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10" r:id="rId6"/>
    <p:sldId id="261" r:id="rId7"/>
    <p:sldId id="260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2" r:id="rId50"/>
    <p:sldId id="313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ptos Serif" panose="02020604070405020304" pitchFamily="18" charset="0"/>
      <p:regular r:id="rId57"/>
      <p:bold r:id="rId58"/>
      <p:italic r:id="rId59"/>
      <p:boldItalic r:id="rId60"/>
    </p:embeddedFont>
    <p:embeddedFont>
      <p:font typeface="Play" pitchFamily="2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i5mYncJW5GWB6jaBHo2Dv2+Qqn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Hä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167138"/>
    <a:srgbClr val="A6C62A"/>
    <a:srgbClr val="CBE277"/>
    <a:srgbClr val="BDE432"/>
    <a:srgbClr val="9FC52D"/>
    <a:srgbClr val="4D7BA5"/>
    <a:srgbClr val="1B4891"/>
    <a:srgbClr val="8EAE27"/>
    <a:srgbClr val="B2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81773"/>
  </p:normalViewPr>
  <p:slideViewPr>
    <p:cSldViewPr snapToGrid="0">
      <p:cViewPr varScale="1">
        <p:scale>
          <a:sx n="85" d="100"/>
          <a:sy n="85" d="100"/>
        </p:scale>
        <p:origin x="10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8FAF-C046-E344-9AD1-A5443A5EE7B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31780774-92F9-8340-BD1F-A420CCC069D3}">
      <dgm:prSet phldrT="[Text]" custT="1"/>
      <dgm:spPr>
        <a:solidFill>
          <a:srgbClr val="A6C62A"/>
        </a:solidFill>
        <a:ln w="25400">
          <a:solidFill>
            <a:srgbClr val="A6C62A"/>
          </a:solidFill>
        </a:ln>
      </dgm:spPr>
      <dgm:t>
        <a:bodyPr lIns="0"/>
        <a:lstStyle/>
        <a:p>
          <a:r>
            <a:rPr lang="de-DE" sz="1450" b="1" i="0" u="none" dirty="0">
              <a:solidFill>
                <a:schemeClr val="accent4"/>
              </a:solidFill>
              <a:latin typeface="Aptos" panose="020B0004020202020204" pitchFamily="34" charset="0"/>
            </a:rPr>
            <a:t>ISTITUZIONALE</a:t>
          </a:r>
          <a:endParaRPr lang="de-DE" sz="1450" b="1" dirty="0">
            <a:ln>
              <a:noFill/>
            </a:ln>
            <a:solidFill>
              <a:schemeClr val="accent4"/>
            </a:solidFill>
            <a:latin typeface="Aptos" panose="020B0004020202020204" pitchFamily="34" charset="0"/>
          </a:endParaRPr>
        </a:p>
      </dgm:t>
    </dgm:pt>
    <dgm:pt modelId="{ED3CAD67-46AB-0C42-ABCC-241632A32A0A}" type="parTrans" cxnId="{3DCF15EF-0B4D-4749-8CE6-673FD08A1BDC}">
      <dgm:prSet/>
      <dgm:spPr/>
      <dgm:t>
        <a:bodyPr/>
        <a:lstStyle/>
        <a:p>
          <a:endParaRPr lang="de-DE"/>
        </a:p>
      </dgm:t>
    </dgm:pt>
    <dgm:pt modelId="{197BE81B-26F5-614C-836B-65E65E65E932}" type="sibTrans" cxnId="{3DCF15EF-0B4D-4749-8CE6-673FD08A1BDC}">
      <dgm:prSet/>
      <dgm:spPr>
        <a:solidFill>
          <a:srgbClr val="A6C62A"/>
        </a:solidFill>
      </dgm:spPr>
      <dgm:t>
        <a:bodyPr/>
        <a:lstStyle/>
        <a:p>
          <a:endParaRPr lang="de-DE"/>
        </a:p>
      </dgm:t>
    </dgm:pt>
    <dgm:pt modelId="{E995CBBE-7249-534C-B179-200FCF68776E}" type="pres">
      <dgm:prSet presAssocID="{44B98FAF-C046-E344-9AD1-A5443A5EE7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852459-560D-4E4A-90EF-A1A1CBC934C1}" type="pres">
      <dgm:prSet presAssocID="{31780774-92F9-8340-BD1F-A420CCC069D3}" presName="gear1" presStyleLbl="node1" presStyleIdx="0" presStyleCnt="1" custScaleX="121488" custScaleY="118593" custLinFactNeighborX="27214" custLinFactNeighborY="9378">
        <dgm:presLayoutVars>
          <dgm:chMax val="1"/>
          <dgm:bulletEnabled val="1"/>
        </dgm:presLayoutVars>
      </dgm:prSet>
      <dgm:spPr/>
    </dgm:pt>
    <dgm:pt modelId="{1A6D0633-6582-464F-9DA8-E5601CAEF1DC}" type="pres">
      <dgm:prSet presAssocID="{31780774-92F9-8340-BD1F-A420CCC069D3}" presName="gear1srcNode" presStyleLbl="node1" presStyleIdx="0" presStyleCnt="1"/>
      <dgm:spPr/>
    </dgm:pt>
    <dgm:pt modelId="{1857137A-84A9-C547-B987-24656E069EE8}" type="pres">
      <dgm:prSet presAssocID="{31780774-92F9-8340-BD1F-A420CCC069D3}" presName="gear1dstNode" presStyleLbl="node1" presStyleIdx="0" presStyleCnt="1"/>
      <dgm:spPr/>
    </dgm:pt>
    <dgm:pt modelId="{B2D52F7D-F47B-774C-A02B-AA5818FBF9C3}" type="pres">
      <dgm:prSet presAssocID="{197BE81B-26F5-614C-836B-65E65E65E932}" presName="connector1" presStyleLbl="sibTrans2D1" presStyleIdx="0" presStyleCnt="1" custLinFactNeighborX="30890" custLinFactNeighborY="5451"/>
      <dgm:spPr/>
    </dgm:pt>
  </dgm:ptLst>
  <dgm:cxnLst>
    <dgm:cxn modelId="{505D5E07-94B2-BA4D-A4BA-7D74CC49BAFD}" type="presOf" srcId="{31780774-92F9-8340-BD1F-A420CCC069D3}" destId="{49852459-560D-4E4A-90EF-A1A1CBC934C1}" srcOrd="0" destOrd="0" presId="urn:microsoft.com/office/officeart/2005/8/layout/gear1"/>
    <dgm:cxn modelId="{C4CD0B09-14E8-3A40-A87B-593F82B22F1B}" type="presOf" srcId="{31780774-92F9-8340-BD1F-A420CCC069D3}" destId="{1A6D0633-6582-464F-9DA8-E5601CAEF1DC}" srcOrd="1" destOrd="0" presId="urn:microsoft.com/office/officeart/2005/8/layout/gear1"/>
    <dgm:cxn modelId="{6B2C692A-C222-524D-80D9-70D46A15648A}" type="presOf" srcId="{197BE81B-26F5-614C-836B-65E65E65E932}" destId="{B2D52F7D-F47B-774C-A02B-AA5818FBF9C3}" srcOrd="0" destOrd="0" presId="urn:microsoft.com/office/officeart/2005/8/layout/gear1"/>
    <dgm:cxn modelId="{C58DA169-5CBD-1345-850A-DE471C7B30C8}" type="presOf" srcId="{44B98FAF-C046-E344-9AD1-A5443A5EE7B9}" destId="{E995CBBE-7249-534C-B179-200FCF68776E}" srcOrd="0" destOrd="0" presId="urn:microsoft.com/office/officeart/2005/8/layout/gear1"/>
    <dgm:cxn modelId="{44ED1DD9-5467-4A4D-B428-CF745883FB2F}" type="presOf" srcId="{31780774-92F9-8340-BD1F-A420CCC069D3}" destId="{1857137A-84A9-C547-B987-24656E069EE8}" srcOrd="2" destOrd="0" presId="urn:microsoft.com/office/officeart/2005/8/layout/gear1"/>
    <dgm:cxn modelId="{3DCF15EF-0B4D-4749-8CE6-673FD08A1BDC}" srcId="{44B98FAF-C046-E344-9AD1-A5443A5EE7B9}" destId="{31780774-92F9-8340-BD1F-A420CCC069D3}" srcOrd="0" destOrd="0" parTransId="{ED3CAD67-46AB-0C42-ABCC-241632A32A0A}" sibTransId="{197BE81B-26F5-614C-836B-65E65E65E932}"/>
    <dgm:cxn modelId="{0957BCE6-5449-DD48-8761-3B699F327B26}" type="presParOf" srcId="{E995CBBE-7249-534C-B179-200FCF68776E}" destId="{49852459-560D-4E4A-90EF-A1A1CBC934C1}" srcOrd="0" destOrd="0" presId="urn:microsoft.com/office/officeart/2005/8/layout/gear1"/>
    <dgm:cxn modelId="{053AF037-356A-664D-88C1-1907EE571422}" type="presParOf" srcId="{E995CBBE-7249-534C-B179-200FCF68776E}" destId="{1A6D0633-6582-464F-9DA8-E5601CAEF1DC}" srcOrd="1" destOrd="0" presId="urn:microsoft.com/office/officeart/2005/8/layout/gear1"/>
    <dgm:cxn modelId="{946FA4A2-1FA5-6049-853F-A56E3852F19D}" type="presParOf" srcId="{E995CBBE-7249-534C-B179-200FCF68776E}" destId="{1857137A-84A9-C547-B987-24656E069EE8}" srcOrd="2" destOrd="0" presId="urn:microsoft.com/office/officeart/2005/8/layout/gear1"/>
    <dgm:cxn modelId="{080551E1-4511-D844-BC3D-51977B0FC55C}" type="presParOf" srcId="{E995CBBE-7249-534C-B179-200FCF68776E}" destId="{B2D52F7D-F47B-774C-A02B-AA5818FBF9C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2459-560D-4E4A-90EF-A1A1CBC934C1}">
      <dsp:nvSpPr>
        <dsp:cNvPr id="0" name=""/>
        <dsp:cNvSpPr/>
      </dsp:nvSpPr>
      <dsp:spPr>
        <a:xfrm>
          <a:off x="1420437" y="778623"/>
          <a:ext cx="2307685" cy="2252694"/>
        </a:xfrm>
        <a:prstGeom prst="gear9">
          <a:avLst/>
        </a:prstGeom>
        <a:solidFill>
          <a:srgbClr val="A6C62A"/>
        </a:solidFill>
        <a:ln w="25400" cap="flat" cmpd="sng" algn="ctr">
          <a:solidFill>
            <a:srgbClr val="A6C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1905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50" b="1" i="0" u="none" kern="1200" dirty="0">
              <a:solidFill>
                <a:schemeClr val="accent4"/>
              </a:solidFill>
              <a:latin typeface="Aptos" panose="020B0004020202020204" pitchFamily="34" charset="0"/>
            </a:rPr>
            <a:t>ISTITUZIONALE</a:t>
          </a:r>
          <a:endParaRPr lang="de-DE" sz="1450" b="1" kern="1200" dirty="0">
            <a:ln>
              <a:noFill/>
            </a:ln>
            <a:solidFill>
              <a:schemeClr val="accent4"/>
            </a:solidFill>
            <a:latin typeface="Aptos" panose="020B0004020202020204" pitchFamily="34" charset="0"/>
          </a:endParaRPr>
        </a:p>
      </dsp:txBody>
      <dsp:txXfrm>
        <a:off x="1880274" y="1306306"/>
        <a:ext cx="1388011" cy="1157931"/>
      </dsp:txXfrm>
    </dsp:sp>
    <dsp:sp modelId="{B2D52F7D-F47B-774C-A02B-AA5818FBF9C3}">
      <dsp:nvSpPr>
        <dsp:cNvPr id="0" name=""/>
        <dsp:cNvSpPr/>
      </dsp:nvSpPr>
      <dsp:spPr>
        <a:xfrm>
          <a:off x="1897861" y="591249"/>
          <a:ext cx="2336406" cy="2336406"/>
        </a:xfrm>
        <a:prstGeom prst="circularArrow">
          <a:avLst>
            <a:gd name="adj1" fmla="val 4878"/>
            <a:gd name="adj2" fmla="val 312630"/>
            <a:gd name="adj3" fmla="val 3081097"/>
            <a:gd name="adj4" fmla="val 15307242"/>
            <a:gd name="adj5" fmla="val 5691"/>
          </a:avLst>
        </a:prstGeom>
        <a:solidFill>
          <a:srgbClr val="A6C6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La </a:t>
            </a:r>
            <a:r>
              <a:rPr lang="de-DE" dirty="0" err="1"/>
              <a:t>sostenibilità</a:t>
            </a:r>
            <a:r>
              <a:rPr lang="de-DE" dirty="0"/>
              <a:t> </a:t>
            </a:r>
            <a:r>
              <a:rPr lang="de-DE" dirty="0" err="1"/>
              <a:t>viene</a:t>
            </a:r>
            <a:r>
              <a:rPr lang="de-DE" dirty="0"/>
              <a:t> </a:t>
            </a:r>
            <a:r>
              <a:rPr lang="de-DE" dirty="0" err="1"/>
              <a:t>spesso</a:t>
            </a:r>
            <a:r>
              <a:rPr lang="de-DE" dirty="0"/>
              <a:t> </a:t>
            </a:r>
            <a:r>
              <a:rPr lang="de-DE" dirty="0" err="1"/>
              <a:t>rappresentata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edificio</a:t>
            </a:r>
            <a:r>
              <a:rPr lang="de-DE" dirty="0"/>
              <a:t> sostenuto da </a:t>
            </a:r>
            <a:r>
              <a:rPr lang="de-DE" dirty="0" err="1"/>
              <a:t>pilastri</a:t>
            </a:r>
            <a:r>
              <a:rPr lang="de-DE" dirty="0"/>
              <a:t>. Il </a:t>
            </a:r>
            <a:r>
              <a:rPr lang="de-DE" dirty="0" err="1"/>
              <a:t>Rapporto</a:t>
            </a:r>
            <a:r>
              <a:rPr lang="de-DE" dirty="0"/>
              <a:t> Brundtland ne </a:t>
            </a:r>
            <a:r>
              <a:rPr lang="de-DE" dirty="0" err="1"/>
              <a:t>individuava</a:t>
            </a:r>
            <a:r>
              <a:rPr lang="de-DE" dirty="0"/>
              <a:t> </a:t>
            </a:r>
            <a:r>
              <a:rPr lang="de-DE" dirty="0" err="1"/>
              <a:t>tre</a:t>
            </a:r>
            <a:r>
              <a:rPr lang="de-DE" dirty="0"/>
              <a:t>: </a:t>
            </a:r>
            <a:r>
              <a:rPr lang="de-DE" dirty="0" err="1"/>
              <a:t>ecologico</a:t>
            </a:r>
            <a:r>
              <a:rPr lang="de-DE" dirty="0"/>
              <a:t>, </a:t>
            </a:r>
            <a:r>
              <a:rPr lang="de-DE" dirty="0" err="1"/>
              <a:t>sociale</a:t>
            </a:r>
            <a:r>
              <a:rPr lang="de-DE" dirty="0"/>
              <a:t> 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economico</a:t>
            </a:r>
            <a:r>
              <a:rPr lang="de-DE" dirty="0"/>
              <a:t>. </a:t>
            </a:r>
            <a:r>
              <a:rPr lang="de-DE" dirty="0" err="1"/>
              <a:t>Successivamente</a:t>
            </a:r>
            <a:r>
              <a:rPr lang="de-DE" dirty="0"/>
              <a:t>, </a:t>
            </a:r>
            <a:r>
              <a:rPr lang="de-DE" dirty="0" err="1"/>
              <a:t>però</a:t>
            </a:r>
            <a:r>
              <a:rPr lang="de-DE" dirty="0"/>
              <a:t>, se ne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aggiunto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quarto</a:t>
            </a:r>
            <a:r>
              <a:rPr lang="de-DE" dirty="0"/>
              <a:t>: </a:t>
            </a:r>
            <a:r>
              <a:rPr lang="de-DE" dirty="0" err="1"/>
              <a:t>quello</a:t>
            </a:r>
            <a:r>
              <a:rPr lang="de-DE" dirty="0"/>
              <a:t> </a:t>
            </a:r>
            <a:r>
              <a:rPr lang="de-DE" dirty="0" err="1"/>
              <a:t>istituzionale</a:t>
            </a:r>
            <a:r>
              <a:rPr lang="de-DE" dirty="0"/>
              <a:t>. </a:t>
            </a:r>
            <a:r>
              <a:rPr lang="de-DE" dirty="0" err="1"/>
              <a:t>Ciò</a:t>
            </a:r>
            <a:r>
              <a:rPr lang="de-DE" dirty="0"/>
              <a:t> </a:t>
            </a:r>
            <a:r>
              <a:rPr lang="de-DE" dirty="0" err="1"/>
              <a:t>sottolinea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la </a:t>
            </a:r>
            <a:r>
              <a:rPr lang="de-DE" dirty="0" err="1"/>
              <a:t>sostenibilità</a:t>
            </a:r>
            <a:r>
              <a:rPr lang="de-DE" dirty="0"/>
              <a:t> non </a:t>
            </a:r>
            <a:r>
              <a:rPr lang="de-DE" dirty="0" err="1"/>
              <a:t>consiste</a:t>
            </a:r>
            <a:r>
              <a:rPr lang="de-DE" dirty="0"/>
              <a:t> solo </a:t>
            </a:r>
            <a:r>
              <a:rPr lang="de-DE" dirty="0" err="1"/>
              <a:t>nell’essere</a:t>
            </a:r>
            <a:r>
              <a:rPr lang="de-DE" dirty="0"/>
              <a:t> «</a:t>
            </a:r>
            <a:r>
              <a:rPr lang="de-DE" dirty="0" err="1"/>
              <a:t>verdi</a:t>
            </a:r>
            <a:r>
              <a:rPr lang="de-DE" dirty="0"/>
              <a:t>»: </a:t>
            </a:r>
            <a:r>
              <a:rPr lang="de-DE" dirty="0" err="1"/>
              <a:t>affinché</a:t>
            </a:r>
            <a:r>
              <a:rPr lang="de-DE" dirty="0"/>
              <a:t> </a:t>
            </a:r>
            <a:r>
              <a:rPr lang="de-DE" dirty="0" err="1"/>
              <a:t>funzioni</a:t>
            </a:r>
            <a:r>
              <a:rPr lang="de-DE" dirty="0"/>
              <a:t> </a:t>
            </a:r>
            <a:r>
              <a:rPr lang="de-DE" dirty="0" err="1"/>
              <a:t>davvero</a:t>
            </a:r>
            <a:r>
              <a:rPr lang="de-DE" dirty="0"/>
              <a:t>,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necessarie</a:t>
            </a:r>
            <a:r>
              <a:rPr lang="de-DE" dirty="0"/>
              <a:t> solide </a:t>
            </a:r>
            <a:r>
              <a:rPr lang="de-DE" dirty="0" err="1"/>
              <a:t>strutture</a:t>
            </a:r>
            <a:r>
              <a:rPr lang="de-DE" dirty="0"/>
              <a:t> di </a:t>
            </a:r>
            <a:r>
              <a:rPr lang="de-DE" dirty="0" err="1"/>
              <a:t>governance</a:t>
            </a:r>
            <a:r>
              <a:rPr lang="de-DE" dirty="0"/>
              <a:t>, </a:t>
            </a:r>
            <a:r>
              <a:rPr lang="de-DE" dirty="0" err="1"/>
              <a:t>leggi</a:t>
            </a:r>
            <a:r>
              <a:rPr lang="de-DE" dirty="0"/>
              <a:t> </a:t>
            </a:r>
            <a:r>
              <a:rPr lang="de-DE" dirty="0" err="1"/>
              <a:t>chiare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volontà</a:t>
            </a:r>
            <a:r>
              <a:rPr lang="de-DE" dirty="0"/>
              <a:t> </a:t>
            </a:r>
            <a:r>
              <a:rPr lang="de-DE" dirty="0" err="1"/>
              <a:t>politica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Per </a:t>
            </a:r>
            <a:r>
              <a:rPr lang="de-DE" dirty="0" err="1"/>
              <a:t>cambiamento</a:t>
            </a:r>
            <a:r>
              <a:rPr lang="de-DE" dirty="0"/>
              <a:t> </a:t>
            </a:r>
            <a:r>
              <a:rPr lang="de-DE" dirty="0" err="1"/>
              <a:t>climatico</a:t>
            </a:r>
            <a:r>
              <a:rPr lang="de-DE" dirty="0"/>
              <a:t> si </a:t>
            </a:r>
            <a:r>
              <a:rPr lang="de-DE" dirty="0" err="1"/>
              <a:t>intendono</a:t>
            </a:r>
            <a:r>
              <a:rPr lang="de-DE" dirty="0"/>
              <a:t> le </a:t>
            </a:r>
            <a:r>
              <a:rPr lang="de-DE" dirty="0" err="1"/>
              <a:t>variazioni</a:t>
            </a:r>
            <a:r>
              <a:rPr lang="de-DE" dirty="0"/>
              <a:t> a lungo </a:t>
            </a:r>
            <a:r>
              <a:rPr lang="de-DE" dirty="0" err="1"/>
              <a:t>termine</a:t>
            </a:r>
            <a:r>
              <a:rPr lang="de-DE" dirty="0"/>
              <a:t> delle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delle </a:t>
            </a:r>
            <a:r>
              <a:rPr lang="de-DE" dirty="0" err="1"/>
              <a:t>condizioni</a:t>
            </a:r>
            <a:r>
              <a:rPr lang="de-DE" dirty="0"/>
              <a:t> </a:t>
            </a:r>
            <a:r>
              <a:rPr lang="de-DE" dirty="0" err="1"/>
              <a:t>meteorologiche</a:t>
            </a:r>
            <a:r>
              <a:rPr lang="de-DE" dirty="0"/>
              <a:t>. </a:t>
            </a:r>
            <a:r>
              <a:rPr lang="de-DE" dirty="0" err="1"/>
              <a:t>Sebbene</a:t>
            </a:r>
            <a:r>
              <a:rPr lang="de-DE" dirty="0"/>
              <a:t> </a:t>
            </a:r>
            <a:r>
              <a:rPr lang="de-DE" dirty="0" err="1"/>
              <a:t>alcuni</a:t>
            </a:r>
            <a:r>
              <a:rPr lang="de-DE" dirty="0"/>
              <a:t> di </a:t>
            </a:r>
            <a:r>
              <a:rPr lang="de-DE" dirty="0" err="1"/>
              <a:t>questi</a:t>
            </a:r>
            <a:r>
              <a:rPr lang="de-DE" dirty="0"/>
              <a:t> </a:t>
            </a:r>
            <a:r>
              <a:rPr lang="de-DE" dirty="0" err="1"/>
              <a:t>cambiamenti</a:t>
            </a:r>
            <a:r>
              <a:rPr lang="de-DE" dirty="0"/>
              <a:t> </a:t>
            </a:r>
            <a:r>
              <a:rPr lang="de-DE" dirty="0" err="1"/>
              <a:t>abbiano</a:t>
            </a:r>
            <a:r>
              <a:rPr lang="de-DE" dirty="0"/>
              <a:t> </a:t>
            </a:r>
            <a:r>
              <a:rPr lang="de-DE" dirty="0" err="1"/>
              <a:t>origini</a:t>
            </a:r>
            <a:r>
              <a:rPr lang="de-DE" dirty="0"/>
              <a:t> </a:t>
            </a:r>
            <a:r>
              <a:rPr lang="de-DE" dirty="0" err="1"/>
              <a:t>naturali</a:t>
            </a:r>
            <a:r>
              <a:rPr lang="de-DE" dirty="0"/>
              <a:t>, le </a:t>
            </a:r>
            <a:r>
              <a:rPr lang="de-DE" dirty="0" err="1"/>
              <a:t>fonti</a:t>
            </a:r>
            <a:r>
              <a:rPr lang="de-DE" dirty="0"/>
              <a:t> </a:t>
            </a:r>
            <a:r>
              <a:rPr lang="de-DE" dirty="0" err="1"/>
              <a:t>sottolineano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, a </a:t>
            </a:r>
            <a:r>
              <a:rPr lang="de-DE" dirty="0" err="1"/>
              <a:t>partire</a:t>
            </a:r>
            <a:r>
              <a:rPr lang="de-DE" dirty="0"/>
              <a:t> </a:t>
            </a:r>
            <a:r>
              <a:rPr lang="de-DE" dirty="0" err="1"/>
              <a:t>dal</a:t>
            </a:r>
            <a:r>
              <a:rPr lang="de-DE" dirty="0"/>
              <a:t> XIX </a:t>
            </a:r>
            <a:r>
              <a:rPr lang="de-DE" dirty="0" err="1"/>
              <a:t>secolo</a:t>
            </a:r>
            <a:r>
              <a:rPr lang="de-DE" dirty="0"/>
              <a:t>, la causa </a:t>
            </a:r>
            <a:r>
              <a:rPr lang="de-DE" dirty="0" err="1"/>
              <a:t>principale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da </a:t>
            </a:r>
            <a:r>
              <a:rPr lang="de-DE" dirty="0" err="1"/>
              <a:t>ricercarsi</a:t>
            </a:r>
            <a:r>
              <a:rPr lang="de-DE" dirty="0"/>
              <a:t> </a:t>
            </a:r>
            <a:r>
              <a:rPr lang="de-DE" dirty="0" err="1"/>
              <a:t>nelle</a:t>
            </a:r>
            <a:r>
              <a:rPr lang="de-DE" dirty="0"/>
              <a:t> </a:t>
            </a:r>
            <a:r>
              <a:rPr lang="de-DE" dirty="0" err="1"/>
              <a:t>attività</a:t>
            </a:r>
            <a:r>
              <a:rPr lang="de-DE" dirty="0"/>
              <a:t> </a:t>
            </a:r>
            <a:r>
              <a:rPr lang="de-DE" dirty="0" err="1"/>
              <a:t>umane</a:t>
            </a:r>
            <a:r>
              <a:rPr lang="de-DE" dirty="0"/>
              <a:t>, in </a:t>
            </a:r>
            <a:r>
              <a:rPr lang="de-DE" dirty="0" err="1"/>
              <a:t>particolare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combustione</a:t>
            </a:r>
            <a:r>
              <a:rPr lang="de-DE" dirty="0"/>
              <a:t> di </a:t>
            </a:r>
            <a:r>
              <a:rPr lang="de-DE" dirty="0" err="1"/>
              <a:t>combustibili</a:t>
            </a:r>
            <a:r>
              <a:rPr lang="de-DE" dirty="0"/>
              <a:t> </a:t>
            </a:r>
            <a:r>
              <a:rPr lang="de-DE" dirty="0" err="1"/>
              <a:t>fossili</a:t>
            </a:r>
            <a:r>
              <a:rPr lang="de-DE" dirty="0"/>
              <a:t>. 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processo</a:t>
            </a:r>
            <a:r>
              <a:rPr lang="de-DE" dirty="0"/>
              <a:t> </a:t>
            </a:r>
            <a:r>
              <a:rPr lang="de-DE" dirty="0" err="1"/>
              <a:t>comporta</a:t>
            </a:r>
            <a:r>
              <a:rPr lang="de-DE" dirty="0"/>
              <a:t> il </a:t>
            </a:r>
            <a:r>
              <a:rPr lang="de-DE" dirty="0" err="1"/>
              <a:t>rilascio</a:t>
            </a:r>
            <a:r>
              <a:rPr lang="de-DE" dirty="0"/>
              <a:t> di gas </a:t>
            </a:r>
            <a:r>
              <a:rPr lang="de-DE" dirty="0" err="1"/>
              <a:t>serra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la CO₂, il </a:t>
            </a:r>
            <a:r>
              <a:rPr lang="de-DE" dirty="0" err="1"/>
              <a:t>metano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il </a:t>
            </a:r>
            <a:r>
              <a:rPr lang="de-DE" dirty="0" err="1"/>
              <a:t>protossido</a:t>
            </a:r>
            <a:r>
              <a:rPr lang="de-DE" dirty="0"/>
              <a:t> di </a:t>
            </a:r>
            <a:r>
              <a:rPr lang="de-DE" dirty="0" err="1"/>
              <a:t>azoto</a:t>
            </a:r>
            <a:r>
              <a:rPr lang="de-DE" dirty="0"/>
              <a:t>,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trattengono</a:t>
            </a:r>
            <a:r>
              <a:rPr lang="de-DE" dirty="0"/>
              <a:t> il </a:t>
            </a:r>
            <a:r>
              <a:rPr lang="de-DE" dirty="0" err="1"/>
              <a:t>calore</a:t>
            </a:r>
            <a:r>
              <a:rPr lang="de-DE" dirty="0"/>
              <a:t> </a:t>
            </a:r>
            <a:r>
              <a:rPr lang="de-DE" dirty="0" err="1"/>
              <a:t>nell'atmosfera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Tra</a:t>
            </a:r>
            <a:r>
              <a:rPr lang="de-DE" dirty="0"/>
              <a:t> le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principali</a:t>
            </a:r>
            <a:r>
              <a:rPr lang="de-DE" dirty="0"/>
              <a:t> del </a:t>
            </a:r>
            <a:r>
              <a:rPr lang="de-DE" dirty="0" err="1"/>
              <a:t>cambiamento</a:t>
            </a:r>
            <a:r>
              <a:rPr lang="de-DE" dirty="0"/>
              <a:t> </a:t>
            </a:r>
            <a:r>
              <a:rPr lang="de-DE" dirty="0" err="1"/>
              <a:t>climatico</a:t>
            </a:r>
            <a:r>
              <a:rPr lang="de-DE" dirty="0"/>
              <a:t> </a:t>
            </a:r>
            <a:r>
              <a:rPr lang="de-DE" dirty="0" err="1"/>
              <a:t>figurano</a:t>
            </a:r>
            <a:r>
              <a:rPr lang="de-DE" dirty="0"/>
              <a:t> la </a:t>
            </a:r>
            <a:r>
              <a:rPr lang="de-DE" dirty="0" err="1"/>
              <a:t>deforestazione</a:t>
            </a:r>
            <a:r>
              <a:rPr lang="de-DE" dirty="0"/>
              <a:t>, </a:t>
            </a:r>
            <a:r>
              <a:rPr lang="de-DE" dirty="0" err="1"/>
              <a:t>l'inquinamento</a:t>
            </a:r>
            <a:r>
              <a:rPr lang="de-DE" dirty="0"/>
              <a:t> </a:t>
            </a:r>
            <a:r>
              <a:rPr lang="de-DE" dirty="0" err="1"/>
              <a:t>ambientale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sfruttamento</a:t>
            </a:r>
            <a:r>
              <a:rPr lang="de-DE" dirty="0"/>
              <a:t> non </a:t>
            </a:r>
            <a:r>
              <a:rPr lang="de-DE" dirty="0" err="1"/>
              <a:t>sostenibile</a:t>
            </a:r>
            <a:r>
              <a:rPr lang="de-DE" dirty="0"/>
              <a:t> delle </a:t>
            </a:r>
            <a:r>
              <a:rPr lang="de-DE" dirty="0" err="1"/>
              <a:t>risorse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Le </a:t>
            </a:r>
            <a:r>
              <a:rPr lang="de-DE" dirty="0" err="1"/>
              <a:t>conseguenze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già</a:t>
            </a:r>
            <a:r>
              <a:rPr lang="de-DE" dirty="0"/>
              <a:t> </a:t>
            </a:r>
            <a:r>
              <a:rPr lang="de-DE" dirty="0" err="1"/>
              <a:t>evidenti</a:t>
            </a:r>
            <a:r>
              <a:rPr lang="de-DE" dirty="0"/>
              <a:t>: </a:t>
            </a:r>
            <a:r>
              <a:rPr lang="de-DE" dirty="0" err="1"/>
              <a:t>aumento</a:t>
            </a:r>
            <a:r>
              <a:rPr lang="de-DE" dirty="0"/>
              <a:t> delle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globali</a:t>
            </a:r>
            <a:r>
              <a:rPr lang="de-DE" dirty="0"/>
              <a:t>, </a:t>
            </a:r>
            <a:r>
              <a:rPr lang="de-DE" dirty="0" err="1"/>
              <a:t>scioglimento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ghiacciai</a:t>
            </a:r>
            <a:r>
              <a:rPr lang="de-DE" dirty="0"/>
              <a:t>, </a:t>
            </a:r>
            <a:r>
              <a:rPr lang="de-DE" dirty="0" err="1"/>
              <a:t>innalzamento</a:t>
            </a:r>
            <a:r>
              <a:rPr lang="de-DE" dirty="0"/>
              <a:t> del </a:t>
            </a:r>
            <a:r>
              <a:rPr lang="de-DE" dirty="0" err="1"/>
              <a:t>livello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mari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aumento</a:t>
            </a:r>
            <a:r>
              <a:rPr lang="de-DE" dirty="0"/>
              <a:t> della </a:t>
            </a:r>
            <a:r>
              <a:rPr lang="de-DE" dirty="0" err="1"/>
              <a:t>frequenza</a:t>
            </a:r>
            <a:r>
              <a:rPr lang="de-DE" dirty="0"/>
              <a:t> di </a:t>
            </a:r>
            <a:r>
              <a:rPr lang="de-DE" dirty="0" err="1"/>
              <a:t>eventi</a:t>
            </a:r>
            <a:r>
              <a:rPr lang="de-DE" dirty="0"/>
              <a:t> </a:t>
            </a:r>
            <a:r>
              <a:rPr lang="de-DE" dirty="0" err="1"/>
              <a:t>meteorologici</a:t>
            </a:r>
            <a:r>
              <a:rPr lang="de-DE" dirty="0"/>
              <a:t> </a:t>
            </a:r>
            <a:r>
              <a:rPr lang="de-DE" dirty="0" err="1"/>
              <a:t>estremi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siccità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inondazioni</a:t>
            </a:r>
            <a:r>
              <a:rPr lang="de-DE" dirty="0"/>
              <a:t>. </a:t>
            </a:r>
            <a:r>
              <a:rPr lang="de-DE" dirty="0" err="1"/>
              <a:t>Questi</a:t>
            </a:r>
            <a:r>
              <a:rPr lang="de-DE" dirty="0"/>
              <a:t> </a:t>
            </a:r>
            <a:r>
              <a:rPr lang="de-DE" dirty="0" err="1"/>
              <a:t>cambiamenti</a:t>
            </a:r>
            <a:r>
              <a:rPr lang="de-DE" dirty="0"/>
              <a:t> </a:t>
            </a:r>
            <a:r>
              <a:rPr lang="de-DE" dirty="0" err="1"/>
              <a:t>minacciano</a:t>
            </a:r>
            <a:r>
              <a:rPr lang="de-DE" dirty="0"/>
              <a:t> la </a:t>
            </a:r>
            <a:r>
              <a:rPr lang="de-DE" dirty="0" err="1"/>
              <a:t>biodiversità</a:t>
            </a:r>
            <a:r>
              <a:rPr lang="de-DE" dirty="0"/>
              <a:t>, la </a:t>
            </a:r>
            <a:r>
              <a:rPr lang="de-DE" dirty="0" err="1"/>
              <a:t>salute</a:t>
            </a:r>
            <a:r>
              <a:rPr lang="de-DE" dirty="0"/>
              <a:t> </a:t>
            </a:r>
            <a:r>
              <a:rPr lang="de-DE" dirty="0" err="1"/>
              <a:t>umana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l'economia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L'Agenda</a:t>
            </a:r>
            <a:r>
              <a:rPr lang="de-DE" dirty="0"/>
              <a:t> 2030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l'attuale</a:t>
            </a:r>
            <a:r>
              <a:rPr lang="de-DE" dirty="0"/>
              <a:t> «piano </a:t>
            </a:r>
            <a:r>
              <a:rPr lang="de-DE" dirty="0" err="1"/>
              <a:t>d'azione</a:t>
            </a:r>
            <a:r>
              <a:rPr lang="de-DE" dirty="0"/>
              <a:t>» globale per le </a:t>
            </a:r>
            <a:r>
              <a:rPr lang="de-DE" dirty="0" err="1"/>
              <a:t>persone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il </a:t>
            </a:r>
            <a:r>
              <a:rPr lang="de-DE" dirty="0" err="1"/>
              <a:t>pianeta</a:t>
            </a:r>
            <a:r>
              <a:rPr lang="de-DE" dirty="0"/>
              <a:t>. Si </a:t>
            </a:r>
            <a:r>
              <a:rPr lang="de-DE" dirty="0" err="1"/>
              <a:t>basa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iniziative</a:t>
            </a:r>
            <a:r>
              <a:rPr lang="de-DE" dirty="0"/>
              <a:t> </a:t>
            </a:r>
            <a:r>
              <a:rPr lang="de-DE" dirty="0" err="1"/>
              <a:t>precedenti</a:t>
            </a:r>
            <a:r>
              <a:rPr lang="de-DE" dirty="0"/>
              <a:t>, </a:t>
            </a:r>
            <a:r>
              <a:rPr lang="de-DE" dirty="0" err="1"/>
              <a:t>come</a:t>
            </a:r>
            <a:r>
              <a:rPr lang="de-DE" dirty="0"/>
              <a:t> il </a:t>
            </a:r>
            <a:r>
              <a:rPr lang="de-DE" dirty="0" err="1"/>
              <a:t>Vertice</a:t>
            </a:r>
            <a:r>
              <a:rPr lang="de-DE" dirty="0"/>
              <a:t> della Terra di Rio del 1992 (Agenda 21)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di </a:t>
            </a:r>
            <a:r>
              <a:rPr lang="de-DE" dirty="0" err="1"/>
              <a:t>Sviluppo</a:t>
            </a:r>
            <a:r>
              <a:rPr lang="de-DE" dirty="0"/>
              <a:t> del </a:t>
            </a:r>
            <a:r>
              <a:rPr lang="de-DE" dirty="0" err="1"/>
              <a:t>Millennio</a:t>
            </a:r>
            <a:r>
              <a:rPr lang="de-DE" dirty="0"/>
              <a:t> (MDG) del 2000, il </a:t>
            </a:r>
            <a:r>
              <a:rPr lang="de-DE" dirty="0" err="1"/>
              <a:t>cui</a:t>
            </a:r>
            <a:r>
              <a:rPr lang="de-DE" dirty="0"/>
              <a:t> </a:t>
            </a:r>
            <a:r>
              <a:rPr lang="de-DE" dirty="0" err="1"/>
              <a:t>scopo</a:t>
            </a:r>
            <a:r>
              <a:rPr lang="de-DE" dirty="0"/>
              <a:t> </a:t>
            </a:r>
            <a:r>
              <a:rPr lang="de-DE" dirty="0" err="1"/>
              <a:t>era</a:t>
            </a:r>
            <a:r>
              <a:rPr lang="de-DE" dirty="0"/>
              <a:t> la </a:t>
            </a:r>
            <a:r>
              <a:rPr lang="de-DE" dirty="0" err="1"/>
              <a:t>lotta</a:t>
            </a:r>
            <a:r>
              <a:rPr lang="de-DE" dirty="0"/>
              <a:t> alla </a:t>
            </a:r>
            <a:r>
              <a:rPr lang="de-DE" dirty="0" err="1"/>
              <a:t>povertà</a:t>
            </a:r>
            <a:r>
              <a:rPr lang="de-DE" dirty="0"/>
              <a:t> </a:t>
            </a:r>
            <a:r>
              <a:rPr lang="de-DE" dirty="0" err="1"/>
              <a:t>estrema</a:t>
            </a:r>
            <a:r>
              <a:rPr lang="de-DE" dirty="0"/>
              <a:t>. Nel 2012, in </a:t>
            </a:r>
            <a:r>
              <a:rPr lang="de-DE" dirty="0" err="1"/>
              <a:t>occasione</a:t>
            </a:r>
            <a:r>
              <a:rPr lang="de-DE" dirty="0"/>
              <a:t> della </a:t>
            </a:r>
            <a:r>
              <a:rPr lang="de-DE" dirty="0" err="1"/>
              <a:t>conferenza</a:t>
            </a:r>
            <a:r>
              <a:rPr lang="de-DE" dirty="0"/>
              <a:t> «Rio+20»,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Stati</a:t>
            </a:r>
            <a:r>
              <a:rPr lang="de-DE" dirty="0"/>
              <a:t> </a:t>
            </a:r>
            <a:r>
              <a:rPr lang="de-DE" dirty="0" err="1"/>
              <a:t>hanno</a:t>
            </a:r>
            <a:r>
              <a:rPr lang="de-DE" dirty="0"/>
              <a:t> </a:t>
            </a:r>
            <a:r>
              <a:rPr lang="de-DE" dirty="0" err="1"/>
              <a:t>deciso</a:t>
            </a:r>
            <a:r>
              <a:rPr lang="de-DE" dirty="0"/>
              <a:t> di </a:t>
            </a:r>
            <a:r>
              <a:rPr lang="de-DE" dirty="0" err="1"/>
              <a:t>creare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sistema</a:t>
            </a:r>
            <a:r>
              <a:rPr lang="de-DE" dirty="0"/>
              <a:t> di </a:t>
            </a:r>
            <a:r>
              <a:rPr lang="de-DE" dirty="0" err="1"/>
              <a:t>obiettivi</a:t>
            </a:r>
            <a:r>
              <a:rPr lang="de-DE" dirty="0"/>
              <a:t> più </a:t>
            </a:r>
            <a:r>
              <a:rPr lang="de-DE" dirty="0" err="1"/>
              <a:t>completo</a:t>
            </a:r>
            <a:r>
              <a:rPr lang="de-DE" dirty="0"/>
              <a:t>, da </a:t>
            </a:r>
            <a:r>
              <a:rPr lang="de-DE" dirty="0" err="1"/>
              <a:t>cui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scaturiti</a:t>
            </a:r>
            <a:r>
              <a:rPr lang="de-DE" dirty="0"/>
              <a:t> i 17 SDG.</a:t>
            </a:r>
            <a:endParaRPr dirty="0"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Gli</a:t>
            </a:r>
            <a:r>
              <a:rPr lang="de-DE" dirty="0"/>
              <a:t> SDG </a:t>
            </a:r>
            <a:r>
              <a:rPr lang="de-DE" dirty="0" err="1"/>
              <a:t>sono</a:t>
            </a:r>
            <a:r>
              <a:rPr lang="de-DE" dirty="0"/>
              <a:t> più di </a:t>
            </a:r>
            <a:r>
              <a:rPr lang="de-DE" dirty="0" err="1"/>
              <a:t>semplici</a:t>
            </a:r>
            <a:r>
              <a:rPr lang="de-DE" dirty="0"/>
              <a:t> </a:t>
            </a:r>
            <a:r>
              <a:rPr lang="de-DE" dirty="0" err="1"/>
              <a:t>slogan</a:t>
            </a:r>
            <a:r>
              <a:rPr lang="de-DE" dirty="0"/>
              <a:t>; </a:t>
            </a:r>
            <a:r>
              <a:rPr lang="de-DE" dirty="0" err="1"/>
              <a:t>costituiscono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quadro</a:t>
            </a:r>
            <a:r>
              <a:rPr lang="de-DE" dirty="0"/>
              <a:t> </a:t>
            </a:r>
            <a:r>
              <a:rPr lang="de-DE" dirty="0" err="1"/>
              <a:t>tecnico</a:t>
            </a:r>
            <a:r>
              <a:rPr lang="de-DE" dirty="0"/>
              <a:t> </a:t>
            </a:r>
            <a:r>
              <a:rPr lang="de-DE" dirty="0" err="1"/>
              <a:t>composto</a:t>
            </a:r>
            <a:r>
              <a:rPr lang="de-DE" dirty="0"/>
              <a:t> da 17 </a:t>
            </a:r>
            <a:r>
              <a:rPr lang="de-DE" dirty="0" err="1"/>
              <a:t>obiettivi</a:t>
            </a:r>
            <a:r>
              <a:rPr lang="de-DE" dirty="0"/>
              <a:t>, 169 sotto-</a:t>
            </a:r>
            <a:r>
              <a:rPr lang="de-DE" dirty="0" err="1"/>
              <a:t>obiettivi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230 </a:t>
            </a:r>
            <a:r>
              <a:rPr lang="de-DE" dirty="0" err="1"/>
              <a:t>indicatori</a:t>
            </a:r>
            <a:r>
              <a:rPr lang="de-DE" dirty="0"/>
              <a:t> </a:t>
            </a:r>
            <a:r>
              <a:rPr lang="de-DE" dirty="0" err="1"/>
              <a:t>misurabili</a:t>
            </a:r>
            <a:r>
              <a:rPr lang="de-DE" dirty="0"/>
              <a:t>.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concepiti</a:t>
            </a:r>
            <a:r>
              <a:rPr lang="de-DE" dirty="0"/>
              <a:t> in modo da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chiari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orientati</a:t>
            </a:r>
            <a:r>
              <a:rPr lang="de-DE" dirty="0"/>
              <a:t> al lungo </a:t>
            </a:r>
            <a:r>
              <a:rPr lang="de-DE" dirty="0" err="1"/>
              <a:t>termine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adattati</a:t>
            </a:r>
            <a:r>
              <a:rPr lang="de-DE" dirty="0"/>
              <a:t> a </a:t>
            </a:r>
            <a:r>
              <a:rPr lang="de-DE" dirty="0" err="1"/>
              <a:t>diversi</a:t>
            </a:r>
            <a:r>
              <a:rPr lang="de-DE" dirty="0"/>
              <a:t> </a:t>
            </a:r>
            <a:r>
              <a:rPr lang="de-DE" dirty="0" err="1"/>
              <a:t>livelli</a:t>
            </a:r>
            <a:r>
              <a:rPr lang="de-DE" dirty="0"/>
              <a:t> di </a:t>
            </a:r>
            <a:r>
              <a:rPr lang="de-DE" dirty="0" err="1"/>
              <a:t>governo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settori</a:t>
            </a:r>
            <a:r>
              <a:rPr lang="de-DE" dirty="0"/>
              <a:t>. Ma </a:t>
            </a:r>
            <a:r>
              <a:rPr lang="de-DE" dirty="0" err="1"/>
              <a:t>soprattutto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trasversali</a:t>
            </a:r>
            <a:r>
              <a:rPr lang="de-DE" dirty="0"/>
              <a:t>, il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significa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i </a:t>
            </a:r>
            <a:r>
              <a:rPr lang="de-DE" dirty="0" err="1"/>
              <a:t>progressi</a:t>
            </a:r>
            <a:r>
              <a:rPr lang="de-DE" dirty="0"/>
              <a:t> </a:t>
            </a:r>
            <a:r>
              <a:rPr lang="de-DE" dirty="0" err="1"/>
              <a:t>compiuti</a:t>
            </a:r>
            <a:r>
              <a:rPr lang="de-DE" dirty="0"/>
              <a:t> in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obiettivo</a:t>
            </a:r>
            <a:r>
              <a:rPr lang="de-DE" dirty="0"/>
              <a:t> (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l’istruzione</a:t>
            </a:r>
            <a:r>
              <a:rPr lang="de-DE" dirty="0"/>
              <a:t>) </a:t>
            </a:r>
            <a:r>
              <a:rPr lang="de-DE" dirty="0" err="1"/>
              <a:t>spesso</a:t>
            </a:r>
            <a:r>
              <a:rPr lang="de-DE" dirty="0"/>
              <a:t> </a:t>
            </a:r>
            <a:r>
              <a:rPr lang="de-DE" dirty="0" err="1"/>
              <a:t>contribuiscono</a:t>
            </a:r>
            <a:r>
              <a:rPr lang="de-DE" dirty="0"/>
              <a:t> al </a:t>
            </a:r>
            <a:r>
              <a:rPr lang="de-DE" dirty="0" err="1"/>
              <a:t>raggiungimento</a:t>
            </a:r>
            <a:r>
              <a:rPr lang="de-DE" dirty="0"/>
              <a:t> di </a:t>
            </a:r>
            <a:r>
              <a:rPr lang="de-DE" dirty="0" err="1"/>
              <a:t>altri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(</a:t>
            </a:r>
            <a:r>
              <a:rPr lang="de-DE" dirty="0" err="1"/>
              <a:t>come</a:t>
            </a:r>
            <a:r>
              <a:rPr lang="de-DE" dirty="0"/>
              <a:t> la </a:t>
            </a:r>
            <a:r>
              <a:rPr lang="de-DE" dirty="0" err="1"/>
              <a:t>parità</a:t>
            </a:r>
            <a:r>
              <a:rPr lang="de-DE" dirty="0"/>
              <a:t> di genere).</a:t>
            </a:r>
            <a:endParaRPr dirty="0"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Sebbene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SDG </a:t>
            </a:r>
            <a:r>
              <a:rPr lang="de-DE" dirty="0" err="1"/>
              <a:t>abbiano</a:t>
            </a:r>
            <a:r>
              <a:rPr lang="de-DE" dirty="0"/>
              <a:t> </a:t>
            </a:r>
            <a:r>
              <a:rPr lang="de-DE" dirty="0" err="1"/>
              <a:t>carattere</a:t>
            </a:r>
            <a:r>
              <a:rPr lang="de-DE" dirty="0"/>
              <a:t> </a:t>
            </a:r>
            <a:r>
              <a:rPr lang="de-DE" dirty="0" err="1"/>
              <a:t>internazionale</a:t>
            </a:r>
            <a:r>
              <a:rPr lang="de-DE" dirty="0"/>
              <a:t>, il </a:t>
            </a:r>
            <a:r>
              <a:rPr lang="de-DE" dirty="0" err="1"/>
              <a:t>loro</a:t>
            </a:r>
            <a:r>
              <a:rPr lang="de-DE" dirty="0"/>
              <a:t> </a:t>
            </a:r>
            <a:r>
              <a:rPr lang="de-DE" dirty="0" err="1"/>
              <a:t>successo</a:t>
            </a:r>
            <a:r>
              <a:rPr lang="de-DE" dirty="0"/>
              <a:t> </a:t>
            </a:r>
            <a:r>
              <a:rPr lang="de-DE" dirty="0" err="1"/>
              <a:t>dipende</a:t>
            </a:r>
            <a:r>
              <a:rPr lang="de-DE" dirty="0"/>
              <a:t> </a:t>
            </a:r>
            <a:r>
              <a:rPr lang="de-DE" dirty="0" err="1"/>
              <a:t>dalle</a:t>
            </a:r>
            <a:r>
              <a:rPr lang="de-DE" dirty="0"/>
              <a:t> </a:t>
            </a:r>
            <a:r>
              <a:rPr lang="de-DE" dirty="0" err="1"/>
              <a:t>misure</a:t>
            </a:r>
            <a:r>
              <a:rPr lang="de-DE" dirty="0"/>
              <a:t> </a:t>
            </a:r>
            <a:r>
              <a:rPr lang="de-DE" dirty="0" err="1"/>
              <a:t>adottate</a:t>
            </a:r>
            <a:r>
              <a:rPr lang="de-DE" dirty="0"/>
              <a:t> a </a:t>
            </a:r>
            <a:r>
              <a:rPr lang="de-DE" dirty="0" err="1"/>
              <a:t>livello</a:t>
            </a:r>
            <a:r>
              <a:rPr lang="de-DE" dirty="0"/>
              <a:t> </a:t>
            </a:r>
            <a:r>
              <a:rPr lang="de-DE" dirty="0" err="1"/>
              <a:t>locale</a:t>
            </a:r>
            <a:r>
              <a:rPr lang="de-DE" dirty="0"/>
              <a:t>. Le </a:t>
            </a:r>
            <a:r>
              <a:rPr lang="de-DE" dirty="0" err="1"/>
              <a:t>autorità</a:t>
            </a:r>
            <a:r>
              <a:rPr lang="de-DE" dirty="0"/>
              <a:t> </a:t>
            </a:r>
            <a:r>
              <a:rPr lang="de-DE" dirty="0" err="1"/>
              <a:t>locali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responsabili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principali</a:t>
            </a:r>
            <a:r>
              <a:rPr lang="de-DE" dirty="0"/>
              <a:t> </a:t>
            </a:r>
            <a:r>
              <a:rPr lang="de-DE" dirty="0" err="1"/>
              <a:t>settori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servizi </a:t>
            </a:r>
            <a:r>
              <a:rPr lang="de-DE" dirty="0" err="1"/>
              <a:t>pubblici</a:t>
            </a:r>
            <a:r>
              <a:rPr lang="de-DE" dirty="0"/>
              <a:t>: </a:t>
            </a:r>
            <a:r>
              <a:rPr lang="de-DE" dirty="0" err="1"/>
              <a:t>trasporti</a:t>
            </a:r>
            <a:r>
              <a:rPr lang="de-DE" dirty="0"/>
              <a:t>, </a:t>
            </a:r>
            <a:r>
              <a:rPr lang="de-DE" dirty="0" err="1"/>
              <a:t>gestione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rifiuti</a:t>
            </a:r>
            <a:r>
              <a:rPr lang="de-DE" dirty="0"/>
              <a:t>, </a:t>
            </a:r>
            <a:r>
              <a:rPr lang="de-DE" dirty="0" err="1"/>
              <a:t>approvvigionamento</a:t>
            </a:r>
            <a:r>
              <a:rPr lang="de-DE" dirty="0"/>
              <a:t> </a:t>
            </a:r>
            <a:r>
              <a:rPr lang="de-DE" dirty="0" err="1"/>
              <a:t>idrico</a:t>
            </a:r>
            <a:r>
              <a:rPr lang="de-DE" dirty="0"/>
              <a:t> 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edilizia</a:t>
            </a:r>
            <a:r>
              <a:rPr lang="de-DE" dirty="0"/>
              <a:t> </a:t>
            </a:r>
            <a:r>
              <a:rPr lang="de-DE" dirty="0" err="1"/>
              <a:t>abitativa</a:t>
            </a:r>
            <a:r>
              <a:rPr lang="de-DE" dirty="0"/>
              <a:t>. Secondo le </a:t>
            </a:r>
            <a:r>
              <a:rPr lang="de-DE" dirty="0" err="1"/>
              <a:t>stime</a:t>
            </a:r>
            <a:r>
              <a:rPr lang="de-DE" dirty="0"/>
              <a:t>, </a:t>
            </a:r>
            <a:r>
              <a:rPr lang="de-DE" dirty="0" err="1"/>
              <a:t>oltre</a:t>
            </a:r>
            <a:r>
              <a:rPr lang="de-DE" dirty="0"/>
              <a:t> il 65 %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SDG </a:t>
            </a:r>
            <a:r>
              <a:rPr lang="de-DE" dirty="0" err="1"/>
              <a:t>potrà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raggiunto</a:t>
            </a:r>
            <a:r>
              <a:rPr lang="de-DE" dirty="0"/>
              <a:t> solo </a:t>
            </a:r>
            <a:r>
              <a:rPr lang="de-DE" dirty="0" err="1"/>
              <a:t>con</a:t>
            </a:r>
            <a:r>
              <a:rPr lang="de-DE" dirty="0"/>
              <a:t> il </a:t>
            </a:r>
            <a:r>
              <a:rPr lang="de-DE" dirty="0" err="1"/>
              <a:t>coinvolgimento</a:t>
            </a:r>
            <a:r>
              <a:rPr lang="de-DE" dirty="0"/>
              <a:t> </a:t>
            </a:r>
            <a:r>
              <a:rPr lang="de-DE" dirty="0" err="1"/>
              <a:t>attivo</a:t>
            </a:r>
            <a:r>
              <a:rPr lang="de-DE" dirty="0"/>
              <a:t> delle </a:t>
            </a:r>
            <a:r>
              <a:rPr lang="de-DE" dirty="0" err="1"/>
              <a:t>autorità</a:t>
            </a:r>
            <a:r>
              <a:rPr lang="de-DE" dirty="0"/>
              <a:t> </a:t>
            </a:r>
            <a:r>
              <a:rPr lang="de-DE" dirty="0" err="1"/>
              <a:t>locali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regionali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 – </a:t>
            </a:r>
            <a:r>
              <a:rPr lang="de-DE" dirty="0" err="1"/>
              <a:t>ovvero</a:t>
            </a:r>
            <a:r>
              <a:rPr lang="de-DE" dirty="0"/>
              <a:t> il </a:t>
            </a:r>
            <a:r>
              <a:rPr lang="de-DE" dirty="0" err="1"/>
              <a:t>processo</a:t>
            </a:r>
            <a:r>
              <a:rPr lang="de-DE" dirty="0"/>
              <a:t> </a:t>
            </a:r>
            <a:r>
              <a:rPr lang="de-DE" dirty="0" err="1"/>
              <a:t>attraverso</a:t>
            </a:r>
            <a:r>
              <a:rPr lang="de-DE" dirty="0"/>
              <a:t> il </a:t>
            </a:r>
            <a:r>
              <a:rPr lang="de-DE" dirty="0" err="1"/>
              <a:t>quale</a:t>
            </a:r>
            <a:r>
              <a:rPr lang="de-DE" dirty="0"/>
              <a:t> i </a:t>
            </a:r>
            <a:r>
              <a:rPr lang="de-DE" dirty="0" err="1"/>
              <a:t>governi</a:t>
            </a:r>
            <a:r>
              <a:rPr lang="de-DE" dirty="0"/>
              <a:t> </a:t>
            </a:r>
            <a:r>
              <a:rPr lang="de-DE" dirty="0" err="1"/>
              <a:t>acquistano</a:t>
            </a:r>
            <a:r>
              <a:rPr lang="de-DE" dirty="0"/>
              <a:t> </a:t>
            </a:r>
            <a:r>
              <a:rPr lang="de-DE" dirty="0" err="1"/>
              <a:t>beni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servizi – </a:t>
            </a:r>
            <a:r>
              <a:rPr lang="de-DE" dirty="0" err="1"/>
              <a:t>rappresentano</a:t>
            </a:r>
            <a:r>
              <a:rPr lang="de-DE" dirty="0"/>
              <a:t> in </a:t>
            </a:r>
            <a:r>
              <a:rPr lang="de-DE" dirty="0" err="1"/>
              <a:t>molti</a:t>
            </a:r>
            <a:r>
              <a:rPr lang="de-DE" dirty="0"/>
              <a:t> </a:t>
            </a:r>
            <a:r>
              <a:rPr lang="de-DE" dirty="0" err="1"/>
              <a:t>paesi</a:t>
            </a:r>
            <a:r>
              <a:rPr lang="de-DE" dirty="0"/>
              <a:t> </a:t>
            </a:r>
            <a:r>
              <a:rPr lang="de-DE" dirty="0" err="1"/>
              <a:t>dal</a:t>
            </a:r>
            <a:r>
              <a:rPr lang="de-DE" dirty="0"/>
              <a:t> 15 al 20 % del PIL. </a:t>
            </a:r>
            <a:r>
              <a:rPr lang="de-DE" dirty="0" err="1"/>
              <a:t>Poiché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in </a:t>
            </a:r>
            <a:r>
              <a:rPr lang="de-DE" dirty="0" err="1"/>
              <a:t>gioco</a:t>
            </a:r>
            <a:r>
              <a:rPr lang="de-DE" dirty="0"/>
              <a:t> </a:t>
            </a:r>
            <a:r>
              <a:rPr lang="de-DE" dirty="0" err="1"/>
              <a:t>ingenti</a:t>
            </a:r>
            <a:r>
              <a:rPr lang="de-DE" dirty="0"/>
              <a:t> </a:t>
            </a:r>
            <a:r>
              <a:rPr lang="de-DE" dirty="0" err="1"/>
              <a:t>somme</a:t>
            </a:r>
            <a:r>
              <a:rPr lang="de-DE" dirty="0"/>
              <a:t> di </a:t>
            </a:r>
            <a:r>
              <a:rPr lang="de-DE" dirty="0" err="1"/>
              <a:t>denaro</a:t>
            </a:r>
            <a:r>
              <a:rPr lang="de-DE" dirty="0"/>
              <a:t>, </a:t>
            </a:r>
            <a:r>
              <a:rPr lang="de-DE" dirty="0" err="1"/>
              <a:t>costituiscono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leva</a:t>
            </a:r>
            <a:r>
              <a:rPr lang="de-DE" dirty="0"/>
              <a:t> </a:t>
            </a:r>
            <a:r>
              <a:rPr lang="de-DE" dirty="0" err="1"/>
              <a:t>economica</a:t>
            </a:r>
            <a:r>
              <a:rPr lang="de-DE" dirty="0"/>
              <a:t> </a:t>
            </a:r>
            <a:r>
              <a:rPr lang="de-DE" dirty="0" err="1"/>
              <a:t>efficace</a:t>
            </a:r>
            <a:r>
              <a:rPr lang="de-DE" dirty="0"/>
              <a:t>. </a:t>
            </a:r>
            <a:r>
              <a:rPr lang="de-DE" dirty="0" err="1"/>
              <a:t>Scegliendo</a:t>
            </a:r>
            <a:r>
              <a:rPr lang="de-DE" dirty="0"/>
              <a:t> </a:t>
            </a:r>
            <a:r>
              <a:rPr lang="de-DE" dirty="0" err="1"/>
              <a:t>opzioni</a:t>
            </a:r>
            <a:r>
              <a:rPr lang="de-DE" dirty="0"/>
              <a:t> </a:t>
            </a:r>
            <a:r>
              <a:rPr lang="de-DE" dirty="0" err="1"/>
              <a:t>sostenibili</a:t>
            </a:r>
            <a:r>
              <a:rPr lang="de-DE" dirty="0"/>
              <a:t>, i </a:t>
            </a:r>
            <a:r>
              <a:rPr lang="de-DE" dirty="0" err="1"/>
              <a:t>governi</a:t>
            </a:r>
            <a:r>
              <a:rPr lang="de-DE" dirty="0"/>
              <a:t>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ridurre</a:t>
            </a:r>
            <a:r>
              <a:rPr lang="de-DE" dirty="0"/>
              <a:t> il </a:t>
            </a:r>
            <a:r>
              <a:rPr lang="de-DE" dirty="0" err="1"/>
              <a:t>danno</a:t>
            </a:r>
            <a:r>
              <a:rPr lang="de-DE" dirty="0"/>
              <a:t> </a:t>
            </a:r>
            <a:r>
              <a:rPr lang="de-DE" dirty="0" err="1"/>
              <a:t>ambientale</a:t>
            </a:r>
            <a:r>
              <a:rPr lang="de-DE" dirty="0"/>
              <a:t> (SDG 13), </a:t>
            </a:r>
            <a:r>
              <a:rPr lang="de-DE" dirty="0" err="1"/>
              <a:t>promuovere</a:t>
            </a:r>
            <a:r>
              <a:rPr lang="de-DE" dirty="0"/>
              <a:t> </a:t>
            </a:r>
            <a:r>
              <a:rPr lang="de-DE" dirty="0" err="1"/>
              <a:t>condizioni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</a:t>
            </a:r>
            <a:r>
              <a:rPr lang="de-DE" dirty="0" err="1"/>
              <a:t>eque</a:t>
            </a:r>
            <a:r>
              <a:rPr lang="de-DE" dirty="0"/>
              <a:t> (SDG 8)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stimolare</a:t>
            </a:r>
            <a:r>
              <a:rPr lang="de-DE" dirty="0"/>
              <a:t> </a:t>
            </a:r>
            <a:r>
              <a:rPr lang="de-DE" dirty="0" err="1"/>
              <a:t>l’innovazione</a:t>
            </a:r>
            <a:r>
              <a:rPr lang="de-DE" dirty="0"/>
              <a:t> </a:t>
            </a:r>
            <a:r>
              <a:rPr lang="de-DE" dirty="0" err="1"/>
              <a:t>nelle</a:t>
            </a:r>
            <a:r>
              <a:rPr lang="de-DE" dirty="0"/>
              <a:t> </a:t>
            </a:r>
            <a:r>
              <a:rPr lang="de-DE" dirty="0" err="1"/>
              <a:t>imprese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L'economia</a:t>
            </a:r>
            <a:r>
              <a:rPr lang="de-DE" dirty="0"/>
              <a:t> lineare si </a:t>
            </a:r>
            <a:r>
              <a:rPr lang="de-DE" dirty="0" err="1"/>
              <a:t>basa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modello</a:t>
            </a:r>
            <a:r>
              <a:rPr lang="de-DE" dirty="0"/>
              <a:t> «</a:t>
            </a:r>
            <a:r>
              <a:rPr lang="de-DE" dirty="0" err="1"/>
              <a:t>preleva-produce-smaltisci</a:t>
            </a:r>
            <a:r>
              <a:rPr lang="de-DE" dirty="0"/>
              <a:t>»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porta</a:t>
            </a:r>
            <a:r>
              <a:rPr lang="de-DE" dirty="0"/>
              <a:t> </a:t>
            </a:r>
            <a:r>
              <a:rPr lang="de-DE" dirty="0" err="1"/>
              <a:t>all'esaurimento</a:t>
            </a:r>
            <a:r>
              <a:rPr lang="de-DE" dirty="0"/>
              <a:t> delle </a:t>
            </a:r>
            <a:r>
              <a:rPr lang="de-DE" dirty="0" err="1"/>
              <a:t>risorse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a </a:t>
            </a:r>
            <a:r>
              <a:rPr lang="de-DE" dirty="0" err="1"/>
              <a:t>crisi</a:t>
            </a:r>
            <a:r>
              <a:rPr lang="de-DE" dirty="0"/>
              <a:t> </a:t>
            </a:r>
            <a:r>
              <a:rPr lang="de-DE" dirty="0" err="1"/>
              <a:t>legate</a:t>
            </a:r>
            <a:r>
              <a:rPr lang="de-DE" dirty="0"/>
              <a:t> ai </a:t>
            </a:r>
            <a:r>
              <a:rPr lang="de-DE" dirty="0" err="1"/>
              <a:t>rifiuti</a:t>
            </a:r>
            <a:r>
              <a:rPr lang="de-DE" dirty="0"/>
              <a:t>. </a:t>
            </a:r>
            <a:r>
              <a:rPr lang="de-DE" dirty="0" err="1"/>
              <a:t>L'economia</a:t>
            </a:r>
            <a:r>
              <a:rPr lang="de-DE" dirty="0"/>
              <a:t> </a:t>
            </a:r>
            <a:r>
              <a:rPr lang="de-DE" dirty="0" err="1"/>
              <a:t>circolare</a:t>
            </a:r>
            <a:r>
              <a:rPr lang="de-DE" dirty="0"/>
              <a:t> </a:t>
            </a:r>
            <a:r>
              <a:rPr lang="de-DE" dirty="0" err="1"/>
              <a:t>aggiunge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fase </a:t>
            </a:r>
            <a:r>
              <a:rPr lang="de-DE" dirty="0" err="1"/>
              <a:t>fondamentale</a:t>
            </a:r>
            <a:r>
              <a:rPr lang="de-DE" dirty="0"/>
              <a:t>: il </a:t>
            </a:r>
            <a:r>
              <a:rPr lang="de-DE" dirty="0" err="1"/>
              <a:t>riutilizzo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il </a:t>
            </a:r>
            <a:r>
              <a:rPr lang="de-DE" dirty="0" err="1"/>
              <a:t>riciclaggio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L'economia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della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ciambella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teoria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elaborata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 Kate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Raworth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secondo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cui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benessere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umano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richiede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equilibrio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nostri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sociali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il «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limite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ecologico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» del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pianeta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Immagine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earth.org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what-is-doughnut-economics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Il GPP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definito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il </a:t>
            </a:r>
            <a:r>
              <a:rPr lang="de-DE" dirty="0" err="1"/>
              <a:t>processo</a:t>
            </a:r>
            <a:r>
              <a:rPr lang="de-DE" dirty="0"/>
              <a:t> </a:t>
            </a:r>
            <a:r>
              <a:rPr lang="de-DE" dirty="0" err="1"/>
              <a:t>attraverso</a:t>
            </a:r>
            <a:r>
              <a:rPr lang="de-DE" dirty="0"/>
              <a:t> il </a:t>
            </a:r>
            <a:r>
              <a:rPr lang="de-DE" dirty="0" err="1"/>
              <a:t>quale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enti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 </a:t>
            </a:r>
            <a:r>
              <a:rPr lang="de-DE" dirty="0" err="1"/>
              <a:t>integrano</a:t>
            </a:r>
            <a:r>
              <a:rPr lang="de-DE" dirty="0"/>
              <a:t>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ambientali</a:t>
            </a:r>
            <a:r>
              <a:rPr lang="de-DE" dirty="0"/>
              <a:t> in tutte le </a:t>
            </a:r>
            <a:r>
              <a:rPr lang="de-DE" dirty="0" err="1"/>
              <a:t>fasi</a:t>
            </a:r>
            <a:r>
              <a:rPr lang="de-DE" dirty="0"/>
              <a:t> del </a:t>
            </a:r>
            <a:r>
              <a:rPr lang="de-DE" dirty="0" err="1"/>
              <a:t>processo</a:t>
            </a:r>
            <a:r>
              <a:rPr lang="de-DE" dirty="0"/>
              <a:t> di </a:t>
            </a:r>
            <a:r>
              <a:rPr lang="de-DE" dirty="0" err="1"/>
              <a:t>appalto</a:t>
            </a:r>
            <a:r>
              <a:rPr lang="de-DE" dirty="0"/>
              <a:t>. </a:t>
            </a:r>
            <a:r>
              <a:rPr lang="de-DE" dirty="0" err="1"/>
              <a:t>L'obiettivo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promuovere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sviluppo</a:t>
            </a:r>
            <a:r>
              <a:rPr lang="de-DE" dirty="0"/>
              <a:t> di </a:t>
            </a:r>
            <a:r>
              <a:rPr lang="de-DE" dirty="0" err="1"/>
              <a:t>prodotti</a:t>
            </a:r>
            <a:r>
              <a:rPr lang="de-DE" dirty="0"/>
              <a:t> </a:t>
            </a:r>
            <a:r>
              <a:rPr lang="de-DE" dirty="0" err="1"/>
              <a:t>ecocompatibili</a:t>
            </a:r>
            <a:r>
              <a:rPr lang="de-DE" dirty="0"/>
              <a:t>, </a:t>
            </a:r>
            <a:r>
              <a:rPr lang="de-DE" dirty="0" err="1"/>
              <a:t>selezionando</a:t>
            </a:r>
            <a:r>
              <a:rPr lang="de-DE" dirty="0"/>
              <a:t> </a:t>
            </a:r>
            <a:r>
              <a:rPr lang="de-DE" dirty="0" err="1"/>
              <a:t>soluzioni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abbiano</a:t>
            </a:r>
            <a:r>
              <a:rPr lang="de-DE" dirty="0"/>
              <a:t> il minor </a:t>
            </a:r>
            <a:r>
              <a:rPr lang="de-DE" dirty="0" err="1"/>
              <a:t>impatto</a:t>
            </a:r>
            <a:r>
              <a:rPr lang="de-DE" dirty="0"/>
              <a:t> possibile </a:t>
            </a:r>
            <a:r>
              <a:rPr lang="de-DE" dirty="0" err="1"/>
              <a:t>durante</a:t>
            </a:r>
            <a:r>
              <a:rPr lang="de-DE" dirty="0"/>
              <a:t> </a:t>
            </a:r>
            <a:r>
              <a:rPr lang="de-DE" dirty="0" err="1"/>
              <a:t>l'intero</a:t>
            </a:r>
            <a:r>
              <a:rPr lang="de-DE" dirty="0"/>
              <a:t> </a:t>
            </a:r>
            <a:r>
              <a:rPr lang="de-DE" dirty="0" err="1"/>
              <a:t>ciclo</a:t>
            </a:r>
            <a:r>
              <a:rPr lang="de-DE" dirty="0"/>
              <a:t> di </a:t>
            </a:r>
            <a:r>
              <a:rPr lang="de-DE" dirty="0" err="1"/>
              <a:t>vita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77" name="Google Shape;3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Mentre</a:t>
            </a:r>
            <a:r>
              <a:rPr lang="de-DE" dirty="0"/>
              <a:t> il GPP si </a:t>
            </a:r>
            <a:r>
              <a:rPr lang="de-DE" dirty="0" err="1"/>
              <a:t>concentra</a:t>
            </a:r>
            <a:r>
              <a:rPr lang="de-DE" dirty="0"/>
              <a:t> </a:t>
            </a:r>
            <a:r>
              <a:rPr lang="de-DE" dirty="0" err="1"/>
              <a:t>sull'ambiente</a:t>
            </a:r>
            <a:r>
              <a:rPr lang="de-DE" dirty="0"/>
              <a:t>, </a:t>
            </a:r>
            <a:r>
              <a:rPr lang="de-DE" dirty="0" err="1"/>
              <a:t>l'SPP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approccio</a:t>
            </a:r>
            <a:r>
              <a:rPr lang="de-DE" dirty="0"/>
              <a:t> più </a:t>
            </a:r>
            <a:r>
              <a:rPr lang="de-DE" dirty="0" err="1"/>
              <a:t>ampio</a:t>
            </a:r>
            <a:r>
              <a:rPr lang="de-DE" dirty="0"/>
              <a:t>. </a:t>
            </a:r>
            <a:r>
              <a:rPr lang="de-DE" dirty="0" err="1"/>
              <a:t>Significa</a:t>
            </a:r>
            <a:r>
              <a:rPr lang="de-DE" dirty="0"/>
              <a:t> </a:t>
            </a:r>
            <a:r>
              <a:rPr lang="de-DE" dirty="0" err="1"/>
              <a:t>garantire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, </a:t>
            </a:r>
            <a:r>
              <a:rPr lang="de-DE" dirty="0" err="1"/>
              <a:t>basati</a:t>
            </a:r>
            <a:r>
              <a:rPr lang="de-DE" dirty="0"/>
              <a:t> sui </a:t>
            </a:r>
            <a:r>
              <a:rPr lang="de-DE" dirty="0" err="1"/>
              <a:t>costi</a:t>
            </a:r>
            <a:r>
              <a:rPr lang="de-DE" dirty="0"/>
              <a:t> del </a:t>
            </a:r>
            <a:r>
              <a:rPr lang="de-DE" dirty="0" err="1"/>
              <a:t>ciclo</a:t>
            </a:r>
            <a:r>
              <a:rPr lang="de-DE" dirty="0"/>
              <a:t> di </a:t>
            </a:r>
            <a:r>
              <a:rPr lang="de-DE" dirty="0" err="1"/>
              <a:t>vita</a:t>
            </a:r>
            <a:r>
              <a:rPr lang="de-DE" dirty="0"/>
              <a:t>, </a:t>
            </a:r>
            <a:r>
              <a:rPr lang="de-DE" dirty="0" err="1"/>
              <a:t>offrano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buon</a:t>
            </a:r>
            <a:r>
              <a:rPr lang="de-DE" dirty="0"/>
              <a:t> </a:t>
            </a:r>
            <a:r>
              <a:rPr lang="de-DE" dirty="0" err="1"/>
              <a:t>rapporto</a:t>
            </a:r>
            <a:r>
              <a:rPr lang="de-DE" dirty="0"/>
              <a:t> </a:t>
            </a:r>
            <a:r>
              <a:rPr lang="de-DE" dirty="0" err="1"/>
              <a:t>qualità-prezzo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, al </a:t>
            </a:r>
            <a:r>
              <a:rPr lang="de-DE" dirty="0" err="1"/>
              <a:t>contempo</a:t>
            </a:r>
            <a:r>
              <a:rPr lang="de-DE" dirty="0"/>
              <a:t>, </a:t>
            </a:r>
            <a:r>
              <a:rPr lang="de-DE" dirty="0" err="1"/>
              <a:t>generino</a:t>
            </a:r>
            <a:r>
              <a:rPr lang="de-DE" dirty="0"/>
              <a:t> </a:t>
            </a:r>
            <a:r>
              <a:rPr lang="de-DE" dirty="0" err="1"/>
              <a:t>benefici</a:t>
            </a:r>
            <a:r>
              <a:rPr lang="de-DE" dirty="0"/>
              <a:t> per </a:t>
            </a:r>
            <a:r>
              <a:rPr lang="de-DE" dirty="0" err="1"/>
              <a:t>l'ambiente</a:t>
            </a:r>
            <a:r>
              <a:rPr lang="de-DE" dirty="0"/>
              <a:t>, la </a:t>
            </a:r>
            <a:r>
              <a:rPr lang="de-DE" dirty="0" err="1"/>
              <a:t>società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l'economia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programma</a:t>
            </a:r>
            <a:r>
              <a:rPr lang="de-DE" dirty="0"/>
              <a:t> di </a:t>
            </a:r>
            <a:r>
              <a:rPr lang="de-DE" dirty="0" err="1"/>
              <a:t>sostenibilità</a:t>
            </a:r>
            <a:r>
              <a:rPr lang="de-DE" dirty="0"/>
              <a:t> </a:t>
            </a:r>
            <a:r>
              <a:rPr lang="de-DE" dirty="0" err="1"/>
              <a:t>aziendale</a:t>
            </a:r>
            <a:r>
              <a:rPr lang="de-DE" dirty="0"/>
              <a:t> (SPP) di </a:t>
            </a:r>
            <a:r>
              <a:rPr lang="de-DE" dirty="0" err="1"/>
              <a:t>successo</a:t>
            </a:r>
            <a:r>
              <a:rPr lang="de-DE" dirty="0"/>
              <a:t> </a:t>
            </a:r>
            <a:r>
              <a:rPr lang="de-DE" dirty="0" err="1"/>
              <a:t>richiede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forte, </a:t>
            </a:r>
            <a:r>
              <a:rPr lang="de-DE" dirty="0" err="1"/>
              <a:t>l'allineamento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</a:t>
            </a:r>
            <a:r>
              <a:rPr lang="de-DE" dirty="0" err="1"/>
              <a:t>politici</a:t>
            </a:r>
            <a:r>
              <a:rPr lang="de-DE" dirty="0"/>
              <a:t> di più </a:t>
            </a:r>
            <a:r>
              <a:rPr lang="de-DE" dirty="0" err="1"/>
              <a:t>ampio</a:t>
            </a:r>
            <a:r>
              <a:rPr lang="de-DE" dirty="0"/>
              <a:t> </a:t>
            </a:r>
            <a:r>
              <a:rPr lang="de-DE" dirty="0" err="1"/>
              <a:t>respiro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gestione</a:t>
            </a:r>
            <a:r>
              <a:rPr lang="de-DE" dirty="0"/>
              <a:t> solida. </a:t>
            </a:r>
            <a:r>
              <a:rPr lang="de-DE" dirty="0" err="1"/>
              <a:t>Deve</a:t>
            </a:r>
            <a:r>
              <a:rPr lang="de-DE" dirty="0"/>
              <a:t> </a:t>
            </a:r>
            <a:r>
              <a:rPr lang="de-DE" dirty="0" err="1"/>
              <a:t>coinvolgere</a:t>
            </a:r>
            <a:r>
              <a:rPr lang="de-DE" dirty="0"/>
              <a:t> tutte le </a:t>
            </a:r>
            <a:r>
              <a:rPr lang="de-DE" dirty="0" err="1"/>
              <a:t>parti</a:t>
            </a:r>
            <a:r>
              <a:rPr lang="de-DE" dirty="0"/>
              <a:t> </a:t>
            </a:r>
            <a:r>
              <a:rPr lang="de-DE" dirty="0" err="1"/>
              <a:t>interessate</a:t>
            </a:r>
            <a:r>
              <a:rPr lang="de-DE" dirty="0"/>
              <a:t> (</a:t>
            </a:r>
            <a:r>
              <a:rPr lang="de-DE" dirty="0" err="1"/>
              <a:t>compresi</a:t>
            </a:r>
            <a:r>
              <a:rPr lang="de-DE" dirty="0"/>
              <a:t> </a:t>
            </a:r>
            <a:r>
              <a:rPr lang="de-DE" dirty="0" err="1"/>
              <a:t>fornitori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cittadini</a:t>
            </a:r>
            <a:r>
              <a:rPr lang="de-DE" dirty="0"/>
              <a:t>) </a:t>
            </a:r>
            <a:r>
              <a:rPr lang="de-DE" dirty="0" err="1"/>
              <a:t>e</a:t>
            </a:r>
            <a:r>
              <a:rPr lang="de-DE" dirty="0"/>
              <a:t>, </a:t>
            </a:r>
            <a:r>
              <a:rPr lang="de-DE" dirty="0" err="1"/>
              <a:t>soprattutto</a:t>
            </a:r>
            <a:r>
              <a:rPr lang="de-DE" dirty="0"/>
              <a:t>, </a:t>
            </a:r>
            <a:r>
              <a:rPr lang="de-DE" dirty="0" err="1"/>
              <a:t>monitorare</a:t>
            </a:r>
            <a:r>
              <a:rPr lang="de-DE" dirty="0"/>
              <a:t> i </a:t>
            </a:r>
            <a:r>
              <a:rPr lang="de-DE" dirty="0" err="1"/>
              <a:t>risultati</a:t>
            </a:r>
            <a:r>
              <a:rPr lang="de-DE" dirty="0"/>
              <a:t> per </a:t>
            </a:r>
            <a:r>
              <a:rPr lang="de-DE" dirty="0" err="1"/>
              <a:t>garantire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di </a:t>
            </a:r>
            <a:r>
              <a:rPr lang="de-DE" dirty="0" err="1"/>
              <a:t>sostenibilità</a:t>
            </a:r>
            <a:r>
              <a:rPr lang="de-DE" dirty="0"/>
              <a:t> </a:t>
            </a:r>
            <a:r>
              <a:rPr lang="de-DE" dirty="0" err="1"/>
              <a:t>vengano</a:t>
            </a:r>
            <a:r>
              <a:rPr lang="de-DE" dirty="0"/>
              <a:t> </a:t>
            </a:r>
            <a:r>
              <a:rPr lang="de-DE" dirty="0" err="1"/>
              <a:t>effettivamente</a:t>
            </a:r>
            <a:r>
              <a:rPr lang="de-DE" dirty="0"/>
              <a:t> </a:t>
            </a:r>
            <a:r>
              <a:rPr lang="de-DE" dirty="0" err="1"/>
              <a:t>raggiunti</a:t>
            </a:r>
            <a:r>
              <a:rPr lang="de-DE" dirty="0"/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Per </a:t>
            </a:r>
            <a:r>
              <a:rPr lang="de-DE" dirty="0" err="1"/>
              <a:t>chiarire</a:t>
            </a:r>
            <a:r>
              <a:rPr lang="de-DE" dirty="0"/>
              <a:t>: il GPP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sottogruppo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SPP. </a:t>
            </a:r>
            <a:r>
              <a:rPr lang="de-DE" dirty="0" err="1"/>
              <a:t>Ogni</a:t>
            </a:r>
            <a:r>
              <a:rPr lang="de-DE" dirty="0"/>
              <a:t> </a:t>
            </a:r>
            <a:r>
              <a:rPr lang="de-DE" dirty="0" err="1"/>
              <a:t>appalto</a:t>
            </a:r>
            <a:r>
              <a:rPr lang="de-DE" dirty="0"/>
              <a:t> «</a:t>
            </a:r>
            <a:r>
              <a:rPr lang="de-DE" dirty="0" err="1"/>
              <a:t>verde</a:t>
            </a:r>
            <a:r>
              <a:rPr lang="de-DE" dirty="0"/>
              <a:t>»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sostenibile</a:t>
            </a:r>
            <a:r>
              <a:rPr lang="de-DE" dirty="0"/>
              <a:t>,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l’appalto</a:t>
            </a:r>
            <a:r>
              <a:rPr lang="de-DE" dirty="0"/>
              <a:t> </a:t>
            </a:r>
            <a:r>
              <a:rPr lang="de-DE" dirty="0" err="1"/>
              <a:t>sostenibile</a:t>
            </a:r>
            <a:r>
              <a:rPr lang="de-DE" dirty="0"/>
              <a:t> </a:t>
            </a:r>
            <a:r>
              <a:rPr lang="de-DE" dirty="0" err="1"/>
              <a:t>comprende</a:t>
            </a:r>
            <a:r>
              <a:rPr lang="de-DE" dirty="0"/>
              <a:t> </a:t>
            </a:r>
            <a:r>
              <a:rPr lang="de-DE" dirty="0" err="1"/>
              <a:t>anche</a:t>
            </a:r>
            <a:r>
              <a:rPr lang="de-DE" dirty="0"/>
              <a:t>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sociali</a:t>
            </a:r>
            <a:r>
              <a:rPr lang="de-DE" dirty="0"/>
              <a:t> </a:t>
            </a:r>
            <a:r>
              <a:rPr lang="de-DE" dirty="0" err="1"/>
              <a:t>quali</a:t>
            </a:r>
            <a:r>
              <a:rPr lang="de-DE" dirty="0"/>
              <a:t> </a:t>
            </a:r>
            <a:r>
              <a:rPr lang="de-DE" dirty="0" err="1"/>
              <a:t>condizioni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</a:t>
            </a:r>
            <a:r>
              <a:rPr lang="de-DE" dirty="0" err="1"/>
              <a:t>eque</a:t>
            </a:r>
            <a:r>
              <a:rPr lang="de-DE" dirty="0"/>
              <a:t>, </a:t>
            </a:r>
            <a:r>
              <a:rPr lang="de-DE" dirty="0" err="1"/>
              <a:t>approvvigionamento</a:t>
            </a:r>
            <a:r>
              <a:rPr lang="de-DE" dirty="0"/>
              <a:t> </a:t>
            </a:r>
            <a:r>
              <a:rPr lang="de-DE" dirty="0" err="1"/>
              <a:t>etico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accessibilità</a:t>
            </a:r>
            <a:r>
              <a:rPr lang="de-DE" dirty="0"/>
              <a:t> per le </a:t>
            </a:r>
            <a:r>
              <a:rPr lang="de-DE" dirty="0" err="1"/>
              <a:t>persone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disabilità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7C7502-623D-7FCD-F7D7-4382CA31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>
            <a:extLst>
              <a:ext uri="{FF2B5EF4-FFF2-40B4-BE49-F238E27FC236}">
                <a16:creationId xmlns:a16="http://schemas.microsoft.com/office/drawing/2014/main" id="{E238C71C-727B-8641-B636-D231DA964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promuove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 </a:t>
            </a:r>
            <a:r>
              <a:rPr lang="de-DE" dirty="0" err="1"/>
              <a:t>ecologici</a:t>
            </a:r>
            <a:r>
              <a:rPr lang="de-DE" dirty="0"/>
              <a:t> (GPP), </a:t>
            </a:r>
            <a:r>
              <a:rPr lang="de-DE" dirty="0" err="1"/>
              <a:t>poiché</a:t>
            </a:r>
            <a:r>
              <a:rPr lang="de-DE" dirty="0"/>
              <a:t> </a:t>
            </a:r>
            <a:r>
              <a:rPr lang="de-DE" dirty="0" err="1"/>
              <a:t>ciò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a </a:t>
            </a:r>
            <a:r>
              <a:rPr lang="de-DE" dirty="0" err="1"/>
              <a:t>vantaggio</a:t>
            </a:r>
            <a:r>
              <a:rPr lang="de-DE" dirty="0"/>
              <a:t> </a:t>
            </a:r>
            <a:r>
              <a:rPr lang="de-DE" dirty="0" err="1"/>
              <a:t>dell'industria</a:t>
            </a:r>
            <a:r>
              <a:rPr lang="de-DE" dirty="0"/>
              <a:t> europea,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spesso</a:t>
            </a:r>
            <a:r>
              <a:rPr lang="de-DE" dirty="0"/>
              <a:t> </a:t>
            </a:r>
            <a:r>
              <a:rPr lang="de-DE" dirty="0" err="1"/>
              <a:t>applica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ambientali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sociali</a:t>
            </a:r>
            <a:r>
              <a:rPr lang="de-DE" dirty="0"/>
              <a:t> più </a:t>
            </a:r>
            <a:r>
              <a:rPr lang="de-DE" dirty="0" err="1"/>
              <a:t>elevati</a:t>
            </a:r>
            <a:r>
              <a:rPr lang="de-DE" dirty="0"/>
              <a:t> </a:t>
            </a:r>
            <a:r>
              <a:rPr lang="de-DE" dirty="0" err="1"/>
              <a:t>rispetto</a:t>
            </a:r>
            <a:r>
              <a:rPr lang="de-DE" dirty="0"/>
              <a:t> ai </a:t>
            </a:r>
            <a:r>
              <a:rPr lang="de-DE" dirty="0" err="1"/>
              <a:t>propri</a:t>
            </a:r>
            <a:r>
              <a:rPr lang="de-DE" dirty="0"/>
              <a:t> </a:t>
            </a:r>
            <a:r>
              <a:rPr lang="de-DE" dirty="0" err="1"/>
              <a:t>concorrenti</a:t>
            </a:r>
            <a:r>
              <a:rPr lang="de-DE" dirty="0"/>
              <a:t> </a:t>
            </a:r>
            <a:r>
              <a:rPr lang="de-DE" dirty="0" err="1"/>
              <a:t>globali</a:t>
            </a:r>
            <a:r>
              <a:rPr lang="de-DE" dirty="0"/>
              <a:t>. </a:t>
            </a:r>
            <a:r>
              <a:rPr lang="de-DE" dirty="0" err="1"/>
              <a:t>Fissando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elevati</a:t>
            </a:r>
            <a:r>
              <a:rPr lang="de-DE" dirty="0"/>
              <a:t> </a:t>
            </a:r>
            <a:r>
              <a:rPr lang="de-DE" dirty="0" err="1"/>
              <a:t>negli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, </a:t>
            </a:r>
            <a:r>
              <a:rPr lang="de-DE" dirty="0" err="1"/>
              <a:t>l'UE</a:t>
            </a:r>
            <a:r>
              <a:rPr lang="de-DE" dirty="0"/>
              <a:t> </a:t>
            </a:r>
            <a:r>
              <a:rPr lang="de-DE" dirty="0" err="1"/>
              <a:t>contribuisce</a:t>
            </a:r>
            <a:r>
              <a:rPr lang="de-DE" dirty="0"/>
              <a:t> a </a:t>
            </a:r>
            <a:r>
              <a:rPr lang="de-DE" dirty="0" err="1"/>
              <a:t>orientare</a:t>
            </a:r>
            <a:r>
              <a:rPr lang="de-DE" dirty="0"/>
              <a:t> il </a:t>
            </a:r>
            <a:r>
              <a:rPr lang="de-DE" dirty="0" err="1"/>
              <a:t>mercato</a:t>
            </a:r>
            <a:r>
              <a:rPr lang="de-DE" dirty="0"/>
              <a:t> globale </a:t>
            </a:r>
            <a:r>
              <a:rPr lang="de-DE" dirty="0" err="1"/>
              <a:t>verso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produzione</a:t>
            </a:r>
            <a:r>
              <a:rPr lang="de-DE" dirty="0"/>
              <a:t> più </a:t>
            </a:r>
            <a:r>
              <a:rPr lang="de-DE" dirty="0" err="1"/>
              <a:t>sostenibile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>
            <a:extLst>
              <a:ext uri="{FF2B5EF4-FFF2-40B4-BE49-F238E27FC236}">
                <a16:creationId xmlns:a16="http://schemas.microsoft.com/office/drawing/2014/main" id="{ACB75E87-BDD7-D31B-0F18-C0F8793E6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171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Fonti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www.un.org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/en/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about-us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eurostat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statistics-explained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index.php?title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Glossary:European_Union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_(EU);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-generation-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eu.europa.eu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index_de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www.iso.org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/63026.html#:~: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=ISO%2020400:2017%20provides%20guidance,by%2C%20procurement%20decisions%20and%20processes.</a:t>
            </a:r>
            <a:endParaRPr lang="de-DE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L'interesse</a:t>
            </a:r>
            <a:r>
              <a:rPr lang="de-DE" dirty="0"/>
              <a:t> </a:t>
            </a:r>
            <a:r>
              <a:rPr lang="de-DE" dirty="0" err="1"/>
              <a:t>europeo</a:t>
            </a:r>
            <a:r>
              <a:rPr lang="de-DE" dirty="0"/>
              <a:t> per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 </a:t>
            </a:r>
            <a:r>
              <a:rPr lang="de-DE" dirty="0" err="1"/>
              <a:t>ecologici</a:t>
            </a:r>
            <a:r>
              <a:rPr lang="de-DE" dirty="0"/>
              <a:t> (GPP) si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evoluto</a:t>
            </a:r>
            <a:r>
              <a:rPr lang="de-DE" dirty="0"/>
              <a:t> in sei </a:t>
            </a:r>
            <a:r>
              <a:rPr lang="de-DE" dirty="0" err="1"/>
              <a:t>fasi</a:t>
            </a:r>
            <a:r>
              <a:rPr lang="de-DE" dirty="0"/>
              <a:t> a </a:t>
            </a:r>
            <a:r>
              <a:rPr lang="de-DE" dirty="0" err="1"/>
              <a:t>partire</a:t>
            </a:r>
            <a:r>
              <a:rPr lang="de-DE" dirty="0"/>
              <a:t> </a:t>
            </a:r>
            <a:r>
              <a:rPr lang="de-DE" dirty="0" err="1"/>
              <a:t>dal</a:t>
            </a:r>
            <a:r>
              <a:rPr lang="de-DE" dirty="0"/>
              <a:t> 2001, </a:t>
            </a:r>
            <a:r>
              <a:rPr lang="de-DE" dirty="0" err="1"/>
              <a:t>trasformandosi</a:t>
            </a:r>
            <a:r>
              <a:rPr lang="de-DE" dirty="0"/>
              <a:t> da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approccio</a:t>
            </a:r>
            <a:r>
              <a:rPr lang="de-DE" dirty="0"/>
              <a:t> </a:t>
            </a:r>
            <a:r>
              <a:rPr lang="de-DE" dirty="0" err="1"/>
              <a:t>volontario</a:t>
            </a:r>
            <a:r>
              <a:rPr lang="de-DE" dirty="0"/>
              <a:t> a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componente</a:t>
            </a:r>
            <a:r>
              <a:rPr lang="de-DE" dirty="0"/>
              <a:t> </a:t>
            </a:r>
            <a:r>
              <a:rPr lang="de-DE" dirty="0" err="1"/>
              <a:t>fondamentale</a:t>
            </a:r>
            <a:r>
              <a:rPr lang="de-DE" dirty="0"/>
              <a:t> del Green Deal </a:t>
            </a:r>
            <a:r>
              <a:rPr lang="de-DE" dirty="0" err="1"/>
              <a:t>europeo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del piano </a:t>
            </a:r>
            <a:r>
              <a:rPr lang="de-DE" dirty="0" err="1"/>
              <a:t>d'azione</a:t>
            </a:r>
            <a:r>
              <a:rPr lang="de-DE" dirty="0"/>
              <a:t> per </a:t>
            </a:r>
            <a:r>
              <a:rPr lang="de-DE" dirty="0" err="1"/>
              <a:t>l'economia</a:t>
            </a:r>
            <a:r>
              <a:rPr lang="de-DE" dirty="0"/>
              <a:t> </a:t>
            </a:r>
            <a:r>
              <a:rPr lang="de-DE" dirty="0" err="1"/>
              <a:t>circolare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86aeba7f74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86aeba7f7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6aeba7f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mette</a:t>
            </a:r>
            <a:r>
              <a:rPr lang="de-DE" dirty="0"/>
              <a:t> a </a:t>
            </a:r>
            <a:r>
              <a:rPr lang="de-DE" dirty="0" err="1"/>
              <a:t>disposizione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pratiche</a:t>
            </a:r>
            <a:r>
              <a:rPr lang="de-DE" dirty="0"/>
              <a:t> a </a:t>
            </a:r>
            <a:r>
              <a:rPr lang="de-DE" dirty="0" err="1"/>
              <a:t>sostegno</a:t>
            </a:r>
            <a:r>
              <a:rPr lang="de-DE" dirty="0"/>
              <a:t> delle </a:t>
            </a:r>
            <a:r>
              <a:rPr lang="de-DE" dirty="0" err="1"/>
              <a:t>autorità</a:t>
            </a:r>
            <a:r>
              <a:rPr lang="de-DE" dirty="0"/>
              <a:t>. Il </a:t>
            </a:r>
            <a:r>
              <a:rPr lang="de-DE" dirty="0" err="1"/>
              <a:t>manuale</a:t>
            </a:r>
            <a:r>
              <a:rPr lang="de-DE" dirty="0"/>
              <a:t> «</a:t>
            </a:r>
            <a:r>
              <a:rPr lang="de-DE" dirty="0" err="1"/>
              <a:t>Buying</a:t>
            </a:r>
            <a:r>
              <a:rPr lang="de-DE" dirty="0"/>
              <a:t> Green!» </a:t>
            </a:r>
            <a:r>
              <a:rPr lang="de-DE" dirty="0" err="1"/>
              <a:t>spiega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applicare</a:t>
            </a:r>
            <a:r>
              <a:rPr lang="de-DE" dirty="0"/>
              <a:t> i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ambientali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quadro</a:t>
            </a:r>
            <a:r>
              <a:rPr lang="de-DE" dirty="0"/>
              <a:t> della </a:t>
            </a:r>
            <a:r>
              <a:rPr lang="de-DE" dirty="0" err="1"/>
              <a:t>legislazione</a:t>
            </a:r>
            <a:r>
              <a:rPr lang="de-DE" dirty="0"/>
              <a:t> </a:t>
            </a:r>
            <a:r>
              <a:rPr lang="de-DE" dirty="0" err="1"/>
              <a:t>dell'UE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497" name="Google Shape;497;g386aeba7f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6aeba7f74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guida</a:t>
            </a:r>
            <a:r>
              <a:rPr lang="de-DE" dirty="0"/>
              <a:t> “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” (2021) si </a:t>
            </a:r>
            <a:r>
              <a:rPr lang="de-DE" dirty="0" err="1"/>
              <a:t>concentra</a:t>
            </a:r>
            <a:r>
              <a:rPr lang="de-DE" dirty="0"/>
              <a:t> sul </a:t>
            </a:r>
            <a:r>
              <a:rPr lang="de-DE" dirty="0" err="1"/>
              <a:t>raggiungimento</a:t>
            </a:r>
            <a:r>
              <a:rPr lang="de-DE" dirty="0"/>
              <a:t> di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impatto</a:t>
            </a:r>
            <a:r>
              <a:rPr lang="de-DE" dirty="0"/>
              <a:t> </a:t>
            </a:r>
            <a:r>
              <a:rPr lang="de-DE" dirty="0" err="1"/>
              <a:t>sociale</a:t>
            </a:r>
            <a:r>
              <a:rPr lang="de-DE" dirty="0"/>
              <a:t> </a:t>
            </a:r>
            <a:r>
              <a:rPr lang="de-DE" dirty="0" err="1"/>
              <a:t>positivo</a:t>
            </a:r>
            <a:r>
              <a:rPr lang="de-DE" dirty="0"/>
              <a:t>, </a:t>
            </a:r>
            <a:r>
              <a:rPr lang="de-DE" dirty="0" err="1"/>
              <a:t>come</a:t>
            </a:r>
            <a:r>
              <a:rPr lang="de-DE" dirty="0"/>
              <a:t> ad </a:t>
            </a:r>
            <a:r>
              <a:rPr lang="de-DE" dirty="0" err="1"/>
              <a:t>esempio</a:t>
            </a:r>
            <a:r>
              <a:rPr lang="de-DE" dirty="0"/>
              <a:t> la </a:t>
            </a:r>
            <a:r>
              <a:rPr lang="de-DE" dirty="0" err="1"/>
              <a:t>parità</a:t>
            </a:r>
            <a:r>
              <a:rPr lang="de-DE" dirty="0"/>
              <a:t> di genere </a:t>
            </a:r>
            <a:r>
              <a:rPr lang="de-DE" dirty="0" err="1"/>
              <a:t>e</a:t>
            </a:r>
            <a:r>
              <a:rPr lang="de-DE" dirty="0"/>
              <a:t> le </a:t>
            </a:r>
            <a:r>
              <a:rPr lang="de-DE" dirty="0" err="1"/>
              <a:t>opportunità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per i </a:t>
            </a:r>
            <a:r>
              <a:rPr lang="de-DE" dirty="0" err="1"/>
              <a:t>lavoratori</a:t>
            </a:r>
            <a:r>
              <a:rPr lang="de-DE" dirty="0"/>
              <a:t> </a:t>
            </a:r>
            <a:r>
              <a:rPr lang="de-DE" dirty="0" err="1"/>
              <a:t>svantaggiati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05" name="Google Shape;505;g386aeba7f74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6aeba7f74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Il Green Deal </a:t>
            </a:r>
            <a:r>
              <a:rPr lang="de-DE" dirty="0" err="1"/>
              <a:t>mira</a:t>
            </a:r>
            <a:r>
              <a:rPr lang="de-DE" dirty="0"/>
              <a:t> a rendere i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minimi</a:t>
            </a:r>
            <a:r>
              <a:rPr lang="de-DE" dirty="0"/>
              <a:t> </a:t>
            </a:r>
            <a:r>
              <a:rPr lang="de-DE" dirty="0" err="1"/>
              <a:t>vincolanti</a:t>
            </a:r>
            <a:r>
              <a:rPr lang="de-DE" dirty="0"/>
              <a:t> in materia di </a:t>
            </a:r>
            <a:r>
              <a:rPr lang="de-DE" dirty="0" err="1"/>
              <a:t>sostenibilità</a:t>
            </a:r>
            <a:r>
              <a:rPr lang="de-DE" dirty="0"/>
              <a:t> </a:t>
            </a:r>
            <a:r>
              <a:rPr lang="de-DE" dirty="0" err="1"/>
              <a:t>ambientale</a:t>
            </a:r>
            <a:r>
              <a:rPr lang="de-DE" dirty="0"/>
              <a:t> </a:t>
            </a:r>
            <a:r>
              <a:rPr lang="de-DE" dirty="0" err="1"/>
              <a:t>parte</a:t>
            </a:r>
            <a:r>
              <a:rPr lang="de-DE" dirty="0"/>
              <a:t> </a:t>
            </a:r>
            <a:r>
              <a:rPr lang="de-DE" dirty="0" err="1"/>
              <a:t>integrante</a:t>
            </a:r>
            <a:r>
              <a:rPr lang="de-DE" dirty="0"/>
              <a:t> della </a:t>
            </a:r>
            <a:r>
              <a:rPr lang="de-DE" dirty="0" err="1"/>
              <a:t>legislazione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delle </a:t>
            </a:r>
            <a:r>
              <a:rPr lang="de-DE" dirty="0" err="1"/>
              <a:t>politiche</a:t>
            </a:r>
            <a:r>
              <a:rPr lang="de-DE" dirty="0"/>
              <a:t> di </a:t>
            </a:r>
            <a:r>
              <a:rPr lang="de-DE" dirty="0" err="1"/>
              <a:t>sostegno</a:t>
            </a:r>
            <a:r>
              <a:rPr lang="de-DE" dirty="0"/>
              <a:t> </a:t>
            </a:r>
            <a:r>
              <a:rPr lang="de-DE" dirty="0" err="1"/>
              <a:t>dell'UE</a:t>
            </a:r>
            <a:r>
              <a:rPr lang="de-DE" dirty="0"/>
              <a:t>. In </a:t>
            </a:r>
            <a:r>
              <a:rPr lang="de-DE" dirty="0" err="1"/>
              <a:t>questo</a:t>
            </a:r>
            <a:r>
              <a:rPr lang="de-DE" dirty="0"/>
              <a:t> modo si </a:t>
            </a:r>
            <a:r>
              <a:rPr lang="de-DE" dirty="0" err="1"/>
              <a:t>stabilisce</a:t>
            </a:r>
            <a:r>
              <a:rPr lang="de-DE" dirty="0"/>
              <a:t> di </a:t>
            </a:r>
            <a:r>
              <a:rPr lang="de-DE" dirty="0" err="1"/>
              <a:t>fatto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definizione</a:t>
            </a:r>
            <a:r>
              <a:rPr lang="de-DE" dirty="0"/>
              <a:t> uniforme di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sostenibili</a:t>
            </a:r>
            <a:r>
              <a:rPr lang="de-DE" dirty="0"/>
              <a:t> in tutti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Stati</a:t>
            </a:r>
            <a:r>
              <a:rPr lang="de-DE" dirty="0"/>
              <a:t> </a:t>
            </a:r>
            <a:r>
              <a:rPr lang="de-DE" dirty="0" err="1"/>
              <a:t>membri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13" name="Google Shape;513;g386aeba7f74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</a:t>
            </a:r>
            <a:r>
              <a:rPr lang="de-DE" dirty="0" err="1"/>
              <a:t>sostiene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pubblici</a:t>
            </a:r>
            <a:r>
              <a:rPr lang="de-DE" dirty="0"/>
              <a:t> </a:t>
            </a:r>
            <a:r>
              <a:rPr lang="de-DE" dirty="0" err="1"/>
              <a:t>ecologici</a:t>
            </a:r>
            <a:r>
              <a:rPr lang="de-DE" dirty="0"/>
              <a:t> (GPP) </a:t>
            </a:r>
            <a:r>
              <a:rPr lang="de-DE" dirty="0" err="1"/>
              <a:t>attraverso</a:t>
            </a:r>
            <a:r>
              <a:rPr lang="de-DE" dirty="0"/>
              <a:t> </a:t>
            </a:r>
            <a:r>
              <a:rPr lang="de-DE" dirty="0" err="1"/>
              <a:t>diversi</a:t>
            </a:r>
            <a:r>
              <a:rPr lang="de-DE" dirty="0"/>
              <a:t> </a:t>
            </a:r>
            <a:r>
              <a:rPr lang="de-DE" dirty="0" err="1"/>
              <a:t>strumenti</a:t>
            </a:r>
            <a:r>
              <a:rPr lang="de-DE" dirty="0"/>
              <a:t>: </a:t>
            </a:r>
            <a:r>
              <a:rPr lang="de-DE" dirty="0" err="1"/>
              <a:t>piani</a:t>
            </a:r>
            <a:r>
              <a:rPr lang="de-DE" dirty="0"/>
              <a:t> </a:t>
            </a:r>
            <a:r>
              <a:rPr lang="de-DE" dirty="0" err="1"/>
              <a:t>d'azione</a:t>
            </a:r>
            <a:r>
              <a:rPr lang="de-DE" dirty="0"/>
              <a:t> </a:t>
            </a:r>
            <a:r>
              <a:rPr lang="de-DE" dirty="0" err="1"/>
              <a:t>nazionali</a:t>
            </a:r>
            <a:r>
              <a:rPr lang="de-DE" dirty="0"/>
              <a:t> (in 23 </a:t>
            </a:r>
            <a:r>
              <a:rPr lang="de-DE" dirty="0" err="1"/>
              <a:t>dei</a:t>
            </a:r>
            <a:r>
              <a:rPr lang="de-DE" dirty="0"/>
              <a:t> 27 </a:t>
            </a:r>
            <a:r>
              <a:rPr lang="de-DE" dirty="0" err="1"/>
              <a:t>paesi</a:t>
            </a:r>
            <a:r>
              <a:rPr lang="de-DE" dirty="0"/>
              <a:t>), 20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specifici</a:t>
            </a:r>
            <a:r>
              <a:rPr lang="de-DE" dirty="0"/>
              <a:t> </a:t>
            </a:r>
            <a:r>
              <a:rPr lang="de-DE" dirty="0" err="1"/>
              <a:t>dell'UE</a:t>
            </a:r>
            <a:r>
              <a:rPr lang="de-DE" dirty="0"/>
              <a:t> in materia di GPP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l'obiettivo</a:t>
            </a:r>
            <a:r>
              <a:rPr lang="de-DE" dirty="0"/>
              <a:t> </a:t>
            </a:r>
            <a:r>
              <a:rPr lang="de-DE" dirty="0" err="1"/>
              <a:t>generale</a:t>
            </a:r>
            <a:r>
              <a:rPr lang="de-DE" dirty="0"/>
              <a:t> di rendere il 50% di tutti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ecocompatibili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25" name="Google Shape;52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6aeba7f74_1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 </a:t>
            </a:r>
            <a:r>
              <a:rPr lang="de-DE" dirty="0" err="1"/>
              <a:t>criteri</a:t>
            </a:r>
            <a:r>
              <a:rPr lang="de-DE" dirty="0"/>
              <a:t> </a:t>
            </a:r>
            <a:r>
              <a:rPr lang="de-DE" dirty="0" err="1"/>
              <a:t>dell'UE</a:t>
            </a:r>
            <a:r>
              <a:rPr lang="de-DE" dirty="0"/>
              <a:t> non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arbitrari</a:t>
            </a:r>
            <a:r>
              <a:rPr lang="de-DE" dirty="0"/>
              <a:t>; si </a:t>
            </a:r>
            <a:r>
              <a:rPr lang="de-DE" dirty="0" err="1"/>
              <a:t>basano</a:t>
            </a:r>
            <a:r>
              <a:rPr lang="de-DE" dirty="0"/>
              <a:t> </a:t>
            </a:r>
            <a:r>
              <a:rPr lang="de-DE" dirty="0" err="1"/>
              <a:t>sull'analisi</a:t>
            </a:r>
            <a:r>
              <a:rPr lang="de-DE" dirty="0"/>
              <a:t> del </a:t>
            </a:r>
            <a:r>
              <a:rPr lang="de-DE" dirty="0" err="1"/>
              <a:t>ciclo</a:t>
            </a:r>
            <a:r>
              <a:rPr lang="de-DE" dirty="0"/>
              <a:t> di </a:t>
            </a:r>
            <a:r>
              <a:rPr lang="de-DE" dirty="0" err="1"/>
              <a:t>vita</a:t>
            </a:r>
            <a:r>
              <a:rPr lang="de-DE" dirty="0"/>
              <a:t> (LCA). </a:t>
            </a:r>
            <a:r>
              <a:rPr lang="de-DE" dirty="0" err="1"/>
              <a:t>Essi</a:t>
            </a:r>
            <a:r>
              <a:rPr lang="de-DE" dirty="0"/>
              <a:t> </a:t>
            </a:r>
            <a:r>
              <a:rPr lang="de-DE" dirty="0" err="1"/>
              <a:t>definiscono</a:t>
            </a:r>
            <a:r>
              <a:rPr lang="de-DE" dirty="0"/>
              <a:t> </a:t>
            </a:r>
            <a:r>
              <a:rPr lang="de-DE" dirty="0" err="1"/>
              <a:t>l'ambito</a:t>
            </a:r>
            <a:r>
              <a:rPr lang="de-DE" dirty="0"/>
              <a:t> di </a:t>
            </a:r>
            <a:r>
              <a:rPr lang="de-DE" dirty="0" err="1"/>
              <a:t>applicazione</a:t>
            </a:r>
            <a:r>
              <a:rPr lang="de-DE" dirty="0"/>
              <a:t> del </a:t>
            </a:r>
            <a:r>
              <a:rPr lang="de-DE" dirty="0" err="1"/>
              <a:t>prodotto</a:t>
            </a:r>
            <a:r>
              <a:rPr lang="de-DE" dirty="0"/>
              <a:t>, </a:t>
            </a:r>
            <a:r>
              <a:rPr lang="de-DE" dirty="0" err="1"/>
              <a:t>individuano</a:t>
            </a:r>
            <a:r>
              <a:rPr lang="de-DE" dirty="0"/>
              <a:t> i </a:t>
            </a:r>
            <a:r>
              <a:rPr lang="de-DE" dirty="0" err="1"/>
              <a:t>principali</a:t>
            </a:r>
            <a:r>
              <a:rPr lang="de-DE" dirty="0"/>
              <a:t> </a:t>
            </a:r>
            <a:r>
              <a:rPr lang="de-DE" dirty="0" err="1"/>
              <a:t>impatti</a:t>
            </a:r>
            <a:r>
              <a:rPr lang="de-DE" dirty="0"/>
              <a:t> </a:t>
            </a:r>
            <a:r>
              <a:rPr lang="de-DE" dirty="0" err="1"/>
              <a:t>ambientali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prevedono</a:t>
            </a:r>
            <a:r>
              <a:rPr lang="de-DE" dirty="0"/>
              <a:t> </a:t>
            </a:r>
            <a:r>
              <a:rPr lang="de-DE" dirty="0" err="1"/>
              <a:t>sistemi</a:t>
            </a:r>
            <a:r>
              <a:rPr lang="de-DE" dirty="0"/>
              <a:t> di </a:t>
            </a:r>
            <a:r>
              <a:rPr lang="de-DE" dirty="0" err="1"/>
              <a:t>verifica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consentono</a:t>
            </a:r>
            <a:r>
              <a:rPr lang="de-DE" dirty="0"/>
              <a:t> alle </a:t>
            </a:r>
            <a:r>
              <a:rPr lang="de-DE" dirty="0" err="1"/>
              <a:t>autorità</a:t>
            </a:r>
            <a:r>
              <a:rPr lang="de-DE" dirty="0"/>
              <a:t> di </a:t>
            </a:r>
            <a:r>
              <a:rPr lang="de-DE" dirty="0" err="1"/>
              <a:t>dimostrare</a:t>
            </a:r>
            <a:r>
              <a:rPr lang="de-DE" dirty="0"/>
              <a:t> di </a:t>
            </a:r>
            <a:r>
              <a:rPr lang="de-DE" dirty="0" err="1"/>
              <a:t>effettuare</a:t>
            </a:r>
            <a:r>
              <a:rPr lang="de-DE" dirty="0"/>
              <a:t> </a:t>
            </a:r>
            <a:r>
              <a:rPr lang="de-DE" dirty="0" err="1"/>
              <a:t>acquisti</a:t>
            </a:r>
            <a:r>
              <a:rPr lang="de-DE" dirty="0"/>
              <a:t> </a:t>
            </a:r>
            <a:r>
              <a:rPr lang="de-DE" dirty="0" err="1"/>
              <a:t>sostenibili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0" name="Google Shape;560;g386aeba7f7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ha </a:t>
            </a:r>
            <a:r>
              <a:rPr lang="de-DE" dirty="0" err="1"/>
              <a:t>definito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criteri</a:t>
            </a:r>
            <a:r>
              <a:rPr lang="de-DE" dirty="0"/>
              <a:t> per 20 </a:t>
            </a:r>
            <a:r>
              <a:rPr lang="de-DE" dirty="0" err="1"/>
              <a:t>categorie</a:t>
            </a:r>
            <a:r>
              <a:rPr lang="de-DE" dirty="0"/>
              <a:t> </a:t>
            </a:r>
            <a:r>
              <a:rPr lang="de-DE" dirty="0" err="1"/>
              <a:t>specifiche</a:t>
            </a:r>
            <a:r>
              <a:rPr lang="de-DE" dirty="0"/>
              <a:t>,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spaziano</a:t>
            </a:r>
            <a:r>
              <a:rPr lang="de-DE" dirty="0"/>
              <a:t> </a:t>
            </a:r>
            <a:r>
              <a:rPr lang="de-DE" dirty="0" err="1"/>
              <a:t>dai</a:t>
            </a:r>
            <a:r>
              <a:rPr lang="de-DE" dirty="0"/>
              <a:t> </a:t>
            </a:r>
            <a:r>
              <a:rPr lang="de-DE" dirty="0" err="1"/>
              <a:t>prodotti</a:t>
            </a:r>
            <a:r>
              <a:rPr lang="de-DE" dirty="0"/>
              <a:t> per la </a:t>
            </a:r>
            <a:r>
              <a:rPr lang="de-DE" dirty="0" err="1"/>
              <a:t>pulizia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l'energia</a:t>
            </a:r>
            <a:r>
              <a:rPr lang="de-DE" dirty="0"/>
              <a:t> </a:t>
            </a:r>
            <a:r>
              <a:rPr lang="de-DE" dirty="0" err="1"/>
              <a:t>elettrica</a:t>
            </a:r>
            <a:r>
              <a:rPr lang="de-DE" dirty="0"/>
              <a:t> </a:t>
            </a:r>
            <a:r>
              <a:rPr lang="de-DE" dirty="0" err="1"/>
              <a:t>fino</a:t>
            </a:r>
            <a:r>
              <a:rPr lang="de-DE" dirty="0"/>
              <a:t> ai </a:t>
            </a:r>
            <a:r>
              <a:rPr lang="de-DE" dirty="0" err="1"/>
              <a:t>prodotti</a:t>
            </a:r>
            <a:r>
              <a:rPr lang="de-DE" dirty="0"/>
              <a:t> </a:t>
            </a:r>
            <a:r>
              <a:rPr lang="de-DE" dirty="0" err="1"/>
              <a:t>alimentari</a:t>
            </a:r>
            <a:r>
              <a:rPr lang="de-DE" dirty="0"/>
              <a:t>, ai </a:t>
            </a:r>
            <a:r>
              <a:rPr lang="de-DE" dirty="0" err="1"/>
              <a:t>trasporti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ai </a:t>
            </a:r>
            <a:r>
              <a:rPr lang="de-DE" dirty="0" err="1"/>
              <a:t>centri</a:t>
            </a:r>
            <a:r>
              <a:rPr lang="de-DE" dirty="0"/>
              <a:t> di </a:t>
            </a:r>
            <a:r>
              <a:rPr lang="de-DE" dirty="0" err="1"/>
              <a:t>elaborazione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70F30E6E-E00C-5E45-CBE8-3833DA09C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3689EBEB-FCC2-72C5-53E9-244F850A4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ha </a:t>
            </a:r>
            <a:r>
              <a:rPr lang="de-DE" dirty="0" err="1"/>
              <a:t>definito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criteri</a:t>
            </a:r>
            <a:r>
              <a:rPr lang="de-DE" dirty="0"/>
              <a:t> per 20 </a:t>
            </a:r>
            <a:r>
              <a:rPr lang="de-DE" dirty="0" err="1"/>
              <a:t>categorie</a:t>
            </a:r>
            <a:r>
              <a:rPr lang="de-DE" dirty="0"/>
              <a:t> </a:t>
            </a:r>
            <a:r>
              <a:rPr lang="de-DE" dirty="0" err="1"/>
              <a:t>specifiche</a:t>
            </a:r>
            <a:r>
              <a:rPr lang="de-DE" dirty="0"/>
              <a:t>,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spaziano</a:t>
            </a:r>
            <a:r>
              <a:rPr lang="de-DE" dirty="0"/>
              <a:t> </a:t>
            </a:r>
            <a:r>
              <a:rPr lang="de-DE" dirty="0" err="1"/>
              <a:t>dai</a:t>
            </a:r>
            <a:r>
              <a:rPr lang="de-DE" dirty="0"/>
              <a:t> </a:t>
            </a:r>
            <a:r>
              <a:rPr lang="de-DE" dirty="0" err="1"/>
              <a:t>prodotti</a:t>
            </a:r>
            <a:r>
              <a:rPr lang="de-DE" dirty="0"/>
              <a:t> per la </a:t>
            </a:r>
            <a:r>
              <a:rPr lang="de-DE" dirty="0" err="1"/>
              <a:t>pulizia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l'energia</a:t>
            </a:r>
            <a:r>
              <a:rPr lang="de-DE" dirty="0"/>
              <a:t> </a:t>
            </a:r>
            <a:r>
              <a:rPr lang="de-DE" dirty="0" err="1"/>
              <a:t>elettrica</a:t>
            </a:r>
            <a:r>
              <a:rPr lang="de-DE" dirty="0"/>
              <a:t> </a:t>
            </a:r>
            <a:r>
              <a:rPr lang="de-DE" dirty="0" err="1"/>
              <a:t>fino</a:t>
            </a:r>
            <a:r>
              <a:rPr lang="de-DE" dirty="0"/>
              <a:t> ai </a:t>
            </a:r>
            <a:r>
              <a:rPr lang="de-DE" dirty="0" err="1"/>
              <a:t>prodotti</a:t>
            </a:r>
            <a:r>
              <a:rPr lang="de-DE" dirty="0"/>
              <a:t> </a:t>
            </a:r>
            <a:r>
              <a:rPr lang="de-DE" dirty="0" err="1"/>
              <a:t>alimentari</a:t>
            </a:r>
            <a:r>
              <a:rPr lang="de-DE" dirty="0"/>
              <a:t>, ai </a:t>
            </a:r>
            <a:r>
              <a:rPr lang="de-DE" dirty="0" err="1"/>
              <a:t>trasporti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ai </a:t>
            </a:r>
            <a:r>
              <a:rPr lang="de-DE" dirty="0" err="1"/>
              <a:t>centri</a:t>
            </a:r>
            <a:r>
              <a:rPr lang="de-DE" dirty="0"/>
              <a:t> di </a:t>
            </a:r>
            <a:r>
              <a:rPr lang="de-DE" dirty="0" err="1"/>
              <a:t>elaborazione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1F3D2F43-5FD5-9A42-DE81-AD580B90A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9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La </a:t>
            </a:r>
            <a:r>
              <a:rPr lang="de-DE" dirty="0" err="1"/>
              <a:t>sostenibilità</a:t>
            </a:r>
            <a:r>
              <a:rPr lang="de-DE" dirty="0"/>
              <a:t> non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concetto</a:t>
            </a:r>
            <a:r>
              <a:rPr lang="de-DE" dirty="0"/>
              <a:t> </a:t>
            </a:r>
            <a:r>
              <a:rPr lang="de-DE" dirty="0" err="1"/>
              <a:t>nuovo</a:t>
            </a:r>
            <a:r>
              <a:rPr lang="de-DE" dirty="0"/>
              <a:t>; </a:t>
            </a:r>
            <a:r>
              <a:rPr lang="de-DE" dirty="0" err="1"/>
              <a:t>è</a:t>
            </a:r>
            <a:r>
              <a:rPr lang="de-DE" dirty="0"/>
              <a:t> il </a:t>
            </a:r>
            <a:r>
              <a:rPr lang="de-DE" dirty="0" err="1"/>
              <a:t>risultato</a:t>
            </a:r>
            <a:r>
              <a:rPr lang="de-DE" dirty="0"/>
              <a:t> di </a:t>
            </a:r>
            <a:r>
              <a:rPr lang="de-DE" dirty="0" err="1"/>
              <a:t>decenni</a:t>
            </a:r>
            <a:r>
              <a:rPr lang="de-DE" dirty="0"/>
              <a:t> di </a:t>
            </a:r>
            <a:r>
              <a:rPr lang="de-DE" dirty="0" err="1"/>
              <a:t>diplomazia</a:t>
            </a:r>
            <a:r>
              <a:rPr lang="de-DE" dirty="0"/>
              <a:t> globale.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importante</a:t>
            </a:r>
            <a:r>
              <a:rPr lang="de-DE" dirty="0"/>
              <a:t> </a:t>
            </a:r>
            <a:r>
              <a:rPr lang="de-DE" dirty="0" err="1"/>
              <a:t>punto</a:t>
            </a:r>
            <a:r>
              <a:rPr lang="de-DE" dirty="0"/>
              <a:t> di </a:t>
            </a:r>
            <a:r>
              <a:rPr lang="de-DE" dirty="0" err="1"/>
              <a:t>svolta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la </a:t>
            </a:r>
            <a:r>
              <a:rPr lang="de-DE" dirty="0" err="1"/>
              <a:t>Conferenza</a:t>
            </a:r>
            <a:r>
              <a:rPr lang="de-DE" dirty="0"/>
              <a:t> delle </a:t>
            </a:r>
            <a:r>
              <a:rPr lang="de-DE" dirty="0" err="1"/>
              <a:t>Nazioni</a:t>
            </a:r>
            <a:r>
              <a:rPr lang="de-DE" dirty="0"/>
              <a:t> </a:t>
            </a:r>
            <a:r>
              <a:rPr lang="de-DE" dirty="0" err="1"/>
              <a:t>Unite</a:t>
            </a:r>
            <a:r>
              <a:rPr lang="de-DE" dirty="0"/>
              <a:t> </a:t>
            </a:r>
            <a:r>
              <a:rPr lang="de-DE" dirty="0" err="1"/>
              <a:t>sull'ambiente</a:t>
            </a:r>
            <a:r>
              <a:rPr lang="de-DE" dirty="0"/>
              <a:t> </a:t>
            </a:r>
            <a:r>
              <a:rPr lang="de-DE" dirty="0" err="1"/>
              <a:t>umano</a:t>
            </a:r>
            <a:r>
              <a:rPr lang="de-DE" dirty="0"/>
              <a:t> </a:t>
            </a:r>
            <a:r>
              <a:rPr lang="de-DE" dirty="0" err="1"/>
              <a:t>tenutasi</a:t>
            </a:r>
            <a:r>
              <a:rPr lang="de-DE" dirty="0"/>
              <a:t> a </a:t>
            </a:r>
            <a:r>
              <a:rPr lang="de-DE" dirty="0" err="1"/>
              <a:t>Stoccolma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1972. Si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trattato</a:t>
            </a:r>
            <a:r>
              <a:rPr lang="de-DE" dirty="0"/>
              <a:t> della prima </a:t>
            </a:r>
            <a:r>
              <a:rPr lang="de-DE" dirty="0" err="1"/>
              <a:t>conferenza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in </a:t>
            </a:r>
            <a:r>
              <a:rPr lang="de-DE" dirty="0" err="1"/>
              <a:t>cui</a:t>
            </a:r>
            <a:r>
              <a:rPr lang="de-DE" dirty="0"/>
              <a:t> </a:t>
            </a:r>
            <a:r>
              <a:rPr lang="de-DE" dirty="0" err="1"/>
              <a:t>l'ambiente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stato</a:t>
            </a:r>
            <a:r>
              <a:rPr lang="de-DE" dirty="0"/>
              <a:t> </a:t>
            </a:r>
            <a:r>
              <a:rPr lang="de-DE" dirty="0" err="1"/>
              <a:t>posto</a:t>
            </a:r>
            <a:r>
              <a:rPr lang="de-DE" dirty="0"/>
              <a:t> al </a:t>
            </a:r>
            <a:r>
              <a:rPr lang="de-DE" dirty="0" err="1"/>
              <a:t>centro</a:t>
            </a:r>
            <a:r>
              <a:rPr lang="de-DE" dirty="0"/>
              <a:t> </a:t>
            </a:r>
            <a:r>
              <a:rPr lang="de-DE" dirty="0" err="1"/>
              <a:t>dell'attenzione</a:t>
            </a:r>
            <a:r>
              <a:rPr lang="de-DE" dirty="0"/>
              <a:t>. Essa ha portato alla </a:t>
            </a:r>
            <a:r>
              <a:rPr lang="de-DE" dirty="0" err="1"/>
              <a:t>Dichiarazione</a:t>
            </a:r>
            <a:r>
              <a:rPr lang="de-DE" dirty="0"/>
              <a:t> di </a:t>
            </a:r>
            <a:r>
              <a:rPr lang="de-DE" dirty="0" err="1"/>
              <a:t>Stoccolma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alla </a:t>
            </a:r>
            <a:r>
              <a:rPr lang="de-DE" dirty="0" err="1"/>
              <a:t>fondazione</a:t>
            </a:r>
            <a:r>
              <a:rPr lang="de-DE" dirty="0"/>
              <a:t> del </a:t>
            </a:r>
            <a:r>
              <a:rPr lang="de-DE" dirty="0" err="1"/>
              <a:t>Programma</a:t>
            </a:r>
            <a:r>
              <a:rPr lang="de-DE" dirty="0"/>
              <a:t> delle </a:t>
            </a:r>
            <a:r>
              <a:rPr lang="de-DE" dirty="0" err="1"/>
              <a:t>Nazioni</a:t>
            </a:r>
            <a:r>
              <a:rPr lang="de-DE" dirty="0"/>
              <a:t> </a:t>
            </a:r>
            <a:r>
              <a:rPr lang="de-DE" dirty="0" err="1"/>
              <a:t>Unite</a:t>
            </a:r>
            <a:r>
              <a:rPr lang="de-DE" dirty="0"/>
              <a:t> per </a:t>
            </a:r>
            <a:r>
              <a:rPr lang="de-DE" dirty="0" err="1"/>
              <a:t>l'ambiente</a:t>
            </a:r>
            <a:r>
              <a:rPr lang="de-DE" dirty="0"/>
              <a:t> (UNEP), </a:t>
            </a:r>
            <a:r>
              <a:rPr lang="de-DE" dirty="0" err="1"/>
              <a:t>l'organismo</a:t>
            </a:r>
            <a:r>
              <a:rPr lang="de-DE" dirty="0"/>
              <a:t> </a:t>
            </a:r>
            <a:r>
              <a:rPr lang="de-DE" dirty="0" err="1"/>
              <a:t>leader</a:t>
            </a:r>
            <a:r>
              <a:rPr lang="de-DE" dirty="0"/>
              <a:t> a </a:t>
            </a:r>
            <a:r>
              <a:rPr lang="de-DE" dirty="0" err="1"/>
              <a:t>livello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 in materia </a:t>
            </a:r>
            <a:r>
              <a:rPr lang="de-DE" dirty="0" err="1"/>
              <a:t>ambientale</a:t>
            </a:r>
            <a:r>
              <a:rPr lang="de-DE" dirty="0"/>
              <a:t>.</a:t>
            </a: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3BDD2C31-9AF8-08C1-2D53-9350340FD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83AF1FC9-AF98-9B76-88C4-9EF3EB76B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L'UE ha </a:t>
            </a:r>
            <a:r>
              <a:rPr lang="de-DE" dirty="0" err="1"/>
              <a:t>definito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criteri</a:t>
            </a:r>
            <a:r>
              <a:rPr lang="de-DE" dirty="0"/>
              <a:t> per 20 </a:t>
            </a:r>
            <a:r>
              <a:rPr lang="de-DE" dirty="0" err="1"/>
              <a:t>categorie</a:t>
            </a:r>
            <a:r>
              <a:rPr lang="de-DE" dirty="0"/>
              <a:t> </a:t>
            </a:r>
            <a:r>
              <a:rPr lang="de-DE" dirty="0" err="1"/>
              <a:t>specifiche</a:t>
            </a:r>
            <a:r>
              <a:rPr lang="de-DE" dirty="0"/>
              <a:t>,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spaziano</a:t>
            </a:r>
            <a:r>
              <a:rPr lang="de-DE" dirty="0"/>
              <a:t> </a:t>
            </a:r>
            <a:r>
              <a:rPr lang="de-DE" dirty="0" err="1"/>
              <a:t>dai</a:t>
            </a:r>
            <a:r>
              <a:rPr lang="de-DE" dirty="0"/>
              <a:t> </a:t>
            </a:r>
            <a:r>
              <a:rPr lang="de-DE" dirty="0" err="1"/>
              <a:t>prodotti</a:t>
            </a:r>
            <a:r>
              <a:rPr lang="de-DE" dirty="0"/>
              <a:t> per la </a:t>
            </a:r>
            <a:r>
              <a:rPr lang="de-DE" dirty="0" err="1"/>
              <a:t>pulizia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l'energia</a:t>
            </a:r>
            <a:r>
              <a:rPr lang="de-DE" dirty="0"/>
              <a:t> </a:t>
            </a:r>
            <a:r>
              <a:rPr lang="de-DE" dirty="0" err="1"/>
              <a:t>elettrica</a:t>
            </a:r>
            <a:r>
              <a:rPr lang="de-DE" dirty="0"/>
              <a:t> </a:t>
            </a:r>
            <a:r>
              <a:rPr lang="de-DE" dirty="0" err="1"/>
              <a:t>fino</a:t>
            </a:r>
            <a:r>
              <a:rPr lang="de-DE" dirty="0"/>
              <a:t> ai </a:t>
            </a:r>
            <a:r>
              <a:rPr lang="de-DE" dirty="0" err="1"/>
              <a:t>prodotti</a:t>
            </a:r>
            <a:r>
              <a:rPr lang="de-DE" dirty="0"/>
              <a:t> </a:t>
            </a:r>
            <a:r>
              <a:rPr lang="de-DE" dirty="0" err="1"/>
              <a:t>alimentari</a:t>
            </a:r>
            <a:r>
              <a:rPr lang="de-DE" dirty="0"/>
              <a:t>, ai </a:t>
            </a:r>
            <a:r>
              <a:rPr lang="de-DE" dirty="0" err="1"/>
              <a:t>trasporti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ai </a:t>
            </a:r>
            <a:r>
              <a:rPr lang="de-DE" dirty="0" err="1"/>
              <a:t>centri</a:t>
            </a:r>
            <a:r>
              <a:rPr lang="de-DE" dirty="0"/>
              <a:t> di </a:t>
            </a:r>
            <a:r>
              <a:rPr lang="de-DE" dirty="0" err="1"/>
              <a:t>elaborazione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CC595CA3-A159-E709-2E5A-33042FF1A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75899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Nello </a:t>
            </a:r>
            <a:r>
              <a:rPr lang="de-DE" dirty="0" err="1"/>
              <a:t>stesso</a:t>
            </a:r>
            <a:r>
              <a:rPr lang="de-DE" dirty="0"/>
              <a:t> anno della </a:t>
            </a:r>
            <a:r>
              <a:rPr lang="de-DE" dirty="0" err="1"/>
              <a:t>Conferenza</a:t>
            </a:r>
            <a:r>
              <a:rPr lang="de-DE" dirty="0"/>
              <a:t> di </a:t>
            </a:r>
            <a:r>
              <a:rPr lang="de-DE" dirty="0" err="1"/>
              <a:t>Stoccolma</a:t>
            </a:r>
            <a:r>
              <a:rPr lang="de-DE" dirty="0"/>
              <a:t>, il Club di Roma </a:t>
            </a:r>
            <a:r>
              <a:rPr lang="de-DE" dirty="0" err="1"/>
              <a:t>pubblicò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rapporto</a:t>
            </a:r>
            <a:r>
              <a:rPr lang="de-DE" dirty="0"/>
              <a:t> </a:t>
            </a:r>
            <a:r>
              <a:rPr lang="de-DE" dirty="0" err="1"/>
              <a:t>rivoluzionario</a:t>
            </a:r>
            <a:r>
              <a:rPr lang="de-DE" dirty="0"/>
              <a:t> </a:t>
            </a:r>
            <a:r>
              <a:rPr lang="de-DE" dirty="0" err="1"/>
              <a:t>intitolato</a:t>
            </a:r>
            <a:r>
              <a:rPr lang="de-DE" dirty="0"/>
              <a:t> «I </a:t>
            </a:r>
            <a:r>
              <a:rPr lang="de-DE" dirty="0" err="1"/>
              <a:t>limiti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sviluppo</a:t>
            </a:r>
            <a:r>
              <a:rPr lang="de-DE" dirty="0"/>
              <a:t>». </a:t>
            </a:r>
            <a:r>
              <a:rPr lang="de-DE" dirty="0" err="1"/>
              <a:t>Utilizzando</a:t>
            </a:r>
            <a:r>
              <a:rPr lang="de-DE" dirty="0"/>
              <a:t> </a:t>
            </a:r>
            <a:r>
              <a:rPr lang="de-DE" dirty="0" err="1"/>
              <a:t>modelli</a:t>
            </a:r>
            <a:r>
              <a:rPr lang="de-DE" dirty="0"/>
              <a:t> </a:t>
            </a:r>
            <a:r>
              <a:rPr lang="de-DE" dirty="0" err="1"/>
              <a:t>informatici</a:t>
            </a:r>
            <a:r>
              <a:rPr lang="de-DE" dirty="0"/>
              <a:t> del MIT, i </a:t>
            </a:r>
            <a:r>
              <a:rPr lang="de-DE" dirty="0" err="1"/>
              <a:t>ricercatori</a:t>
            </a:r>
            <a:r>
              <a:rPr lang="de-DE" dirty="0"/>
              <a:t> </a:t>
            </a:r>
            <a:r>
              <a:rPr lang="de-DE" dirty="0" err="1"/>
              <a:t>avvertirono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le </a:t>
            </a:r>
            <a:r>
              <a:rPr lang="de-DE" dirty="0" err="1"/>
              <a:t>risorse</a:t>
            </a:r>
            <a:r>
              <a:rPr lang="de-DE" dirty="0"/>
              <a:t> della Terra si </a:t>
            </a:r>
            <a:r>
              <a:rPr lang="de-DE" dirty="0" err="1"/>
              <a:t>sarebbero</a:t>
            </a:r>
            <a:r>
              <a:rPr lang="de-DE" dirty="0"/>
              <a:t> </a:t>
            </a:r>
            <a:r>
              <a:rPr lang="de-DE" dirty="0" err="1"/>
              <a:t>esaurite</a:t>
            </a:r>
            <a:r>
              <a:rPr lang="de-DE" dirty="0"/>
              <a:t> </a:t>
            </a:r>
            <a:r>
              <a:rPr lang="de-DE" dirty="0" err="1"/>
              <a:t>entro</a:t>
            </a:r>
            <a:r>
              <a:rPr lang="de-DE" dirty="0"/>
              <a:t> la </a:t>
            </a:r>
            <a:r>
              <a:rPr lang="de-DE" dirty="0" err="1"/>
              <a:t>fine</a:t>
            </a:r>
            <a:r>
              <a:rPr lang="de-DE" dirty="0"/>
              <a:t> del XXI </a:t>
            </a:r>
            <a:r>
              <a:rPr lang="de-DE" dirty="0" err="1"/>
              <a:t>secolo</a:t>
            </a:r>
            <a:r>
              <a:rPr lang="de-DE" dirty="0"/>
              <a:t> se la </a:t>
            </a:r>
            <a:r>
              <a:rPr lang="de-DE" dirty="0" err="1"/>
              <a:t>crescita</a:t>
            </a:r>
            <a:r>
              <a:rPr lang="de-DE" dirty="0"/>
              <a:t> </a:t>
            </a:r>
            <a:r>
              <a:rPr lang="de-DE" dirty="0" err="1"/>
              <a:t>demografica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il </a:t>
            </a:r>
            <a:r>
              <a:rPr lang="de-DE" dirty="0" err="1"/>
              <a:t>consumo</a:t>
            </a:r>
            <a:r>
              <a:rPr lang="de-DE" dirty="0"/>
              <a:t> di </a:t>
            </a:r>
            <a:r>
              <a:rPr lang="de-DE" dirty="0" err="1"/>
              <a:t>risorse</a:t>
            </a:r>
            <a:r>
              <a:rPr lang="de-DE" dirty="0"/>
              <a:t> </a:t>
            </a:r>
            <a:r>
              <a:rPr lang="de-DE" dirty="0" err="1"/>
              <a:t>fossero</a:t>
            </a:r>
            <a:r>
              <a:rPr lang="de-DE" dirty="0"/>
              <a:t> </a:t>
            </a:r>
            <a:r>
              <a:rPr lang="de-DE" dirty="0" err="1"/>
              <a:t>proseguiti</a:t>
            </a:r>
            <a:r>
              <a:rPr lang="de-DE" dirty="0"/>
              <a:t> al </a:t>
            </a:r>
            <a:r>
              <a:rPr lang="de-DE" dirty="0" err="1"/>
              <a:t>ritmo</a:t>
            </a:r>
            <a:r>
              <a:rPr lang="de-DE" dirty="0"/>
              <a:t> </a:t>
            </a:r>
            <a:r>
              <a:rPr lang="de-DE" dirty="0" err="1"/>
              <a:t>attuale</a:t>
            </a:r>
            <a:r>
              <a:rPr lang="de-DE" dirty="0"/>
              <a:t>. 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rapporto</a:t>
            </a:r>
            <a:r>
              <a:rPr lang="de-DE" dirty="0"/>
              <a:t> </a:t>
            </a:r>
            <a:r>
              <a:rPr lang="de-DE" dirty="0" err="1"/>
              <a:t>fu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«</a:t>
            </a:r>
            <a:r>
              <a:rPr lang="de-DE" dirty="0" err="1"/>
              <a:t>campanello</a:t>
            </a:r>
            <a:r>
              <a:rPr lang="de-DE" dirty="0"/>
              <a:t> </a:t>
            </a:r>
            <a:r>
              <a:rPr lang="de-DE" dirty="0" err="1"/>
              <a:t>d’allarme</a:t>
            </a:r>
            <a:r>
              <a:rPr lang="de-DE" dirty="0"/>
              <a:t>»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esortava</a:t>
            </a:r>
            <a:r>
              <a:rPr lang="de-DE" dirty="0"/>
              <a:t> a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uso</a:t>
            </a:r>
            <a:r>
              <a:rPr lang="de-DE" dirty="0"/>
              <a:t> </a:t>
            </a:r>
            <a:r>
              <a:rPr lang="de-DE" dirty="0" err="1"/>
              <a:t>responsabile</a:t>
            </a:r>
            <a:r>
              <a:rPr lang="de-DE" dirty="0"/>
              <a:t> delle </a:t>
            </a:r>
            <a:r>
              <a:rPr lang="de-DE" dirty="0" err="1"/>
              <a:t>risorse</a:t>
            </a:r>
            <a:r>
              <a:rPr lang="de-DE" dirty="0"/>
              <a:t> per </a:t>
            </a:r>
            <a:r>
              <a:rPr lang="de-DE" dirty="0" err="1"/>
              <a:t>evitare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collasso</a:t>
            </a:r>
            <a:r>
              <a:rPr lang="de-DE" dirty="0"/>
              <a:t> </a:t>
            </a:r>
            <a:r>
              <a:rPr lang="de-DE" dirty="0" err="1"/>
              <a:t>economico</a:t>
            </a:r>
            <a:r>
              <a:rPr lang="de-DE" dirty="0"/>
              <a:t> 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ecologico</a:t>
            </a:r>
            <a:r>
              <a:rPr lang="de-DE" dirty="0"/>
              <a:t> totale.</a:t>
            </a:r>
          </a:p>
        </p:txBody>
      </p:sp>
      <p:sp>
        <p:nvSpPr>
          <p:cNvPr id="154" name="Google Shape;1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Quindici</a:t>
            </a:r>
            <a:r>
              <a:rPr lang="de-DE" dirty="0"/>
              <a:t> </a:t>
            </a:r>
            <a:r>
              <a:rPr lang="de-DE" dirty="0" err="1"/>
              <a:t>anni</a:t>
            </a:r>
            <a:r>
              <a:rPr lang="de-DE" dirty="0"/>
              <a:t> </a:t>
            </a:r>
            <a:r>
              <a:rPr lang="de-DE" dirty="0" err="1"/>
              <a:t>dopo</a:t>
            </a:r>
            <a:r>
              <a:rPr lang="de-DE" dirty="0"/>
              <a:t>, il </a:t>
            </a:r>
            <a:r>
              <a:rPr lang="de-DE" dirty="0" err="1"/>
              <a:t>Rapporto</a:t>
            </a:r>
            <a:r>
              <a:rPr lang="de-DE" dirty="0"/>
              <a:t> Brundtland (</a:t>
            </a:r>
            <a:r>
              <a:rPr lang="de-DE" dirty="0" err="1"/>
              <a:t>dal</a:t>
            </a:r>
            <a:r>
              <a:rPr lang="de-DE" dirty="0"/>
              <a:t> </a:t>
            </a:r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ufficiale</a:t>
            </a:r>
            <a:r>
              <a:rPr lang="de-DE" dirty="0"/>
              <a:t> «Il </a:t>
            </a:r>
            <a:r>
              <a:rPr lang="de-DE" dirty="0" err="1"/>
              <a:t>nostro</a:t>
            </a:r>
            <a:r>
              <a:rPr lang="de-DE" dirty="0"/>
              <a:t> </a:t>
            </a:r>
            <a:r>
              <a:rPr lang="de-DE" dirty="0" err="1"/>
              <a:t>futuro</a:t>
            </a:r>
            <a:r>
              <a:rPr lang="de-DE" dirty="0"/>
              <a:t> </a:t>
            </a:r>
            <a:r>
              <a:rPr lang="de-DE" dirty="0" err="1"/>
              <a:t>comune</a:t>
            </a:r>
            <a:r>
              <a:rPr lang="de-DE" dirty="0"/>
              <a:t>») </a:t>
            </a:r>
            <a:r>
              <a:rPr lang="de-DE" dirty="0" err="1"/>
              <a:t>fornì</a:t>
            </a:r>
            <a:r>
              <a:rPr lang="de-DE" dirty="0"/>
              <a:t> la </a:t>
            </a:r>
            <a:r>
              <a:rPr lang="de-DE" dirty="0" err="1"/>
              <a:t>definizione</a:t>
            </a:r>
            <a:r>
              <a:rPr lang="de-DE" dirty="0"/>
              <a:t> più </a:t>
            </a:r>
            <a:r>
              <a:rPr lang="de-DE" dirty="0" err="1"/>
              <a:t>nota</a:t>
            </a:r>
            <a:r>
              <a:rPr lang="de-DE" dirty="0"/>
              <a:t> di </a:t>
            </a:r>
            <a:r>
              <a:rPr lang="de-DE" dirty="0" err="1"/>
              <a:t>sviluppo</a:t>
            </a:r>
            <a:r>
              <a:rPr lang="de-DE" dirty="0"/>
              <a:t> </a:t>
            </a:r>
            <a:r>
              <a:rPr lang="de-DE" dirty="0" err="1"/>
              <a:t>sostenibile</a:t>
            </a:r>
            <a:r>
              <a:rPr lang="de-DE" dirty="0"/>
              <a:t>: «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processo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consente</a:t>
            </a:r>
            <a:r>
              <a:rPr lang="de-DE" dirty="0"/>
              <a:t> di </a:t>
            </a:r>
            <a:r>
              <a:rPr lang="de-DE" dirty="0" err="1"/>
              <a:t>soddisfare</a:t>
            </a:r>
            <a:r>
              <a:rPr lang="de-DE" dirty="0"/>
              <a:t> i </a:t>
            </a:r>
            <a:r>
              <a:rPr lang="de-DE" dirty="0" err="1"/>
              <a:t>bisogni</a:t>
            </a:r>
            <a:r>
              <a:rPr lang="de-DE" dirty="0"/>
              <a:t> della </a:t>
            </a:r>
            <a:r>
              <a:rPr lang="de-DE" dirty="0" err="1"/>
              <a:t>generazione</a:t>
            </a:r>
            <a:r>
              <a:rPr lang="de-DE" dirty="0"/>
              <a:t> </a:t>
            </a:r>
            <a:r>
              <a:rPr lang="de-DE" dirty="0" err="1"/>
              <a:t>attuale</a:t>
            </a:r>
            <a:r>
              <a:rPr lang="de-DE" dirty="0"/>
              <a:t> senza </a:t>
            </a:r>
            <a:r>
              <a:rPr lang="de-DE" dirty="0" err="1"/>
              <a:t>compromettere</a:t>
            </a:r>
            <a:r>
              <a:rPr lang="de-DE" dirty="0"/>
              <a:t> la </a:t>
            </a:r>
            <a:r>
              <a:rPr lang="de-DE" dirty="0" err="1"/>
              <a:t>capacità</a:t>
            </a:r>
            <a:r>
              <a:rPr lang="de-DE" dirty="0"/>
              <a:t> delle </a:t>
            </a:r>
            <a:r>
              <a:rPr lang="de-DE" dirty="0" err="1"/>
              <a:t>generazioni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di </a:t>
            </a:r>
            <a:r>
              <a:rPr lang="de-DE" dirty="0" err="1"/>
              <a:t>soddisfare</a:t>
            </a:r>
            <a:r>
              <a:rPr lang="de-DE" dirty="0"/>
              <a:t> i </a:t>
            </a:r>
            <a:r>
              <a:rPr lang="de-DE" dirty="0" err="1"/>
              <a:t>propri</a:t>
            </a:r>
            <a:r>
              <a:rPr lang="de-DE" dirty="0"/>
              <a:t> </a:t>
            </a:r>
            <a:r>
              <a:rPr lang="de-DE" dirty="0" err="1"/>
              <a:t>bisogni</a:t>
            </a:r>
            <a:r>
              <a:rPr lang="de-DE" dirty="0"/>
              <a:t>». 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concetto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di </a:t>
            </a:r>
            <a:r>
              <a:rPr lang="de-DE" dirty="0" err="1"/>
              <a:t>fondamentale</a:t>
            </a:r>
            <a:r>
              <a:rPr lang="de-DE" dirty="0"/>
              <a:t> </a:t>
            </a:r>
            <a:r>
              <a:rPr lang="de-DE" dirty="0" err="1"/>
              <a:t>importanza</a:t>
            </a:r>
            <a:r>
              <a:rPr lang="de-DE" dirty="0"/>
              <a:t>, </a:t>
            </a:r>
            <a:r>
              <a:rPr lang="de-DE" dirty="0" err="1"/>
              <a:t>poiché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il </a:t>
            </a:r>
            <a:r>
              <a:rPr lang="de-DE" dirty="0" err="1"/>
              <a:t>principio</a:t>
            </a:r>
            <a:r>
              <a:rPr lang="de-DE" dirty="0"/>
              <a:t> </a:t>
            </a:r>
            <a:r>
              <a:rPr lang="de-DE" dirty="0" err="1"/>
              <a:t>dell’equità</a:t>
            </a:r>
            <a:r>
              <a:rPr lang="de-DE" dirty="0"/>
              <a:t> </a:t>
            </a:r>
            <a:r>
              <a:rPr lang="de-DE" dirty="0" err="1"/>
              <a:t>generazionale</a:t>
            </a:r>
            <a:r>
              <a:rPr lang="de-DE" dirty="0"/>
              <a:t>, il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significa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dobbiamo</a:t>
            </a:r>
            <a:r>
              <a:rPr lang="de-DE" dirty="0"/>
              <a:t> vivere in modo da non «</a:t>
            </a:r>
            <a:r>
              <a:rPr lang="de-DE" dirty="0" err="1"/>
              <a:t>privare</a:t>
            </a:r>
            <a:r>
              <a:rPr lang="de-DE" dirty="0"/>
              <a:t>» il </a:t>
            </a:r>
            <a:r>
              <a:rPr lang="de-DE" dirty="0" err="1"/>
              <a:t>futuro</a:t>
            </a:r>
            <a:r>
              <a:rPr lang="de-DE" dirty="0"/>
              <a:t> di nulla.</a:t>
            </a:r>
            <a:endParaRPr dirty="0"/>
          </a:p>
        </p:txBody>
      </p:sp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publications/agenda21" TargetMode="External"/><Relationship Id="rId7" Type="http://schemas.openxmlformats.org/officeDocument/2006/relationships/hyperlink" Target="https://sustainabledevelopment.un.org/post2015/ow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stainabledevelopment.un.org/rio20" TargetMode="External"/><Relationship Id="rId5" Type="http://schemas.openxmlformats.org/officeDocument/2006/relationships/hyperlink" Target="https://www.un.org/millenniumgoals/" TargetMode="External"/><Relationship Id="rId4" Type="http://schemas.openxmlformats.org/officeDocument/2006/relationships/hyperlink" Target="https://www.un.org/en/conferences/environment/rio199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negotia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dgs.un.org/goals" TargetMode="External"/><Relationship Id="rId5" Type="http://schemas.openxmlformats.org/officeDocument/2006/relationships/hyperlink" Target="https://sdgs.un.org/2030agenda" TargetMode="External"/><Relationship Id="rId4" Type="http://schemas.openxmlformats.org/officeDocument/2006/relationships/hyperlink" Target="https://sdgs.un.org/frameworks/parisagreemen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4" y="2699012"/>
            <a:ext cx="5882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2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sz="3200" b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sz="3200" b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3200" b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32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1956744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 </a:t>
            </a:r>
            <a:endParaRPr sz="18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880385" y="2604566"/>
            <a:ext cx="5873115" cy="6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 ALTRO PILASTRO</a:t>
            </a:r>
            <a:endParaRPr lang="de-DE" sz="36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402974" y="3273765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 Il </a:t>
            </a:r>
            <a:r>
              <a:rPr lang="de-DE" dirty="0" err="1">
                <a:latin typeface="Aptos" panose="020B0004020202020204" pitchFamily="34" charset="0"/>
              </a:rPr>
              <a:t>pilastro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istituzionale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non </a:t>
            </a:r>
            <a:r>
              <a:rPr lang="de-DE" b="1" dirty="0" err="1">
                <a:latin typeface="Aptos" panose="020B0004020202020204" pitchFamily="34" charset="0"/>
              </a:rPr>
              <a:t>è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previsto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rapporto</a:t>
            </a:r>
            <a:r>
              <a:rPr lang="de-DE" b="1" dirty="0">
                <a:latin typeface="Aptos" panose="020B0004020202020204" pitchFamily="34" charset="0"/>
              </a:rPr>
              <a:t> Brundtland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aggiunto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seguito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sostenere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l’idea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sviluppo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richiede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strutture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governative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forti</a:t>
            </a:r>
            <a:r>
              <a:rPr lang="de-DE" b="1" dirty="0">
                <a:latin typeface="Aptos" panose="020B0004020202020204" pitchFamily="34" charset="0"/>
              </a:rPr>
              <a:t> per </a:t>
            </a:r>
            <a:r>
              <a:rPr lang="de-DE" b="1" dirty="0" err="1">
                <a:latin typeface="Aptos" panose="020B0004020202020204" pitchFamily="34" charset="0"/>
              </a:rPr>
              <a:t>funzionare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508489"/>
            <a:ext cx="582834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"IL NOSTRO FUTURO COMUNE" ... </a:t>
            </a:r>
            <a:endParaRPr lang="de-DE" sz="18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br>
              <a:rPr lang="de-DE" sz="1800" dirty="0">
                <a:latin typeface="Aptos" panose="020B0004020202020204" pitchFamily="34" charset="0"/>
              </a:rPr>
            </a:br>
            <a:r>
              <a:rPr lang="de-DE" sz="1800" dirty="0">
                <a:latin typeface="Aptos" panose="020B0004020202020204" pitchFamily="34" charset="0"/>
              </a:rPr>
              <a:t>"In </a:t>
            </a:r>
            <a:r>
              <a:rPr lang="de-DE" sz="1800" dirty="0" err="1">
                <a:latin typeface="Aptos" panose="020B0004020202020204" pitchFamily="34" charset="0"/>
              </a:rPr>
              <a:t>sostanza</a:t>
            </a:r>
            <a:r>
              <a:rPr lang="de-DE" sz="1800" dirty="0">
                <a:latin typeface="Aptos" panose="020B0004020202020204" pitchFamily="34" charset="0"/>
              </a:rPr>
              <a:t>, </a:t>
            </a:r>
            <a:r>
              <a:rPr lang="de-DE" sz="1800" dirty="0" err="1">
                <a:latin typeface="Aptos" panose="020B0004020202020204" pitchFamily="34" charset="0"/>
              </a:rPr>
              <a:t>lo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sviluppo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sostenibile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è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processo</a:t>
            </a:r>
            <a:r>
              <a:rPr lang="de-DE" sz="1800" dirty="0">
                <a:latin typeface="Aptos" panose="020B0004020202020204" pitchFamily="34" charset="0"/>
              </a:rPr>
              <a:t> di </a:t>
            </a:r>
            <a:r>
              <a:rPr lang="de-DE" sz="1800" dirty="0" err="1">
                <a:latin typeface="Aptos" panose="020B0004020202020204" pitchFamily="34" charset="0"/>
              </a:rPr>
              <a:t>cambiamento</a:t>
            </a:r>
            <a:r>
              <a:rPr lang="de-DE" sz="1800" dirty="0">
                <a:latin typeface="Aptos" panose="020B0004020202020204" pitchFamily="34" charset="0"/>
              </a:rPr>
              <a:t> in </a:t>
            </a:r>
            <a:r>
              <a:rPr lang="de-DE" sz="1800" dirty="0" err="1">
                <a:latin typeface="Aptos" panose="020B0004020202020204" pitchFamily="34" charset="0"/>
              </a:rPr>
              <a:t>cui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l’uso</a:t>
            </a:r>
            <a:r>
              <a:rPr lang="de-DE" sz="1800" b="1" dirty="0">
                <a:latin typeface="Aptos" panose="020B0004020202020204" pitchFamily="34" charset="0"/>
              </a:rPr>
              <a:t> delle </a:t>
            </a:r>
            <a:r>
              <a:rPr lang="de-DE" sz="1800" b="1" dirty="0" err="1">
                <a:latin typeface="Aptos" panose="020B0004020202020204" pitchFamily="34" charset="0"/>
              </a:rPr>
              <a:t>risorse</a:t>
            </a:r>
            <a:r>
              <a:rPr lang="de-DE" sz="1800" b="1" dirty="0"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latin typeface="Aptos" panose="020B0004020202020204" pitchFamily="34" charset="0"/>
              </a:rPr>
              <a:t>l’orientamento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degli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investimenti</a:t>
            </a:r>
            <a:r>
              <a:rPr lang="de-DE" sz="1800" b="1" dirty="0">
                <a:latin typeface="Aptos" panose="020B0004020202020204" pitchFamily="34" charset="0"/>
              </a:rPr>
              <a:t>, </a:t>
            </a:r>
            <a:r>
              <a:rPr lang="de-DE" sz="1800" b="1" dirty="0" err="1">
                <a:latin typeface="Aptos" panose="020B0004020202020204" pitchFamily="34" charset="0"/>
              </a:rPr>
              <a:t>l’orientamento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dello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sviluppo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tecnologico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e</a:t>
            </a:r>
            <a:r>
              <a:rPr lang="de-DE" sz="1800" b="1" dirty="0">
                <a:latin typeface="Aptos" panose="020B0004020202020204" pitchFamily="34" charset="0"/>
              </a:rPr>
              <a:t> i </a:t>
            </a:r>
            <a:r>
              <a:rPr lang="de-DE" sz="1800" b="1" dirty="0" err="1">
                <a:latin typeface="Aptos" panose="020B0004020202020204" pitchFamily="34" charset="0"/>
              </a:rPr>
              <a:t>cambiamenti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istituzionali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sono</a:t>
            </a:r>
            <a:r>
              <a:rPr lang="de-DE" sz="1800" b="1" dirty="0">
                <a:latin typeface="Aptos" panose="020B0004020202020204" pitchFamily="34" charset="0"/>
              </a:rPr>
              <a:t> in </a:t>
            </a:r>
            <a:r>
              <a:rPr lang="de-DE" sz="1800" b="1" dirty="0" err="1">
                <a:latin typeface="Aptos" panose="020B0004020202020204" pitchFamily="34" charset="0"/>
              </a:rPr>
              <a:t>armonia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migliorano</a:t>
            </a:r>
            <a:r>
              <a:rPr lang="de-DE" sz="1800" dirty="0">
                <a:latin typeface="Aptos" panose="020B0004020202020204" pitchFamily="34" charset="0"/>
              </a:rPr>
              <a:t> il potenziale </a:t>
            </a:r>
            <a:r>
              <a:rPr lang="de-DE" sz="1800" dirty="0" err="1">
                <a:latin typeface="Aptos" panose="020B0004020202020204" pitchFamily="34" charset="0"/>
              </a:rPr>
              <a:t>attuale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futuro</a:t>
            </a:r>
            <a:r>
              <a:rPr lang="de-DE" sz="1800" dirty="0">
                <a:latin typeface="Aptos" panose="020B0004020202020204" pitchFamily="34" charset="0"/>
              </a:rPr>
              <a:t> di </a:t>
            </a:r>
            <a:r>
              <a:rPr lang="de-DE" sz="1800" dirty="0" err="1">
                <a:latin typeface="Aptos" panose="020B0004020202020204" pitchFamily="34" charset="0"/>
              </a:rPr>
              <a:t>soddisfare</a:t>
            </a:r>
            <a:r>
              <a:rPr lang="de-DE" sz="1800" dirty="0">
                <a:latin typeface="Aptos" panose="020B0004020202020204" pitchFamily="34" charset="0"/>
              </a:rPr>
              <a:t> i </a:t>
            </a:r>
            <a:r>
              <a:rPr lang="de-DE" sz="1800" dirty="0" err="1">
                <a:latin typeface="Aptos" panose="020B0004020202020204" pitchFamily="34" charset="0"/>
              </a:rPr>
              <a:t>bisogni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</a:t>
            </a:r>
            <a:r>
              <a:rPr lang="de-DE" sz="1800" dirty="0">
                <a:latin typeface="Aptos" panose="020B0004020202020204" pitchFamily="34" charset="0"/>
              </a:rPr>
              <a:t> i </a:t>
            </a:r>
            <a:r>
              <a:rPr lang="de-DE" sz="1800" dirty="0" err="1">
                <a:latin typeface="Aptos" panose="020B0004020202020204" pitchFamily="34" charset="0"/>
              </a:rPr>
              <a:t>desideri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umani</a:t>
            </a:r>
            <a:r>
              <a:rPr lang="de-DE" sz="1800" dirty="0">
                <a:latin typeface="Aptos" panose="020B0004020202020204" pitchFamily="34" charset="0"/>
              </a:rPr>
              <a:t>".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7D2B8E1-4782-81BB-44AD-A6D7EB563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597973"/>
              </p:ext>
            </p:extLst>
          </p:nvPr>
        </p:nvGraphicFramePr>
        <p:xfrm>
          <a:off x="-1017472" y="-643711"/>
          <a:ext cx="4114692" cy="345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5401733" y="377612"/>
            <a:ext cx="63861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al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cambiamento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climatico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cos’è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cambiamento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575310" y="3075017"/>
            <a:ext cx="560602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de-DE" dirty="0">
                <a:latin typeface="Aptos" panose="020B0004020202020204" pitchFamily="34" charset="0"/>
              </a:rPr>
              <a:t>Il </a:t>
            </a:r>
            <a:r>
              <a:rPr lang="de-DE" dirty="0" err="1">
                <a:latin typeface="Aptos" panose="020B0004020202020204" pitchFamily="34" charset="0"/>
              </a:rPr>
              <a:t>termine</a:t>
            </a:r>
            <a:r>
              <a:rPr lang="de-DE" dirty="0">
                <a:latin typeface="Aptos" panose="020B0004020202020204" pitchFamily="34" charset="0"/>
              </a:rPr>
              <a:t> "</a:t>
            </a:r>
            <a:r>
              <a:rPr lang="de-DE" dirty="0" err="1">
                <a:latin typeface="Aptos" panose="020B0004020202020204" pitchFamily="34" charset="0"/>
              </a:rPr>
              <a:t>cambiamento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climatico</a:t>
            </a:r>
            <a:r>
              <a:rPr lang="de-DE" dirty="0">
                <a:latin typeface="Aptos" panose="020B0004020202020204" pitchFamily="34" charset="0"/>
              </a:rPr>
              <a:t>" si </a:t>
            </a:r>
            <a:r>
              <a:rPr lang="de-DE" dirty="0" err="1">
                <a:latin typeface="Aptos" panose="020B0004020202020204" pitchFamily="34" charset="0"/>
              </a:rPr>
              <a:t>riferisce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b="1" dirty="0" err="1">
                <a:latin typeface="Aptos" panose="020B0004020202020204" pitchFamily="34" charset="0"/>
              </a:rPr>
              <a:t>cambiamenti</a:t>
            </a:r>
            <a:r>
              <a:rPr lang="de-DE" b="1" dirty="0">
                <a:latin typeface="Aptos" panose="020B0004020202020204" pitchFamily="34" charset="0"/>
              </a:rPr>
              <a:t> a lungo </a:t>
            </a:r>
            <a:r>
              <a:rPr lang="de-DE" b="1" dirty="0" err="1">
                <a:latin typeface="Aptos" panose="020B0004020202020204" pitchFamily="34" charset="0"/>
              </a:rPr>
              <a:t>termine</a:t>
            </a:r>
            <a:r>
              <a:rPr lang="de-DE" b="1" dirty="0">
                <a:latin typeface="Aptos" panose="020B0004020202020204" pitchFamily="34" charset="0"/>
              </a:rPr>
              <a:t> delle </a:t>
            </a:r>
            <a:r>
              <a:rPr lang="de-DE" b="1" dirty="0" err="1">
                <a:latin typeface="Aptos" panose="020B0004020202020204" pitchFamily="34" charset="0"/>
              </a:rPr>
              <a:t>temperature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delle </a:t>
            </a:r>
            <a:r>
              <a:rPr lang="de-DE" b="1" dirty="0" err="1">
                <a:latin typeface="Aptos" panose="020B0004020202020204" pitchFamily="34" charset="0"/>
              </a:rPr>
              <a:t>condizioni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meteorologiche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18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666120"/>
            <a:ext cx="578791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de-DE" sz="2000" dirty="0">
                <a:latin typeface="Aptos" panose="020B0004020202020204" pitchFamily="34" charset="0"/>
              </a:rPr>
              <a:t>Dal </a:t>
            </a:r>
            <a:r>
              <a:rPr lang="de-DE" sz="2000" b="1" dirty="0">
                <a:latin typeface="Aptos" panose="020B0004020202020204" pitchFamily="34" charset="0"/>
              </a:rPr>
              <a:t>XIX </a:t>
            </a:r>
            <a:r>
              <a:rPr lang="de-DE" sz="2000" b="1" dirty="0" err="1">
                <a:latin typeface="Aptos" panose="020B0004020202020204" pitchFamily="34" charset="0"/>
              </a:rPr>
              <a:t>secolo</a:t>
            </a:r>
            <a:r>
              <a:rPr lang="de-DE" sz="2000" dirty="0">
                <a:latin typeface="Aptos" panose="020B0004020202020204" pitchFamily="34" charset="0"/>
              </a:rPr>
              <a:t>, le </a:t>
            </a:r>
            <a:r>
              <a:rPr lang="de-DE" sz="2000" dirty="0" err="1">
                <a:latin typeface="Aptos" panose="020B0004020202020204" pitchFamily="34" charset="0"/>
              </a:rPr>
              <a:t>attività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umane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sono</a:t>
            </a:r>
            <a:r>
              <a:rPr lang="de-DE" sz="2000" dirty="0">
                <a:latin typeface="Aptos" panose="020B0004020202020204" pitchFamily="34" charset="0"/>
              </a:rPr>
              <a:t> il </a:t>
            </a:r>
            <a:r>
              <a:rPr lang="de-DE" sz="2000" dirty="0" err="1">
                <a:latin typeface="Aptos" panose="020B0004020202020204" pitchFamily="34" charset="0"/>
              </a:rPr>
              <a:t>fattore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principale</a:t>
            </a:r>
            <a:r>
              <a:rPr lang="de-DE" sz="2000" dirty="0">
                <a:latin typeface="Aptos" panose="020B0004020202020204" pitchFamily="34" charset="0"/>
              </a:rPr>
              <a:t> del </a:t>
            </a:r>
            <a:r>
              <a:rPr lang="de-DE" sz="2000" dirty="0" err="1">
                <a:latin typeface="Aptos" panose="020B0004020202020204" pitchFamily="34" charset="0"/>
              </a:rPr>
              <a:t>cambiamento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climatico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dovuto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principalmente</a:t>
            </a:r>
            <a:r>
              <a:rPr lang="de-DE" sz="2000" b="1" dirty="0">
                <a:latin typeface="Aptos" panose="020B0004020202020204" pitchFamily="34" charset="0"/>
              </a:rPr>
              <a:t> alla </a:t>
            </a:r>
            <a:r>
              <a:rPr lang="de-DE" sz="2000" b="1" dirty="0" err="1">
                <a:latin typeface="Aptos" panose="020B0004020202020204" pitchFamily="34" charset="0"/>
              </a:rPr>
              <a:t>combustione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combustibili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fossili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come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carbone</a:t>
            </a:r>
            <a:r>
              <a:rPr lang="de-DE" sz="2000" b="1" dirty="0"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latin typeface="Aptos" panose="020B0004020202020204" pitchFamily="34" charset="0"/>
              </a:rPr>
              <a:t>petrolio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gas.</a:t>
            </a:r>
            <a:endParaRPr sz="20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BB2037-3E8F-4250-F571-4866DA045F1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EB4620E-1714-C802-7343-A134679F75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880" b="2880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59" y="32549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conseguenze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Emissioni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di gas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serra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(CO2,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metano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protossido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azoto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 –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Energia,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industria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trasporti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edilizia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agricoltura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uso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suolo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principali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cause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Deforestazione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Inquinamento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Utilizzo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non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risorse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naturali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61486C-2BE3-B781-3F5F-FCCB5DF1EBE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D44CCB-D429-8D4D-FBA1-B8725916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6774" b="27982"/>
          <a:stretch>
            <a:fillRect/>
          </a:stretch>
        </p:blipFill>
        <p:spPr bwMode="auto">
          <a:xfrm>
            <a:off x="8214851" y="2281918"/>
            <a:ext cx="3677757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aumento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temperature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medie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globali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scioglimento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ghiacciai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innalzamento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livello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mari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eventi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meteorologici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estremi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uragani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siccità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ondate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calore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inondazioni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perdita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biodiversità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Impatto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sull’agricoltura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sulla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salute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umana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sull’economia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Cause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conseguenze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7B3284-AE92-01F1-F812-FA6C0F42B2F4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2FB60C-134E-EA86-CF6B-94D3C389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4" y="2281918"/>
            <a:ext cx="2730712" cy="2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Agenda 2030 per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309904" y="4127157"/>
            <a:ext cx="58820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piano </a:t>
            </a:r>
            <a:r>
              <a:rPr lang="de-DE" sz="2000" dirty="0" err="1">
                <a:latin typeface="Aptos" panose="020B0004020202020204" pitchFamily="34" charset="0"/>
              </a:rPr>
              <a:t>d’azione</a:t>
            </a:r>
            <a:r>
              <a:rPr lang="de-DE" sz="2000" dirty="0">
                <a:latin typeface="Aptos" panose="020B0004020202020204" pitchFamily="34" charset="0"/>
              </a:rPr>
              <a:t> per le </a:t>
            </a:r>
            <a:r>
              <a:rPr lang="de-DE" sz="2000" dirty="0" err="1">
                <a:latin typeface="Aptos" panose="020B0004020202020204" pitchFamily="34" charset="0"/>
              </a:rPr>
              <a:t>persone</a:t>
            </a:r>
            <a:r>
              <a:rPr lang="de-DE" sz="2000" dirty="0">
                <a:latin typeface="Aptos" panose="020B0004020202020204" pitchFamily="34" charset="0"/>
              </a:rPr>
              <a:t>, il </a:t>
            </a:r>
            <a:r>
              <a:rPr lang="de-DE" sz="2000" dirty="0" err="1">
                <a:latin typeface="Aptos" panose="020B0004020202020204" pitchFamily="34" charset="0"/>
              </a:rPr>
              <a:t>pianeta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  il </a:t>
            </a:r>
            <a:r>
              <a:rPr lang="de-DE" sz="2000" dirty="0" err="1">
                <a:latin typeface="Aptos" panose="020B0004020202020204" pitchFamily="34" charset="0"/>
              </a:rPr>
              <a:t>benessere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Storia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101053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  <a:sym typeface="Arial"/>
              </a:rPr>
              <a:t>	</a:t>
            </a:r>
            <a:r>
              <a:rPr lang="de-DE" b="1" dirty="0" err="1">
                <a:latin typeface="Aptos" panose="020B0004020202020204" pitchFamily="34" charset="0"/>
              </a:rPr>
              <a:t>L’Agenda</a:t>
            </a:r>
            <a:r>
              <a:rPr lang="de-DE" b="1" dirty="0">
                <a:latin typeface="Aptos" panose="020B0004020202020204" pitchFamily="34" charset="0"/>
              </a:rPr>
              <a:t> 2030 per </a:t>
            </a:r>
            <a:r>
              <a:rPr lang="de-DE" b="1" dirty="0" err="1">
                <a:latin typeface="Aptos" panose="020B0004020202020204" pitchFamily="34" charset="0"/>
              </a:rPr>
              <a:t>lo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sviluppo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adottata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nel</a:t>
            </a:r>
            <a:r>
              <a:rPr lang="de-DE" b="1" dirty="0">
                <a:latin typeface="Aptos" panose="020B0004020202020204" pitchFamily="34" charset="0"/>
              </a:rPr>
              <a:t> 2015 </a:t>
            </a:r>
            <a:r>
              <a:rPr lang="de-DE" dirty="0">
                <a:latin typeface="Aptos" panose="020B0004020202020204" pitchFamily="34" charset="0"/>
              </a:rPr>
              <a:t>da tutti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membri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Nazioni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Unite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offre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progetto </a:t>
            </a:r>
            <a:r>
              <a:rPr lang="de-DE" b="1" dirty="0" err="1">
                <a:latin typeface="Aptos" panose="020B0004020202020204" pitchFamily="34" charset="0"/>
              </a:rPr>
              <a:t>comune</a:t>
            </a:r>
            <a:r>
              <a:rPr lang="de-DE" b="1" dirty="0">
                <a:latin typeface="Aptos" panose="020B0004020202020204" pitchFamily="34" charset="0"/>
              </a:rPr>
              <a:t> per la </a:t>
            </a:r>
            <a:r>
              <a:rPr lang="de-DE" b="1" dirty="0" err="1">
                <a:latin typeface="Aptos" panose="020B0004020202020204" pitchFamily="34" charset="0"/>
              </a:rPr>
              <a:t>pace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il </a:t>
            </a:r>
            <a:r>
              <a:rPr lang="de-DE" b="1" dirty="0" err="1">
                <a:latin typeface="Aptos" panose="020B0004020202020204" pitchFamily="34" charset="0"/>
              </a:rPr>
              <a:t>benessere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delle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pianeta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ora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futuro</a:t>
            </a:r>
            <a:r>
              <a:rPr lang="de-DE" dirty="0">
                <a:latin typeface="Aptos" panose="020B0004020202020204" pitchFamily="34" charset="0"/>
              </a:rPr>
              <a:t>. </a:t>
            </a:r>
            <a:endParaRPr sz="16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128046" y="4312378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 Al </a:t>
            </a:r>
            <a:r>
              <a:rPr lang="de-DE" dirty="0" err="1">
                <a:latin typeface="Aptos" panose="020B0004020202020204" pitchFamily="34" charset="0"/>
              </a:rPr>
              <a:t>centro</a:t>
            </a:r>
            <a:r>
              <a:rPr lang="de-DE" dirty="0">
                <a:latin typeface="Aptos" panose="020B0004020202020204" pitchFamily="34" charset="0"/>
              </a:rPr>
              <a:t> vi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i</a:t>
            </a:r>
            <a:r>
              <a:rPr lang="de-DE" b="1" dirty="0">
                <a:latin typeface="Aptos" panose="020B0004020202020204" pitchFamily="34" charset="0"/>
              </a:rPr>
              <a:t> 17 </a:t>
            </a:r>
            <a:r>
              <a:rPr lang="de-DE" b="1" dirty="0" err="1">
                <a:latin typeface="Aptos" panose="020B0004020202020204" pitchFamily="34" charset="0"/>
              </a:rPr>
              <a:t>obiettivi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sviluppo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sostenibile</a:t>
            </a:r>
            <a:r>
              <a:rPr lang="de-DE" b="1" dirty="0">
                <a:latin typeface="Aptos" panose="020B0004020202020204" pitchFamily="34" charset="0"/>
              </a:rPr>
              <a:t> (SDG)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rappresentano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appello</a:t>
            </a:r>
            <a:r>
              <a:rPr lang="de-DE" b="1" dirty="0">
                <a:latin typeface="Aptos" panose="020B0004020202020204" pitchFamily="34" charset="0"/>
              </a:rPr>
              <a:t> urgente </a:t>
            </a:r>
            <a:r>
              <a:rPr lang="de-DE" b="1" dirty="0" err="1">
                <a:latin typeface="Aptos" panose="020B0004020202020204" pitchFamily="34" charset="0"/>
              </a:rPr>
              <a:t>all’azione</a:t>
            </a:r>
            <a:r>
              <a:rPr lang="de-DE" b="1" dirty="0">
                <a:latin typeface="Aptos" panose="020B0004020202020204" pitchFamily="34" charset="0"/>
              </a:rPr>
              <a:t> da </a:t>
            </a:r>
            <a:r>
              <a:rPr lang="de-DE" b="1" dirty="0" err="1">
                <a:latin typeface="Aptos" panose="020B0004020202020204" pitchFamily="34" charset="0"/>
              </a:rPr>
              <a:t>parte</a:t>
            </a:r>
            <a:r>
              <a:rPr lang="de-DE" b="1" dirty="0">
                <a:latin typeface="Aptos" panose="020B0004020202020204" pitchFamily="34" charset="0"/>
              </a:rPr>
              <a:t> di tutti i </a:t>
            </a:r>
            <a:r>
              <a:rPr lang="de-DE" b="1" dirty="0" err="1">
                <a:latin typeface="Aptos" panose="020B0004020202020204" pitchFamily="34" charset="0"/>
              </a:rPr>
              <a:t>paesi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nell’ambito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partenariato</a:t>
            </a:r>
            <a:r>
              <a:rPr lang="de-DE" dirty="0">
                <a:latin typeface="Aptos" panose="020B0004020202020204" pitchFamily="34" charset="0"/>
              </a:rPr>
              <a:t> globale.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6901-CE91-3C6A-5C81-3CD4C13F7F72}"/>
              </a:ext>
            </a:extLst>
          </p:cNvPr>
          <p:cNvSpPr txBox="1"/>
          <p:nvPr/>
        </p:nvSpPr>
        <p:spPr>
          <a:xfrm>
            <a:off x="6063955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5854962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indent="0"/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SDG si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basano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decenni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lavoro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svolto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dai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paesi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dall’ONU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Nel 1992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più di 178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paesi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hanno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approvato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u="sng" dirty="0">
                <a:solidFill>
                  <a:srgbClr val="3F3F3F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l’Agenda 21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al </a:t>
            </a:r>
            <a:r>
              <a:rPr lang="de-DE" sz="2000" b="0" u="sng" dirty="0">
                <a:solidFill>
                  <a:srgbClr val="3F3F3F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Vertice della Terra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di Rio de Janeiro.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Nel 1997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è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stato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adottato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il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Protocollo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Kyoto.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Nel 2000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Vertice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Millennio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ha portato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all’elaborazione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otto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u="sng" dirty="0">
                <a:solidFill>
                  <a:srgbClr val="3F3F3F"/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Obiettivi di Sviluppo del Millennio (MDG)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per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ridurre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povertà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estrema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entro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il 2015.</a:t>
            </a:r>
            <a:endParaRPr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6697683" y="2970687"/>
            <a:ext cx="5078306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Nel 2012, </a:t>
            </a:r>
            <a:r>
              <a:rPr lang="de-DE" sz="2000" dirty="0">
                <a:latin typeface="Aptos" panose="020B0004020202020204" pitchFamily="34" charset="0"/>
              </a:rPr>
              <a:t>alla </a:t>
            </a:r>
            <a:r>
              <a:rPr lang="de-DE" sz="2000" u="sng" dirty="0">
                <a:latin typeface="Aptos" panose="020B0004020202020204" pitchFamily="34" charset="0"/>
                <a:hlinkClick r:id="rId6"/>
              </a:rPr>
              <a:t>Conferenza delle Nazioni Unite sullo sviluppo sostenibile (Rio+20), </a:t>
            </a:r>
            <a:r>
              <a:rPr lang="de-DE" sz="2000" dirty="0" err="1">
                <a:latin typeface="Aptos" panose="020B0004020202020204" pitchFamily="34" charset="0"/>
              </a:rPr>
              <a:t>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Stati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membri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hanno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deciso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avviare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processo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lo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sviluppo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una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serie</a:t>
            </a:r>
            <a:r>
              <a:rPr lang="de-DE" sz="2000" dirty="0">
                <a:latin typeface="Aptos" panose="020B0004020202020204" pitchFamily="34" charset="0"/>
              </a:rPr>
              <a:t> di SDG.</a:t>
            </a:r>
            <a:endParaRPr lang="de-DE" sz="20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Nel 2013 </a:t>
            </a:r>
            <a:r>
              <a:rPr lang="de-DE" sz="2000" dirty="0" err="1">
                <a:latin typeface="Aptos" panose="020B0004020202020204" pitchFamily="34" charset="0"/>
              </a:rPr>
              <a:t>l’Assemblea</a:t>
            </a:r>
            <a:r>
              <a:rPr lang="de-DE" sz="2000" dirty="0">
                <a:latin typeface="Aptos" panose="020B0004020202020204" pitchFamily="34" charset="0"/>
              </a:rPr>
              <a:t> Generale ha </a:t>
            </a:r>
            <a:r>
              <a:rPr lang="de-DE" sz="2000" dirty="0" err="1">
                <a:latin typeface="Aptos" panose="020B0004020202020204" pitchFamily="34" charset="0"/>
              </a:rPr>
              <a:t>istituito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u="sng" dirty="0">
                <a:latin typeface="Aptos" panose="020B0004020202020204" pitchFamily="34" charset="0"/>
                <a:hlinkClick r:id="rId7"/>
              </a:rPr>
              <a:t>gruppo di lavoro aperto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composto</a:t>
            </a:r>
            <a:r>
              <a:rPr lang="de-DE" sz="2000" dirty="0">
                <a:latin typeface="Aptos" panose="020B0004020202020204" pitchFamily="34" charset="0"/>
              </a:rPr>
              <a:t> da 30 </a:t>
            </a:r>
            <a:r>
              <a:rPr lang="de-DE" sz="2000" dirty="0" err="1">
                <a:latin typeface="Aptos" panose="020B0004020202020204" pitchFamily="34" charset="0"/>
              </a:rPr>
              <a:t>membri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elaborare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proposta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sugli</a:t>
            </a:r>
            <a:r>
              <a:rPr lang="de-DE" sz="2000" dirty="0">
                <a:latin typeface="Aptos" panose="020B0004020202020204" pitchFamily="34" charset="0"/>
              </a:rPr>
              <a:t> SDG.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Storia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32176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2015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807359" y="477527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Nel </a:t>
            </a:r>
            <a:r>
              <a:rPr lang="de-DE" b="1" dirty="0" err="1">
                <a:latin typeface="Aptos" panose="020B0004020202020204" pitchFamily="34" charset="0"/>
              </a:rPr>
              <a:t>gennaio</a:t>
            </a:r>
            <a:r>
              <a:rPr lang="de-DE" b="1" dirty="0">
                <a:latin typeface="Aptos" panose="020B0004020202020204" pitchFamily="34" charset="0"/>
              </a:rPr>
              <a:t> 2015 </a:t>
            </a:r>
            <a:r>
              <a:rPr lang="de-DE" dirty="0" err="1">
                <a:latin typeface="Aptos" panose="020B0004020202020204" pitchFamily="34" charset="0"/>
              </a:rPr>
              <a:t>l’Assemblea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generale</a:t>
            </a:r>
            <a:r>
              <a:rPr lang="de-DE" dirty="0">
                <a:latin typeface="Aptos" panose="020B0004020202020204" pitchFamily="34" charset="0"/>
              </a:rPr>
              <a:t> ha </a:t>
            </a:r>
            <a:r>
              <a:rPr lang="de-DE" dirty="0" err="1">
                <a:latin typeface="Aptos" panose="020B0004020202020204" pitchFamily="34" charset="0"/>
              </a:rPr>
              <a:t>avviato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negoziati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u="sng" dirty="0">
                <a:latin typeface="Aptos" panose="020B0004020202020204" pitchFamily="34" charset="0"/>
                <a:hlinkClick r:id="rId3"/>
              </a:rPr>
              <a:t>sull’agenda per lo sviluppo post-2015</a:t>
            </a:r>
            <a:r>
              <a:rPr lang="de-DE" dirty="0">
                <a:latin typeface="Aptos" panose="020B0004020202020204" pitchFamily="34" charset="0"/>
              </a:rPr>
              <a:t>. 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744351" y="1579817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228600" lvl="0" indent="0"/>
            <a:r>
              <a:rPr lang="de-DE" b="1" dirty="0">
                <a:latin typeface="Aptos" panose="020B0004020202020204" pitchFamily="34" charset="0"/>
              </a:rPr>
              <a:t>Il 2015 </a:t>
            </a:r>
            <a:r>
              <a:rPr lang="de-DE" b="1" dirty="0" err="1">
                <a:latin typeface="Aptos" panose="020B0004020202020204" pitchFamily="34" charset="0"/>
              </a:rPr>
              <a:t>è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stato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anno </a:t>
            </a:r>
            <a:r>
              <a:rPr lang="de-DE" b="1" dirty="0" err="1">
                <a:latin typeface="Aptos" panose="020B0004020202020204" pitchFamily="34" charset="0"/>
              </a:rPr>
              <a:t>fondamentale</a:t>
            </a:r>
            <a:r>
              <a:rPr lang="de-DE" b="1" dirty="0">
                <a:latin typeface="Aptos" panose="020B0004020202020204" pitchFamily="34" charset="0"/>
              </a:rPr>
              <a:t> per il </a:t>
            </a:r>
            <a:r>
              <a:rPr lang="de-DE" b="1" dirty="0" err="1">
                <a:latin typeface="Aptos" panose="020B0004020202020204" pitchFamily="34" charset="0"/>
              </a:rPr>
              <a:t>multilateralismo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politica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internazionale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durante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quale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adottati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diversi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accordi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importanti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tra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cui</a:t>
            </a:r>
            <a:endParaRPr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u="sng" dirty="0">
              <a:solidFill>
                <a:srgbClr val="4D4D4D"/>
              </a:solidFill>
              <a:latin typeface="Aptos" panose="020B00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u="sng" dirty="0"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Accordo di Parigi sul clima (dicembre 2015)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568960" y="2218085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11664" y="3482654"/>
            <a:ext cx="55934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de-DE" sz="2000" dirty="0" err="1">
                <a:latin typeface="Aptos" panose="020B0004020202020204" pitchFamily="34" charset="0"/>
              </a:rPr>
              <a:t>l’adozione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u="sng" dirty="0">
                <a:latin typeface="Aptos" panose="020B0004020202020204" pitchFamily="34" charset="0"/>
                <a:hlinkClick r:id="rId5"/>
              </a:rPr>
              <a:t>dell’Agenda 2030 per lo sviluppo sostenibile </a:t>
            </a:r>
            <a:r>
              <a:rPr lang="de-DE" sz="2000" dirty="0" err="1">
                <a:latin typeface="Aptos" panose="020B0004020202020204" pitchFamily="34" charset="0"/>
              </a:rPr>
              <a:t>con</a:t>
            </a:r>
            <a:r>
              <a:rPr lang="de-DE" sz="2000" u="sng" dirty="0">
                <a:latin typeface="Aptos" panose="020B0004020202020204" pitchFamily="34" charset="0"/>
                <a:hlinkClick r:id="rId6"/>
              </a:rPr>
              <a:t> 17 obiettivi di sviluppo sostenibile (SDG)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i="0" u="none" strike="noStrike" cap="none" dirty="0">
              <a:solidFill>
                <a:srgbClr val="4D4D4D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8397778" y="34697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Obiettivi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inter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)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nazionali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SDG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309904" y="4259906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sz="2400" dirty="0">
                <a:latin typeface="Aptos" panose="020B0004020202020204" pitchFamily="34" charset="0"/>
              </a:rPr>
              <a:t>17 </a:t>
            </a:r>
            <a:r>
              <a:rPr lang="de-DE" sz="2400" dirty="0" err="1">
                <a:latin typeface="Aptos" panose="020B0004020202020204" pitchFamily="34" charset="0"/>
              </a:rPr>
              <a:t>obiettivi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sviluppo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sostenibile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351AF-931C-F522-2BEA-8B6E7D6644C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472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- Parte 1: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Fondamenti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sostenibilità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47" y="2281925"/>
            <a:ext cx="96447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Introduzione</a:t>
            </a:r>
            <a:r>
              <a:rPr lang="de-DE" dirty="0"/>
              <a:t> alla </a:t>
            </a:r>
            <a:r>
              <a:rPr lang="de-DE" dirty="0" err="1"/>
              <a:t>sostenibilità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Introduzione</a:t>
            </a:r>
            <a:r>
              <a:rPr lang="de-DE" dirty="0"/>
              <a:t> al </a:t>
            </a:r>
            <a:r>
              <a:rPr lang="de-DE" dirty="0" err="1"/>
              <a:t>cambiamento</a:t>
            </a:r>
            <a:r>
              <a:rPr lang="de-DE" dirty="0"/>
              <a:t> </a:t>
            </a:r>
            <a:r>
              <a:rPr lang="de-DE" dirty="0" err="1"/>
              <a:t>climatico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Agenda 2030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Obiettivi</a:t>
            </a:r>
            <a:r>
              <a:rPr lang="de-DE" dirty="0"/>
              <a:t> (</a:t>
            </a:r>
            <a:r>
              <a:rPr lang="de-DE" dirty="0" err="1"/>
              <a:t>inter</a:t>
            </a:r>
            <a:r>
              <a:rPr lang="de-DE" dirty="0"/>
              <a:t>)</a:t>
            </a:r>
            <a:r>
              <a:rPr lang="de-DE" dirty="0" err="1"/>
              <a:t>nazionali</a:t>
            </a:r>
            <a:r>
              <a:rPr lang="de-DE" dirty="0"/>
              <a:t> per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sviluppo</a:t>
            </a:r>
            <a:r>
              <a:rPr lang="de-DE" dirty="0"/>
              <a:t> </a:t>
            </a:r>
            <a:r>
              <a:rPr lang="de-DE" dirty="0" err="1"/>
              <a:t>sostenibile</a:t>
            </a:r>
            <a:r>
              <a:rPr lang="de-DE" dirty="0"/>
              <a:t>: SDG 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Introduzione</a:t>
            </a:r>
            <a:r>
              <a:rPr lang="de-DE" dirty="0"/>
              <a:t> </a:t>
            </a:r>
            <a:r>
              <a:rPr lang="de-DE" dirty="0" err="1"/>
              <a:t>agli</a:t>
            </a:r>
            <a:r>
              <a:rPr lang="de-DE" dirty="0"/>
              <a:t> "</a:t>
            </a:r>
            <a:r>
              <a:rPr lang="de-DE" dirty="0" err="1"/>
              <a:t>appalti</a:t>
            </a:r>
            <a:r>
              <a:rPr lang="de-DE" dirty="0"/>
              <a:t> </a:t>
            </a:r>
            <a:r>
              <a:rPr lang="de-DE" dirty="0" err="1"/>
              <a:t>sostenibili</a:t>
            </a:r>
            <a:r>
              <a:rPr lang="de-DE" dirty="0"/>
              <a:t>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587311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17 SDG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169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obiettivi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1011732"/>
            <a:ext cx="18101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ECONOMICO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958208" y="2306010"/>
            <a:ext cx="1197251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SOCIALE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01296"/>
            <a:ext cx="137679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AMBIENTE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Cosa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SDG?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1369540"/>
            <a:ext cx="658605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SDG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obiettivi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sviluppo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sostenibile</a:t>
            </a:r>
            <a:r>
              <a:rPr lang="de-DE" b="1" dirty="0">
                <a:latin typeface="Aptos" panose="020B0004020202020204" pitchFamily="34" charset="0"/>
              </a:rPr>
              <a:t> delle </a:t>
            </a:r>
            <a:r>
              <a:rPr lang="de-DE" b="1" dirty="0" err="1">
                <a:latin typeface="Aptos" panose="020B0004020202020204" pitchFamily="34" charset="0"/>
              </a:rPr>
              <a:t>Nazioni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Unite</a:t>
            </a:r>
            <a:r>
              <a:rPr lang="de-DE" dirty="0">
                <a:latin typeface="Aptos" panose="020B0004020202020204" pitchFamily="34" charset="0"/>
              </a:rPr>
              <a:t>.</a:t>
            </a:r>
            <a:br>
              <a:rPr lang="de-DE" dirty="0">
                <a:latin typeface="Aptos" panose="020B0004020202020204" pitchFamily="34" charset="0"/>
              </a:rPr>
            </a:br>
            <a:endParaRPr lang="de-DE" dirty="0">
              <a:latin typeface="Aptos" panose="020B00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Comprendono</a:t>
            </a:r>
            <a:r>
              <a:rPr lang="de-DE" b="1" dirty="0">
                <a:latin typeface="Aptos" panose="020B0004020202020204" pitchFamily="34" charset="0"/>
              </a:rPr>
              <a:t> 17 </a:t>
            </a:r>
            <a:r>
              <a:rPr lang="de-DE" b="1" dirty="0" err="1">
                <a:latin typeface="Aptos" panose="020B0004020202020204" pitchFamily="34" charset="0"/>
              </a:rPr>
              <a:t>obiettivi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tematici</a:t>
            </a:r>
            <a:r>
              <a:rPr lang="de-DE" dirty="0">
                <a:latin typeface="Aptos" panose="020B0004020202020204" pitchFamily="34" charset="0"/>
              </a:rPr>
              <a:t>, a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volta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suddivisi</a:t>
            </a:r>
            <a:r>
              <a:rPr lang="de-DE" dirty="0">
                <a:latin typeface="Aptos" panose="020B0004020202020204" pitchFamily="34" charset="0"/>
              </a:rPr>
              <a:t> in</a:t>
            </a:r>
            <a:r>
              <a:rPr lang="de-DE" b="1" dirty="0">
                <a:latin typeface="Aptos" panose="020B0004020202020204" pitchFamily="34" charset="0"/>
              </a:rPr>
              <a:t> 169 sotto-</a:t>
            </a:r>
            <a:r>
              <a:rPr lang="de-DE" b="1" dirty="0" err="1">
                <a:latin typeface="Aptos" panose="020B0004020202020204" pitchFamily="34" charset="0"/>
              </a:rPr>
              <a:t>obiettivi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esprimono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quantitativi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 err="1">
                <a:latin typeface="Aptos" panose="020B0004020202020204" pitchFamily="34" charset="0"/>
              </a:rPr>
              <a:t>Misurabili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</a:t>
            </a:r>
            <a:r>
              <a:rPr lang="de-DE" b="1" dirty="0">
                <a:latin typeface="Aptos" panose="020B0004020202020204" pitchFamily="34" charset="0"/>
              </a:rPr>
              <a:t> 230 </a:t>
            </a:r>
            <a:r>
              <a:rPr lang="de-DE" b="1" dirty="0" err="1">
                <a:latin typeface="Aptos" panose="020B0004020202020204" pitchFamily="34" charset="0"/>
              </a:rPr>
              <a:t>potenziali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indicatori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dirty="0">
              <a:latin typeface="Aptos" panose="020B00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sottoscritti</a:t>
            </a:r>
            <a:r>
              <a:rPr lang="de-DE" dirty="0">
                <a:latin typeface="Aptos" panose="020B0004020202020204" pitchFamily="34" charset="0"/>
              </a:rPr>
              <a:t> da</a:t>
            </a:r>
            <a:r>
              <a:rPr lang="de-DE" b="1" dirty="0">
                <a:latin typeface="Aptos" panose="020B0004020202020204" pitchFamily="34" charset="0"/>
              </a:rPr>
              <a:t> 193 </a:t>
            </a:r>
            <a:r>
              <a:rPr lang="de-DE" b="1" dirty="0" err="1">
                <a:latin typeface="Aptos" panose="020B0004020202020204" pitchFamily="34" charset="0"/>
              </a:rPr>
              <a:t>paesi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Sostituiscono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Sviluppo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Millennio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erano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vigore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dal</a:t>
            </a:r>
            <a:r>
              <a:rPr lang="de-DE" dirty="0">
                <a:latin typeface="Aptos" panose="020B0004020202020204" pitchFamily="34" charset="0"/>
              </a:rPr>
              <a:t> 2000 al 2015.</a:t>
            </a:r>
            <a:endParaRPr sz="1800"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caratteristiche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SDG?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81697" y="1954682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Wingdings" pitchFamily="2" charset="2"/>
              <a:buChar char="ü"/>
            </a:pPr>
            <a:r>
              <a:rPr lang="de-DE" sz="2000" b="0" dirty="0">
                <a:latin typeface="Aptos" panose="020B0004020202020204" pitchFamily="34" charset="0"/>
              </a:rPr>
              <a:t>Hanno </a:t>
            </a:r>
            <a:r>
              <a:rPr lang="de-DE" sz="2000" b="0" dirty="0" err="1">
                <a:latin typeface="Aptos" panose="020B0004020202020204" pitchFamily="34" charset="0"/>
              </a:rPr>
              <a:t>una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dimensione</a:t>
            </a:r>
            <a:r>
              <a:rPr lang="de-DE" sz="2000" dirty="0">
                <a:latin typeface="Aptos" panose="020B0004020202020204" pitchFamily="34" charset="0"/>
              </a:rPr>
              <a:t> globale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locale</a:t>
            </a:r>
            <a:r>
              <a:rPr lang="de-DE" sz="2000" b="0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2000" b="0" dirty="0" err="1">
                <a:latin typeface="Aptos" panose="020B0004020202020204" pitchFamily="34" charset="0"/>
              </a:rPr>
              <a:t>Sono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chiari</a:t>
            </a:r>
            <a:r>
              <a:rPr lang="de-DE" sz="2000" b="0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2000" b="0" dirty="0" err="1">
                <a:latin typeface="Aptos" panose="020B0004020202020204" pitchFamily="34" charset="0"/>
              </a:rPr>
              <a:t>Sono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modulabili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impostati</a:t>
            </a:r>
            <a:r>
              <a:rPr lang="de-DE" sz="2000" dirty="0">
                <a:latin typeface="Aptos" panose="020B0004020202020204" pitchFamily="34" charset="0"/>
              </a:rPr>
              <a:t> a lungo </a:t>
            </a:r>
            <a:r>
              <a:rPr lang="de-DE" sz="2000" dirty="0" err="1">
                <a:latin typeface="Aptos" panose="020B0004020202020204" pitchFamily="34" charset="0"/>
              </a:rPr>
              <a:t>termine</a:t>
            </a:r>
            <a:r>
              <a:rPr lang="de-DE" sz="2000" b="0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2000" b="0" dirty="0" err="1">
                <a:latin typeface="Aptos" panose="020B0004020202020204" pitchFamily="34" charset="0"/>
              </a:rPr>
              <a:t>Possono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latin typeface="Aptos" panose="020B0004020202020204" pitchFamily="34" charset="0"/>
              </a:rPr>
              <a:t>essere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adattati</a:t>
            </a:r>
            <a:r>
              <a:rPr lang="de-DE" sz="2000" b="0" dirty="0">
                <a:latin typeface="Aptos" panose="020B0004020202020204" pitchFamily="34" charset="0"/>
              </a:rPr>
              <a:t> a </a:t>
            </a:r>
            <a:r>
              <a:rPr lang="de-DE" sz="2000" b="0" dirty="0" err="1">
                <a:latin typeface="Aptos" panose="020B0004020202020204" pitchFamily="34" charset="0"/>
              </a:rPr>
              <a:t>governi</a:t>
            </a:r>
            <a:r>
              <a:rPr lang="de-DE" sz="2000" b="0" dirty="0"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latin typeface="Aptos" panose="020B0004020202020204" pitchFamily="34" charset="0"/>
              </a:rPr>
              <a:t>istituzioni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latin typeface="Aptos" panose="020B0004020202020204" pitchFamily="34" charset="0"/>
              </a:rPr>
              <a:t>locali</a:t>
            </a:r>
            <a:r>
              <a:rPr lang="de-DE" sz="2000" b="0" dirty="0"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latin typeface="Aptos" panose="020B0004020202020204" pitchFamily="34" charset="0"/>
              </a:rPr>
              <a:t>aziende</a:t>
            </a:r>
            <a:r>
              <a:rPr lang="de-DE" sz="2000" b="0" dirty="0">
                <a:latin typeface="Aptos" panose="020B0004020202020204" pitchFamily="34" charset="0"/>
              </a:rPr>
              <a:t> di diverse </a:t>
            </a:r>
            <a:r>
              <a:rPr lang="de-DE" sz="2000" b="0" dirty="0" err="1">
                <a:latin typeface="Aptos" panose="020B0004020202020204" pitchFamily="34" charset="0"/>
              </a:rPr>
              <a:t>dimensioni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latin typeface="Aptos" panose="020B0004020202020204" pitchFamily="34" charset="0"/>
              </a:rPr>
              <a:t>e</a:t>
            </a:r>
            <a:r>
              <a:rPr lang="de-DE" sz="2000" b="0" dirty="0"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latin typeface="Aptos" panose="020B0004020202020204" pitchFamily="34" charset="0"/>
              </a:rPr>
              <a:t>diversi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latin typeface="Aptos" panose="020B0004020202020204" pitchFamily="34" charset="0"/>
              </a:rPr>
              <a:t>settori</a:t>
            </a:r>
            <a:r>
              <a:rPr lang="de-DE" sz="2000" b="0" dirty="0">
                <a:latin typeface="Aptos" panose="020B0004020202020204" pitchFamily="34" charset="0"/>
              </a:rPr>
              <a:t>.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2000" b="0" dirty="0" err="1">
                <a:latin typeface="Aptos" panose="020B0004020202020204" pitchFamily="34" charset="0"/>
              </a:rPr>
              <a:t>Sono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interdisciplinari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non </a:t>
            </a:r>
            <a:r>
              <a:rPr lang="de-DE" sz="2000" dirty="0" err="1">
                <a:latin typeface="Aptos" panose="020B0004020202020204" pitchFamily="34" charset="0"/>
              </a:rPr>
              <a:t>orientati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settorialmente</a:t>
            </a:r>
            <a:r>
              <a:rPr lang="de-DE" sz="2000" b="0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2000" dirty="0" err="1">
                <a:latin typeface="Aptos" panose="020B0004020202020204" pitchFamily="34" charset="0"/>
              </a:rPr>
              <a:t>Definiscono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responsabilità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settoriali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latin typeface="Aptos" panose="020B0004020202020204" pitchFamily="34" charset="0"/>
              </a:rPr>
              <a:t>dei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diversi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gruppi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interesse</a:t>
            </a:r>
            <a:r>
              <a:rPr lang="de-DE" sz="2000" b="0" dirty="0">
                <a:latin typeface="Aptos" panose="020B0004020202020204" pitchFamily="34" charset="0"/>
              </a:rPr>
              <a:t>. </a:t>
            </a:r>
            <a:endParaRPr lang="de-DE" sz="2000" dirty="0">
              <a:latin typeface="Aptos" panose="020B0004020202020204" pitchFamily="34" charset="0"/>
            </a:endParaRPr>
          </a:p>
          <a:p>
            <a:pPr marL="571500" indent="-342900">
              <a:buFont typeface="Wingdings" pitchFamily="2" charset="2"/>
              <a:buChar char="ü"/>
            </a:pPr>
            <a:r>
              <a:rPr lang="de-DE" sz="2000" b="0" dirty="0" err="1">
                <a:latin typeface="Aptos" panose="020B0004020202020204" pitchFamily="34" charset="0"/>
              </a:rPr>
              <a:t>Favoriscono</a:t>
            </a:r>
            <a:r>
              <a:rPr lang="de-DE" sz="2000" b="0" dirty="0">
                <a:latin typeface="Aptos" panose="020B0004020202020204" pitchFamily="34" charset="0"/>
              </a:rPr>
              <a:t> la </a:t>
            </a:r>
            <a:r>
              <a:rPr lang="de-DE" sz="2000" b="0" dirty="0" err="1">
                <a:latin typeface="Aptos" panose="020B0004020202020204" pitchFamily="34" charset="0"/>
              </a:rPr>
              <a:t>misurazione</a:t>
            </a:r>
            <a:r>
              <a:rPr lang="de-DE" sz="2000" b="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effetti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positivi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responsabilità</a:t>
            </a:r>
            <a:r>
              <a:rPr lang="de-DE" sz="2000" dirty="0">
                <a:latin typeface="Aptos" panose="020B0004020202020204" pitchFamily="34" charset="0"/>
              </a:rPr>
              <a:t>)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comparabili</a:t>
            </a:r>
            <a:r>
              <a:rPr lang="de-DE" sz="2000" b="0" dirty="0">
                <a:latin typeface="Aptos" panose="020B0004020202020204" pitchFamily="34" charset="0"/>
              </a:rPr>
              <a:t>.</a:t>
            </a:r>
            <a:endParaRPr sz="2000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Autorità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attori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SDG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autorità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locali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le più </a:t>
            </a:r>
            <a:r>
              <a:rPr lang="de-DE" dirty="0" err="1">
                <a:latin typeface="Aptos" panose="020B0004020202020204" pitchFamily="34" charset="0"/>
              </a:rPr>
              <a:t>vicine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cittadini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gestiscono</a:t>
            </a:r>
            <a:r>
              <a:rPr lang="de-DE" dirty="0">
                <a:latin typeface="Aptos" panose="020B0004020202020204" pitchFamily="34" charset="0"/>
              </a:rPr>
              <a:t> servizi </a:t>
            </a:r>
            <a:r>
              <a:rPr lang="de-DE" dirty="0" err="1">
                <a:latin typeface="Aptos" panose="020B0004020202020204" pitchFamily="34" charset="0"/>
              </a:rPr>
              <a:t>importanti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b="1" dirty="0" err="1">
                <a:latin typeface="Aptos" panose="020B0004020202020204" pitchFamily="34" charset="0"/>
              </a:rPr>
              <a:t>trasporti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abitazioni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istruzione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rifiuti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acqua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energia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ecc</a:t>
            </a:r>
            <a:r>
              <a:rPr lang="de-DE" b="1" dirty="0"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Oltre</a:t>
            </a:r>
            <a:r>
              <a:rPr lang="de-DE" b="1" dirty="0">
                <a:latin typeface="Aptos" panose="020B0004020202020204" pitchFamily="34" charset="0"/>
              </a:rPr>
              <a:t> il 65 % </a:t>
            </a:r>
            <a:r>
              <a:rPr lang="de-DE" b="1" dirty="0" err="1">
                <a:latin typeface="Aptos" panose="020B0004020202020204" pitchFamily="34" charset="0"/>
              </a:rPr>
              <a:t>degli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obiettivi</a:t>
            </a:r>
            <a:r>
              <a:rPr lang="de-DE" b="1" dirty="0">
                <a:latin typeface="Aptos" panose="020B0004020202020204" pitchFamily="34" charset="0"/>
              </a:rPr>
              <a:t> SDG </a:t>
            </a:r>
            <a:r>
              <a:rPr lang="de-DE" dirty="0" err="1">
                <a:latin typeface="Aptos" panose="020B0004020202020204" pitchFamily="34" charset="0"/>
              </a:rPr>
              <a:t>può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raggiunto</a:t>
            </a:r>
            <a:r>
              <a:rPr lang="de-DE" dirty="0">
                <a:latin typeface="Aptos" panose="020B0004020202020204" pitchFamily="34" charset="0"/>
              </a:rPr>
              <a:t> solo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la </a:t>
            </a:r>
            <a:r>
              <a:rPr lang="de-DE" b="1" dirty="0" err="1">
                <a:latin typeface="Aptos" panose="020B0004020202020204" pitchFamily="34" charset="0"/>
              </a:rPr>
              <a:t>partecipazione</a:t>
            </a:r>
            <a:r>
              <a:rPr lang="de-DE" b="1" dirty="0">
                <a:latin typeface="Aptos" panose="020B0004020202020204" pitchFamily="34" charset="0"/>
              </a:rPr>
              <a:t> delle </a:t>
            </a:r>
            <a:r>
              <a:rPr lang="de-DE" b="1" dirty="0" err="1">
                <a:latin typeface="Aptos" panose="020B0004020202020204" pitchFamily="34" charset="0"/>
              </a:rPr>
              <a:t>autorità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locali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regionali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città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i </a:t>
            </a:r>
            <a:r>
              <a:rPr lang="de-DE" b="1" dirty="0" err="1">
                <a:latin typeface="Aptos" panose="020B0004020202020204" pitchFamily="34" charset="0"/>
              </a:rPr>
              <a:t>comuni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sono</a:t>
            </a:r>
            <a:r>
              <a:rPr lang="de-DE" b="1" dirty="0">
                <a:latin typeface="Aptos" panose="020B0004020202020204" pitchFamily="34" charset="0"/>
              </a:rPr>
              <a:t> in prima </a:t>
            </a:r>
            <a:r>
              <a:rPr lang="de-DE" b="1" dirty="0" err="1">
                <a:latin typeface="Aptos" panose="020B0004020202020204" pitchFamily="34" charset="0"/>
              </a:rPr>
              <a:t>linea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nella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lotta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contro</a:t>
            </a:r>
            <a:r>
              <a:rPr lang="de-DE" b="1" dirty="0">
                <a:latin typeface="Aptos" panose="020B0004020202020204" pitchFamily="34" charset="0"/>
              </a:rPr>
              <a:t> il </a:t>
            </a:r>
            <a:r>
              <a:rPr lang="de-DE" b="1" dirty="0" err="1">
                <a:latin typeface="Aptos" panose="020B0004020202020204" pitchFamily="34" charset="0"/>
              </a:rPr>
              <a:t>cambiamento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climatico</a:t>
            </a:r>
            <a:r>
              <a:rPr lang="de-DE" b="1" dirty="0">
                <a:latin typeface="Aptos" panose="020B0004020202020204" pitchFamily="34" charset="0"/>
              </a:rPr>
              <a:t>, la </a:t>
            </a:r>
            <a:r>
              <a:rPr lang="de-DE" b="1" dirty="0" err="1">
                <a:latin typeface="Aptos" panose="020B0004020202020204" pitchFamily="34" charset="0"/>
              </a:rPr>
              <a:t>povertà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la </a:t>
            </a:r>
            <a:r>
              <a:rPr lang="de-DE" b="1" dirty="0" err="1">
                <a:latin typeface="Aptos" panose="020B0004020202020204" pitchFamily="34" charset="0"/>
              </a:rPr>
              <a:t>disuguaglianza</a:t>
            </a:r>
            <a:r>
              <a:rPr lang="de-DE" b="1" dirty="0">
                <a:latin typeface="Aptos" panose="020B0004020202020204" pitchFamily="34" charset="0"/>
              </a:rPr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azioni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locali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hanno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impatto</a:t>
            </a:r>
            <a:r>
              <a:rPr lang="de-DE" b="1" dirty="0">
                <a:latin typeface="Aptos" panose="020B0004020202020204" pitchFamily="34" charset="0"/>
              </a:rPr>
              <a:t> globale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sviluppo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urbano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l’inclusione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innovazioni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verdi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contribuiscono</a:t>
            </a:r>
            <a:r>
              <a:rPr lang="de-DE" dirty="0">
                <a:latin typeface="Aptos" panose="020B0004020202020204" pitchFamily="34" charset="0"/>
              </a:rPr>
              <a:t> tutti </a:t>
            </a:r>
            <a:r>
              <a:rPr lang="de-DE" dirty="0" err="1">
                <a:latin typeface="Aptos" panose="020B0004020202020204" pitchFamily="34" charset="0"/>
              </a:rPr>
              <a:t>agli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D50C33-4964-E87D-B533-9365642FA50A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uno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strategico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SDG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141887"/>
            <a:ext cx="10507245" cy="3718812"/>
            <a:chOff x="372870" y="316262"/>
            <a:chExt cx="10507245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>
                <a:ln w="0">
                  <a:solidFill>
                    <a:sysClr val="windowText" lastClr="000000"/>
                  </a:solidFill>
                </a:ln>
                <a:solidFill>
                  <a:srgbClr val="1058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In </a:t>
              </a:r>
              <a:r>
                <a:rPr lang="de-DE" dirty="0" err="1">
                  <a:latin typeface="Aptos" panose="020B0004020202020204" pitchFamily="34" charset="0"/>
                </a:rPr>
                <a:t>molti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paesi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gli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appalti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pubblici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rappresentano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dal</a:t>
              </a:r>
              <a:r>
                <a:rPr lang="de-DE" dirty="0">
                  <a:latin typeface="Aptos" panose="020B0004020202020204" pitchFamily="34" charset="0"/>
                </a:rPr>
                <a:t> 15 al 20 % del PIL: si </a:t>
              </a:r>
              <a:r>
                <a:rPr lang="de-DE" dirty="0" err="1">
                  <a:latin typeface="Aptos" panose="020B0004020202020204" pitchFamily="34" charset="0"/>
                </a:rPr>
                <a:t>tratta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quindi</a:t>
              </a:r>
              <a:r>
                <a:rPr lang="de-DE" dirty="0">
                  <a:latin typeface="Aptos" panose="020B0004020202020204" pitchFamily="34" charset="0"/>
                </a:rPr>
                <a:t> di </a:t>
              </a:r>
              <a:r>
                <a:rPr lang="de-DE" dirty="0" err="1">
                  <a:latin typeface="Aptos" panose="020B0004020202020204" pitchFamily="34" charset="0"/>
                </a:rPr>
                <a:t>una</a:t>
              </a:r>
              <a:r>
                <a:rPr lang="de-DE" dirty="0">
                  <a:latin typeface="Aptos" panose="020B0004020202020204" pitchFamily="34" charset="0"/>
                </a:rPr>
                <a:t> potente </a:t>
              </a:r>
              <a:r>
                <a:rPr lang="de-DE" dirty="0" err="1">
                  <a:latin typeface="Aptos" panose="020B0004020202020204" pitchFamily="34" charset="0"/>
                </a:rPr>
                <a:t>leva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economica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  <a:endParaRPr sz="140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de-DE" dirty="0" err="1">
                  <a:latin typeface="Aptos" panose="020B0004020202020204" pitchFamily="34" charset="0"/>
                </a:rPr>
                <a:t>Attraverso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gli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appalti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sostenibili</a:t>
              </a:r>
              <a:r>
                <a:rPr lang="de-DE" dirty="0">
                  <a:latin typeface="Aptos" panose="020B0004020202020204" pitchFamily="34" charset="0"/>
                </a:rPr>
                <a:t>, le </a:t>
              </a:r>
              <a:r>
                <a:rPr lang="de-DE" dirty="0" err="1">
                  <a:latin typeface="Aptos" panose="020B0004020202020204" pitchFamily="34" charset="0"/>
                </a:rPr>
                <a:t>amministrazioni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comunali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possono</a:t>
              </a:r>
              <a:r>
                <a:rPr lang="de-DE" dirty="0">
                  <a:latin typeface="Aptos" panose="020B0004020202020204" pitchFamily="34" charset="0"/>
                </a:rPr>
                <a:t>: 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ridurre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l’impatto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ambientale</a:t>
              </a:r>
              <a:r>
                <a:rPr lang="de-DE" dirty="0">
                  <a:latin typeface="Aptos" panose="020B0004020202020204" pitchFamily="34" charset="0"/>
                </a:rPr>
                <a:t> (SDG 12, SDG 13)</a:t>
              </a:r>
            </a:p>
            <a:p>
              <a:pPr algn="ctr" fontAlgn="base"/>
              <a:r>
                <a:rPr lang="de-DE" dirty="0" err="1">
                  <a:latin typeface="Aptos" panose="020B0004020202020204" pitchFamily="34" charset="0"/>
                </a:rPr>
                <a:t>promuovere</a:t>
              </a:r>
              <a:r>
                <a:rPr lang="de-DE" dirty="0">
                  <a:latin typeface="Aptos" panose="020B0004020202020204" pitchFamily="34" charset="0"/>
                </a:rPr>
                <a:t> il </a:t>
              </a:r>
              <a:r>
                <a:rPr lang="de-DE" dirty="0" err="1">
                  <a:latin typeface="Aptos" panose="020B0004020202020204" pitchFamily="34" charset="0"/>
                </a:rPr>
                <a:t>lavoro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dignitoso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l’inclusione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sociale</a:t>
              </a:r>
              <a:r>
                <a:rPr lang="de-DE" dirty="0">
                  <a:latin typeface="Aptos" panose="020B0004020202020204" pitchFamily="34" charset="0"/>
                </a:rPr>
                <a:t> (SDG 8, SDG 10)</a:t>
              </a:r>
            </a:p>
            <a:p>
              <a:pPr algn="ctr" fontAlgn="base"/>
              <a:r>
                <a:rPr lang="de-DE" dirty="0" err="1">
                  <a:latin typeface="Aptos" panose="020B0004020202020204" pitchFamily="34" charset="0"/>
                </a:rPr>
                <a:t>promuovere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l’innovazione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</a:t>
              </a:r>
              <a:r>
                <a:rPr lang="de-DE" dirty="0">
                  <a:latin typeface="Aptos" panose="020B0004020202020204" pitchFamily="34" charset="0"/>
                </a:rPr>
                <a:t> le </a:t>
              </a:r>
              <a:r>
                <a:rPr lang="de-DE" dirty="0" err="1">
                  <a:latin typeface="Aptos" panose="020B0004020202020204" pitchFamily="34" charset="0"/>
                </a:rPr>
                <a:t>infrastrutture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sostenibili</a:t>
              </a:r>
              <a:r>
                <a:rPr lang="de-DE" dirty="0">
                  <a:latin typeface="Aptos" panose="020B0004020202020204" pitchFamily="34" charset="0"/>
                </a:rPr>
                <a:t> (SDG 9, SDG 11)</a:t>
              </a: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 err="1">
                  <a:latin typeface="Aptos" panose="020B0004020202020204" pitchFamily="34" charset="0"/>
                </a:rPr>
                <a:t>Ancorare</a:t>
              </a:r>
              <a:r>
                <a:rPr lang="de-DE" dirty="0">
                  <a:latin typeface="Aptos" panose="020B0004020202020204" pitchFamily="34" charset="0"/>
                </a:rPr>
                <a:t> i </a:t>
              </a:r>
              <a:r>
                <a:rPr lang="de-DE" dirty="0" err="1">
                  <a:latin typeface="Aptos" panose="020B0004020202020204" pitchFamily="34" charset="0"/>
                </a:rPr>
                <a:t>principi</a:t>
              </a:r>
              <a:r>
                <a:rPr lang="de-DE" dirty="0">
                  <a:latin typeface="Aptos" panose="020B0004020202020204" pitchFamily="34" charset="0"/>
                </a:rPr>
                <a:t> SDG </a:t>
              </a:r>
              <a:r>
                <a:rPr lang="de-DE" dirty="0" err="1">
                  <a:latin typeface="Aptos" panose="020B0004020202020204" pitchFamily="34" charset="0"/>
                </a:rPr>
                <a:t>nel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processo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decisionale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quotidiano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nelle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strategie</a:t>
              </a:r>
              <a:r>
                <a:rPr lang="de-DE" dirty="0">
                  <a:latin typeface="Aptos" panose="020B0004020202020204" pitchFamily="34" charset="0"/>
                </a:rPr>
                <a:t> a lungo </a:t>
              </a:r>
              <a:r>
                <a:rPr lang="de-DE" dirty="0" err="1">
                  <a:latin typeface="Aptos" panose="020B0004020202020204" pitchFamily="34" charset="0"/>
                </a:rPr>
                <a:t>termine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  <a:endParaRPr sz="140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15" y="1986350"/>
              <a:ext cx="2337300" cy="20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 err="1">
                  <a:latin typeface="Aptos" panose="020B0004020202020204" pitchFamily="34" charset="0"/>
                </a:rPr>
                <a:t>Inviare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segnali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chiari</a:t>
              </a:r>
              <a:r>
                <a:rPr lang="de-DE" dirty="0">
                  <a:latin typeface="Aptos" panose="020B0004020202020204" pitchFamily="34" charset="0"/>
                </a:rPr>
                <a:t> ai </a:t>
              </a:r>
              <a:r>
                <a:rPr lang="de-DE" dirty="0" err="1">
                  <a:latin typeface="Aptos" panose="020B0004020202020204" pitchFamily="34" charset="0"/>
                </a:rPr>
                <a:t>mercati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sostenere</a:t>
              </a:r>
              <a:r>
                <a:rPr lang="de-DE" dirty="0">
                  <a:latin typeface="Aptos" panose="020B0004020202020204" pitchFamily="34" charset="0"/>
                </a:rPr>
                <a:t> le </a:t>
              </a:r>
              <a:r>
                <a:rPr lang="de-DE" dirty="0" err="1">
                  <a:latin typeface="Aptos" panose="020B0004020202020204" pitchFamily="34" charset="0"/>
                </a:rPr>
                <a:t>imprese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responsabili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</a:t>
              </a:r>
              <a:r>
                <a:rPr lang="de-DE" dirty="0">
                  <a:latin typeface="Aptos" panose="020B0004020202020204" pitchFamily="34" charset="0"/>
                </a:rPr>
                <a:t> i </a:t>
              </a:r>
              <a:r>
                <a:rPr lang="de-DE" dirty="0" err="1">
                  <a:latin typeface="Aptos" panose="020B0004020202020204" pitchFamily="34" charset="0"/>
                </a:rPr>
                <a:t>modelli</a:t>
              </a:r>
              <a:r>
                <a:rPr lang="de-DE" dirty="0">
                  <a:latin typeface="Aptos" panose="020B0004020202020204" pitchFamily="34" charset="0"/>
                </a:rPr>
                <a:t> di </a:t>
              </a:r>
              <a:r>
                <a:rPr lang="de-DE" dirty="0" err="1">
                  <a:latin typeface="Aptos" panose="020B0004020202020204" pitchFamily="34" charset="0"/>
                </a:rPr>
                <a:t>economia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circolare</a:t>
              </a:r>
              <a:r>
                <a:rPr lang="de-DE" sz="1400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.</a:t>
              </a:r>
              <a:endParaRPr sz="140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5367867" y="411479"/>
            <a:ext cx="642843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Parte 2: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43431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Confronto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tra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modelli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sviluppo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 </a:t>
            </a:r>
          </a:p>
          <a:p>
            <a:pPr marL="457200" indent="-457200" fontAlgn="base">
              <a:buFont typeface="+mj-lt"/>
              <a:buAutoNum type="arabicPeriod"/>
            </a:pPr>
            <a:endParaRPr lang="de-DE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definizione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GPP </a:t>
            </a:r>
          </a:p>
          <a:p>
            <a:pPr marL="457200" indent="-457200" fontAlgn="base">
              <a:buFont typeface="+mj-lt"/>
              <a:buAutoNum type="arabicPeriod"/>
            </a:pPr>
            <a:endParaRPr lang="de-DE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Strumenti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europei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per la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diffusione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del GPP</a:t>
            </a:r>
          </a:p>
          <a:p>
            <a:pPr marL="457200" indent="-457200" fontAlgn="base">
              <a:buFont typeface="+mj-lt"/>
              <a:buAutoNum type="arabicPeriod"/>
            </a:pPr>
            <a:endParaRPr lang="de-DE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Vantaggi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dell’SPP</a:t>
            </a:r>
            <a:endParaRPr lang="de-DE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344551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Modelli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confronto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lineare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circolare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842898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ECONOMIA LINEARE: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Estrazione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Produzione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Smaltimento</a:t>
            </a:r>
            <a:endParaRPr lang="de-DE" dirty="0">
              <a:latin typeface="Aptos" panose="020B0004020202020204" pitchFamily="34" charset="0"/>
            </a:endParaRPr>
          </a:p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ECONOMIA CIRCOLARE: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Estrazione</a:t>
            </a:r>
            <a:r>
              <a:rPr lang="de-DE" dirty="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Produzione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Smaltimento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Riutilizzo</a:t>
            </a:r>
            <a:endParaRPr lang="de-DE" dirty="0">
              <a:latin typeface="Aptos" panose="020B0004020202020204" pitchFamily="34" charset="0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44B3D1-5DA8-F89B-C08F-8F3C7F3BB82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 Il </a:t>
            </a:r>
            <a:r>
              <a:rPr lang="de-DE" dirty="0" err="1">
                <a:latin typeface="Aptos" panose="020B0004020202020204" pitchFamily="34" charset="0"/>
              </a:rPr>
              <a:t>modello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dell’ECONOMIA</a:t>
            </a:r>
            <a:r>
              <a:rPr lang="de-DE" dirty="0">
                <a:latin typeface="Aptos" panose="020B0004020202020204" pitchFamily="34" charset="0"/>
              </a:rPr>
              <a:t> LINEARE NON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SOSTENIBILE.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5888484" y="88094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Uso </a:t>
            </a:r>
            <a:r>
              <a:rPr lang="de-DE" sz="2400" dirty="0" err="1">
                <a:latin typeface="Aptos" panose="020B0004020202020204" pitchFamily="34" charset="0"/>
              </a:rPr>
              <a:t>intensivo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di </a:t>
            </a:r>
            <a:r>
              <a:rPr lang="de-DE" sz="2400" b="1" dirty="0" err="1">
                <a:latin typeface="Aptos" panose="020B0004020202020204" pitchFamily="34" charset="0"/>
              </a:rPr>
              <a:t>risorse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naturali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limitate</a:t>
            </a:r>
            <a:r>
              <a:rPr lang="de-DE" sz="2400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Massiccia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produzione</a:t>
            </a:r>
            <a:r>
              <a:rPr lang="de-DE" sz="2400" b="1" dirty="0"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latin typeface="Aptos" panose="020B0004020202020204" pitchFamily="34" charset="0"/>
              </a:rPr>
              <a:t>rifiuti</a:t>
            </a:r>
            <a:r>
              <a:rPr lang="de-DE" sz="2400" b="1" dirty="0">
                <a:latin typeface="Aptos" panose="020B0004020202020204" pitchFamily="34" charset="0"/>
              </a:rPr>
              <a:t> 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Dipendenza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dai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combustibili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fossili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responsabili</a:t>
            </a:r>
            <a:r>
              <a:rPr lang="de-DE" sz="2400" dirty="0">
                <a:latin typeface="Aptos" panose="020B0004020202020204" pitchFamily="34" charset="0"/>
              </a:rPr>
              <a:t> delle </a:t>
            </a:r>
            <a:r>
              <a:rPr lang="de-DE" sz="2400" b="1" dirty="0" err="1">
                <a:latin typeface="Aptos" panose="020B0004020202020204" pitchFamily="34" charset="0"/>
              </a:rPr>
              <a:t>emissioni</a:t>
            </a:r>
            <a:r>
              <a:rPr lang="de-DE" sz="2400" b="1" dirty="0">
                <a:latin typeface="Aptos" panose="020B0004020202020204" pitchFamily="34" charset="0"/>
              </a:rPr>
              <a:t> di gas </a:t>
            </a:r>
            <a:r>
              <a:rPr lang="de-DE" sz="2400" b="1" dirty="0" err="1">
                <a:latin typeface="Aptos" panose="020B0004020202020204" pitchFamily="34" charset="0"/>
              </a:rPr>
              <a:t>serra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Causa </a:t>
            </a:r>
            <a:r>
              <a:rPr lang="de-DE" sz="2400" b="1" dirty="0" err="1">
                <a:latin typeface="Aptos" panose="020B0004020202020204" pitchFamily="34" charset="0"/>
              </a:rPr>
              <a:t>crisi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nell’approvvigionamento</a:t>
            </a:r>
            <a:r>
              <a:rPr lang="de-DE" sz="2400" b="1" dirty="0">
                <a:latin typeface="Aptos" panose="020B0004020202020204" pitchFamily="34" charset="0"/>
              </a:rPr>
              <a:t> delle </a:t>
            </a:r>
            <a:r>
              <a:rPr lang="de-DE" sz="2400" b="1" dirty="0" err="1">
                <a:latin typeface="Aptos" panose="020B0004020202020204" pitchFamily="34" charset="0"/>
              </a:rPr>
              <a:t>materie</a:t>
            </a:r>
            <a:r>
              <a:rPr lang="de-DE" sz="2400" b="1" dirty="0">
                <a:latin typeface="Aptos" panose="020B0004020202020204" pitchFamily="34" charset="0"/>
              </a:rPr>
              <a:t> prime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Perdita del </a:t>
            </a:r>
            <a:r>
              <a:rPr lang="de-DE" sz="2400" b="1" dirty="0" err="1">
                <a:latin typeface="Aptos" panose="020B0004020202020204" pitchFamily="34" charset="0"/>
              </a:rPr>
              <a:t>valore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economico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prodotti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utilizzati</a:t>
            </a:r>
            <a:r>
              <a:rPr lang="de-DE" sz="2400" dirty="0">
                <a:latin typeface="Aptos" panose="020B0004020202020204" pitchFamily="34" charset="0"/>
              </a:rPr>
              <a:t> solo per </a:t>
            </a:r>
            <a:r>
              <a:rPr lang="de-DE" sz="2400" dirty="0" err="1">
                <a:latin typeface="Aptos" panose="020B0004020202020204" pitchFamily="34" charset="0"/>
              </a:rPr>
              <a:t>un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ciclo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vita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572" y="1054539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0684" y="1881933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4572" y="2679813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4374" y="3617044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Euro logo PNG transparent image download, size: 2000x2009p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7221" y="4583065"/>
            <a:ext cx="627881" cy="63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5582653" y="395437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alla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sostenibilità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 forma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ciambella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>
              <a:lnSpc>
                <a:spcPct val="120000"/>
              </a:lnSpc>
              <a:buSzPct val="98039"/>
            </a:pPr>
            <a:r>
              <a:rPr lang="de-DE" b="1" dirty="0">
                <a:latin typeface="Aptos" panose="020B0004020202020204" pitchFamily="34" charset="0"/>
              </a:rPr>
              <a:t>KATE RAWORTH – </a:t>
            </a:r>
            <a:r>
              <a:rPr lang="de-DE" dirty="0">
                <a:latin typeface="Aptos" panose="020B0004020202020204" pitchFamily="34" charset="0"/>
              </a:rPr>
              <a:t>"Il </a:t>
            </a:r>
            <a:r>
              <a:rPr lang="de-DE" dirty="0" err="1">
                <a:latin typeface="Aptos" panose="020B0004020202020204" pitchFamily="34" charset="0"/>
              </a:rPr>
              <a:t>benessere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persone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non </a:t>
            </a:r>
            <a:r>
              <a:rPr lang="de-DE" b="1" dirty="0" err="1">
                <a:latin typeface="Aptos" panose="020B0004020202020204" pitchFamily="34" charset="0"/>
              </a:rPr>
              <a:t>dipende</a:t>
            </a:r>
            <a:r>
              <a:rPr lang="de-DE" b="1" dirty="0">
                <a:latin typeface="Aptos" panose="020B0004020202020204" pitchFamily="34" charset="0"/>
              </a:rPr>
              <a:t> solo </a:t>
            </a:r>
            <a:r>
              <a:rPr lang="de-DE" b="1" dirty="0" err="1">
                <a:latin typeface="Aptos" panose="020B0004020202020204" pitchFamily="34" charset="0"/>
              </a:rPr>
              <a:t>dal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mantenimento</a:t>
            </a:r>
            <a:r>
              <a:rPr lang="de-DE" b="1" dirty="0">
                <a:latin typeface="Aptos" panose="020B0004020202020204" pitchFamily="34" charset="0"/>
              </a:rPr>
              <a:t> delle </a:t>
            </a:r>
            <a:r>
              <a:rPr lang="de-DE" b="1" dirty="0" err="1">
                <a:latin typeface="Aptos" panose="020B0004020202020204" pitchFamily="34" charset="0"/>
              </a:rPr>
              <a:t>risorse</a:t>
            </a:r>
            <a:r>
              <a:rPr lang="de-DE" b="1" dirty="0">
                <a:latin typeface="Aptos" panose="020B0004020202020204" pitchFamily="34" charset="0"/>
              </a:rPr>
              <a:t> in </a:t>
            </a:r>
            <a:r>
              <a:rPr lang="de-DE" b="1" dirty="0" err="1">
                <a:latin typeface="Aptos" panose="020B0004020202020204" pitchFamily="34" charset="0"/>
              </a:rPr>
              <a:t>buone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condizioni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naturali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ma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soddisfacimento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bisogni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una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vita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dignitosa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</a:t>
            </a:r>
            <a:r>
              <a:rPr lang="de-DE" b="1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giuste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opportunità</a:t>
            </a:r>
            <a:r>
              <a:rPr lang="de-DE" dirty="0">
                <a:latin typeface="Aptos" panose="020B0004020202020204" pitchFamily="34" charset="0"/>
              </a:rPr>
              <a:t>".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 txBox="1"/>
          <p:nvPr/>
        </p:nvSpPr>
        <p:spPr>
          <a:xfrm>
            <a:off x="7151239" y="5599854"/>
            <a:ext cx="31341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Picture: https://earth.org/what-is-doughnut-economics/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definizione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GPP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verdi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"</a:t>
            </a:r>
            <a:r>
              <a:rPr lang="de-DE" b="1" dirty="0" err="1">
                <a:latin typeface="Aptos" panose="020B0004020202020204" pitchFamily="34" charset="0"/>
              </a:rPr>
              <a:t>Gli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appalti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pubblici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verdi</a:t>
            </a:r>
            <a:r>
              <a:rPr lang="de-DE" b="1" dirty="0">
                <a:latin typeface="Aptos" panose="020B0004020202020204" pitchFamily="34" charset="0"/>
              </a:rPr>
              <a:t> (Green Public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, GPP)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approccio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cui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b="1" dirty="0" err="1">
                <a:latin typeface="Aptos" panose="020B0004020202020204" pitchFamily="34" charset="0"/>
              </a:rPr>
              <a:t>autorità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pubbliche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integrano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ambientali</a:t>
            </a:r>
            <a:r>
              <a:rPr lang="de-DE" b="1" dirty="0">
                <a:latin typeface="Aptos" panose="020B0004020202020204" pitchFamily="34" charset="0"/>
              </a:rPr>
              <a:t> in tutte le </a:t>
            </a:r>
            <a:r>
              <a:rPr lang="de-DE" b="1" dirty="0" err="1">
                <a:latin typeface="Aptos" panose="020B0004020202020204" pitchFamily="34" charset="0"/>
              </a:rPr>
              <a:t>fasi</a:t>
            </a:r>
            <a:r>
              <a:rPr lang="de-DE" b="1" dirty="0">
                <a:latin typeface="Aptos" panose="020B0004020202020204" pitchFamily="34" charset="0"/>
              </a:rPr>
              <a:t> del </a:t>
            </a:r>
            <a:r>
              <a:rPr lang="de-DE" b="1" dirty="0" err="1">
                <a:latin typeface="Aptos" panose="020B0004020202020204" pitchFamily="34" charset="0"/>
              </a:rPr>
              <a:t>processo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appalto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promuovendo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così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diffusione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tecnologie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ambientali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sviluppo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ecocompatibili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ricercando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selezionando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risultati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soluzioni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abbiano</a:t>
            </a:r>
            <a:r>
              <a:rPr lang="de-DE" b="1" dirty="0">
                <a:latin typeface="Aptos" panose="020B0004020202020204" pitchFamily="34" charset="0"/>
              </a:rPr>
              <a:t> il minor </a:t>
            </a:r>
            <a:r>
              <a:rPr lang="de-DE" b="1" dirty="0" err="1">
                <a:latin typeface="Aptos" panose="020B0004020202020204" pitchFamily="34" charset="0"/>
              </a:rPr>
              <a:t>impatto</a:t>
            </a:r>
            <a:r>
              <a:rPr lang="de-DE" b="1" dirty="0">
                <a:latin typeface="Aptos" panose="020B0004020202020204" pitchFamily="34" charset="0"/>
              </a:rPr>
              <a:t> possibile </a:t>
            </a:r>
            <a:r>
              <a:rPr lang="de-DE" b="1" dirty="0" err="1">
                <a:latin typeface="Aptos" panose="020B0004020202020204" pitchFamily="34" charset="0"/>
              </a:rPr>
              <a:t>sull’ambiente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durante</a:t>
            </a:r>
            <a:r>
              <a:rPr lang="de-DE" b="1" dirty="0">
                <a:latin typeface="Aptos" panose="020B0004020202020204" pitchFamily="34" charset="0"/>
              </a:rPr>
              <a:t> il </a:t>
            </a:r>
            <a:r>
              <a:rPr lang="de-DE" b="1" dirty="0" err="1">
                <a:latin typeface="Aptos" panose="020B0004020202020204" pitchFamily="34" charset="0"/>
              </a:rPr>
              <a:t>loro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intero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ciclo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vita</a:t>
            </a:r>
            <a:r>
              <a:rPr lang="de-DE" dirty="0">
                <a:latin typeface="Aptos" panose="020B0004020202020204" pitchFamily="34" charset="0"/>
              </a:rPr>
              <a:t>".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dirty="0">
                <a:latin typeface="Aptos" panose="020B0004020202020204" pitchFamily="34" charset="0"/>
              </a:rPr>
              <a:t>La </a:t>
            </a:r>
            <a:r>
              <a:rPr lang="de-DE" dirty="0" err="1">
                <a:latin typeface="Aptos" panose="020B0004020202020204" pitchFamily="34" charset="0"/>
              </a:rPr>
              <a:t>definizione</a:t>
            </a:r>
            <a:r>
              <a:rPr lang="de-DE" dirty="0">
                <a:latin typeface="Aptos" panose="020B0004020202020204" pitchFamily="34" charset="0"/>
              </a:rPr>
              <a:t> europea di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sottolinea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cinque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aspetti</a:t>
            </a:r>
            <a:r>
              <a:rPr lang="de-DE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9043280" y="446890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Cinque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 GPP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steps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Criteri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integrazione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rgbClr val="0F499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Effetti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Ciclo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vita</a:t>
            </a:r>
            <a:endParaRPr lang="de-DE" sz="20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rgbClr val="4C7BA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Autorità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periferiche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Fasi</a:t>
            </a:r>
            <a:r>
              <a:rPr lang="de-DE" sz="2000" b="1" dirty="0">
                <a:solidFill>
                  <a:schemeClr val="bg1"/>
                </a:solidFill>
                <a:latin typeface="Aptos" panose="020B0004020202020204" pitchFamily="34" charset="0"/>
              </a:rPr>
              <a:t> del </a:t>
            </a:r>
            <a:r>
              <a:rPr lang="de-DE" sz="2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processo</a:t>
            </a:r>
            <a:endParaRPr sz="2000" b="1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5767006" y="4381879"/>
            <a:ext cx="7199187" cy="1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cos’è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l’SPP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– </a:t>
            </a:r>
            <a:b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endParaRPr sz="20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623365"/>
            <a:ext cx="695915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appalti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pubblici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mirano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garantire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i servizi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offrano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buon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qualità-prezzo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ai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costi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ciclo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vita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apportino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benefici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all’ambiente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alla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società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all’economia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</a:p>
          <a:p>
            <a:b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appalti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pubblici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riflettono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obiettivi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più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ampi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termini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efficienza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risorse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cambiamenti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climatici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responsabilità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resilienza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economica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3BAA42-6D01-A416-E1A8-EF81EFA9110A}"/>
              </a:ext>
            </a:extLst>
          </p:cNvPr>
          <p:cNvSpPr txBox="1"/>
          <p:nvPr/>
        </p:nvSpPr>
        <p:spPr>
          <a:xfrm>
            <a:off x="169058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7863605" y="2903127"/>
            <a:ext cx="4102377" cy="281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475708" cy="6351131"/>
            <a:chOff x="97373" y="942"/>
            <a:chExt cx="8475708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04881" y="367831"/>
              <a:ext cx="1534364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buon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appalto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pubblico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è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appalto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pubblico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sostenibile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896140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/>
              <a:r>
                <a:rPr lang="de-DE" dirty="0" err="1"/>
                <a:t>L</a:t>
              </a:r>
              <a:r>
                <a:rPr lang="de-DE" b="1" dirty="0" err="1"/>
                <a:t>’attuazione</a:t>
              </a:r>
              <a:r>
                <a:rPr lang="de-DE" dirty="0"/>
                <a:t> della SPP </a:t>
              </a:r>
              <a:r>
                <a:rPr lang="de-DE" b="1" dirty="0" err="1"/>
                <a:t>richiede</a:t>
              </a:r>
              <a:r>
                <a:rPr lang="de-DE" b="1" dirty="0"/>
                <a:t> </a:t>
              </a:r>
              <a:r>
                <a:rPr lang="de-DE" dirty="0" err="1"/>
                <a:t>leadership</a:t>
              </a:r>
              <a:r>
                <a:rPr lang="de-DE" dirty="0"/>
                <a:t>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2994563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L’SPP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contribuisce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agli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obiettivi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politici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generali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sz="16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321069" y="2399532"/>
              <a:ext cx="2319015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r"/>
              <a:r>
                <a:rPr lang="de-DE" b="1" dirty="0" err="1">
                  <a:latin typeface="Aptos" panose="020B0004020202020204" pitchFamily="34" charset="0"/>
                </a:rPr>
                <a:t>L’attuazione</a:t>
              </a:r>
              <a:r>
                <a:rPr lang="de-DE" dirty="0">
                  <a:latin typeface="Aptos" panose="020B0004020202020204" pitchFamily="34" charset="0"/>
                </a:rPr>
                <a:t> della SPP </a:t>
              </a:r>
              <a:r>
                <a:rPr lang="de-DE" b="1" dirty="0">
                  <a:latin typeface="Aptos" panose="020B0004020202020204" pitchFamily="34" charset="0"/>
                </a:rPr>
                <a:t>si </a:t>
              </a:r>
              <a:r>
                <a:rPr lang="de-DE" b="1" dirty="0" err="1">
                  <a:latin typeface="Aptos" panose="020B0004020202020204" pitchFamily="34" charset="0"/>
                </a:rPr>
                <a:t>basa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su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solidi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principi</a:t>
              </a:r>
              <a:r>
                <a:rPr lang="de-DE" b="1" dirty="0">
                  <a:latin typeface="Aptos" panose="020B0004020202020204" pitchFamily="34" charset="0"/>
                </a:rPr>
                <a:t> di </a:t>
              </a:r>
              <a:r>
                <a:rPr lang="de-DE" b="1" dirty="0" err="1">
                  <a:latin typeface="Aptos" panose="020B0004020202020204" pitchFamily="34" charset="0"/>
                </a:rPr>
                <a:t>gestione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latin typeface="Aptos" panose="020B0004020202020204" pitchFamily="34" charset="0"/>
                </a:rPr>
                <a:t>organizzativa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E2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La SPP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coinvolge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tutte le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parti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interessate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6017625" y="4471821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b="1" dirty="0"/>
                <a:t>La SPP </a:t>
              </a:r>
              <a:r>
                <a:rPr lang="de-DE" b="1" dirty="0" err="1"/>
                <a:t>monitora</a:t>
              </a:r>
              <a:r>
                <a:rPr lang="de-DE" b="1" dirty="0"/>
                <a:t> i </a:t>
              </a:r>
              <a:r>
                <a:rPr lang="de-DE" b="1" dirty="0" err="1"/>
                <a:t>propri</a:t>
              </a:r>
              <a:r>
                <a:rPr lang="de-DE" b="1" dirty="0"/>
                <a:t> </a:t>
              </a:r>
              <a:r>
                <a:rPr lang="de-DE" b="1" dirty="0" err="1"/>
                <a:t>risultati</a:t>
              </a:r>
              <a:r>
                <a:rPr lang="de-DE" b="1" dirty="0"/>
                <a:t> </a:t>
              </a:r>
              <a:r>
                <a:rPr lang="de-DE" b="1" dirty="0" err="1"/>
                <a:t>e</a:t>
              </a:r>
              <a:r>
                <a:rPr lang="de-DE" b="1" dirty="0"/>
                <a:t> le proprie </a:t>
              </a:r>
              <a:r>
                <a:rPr lang="de-DE" b="1" dirty="0" err="1"/>
                <a:t>prestazioni</a:t>
              </a:r>
              <a:r>
                <a:rPr lang="de-DE" dirty="0"/>
                <a:t>.</a:t>
              </a:r>
              <a:endParaRPr lang="de-DE" sz="1600" dirty="0">
                <a:effectLst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ct val="111111"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vs.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ecologici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🌿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Appalti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orientati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all’ambiente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(GPP): si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concentrano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sulla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riduzione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al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minimo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dell’impatto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ambientale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attraverso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decisioni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approvvigionamento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(ad es.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efficienza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energetica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basse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emissioni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riciclabilità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).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A6C62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Appalti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pubblici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sostenibili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(SPP):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concetto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più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ampio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che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tiene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conto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degli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aspetti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ambientali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ed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economici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Il GPP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è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un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sottoinsieme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dell’SPP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. Tutti i GPP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SPP,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non tutti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gli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SPP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sono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GPP.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0F499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L’SPP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integra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quali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pratiche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lavoro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eque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diversità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approvvigionamento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etico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costi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del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ciclo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vita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oltre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ai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ambientali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EB875151-574A-8437-72FC-8BE88B70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4;p5">
            <a:extLst>
              <a:ext uri="{FF2B5EF4-FFF2-40B4-BE49-F238E27FC236}">
                <a16:creationId xmlns:a16="http://schemas.microsoft.com/office/drawing/2014/main" id="{4D335493-6ED1-5086-65EC-ED042264F197}"/>
              </a:ext>
            </a:extLst>
          </p:cNvPr>
          <p:cNvSpPr txBox="1">
            <a:spLocks/>
          </p:cNvSpPr>
          <p:nvPr/>
        </p:nvSpPr>
        <p:spPr>
          <a:xfrm>
            <a:off x="594360" y="790529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Ruolo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strategico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dell’SPP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politica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pubblica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" name="Google Shape;445;p5">
            <a:extLst>
              <a:ext uri="{FF2B5EF4-FFF2-40B4-BE49-F238E27FC236}">
                <a16:creationId xmlns:a16="http://schemas.microsoft.com/office/drawing/2014/main" id="{5222DB9B-C2EA-305A-023D-92423A527599}"/>
              </a:ext>
            </a:extLst>
          </p:cNvPr>
          <p:cNvGrpSpPr/>
          <p:nvPr/>
        </p:nvGrpSpPr>
        <p:grpSpPr>
          <a:xfrm>
            <a:off x="594360" y="2351813"/>
            <a:ext cx="10176421" cy="3715658"/>
            <a:chOff x="0" y="1805"/>
            <a:chExt cx="11003280" cy="4347726"/>
          </a:xfrm>
        </p:grpSpPr>
        <p:sp>
          <p:nvSpPr>
            <p:cNvPr id="6" name="Google Shape;446;p5">
              <a:extLst>
                <a:ext uri="{FF2B5EF4-FFF2-40B4-BE49-F238E27FC236}">
                  <a16:creationId xmlns:a16="http://schemas.microsoft.com/office/drawing/2014/main" id="{02B6795B-C7E2-DBF4-09DB-1A9D58C000C0}"/>
                </a:ext>
              </a:extLst>
            </p:cNvPr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47;p5">
              <a:extLst>
                <a:ext uri="{FF2B5EF4-FFF2-40B4-BE49-F238E27FC236}">
                  <a16:creationId xmlns:a16="http://schemas.microsoft.com/office/drawing/2014/main" id="{731AAF6A-7CCC-56DA-3F07-406E69519A50}"/>
                </a:ext>
              </a:extLst>
            </p:cNvPr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48;p5">
              <a:extLst>
                <a:ext uri="{FF2B5EF4-FFF2-40B4-BE49-F238E27FC236}">
                  <a16:creationId xmlns:a16="http://schemas.microsoft.com/office/drawing/2014/main" id="{D40F9477-75D1-12A6-AC37-5223A4F42926}"/>
                </a:ext>
              </a:extLst>
            </p:cNvPr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9;p5">
              <a:extLst>
                <a:ext uri="{FF2B5EF4-FFF2-40B4-BE49-F238E27FC236}">
                  <a16:creationId xmlns:a16="http://schemas.microsoft.com/office/drawing/2014/main" id="{62E87AA1-A8B3-0A9B-4C17-457CD3D01107}"/>
                </a:ext>
              </a:extLst>
            </p:cNvPr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2000" dirty="0" err="1">
                  <a:latin typeface="Aptos" panose="020B0004020202020204" pitchFamily="34" charset="0"/>
                </a:rPr>
                <a:t>Allinea</a:t>
              </a:r>
              <a:r>
                <a:rPr lang="de-DE" sz="2000" dirty="0">
                  <a:latin typeface="Aptos" panose="020B0004020202020204" pitchFamily="34" charset="0"/>
                </a:rPr>
                <a:t> la </a:t>
              </a:r>
              <a:r>
                <a:rPr lang="de-DE" sz="2000" dirty="0" err="1">
                  <a:latin typeface="Aptos" panose="020B0004020202020204" pitchFamily="34" charset="0"/>
                </a:rPr>
                <a:t>spesa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pubblica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agli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obiettivi</a:t>
              </a:r>
              <a:r>
                <a:rPr lang="de-DE" sz="2000" dirty="0"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latin typeface="Aptos" panose="020B0004020202020204" pitchFamily="34" charset="0"/>
                </a:rPr>
                <a:t>sostenibilità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nazionali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locali</a:t>
              </a:r>
              <a:r>
                <a:rPr lang="de-DE" sz="2000" dirty="0">
                  <a:latin typeface="Aptos" panose="020B0004020202020204" pitchFamily="34" charset="0"/>
                </a:rPr>
                <a:t>.</a:t>
              </a:r>
              <a:endParaRPr lang="de-DE" sz="20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0" name="Google Shape;450;p5">
              <a:extLst>
                <a:ext uri="{FF2B5EF4-FFF2-40B4-BE49-F238E27FC236}">
                  <a16:creationId xmlns:a16="http://schemas.microsoft.com/office/drawing/2014/main" id="{A9529D17-AD4A-C3E4-ACC3-6DED74B5564E}"/>
                </a:ext>
              </a:extLst>
            </p:cNvPr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51;p5">
              <a:extLst>
                <a:ext uri="{FF2B5EF4-FFF2-40B4-BE49-F238E27FC236}">
                  <a16:creationId xmlns:a16="http://schemas.microsoft.com/office/drawing/2014/main" id="{D4320F63-89E0-2C30-C782-18FC12E0919B}"/>
                </a:ext>
              </a:extLst>
            </p:cNvPr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52;p5">
              <a:extLst>
                <a:ext uri="{FF2B5EF4-FFF2-40B4-BE49-F238E27FC236}">
                  <a16:creationId xmlns:a16="http://schemas.microsoft.com/office/drawing/2014/main" id="{261DDB83-A494-253B-9BAA-CBC377077153}"/>
                </a:ext>
              </a:extLst>
            </p:cNvPr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53;p5">
              <a:extLst>
                <a:ext uri="{FF2B5EF4-FFF2-40B4-BE49-F238E27FC236}">
                  <a16:creationId xmlns:a16="http://schemas.microsoft.com/office/drawing/2014/main" id="{C321B22B-9F9E-339E-B7C3-E864542AA891}"/>
                </a:ext>
              </a:extLst>
            </p:cNvPr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2000" dirty="0" err="1">
                  <a:latin typeface="Aptos" panose="020B0004020202020204" pitchFamily="34" charset="0"/>
                </a:rPr>
                <a:t>Supporta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l’attuazione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degli</a:t>
              </a:r>
              <a:r>
                <a:rPr lang="de-DE" sz="2000" dirty="0">
                  <a:latin typeface="Aptos" panose="020B0004020202020204" pitchFamily="34" charset="0"/>
                </a:rPr>
                <a:t> SDG (in </a:t>
              </a:r>
              <a:r>
                <a:rPr lang="de-DE" sz="2000" dirty="0" err="1">
                  <a:latin typeface="Aptos" panose="020B0004020202020204" pitchFamily="34" charset="0"/>
                </a:rPr>
                <a:t>particolare</a:t>
              </a:r>
              <a:r>
                <a:rPr lang="de-DE" sz="2000" dirty="0">
                  <a:latin typeface="Aptos" panose="020B0004020202020204" pitchFamily="34" charset="0"/>
                </a:rPr>
                <a:t> SDG 8, 9, 10, 12 </a:t>
              </a:r>
              <a:r>
                <a:rPr lang="de-DE" sz="2000" dirty="0" err="1"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latin typeface="Aptos" panose="020B0004020202020204" pitchFamily="34" charset="0"/>
                </a:rPr>
                <a:t> 13).</a:t>
              </a:r>
              <a:endParaRPr lang="de-DE" sz="20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4" name="Google Shape;454;p5">
              <a:extLst>
                <a:ext uri="{FF2B5EF4-FFF2-40B4-BE49-F238E27FC236}">
                  <a16:creationId xmlns:a16="http://schemas.microsoft.com/office/drawing/2014/main" id="{A41CB6BB-4C26-E27A-B09E-18FE98FD73BD}"/>
                </a:ext>
              </a:extLst>
            </p:cNvPr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55;p5">
              <a:extLst>
                <a:ext uri="{FF2B5EF4-FFF2-40B4-BE49-F238E27FC236}">
                  <a16:creationId xmlns:a16="http://schemas.microsoft.com/office/drawing/2014/main" id="{36968784-44D1-2775-99D1-A333E0A987AF}"/>
                </a:ext>
              </a:extLst>
            </p:cNvPr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56;p5">
              <a:extLst>
                <a:ext uri="{FF2B5EF4-FFF2-40B4-BE49-F238E27FC236}">
                  <a16:creationId xmlns:a16="http://schemas.microsoft.com/office/drawing/2014/main" id="{85CF53B6-D1A4-71EE-80B9-118B50C6A718}"/>
                </a:ext>
              </a:extLst>
            </p:cNvPr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7;p5">
              <a:extLst>
                <a:ext uri="{FF2B5EF4-FFF2-40B4-BE49-F238E27FC236}">
                  <a16:creationId xmlns:a16="http://schemas.microsoft.com/office/drawing/2014/main" id="{BDAFFD6D-176C-72DF-6F2F-B81431850097}"/>
                </a:ext>
              </a:extLst>
            </p:cNvPr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2000" dirty="0" err="1">
                  <a:latin typeface="Aptos" panose="020B0004020202020204" pitchFamily="34" charset="0"/>
                </a:rPr>
                <a:t>Stimola</a:t>
              </a:r>
              <a:r>
                <a:rPr lang="de-DE" sz="2000" dirty="0">
                  <a:latin typeface="Aptos" panose="020B0004020202020204" pitchFamily="34" charset="0"/>
                </a:rPr>
                <a:t> la </a:t>
              </a:r>
              <a:r>
                <a:rPr lang="de-DE" sz="2000" dirty="0" err="1">
                  <a:latin typeface="Aptos" panose="020B0004020202020204" pitchFamily="34" charset="0"/>
                </a:rPr>
                <a:t>domanda</a:t>
              </a:r>
              <a:r>
                <a:rPr lang="de-DE" sz="2000" dirty="0"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latin typeface="Aptos" panose="020B0004020202020204" pitchFamily="34" charset="0"/>
                </a:rPr>
                <a:t>prodotti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latin typeface="Aptos" panose="020B0004020202020204" pitchFamily="34" charset="0"/>
                </a:rPr>
                <a:t> servizi </a:t>
              </a:r>
              <a:r>
                <a:rPr lang="de-DE" sz="2000" dirty="0" err="1">
                  <a:latin typeface="Aptos" panose="020B0004020202020204" pitchFamily="34" charset="0"/>
                </a:rPr>
                <a:t>sostenibili</a:t>
              </a:r>
              <a:r>
                <a:rPr lang="de-DE" sz="2000" dirty="0">
                  <a:latin typeface="Aptos" panose="020B0004020202020204" pitchFamily="34" charset="0"/>
                </a:rPr>
                <a:t> sul </a:t>
              </a:r>
              <a:r>
                <a:rPr lang="de-DE" sz="2000" dirty="0" err="1">
                  <a:latin typeface="Aptos" panose="020B0004020202020204" pitchFamily="34" charset="0"/>
                </a:rPr>
                <a:t>mercato</a:t>
              </a:r>
              <a:r>
                <a:rPr lang="de-DE" sz="2000" dirty="0">
                  <a:latin typeface="Aptos" panose="020B0004020202020204" pitchFamily="34" charset="0"/>
                </a:rPr>
                <a:t>.</a:t>
              </a:r>
              <a:endParaRPr lang="de-DE" sz="2000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18" name="Google Shape;458;p5">
              <a:extLst>
                <a:ext uri="{FF2B5EF4-FFF2-40B4-BE49-F238E27FC236}">
                  <a16:creationId xmlns:a16="http://schemas.microsoft.com/office/drawing/2014/main" id="{22C6FF02-A244-5406-BAB6-1C221EBBC7D1}"/>
                </a:ext>
              </a:extLst>
            </p:cNvPr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59;p5">
              <a:extLst>
                <a:ext uri="{FF2B5EF4-FFF2-40B4-BE49-F238E27FC236}">
                  <a16:creationId xmlns:a16="http://schemas.microsoft.com/office/drawing/2014/main" id="{428A460C-B945-BFEC-985E-529242F00873}"/>
                </a:ext>
              </a:extLst>
            </p:cNvPr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0;p5">
              <a:extLst>
                <a:ext uri="{FF2B5EF4-FFF2-40B4-BE49-F238E27FC236}">
                  <a16:creationId xmlns:a16="http://schemas.microsoft.com/office/drawing/2014/main" id="{907B1754-14E6-3566-207E-170A0FEDBF39}"/>
                </a:ext>
              </a:extLst>
            </p:cNvPr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1;p5">
              <a:extLst>
                <a:ext uri="{FF2B5EF4-FFF2-40B4-BE49-F238E27FC236}">
                  <a16:creationId xmlns:a16="http://schemas.microsoft.com/office/drawing/2014/main" id="{585DBEB3-644A-CF32-64F0-98B9383F3828}"/>
                </a:ext>
              </a:extLst>
            </p:cNvPr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r>
                <a:rPr lang="de-DE" sz="2000" dirty="0" err="1">
                  <a:latin typeface="Aptos" panose="020B0004020202020204" pitchFamily="34" charset="0"/>
                </a:rPr>
                <a:t>Contribuisce</a:t>
              </a:r>
              <a:r>
                <a:rPr lang="de-DE" sz="2000" dirty="0">
                  <a:latin typeface="Aptos" panose="020B0004020202020204" pitchFamily="34" charset="0"/>
                </a:rPr>
                <a:t> a </a:t>
              </a:r>
              <a:r>
                <a:rPr lang="de-DE" sz="2000" dirty="0" err="1">
                  <a:latin typeface="Aptos" panose="020B0004020202020204" pitchFamily="34" charset="0"/>
                </a:rPr>
                <a:t>una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transizione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equa</a:t>
              </a:r>
              <a:r>
                <a:rPr lang="de-DE" sz="2000" dirty="0">
                  <a:latin typeface="Aptos" panose="020B0004020202020204" pitchFamily="34" charset="0"/>
                </a:rPr>
                <a:t>, alla </a:t>
              </a:r>
              <a:r>
                <a:rPr lang="de-DE" sz="2000" dirty="0" err="1">
                  <a:latin typeface="Aptos" panose="020B0004020202020204" pitchFamily="34" charset="0"/>
                </a:rPr>
                <a:t>coesione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sociale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agli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obiettivi</a:t>
              </a:r>
              <a:r>
                <a:rPr lang="de-DE" sz="2000" dirty="0"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latin typeface="Aptos" panose="020B0004020202020204" pitchFamily="34" charset="0"/>
                </a:rPr>
                <a:t>climatici</a:t>
              </a:r>
              <a:r>
                <a:rPr lang="de-DE" sz="2000" dirty="0">
                  <a:latin typeface="Aptos" panose="020B0004020202020204" pitchFamily="34" charset="0"/>
                </a:rPr>
                <a:t>.</a:t>
              </a:r>
              <a:endParaRPr lang="de-DE" sz="2000" dirty="0">
                <a:effectLst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4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609599" y="336631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il GPP</a:t>
            </a:r>
            <a:endParaRPr lang="de-DE" sz="40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112446" y="2684329"/>
            <a:ext cx="5983553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de-DE" dirty="0" err="1">
                <a:latin typeface="Aptos" panose="020B0004020202020204" pitchFamily="34" charset="0"/>
              </a:rPr>
              <a:t>L’integrazione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criteri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ambientali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membri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dell’UE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a </a:t>
            </a:r>
            <a:r>
              <a:rPr lang="de-DE" dirty="0" err="1">
                <a:latin typeface="Aptos" panose="020B0004020202020204" pitchFamily="34" charset="0"/>
              </a:rPr>
              <a:t>vantaggio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dell’industria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dell’economia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europee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continuano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registrare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prestazioni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ambientali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superiori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rispetto</a:t>
            </a:r>
            <a:r>
              <a:rPr lang="de-DE" dirty="0">
                <a:latin typeface="Aptos" panose="020B0004020202020204" pitchFamily="34" charset="0"/>
              </a:rPr>
              <a:t> alle </a:t>
            </a:r>
            <a:r>
              <a:rPr lang="de-DE" dirty="0" err="1">
                <a:latin typeface="Aptos" panose="020B0004020202020204" pitchFamily="34" charset="0"/>
              </a:rPr>
              <a:t>industrie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paesi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concorrenti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>
              <a:lnSpc>
                <a:spcPct val="110000"/>
              </a:lnSpc>
              <a:buNone/>
            </a:pPr>
            <a:r>
              <a:rPr lang="de-DE" dirty="0" err="1">
                <a:latin typeface="Aptos" panose="020B0004020202020204" pitchFamily="34" charset="0"/>
              </a:rPr>
              <a:t>L’integrazione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criteri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ambientali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allontana</a:t>
            </a:r>
            <a:r>
              <a:rPr lang="de-DE" b="1" dirty="0">
                <a:latin typeface="Aptos" panose="020B0004020202020204" pitchFamily="34" charset="0"/>
              </a:rPr>
              <a:t> i </a:t>
            </a:r>
            <a:r>
              <a:rPr lang="de-DE" b="1" dirty="0" err="1">
                <a:latin typeface="Aptos" panose="020B0004020202020204" pitchFamily="34" charset="0"/>
              </a:rPr>
              <a:t>concorrenti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extraeuropei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orienta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produzione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futuro</a:t>
            </a:r>
            <a:r>
              <a:rPr lang="de-DE" dirty="0">
                <a:latin typeface="Aptos" panose="020B0004020202020204" pitchFamily="34" charset="0"/>
              </a:rPr>
              <a:t> più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700906" y="224911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593725" y="198438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il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2010800" y="4910203"/>
            <a:ext cx="2565293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DECARBONIZZAZIONE</a:t>
            </a:r>
            <a:endParaRPr sz="18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2942" y="4910203"/>
            <a:ext cx="2818129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ECONOMIA CIRCOLARE</a:t>
            </a:r>
            <a:endParaRPr sz="12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260102" y="4910203"/>
            <a:ext cx="2230992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b="1" dirty="0">
                <a:solidFill>
                  <a:schemeClr val="bg1"/>
                </a:solidFill>
                <a:latin typeface="Aptos" panose="020B0004020202020204" pitchFamily="34" charset="0"/>
              </a:rPr>
              <a:t>BIODIVERSITÀ</a:t>
            </a:r>
            <a:endParaRPr sz="12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/>
            </a:br>
            <a:endParaRPr sz="280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92370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 err="1">
                <a:solidFill>
                  <a:srgbClr val="167138"/>
                </a:solidFill>
                <a:latin typeface="Aptos" panose="020B0004020202020204" pitchFamily="34" charset="0"/>
              </a:rPr>
              <a:t>Nazioni</a:t>
            </a:r>
            <a:r>
              <a:rPr lang="de-DE" sz="2000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167138"/>
                </a:solidFill>
                <a:latin typeface="Aptos" panose="020B0004020202020204" pitchFamily="34" charset="0"/>
              </a:rPr>
              <a:t>Unite</a:t>
            </a:r>
            <a:r>
              <a:rPr lang="de-DE" sz="2000" b="1" dirty="0">
                <a:solidFill>
                  <a:srgbClr val="167138"/>
                </a:solidFill>
                <a:latin typeface="Aptos" panose="020B0004020202020204" pitchFamily="34" charset="0"/>
              </a:rPr>
              <a:t> (ONU): </a:t>
            </a:r>
            <a:r>
              <a:rPr lang="de-DE" sz="2000" dirty="0" err="1">
                <a:latin typeface="Aptos" panose="020B0004020202020204" pitchFamily="34" charset="0"/>
              </a:rPr>
              <a:t>fondate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</a:t>
            </a:r>
            <a:r>
              <a:rPr lang="de-DE" sz="2000" dirty="0">
                <a:latin typeface="Aptos" panose="020B0004020202020204" pitchFamily="34" charset="0"/>
              </a:rPr>
              <a:t> 1945, le </a:t>
            </a:r>
            <a:r>
              <a:rPr lang="de-DE" sz="2000" dirty="0" err="1">
                <a:latin typeface="Aptos" panose="020B0004020202020204" pitchFamily="34" charset="0"/>
              </a:rPr>
              <a:t>Nazioni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Unite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contano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oggi</a:t>
            </a:r>
            <a:r>
              <a:rPr lang="de-DE" sz="2000" dirty="0">
                <a:latin typeface="Aptos" panose="020B0004020202020204" pitchFamily="34" charset="0"/>
              </a:rPr>
              <a:t> 193 </a:t>
            </a:r>
            <a:r>
              <a:rPr lang="de-DE" sz="2000" dirty="0" err="1">
                <a:latin typeface="Aptos" panose="020B0004020202020204" pitchFamily="34" charset="0"/>
              </a:rPr>
              <a:t>Stati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membri</a:t>
            </a:r>
            <a:r>
              <a:rPr lang="de-DE" sz="2000" dirty="0">
                <a:latin typeface="Aptos" panose="020B0004020202020204" pitchFamily="34" charset="0"/>
              </a:rPr>
              <a:t>. </a:t>
            </a:r>
            <a:r>
              <a:rPr lang="de-DE" sz="2000" dirty="0" err="1">
                <a:latin typeface="Aptos" panose="020B0004020202020204" pitchFamily="34" charset="0"/>
              </a:rPr>
              <a:t>Costituiscono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forum</a:t>
            </a:r>
            <a:r>
              <a:rPr lang="de-DE" sz="2000" dirty="0">
                <a:latin typeface="Aptos" panose="020B0004020202020204" pitchFamily="34" charset="0"/>
              </a:rPr>
              <a:t> globale in </a:t>
            </a:r>
            <a:r>
              <a:rPr lang="de-DE" sz="2000" dirty="0" err="1">
                <a:latin typeface="Aptos" panose="020B0004020202020204" pitchFamily="34" charset="0"/>
              </a:rPr>
              <a:t>cui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nazioni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collaborano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affrontare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sfide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promuovere</a:t>
            </a:r>
            <a:r>
              <a:rPr lang="de-DE" sz="2000" dirty="0">
                <a:latin typeface="Aptos" panose="020B0004020202020204" pitchFamily="34" charset="0"/>
              </a:rPr>
              <a:t> il </a:t>
            </a:r>
            <a:r>
              <a:rPr lang="de-DE" sz="2000" dirty="0" err="1">
                <a:latin typeface="Aptos" panose="020B0004020202020204" pitchFamily="34" charset="0"/>
              </a:rPr>
              <a:t>bene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endParaRPr lang="de-DE" sz="2000" dirty="0">
              <a:latin typeface="Aptos" panose="020B0004020202020204" pitchFamily="34" charset="0"/>
            </a:endParaRPr>
          </a:p>
          <a:p>
            <a:r>
              <a:rPr lang="de-DE" sz="2000" b="1" dirty="0" err="1">
                <a:solidFill>
                  <a:srgbClr val="167138"/>
                </a:solidFill>
                <a:latin typeface="Aptos" panose="020B0004020202020204" pitchFamily="34" charset="0"/>
              </a:rPr>
              <a:t>Unione</a:t>
            </a:r>
            <a:r>
              <a:rPr lang="de-DE" sz="2000" b="1" dirty="0">
                <a:solidFill>
                  <a:srgbClr val="167138"/>
                </a:solidFill>
                <a:latin typeface="Aptos" panose="020B0004020202020204" pitchFamily="34" charset="0"/>
              </a:rPr>
              <a:t> Europea (UE): </a:t>
            </a:r>
            <a:r>
              <a:rPr lang="de-DE" sz="2000" dirty="0" err="1">
                <a:latin typeface="Aptos" panose="020B0004020202020204" pitchFamily="34" charset="0"/>
              </a:rPr>
              <a:t>L’Unione</a:t>
            </a:r>
            <a:r>
              <a:rPr lang="de-DE" sz="2000" dirty="0">
                <a:latin typeface="Aptos" panose="020B0004020202020204" pitchFamily="34" charset="0"/>
              </a:rPr>
              <a:t> Europea (UE) </a:t>
            </a: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stata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fondata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</a:t>
            </a:r>
            <a:r>
              <a:rPr lang="de-DE" sz="2000" dirty="0">
                <a:latin typeface="Aptos" panose="020B0004020202020204" pitchFamily="34" charset="0"/>
              </a:rPr>
              <a:t> 1993 </a:t>
            </a:r>
            <a:r>
              <a:rPr lang="de-DE" sz="2000" dirty="0" err="1">
                <a:latin typeface="Aptos" panose="020B0004020202020204" pitchFamily="34" charset="0"/>
              </a:rPr>
              <a:t>ed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un’unione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politica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ed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economica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nazioni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europee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br>
              <a:rPr lang="de-DE" sz="2000" dirty="0">
                <a:latin typeface="Aptos" panose="020B0004020202020204" pitchFamily="34" charset="0"/>
              </a:rPr>
            </a:br>
            <a:r>
              <a:rPr lang="de-DE" sz="2000" b="1" dirty="0">
                <a:solidFill>
                  <a:srgbClr val="167138"/>
                </a:solidFill>
                <a:latin typeface="Aptos" panose="020B0004020202020204" pitchFamily="34" charset="0"/>
              </a:rPr>
              <a:t>ISO 20400: </a:t>
            </a:r>
            <a:r>
              <a:rPr lang="de-DE" sz="2000" dirty="0">
                <a:latin typeface="Aptos" panose="020B0004020202020204" pitchFamily="34" charset="0"/>
              </a:rPr>
              <a:t>ISO 20400 </a:t>
            </a: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uno </a:t>
            </a:r>
            <a:r>
              <a:rPr lang="de-DE" sz="2000" dirty="0" err="1">
                <a:latin typeface="Aptos" panose="020B0004020202020204" pitchFamily="34" charset="0"/>
              </a:rPr>
              <a:t>standard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fornisce</a:t>
            </a:r>
            <a:r>
              <a:rPr lang="de-DE" sz="2000" dirty="0">
                <a:latin typeface="Aptos" panose="020B0004020202020204" pitchFamily="34" charset="0"/>
              </a:rPr>
              <a:t> alle </a:t>
            </a:r>
            <a:r>
              <a:rPr lang="de-DE" sz="2000" dirty="0" err="1">
                <a:latin typeface="Aptos" panose="020B0004020202020204" pitchFamily="34" charset="0"/>
              </a:rPr>
              <a:t>organizzazioni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qualsiasi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dimensione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settore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linee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guida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integrare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sostenibilità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loro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pratiche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approvvigionamento</a:t>
            </a:r>
            <a:r>
              <a:rPr lang="de-DE" sz="2000" dirty="0">
                <a:latin typeface="Aptos" panose="020B0004020202020204" pitchFamily="34" charset="0"/>
              </a:rPr>
              <a:t>. Si </a:t>
            </a:r>
            <a:r>
              <a:rPr lang="de-DE" sz="2000" dirty="0" err="1">
                <a:latin typeface="Aptos" panose="020B0004020202020204" pitchFamily="34" charset="0"/>
              </a:rPr>
              <a:t>rivolge</a:t>
            </a:r>
            <a:r>
              <a:rPr lang="de-DE" sz="2000" dirty="0">
                <a:latin typeface="Aptos" panose="020B0004020202020204" pitchFamily="34" charset="0"/>
              </a:rPr>
              <a:t> a tutti </a:t>
            </a:r>
            <a:r>
              <a:rPr lang="de-DE" sz="2000" dirty="0" err="1">
                <a:latin typeface="Aptos" panose="020B0004020202020204" pitchFamily="34" charset="0"/>
              </a:rPr>
              <a:t>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attori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coinvolti</a:t>
            </a:r>
            <a:r>
              <a:rPr lang="de-DE" sz="2000" dirty="0">
                <a:latin typeface="Aptos" panose="020B0004020202020204" pitchFamily="34" charset="0"/>
              </a:rPr>
              <a:t> o </a:t>
            </a:r>
            <a:r>
              <a:rPr lang="de-DE" sz="2000" dirty="0" err="1">
                <a:latin typeface="Aptos" panose="020B0004020202020204" pitchFamily="34" charset="0"/>
              </a:rPr>
              <a:t>interessati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attività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approvvigionamento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882459"/>
            <a:ext cx="617050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Definizioni</a:t>
            </a:r>
            <a:r>
              <a:rPr lang="de-DE" sz="4400" b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sz="4400" b="1" i="0" u="none" strike="noStrike" cap="none" dirty="0">
              <a:solidFill>
                <a:schemeClr val="dk1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1F798-A61E-B3CE-EB01-0CFB8F1D276D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Il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politica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europea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de-DE" dirty="0"/>
              <a:t>Per </a:t>
            </a:r>
            <a:r>
              <a:rPr lang="de-DE" dirty="0" err="1"/>
              <a:t>questi</a:t>
            </a:r>
            <a:r>
              <a:rPr lang="de-DE" dirty="0"/>
              <a:t> </a:t>
            </a:r>
            <a:r>
              <a:rPr lang="de-DE" dirty="0" err="1"/>
              <a:t>motivi</a:t>
            </a:r>
            <a:r>
              <a:rPr lang="de-DE" dirty="0"/>
              <a:t>, </a:t>
            </a:r>
            <a:r>
              <a:rPr lang="de-DE" dirty="0" err="1"/>
              <a:t>l’interesse</a:t>
            </a:r>
            <a:r>
              <a:rPr lang="de-DE" dirty="0"/>
              <a:t> </a:t>
            </a:r>
            <a:r>
              <a:rPr lang="de-DE" dirty="0" err="1"/>
              <a:t>dell’Unione</a:t>
            </a:r>
            <a:r>
              <a:rPr lang="de-DE" dirty="0"/>
              <a:t> europea per il GPP si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sviluppato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corso</a:t>
            </a:r>
            <a:r>
              <a:rPr lang="de-DE" dirty="0"/>
              <a:t> del tempo in sei </a:t>
            </a:r>
            <a:r>
              <a:rPr lang="de-DE" dirty="0" err="1"/>
              <a:t>fasi</a:t>
            </a:r>
            <a:r>
              <a:rPr lang="de-DE" dirty="0"/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/>
              <a:t>l’introduzione</a:t>
            </a:r>
            <a:r>
              <a:rPr lang="de-DE" b="1" dirty="0"/>
              <a:t> del GPP</a:t>
            </a:r>
            <a:r>
              <a:rPr lang="de-DE" dirty="0"/>
              <a:t>: (2001-2004);</a:t>
            </a:r>
            <a:endParaRPr lang="de-DE" b="1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la </a:t>
            </a:r>
            <a:r>
              <a:rPr lang="de-DE" dirty="0" err="1"/>
              <a:t>creazione</a:t>
            </a:r>
            <a:r>
              <a:rPr lang="de-DE" dirty="0"/>
              <a:t> del </a:t>
            </a:r>
            <a:r>
              <a:rPr lang="de-DE" b="1" dirty="0" err="1"/>
              <a:t>quadro</a:t>
            </a:r>
            <a:r>
              <a:rPr lang="de-DE" b="1" dirty="0"/>
              <a:t> </a:t>
            </a:r>
            <a:r>
              <a:rPr lang="de-DE" b="1" dirty="0" err="1"/>
              <a:t>politico</a:t>
            </a:r>
            <a:r>
              <a:rPr lang="de-DE" b="1" dirty="0"/>
              <a:t> per il GPP</a:t>
            </a:r>
            <a:r>
              <a:rPr lang="de-DE" dirty="0"/>
              <a:t>: (2004-2008);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promozione</a:t>
            </a:r>
            <a:r>
              <a:rPr lang="de-DE" dirty="0"/>
              <a:t> </a:t>
            </a:r>
            <a:r>
              <a:rPr lang="de-DE" b="1" dirty="0" err="1"/>
              <a:t>dell’introduzione</a:t>
            </a:r>
            <a:r>
              <a:rPr lang="de-DE" b="1" dirty="0"/>
              <a:t> del GPP</a:t>
            </a:r>
            <a:r>
              <a:rPr lang="de-DE" dirty="0"/>
              <a:t>: (</a:t>
            </a:r>
            <a:r>
              <a:rPr lang="de-DE" dirty="0" err="1"/>
              <a:t>dal</a:t>
            </a:r>
            <a:r>
              <a:rPr lang="de-DE" dirty="0"/>
              <a:t> 2009)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/>
              <a:t>il </a:t>
            </a:r>
            <a:r>
              <a:rPr lang="de-DE" b="1" dirty="0" err="1"/>
              <a:t>rafforzamento</a:t>
            </a:r>
            <a:r>
              <a:rPr lang="de-DE" b="1" dirty="0"/>
              <a:t> del </a:t>
            </a:r>
            <a:r>
              <a:rPr lang="de-DE" b="1" dirty="0" err="1"/>
              <a:t>contesto</a:t>
            </a:r>
            <a:r>
              <a:rPr lang="de-DE" b="1" dirty="0"/>
              <a:t> </a:t>
            </a:r>
            <a:r>
              <a:rPr lang="de-DE" b="1" dirty="0" err="1"/>
              <a:t>politico</a:t>
            </a:r>
            <a:r>
              <a:rPr lang="de-DE" dirty="0"/>
              <a:t>: (2010-2014);</a:t>
            </a:r>
            <a:endParaRPr lang="de-DE" b="1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integrazione</a:t>
            </a:r>
            <a:r>
              <a:rPr lang="de-DE" dirty="0"/>
              <a:t> del </a:t>
            </a:r>
            <a:r>
              <a:rPr lang="de-DE" b="1" dirty="0"/>
              <a:t>GPP </a:t>
            </a:r>
            <a:r>
              <a:rPr lang="de-DE" b="1" dirty="0" err="1"/>
              <a:t>nel</a:t>
            </a:r>
            <a:r>
              <a:rPr lang="de-DE" b="1" dirty="0"/>
              <a:t> </a:t>
            </a:r>
            <a:r>
              <a:rPr lang="de-DE" b="1" dirty="0" err="1"/>
              <a:t>contesto</a:t>
            </a:r>
            <a:r>
              <a:rPr lang="de-DE" b="1" dirty="0"/>
              <a:t> </a:t>
            </a:r>
            <a:r>
              <a:rPr lang="de-DE" b="1" dirty="0" err="1"/>
              <a:t>dell’economia</a:t>
            </a:r>
            <a:r>
              <a:rPr lang="de-DE" b="1" dirty="0"/>
              <a:t> </a:t>
            </a:r>
            <a:r>
              <a:rPr lang="de-DE" b="1" dirty="0" err="1"/>
              <a:t>circolare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dal</a:t>
            </a:r>
            <a:r>
              <a:rPr lang="de-DE" dirty="0"/>
              <a:t> 2014 ad </a:t>
            </a:r>
            <a:r>
              <a:rPr lang="de-DE" dirty="0" err="1"/>
              <a:t>oggi</a:t>
            </a:r>
            <a:r>
              <a:rPr lang="de-DE" dirty="0"/>
              <a:t>), del Green Deal </a:t>
            </a:r>
            <a:r>
              <a:rPr lang="de-DE" dirty="0" err="1"/>
              <a:t>europeo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del piano di </a:t>
            </a:r>
            <a:r>
              <a:rPr lang="de-DE" dirty="0" err="1"/>
              <a:t>ripresa</a:t>
            </a:r>
            <a:r>
              <a:rPr lang="de-DE" dirty="0"/>
              <a:t> </a:t>
            </a:r>
            <a:r>
              <a:rPr lang="de-DE" dirty="0" err="1"/>
              <a:t>economica</a:t>
            </a:r>
            <a:r>
              <a:rPr lang="de-DE" dirty="0"/>
              <a:t>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il GPP </a:t>
            </a:r>
            <a:r>
              <a:rPr lang="de-DE" dirty="0" err="1"/>
              <a:t>è</a:t>
            </a:r>
            <a:r>
              <a:rPr lang="de-DE" dirty="0"/>
              <a:t> al </a:t>
            </a:r>
            <a:r>
              <a:rPr lang="de-DE" dirty="0" err="1"/>
              <a:t>centro</a:t>
            </a:r>
            <a:r>
              <a:rPr lang="de-DE" dirty="0"/>
              <a:t> del </a:t>
            </a:r>
            <a:r>
              <a:rPr lang="de-DE" b="1" dirty="0" err="1"/>
              <a:t>principio</a:t>
            </a:r>
            <a:r>
              <a:rPr lang="de-DE" b="1" dirty="0"/>
              <a:t> </a:t>
            </a:r>
            <a:r>
              <a:rPr lang="de-DE" dirty="0"/>
              <a:t>DNSH </a:t>
            </a:r>
            <a:r>
              <a:rPr lang="de-DE" dirty="0" err="1"/>
              <a:t>contenuto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b="1" dirty="0" err="1"/>
              <a:t>tassonomia</a:t>
            </a:r>
            <a:r>
              <a:rPr lang="de-DE" b="1" dirty="0"/>
              <a:t> </a:t>
            </a:r>
            <a:r>
              <a:rPr lang="de-DE" b="1" dirty="0" err="1"/>
              <a:t>ambientale</a:t>
            </a:r>
            <a:r>
              <a:rPr lang="de-DE" b="1" dirty="0"/>
              <a:t> </a:t>
            </a:r>
            <a:r>
              <a:rPr lang="de-DE" b="1" dirty="0" err="1"/>
              <a:t>e</a:t>
            </a:r>
            <a:r>
              <a:rPr lang="de-DE" b="1" dirty="0"/>
              <a:t> </a:t>
            </a:r>
            <a:r>
              <a:rPr lang="de-DE" b="1" dirty="0" err="1"/>
              <a:t>nel</a:t>
            </a:r>
            <a:r>
              <a:rPr lang="de-DE" b="1" dirty="0"/>
              <a:t> PNRR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6aeba7f74_0_41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/>
              <a:t>9 DOCUMENTO CHIAVE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g386aeba7f74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86aeba7f74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36" y="5458309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86aeba7f74_0_414"/>
          <p:cNvSpPr txBox="1"/>
          <p:nvPr/>
        </p:nvSpPr>
        <p:spPr>
          <a:xfrm>
            <a:off x="3856210" y="2077244"/>
            <a:ext cx="771095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comunicazioni</a:t>
            </a:r>
            <a:r>
              <a:rPr lang="de-DE" sz="2000" b="1" dirty="0">
                <a:latin typeface="Aptos" panose="020B0004020202020204" pitchFamily="34" charset="0"/>
              </a:rPr>
              <a:t> 274 del 2001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566 del 2001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Politica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integrata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prodotti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piani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d’azione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nazionali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b="1" dirty="0" err="1">
                <a:latin typeface="Aptos" panose="020B0004020202020204" pitchFamily="34" charset="0"/>
              </a:rPr>
              <a:t>manuale</a:t>
            </a:r>
            <a:r>
              <a:rPr lang="de-DE" sz="2000" b="1" dirty="0">
                <a:latin typeface="Aptos" panose="020B0004020202020204" pitchFamily="34" charset="0"/>
              </a:rPr>
              <a:t> "</a:t>
            </a:r>
            <a:r>
              <a:rPr lang="de-DE" sz="2000" b="1" dirty="0" err="1">
                <a:latin typeface="Aptos" panose="020B0004020202020204" pitchFamily="34" charset="0"/>
              </a:rPr>
              <a:t>Buying</a:t>
            </a:r>
            <a:r>
              <a:rPr lang="de-DE" sz="2000" b="1" dirty="0">
                <a:latin typeface="Aptos" panose="020B0004020202020204" pitchFamily="34" charset="0"/>
              </a:rPr>
              <a:t> Green"</a:t>
            </a:r>
            <a:r>
              <a:rPr lang="de-DE" sz="2000" dirty="0">
                <a:latin typeface="Aptos" panose="020B0004020202020204" pitchFamily="34" charset="0"/>
              </a:rPr>
              <a:t>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Comunicazione</a:t>
            </a:r>
            <a:r>
              <a:rPr lang="de-DE" sz="2000" b="1" dirty="0">
                <a:latin typeface="Aptos" panose="020B0004020202020204" pitchFamily="34" charset="0"/>
              </a:rPr>
              <a:t> 400 del 2008</a:t>
            </a:r>
            <a:r>
              <a:rPr lang="de-DE" sz="2000" dirty="0">
                <a:latin typeface="Aptos" panose="020B0004020202020204" pitchFamily="34" charset="0"/>
              </a:rPr>
              <a:t>: 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pubblici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ambiente </a:t>
            </a:r>
            <a:r>
              <a:rPr lang="de-DE" sz="2000" dirty="0" err="1">
                <a:latin typeface="Aptos" panose="020B0004020202020204" pitchFamily="34" charset="0"/>
              </a:rPr>
              <a:t>migliore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comunicazione</a:t>
            </a:r>
            <a:r>
              <a:rPr lang="de-DE" sz="2000" dirty="0">
                <a:latin typeface="Aptos" panose="020B0004020202020204" pitchFamily="34" charset="0"/>
              </a:rPr>
              <a:t> 572 del 2017) La </a:t>
            </a:r>
            <a:r>
              <a:rPr lang="de-DE" sz="2000" b="1" dirty="0" err="1">
                <a:latin typeface="Aptos" panose="020B0004020202020204" pitchFamily="34" charset="0"/>
              </a:rPr>
              <a:t>strategia</a:t>
            </a:r>
            <a:r>
              <a:rPr lang="de-DE" sz="2000" b="1" dirty="0">
                <a:latin typeface="Aptos" panose="020B0004020202020204" pitchFamily="34" charset="0"/>
              </a:rPr>
              <a:t> europea 2020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Economia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circolare</a:t>
            </a:r>
            <a:r>
              <a:rPr lang="de-DE" sz="2000" b="1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Appalti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sociali</a:t>
            </a:r>
            <a:r>
              <a:rPr lang="de-DE" sz="2000" b="1" dirty="0">
                <a:latin typeface="Aptos" panose="020B00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Green Deal </a:t>
            </a:r>
            <a:r>
              <a:rPr lang="de-DE" sz="2000" b="1" dirty="0" err="1">
                <a:latin typeface="Aptos" panose="020B0004020202020204" pitchFamily="34" charset="0"/>
              </a:rPr>
              <a:t>europeo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Green Deal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finanza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sostenibile</a:t>
            </a:r>
            <a:r>
              <a:rPr lang="de-DE" sz="2000" dirty="0">
                <a:latin typeface="Aptos" panose="020B00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DNSH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PNRR</a:t>
            </a:r>
            <a:endParaRPr sz="2000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g386aeba7f74_0_4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50" y="332924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86aeba7f74_0_4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0" y="3117705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6aeba7f74_1_0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verde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0" name="Google Shape;500;g386aeba7f74_1_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1" name="Google Shape;501;g386aeba7f74_1_0"/>
          <p:cNvSpPr/>
          <p:nvPr/>
        </p:nvSpPr>
        <p:spPr>
          <a:xfrm>
            <a:off x="445275" y="1014275"/>
            <a:ext cx="70833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b="1" dirty="0">
                <a:latin typeface="Aptos" panose="020B0004020202020204" pitchFamily="34" charset="0"/>
              </a:rPr>
              <a:t>Il </a:t>
            </a:r>
            <a:r>
              <a:rPr lang="de-DE" sz="2000" b="1" dirty="0" err="1">
                <a:latin typeface="Aptos" panose="020B0004020202020204" pitchFamily="34" charset="0"/>
              </a:rPr>
              <a:t>manuale</a:t>
            </a:r>
            <a:r>
              <a:rPr lang="de-DE" sz="2000" b="1" dirty="0">
                <a:latin typeface="Aptos" panose="020B0004020202020204" pitchFamily="34" charset="0"/>
              </a:rPr>
              <a:t> "</a:t>
            </a:r>
            <a:r>
              <a:rPr lang="de-DE" sz="2000" b="1" dirty="0" err="1">
                <a:latin typeface="Aptos" panose="020B0004020202020204" pitchFamily="34" charset="0"/>
              </a:rPr>
              <a:t>Buying</a:t>
            </a:r>
            <a:r>
              <a:rPr lang="de-DE" sz="2000" b="1" dirty="0">
                <a:latin typeface="Aptos" panose="020B0004020202020204" pitchFamily="34" charset="0"/>
              </a:rPr>
              <a:t> Green!" </a:t>
            </a: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stato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pubblicato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volte</a:t>
            </a:r>
            <a:r>
              <a:rPr lang="de-DE" sz="2000" dirty="0">
                <a:latin typeface="Aptos" panose="020B0004020202020204" pitchFamily="34" charset="0"/>
              </a:rPr>
              <a:t>: </a:t>
            </a:r>
            <a:r>
              <a:rPr lang="de-DE" sz="2000" dirty="0" err="1">
                <a:latin typeface="Aptos" panose="020B0004020202020204" pitchFamily="34" charset="0"/>
              </a:rPr>
              <a:t>nel</a:t>
            </a:r>
            <a:r>
              <a:rPr lang="de-DE" sz="2000" dirty="0">
                <a:latin typeface="Aptos" panose="020B0004020202020204" pitchFamily="34" charset="0"/>
              </a:rPr>
              <a:t> 2004, </a:t>
            </a:r>
            <a:r>
              <a:rPr lang="de-DE" sz="2000" dirty="0" err="1">
                <a:latin typeface="Aptos" panose="020B0004020202020204" pitchFamily="34" charset="0"/>
              </a:rPr>
              <a:t>nel</a:t>
            </a:r>
            <a:r>
              <a:rPr lang="de-DE" sz="2000" dirty="0">
                <a:latin typeface="Aptos" panose="020B0004020202020204" pitchFamily="34" charset="0"/>
              </a:rPr>
              <a:t> 2011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</a:t>
            </a:r>
            <a:r>
              <a:rPr lang="de-DE" sz="2000" dirty="0">
                <a:latin typeface="Aptos" panose="020B0004020202020204" pitchFamily="34" charset="0"/>
              </a:rPr>
              <a:t> 2016.</a:t>
            </a:r>
          </a:p>
          <a:p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manuale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illustra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le </a:t>
            </a:r>
            <a:r>
              <a:rPr lang="de-DE" sz="2000" b="1" dirty="0" err="1">
                <a:latin typeface="Aptos" panose="020B0004020202020204" pitchFamily="34" charset="0"/>
              </a:rPr>
              <a:t>possibilità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applicazione</a:t>
            </a:r>
            <a:r>
              <a:rPr lang="de-DE" sz="2000" b="1" dirty="0">
                <a:latin typeface="Aptos" panose="020B0004020202020204" pitchFamily="34" charset="0"/>
              </a:rPr>
              <a:t> del GPP </a:t>
            </a:r>
            <a:r>
              <a:rPr lang="de-DE" sz="2000" dirty="0" err="1">
                <a:latin typeface="Aptos" panose="020B0004020202020204" pitchFamily="34" charset="0"/>
              </a:rPr>
              <a:t>disponibili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nell’ambito</a:t>
            </a:r>
            <a:r>
              <a:rPr lang="de-DE" sz="2000" dirty="0">
                <a:latin typeface="Aptos" panose="020B0004020202020204" pitchFamily="34" charset="0"/>
              </a:rPr>
              <a:t> delle </a:t>
            </a:r>
            <a:r>
              <a:rPr lang="de-DE" sz="2000" dirty="0" err="1">
                <a:latin typeface="Aptos" panose="020B0004020202020204" pitchFamily="34" charset="0"/>
              </a:rPr>
              <a:t>direttive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pubblici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br>
              <a:rPr lang="de-DE" sz="2000" dirty="0">
                <a:latin typeface="Aptos" panose="020B0004020202020204" pitchFamily="34" charset="0"/>
              </a:rPr>
            </a:br>
            <a:endParaRPr lang="de-DE" sz="2000" dirty="0">
              <a:latin typeface="Aptos" panose="020B0004020202020204" pitchFamily="34" charset="0"/>
            </a:endParaRPr>
          </a:p>
          <a:p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manuale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aiuta</a:t>
            </a:r>
            <a:r>
              <a:rPr lang="de-DE" sz="2000" b="1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autorità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pubbliche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a </a:t>
            </a:r>
            <a:r>
              <a:rPr lang="de-DE" sz="2000" dirty="0" err="1">
                <a:latin typeface="Aptos" panose="020B0004020202020204" pitchFamily="34" charset="0"/>
              </a:rPr>
              <a:t>pianificare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attuare</a:t>
            </a:r>
            <a:r>
              <a:rPr lang="de-DE" sz="2000" dirty="0">
                <a:latin typeface="Aptos" panose="020B0004020202020204" pitchFamily="34" charset="0"/>
              </a:rPr>
              <a:t> il GPP.</a:t>
            </a:r>
          </a:p>
          <a:p>
            <a:r>
              <a:rPr lang="de-DE" sz="2000" dirty="0" err="1">
                <a:latin typeface="Aptos" panose="020B0004020202020204" pitchFamily="34" charset="0"/>
              </a:rPr>
              <a:t>Contiene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spiegazione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pratica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delle </a:t>
            </a:r>
            <a:r>
              <a:rPr lang="de-DE" sz="2000" dirty="0" err="1">
                <a:latin typeface="Aptos" panose="020B0004020202020204" pitchFamily="34" charset="0"/>
              </a:rPr>
              <a:t>possibilità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offerte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dalla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legislazione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dell’UE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illustra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approccio</a:t>
            </a:r>
            <a:r>
              <a:rPr lang="de-DE" sz="2000" dirty="0">
                <a:latin typeface="Aptos" panose="020B0004020202020204" pitchFamily="34" charset="0"/>
              </a:rPr>
              <a:t> semplice </a:t>
            </a:r>
            <a:r>
              <a:rPr lang="de-DE" sz="2000" dirty="0" err="1">
                <a:latin typeface="Aptos" panose="020B0004020202020204" pitchFamily="34" charset="0"/>
              </a:rPr>
              <a:t>ed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efficace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illustrando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anche</a:t>
            </a:r>
            <a:r>
              <a:rPr lang="de-DE" sz="2000" dirty="0">
                <a:latin typeface="Aptos" panose="020B0004020202020204" pitchFamily="34" charset="0"/>
              </a:rPr>
              <a:t> le </a:t>
            </a:r>
            <a:r>
              <a:rPr lang="de-DE" sz="2000" dirty="0" err="1">
                <a:latin typeface="Aptos" panose="020B0004020202020204" pitchFamily="34" charset="0"/>
              </a:rPr>
              <a:t>migliori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pratiche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lang="de-DE" sz="20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502" name="Google Shape;502;g386aeba7f7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6aeba7f74_1_217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8" name="Google Shape;508;g386aeba7f74_1_21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09" name="Google Shape;509;g386aeba7f74_1_217"/>
          <p:cNvSpPr/>
          <p:nvPr/>
        </p:nvSpPr>
        <p:spPr>
          <a:xfrm>
            <a:off x="1015350" y="673200"/>
            <a:ext cx="9085200" cy="4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seconda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edizione</a:t>
            </a:r>
            <a:r>
              <a:rPr lang="de-DE" sz="2000" dirty="0">
                <a:latin typeface="Aptos" panose="020B0004020202020204" pitchFamily="34" charset="0"/>
              </a:rPr>
              <a:t> (2021) della </a:t>
            </a:r>
            <a:r>
              <a:rPr lang="de-DE" sz="2000" dirty="0" err="1">
                <a:latin typeface="Aptos" panose="020B0004020202020204" pitchFamily="34" charset="0"/>
              </a:rPr>
              <a:t>guida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dell’Unione</a:t>
            </a:r>
            <a:r>
              <a:rPr lang="de-DE" sz="2000" dirty="0">
                <a:latin typeface="Aptos" panose="020B0004020202020204" pitchFamily="34" charset="0"/>
              </a:rPr>
              <a:t> europea </a:t>
            </a:r>
            <a:r>
              <a:rPr lang="de-DE" sz="2000" dirty="0" err="1">
                <a:latin typeface="Aptos" panose="020B0004020202020204" pitchFamily="34" charset="0"/>
              </a:rPr>
              <a:t>sugli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promuove</a:t>
            </a:r>
            <a:r>
              <a:rPr lang="de-DE" sz="2000" dirty="0">
                <a:latin typeface="Aptos" panose="020B0004020202020204" pitchFamily="34" charset="0"/>
              </a:rPr>
              <a:t> "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pubblici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socialmente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responsabili</a:t>
            </a:r>
            <a:r>
              <a:rPr lang="de-DE" sz="2000" dirty="0">
                <a:latin typeface="Aptos" panose="020B0004020202020204" pitchFamily="34" charset="0"/>
              </a:rPr>
              <a:t> volti a </a:t>
            </a:r>
            <a:r>
              <a:rPr lang="de-DE" sz="2000" dirty="0" err="1">
                <a:latin typeface="Aptos" panose="020B0004020202020204" pitchFamily="34" charset="0"/>
              </a:rPr>
              <a:t>ottenere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impatto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positivo</a:t>
            </a:r>
            <a:r>
              <a:rPr lang="de-DE" sz="2000" dirty="0">
                <a:latin typeface="Aptos" panose="020B0004020202020204" pitchFamily="34" charset="0"/>
              </a:rPr>
              <a:t>". </a:t>
            </a:r>
            <a:r>
              <a:rPr lang="de-DE" sz="2000" dirty="0" err="1">
                <a:latin typeface="Aptos" panose="020B0004020202020204" pitchFamily="34" charset="0"/>
              </a:rPr>
              <a:t>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obiettivi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sono</a:t>
            </a:r>
            <a:r>
              <a:rPr lang="de-DE" sz="2000" dirty="0">
                <a:latin typeface="Aptos" panose="020B0004020202020204" pitchFamily="34" charset="0"/>
              </a:rPr>
              <a:t>:</a:t>
            </a:r>
          </a:p>
          <a:p>
            <a:pPr fontAlgn="base"/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Promuovere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opportunità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lavoro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inclusione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eque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(</a:t>
            </a:r>
            <a:r>
              <a:rPr lang="de-DE" sz="2000" dirty="0" err="1">
                <a:latin typeface="Aptos" panose="020B0004020202020204" pitchFamily="34" charset="0"/>
              </a:rPr>
              <a:t>opportunità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lavoro</a:t>
            </a:r>
            <a:r>
              <a:rPr lang="de-DE" sz="2000" dirty="0">
                <a:latin typeface="Aptos" panose="020B0004020202020204" pitchFamily="34" charset="0"/>
              </a:rPr>
              <a:t> per i </a:t>
            </a:r>
            <a:r>
              <a:rPr lang="de-DE" sz="2000" dirty="0" err="1">
                <a:latin typeface="Aptos" panose="020B0004020202020204" pitchFamily="34" charset="0"/>
              </a:rPr>
              <a:t>giovani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i </a:t>
            </a:r>
            <a:r>
              <a:rPr lang="de-DE" sz="2000" dirty="0" err="1">
                <a:latin typeface="Aptos" panose="020B0004020202020204" pitchFamily="34" charset="0"/>
              </a:rPr>
              <a:t>lavoratori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anziani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parità</a:t>
            </a:r>
            <a:r>
              <a:rPr lang="de-DE" sz="2000" dirty="0">
                <a:latin typeface="Aptos" panose="020B0004020202020204" pitchFamily="34" charset="0"/>
              </a:rPr>
              <a:t> di genere, </a:t>
            </a:r>
            <a:r>
              <a:rPr lang="de-DE" sz="2000" dirty="0" err="1">
                <a:latin typeface="Aptos" panose="020B0004020202020204" pitchFamily="34" charset="0"/>
              </a:rPr>
              <a:t>partecipazione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sociale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opportunità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lavoro</a:t>
            </a:r>
            <a:r>
              <a:rPr lang="de-DE" sz="2000" dirty="0">
                <a:latin typeface="Aptos" panose="020B0004020202020204" pitchFamily="34" charset="0"/>
              </a:rPr>
              <a:t> per le </a:t>
            </a:r>
            <a:r>
              <a:rPr lang="de-DE" sz="2000" dirty="0" err="1">
                <a:latin typeface="Aptos" panose="020B0004020202020204" pitchFamily="34" charset="0"/>
              </a:rPr>
              <a:t>persone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disabilità</a:t>
            </a:r>
            <a:r>
              <a:rPr lang="de-DE" sz="2000" dirty="0">
                <a:latin typeface="Aptos" panose="020B0004020202020204" pitchFamily="34" charset="0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Creare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opportunità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l’</a:t>
            </a:r>
            <a:r>
              <a:rPr lang="de-DE" sz="2000" b="1" dirty="0" err="1">
                <a:latin typeface="Aptos" panose="020B0004020202020204" pitchFamily="34" charset="0"/>
              </a:rPr>
              <a:t>economia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le </a:t>
            </a:r>
            <a:r>
              <a:rPr lang="de-DE" sz="2000" b="1" dirty="0" err="1">
                <a:latin typeface="Aptos" panose="020B0004020202020204" pitchFamily="34" charset="0"/>
              </a:rPr>
              <a:t>imprese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sociali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Promuovere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condizioni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lavoro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adeguate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Garantire</a:t>
            </a:r>
            <a:r>
              <a:rPr lang="de-DE" sz="2000" dirty="0">
                <a:latin typeface="Aptos" panose="020B0004020202020204" pitchFamily="34" charset="0"/>
              </a:rPr>
              <a:t> il </a:t>
            </a:r>
            <a:r>
              <a:rPr lang="de-DE" sz="2000" b="1" dirty="0" err="1">
                <a:latin typeface="Aptos" panose="020B0004020202020204" pitchFamily="34" charset="0"/>
              </a:rPr>
              <a:t>rispetto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diritti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sociali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diritti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lavoratori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Accessibilità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progettazione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adeguata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per tutti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Rispetto </a:t>
            </a:r>
            <a:r>
              <a:rPr lang="de-DE" sz="2000" b="1" dirty="0" err="1">
                <a:latin typeface="Aptos" panose="020B0004020202020204" pitchFamily="34" charset="0"/>
              </a:rPr>
              <a:t>dei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diritti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umani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delle </a:t>
            </a:r>
            <a:r>
              <a:rPr lang="de-DE" sz="2000" b="1" dirty="0" err="1">
                <a:latin typeface="Aptos" panose="020B0004020202020204" pitchFamily="34" charset="0"/>
              </a:rPr>
              <a:t>questioni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commerciali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etiche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"</a:t>
            </a:r>
            <a:r>
              <a:rPr lang="de-DE" sz="2000" b="1" dirty="0" err="1">
                <a:latin typeface="Aptos" panose="020B0004020202020204" pitchFamily="34" charset="0"/>
              </a:rPr>
              <a:t>Regolamentazione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agevolata</a:t>
            </a:r>
            <a:r>
              <a:rPr lang="de-DE" sz="2000" b="1" dirty="0">
                <a:latin typeface="Aptos" panose="020B0004020202020204" pitchFamily="34" charset="0"/>
              </a:rPr>
              <a:t>" </a:t>
            </a:r>
            <a:r>
              <a:rPr lang="de-DE" sz="2000" dirty="0">
                <a:latin typeface="Aptos" panose="020B0004020202020204" pitchFamily="34" charset="0"/>
              </a:rPr>
              <a:t>per la </a:t>
            </a:r>
            <a:r>
              <a:rPr lang="de-DE" sz="2000" dirty="0" err="1">
                <a:latin typeface="Aptos" panose="020B0004020202020204" pitchFamily="34" charset="0"/>
              </a:rPr>
              <a:t>fornitura</a:t>
            </a:r>
            <a:r>
              <a:rPr lang="de-DE" sz="2000" dirty="0">
                <a:latin typeface="Aptos" panose="020B0004020202020204" pitchFamily="34" charset="0"/>
              </a:rPr>
              <a:t> di servizi </a:t>
            </a:r>
            <a:r>
              <a:rPr lang="de-DE" sz="2000" dirty="0" err="1">
                <a:latin typeface="Aptos" panose="020B0004020202020204" pitchFamily="34" charset="0"/>
              </a:rPr>
              <a:t>sociali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sanitari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educativi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culturali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alta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qualità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0" name="Google Shape;510;g386aeba7f74_1_217"/>
          <p:cNvPicPr preferRelativeResize="0"/>
          <p:nvPr/>
        </p:nvPicPr>
        <p:blipFill rotWithShape="1">
          <a:blip r:embed="rId3">
            <a:alphaModFix/>
          </a:blip>
          <a:srcRect l="38054" t="10335" r="42299" b="38395"/>
          <a:stretch/>
        </p:blipFill>
        <p:spPr>
          <a:xfrm>
            <a:off x="9621400" y="2322425"/>
            <a:ext cx="2395248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6aeba7f74_1_32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European Green Deal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6" name="Google Shape;516;g386aeba7f74_1_326"/>
          <p:cNvSpPr txBox="1">
            <a:spLocks noGrp="1"/>
          </p:cNvSpPr>
          <p:nvPr>
            <p:ph type="body" idx="1"/>
          </p:nvPr>
        </p:nvSpPr>
        <p:spPr>
          <a:xfrm>
            <a:off x="468275" y="2327477"/>
            <a:ext cx="52749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Nella </a:t>
            </a:r>
            <a:r>
              <a:rPr lang="de-DE" dirty="0" err="1">
                <a:latin typeface="Aptos" panose="020B0004020202020204" pitchFamily="34" charset="0"/>
              </a:rPr>
              <a:t>comunicazione</a:t>
            </a:r>
            <a:r>
              <a:rPr lang="de-DE" dirty="0">
                <a:latin typeface="Aptos" panose="020B0004020202020204" pitchFamily="34" charset="0"/>
              </a:rPr>
              <a:t> alla </a:t>
            </a:r>
            <a:r>
              <a:rPr lang="de-DE" dirty="0" err="1">
                <a:latin typeface="Aptos" panose="020B0004020202020204" pitchFamily="34" charset="0"/>
              </a:rPr>
              <a:t>Commissione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"Piano di </a:t>
            </a:r>
            <a:r>
              <a:rPr lang="de-DE" b="1" dirty="0" err="1">
                <a:latin typeface="Aptos" panose="020B0004020202020204" pitchFamily="34" charset="0"/>
              </a:rPr>
              <a:t>investimenti</a:t>
            </a:r>
            <a:r>
              <a:rPr lang="de-DE" b="1" dirty="0">
                <a:latin typeface="Aptos" panose="020B0004020202020204" pitchFamily="34" charset="0"/>
              </a:rPr>
              <a:t> per </a:t>
            </a:r>
            <a:r>
              <a:rPr lang="de-DE" b="1" dirty="0" err="1">
                <a:latin typeface="Aptos" panose="020B0004020202020204" pitchFamily="34" charset="0"/>
              </a:rPr>
              <a:t>un’Europa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sostenibile</a:t>
            </a:r>
            <a:r>
              <a:rPr lang="de-DE" b="1" dirty="0">
                <a:latin typeface="Aptos" panose="020B0004020202020204" pitchFamily="34" charset="0"/>
              </a:rPr>
              <a:t>. Piano di </a:t>
            </a:r>
            <a:r>
              <a:rPr lang="de-DE" b="1" dirty="0" err="1">
                <a:latin typeface="Aptos" panose="020B0004020202020204" pitchFamily="34" charset="0"/>
              </a:rPr>
              <a:t>investimenti</a:t>
            </a:r>
            <a:r>
              <a:rPr lang="de-DE" b="1" dirty="0">
                <a:latin typeface="Aptos" panose="020B0004020202020204" pitchFamily="34" charset="0"/>
              </a:rPr>
              <a:t> per il Green Deal </a:t>
            </a:r>
            <a:r>
              <a:rPr lang="de-DE" b="1" dirty="0" err="1">
                <a:latin typeface="Aptos" panose="020B0004020202020204" pitchFamily="34" charset="0"/>
              </a:rPr>
              <a:t>europeo</a:t>
            </a:r>
            <a:r>
              <a:rPr lang="de-DE" b="1" dirty="0">
                <a:latin typeface="Aptos" panose="020B0004020202020204" pitchFamily="34" charset="0"/>
              </a:rPr>
              <a:t>" (21/2020) </a:t>
            </a:r>
            <a:r>
              <a:rPr lang="de-DE" dirty="0">
                <a:latin typeface="Aptos" panose="020B0004020202020204" pitchFamily="34" charset="0"/>
              </a:rPr>
              <a:t>si </a:t>
            </a:r>
            <a:r>
              <a:rPr lang="de-DE" dirty="0" err="1">
                <a:latin typeface="Aptos" panose="020B0004020202020204" pitchFamily="34" charset="0"/>
              </a:rPr>
              <a:t>legge</a:t>
            </a:r>
            <a:r>
              <a:rPr lang="de-DE" dirty="0">
                <a:latin typeface="Aptos" panose="020B0004020202020204" pitchFamily="34" charset="0"/>
              </a:rPr>
              <a:t>: "La </a:t>
            </a:r>
            <a:r>
              <a:rPr lang="de-DE" dirty="0" err="1">
                <a:latin typeface="Aptos" panose="020B0004020202020204" pitchFamily="34" charset="0"/>
              </a:rPr>
              <a:t>Commissione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proporrà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o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minimi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obbligatori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in materia di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legislazione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relativa</a:t>
            </a:r>
            <a:r>
              <a:rPr lang="de-DE" dirty="0">
                <a:latin typeface="Aptos" panose="020B0004020202020204" pitchFamily="34" charset="0"/>
              </a:rPr>
              <a:t> alle </a:t>
            </a:r>
            <a:r>
              <a:rPr lang="de-DE" dirty="0" err="1">
                <a:latin typeface="Aptos" panose="020B0004020202020204" pitchFamily="34" charset="0"/>
              </a:rPr>
              <a:t>iniziative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settoriali</a:t>
            </a:r>
            <a:r>
              <a:rPr lang="de-DE" dirty="0">
                <a:latin typeface="Aptos" panose="020B0004020202020204" pitchFamily="34" charset="0"/>
              </a:rPr>
              <a:t>, ai </a:t>
            </a:r>
            <a:r>
              <a:rPr lang="de-DE" dirty="0" err="1">
                <a:latin typeface="Aptos" panose="020B0004020202020204" pitchFamily="34" charset="0"/>
              </a:rPr>
              <a:t>finanziamenti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dell’UE</a:t>
            </a:r>
            <a:r>
              <a:rPr lang="de-DE" dirty="0">
                <a:latin typeface="Aptos" panose="020B0004020202020204" pitchFamily="34" charset="0"/>
              </a:rPr>
              <a:t> o a </a:t>
            </a:r>
            <a:r>
              <a:rPr lang="de-DE" dirty="0" err="1">
                <a:latin typeface="Aptos" panose="020B0004020202020204" pitchFamily="34" charset="0"/>
              </a:rPr>
              <a:t>determinati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 err="1">
                <a:latin typeface="Aptos" panose="020B0004020202020204" pitchFamily="34" charset="0"/>
              </a:rPr>
              <a:t>Tali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minimi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creeranno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fatto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una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definizione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comune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appalto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verde</a:t>
            </a:r>
            <a:r>
              <a:rPr lang="de-DE" b="1" dirty="0">
                <a:latin typeface="Aptos" panose="020B0004020202020204" pitchFamily="34" charset="0"/>
              </a:rPr>
              <a:t>. </a:t>
            </a:r>
            <a:r>
              <a:rPr lang="de-DE" dirty="0">
                <a:latin typeface="Aptos" panose="020B0004020202020204" pitchFamily="34" charset="0"/>
              </a:rPr>
              <a:t>(...) </a:t>
            </a:r>
            <a:r>
              <a:rPr lang="de-DE" dirty="0" err="1">
                <a:latin typeface="Aptos" panose="020B0004020202020204" pitchFamily="34" charset="0"/>
              </a:rPr>
              <a:t>Allo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stesso</a:t>
            </a:r>
            <a:r>
              <a:rPr lang="de-DE" dirty="0">
                <a:latin typeface="Aptos" panose="020B0004020202020204" pitchFamily="34" charset="0"/>
              </a:rPr>
              <a:t> tempo,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appaltanti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dovrebbero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applicare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ove</a:t>
            </a:r>
            <a:r>
              <a:rPr lang="de-DE" dirty="0">
                <a:latin typeface="Aptos" panose="020B0004020202020204" pitchFamily="34" charset="0"/>
              </a:rPr>
              <a:t> possibile, </a:t>
            </a:r>
            <a:r>
              <a:rPr lang="de-DE" dirty="0" err="1">
                <a:latin typeface="Aptos" panose="020B0004020202020204" pitchFamily="34" charset="0"/>
              </a:rPr>
              <a:t>metodi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calcolo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costi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ciclo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vita</a:t>
            </a:r>
            <a:r>
              <a:rPr lang="de-DE" dirty="0">
                <a:latin typeface="Aptos" panose="020B0004020202020204" pitchFamily="34" charset="0"/>
              </a:rPr>
              <a:t>. 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517" name="Google Shape;517;g386aeba7f74_1_326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lnSpcReduction="10000"/>
          </a:bodyPr>
          <a:lstStyle/>
          <a:p>
            <a:r>
              <a:rPr lang="de-DE" b="1" dirty="0" err="1">
                <a:latin typeface="Aptos" panose="020B0004020202020204" pitchFamily="34" charset="0"/>
              </a:rPr>
              <a:t>Tre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punti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importanti</a:t>
            </a:r>
            <a:r>
              <a:rPr lang="de-DE" b="1" dirty="0">
                <a:latin typeface="Aptos" panose="020B0004020202020204" pitchFamily="34" charset="0"/>
              </a:rPr>
              <a:t>: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Adozione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criteri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o </a:t>
            </a:r>
            <a:r>
              <a:rPr lang="de-DE" dirty="0" err="1">
                <a:latin typeface="Aptos" panose="020B0004020202020204" pitchFamily="34" charset="0"/>
              </a:rPr>
              <a:t>obiettivi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minimi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vincolanti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pubblici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legislazione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relativa</a:t>
            </a:r>
            <a:r>
              <a:rPr lang="de-DE" dirty="0">
                <a:latin typeface="Aptos" panose="020B0004020202020204" pitchFamily="34" charset="0"/>
              </a:rPr>
              <a:t> alle </a:t>
            </a:r>
            <a:r>
              <a:rPr lang="de-DE" dirty="0" err="1">
                <a:latin typeface="Aptos" panose="020B0004020202020204" pitchFamily="34" charset="0"/>
              </a:rPr>
              <a:t>iniziative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settoriali</a:t>
            </a:r>
            <a:r>
              <a:rPr lang="de-DE" dirty="0">
                <a:latin typeface="Aptos" panose="020B0004020202020204" pitchFamily="34" charset="0"/>
              </a:rPr>
              <a:t>, ai </a:t>
            </a:r>
            <a:r>
              <a:rPr lang="de-DE" dirty="0" err="1">
                <a:latin typeface="Aptos" panose="020B0004020202020204" pitchFamily="34" charset="0"/>
              </a:rPr>
              <a:t>finanziamenti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dell’UE</a:t>
            </a:r>
            <a:r>
              <a:rPr lang="de-DE" dirty="0">
                <a:latin typeface="Aptos" panose="020B0004020202020204" pitchFamily="34" charset="0"/>
              </a:rPr>
              <a:t> o a </a:t>
            </a:r>
            <a:r>
              <a:rPr lang="de-DE" dirty="0" err="1">
                <a:latin typeface="Aptos" panose="020B0004020202020204" pitchFamily="34" charset="0"/>
              </a:rPr>
              <a:t>determinati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Adozione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definizione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comune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appalti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pubblici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sostenibili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punto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vista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ambientale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Estensione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metodi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calcolo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costi</a:t>
            </a:r>
            <a:r>
              <a:rPr lang="de-DE" b="1" dirty="0">
                <a:latin typeface="Aptos" panose="020B0004020202020204" pitchFamily="34" charset="0"/>
              </a:rPr>
              <a:t> del </a:t>
            </a:r>
            <a:r>
              <a:rPr lang="de-DE" b="1" dirty="0" err="1">
                <a:latin typeface="Aptos" panose="020B0004020202020204" pitchFamily="34" charset="0"/>
              </a:rPr>
              <a:t>ciclo</a:t>
            </a:r>
            <a:r>
              <a:rPr lang="de-DE" b="1" dirty="0">
                <a:latin typeface="Aptos" panose="020B0004020202020204" pitchFamily="34" charset="0"/>
              </a:rPr>
              <a:t> di </a:t>
            </a:r>
            <a:r>
              <a:rPr lang="de-DE" b="1" dirty="0" err="1">
                <a:latin typeface="Aptos" panose="020B0004020202020204" pitchFamily="34" charset="0"/>
              </a:rPr>
              <a:t>vita</a:t>
            </a:r>
            <a:endParaRPr lang="de-DE" b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ct val="111111"/>
            </a:pP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europei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per la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(GPP)</a:t>
            </a:r>
            <a:endParaRPr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europei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diffusione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28" name="Google Shape;528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29" name="Google Shape;529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0" name="Google Shape;530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</a:rPr>
                <a:t>Piano </a:t>
              </a:r>
              <a:r>
                <a:rPr lang="de-DE" b="1" dirty="0" err="1">
                  <a:solidFill>
                    <a:schemeClr val="bg1"/>
                  </a:solidFill>
                </a:rPr>
                <a:t>d’azione</a:t>
              </a:r>
              <a:r>
                <a:rPr lang="de-DE" b="1" dirty="0">
                  <a:solidFill>
                    <a:schemeClr val="bg1"/>
                  </a:solidFill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</a:rPr>
                <a:t>nazionale</a:t>
              </a:r>
              <a:r>
                <a:rPr lang="de-DE" b="1" dirty="0">
                  <a:solidFill>
                    <a:schemeClr val="bg1"/>
                  </a:solidFill>
                </a:rPr>
                <a:t> per il GPP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2" name="Google Shape;532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>
                  <a:latin typeface="Aptos" panose="020B0004020202020204" pitchFamily="34" charset="0"/>
                </a:rPr>
                <a:t>23 </a:t>
              </a:r>
              <a:r>
                <a:rPr lang="de-DE" b="1" dirty="0" err="1">
                  <a:latin typeface="Aptos" panose="020B0004020202020204" pitchFamily="34" charset="0"/>
                </a:rPr>
                <a:t>su</a:t>
              </a:r>
              <a:r>
                <a:rPr lang="de-DE" b="1" dirty="0">
                  <a:latin typeface="Aptos" panose="020B0004020202020204" pitchFamily="34" charset="0"/>
                </a:rPr>
                <a:t> 27 </a:t>
              </a:r>
              <a:r>
                <a:rPr lang="de-DE" b="1" dirty="0" err="1">
                  <a:latin typeface="Aptos" panose="020B0004020202020204" pitchFamily="34" charset="0"/>
                </a:rPr>
                <a:t>paesi</a:t>
              </a:r>
              <a:r>
                <a:rPr lang="de-DE" b="1" dirty="0">
                  <a:latin typeface="Aptos" panose="020B0004020202020204" pitchFamily="34" charset="0"/>
                </a:rPr>
                <a:t> 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35" name="Google Shape;535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solidFill>
              <a:srgbClr val="A5C52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</a:rPr>
                <a:t>Criteri</a:t>
              </a:r>
              <a:r>
                <a:rPr lang="de-DE" b="1" dirty="0">
                  <a:solidFill>
                    <a:schemeClr val="bg1"/>
                  </a:solidFill>
                </a:rPr>
                <a:t> GPP </a:t>
              </a:r>
              <a:r>
                <a:rPr lang="de-DE" b="1" dirty="0" err="1">
                  <a:solidFill>
                    <a:schemeClr val="bg1"/>
                  </a:solidFill>
                </a:rPr>
                <a:t>dell’UE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b="1" dirty="0">
                  <a:latin typeface="Aptos" panose="020B0004020202020204" pitchFamily="34" charset="0"/>
                </a:rPr>
                <a:t>20 </a:t>
              </a:r>
              <a:r>
                <a:rPr lang="de-DE" b="1" dirty="0" err="1">
                  <a:latin typeface="Aptos" panose="020B0004020202020204" pitchFamily="34" charset="0"/>
                </a:rPr>
                <a:t>criteri</a:t>
              </a:r>
              <a:r>
                <a:rPr lang="de-DE" b="1" dirty="0">
                  <a:latin typeface="Aptos" panose="020B0004020202020204" pitchFamily="34" charset="0"/>
                </a:rPr>
                <a:t> GPP </a:t>
              </a:r>
              <a:r>
                <a:rPr lang="de-DE" b="1" dirty="0" err="1">
                  <a:latin typeface="Aptos" panose="020B0004020202020204" pitchFamily="34" charset="0"/>
                </a:rPr>
                <a:t>dell’UE</a:t>
              </a:r>
              <a:r>
                <a:rPr lang="de-DE" b="1" dirty="0">
                  <a:latin typeface="Aptos" panose="020B0004020202020204" pitchFamily="34" charset="0"/>
                </a:rPr>
                <a:t> </a:t>
              </a:r>
              <a:endParaRPr lang="de-DE" dirty="0"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40" name="Google Shape;540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Toolkit </a:t>
              </a:r>
              <a:r>
                <a:rPr lang="de-DE" b="1" dirty="0" err="1">
                  <a:latin typeface="Aptos" panose="020B0004020202020204" pitchFamily="34" charset="0"/>
                </a:rPr>
                <a:t>europeo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3" name="Google Shape;543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solidFill>
              <a:srgbClr val="5FB13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</a:rPr>
                <a:t>Obiettivo</a:t>
              </a:r>
              <a:r>
                <a:rPr lang="de-DE" b="1" dirty="0">
                  <a:solidFill>
                    <a:schemeClr val="bg1"/>
                  </a:solidFill>
                </a:rPr>
                <a:t> GPP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5" name="Google Shape;545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8" name="Google Shape;548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</a:rPr>
                <a:t>Indicatori</a:t>
              </a:r>
              <a:r>
                <a:rPr lang="de-DE" b="1" dirty="0">
                  <a:solidFill>
                    <a:schemeClr val="bg1"/>
                  </a:solidFill>
                </a:rPr>
                <a:t> di </a:t>
              </a:r>
              <a:r>
                <a:rPr lang="de-DE" b="1" dirty="0" err="1">
                  <a:solidFill>
                    <a:schemeClr val="bg1"/>
                  </a:solidFill>
                </a:rPr>
                <a:t>monitoraggio</a:t>
              </a:r>
              <a:endParaRPr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0" name="Google Shape;550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solidFill>
                <a:srgbClr val="167138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52" name="Google Shape;552;p69"/>
            <p:cNvSpPr txBox="1"/>
            <p:nvPr/>
          </p:nvSpPr>
          <p:spPr>
            <a:xfrm>
              <a:off x="6767028" y="2009845"/>
              <a:ext cx="13932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lnSpc>
                  <a:spcPct val="90000"/>
                </a:lnSpc>
                <a:buSzPts val="1900"/>
                <a:buNone/>
                <a:defRPr b="1">
                  <a:solidFill>
                    <a:srgbClr val="000000"/>
                  </a:solidFill>
                  <a:latin typeface="Aptos" panose="020B0004020202020204" pitchFamily="34" charset="0"/>
                  <a:ea typeface="Arial"/>
                  <a:cs typeface="Arial"/>
                </a:defRPr>
              </a:lvl1pPr>
              <a:lvl2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lang="de-DE" dirty="0" err="1"/>
                <a:t>Acquisti</a:t>
              </a:r>
              <a:r>
                <a:rPr lang="de-DE" dirty="0"/>
                <a:t> </a:t>
              </a:r>
              <a:r>
                <a:rPr lang="de-DE" dirty="0" err="1"/>
                <a:t>verdi</a:t>
              </a:r>
              <a:r>
                <a:rPr lang="de-DE" dirty="0"/>
                <a:t>/</a:t>
              </a:r>
            </a:p>
            <a:p>
              <a:r>
                <a:rPr lang="de-DE" dirty="0" err="1"/>
                <a:t>Acquisti</a:t>
              </a:r>
              <a:r>
                <a:rPr lang="de-DE" dirty="0"/>
                <a:t> </a:t>
              </a:r>
              <a:r>
                <a:rPr lang="de-DE" dirty="0" err="1"/>
                <a:t>totali</a:t>
              </a:r>
              <a:endParaRPr lang="de-DE" dirty="0">
                <a:effectLst/>
              </a:endParaRPr>
            </a:p>
          </p:txBody>
        </p:sp>
        <p:sp>
          <p:nvSpPr>
            <p:cNvPr id="553" name="Google Shape;553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solidFill>
              <a:srgbClr val="4C7BA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bg1"/>
                  </a:solidFill>
                </a:rPr>
                <a:t>Economia</a:t>
              </a:r>
              <a:r>
                <a:rPr lang="de-DE" b="1" dirty="0">
                  <a:solidFill>
                    <a:schemeClr val="bg1"/>
                  </a:solidFill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</a:rPr>
                <a:t>circolare</a:t>
              </a:r>
              <a:r>
                <a:rPr lang="de-DE" b="1" dirty="0">
                  <a:solidFill>
                    <a:schemeClr val="bg1"/>
                  </a:solidFill>
                </a:rPr>
                <a:t> </a:t>
              </a:r>
              <a:endParaRPr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5" name="Google Shape;555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 err="1"/>
                <a:t>Indicatore</a:t>
              </a:r>
              <a:r>
                <a:rPr lang="de-DE" b="1" dirty="0"/>
                <a:t> CE n.2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86aeba7f74_1_434"/>
          <p:cNvSpPr txBox="1">
            <a:spLocks noGrp="1"/>
          </p:cNvSpPr>
          <p:nvPr>
            <p:ph type="title"/>
          </p:nvPr>
        </p:nvSpPr>
        <p:spPr>
          <a:xfrm>
            <a:off x="581322" y="42363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Piano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nazionale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il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3" name="Google Shape;563;g386aeba7f74_1_434"/>
          <p:cNvSpPr txBox="1">
            <a:spLocks noGrp="1"/>
          </p:cNvSpPr>
          <p:nvPr>
            <p:ph type="body" idx="1"/>
          </p:nvPr>
        </p:nvSpPr>
        <p:spPr>
          <a:xfrm>
            <a:off x="581322" y="2563559"/>
            <a:ext cx="31875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30399" lvl="0" indent="0">
              <a:buSzPts val="2595"/>
            </a:pPr>
            <a:r>
              <a:rPr lang="de-DE" sz="2000" dirty="0">
                <a:latin typeface="Aptos" panose="020B0004020202020204" pitchFamily="34" charset="0"/>
              </a:rPr>
              <a:t>La </a:t>
            </a:r>
            <a:r>
              <a:rPr lang="de-DE" sz="2000" dirty="0" err="1">
                <a:latin typeface="Aptos" panose="020B0004020202020204" pitchFamily="34" charset="0"/>
              </a:rPr>
              <a:t>comunicazione</a:t>
            </a:r>
            <a:r>
              <a:rPr lang="de-DE" sz="2000" dirty="0">
                <a:latin typeface="Aptos" panose="020B0004020202020204" pitchFamily="34" charset="0"/>
              </a:rPr>
              <a:t> della </a:t>
            </a:r>
            <a:r>
              <a:rPr lang="de-DE" sz="2000" dirty="0" err="1">
                <a:latin typeface="Aptos" panose="020B0004020202020204" pitchFamily="34" charset="0"/>
              </a:rPr>
              <a:t>Commissione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sugli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appalti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pubblici</a:t>
            </a:r>
            <a:r>
              <a:rPr lang="de-DE" sz="2000" dirty="0">
                <a:latin typeface="Aptos" panose="020B0004020202020204" pitchFamily="34" charset="0"/>
              </a:rPr>
              <a:t> per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ambiente </a:t>
            </a:r>
            <a:r>
              <a:rPr lang="de-DE" sz="2000" dirty="0" err="1">
                <a:latin typeface="Aptos" panose="020B0004020202020204" pitchFamily="34" charset="0"/>
              </a:rPr>
              <a:t>migliore</a:t>
            </a:r>
            <a:r>
              <a:rPr lang="de-DE" sz="2000" dirty="0">
                <a:latin typeface="Aptos" panose="020B0004020202020204" pitchFamily="34" charset="0"/>
              </a:rPr>
              <a:t> (n. 400 del 2008) </a:t>
            </a:r>
            <a:r>
              <a:rPr lang="de-DE" sz="2000" dirty="0" err="1">
                <a:latin typeface="Aptos" panose="020B0004020202020204" pitchFamily="34" charset="0"/>
              </a:rPr>
              <a:t>stabilisce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criteri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europei</a:t>
            </a:r>
            <a:r>
              <a:rPr lang="de-DE" sz="2000" dirty="0">
                <a:latin typeface="Aptos" panose="020B0004020202020204" pitchFamily="34" charset="0"/>
              </a:rPr>
              <a:t> (</a:t>
            </a:r>
            <a:r>
              <a:rPr lang="de-DE" sz="2000" dirty="0" err="1">
                <a:latin typeface="Aptos" panose="020B0004020202020204" pitchFamily="34" charset="0"/>
              </a:rPr>
              <a:t>criteri</a:t>
            </a:r>
            <a:r>
              <a:rPr lang="de-DE" sz="2000" dirty="0">
                <a:latin typeface="Aptos" panose="020B0004020202020204" pitchFamily="34" charset="0"/>
              </a:rPr>
              <a:t> GPP):</a:t>
            </a:r>
          </a:p>
        </p:txBody>
      </p:sp>
      <p:sp>
        <p:nvSpPr>
          <p:cNvPr id="564" name="Google Shape;564;g386aeba7f74_1_434"/>
          <p:cNvSpPr/>
          <p:nvPr/>
        </p:nvSpPr>
        <p:spPr>
          <a:xfrm>
            <a:off x="1397838" y="5018688"/>
            <a:ext cx="1941600" cy="9795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86aeba7f74_1_434"/>
          <p:cNvSpPr txBox="1"/>
          <p:nvPr/>
        </p:nvSpPr>
        <p:spPr>
          <a:xfrm>
            <a:off x="3975222" y="2563559"/>
            <a:ext cx="79854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La </a:t>
            </a:r>
            <a:r>
              <a:rPr lang="de-DE" sz="2000" b="1" dirty="0" err="1">
                <a:latin typeface="Aptos" panose="020B0004020202020204" pitchFamily="34" charset="0"/>
              </a:rPr>
              <a:t>comunicazione</a:t>
            </a:r>
            <a:r>
              <a:rPr lang="de-DE" sz="2000" b="1" dirty="0">
                <a:latin typeface="Aptos" panose="020B0004020202020204" pitchFamily="34" charset="0"/>
              </a:rPr>
              <a:t> 302 della </a:t>
            </a:r>
            <a:r>
              <a:rPr lang="de-DE" sz="2000" b="1" dirty="0" err="1">
                <a:latin typeface="Aptos" panose="020B0004020202020204" pitchFamily="34" charset="0"/>
              </a:rPr>
              <a:t>Commissione</a:t>
            </a:r>
            <a:r>
              <a:rPr lang="de-DE" sz="2000" b="1" dirty="0">
                <a:latin typeface="Aptos" panose="020B0004020202020204" pitchFamily="34" charset="0"/>
              </a:rPr>
              <a:t> europea del 2003 </a:t>
            </a:r>
            <a:r>
              <a:rPr lang="de-DE" sz="2000" dirty="0" err="1">
                <a:latin typeface="Aptos" panose="020B0004020202020204" pitchFamily="34" charset="0"/>
              </a:rPr>
              <a:t>sulla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politica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integrata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prodotti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invitava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Stati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membri</a:t>
            </a:r>
            <a:r>
              <a:rPr lang="de-DE" sz="2000" dirty="0">
                <a:latin typeface="Aptos" panose="020B0004020202020204" pitchFamily="34" charset="0"/>
              </a:rPr>
              <a:t> ad </a:t>
            </a:r>
            <a:r>
              <a:rPr lang="de-DE" sz="2000" b="1" dirty="0">
                <a:latin typeface="Aptos" panose="020B0004020202020204" pitchFamily="34" charset="0"/>
              </a:rPr>
              <a:t>"</a:t>
            </a:r>
            <a:r>
              <a:rPr lang="de-DE" sz="2000" b="1" dirty="0" err="1">
                <a:latin typeface="Aptos" panose="020B0004020202020204" pitchFamily="34" charset="0"/>
              </a:rPr>
              <a:t>adottare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piani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d’azione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accessibili</a:t>
            </a:r>
            <a:r>
              <a:rPr lang="de-DE" sz="2000" b="1" dirty="0">
                <a:latin typeface="Aptos" panose="020B0004020202020204" pitchFamily="34" charset="0"/>
              </a:rPr>
              <a:t> al </a:t>
            </a:r>
            <a:r>
              <a:rPr lang="de-DE" sz="2000" b="1" dirty="0" err="1">
                <a:latin typeface="Aptos" panose="020B0004020202020204" pitchFamily="34" charset="0"/>
              </a:rPr>
              <a:t>pubblico</a:t>
            </a:r>
            <a:r>
              <a:rPr lang="de-DE" sz="2000" b="1" dirty="0">
                <a:latin typeface="Aptos" panose="020B0004020202020204" pitchFamily="34" charset="0"/>
              </a:rPr>
              <a:t> per </a:t>
            </a:r>
            <a:r>
              <a:rPr lang="de-DE" sz="2000" b="1" dirty="0" err="1">
                <a:latin typeface="Aptos" panose="020B0004020202020204" pitchFamily="34" charset="0"/>
              </a:rPr>
              <a:t>l’integrazione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dei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requisiti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ambientali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negli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appalti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pubblici</a:t>
            </a:r>
            <a:r>
              <a:rPr lang="de-DE" sz="2000" dirty="0">
                <a:latin typeface="Aptos" panose="020B0004020202020204" pitchFamily="34" charset="0"/>
              </a:rPr>
              <a:t>".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Piani </a:t>
            </a:r>
            <a:r>
              <a:rPr lang="de-DE" sz="2000" b="1" dirty="0" err="1">
                <a:latin typeface="Aptos" panose="020B0004020202020204" pitchFamily="34" charset="0"/>
              </a:rPr>
              <a:t>d’azione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nazionali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adottati</a:t>
            </a:r>
            <a:r>
              <a:rPr lang="de-DE" sz="2000" b="1" dirty="0">
                <a:latin typeface="Aptos" panose="020B0004020202020204" pitchFamily="34" charset="0"/>
              </a:rPr>
              <a:t>: 23 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Austria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Belgio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Bulgaria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Cipro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Croazia</a:t>
            </a:r>
            <a:r>
              <a:rPr lang="de-DE" sz="2000" dirty="0">
                <a:latin typeface="Aptos" panose="020B0004020202020204" pitchFamily="34" charset="0"/>
              </a:rPr>
              <a:t>, Repubblica </a:t>
            </a:r>
            <a:r>
              <a:rPr lang="de-DE" sz="2000" dirty="0" err="1">
                <a:latin typeface="Aptos" panose="020B0004020202020204" pitchFamily="34" charset="0"/>
              </a:rPr>
              <a:t>Ceca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Danimarca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Finlandia</a:t>
            </a:r>
            <a:r>
              <a:rPr lang="de-DE" sz="2000" b="1" dirty="0">
                <a:latin typeface="Aptos" panose="020B0004020202020204" pitchFamily="34" charset="0"/>
              </a:rPr>
              <a:t>, Francia, Germania</a:t>
            </a:r>
            <a:r>
              <a:rPr lang="de-DE" sz="2000" dirty="0">
                <a:latin typeface="Aptos" panose="020B0004020202020204" pitchFamily="34" charset="0"/>
              </a:rPr>
              <a:t>, Grecia, </a:t>
            </a:r>
            <a:r>
              <a:rPr lang="de-DE" sz="2000" dirty="0" err="1">
                <a:latin typeface="Aptos" panose="020B0004020202020204" pitchFamily="34" charset="0"/>
              </a:rPr>
              <a:t>Irlanda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b="1" dirty="0">
                <a:latin typeface="Aptos" panose="020B0004020202020204" pitchFamily="34" charset="0"/>
              </a:rPr>
              <a:t>Italia, </a:t>
            </a:r>
            <a:r>
              <a:rPr lang="de-DE" sz="2000" dirty="0" err="1">
                <a:latin typeface="Aptos" panose="020B0004020202020204" pitchFamily="34" charset="0"/>
              </a:rPr>
              <a:t>Lettonia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Lituania</a:t>
            </a:r>
            <a:r>
              <a:rPr lang="de-DE" sz="2000" dirty="0">
                <a:latin typeface="Aptos" panose="020B0004020202020204" pitchFamily="34" charset="0"/>
              </a:rPr>
              <a:t>, Malta, </a:t>
            </a:r>
            <a:r>
              <a:rPr lang="de-DE" sz="2000" dirty="0" err="1">
                <a:latin typeface="Aptos" panose="020B0004020202020204" pitchFamily="34" charset="0"/>
              </a:rPr>
              <a:t>Paesi</a:t>
            </a:r>
            <a:r>
              <a:rPr lang="de-DE" sz="2000" dirty="0">
                <a:latin typeface="Aptos" panose="020B0004020202020204" pitchFamily="34" charset="0"/>
              </a:rPr>
              <a:t> Bassi, Polonia, </a:t>
            </a:r>
            <a:r>
              <a:rPr lang="de-DE" sz="2000" dirty="0" err="1">
                <a:latin typeface="Aptos" panose="020B0004020202020204" pitchFamily="34" charset="0"/>
              </a:rPr>
              <a:t>Portogallo</a:t>
            </a:r>
            <a:r>
              <a:rPr lang="de-DE" sz="2000" dirty="0">
                <a:latin typeface="Aptos" panose="020B0004020202020204" pitchFamily="34" charset="0"/>
              </a:rPr>
              <a:t>, Repubblica </a:t>
            </a:r>
            <a:r>
              <a:rPr lang="de-DE" sz="2000" dirty="0" err="1">
                <a:latin typeface="Aptos" panose="020B0004020202020204" pitchFamily="34" charset="0"/>
              </a:rPr>
              <a:t>Slovacca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b="1" dirty="0">
                <a:latin typeface="Aptos" panose="020B0004020202020204" pitchFamily="34" charset="0"/>
              </a:rPr>
              <a:t>Slovenia</a:t>
            </a:r>
            <a:r>
              <a:rPr lang="de-DE" sz="2000" dirty="0">
                <a:latin typeface="Aptos" panose="020B0004020202020204" pitchFamily="34" charset="0"/>
              </a:rPr>
              <a:t>, Spagna, </a:t>
            </a:r>
            <a:r>
              <a:rPr lang="de-DE" sz="2000" dirty="0" err="1">
                <a:latin typeface="Aptos" panose="020B0004020202020204" pitchFamily="34" charset="0"/>
              </a:rPr>
              <a:t>Svezia</a:t>
            </a:r>
            <a:endParaRPr lang="de-DE" sz="2000" b="1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Piani </a:t>
            </a:r>
            <a:r>
              <a:rPr lang="de-DE" sz="2000" b="1" dirty="0" err="1">
                <a:latin typeface="Aptos" panose="020B0004020202020204" pitchFamily="34" charset="0"/>
              </a:rPr>
              <a:t>d’azione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nazionali</a:t>
            </a:r>
            <a:r>
              <a:rPr lang="de-DE" sz="2000" b="1" dirty="0">
                <a:latin typeface="Aptos" panose="020B0004020202020204" pitchFamily="34" charset="0"/>
              </a:rPr>
              <a:t> in fase di </a:t>
            </a:r>
            <a:r>
              <a:rPr lang="de-DE" sz="2000" b="1" dirty="0" err="1">
                <a:latin typeface="Aptos" panose="020B0004020202020204" pitchFamily="34" charset="0"/>
              </a:rPr>
              <a:t>preparazione</a:t>
            </a:r>
            <a:r>
              <a:rPr lang="de-DE" sz="2000" b="1" dirty="0">
                <a:latin typeface="Aptos" panose="020B0004020202020204" pitchFamily="34" charset="0"/>
              </a:rPr>
              <a:t>: 4 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Estonia, </a:t>
            </a:r>
            <a:r>
              <a:rPr lang="de-DE" sz="2000" b="1" dirty="0" err="1">
                <a:latin typeface="Aptos" panose="020B0004020202020204" pitchFamily="34" charset="0"/>
              </a:rPr>
              <a:t>Lussemburgo</a:t>
            </a:r>
            <a:r>
              <a:rPr lang="de-DE" sz="2000" dirty="0">
                <a:latin typeface="Aptos" panose="020B0004020202020204" pitchFamily="34" charset="0"/>
              </a:rPr>
              <a:t>, Romania, </a:t>
            </a:r>
            <a:r>
              <a:rPr lang="de-DE" sz="2000" dirty="0" err="1">
                <a:latin typeface="Aptos" panose="020B0004020202020204" pitchFamily="34" charset="0"/>
              </a:rPr>
              <a:t>Ungheria</a:t>
            </a:r>
            <a:endParaRPr lang="de-DE" sz="2000" dirty="0">
              <a:latin typeface="Aptos" panose="020B00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ptos" panose="020B0004020202020204" pitchFamily="34" charset="0"/>
              </a:rPr>
              <a:t>Sistemi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monitoraggio</a:t>
            </a:r>
            <a:r>
              <a:rPr lang="de-DE" sz="2000" b="1" dirty="0">
                <a:latin typeface="Aptos" panose="020B0004020202020204" pitchFamily="34" charset="0"/>
              </a:rPr>
              <a:t>: 11 </a:t>
            </a:r>
            <a:r>
              <a:rPr lang="de-DE" sz="2000" b="1" dirty="0" err="1">
                <a:latin typeface="Aptos" panose="020B0004020202020204" pitchFamily="34" charset="0"/>
              </a:rPr>
              <a:t>adottati</a:t>
            </a:r>
            <a:endParaRPr lang="de-DE" sz="2000" b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dell’UE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servizi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/>
          <p:cNvGrpSpPr/>
          <p:nvPr/>
        </p:nvGrpSpPr>
        <p:grpSpPr>
          <a:xfrm>
            <a:off x="-2901900" y="1548457"/>
            <a:ext cx="13276090" cy="5878200"/>
            <a:chOff x="-4933900" y="-756284"/>
            <a:chExt cx="13276090" cy="5878200"/>
          </a:xfrm>
        </p:grpSpPr>
        <p:sp>
          <p:nvSpPr>
            <p:cNvPr id="572" name="Google Shape;572;g386aeba7f74_0_0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/>
            <p:cNvSpPr txBox="1"/>
            <p:nvPr/>
          </p:nvSpPr>
          <p:spPr>
            <a:xfrm>
              <a:off x="306246" y="198460"/>
              <a:ext cx="8024267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Prodotti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servizi per la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pulizia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5" name="Google Shape;575;g386aeba7f74_0_0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/>
            <p:cNvSpPr txBox="1"/>
            <p:nvPr/>
          </p:nvSpPr>
          <p:spPr>
            <a:xfrm>
              <a:off x="665535" y="793929"/>
              <a:ext cx="7676653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Carta per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fotocopie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grafica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78" name="Google Shape;578;g386aeba7f74_0_0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/>
            <p:cNvSpPr txBox="1"/>
            <p:nvPr/>
          </p:nvSpPr>
          <p:spPr>
            <a:xfrm>
              <a:off x="862424" y="1388961"/>
              <a:ext cx="7479765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Vernici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smalti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segnaletica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stradale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/>
            <p:cNvSpPr txBox="1"/>
            <p:nvPr/>
          </p:nvSpPr>
          <p:spPr>
            <a:xfrm>
              <a:off x="925290" y="1984430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Apparecchiature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elettriche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ed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elettroniche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nel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settore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sanitario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/>
            <p:cNvSpPr txBox="1"/>
            <p:nvPr/>
          </p:nvSpPr>
          <p:spPr>
            <a:xfrm>
              <a:off x="862424" y="2579899"/>
              <a:ext cx="7479763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Elettricità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7" name="Google Shape;587;g386aeba7f74_0_0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/>
            <p:cNvSpPr txBox="1"/>
            <p:nvPr/>
          </p:nvSpPr>
          <p:spPr>
            <a:xfrm>
              <a:off x="665535" y="3174932"/>
              <a:ext cx="7676651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Alimentari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catering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distributori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automatici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 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/>
            <p:cNvSpPr txBox="1"/>
            <p:nvPr/>
          </p:nvSpPr>
          <p:spPr>
            <a:xfrm>
              <a:off x="306247" y="3770401"/>
              <a:ext cx="8024266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Arredamento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d’interni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93" name="Google Shape;593;g386aeba7f74_0_0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6A6F7A4B-DAE6-3077-3937-412EEDC6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1A225CD8-4CE4-1EDF-5263-40C06E0A14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dell’UE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servizi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ED180875-2FDE-5155-78A2-A0F119CE0F52}"/>
              </a:ext>
            </a:extLst>
          </p:cNvPr>
          <p:cNvGrpSpPr/>
          <p:nvPr/>
        </p:nvGrpSpPr>
        <p:grpSpPr>
          <a:xfrm>
            <a:off x="-2901900" y="1548457"/>
            <a:ext cx="13454975" cy="5878200"/>
            <a:chOff x="-4933900" y="-756284"/>
            <a:chExt cx="13623702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ADFE8EF7-B2AA-99BC-4B6A-E95BA0C0C3CE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DA9C2BDC-C5B0-5CA3-A4C7-37244866E326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89FAAB9E-9F53-B307-8817-007926D0233A}"/>
                </a:ext>
              </a:extLst>
            </p:cNvPr>
            <p:cNvSpPr txBox="1"/>
            <p:nvPr/>
          </p:nvSpPr>
          <p:spPr>
            <a:xfrm>
              <a:off x="306247" y="198460"/>
              <a:ext cx="8024267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Centri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calcolo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F5B951AB-E082-6FE9-CECE-60384EF7E976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7E8A4FAF-B3E0-9125-A742-1DA9B4881FD2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141F1F1A-1703-A03F-B48B-7B09C1098A1B}"/>
                </a:ext>
              </a:extLst>
            </p:cNvPr>
            <p:cNvSpPr txBox="1"/>
            <p:nvPr/>
          </p:nvSpPr>
          <p:spPr>
            <a:xfrm>
              <a:off x="665535" y="793929"/>
              <a:ext cx="8024267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Apparecchiature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imaging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materiali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consumo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servizi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stampa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69E8875D-AE82-2629-AC03-8C78EE175B4F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44756B63-5480-E144-B727-02E77ABEE442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74F318F6-847D-AE73-0866-40889EF2F85A}"/>
                </a:ext>
              </a:extLst>
            </p:cNvPr>
            <p:cNvSpPr txBox="1"/>
            <p:nvPr/>
          </p:nvSpPr>
          <p:spPr>
            <a:xfrm>
              <a:off x="862424" y="1388961"/>
              <a:ext cx="7827378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Progettazione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costruzione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manutenzione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stradale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E016C20E-38E2-829E-8859-1722A81196CC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1563BE78-4D35-CB43-B677-686D6765392A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C568E32F-0EB5-C5D5-529A-671658AF2856}"/>
                </a:ext>
              </a:extLst>
            </p:cNvPr>
            <p:cNvSpPr txBox="1"/>
            <p:nvPr/>
          </p:nvSpPr>
          <p:spPr>
            <a:xfrm>
              <a:off x="925290" y="1984430"/>
              <a:ext cx="7764512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Rubinetteria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A0E16B84-18CB-64F2-9F8A-FD284626E521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30B18627-043B-7836-5AFD-9865DBA39FD4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82C60C48-6371-ADD7-6253-09F1213C6DB0}"/>
                </a:ext>
              </a:extLst>
            </p:cNvPr>
            <p:cNvSpPr txBox="1"/>
            <p:nvPr/>
          </p:nvSpPr>
          <p:spPr>
            <a:xfrm>
              <a:off x="862424" y="2579899"/>
              <a:ext cx="7764512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Illuminazione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stradale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segnaletica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stradale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734DA996-32B1-71B8-1BBD-4E141D17CBC1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C89557B3-B4A4-9FEA-22CD-0634CF5CC8E1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CC0213D2-F846-F055-9BDD-F3AFCB033641}"/>
                </a:ext>
              </a:extLst>
            </p:cNvPr>
            <p:cNvSpPr txBox="1"/>
            <p:nvPr/>
          </p:nvSpPr>
          <p:spPr>
            <a:xfrm>
              <a:off x="665535" y="3174932"/>
              <a:ext cx="7961401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Tessili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F6238246-2A97-4AEC-40B1-E2BD0BF052DA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82F98374-9FBB-4E82-A4C3-840C132D01D3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5D1987F8-17BE-43DF-1397-2B681D1DDC0D}"/>
                </a:ext>
              </a:extLst>
            </p:cNvPr>
            <p:cNvSpPr txBox="1"/>
            <p:nvPr/>
          </p:nvSpPr>
          <p:spPr>
            <a:xfrm>
              <a:off x="306247" y="3770401"/>
              <a:ext cx="8024266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Contenitori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sanitari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orinatoi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3FA9D315-EB7F-E28F-2E9D-DB588D5BAA2F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4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Alcune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date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storiche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32356" y="3366302"/>
            <a:ext cx="60939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1972 –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Conferenza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delle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Nazioni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Unite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sull’ambiente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umano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532356" y="5257618"/>
            <a:ext cx="60939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1987 –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Brundtland: "Il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nostro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futuro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comune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"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532356" y="4342533"/>
            <a:ext cx="59526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1972 –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"I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limiti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dello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sviluppo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" (Club di Roma)</a:t>
            </a:r>
            <a:endParaRPr sz="200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140" name="Google Shape;140;p8" descr="Globo terrestre: As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7" y="34919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Document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7" y="4455629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Mano aperta con pian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6" y="538294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CF7C30F-77F5-21B4-2D86-92E0176550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8115" b="8115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740451-7B63-71E2-7003-DE55A3BAD7BE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79F75C09-9F0B-031B-F63E-22AE18477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4D4CAC53-F588-51B8-6F95-C47B7FBB6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dell’UE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servizi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B07D59ED-A923-8623-B50A-916E4DC875D2}"/>
              </a:ext>
            </a:extLst>
          </p:cNvPr>
          <p:cNvGrpSpPr/>
          <p:nvPr/>
        </p:nvGrpSpPr>
        <p:grpSpPr>
          <a:xfrm>
            <a:off x="-2901900" y="1548457"/>
            <a:ext cx="13454975" cy="5878200"/>
            <a:chOff x="-4933900" y="-756284"/>
            <a:chExt cx="13623702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C809B90C-C373-89C9-B575-D89915DF7521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DA266DD3-7BE8-FFC3-C95C-D792A451C76B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051E851D-2980-4CEC-C97F-755429186630}"/>
                </a:ext>
              </a:extLst>
            </p:cNvPr>
            <p:cNvSpPr txBox="1"/>
            <p:nvPr/>
          </p:nvSpPr>
          <p:spPr>
            <a:xfrm>
              <a:off x="306247" y="198460"/>
              <a:ext cx="8024267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Trasporti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A2F9080D-E2BE-8145-6170-BD9A07606B10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1BABA28C-530F-0E8D-B22E-B6789CD8A355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33B550E9-B38A-F307-406B-74E23721A8BA}"/>
                </a:ext>
              </a:extLst>
            </p:cNvPr>
            <p:cNvSpPr txBox="1"/>
            <p:nvPr/>
          </p:nvSpPr>
          <p:spPr>
            <a:xfrm>
              <a:off x="665535" y="793929"/>
              <a:ext cx="8024267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Trasporto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su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strada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(NUOVO)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720A6581-EE5E-7FD7-A9B3-90A9120B14A8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F56B6098-1864-9FA6-53BD-1B0DBCA028E9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1BF0128A-02F5-C709-5F99-1B9524622D7B}"/>
                </a:ext>
              </a:extLst>
            </p:cNvPr>
            <p:cNvSpPr txBox="1"/>
            <p:nvPr/>
          </p:nvSpPr>
          <p:spPr>
            <a:xfrm>
              <a:off x="862424" y="1388961"/>
              <a:ext cx="7827378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Infrastrutture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fognarie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D2366D4E-1459-0B7D-AF6C-F25BDDCDE427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DC241023-78B7-E9E9-5E3C-8CD239DC98E5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728FAD42-6E2D-A64C-B690-357F2ECAF9A7}"/>
                </a:ext>
              </a:extLst>
            </p:cNvPr>
            <p:cNvSpPr txBox="1"/>
            <p:nvPr/>
          </p:nvSpPr>
          <p:spPr>
            <a:xfrm>
              <a:off x="925290" y="1984430"/>
              <a:ext cx="7764512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Produzione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acqua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calda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F87CA42C-DEF3-359B-388A-38CED11403B2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0944E2EE-33FE-41B4-9C35-E81A76FFB538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2E8ADBC4-A6CC-AF18-002D-72BA840CCADF}"/>
                </a:ext>
              </a:extLst>
            </p:cNvPr>
            <p:cNvSpPr txBox="1"/>
            <p:nvPr/>
          </p:nvSpPr>
          <p:spPr>
            <a:xfrm>
              <a:off x="862424" y="2579899"/>
              <a:ext cx="7764512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Manutenzione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degli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spazi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pubblici</a:t>
              </a:r>
              <a:endParaRPr sz="200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E7047063-A11F-A382-2005-3DDAE74CA1A2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9C8BC026-3AE1-E88B-8A71-0CA167849F23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91932F2B-D809-E09B-4841-A564D9B5E4EF}"/>
                </a:ext>
              </a:extLst>
            </p:cNvPr>
            <p:cNvSpPr txBox="1"/>
            <p:nvPr/>
          </p:nvSpPr>
          <p:spPr>
            <a:xfrm>
              <a:off x="665535" y="3174932"/>
              <a:ext cx="7961401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Computer, monitor,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tablet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smartphone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(NOVITÀ)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11A16B40-FA22-0A6E-C92E-3645AC342A74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49304115-FACF-1237-8092-4A30ECBD75F1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AE37BE7F-2B05-997B-9786-E1BDF5380979}"/>
                </a:ext>
              </a:extLst>
            </p:cNvPr>
            <p:cNvSpPr txBox="1"/>
            <p:nvPr/>
          </p:nvSpPr>
          <p:spPr>
            <a:xfrm>
              <a:off x="306247" y="3770401"/>
              <a:ext cx="8024266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Centri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calcolo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locali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server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dirty="0">
                  <a:solidFill>
                    <a:srgbClr val="3F3F3F"/>
                  </a:solidFill>
                  <a:latin typeface="Aptos" panose="020B0004020202020204" pitchFamily="34" charset="0"/>
                </a:rPr>
                <a:t> servizi </a:t>
              </a:r>
              <a:r>
                <a:rPr lang="de-DE" sz="20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cloud</a:t>
              </a:r>
              <a:endParaRPr lang="de-DE" sz="2000" dirty="0">
                <a:solidFill>
                  <a:srgbClr val="3F3F3F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871F5785-31A7-DFCA-910D-DBD4B41AAD1F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936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endParaRPr lang="de-DE" sz="5400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5"/>
          <p:cNvSpPr txBox="1">
            <a:spLocks noGrp="1"/>
          </p:cNvSpPr>
          <p:nvPr>
            <p:ph type="title"/>
          </p:nvPr>
        </p:nvSpPr>
        <p:spPr>
          <a:xfrm>
            <a:off x="3661409" y="4939303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dell’SPP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632" name="Google Shape;632;p75"/>
          <p:cNvGrpSpPr/>
          <p:nvPr/>
        </p:nvGrpSpPr>
        <p:grpSpPr>
          <a:xfrm>
            <a:off x="3661409" y="809786"/>
            <a:ext cx="7742830" cy="4401366"/>
            <a:chOff x="0" y="35628"/>
            <a:chExt cx="10012992" cy="5387799"/>
          </a:xfrm>
        </p:grpSpPr>
        <p:sp>
          <p:nvSpPr>
            <p:cNvPr id="633" name="Google Shape;633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Riduce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emissioni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l’inquinamento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i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rifiuti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35" name="Google Shape;635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Riduce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emissioni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di gas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serra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37" name="Google Shape;637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Promuove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la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biodiversità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la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conservazione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delle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risorse</a:t>
              </a:r>
              <a:endParaRPr sz="20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39" name="Google Shape;639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Promuove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l’nclusione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sociale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condizioni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lavoro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eque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lo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sviluppo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economico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locale</a:t>
              </a:r>
              <a:endParaRPr lang="de-DE" sz="20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641" name="Google Shape;641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Rafforza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l’economia</a:t>
              </a:r>
              <a:r>
                <a:rPr lang="de-DE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circolare</a:t>
              </a:r>
              <a:endParaRPr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l’attenzione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649" name="Google Shape;649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59" y="4901921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F739BB-3051-D606-86EE-D7A8D2EA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292" y="5331251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Fonti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658" name="Google Shape;658;p84"/>
          <p:cNvSpPr txBox="1"/>
          <p:nvPr/>
        </p:nvSpPr>
        <p:spPr>
          <a:xfrm>
            <a:off x="506677" y="2325274"/>
            <a:ext cx="10972799" cy="36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u="sng" dirty="0">
                <a:hlinkClick r:id="rId3"/>
              </a:rPr>
              <a:t>https://www.are.admin.ch/are/en/home/media/publications/sustainable-development/brundtland-report.html</a:t>
            </a:r>
            <a:endParaRPr lang="de-DE" dirty="0"/>
          </a:p>
          <a:p>
            <a:r>
              <a:rPr lang="de-DE" u="sng" dirty="0">
                <a:hlinkClick r:id="rId4"/>
              </a:rPr>
              <a:t>https://www.clubofrome.org/publication/the-limits-to-growth/#:~:text=Pubblicato%20nel%201972%20%E2%80%93%20Il%20messaggio%20di,lungo%20tempo%2C%20anche%20con%20la%20tecnologia%20avanzata.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5"/>
              </a:rPr>
              <a:t>https://www.un.org/en/conferences/environment/stockholm1972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6"/>
              </a:rPr>
              <a:t>https://unric.org/it/che-cosa-sono-i-cambiamenti-climatici/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7"/>
              </a:rPr>
              <a:t>https://asvis.it/goal-e-target-obiettivi-e-traguardi-per-il-2030/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8"/>
              </a:rPr>
              <a:t>https://sdgs.un.org/2030agenda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9"/>
              </a:rPr>
              <a:t>https://sdgs.un.org/goals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10"/>
              </a:rPr>
              <a:t>https://gpp.mase.gov.it/Home/PianoAzioneNazionaleGPP?utm_source=chatgpt.com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11"/>
              </a:rPr>
              <a:t>https://gpp.mase.gov.it/Struttura-dei-CAM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12"/>
              </a:rPr>
              <a:t>https://thedocs.worldbank.org/en/doc/e77a9257967cac8b62484c7e8c974e70-0290012024/original/WB-SUSTAINABLE-PROCUREMENT-16574-CH1.pdf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13"/>
              </a:rPr>
              <a:t>https://procuraplus.org/fileadmin/user_upload/ManualProcura_online_version_new_logo.pdf</a:t>
            </a:r>
            <a:r>
              <a:rPr lang="de-DE" dirty="0"/>
              <a:t> </a:t>
            </a:r>
          </a:p>
          <a:p>
            <a:r>
              <a:rPr lang="de-DE" u="sng" dirty="0">
                <a:hlinkClick r:id="rId14"/>
              </a:rPr>
              <a:t>https://www.oneplanetnetwork.org/sites/default/files</a:t>
            </a:r>
            <a:r>
              <a:rPr lang="de-DE" u="sng">
                <a:hlinkClick r:id="rId14"/>
              </a:rPr>
              <a:t>/10yfp_spp_programme_principles_of_sustainable_public_procurement.pdf</a:t>
            </a:r>
            <a:r>
              <a:rPr lang="de-DE"/>
              <a:t> 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Conferenza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Nazioni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sull’ambiente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umano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1093981" y="2366127"/>
            <a:ext cx="4269871" cy="3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096000" y="2366127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stata</a:t>
            </a:r>
            <a:r>
              <a:rPr lang="de-DE" sz="2000" dirty="0">
                <a:latin typeface="Aptos" panose="020B0004020202020204" pitchFamily="34" charset="0"/>
              </a:rPr>
              <a:t> la prima </a:t>
            </a:r>
            <a:r>
              <a:rPr lang="de-DE" sz="2000" dirty="0" err="1">
                <a:latin typeface="Aptos" panose="020B0004020202020204" pitchFamily="34" charset="0"/>
              </a:rPr>
              <a:t>conferenza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mondiale</a:t>
            </a:r>
            <a:r>
              <a:rPr lang="de-DE" sz="2000" dirty="0">
                <a:latin typeface="Aptos" panose="020B0004020202020204" pitchFamily="34" charset="0"/>
              </a:rPr>
              <a:t> in </a:t>
            </a:r>
            <a:r>
              <a:rPr lang="de-DE" sz="2000" dirty="0" err="1">
                <a:latin typeface="Aptos" panose="020B0004020202020204" pitchFamily="34" charset="0"/>
              </a:rPr>
              <a:t>cui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l’ambiente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è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diventato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un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tema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importante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Fu </a:t>
            </a:r>
            <a:r>
              <a:rPr lang="de-DE" sz="2000" dirty="0" err="1">
                <a:latin typeface="Aptos" panose="020B0004020202020204" pitchFamily="34" charset="0"/>
              </a:rPr>
              <a:t>approvata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latin typeface="Aptos" panose="020B0004020202020204" pitchFamily="34" charset="0"/>
              </a:rPr>
              <a:t>Dichiarazione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Stoccolma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pPr marL="685800" indent="-45720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Uno </a:t>
            </a:r>
            <a:r>
              <a:rPr lang="de-DE" sz="2000" dirty="0" err="1">
                <a:latin typeface="Aptos" panose="020B0004020202020204" pitchFamily="34" charset="0"/>
              </a:rPr>
              <a:t>dei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risultati</a:t>
            </a:r>
            <a:r>
              <a:rPr lang="de-DE" sz="2000" dirty="0">
                <a:latin typeface="Aptos" panose="020B0004020202020204" pitchFamily="34" charset="0"/>
              </a:rPr>
              <a:t> più </a:t>
            </a:r>
            <a:r>
              <a:rPr lang="de-DE" sz="2000" dirty="0" err="1">
                <a:latin typeface="Aptos" panose="020B0004020202020204" pitchFamily="34" charset="0"/>
              </a:rPr>
              <a:t>importanti</a:t>
            </a:r>
            <a:r>
              <a:rPr lang="de-DE" sz="2000" dirty="0">
                <a:latin typeface="Aptos" panose="020B0004020202020204" pitchFamily="34" charset="0"/>
              </a:rPr>
              <a:t> della </a:t>
            </a:r>
            <a:r>
              <a:rPr lang="de-DE" sz="2000" dirty="0" err="1">
                <a:latin typeface="Aptos" panose="020B0004020202020204" pitchFamily="34" charset="0"/>
              </a:rPr>
              <a:t>conferenza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Stoccolma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fu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u="sng" dirty="0">
                <a:latin typeface="Aptos" panose="020B0004020202020204" pitchFamily="34" charset="0"/>
                <a:hlinkClick r:id="rId4"/>
              </a:rPr>
              <a:t>fondazione del Programma delle Nazioni Unite per l’ambiente (UNEP).</a:t>
            </a:r>
            <a:endParaRPr lang="de-DE" sz="2000" dirty="0"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D1B3BC-1618-F61F-1DEF-3A69AF75EDA1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1972 -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Rapporto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"I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crescita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" (Club di Roma)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07862" y="2375919"/>
            <a:ext cx="744735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1970 </a:t>
            </a:r>
            <a:r>
              <a:rPr lang="de-DE" sz="2000" dirty="0">
                <a:latin typeface="Aptos" panose="020B0004020202020204" pitchFamily="34" charset="0"/>
              </a:rPr>
              <a:t>–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gruppo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internazionale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ricercatori</a:t>
            </a:r>
            <a:r>
              <a:rPr lang="de-DE" sz="2000" dirty="0">
                <a:latin typeface="Aptos" panose="020B0004020202020204" pitchFamily="34" charset="0"/>
              </a:rPr>
              <a:t> del Massachusetts Institute </a:t>
            </a:r>
            <a:r>
              <a:rPr lang="de-DE" sz="2000" dirty="0" err="1">
                <a:latin typeface="Aptos" panose="020B0004020202020204" pitchFamily="34" charset="0"/>
              </a:rPr>
              <a:t>of</a:t>
            </a:r>
            <a:r>
              <a:rPr lang="de-DE" sz="2000" dirty="0">
                <a:latin typeface="Aptos" panose="020B0004020202020204" pitchFamily="34" charset="0"/>
              </a:rPr>
              <a:t> Technology (MIT) </a:t>
            </a:r>
            <a:r>
              <a:rPr lang="de-DE" sz="2000" dirty="0" err="1">
                <a:latin typeface="Aptos" panose="020B0004020202020204" pitchFamily="34" charset="0"/>
              </a:rPr>
              <a:t>avvia</a:t>
            </a:r>
            <a:r>
              <a:rPr lang="de-DE" sz="2000" dirty="0">
                <a:latin typeface="Aptos" panose="020B0004020202020204" pitchFamily="34" charset="0"/>
              </a:rPr>
              <a:t> uno </a:t>
            </a:r>
            <a:r>
              <a:rPr lang="de-DE" sz="2000" b="1" dirty="0" err="1">
                <a:latin typeface="Aptos" panose="020B0004020202020204" pitchFamily="34" charset="0"/>
              </a:rPr>
              <a:t>studio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sugli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effetti</a:t>
            </a:r>
            <a:r>
              <a:rPr lang="de-DE" sz="2000" b="1" dirty="0">
                <a:latin typeface="Aptos" panose="020B0004020202020204" pitchFamily="34" charset="0"/>
              </a:rPr>
              <a:t> della </a:t>
            </a:r>
            <a:r>
              <a:rPr lang="de-DE" sz="2000" b="1" dirty="0" err="1">
                <a:latin typeface="Aptos" panose="020B0004020202020204" pitchFamily="34" charset="0"/>
              </a:rPr>
              <a:t>crescita</a:t>
            </a:r>
            <a:r>
              <a:rPr lang="de-DE" sz="2000" b="1" dirty="0">
                <a:latin typeface="Aptos" panose="020B0004020202020204" pitchFamily="34" charset="0"/>
              </a:rPr>
              <a:t> globale </a:t>
            </a:r>
            <a:r>
              <a:rPr lang="de-DE" sz="2000" b="1" dirty="0" err="1">
                <a:latin typeface="Aptos" panose="020B0004020202020204" pitchFamily="34" charset="0"/>
              </a:rPr>
              <a:t>sostenuta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lang="de-DE" sz="20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1972 </a:t>
            </a:r>
            <a:r>
              <a:rPr lang="de-DE" sz="2000" dirty="0">
                <a:latin typeface="Aptos" panose="020B0004020202020204" pitchFamily="34" charset="0"/>
              </a:rPr>
              <a:t>- Il Club di Roma </a:t>
            </a:r>
            <a:r>
              <a:rPr lang="de-DE" sz="2000" dirty="0" err="1">
                <a:latin typeface="Aptos" panose="020B0004020202020204" pitchFamily="34" charset="0"/>
              </a:rPr>
              <a:t>pubblica</a:t>
            </a:r>
            <a:r>
              <a:rPr lang="de-DE" sz="2000" dirty="0">
                <a:latin typeface="Aptos" panose="020B0004020202020204" pitchFamily="34" charset="0"/>
              </a:rPr>
              <a:t> il </a:t>
            </a:r>
            <a:r>
              <a:rPr lang="de-DE" sz="2000" b="1" dirty="0" err="1">
                <a:latin typeface="Aptos" panose="020B0004020202020204" pitchFamily="34" charset="0"/>
              </a:rPr>
              <a:t>rapporto</a:t>
            </a:r>
            <a:r>
              <a:rPr lang="de-DE" sz="2000" b="1" dirty="0">
                <a:latin typeface="Aptos" panose="020B0004020202020204" pitchFamily="34" charset="0"/>
              </a:rPr>
              <a:t> "I </a:t>
            </a:r>
            <a:r>
              <a:rPr lang="de-DE" sz="2000" b="1" dirty="0" err="1">
                <a:latin typeface="Aptos" panose="020B0004020202020204" pitchFamily="34" charset="0"/>
              </a:rPr>
              <a:t>limiti</a:t>
            </a:r>
            <a:r>
              <a:rPr lang="de-DE" sz="2000" b="1" dirty="0">
                <a:latin typeface="Aptos" panose="020B0004020202020204" pitchFamily="34" charset="0"/>
              </a:rPr>
              <a:t> della </a:t>
            </a:r>
            <a:r>
              <a:rPr lang="de-DE" sz="2000" b="1" dirty="0" err="1">
                <a:latin typeface="Aptos" panose="020B0004020202020204" pitchFamily="34" charset="0"/>
              </a:rPr>
              <a:t>crescita</a:t>
            </a:r>
            <a:r>
              <a:rPr lang="de-DE" sz="2000" b="1" dirty="0">
                <a:latin typeface="Aptos" panose="020B0004020202020204" pitchFamily="34" charset="0"/>
              </a:rPr>
              <a:t>".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158" name="Google Shape;158;p31"/>
          <p:cNvSpPr/>
          <p:nvPr/>
        </p:nvSpPr>
        <p:spPr>
          <a:xfrm rot="-5400000">
            <a:off x="1233350" y="4864307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304211" y="4190200"/>
            <a:ext cx="683608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rapporto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sottolineava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latin typeface="Aptos" panose="020B0004020202020204" pitchFamily="34" charset="0"/>
              </a:rPr>
              <a:t>necessità</a:t>
            </a:r>
            <a:r>
              <a:rPr lang="de-DE" sz="2000" b="1" dirty="0">
                <a:latin typeface="Aptos" panose="020B0004020202020204" pitchFamily="34" charset="0"/>
              </a:rPr>
              <a:t> di uno </a:t>
            </a:r>
            <a:r>
              <a:rPr lang="de-DE" sz="2000" b="1" dirty="0" err="1">
                <a:latin typeface="Aptos" panose="020B0004020202020204" pitchFamily="34" charset="0"/>
              </a:rPr>
              <a:t>sviluppo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sostenibile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una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gestione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responsabile</a:t>
            </a:r>
            <a:r>
              <a:rPr lang="de-DE" sz="2000" b="1" dirty="0">
                <a:latin typeface="Aptos" panose="020B0004020202020204" pitchFamily="34" charset="0"/>
              </a:rPr>
              <a:t> delle </a:t>
            </a:r>
            <a:r>
              <a:rPr lang="de-DE" sz="2000" b="1" dirty="0" err="1">
                <a:latin typeface="Aptos" panose="020B0004020202020204" pitchFamily="34" charset="0"/>
              </a:rPr>
              <a:t>risorse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r>
              <a:rPr lang="de-DE" sz="2000" dirty="0">
                <a:latin typeface="Aptos" panose="020B0004020202020204" pitchFamily="34" charset="0"/>
              </a:rPr>
              <a:t>Lo </a:t>
            </a:r>
            <a:r>
              <a:rPr lang="de-DE" sz="2000" dirty="0" err="1">
                <a:latin typeface="Aptos" panose="020B0004020202020204" pitchFamily="34" charset="0"/>
              </a:rPr>
              <a:t>studio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prevedeva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che</a:t>
            </a:r>
            <a:r>
              <a:rPr lang="de-DE" sz="2000" dirty="0">
                <a:latin typeface="Aptos" panose="020B0004020202020204" pitchFamily="34" charset="0"/>
              </a:rPr>
              <a:t>, se </a:t>
            </a:r>
            <a:r>
              <a:rPr lang="de-DE" sz="2000" dirty="0" err="1">
                <a:latin typeface="Aptos" panose="020B0004020202020204" pitchFamily="34" charset="0"/>
              </a:rPr>
              <a:t>tali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tendenze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fossero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continuate</a:t>
            </a:r>
            <a:r>
              <a:rPr lang="de-DE" sz="2000" dirty="0">
                <a:latin typeface="Aptos" panose="020B0004020202020204" pitchFamily="34" charset="0"/>
              </a:rPr>
              <a:t>, le </a:t>
            </a:r>
            <a:r>
              <a:rPr lang="de-DE" sz="2000" dirty="0" err="1">
                <a:latin typeface="Aptos" panose="020B0004020202020204" pitchFamily="34" charset="0"/>
              </a:rPr>
              <a:t>risorse</a:t>
            </a:r>
            <a:r>
              <a:rPr lang="de-DE" sz="2000" dirty="0">
                <a:latin typeface="Aptos" panose="020B0004020202020204" pitchFamily="34" charset="0"/>
              </a:rPr>
              <a:t> della Terra si </a:t>
            </a:r>
            <a:r>
              <a:rPr lang="de-DE" sz="2000" dirty="0" err="1">
                <a:latin typeface="Aptos" panose="020B0004020202020204" pitchFamily="34" charset="0"/>
              </a:rPr>
              <a:t>sarebbero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esaurite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entro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dirty="0" err="1">
                <a:latin typeface="Aptos" panose="020B0004020202020204" pitchFamily="34" charset="0"/>
              </a:rPr>
              <a:t>fine</a:t>
            </a:r>
            <a:r>
              <a:rPr lang="de-DE" sz="2000" dirty="0">
                <a:latin typeface="Aptos" panose="020B0004020202020204" pitchFamily="34" charset="0"/>
              </a:rPr>
              <a:t> del XXI </a:t>
            </a:r>
            <a:r>
              <a:rPr lang="de-DE" sz="2000" dirty="0" err="1">
                <a:latin typeface="Aptos" panose="020B0004020202020204" pitchFamily="34" charset="0"/>
              </a:rPr>
              <a:t>secolo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causando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un</a:t>
            </a:r>
            <a:r>
              <a:rPr lang="de-DE" sz="2000" dirty="0">
                <a:latin typeface="Aptos" panose="020B0004020202020204" pitchFamily="34" charset="0"/>
              </a:rPr>
              <a:t> possibile </a:t>
            </a:r>
            <a:r>
              <a:rPr lang="de-DE" sz="2000" b="1" dirty="0" err="1">
                <a:latin typeface="Aptos" panose="020B0004020202020204" pitchFamily="34" charset="0"/>
              </a:rPr>
              <a:t>collasso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economico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ambientale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  <a:endParaRPr sz="20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219" y="1406011"/>
            <a:ext cx="2557921" cy="35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10DE58-363F-242E-BDA7-40A56192175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1987 –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Rapporto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Brundtland: "Il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nostro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futuro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"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94360" y="2352754"/>
            <a:ext cx="680733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1983 – </a:t>
            </a:r>
            <a:r>
              <a:rPr lang="de-DE" sz="2000" dirty="0" err="1">
                <a:latin typeface="Aptos" panose="020B0004020202020204" pitchFamily="34" charset="0"/>
              </a:rPr>
              <a:t>Viene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istituita</a:t>
            </a:r>
            <a:r>
              <a:rPr lang="de-DE" sz="2000" dirty="0"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latin typeface="Aptos" panose="020B0004020202020204" pitchFamily="34" charset="0"/>
              </a:rPr>
              <a:t>Commissione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mondiale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sull’ambiente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lo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sviluppo</a:t>
            </a:r>
            <a:r>
              <a:rPr lang="de-DE" sz="2000" b="1" dirty="0">
                <a:latin typeface="Aptos" panose="020B0004020202020204" pitchFamily="34" charset="0"/>
              </a:rPr>
              <a:t> (WCED)</a:t>
            </a:r>
            <a:r>
              <a:rPr lang="de-DE" sz="2000" dirty="0">
                <a:latin typeface="Aptos" panose="020B0004020202020204" pitchFamily="34" charset="0"/>
              </a:rPr>
              <a:t>.</a:t>
            </a:r>
          </a:p>
          <a:p>
            <a:pPr fontAlgn="base"/>
            <a:endParaRPr lang="de-DE" sz="20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ptos" panose="020B0004020202020204" pitchFamily="34" charset="0"/>
              </a:rPr>
              <a:t>1987 </a:t>
            </a:r>
            <a:r>
              <a:rPr lang="de-DE" sz="2000" dirty="0">
                <a:latin typeface="Aptos" panose="020B0004020202020204" pitchFamily="34" charset="0"/>
              </a:rPr>
              <a:t>– La WCED </a:t>
            </a:r>
            <a:r>
              <a:rPr lang="de-DE" sz="2000" dirty="0" err="1">
                <a:latin typeface="Aptos" panose="020B0004020202020204" pitchFamily="34" charset="0"/>
              </a:rPr>
              <a:t>pubblica</a:t>
            </a:r>
            <a:r>
              <a:rPr lang="de-DE" sz="2000" dirty="0">
                <a:latin typeface="Aptos" panose="020B0004020202020204" pitchFamily="34" charset="0"/>
              </a:rPr>
              <a:t> il </a:t>
            </a:r>
            <a:r>
              <a:rPr lang="de-DE" sz="2000" dirty="0" err="1">
                <a:latin typeface="Aptos" panose="020B0004020202020204" pitchFamily="34" charset="0"/>
              </a:rPr>
              <a:t>rapporto</a:t>
            </a:r>
            <a:r>
              <a:rPr lang="de-DE" sz="2000" dirty="0">
                <a:latin typeface="Aptos" panose="020B0004020202020204" pitchFamily="34" charset="0"/>
              </a:rPr>
              <a:t> "Il </a:t>
            </a:r>
            <a:r>
              <a:rPr lang="de-DE" sz="2000" dirty="0" err="1">
                <a:latin typeface="Aptos" panose="020B0004020202020204" pitchFamily="34" charset="0"/>
              </a:rPr>
              <a:t>nostro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futuro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comune</a:t>
            </a:r>
            <a:r>
              <a:rPr lang="de-DE" sz="2000" dirty="0">
                <a:latin typeface="Aptos" panose="020B0004020202020204" pitchFamily="34" charset="0"/>
              </a:rPr>
              <a:t>". Il </a:t>
            </a:r>
            <a:r>
              <a:rPr lang="de-DE" sz="2000" dirty="0" err="1">
                <a:latin typeface="Aptos" panose="020B0004020202020204" pitchFamily="34" charset="0"/>
              </a:rPr>
              <a:t>documento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viene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chiamato</a:t>
            </a:r>
            <a:r>
              <a:rPr lang="de-DE" sz="2000" b="1" dirty="0">
                <a:latin typeface="Aptos" panose="020B0004020202020204" pitchFamily="34" charset="0"/>
              </a:rPr>
              <a:t> "</a:t>
            </a:r>
            <a:r>
              <a:rPr lang="de-DE" sz="2000" b="1" dirty="0" err="1">
                <a:latin typeface="Aptos" panose="020B0004020202020204" pitchFamily="34" charset="0"/>
              </a:rPr>
              <a:t>Rapporto</a:t>
            </a:r>
            <a:r>
              <a:rPr lang="de-DE" sz="2000" b="1" dirty="0">
                <a:latin typeface="Aptos" panose="020B0004020202020204" pitchFamily="34" charset="0"/>
              </a:rPr>
              <a:t> Brundtland" </a:t>
            </a:r>
            <a:r>
              <a:rPr lang="de-DE" sz="2000" dirty="0" err="1">
                <a:latin typeface="Aptos" panose="020B0004020202020204" pitchFamily="34" charset="0"/>
              </a:rPr>
              <a:t>dal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nome</a:t>
            </a:r>
            <a:r>
              <a:rPr lang="de-DE" sz="2000" dirty="0">
                <a:latin typeface="Aptos" panose="020B0004020202020204" pitchFamily="34" charset="0"/>
              </a:rPr>
              <a:t> della </a:t>
            </a:r>
            <a:r>
              <a:rPr lang="de-DE" sz="2000" dirty="0" err="1">
                <a:latin typeface="Aptos" panose="020B0004020202020204" pitchFamily="34" charset="0"/>
              </a:rPr>
              <a:t>presidente</a:t>
            </a:r>
            <a:r>
              <a:rPr lang="de-DE" sz="2000" dirty="0">
                <a:latin typeface="Aptos" panose="020B0004020202020204" pitchFamily="34" charset="0"/>
              </a:rPr>
              <a:t> della </a:t>
            </a:r>
            <a:r>
              <a:rPr lang="de-DE" sz="2000" dirty="0" err="1">
                <a:latin typeface="Aptos" panose="020B0004020202020204" pitchFamily="34" charset="0"/>
              </a:rPr>
              <a:t>commissione</a:t>
            </a:r>
            <a:r>
              <a:rPr lang="de-DE" sz="2000" dirty="0">
                <a:latin typeface="Aptos" panose="020B0004020202020204" pitchFamily="34" charset="0"/>
              </a:rPr>
              <a:t>, Gro Harlem Brundtland.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2256470" y="4818552"/>
            <a:ext cx="661061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Il </a:t>
            </a:r>
            <a:r>
              <a:rPr lang="de-DE" sz="2000" dirty="0" err="1">
                <a:latin typeface="Aptos" panose="020B0004020202020204" pitchFamily="34" charset="0"/>
              </a:rPr>
              <a:t>termine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b="1" dirty="0">
                <a:latin typeface="Aptos" panose="020B0004020202020204" pitchFamily="34" charset="0"/>
              </a:rPr>
              <a:t>"</a:t>
            </a:r>
            <a:r>
              <a:rPr lang="de-DE" sz="2000" b="1" dirty="0" err="1">
                <a:latin typeface="Aptos" panose="020B0004020202020204" pitchFamily="34" charset="0"/>
              </a:rPr>
              <a:t>sviluppo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sostenibile</a:t>
            </a:r>
            <a:r>
              <a:rPr lang="de-DE" sz="2000" b="1" dirty="0">
                <a:latin typeface="Aptos" panose="020B0004020202020204" pitchFamily="34" charset="0"/>
              </a:rPr>
              <a:t>" </a:t>
            </a:r>
            <a:r>
              <a:rPr lang="de-DE" sz="2000" dirty="0" err="1">
                <a:latin typeface="Aptos" panose="020B0004020202020204" pitchFamily="34" charset="0"/>
              </a:rPr>
              <a:t>viene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coniato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ufficialmente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definito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come</a:t>
            </a:r>
            <a:r>
              <a:rPr lang="de-DE" sz="2000" dirty="0">
                <a:latin typeface="Aptos" panose="020B0004020202020204" pitchFamily="34" charset="0"/>
              </a:rPr>
              <a:t> "</a:t>
            </a:r>
            <a:r>
              <a:rPr lang="de-DE" sz="2000" b="1" dirty="0">
                <a:latin typeface="Aptos" panose="020B0004020202020204" pitchFamily="34" charset="0"/>
              </a:rPr>
              <a:t>il </a:t>
            </a:r>
            <a:r>
              <a:rPr lang="de-DE" sz="2000" b="1" dirty="0" err="1">
                <a:latin typeface="Aptos" panose="020B0004020202020204" pitchFamily="34" charset="0"/>
              </a:rPr>
              <a:t>processo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che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consente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soddisfare</a:t>
            </a:r>
            <a:r>
              <a:rPr lang="de-DE" sz="2000" b="1" dirty="0">
                <a:latin typeface="Aptos" panose="020B0004020202020204" pitchFamily="34" charset="0"/>
              </a:rPr>
              <a:t> i </a:t>
            </a:r>
            <a:r>
              <a:rPr lang="de-DE" sz="2000" b="1" dirty="0" err="1">
                <a:latin typeface="Aptos" panose="020B0004020202020204" pitchFamily="34" charset="0"/>
              </a:rPr>
              <a:t>bisogni</a:t>
            </a:r>
            <a:r>
              <a:rPr lang="de-DE" sz="2000" b="1" dirty="0">
                <a:latin typeface="Aptos" panose="020B0004020202020204" pitchFamily="34" charset="0"/>
              </a:rPr>
              <a:t> della </a:t>
            </a:r>
            <a:r>
              <a:rPr lang="de-DE" sz="2000" b="1" dirty="0" err="1">
                <a:latin typeface="Aptos" panose="020B0004020202020204" pitchFamily="34" charset="0"/>
              </a:rPr>
              <a:t>generazione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attuale</a:t>
            </a:r>
            <a:r>
              <a:rPr lang="de-DE" sz="2000" b="1" dirty="0">
                <a:latin typeface="Aptos" panose="020B0004020202020204" pitchFamily="34" charset="0"/>
              </a:rPr>
              <a:t> senza </a:t>
            </a:r>
            <a:r>
              <a:rPr lang="de-DE" sz="2000" b="1" dirty="0" err="1">
                <a:latin typeface="Aptos" panose="020B0004020202020204" pitchFamily="34" charset="0"/>
              </a:rPr>
              <a:t>compromettere</a:t>
            </a:r>
            <a:r>
              <a:rPr lang="de-DE" sz="2000" b="1" dirty="0">
                <a:latin typeface="Aptos" panose="020B0004020202020204" pitchFamily="34" charset="0"/>
              </a:rPr>
              <a:t> la </a:t>
            </a:r>
            <a:r>
              <a:rPr lang="de-DE" sz="2000" b="1" dirty="0" err="1">
                <a:latin typeface="Aptos" panose="020B0004020202020204" pitchFamily="34" charset="0"/>
              </a:rPr>
              <a:t>capacità</a:t>
            </a:r>
            <a:r>
              <a:rPr lang="de-DE" sz="2000" b="1" dirty="0">
                <a:latin typeface="Aptos" panose="020B0004020202020204" pitchFamily="34" charset="0"/>
              </a:rPr>
              <a:t> delle </a:t>
            </a:r>
            <a:r>
              <a:rPr lang="de-DE" sz="2000" b="1" dirty="0" err="1">
                <a:latin typeface="Aptos" panose="020B0004020202020204" pitchFamily="34" charset="0"/>
              </a:rPr>
              <a:t>generazioni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future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soddisfare</a:t>
            </a:r>
            <a:r>
              <a:rPr lang="de-DE" sz="2000" b="1" dirty="0">
                <a:latin typeface="Aptos" panose="020B0004020202020204" pitchFamily="34" charset="0"/>
              </a:rPr>
              <a:t> i </a:t>
            </a:r>
            <a:r>
              <a:rPr lang="de-DE" sz="2000" b="1" dirty="0" err="1">
                <a:latin typeface="Aptos" panose="020B0004020202020204" pitchFamily="34" charset="0"/>
              </a:rPr>
              <a:t>propri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latin typeface="Aptos" panose="020B0004020202020204" pitchFamily="34" charset="0"/>
              </a:rPr>
              <a:t>bisogni</a:t>
            </a:r>
            <a:r>
              <a:rPr lang="de-DE" sz="2000" b="1" dirty="0">
                <a:latin typeface="Aptos" panose="020B0004020202020204" pitchFamily="34" charset="0"/>
              </a:rPr>
              <a:t>".</a:t>
            </a:r>
            <a:endParaRPr lang="de-DE" sz="20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525" y="1836280"/>
            <a:ext cx="2219635" cy="326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oogle Shape;158;p31">
            <a:extLst>
              <a:ext uri="{FF2B5EF4-FFF2-40B4-BE49-F238E27FC236}">
                <a16:creationId xmlns:a16="http://schemas.microsoft.com/office/drawing/2014/main" id="{34AF37B3-7E9E-6823-19EB-FD6B5F3E58DA}"/>
              </a:ext>
            </a:extLst>
          </p:cNvPr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450202-0AFF-EFC6-398E-1FD00F246E93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 PILASTRI PRINCIPALI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744995" y="1894992"/>
            <a:ext cx="5647131" cy="5214416"/>
            <a:chOff x="1036166" y="78307"/>
            <a:chExt cx="6343389" cy="5984404"/>
          </a:xfrm>
          <a:solidFill>
            <a:srgbClr val="A6C62A"/>
          </a:solidFill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4835" y="3388136"/>
              <a:ext cx="1820090" cy="153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Ambiente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186708" y="2408485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Sociale</a:t>
              </a:r>
              <a:endParaRPr sz="1400" b="0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09" y="74105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Economica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2943616"/>
            <a:ext cx="365224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400" dirty="0">
                <a:latin typeface="Aptos" panose="020B0004020202020204" pitchFamily="34" charset="0"/>
              </a:rPr>
              <a:t>Il </a:t>
            </a:r>
            <a:r>
              <a:rPr lang="de-DE" sz="2400" b="1" dirty="0" err="1">
                <a:latin typeface="Aptos" panose="020B0004020202020204" pitchFamily="34" charset="0"/>
              </a:rPr>
              <a:t>rapporto</a:t>
            </a:r>
            <a:r>
              <a:rPr lang="de-DE" sz="2400" b="1" dirty="0">
                <a:latin typeface="Aptos" panose="020B0004020202020204" pitchFamily="34" charset="0"/>
              </a:rPr>
              <a:t> Brundtland </a:t>
            </a:r>
            <a:r>
              <a:rPr lang="de-DE" sz="2400" dirty="0" err="1">
                <a:latin typeface="Aptos" panose="020B0004020202020204" pitchFamily="34" charset="0"/>
              </a:rPr>
              <a:t>individua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pilastri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cui</a:t>
            </a:r>
            <a:r>
              <a:rPr lang="de-DE" sz="2400" dirty="0">
                <a:latin typeface="Aptos" panose="020B0004020202020204" pitchFamily="34" charset="0"/>
              </a:rPr>
              <a:t> si </a:t>
            </a:r>
            <a:r>
              <a:rPr lang="de-DE" sz="2400" dirty="0" err="1">
                <a:latin typeface="Aptos" panose="020B0004020202020204" pitchFamily="34" charset="0"/>
              </a:rPr>
              <a:t>basa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questo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processo</a:t>
            </a:r>
            <a:r>
              <a:rPr lang="de-DE" sz="2400" dirty="0">
                <a:latin typeface="Aptos" panose="020B0004020202020204" pitchFamily="34" charset="0"/>
              </a:rPr>
              <a:t>: </a:t>
            </a:r>
            <a:r>
              <a:rPr lang="de-DE" sz="2400" b="1" dirty="0">
                <a:latin typeface="Aptos" panose="020B0004020202020204" pitchFamily="34" charset="0"/>
              </a:rPr>
              <a:t>ambiente, </a:t>
            </a:r>
            <a:r>
              <a:rPr lang="de-DE" sz="2400" b="1" dirty="0" err="1">
                <a:latin typeface="Aptos" panose="020B0004020202020204" pitchFamily="34" charset="0"/>
              </a:rPr>
              <a:t>economia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sociale</a:t>
            </a:r>
            <a:r>
              <a:rPr lang="de-DE" sz="2400" b="1" dirty="0">
                <a:latin typeface="Aptos" panose="020B0004020202020204" pitchFamily="34" charset="0"/>
              </a:rPr>
              <a:t>.</a:t>
            </a:r>
            <a:endParaRPr lang="de-DE" sz="2400" dirty="0"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4748</Words>
  <Application>Microsoft Macintosh PowerPoint</Application>
  <PresentationFormat>Breitbild</PresentationFormat>
  <Paragraphs>347</Paragraphs>
  <Slides>54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1" baseType="lpstr">
      <vt:lpstr>Arial</vt:lpstr>
      <vt:lpstr>Aptos</vt:lpstr>
      <vt:lpstr>Calibri</vt:lpstr>
      <vt:lpstr>Play</vt:lpstr>
      <vt:lpstr>Aptos Serif</vt:lpstr>
      <vt:lpstr>Wingdings</vt:lpstr>
      <vt:lpstr>Benutzerdefiniert</vt:lpstr>
      <vt:lpstr>PowerPoint-Präsentation</vt:lpstr>
      <vt:lpstr>Agenda - Parte 1: Fondamenti della sostenibilità</vt:lpstr>
      <vt:lpstr>Introduzione  alla sostenibilità</vt:lpstr>
      <vt:lpstr> </vt:lpstr>
      <vt:lpstr>Alcune date storiche importanti</vt:lpstr>
      <vt:lpstr>1972 – Conferenza delle Nazioni Unite sull’ambiente umano</vt:lpstr>
      <vt:lpstr>1972 - Rapporto "I limiti della crescita" (Club di Roma)</vt:lpstr>
      <vt:lpstr>1987 – Rapporto Brundtland: "Il nostro futuro comune"</vt:lpstr>
      <vt:lpstr>3 PILASTRI PRINCIPALI</vt:lpstr>
      <vt:lpstr>UN ALTRO PILASTRO</vt:lpstr>
      <vt:lpstr>Introduzione al cambiamento climatico</vt:lpstr>
      <vt:lpstr>Che cos’è il cambiamento climatico?</vt:lpstr>
      <vt:lpstr>Cause e conseguenze</vt:lpstr>
      <vt:lpstr>Cause e conseguenze</vt:lpstr>
      <vt:lpstr>Agenda 2030 per lo sviluppo sostenibile</vt:lpstr>
      <vt:lpstr>Storia</vt:lpstr>
      <vt:lpstr>PowerPoint-Präsentation</vt:lpstr>
      <vt:lpstr>2015 </vt:lpstr>
      <vt:lpstr>Obiettivi (inter)nazionali per lo sviluppo sostenibile: SDG</vt:lpstr>
      <vt:lpstr>17 SDG e 169 obiettivi</vt:lpstr>
      <vt:lpstr>Cosa sono gli SDG?</vt:lpstr>
      <vt:lpstr>Quali sono le caratteristiche degli SDG?</vt:lpstr>
      <vt:lpstr>Autorità locali: attori importanti per gli SDG</vt:lpstr>
      <vt:lpstr>Appalti pubblici sostenibili: uno strumento strategico per gli SDG</vt:lpstr>
      <vt:lpstr>Introduzione agli appalti sostenibili</vt:lpstr>
      <vt:lpstr>Agenda – Parte 2: Introduzione agli appalti sostenibili</vt:lpstr>
      <vt:lpstr>Modelli di sviluppo a confronto</vt:lpstr>
      <vt:lpstr>Economia lineare vs economia circolare</vt:lpstr>
      <vt:lpstr>PowerPoint-Präsentation</vt:lpstr>
      <vt:lpstr>Economia a forma di ciambella</vt:lpstr>
      <vt:lpstr>La definizione di GPP</vt:lpstr>
      <vt:lpstr>Appalti pubblici verdi</vt:lpstr>
      <vt:lpstr>Cinque aspetti del GPP</vt:lpstr>
      <vt:lpstr>Che cos’è l’SPP –  Appalti pubblici sostenibili?</vt:lpstr>
      <vt:lpstr>Principi per un approvvigionamento pubblico sostenibile</vt:lpstr>
      <vt:lpstr>Appalti pubblici sostenibili vs. appalti pubblici ecologici</vt:lpstr>
      <vt:lpstr>PowerPoint-Präsentation</vt:lpstr>
      <vt:lpstr>Lo strumento degli appalti  pubblici e il GPP</vt:lpstr>
      <vt:lpstr>Lo strumento per gli appalti  pubblici e il GPP</vt:lpstr>
      <vt:lpstr>Il GPP nella politica europea</vt:lpstr>
      <vt:lpstr>9 DOCUMENTO CHIAVE</vt:lpstr>
      <vt:lpstr>Acquistare verde!</vt:lpstr>
      <vt:lpstr>Appalti sociali</vt:lpstr>
      <vt:lpstr>European Green Deal</vt:lpstr>
      <vt:lpstr>Strumenti europei per la diffusione degli appalti pubblici sostenibili (GPP)</vt:lpstr>
      <vt:lpstr>Strumenti europei per la diffusione degli appalti pubblici sostenibili</vt:lpstr>
      <vt:lpstr>Piano d’azione nazionale per il GPP</vt:lpstr>
      <vt:lpstr>Criteri GPP dell’UE:  20 gruppi di prodotti e servizi</vt:lpstr>
      <vt:lpstr>Criteri GPP dell’UE:  20 gruppi di prodotti e servizi</vt:lpstr>
      <vt:lpstr>Criteri GPP dell’UE:  20 gruppi di prodotti e servizi</vt:lpstr>
      <vt:lpstr>Vantaggi di un approvvigionamento pubblico sostenibile</vt:lpstr>
      <vt:lpstr>Vantaggi dell’SPP</vt:lpstr>
      <vt:lpstr>Grazie per l’attenzione!</vt:lpstr>
      <vt:lpstr>Fonti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27</cp:revision>
  <dcterms:created xsi:type="dcterms:W3CDTF">2024-09-16T10:50:40Z</dcterms:created>
  <dcterms:modified xsi:type="dcterms:W3CDTF">2026-04-27T14:06:46Z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