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9" r:id="rId12"/>
    <p:sldId id="267" r:id="rId13"/>
    <p:sldId id="268" r:id="rId14"/>
    <p:sldId id="269" r:id="rId15"/>
    <p:sldId id="270" r:id="rId16"/>
    <p:sldId id="271" r:id="rId17"/>
    <p:sldId id="280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embeddedFontLst>
    <p:embeddedFont>
      <p:font typeface="Aptos Serif" panose="02020604070405020304" pitchFamily="18" charset="0"/>
      <p:regular r:id="rId25"/>
      <p:bold r:id="rId26"/>
      <p:italic r:id="rId27"/>
      <p:boldItalic r:id="rId28"/>
    </p:embeddedFont>
    <p:embeddedFont>
      <p:font typeface="Play" pitchFamily="2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i1geyzeTplRQoc86JuT0w//TlZ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3F3F"/>
    <a:srgbClr val="65B1B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7"/>
    <p:restoredTop sz="94684"/>
  </p:normalViewPr>
  <p:slideViewPr>
    <p:cSldViewPr snapToGrid="0">
      <p:cViewPr varScale="1">
        <p:scale>
          <a:sx n="92" d="100"/>
          <a:sy n="92" d="100"/>
        </p:scale>
        <p:origin x="111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>
          <a:extLst>
            <a:ext uri="{FF2B5EF4-FFF2-40B4-BE49-F238E27FC236}">
              <a16:creationId xmlns:a16="http://schemas.microsoft.com/office/drawing/2014/main" id="{EC50A802-57B5-C1F3-01FC-944A7AA98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1:notes">
            <a:extLst>
              <a:ext uri="{FF2B5EF4-FFF2-40B4-BE49-F238E27FC236}">
                <a16:creationId xmlns:a16="http://schemas.microsoft.com/office/drawing/2014/main" id="{0687DB82-810D-0BC8-73FD-BD61B0B6C0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Siehe proCURE Handbuch S. 35-37</a:t>
            </a:r>
            <a:endParaRPr/>
          </a:p>
        </p:txBody>
      </p:sp>
      <p:sp>
        <p:nvSpPr>
          <p:cNvPr id="129" name="Google Shape;129;p31:notes">
            <a:extLst>
              <a:ext uri="{FF2B5EF4-FFF2-40B4-BE49-F238E27FC236}">
                <a16:creationId xmlns:a16="http://schemas.microsoft.com/office/drawing/2014/main" id="{4C19510C-39EF-59F9-D839-1C4887EC0F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47126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0" name="Google Shape;18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Bildquelle: proCURE Handbuch S. 37</a:t>
            </a:r>
            <a:endParaRPr/>
          </a:p>
        </p:txBody>
      </p:sp>
      <p:sp>
        <p:nvSpPr>
          <p:cNvPr id="212" name="Google Shape;21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>
          <a:extLst>
            <a:ext uri="{FF2B5EF4-FFF2-40B4-BE49-F238E27FC236}">
              <a16:creationId xmlns:a16="http://schemas.microsoft.com/office/drawing/2014/main" id="{B695D153-A3CB-AF28-4129-8564A0B3F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1:notes">
            <a:extLst>
              <a:ext uri="{FF2B5EF4-FFF2-40B4-BE49-F238E27FC236}">
                <a16:creationId xmlns:a16="http://schemas.microsoft.com/office/drawing/2014/main" id="{0CF13ABA-204E-E08C-96C2-BE387B97F3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Siehe proCURE Handbuch S. 35-37</a:t>
            </a:r>
            <a:endParaRPr/>
          </a:p>
        </p:txBody>
      </p:sp>
      <p:sp>
        <p:nvSpPr>
          <p:cNvPr id="129" name="Google Shape;129;p31:notes">
            <a:extLst>
              <a:ext uri="{FF2B5EF4-FFF2-40B4-BE49-F238E27FC236}">
                <a16:creationId xmlns:a16="http://schemas.microsoft.com/office/drawing/2014/main" id="{F2BFFEEE-4AFC-2D3C-2292-9C6B0B8E9A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627707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8" name="Google Shape;268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Siehe proCURE Handbuch S. 35-37</a:t>
            </a:r>
            <a:endParaRPr/>
          </a:p>
        </p:txBody>
      </p:sp>
      <p:sp>
        <p:nvSpPr>
          <p:cNvPr id="129" name="Google Shape;12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1">
  <p:cSld name="Titel 1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 rot="10800000">
            <a:off x="332000" y="4831776"/>
            <a:ext cx="4356925" cy="4052448"/>
          </a:xfrm>
          <a:prstGeom prst="pie">
            <a:avLst>
              <a:gd name="adj1" fmla="val 0"/>
              <a:gd name="adj2" fmla="val 1080160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" name="Google Shape;18;p17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9;p17"/>
          <p:cNvSpPr/>
          <p:nvPr/>
        </p:nvSpPr>
        <p:spPr>
          <a:xfrm rot="10800000">
            <a:off x="-1304496" y="5613097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7"/>
          <p:cNvSpPr/>
          <p:nvPr/>
        </p:nvSpPr>
        <p:spPr>
          <a:xfrm rot="-5400000">
            <a:off x="-1055890" y="818688"/>
            <a:ext cx="2127278" cy="21272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elle 2">
  <p:cSld name="Tabelle 2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8"/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90" name="Google Shape;90;p2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1" name="Google Shape;91;p28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nzierung">
  <p:cSld name="Finanzierung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9"/>
          <p:cNvSpPr txBox="1">
            <a:spLocks noGrp="1"/>
          </p:cNvSpPr>
          <p:nvPr>
            <p:ph type="body" idx="1"/>
          </p:nvPr>
        </p:nvSpPr>
        <p:spPr>
          <a:xfrm>
            <a:off x="2179161" y="3113786"/>
            <a:ext cx="4749959" cy="203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4" name="Google Shape;94;p29" descr="Ein Bild, das Screenshot, Schrift, Text, Electric Blue (Farbe) enthält.&#10;&#10;Automatisch generierte Beschreibu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1071" y="2129065"/>
            <a:ext cx="3150689" cy="872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1">
  <p:cSld name="Agenda 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8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78774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7" name="Google Shape;27;p18"/>
          <p:cNvCxnSpPr/>
          <p:nvPr/>
        </p:nvCxnSpPr>
        <p:spPr>
          <a:xfrm>
            <a:off x="594360" y="214884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18"/>
          <p:cNvSpPr/>
          <p:nvPr/>
        </p:nvSpPr>
        <p:spPr>
          <a:xfrm>
            <a:off x="8076007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8"/>
          <p:cNvSpPr/>
          <p:nvPr/>
        </p:nvSpPr>
        <p:spPr>
          <a:xfrm>
            <a:off x="9723419" y="301731"/>
            <a:ext cx="846741" cy="808715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Bild">
  <p:cSld name="Titelinhalt und Bild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5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3" name="Google Shape;33;p25"/>
          <p:cNvCxnSpPr/>
          <p:nvPr/>
        </p:nvCxnSpPr>
        <p:spPr>
          <a:xfrm>
            <a:off x="594360" y="2997459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" name="Google Shape;34;p25"/>
          <p:cNvSpPr>
            <a:spLocks noGrp="1"/>
          </p:cNvSpPr>
          <p:nvPr>
            <p:ph type="pic" idx="2"/>
          </p:nvPr>
        </p:nvSpPr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5" name="Google Shape;35;p2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 ">
  <p:cSld name="Titel und Inhalt 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>
            <a:spLocks noGrp="1"/>
          </p:cNvSpPr>
          <p:nvPr>
            <p:ph type="title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9" name="Google Shape;39;p24"/>
          <p:cNvCxnSpPr/>
          <p:nvPr/>
        </p:nvCxnSpPr>
        <p:spPr>
          <a:xfrm>
            <a:off x="6347460" y="631317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" name="Google Shape;40;p24"/>
          <p:cNvSpPr txBox="1">
            <a:spLocks noGrp="1"/>
          </p:cNvSpPr>
          <p:nvPr>
            <p:ph type="body" idx="1"/>
          </p:nvPr>
        </p:nvSpPr>
        <p:spPr>
          <a:xfrm>
            <a:off x="603885" y="457201"/>
            <a:ext cx="5198269" cy="230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eriod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lphaLcPeriod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arenR"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None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eriod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2"/>
          </p:nvPr>
        </p:nvSpPr>
        <p:spPr>
          <a:xfrm>
            <a:off x="594360" y="2810595"/>
            <a:ext cx="5198269" cy="331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/>
          <p:nvPr/>
        </p:nvSpPr>
        <p:spPr>
          <a:xfrm>
            <a:off x="8601559" y="-1416132"/>
            <a:ext cx="2848220" cy="284822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4"/>
          <p:cNvSpPr/>
          <p:nvPr/>
        </p:nvSpPr>
        <p:spPr>
          <a:xfrm>
            <a:off x="6179401" y="-908076"/>
            <a:ext cx="1807674" cy="1832107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4"/>
          <p:cNvSpPr/>
          <p:nvPr/>
        </p:nvSpPr>
        <p:spPr>
          <a:xfrm>
            <a:off x="7827282" y="1627027"/>
            <a:ext cx="1307555" cy="1307555"/>
          </a:xfrm>
          <a:prstGeom prst="ellipse">
            <a:avLst/>
          </a:prstGeom>
          <a:solidFill>
            <a:srgbClr val="CBE2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 2">
  <p:cSld name="Titel und zwei Inhalte 2"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1"/>
          </p:nvPr>
        </p:nvSpPr>
        <p:spPr>
          <a:xfrm>
            <a:off x="594360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2"/>
          </p:nvPr>
        </p:nvSpPr>
        <p:spPr>
          <a:xfrm>
            <a:off x="5881898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3" name="Google Shape;53;p23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4" name="Google Shape;54;p23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rgbClr val="AFD7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3"/>
          <p:cNvSpPr/>
          <p:nvPr/>
        </p:nvSpPr>
        <p:spPr>
          <a:xfrm>
            <a:off x="9624160" y="313424"/>
            <a:ext cx="1157486" cy="11574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3">
  <p:cSld name="Titel 3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0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body" idx="1"/>
          </p:nvPr>
        </p:nvSpPr>
        <p:spPr>
          <a:xfrm>
            <a:off x="594360" y="454955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0" name="Google Shape;60;p20"/>
          <p:cNvCxnSpPr/>
          <p:nvPr/>
        </p:nvCxnSpPr>
        <p:spPr>
          <a:xfrm>
            <a:off x="594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1" name="Google Shape;61;p20"/>
          <p:cNvSpPr/>
          <p:nvPr/>
        </p:nvSpPr>
        <p:spPr>
          <a:xfrm>
            <a:off x="10879755" y="-1244903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0"/>
          <p:cNvSpPr/>
          <p:nvPr/>
        </p:nvSpPr>
        <p:spPr>
          <a:xfrm>
            <a:off x="6210036" y="-1896488"/>
            <a:ext cx="3792975" cy="3792975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0"/>
          <p:cNvSpPr/>
          <p:nvPr/>
        </p:nvSpPr>
        <p:spPr>
          <a:xfrm rot="5400000">
            <a:off x="10295512" y="1532512"/>
            <a:ext cx="3792975" cy="3792975"/>
          </a:xfrm>
          <a:prstGeom prst="pie">
            <a:avLst>
              <a:gd name="adj1" fmla="val 0"/>
              <a:gd name="adj2" fmla="val 10837603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2">
  <p:cSld name="Titel 2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1"/>
          <p:cNvSpPr txBox="1">
            <a:spLocks noGrp="1"/>
          </p:cNvSpPr>
          <p:nvPr>
            <p:ph type="ctrTitle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1"/>
          </p:nvPr>
        </p:nvSpPr>
        <p:spPr>
          <a:xfrm>
            <a:off x="6299835" y="456860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7" name="Google Shape;67;p21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8" name="Google Shape;68;p21"/>
          <p:cNvSpPr>
            <a:spLocks noGrp="1"/>
          </p:cNvSpPr>
          <p:nvPr>
            <p:ph type="pic" idx="2"/>
          </p:nvPr>
        </p:nvSpPr>
        <p:spPr>
          <a:xfrm>
            <a:off x="0" y="-11113"/>
            <a:ext cx="5628068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">
  <p:cSld name="Titel"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1" name="Google Shape;71;p22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" name="Google Shape;72;p22"/>
          <p:cNvSpPr txBox="1">
            <a:spLocks noGrp="1"/>
          </p:cNvSpPr>
          <p:nvPr>
            <p:ph type="body" idx="1"/>
          </p:nvPr>
        </p:nvSpPr>
        <p:spPr>
          <a:xfrm>
            <a:off x="6309905" y="454955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/>
          <p:nvPr/>
        </p:nvSpPr>
        <p:spPr>
          <a:xfrm rot="-5400000">
            <a:off x="-1994302" y="2784058"/>
            <a:ext cx="3988604" cy="4143593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2"/>
          <p:cNvSpPr/>
          <p:nvPr/>
        </p:nvSpPr>
        <p:spPr>
          <a:xfrm rot="10800000">
            <a:off x="1657654" y="5606713"/>
            <a:ext cx="2376839" cy="2502573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2"/>
          <p:cNvSpPr/>
          <p:nvPr/>
        </p:nvSpPr>
        <p:spPr>
          <a:xfrm rot="-8153822">
            <a:off x="691437" y="2439793"/>
            <a:ext cx="1375053" cy="140689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Tabelle">
  <p:cSld name="Titelinhalt und Tabelle"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6"/>
          <p:cNvSpPr txBox="1">
            <a:spLocks noGrp="1"/>
          </p:cNvSpPr>
          <p:nvPr>
            <p:ph type="title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8" name="Google Shape;78;p26"/>
          <p:cNvCxnSpPr/>
          <p:nvPr/>
        </p:nvCxnSpPr>
        <p:spPr>
          <a:xfrm>
            <a:off x="3670935" y="631317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26"/>
          <p:cNvSpPr txBox="1">
            <a:spLocks noGrp="1"/>
          </p:cNvSpPr>
          <p:nvPr>
            <p:ph type="body" idx="1"/>
          </p:nvPr>
        </p:nvSpPr>
        <p:spPr>
          <a:xfrm>
            <a:off x="603885" y="584005"/>
            <a:ext cx="2825115" cy="399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2"/>
          </p:nvPr>
        </p:nvSpPr>
        <p:spPr>
          <a:xfrm>
            <a:off x="3670934" y="584005"/>
            <a:ext cx="7926705" cy="399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3" name="Google Shape;83;p26"/>
          <p:cNvGrpSpPr/>
          <p:nvPr/>
        </p:nvGrpSpPr>
        <p:grpSpPr>
          <a:xfrm rot="-5400000">
            <a:off x="-1340601" y="4196010"/>
            <a:ext cx="3053166" cy="2270813"/>
            <a:chOff x="4881398" y="2159825"/>
            <a:chExt cx="3881604" cy="2778984"/>
          </a:xfrm>
        </p:grpSpPr>
        <p:sp>
          <p:nvSpPr>
            <p:cNvPr id="84" name="Google Shape;84;p26"/>
            <p:cNvSpPr/>
            <p:nvPr/>
          </p:nvSpPr>
          <p:spPr>
            <a:xfrm>
              <a:off x="6424812" y="2159825"/>
              <a:ext cx="2338190" cy="2338190"/>
            </a:xfrm>
            <a:prstGeom prst="pie">
              <a:avLst>
                <a:gd name="adj1" fmla="val 0"/>
                <a:gd name="adj2" fmla="val 1079561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6"/>
            <p:cNvSpPr/>
            <p:nvPr/>
          </p:nvSpPr>
          <p:spPr>
            <a:xfrm>
              <a:off x="4881398" y="2622831"/>
              <a:ext cx="1393345" cy="1412178"/>
            </a:xfrm>
            <a:prstGeom prst="pie">
              <a:avLst>
                <a:gd name="adj1" fmla="val 0"/>
                <a:gd name="adj2" fmla="val 10851802"/>
              </a:avLst>
            </a:prstGeom>
            <a:solidFill>
              <a:srgbClr val="64B1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6"/>
            <p:cNvSpPr/>
            <p:nvPr/>
          </p:nvSpPr>
          <p:spPr>
            <a:xfrm>
              <a:off x="5871703" y="4132729"/>
              <a:ext cx="806080" cy="80608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body" idx="1"/>
          </p:nvPr>
        </p:nvSpPr>
        <p:spPr>
          <a:xfrm>
            <a:off x="594360" y="1825625"/>
            <a:ext cx="110032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title"/>
          </p:nvPr>
        </p:nvSpPr>
        <p:spPr>
          <a:xfrm>
            <a:off x="594360" y="365125"/>
            <a:ext cx="11003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14" name="Google Shape;14;p16" descr="Logo ProCure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419633" y="5890912"/>
            <a:ext cx="1307555" cy="71385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 descr="Ein Bild, das Text, Schrift, Screensho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7131" y="4836746"/>
            <a:ext cx="5273749" cy="190429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"/>
          <p:cNvSpPr txBox="1"/>
          <p:nvPr/>
        </p:nvSpPr>
        <p:spPr>
          <a:xfrm>
            <a:off x="6309904" y="4085366"/>
            <a:ext cx="27451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Data</a:t>
            </a: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18" name="Google Shape;118;p1"/>
          <p:cNvSpPr txBox="1"/>
          <p:nvPr/>
        </p:nvSpPr>
        <p:spPr>
          <a:xfrm>
            <a:off x="6309900" y="2431507"/>
            <a:ext cx="58821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600"/>
            </a:pPr>
            <a:r>
              <a:rPr lang="de-DE" sz="4400" b="1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Monitoraggio</a:t>
            </a:r>
            <a:r>
              <a:rPr lang="de-DE" sz="4400" b="1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400" b="1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e</a:t>
            </a:r>
            <a:r>
              <a:rPr lang="de-DE" sz="4400" b="1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400" b="1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valutazione</a:t>
            </a:r>
            <a:endParaRPr lang="de-DE" sz="4400" b="1" dirty="0">
              <a:solidFill>
                <a:srgbClr val="3F3F3F"/>
              </a:solidFill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119" name="Google Shape;119;p1" descr="Ein Bild, das Screenshot, Grafiken, Schrift, Grafikdesign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86857" y="2224159"/>
            <a:ext cx="3409143" cy="1861207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"/>
          <p:cNvSpPr txBox="1"/>
          <p:nvPr/>
        </p:nvSpPr>
        <p:spPr>
          <a:xfrm>
            <a:off x="6309904" y="1956744"/>
            <a:ext cx="489149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Train </a:t>
            </a:r>
            <a:r>
              <a:rPr lang="de-DE" sz="18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the</a:t>
            </a:r>
            <a:r>
              <a:rPr lang="de-DE" sz="18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Trainer: </a:t>
            </a: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25F6492-FEBB-3B1B-71C2-28018DA5642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5383033"/>
            <a:ext cx="3687417" cy="14749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6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Cosa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sono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i KPI?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167" name="Google Shape;167;p36"/>
          <p:cNvSpPr txBox="1">
            <a:spLocks noGrp="1"/>
          </p:cNvSpPr>
          <p:nvPr>
            <p:ph type="body" idx="1"/>
          </p:nvPr>
        </p:nvSpPr>
        <p:spPr>
          <a:xfrm>
            <a:off x="594361" y="2163250"/>
            <a:ext cx="4847070" cy="9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Autofit/>
          </a:bodyPr>
          <a:lstStyle/>
          <a:p>
            <a:pPr lvl="0">
              <a:buSzPct val="100000"/>
            </a:pPr>
            <a:r>
              <a:rPr lang="de-DE" dirty="0">
                <a:latin typeface="Aptos" panose="020B0004020202020204" pitchFamily="34" charset="0"/>
              </a:rPr>
              <a:t>Dal </a:t>
            </a:r>
            <a:r>
              <a:rPr lang="de-DE" dirty="0" err="1">
                <a:latin typeface="Aptos" panose="020B0004020202020204" pitchFamily="34" charset="0"/>
              </a:rPr>
              <a:t>tool</a:t>
            </a:r>
            <a:r>
              <a:rPr lang="de-DE" dirty="0">
                <a:latin typeface="Aptos" panose="020B0004020202020204" pitchFamily="34" charset="0"/>
              </a:rPr>
              <a:t> "</a:t>
            </a:r>
            <a:r>
              <a:rPr lang="de-DE" dirty="0" err="1">
                <a:latin typeface="Aptos" panose="020B0004020202020204" pitchFamily="34" charset="0"/>
              </a:rPr>
              <a:t>Modello</a:t>
            </a:r>
            <a:r>
              <a:rPr lang="de-DE" dirty="0">
                <a:latin typeface="Aptos" panose="020B0004020202020204" pitchFamily="34" charset="0"/>
              </a:rPr>
              <a:t> per </a:t>
            </a:r>
            <a:r>
              <a:rPr lang="de-DE" dirty="0" err="1">
                <a:latin typeface="Aptos" panose="020B0004020202020204" pitchFamily="34" charset="0"/>
              </a:rPr>
              <a:t>un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rapporto</a:t>
            </a:r>
            <a:r>
              <a:rPr lang="de-DE" dirty="0">
                <a:latin typeface="Aptos" panose="020B0004020202020204" pitchFamily="34" charset="0"/>
              </a:rPr>
              <a:t> di </a:t>
            </a:r>
            <a:r>
              <a:rPr lang="de-DE" dirty="0" err="1">
                <a:latin typeface="Aptos" panose="020B0004020202020204" pitchFamily="34" charset="0"/>
              </a:rPr>
              <a:t>monitoraggio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sull’approvvigionamento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sostenibile</a:t>
            </a:r>
            <a:r>
              <a:rPr lang="de-DE" dirty="0">
                <a:latin typeface="Aptos" panose="020B0004020202020204" pitchFamily="34" charset="0"/>
              </a:rPr>
              <a:t>":</a:t>
            </a:r>
            <a:endParaRPr dirty="0">
              <a:latin typeface="Aptos" panose="020B0004020202020204" pitchFamily="34" charset="0"/>
              <a:sym typeface="Arial"/>
            </a:endParaRPr>
          </a:p>
        </p:txBody>
      </p:sp>
      <p:sp>
        <p:nvSpPr>
          <p:cNvPr id="168" name="Google Shape;168;p3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10</a:t>
            </a:fld>
            <a:endParaRPr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3C0501A-78B7-3C04-9ECC-068D640B07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 descr="Ein Bild, das Text, Screenshot, Schrift, Zahl enthält.&#10;&#10;KI-generierte Inhalte können fehlerhaft sein.">
            <a:extLst>
              <a:ext uri="{FF2B5EF4-FFF2-40B4-BE49-F238E27FC236}">
                <a16:creationId xmlns:a16="http://schemas.microsoft.com/office/drawing/2014/main" id="{8859AF67-1D8D-705E-3A96-30BB5A348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369" y="1555749"/>
            <a:ext cx="6496255" cy="43653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3D19AA6D-A757-4A80-A15B-557252E50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1">
            <a:extLst>
              <a:ext uri="{FF2B5EF4-FFF2-40B4-BE49-F238E27FC236}">
                <a16:creationId xmlns:a16="http://schemas.microsoft.com/office/drawing/2014/main" id="{39ACD54E-59E0-8F1D-4FAC-68CE70A4F0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Monitoraggio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dei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progressi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132" name="Google Shape;132;p31">
            <a:extLst>
              <a:ext uri="{FF2B5EF4-FFF2-40B4-BE49-F238E27FC236}">
                <a16:creationId xmlns:a16="http://schemas.microsoft.com/office/drawing/2014/main" id="{052F28F1-679F-EF71-E0FB-12429E47AE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7161" y="2015401"/>
            <a:ext cx="10554904" cy="431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685800" indent="-457200">
              <a:buFont typeface="+mj-lt"/>
              <a:buAutoNum type="arabicPeriod"/>
            </a:pP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Fase 1: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Verifica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dei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tipi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di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dati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raccolti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dal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comune</a:t>
            </a:r>
            <a:endParaRPr lang="de-DE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685800" indent="-457200">
              <a:buFont typeface="+mj-lt"/>
              <a:buAutoNum type="arabicPeriod"/>
            </a:pP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Fase 2: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Sviluppo</a:t>
            </a: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 di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indicatori</a:t>
            </a: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chiave</a:t>
            </a: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sulla</a:t>
            </a: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base</a:t>
            </a: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dei</a:t>
            </a: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dati</a:t>
            </a: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disponibili</a:t>
            </a:r>
            <a:endParaRPr lang="de-DE" dirty="0">
              <a:solidFill>
                <a:srgbClr val="65B1BE"/>
              </a:solidFill>
              <a:latin typeface="Aptos" panose="020B0004020202020204" pitchFamily="34" charset="0"/>
            </a:endParaRPr>
          </a:p>
          <a:p>
            <a:pPr marL="685800" indent="-457200">
              <a:buFont typeface="+mj-lt"/>
              <a:buAutoNum type="arabicPeriod"/>
            </a:pP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Fase 3: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Sviluppo</a:t>
            </a: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 di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indicatori</a:t>
            </a: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chiave</a:t>
            </a: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aggiuntivi</a:t>
            </a:r>
            <a:endParaRPr lang="de-DE" dirty="0">
              <a:solidFill>
                <a:srgbClr val="65B1BE"/>
              </a:solidFill>
              <a:latin typeface="Aptos" panose="020B0004020202020204" pitchFamily="34" charset="0"/>
            </a:endParaRPr>
          </a:p>
          <a:p>
            <a:pPr marL="685800" indent="-457200">
              <a:buFont typeface="+mj-lt"/>
              <a:buAutoNum type="arabicPeriod"/>
            </a:pP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Fase 4: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Sviluppo</a:t>
            </a: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 di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un</a:t>
            </a: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sistema</a:t>
            </a: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 per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garantire</a:t>
            </a: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una</a:t>
            </a: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fornitura</a:t>
            </a: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regolare</a:t>
            </a: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dei</a:t>
            </a: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dati</a:t>
            </a:r>
            <a:endParaRPr lang="de-DE" dirty="0">
              <a:solidFill>
                <a:srgbClr val="65B1BE"/>
              </a:solidFill>
              <a:latin typeface="Aptos" panose="020B0004020202020204" pitchFamily="34" charset="0"/>
            </a:endParaRPr>
          </a:p>
          <a:p>
            <a:pPr marL="685800" indent="-457200">
              <a:buFont typeface="+mj-lt"/>
              <a:buAutoNum type="arabicPeriod"/>
            </a:pP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Fase 5: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Analisi</a:t>
            </a: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regolare</a:t>
            </a: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dei</a:t>
            </a: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dati</a:t>
            </a:r>
            <a:endParaRPr lang="de-DE" dirty="0">
              <a:solidFill>
                <a:srgbClr val="65B1BE"/>
              </a:solidFill>
              <a:latin typeface="Aptos" panose="020B0004020202020204" pitchFamily="34" charset="0"/>
            </a:endParaRPr>
          </a:p>
          <a:p>
            <a:pPr marL="685800" indent="-457200">
              <a:buFont typeface="+mj-lt"/>
              <a:buAutoNum type="arabicPeriod"/>
            </a:pP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Fase 6: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Discussione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e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comunicazione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dei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risultati</a:t>
            </a:r>
            <a:endParaRPr lang="de-DE" dirty="0">
              <a:solidFill>
                <a:srgbClr val="3F3F3F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133" name="Google Shape;133;p31">
            <a:extLst>
              <a:ext uri="{FF2B5EF4-FFF2-40B4-BE49-F238E27FC236}">
                <a16:creationId xmlns:a16="http://schemas.microsoft.com/office/drawing/2014/main" id="{68C36466-F0CD-1C75-7BAD-AE4762657BB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1050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8"/>
          <p:cNvSpPr txBox="1">
            <a:spLocks noGrp="1"/>
          </p:cNvSpPr>
          <p:nvPr>
            <p:ph type="title"/>
          </p:nvPr>
        </p:nvSpPr>
        <p:spPr>
          <a:xfrm>
            <a:off x="575309" y="278129"/>
            <a:ext cx="6629081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Fase 2: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Sviluppo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di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indicatori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chiave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b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sulla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base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dei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dati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disponibili</a:t>
            </a:r>
            <a:endParaRPr sz="400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183" name="Google Shape;183;p38"/>
          <p:cNvSpPr txBox="1">
            <a:spLocks noGrp="1"/>
          </p:cNvSpPr>
          <p:nvPr>
            <p:ph type="body" idx="1"/>
          </p:nvPr>
        </p:nvSpPr>
        <p:spPr>
          <a:xfrm>
            <a:off x="441720" y="2910284"/>
            <a:ext cx="7034117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r>
              <a:rPr lang="de-DE" dirty="0" err="1">
                <a:latin typeface="Aptos" panose="020B0004020202020204" pitchFamily="34" charset="0"/>
              </a:rPr>
              <a:t>Esistono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almeno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tipi</a:t>
            </a:r>
            <a:r>
              <a:rPr lang="de-DE" dirty="0">
                <a:latin typeface="Aptos" panose="020B0004020202020204" pitchFamily="34" charset="0"/>
              </a:rPr>
              <a:t> di </a:t>
            </a:r>
            <a:r>
              <a:rPr lang="de-DE" dirty="0" err="1">
                <a:latin typeface="Aptos" panose="020B0004020202020204" pitchFamily="34" charset="0"/>
              </a:rPr>
              <a:t>dati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possono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essere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utilizzati</a:t>
            </a:r>
            <a:r>
              <a:rPr lang="de-DE" dirty="0">
                <a:latin typeface="Aptos" panose="020B0004020202020204" pitchFamily="34" charset="0"/>
              </a:rPr>
              <a:t> per </a:t>
            </a:r>
            <a:r>
              <a:rPr lang="de-DE" dirty="0" err="1">
                <a:latin typeface="Aptos" panose="020B0004020202020204" pitchFamily="34" charset="0"/>
              </a:rPr>
              <a:t>sviluppare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indicatori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chiave</a:t>
            </a:r>
            <a:r>
              <a:rPr lang="de-DE" dirty="0">
                <a:latin typeface="Aptos" panose="020B0004020202020204" pitchFamily="34" charset="0"/>
              </a:rPr>
              <a:t>:</a:t>
            </a:r>
          </a:p>
          <a:p>
            <a:r>
              <a:rPr lang="de-DE" dirty="0">
                <a:latin typeface="Aptos" panose="020B0004020202020204" pitchFamily="34" charset="0"/>
              </a:rPr>
              <a:t>1. </a:t>
            </a:r>
            <a:r>
              <a:rPr lang="de-DE" dirty="0" err="1">
                <a:latin typeface="Aptos" panose="020B0004020202020204" pitchFamily="34" charset="0"/>
              </a:rPr>
              <a:t>Dati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relativi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agli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acquisti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 ai </a:t>
            </a:r>
            <a:r>
              <a:rPr lang="de-DE" dirty="0" err="1">
                <a:latin typeface="Aptos" panose="020B0004020202020204" pitchFamily="34" charset="0"/>
              </a:rPr>
              <a:t>contratti</a:t>
            </a:r>
            <a:r>
              <a:rPr lang="de-DE" dirty="0">
                <a:latin typeface="Aptos" panose="020B0004020202020204" pitchFamily="34" charset="0"/>
              </a:rPr>
              <a:t>, ad </a:t>
            </a:r>
            <a:r>
              <a:rPr lang="de-DE" dirty="0" err="1">
                <a:latin typeface="Aptos" panose="020B0004020202020204" pitchFamily="34" charset="0"/>
              </a:rPr>
              <a:t>esempio</a:t>
            </a:r>
            <a:r>
              <a:rPr lang="de-DE" dirty="0">
                <a:latin typeface="Aptos" panose="020B0004020202020204" pitchFamily="34" charset="0"/>
              </a:rPr>
              <a:t>: il </a:t>
            </a:r>
            <a:r>
              <a:rPr lang="de-DE" dirty="0" err="1">
                <a:latin typeface="Aptos" panose="020B0004020202020204" pitchFamily="34" charset="0"/>
              </a:rPr>
              <a:t>prodotto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acquistato</a:t>
            </a:r>
            <a:r>
              <a:rPr lang="de-DE" dirty="0">
                <a:latin typeface="Aptos" panose="020B0004020202020204" pitchFamily="34" charset="0"/>
              </a:rPr>
              <a:t> ha </a:t>
            </a:r>
            <a:r>
              <a:rPr lang="de-DE" dirty="0" err="1">
                <a:latin typeface="Aptos" panose="020B0004020202020204" pitchFamily="34" charset="0"/>
              </a:rPr>
              <a:t>un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marchio</a:t>
            </a:r>
            <a:r>
              <a:rPr lang="de-DE" dirty="0">
                <a:latin typeface="Aptos" panose="020B0004020202020204" pitchFamily="34" charset="0"/>
              </a:rPr>
              <a:t> di </a:t>
            </a:r>
            <a:r>
              <a:rPr lang="de-DE" dirty="0" err="1">
                <a:latin typeface="Aptos" panose="020B0004020202020204" pitchFamily="34" charset="0"/>
              </a:rPr>
              <a:t>qualità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ecologica</a:t>
            </a:r>
            <a:r>
              <a:rPr lang="de-DE" dirty="0">
                <a:latin typeface="Aptos" panose="020B0004020202020204" pitchFamily="34" charset="0"/>
              </a:rPr>
              <a:t>?</a:t>
            </a:r>
          </a:p>
          <a:p>
            <a:r>
              <a:rPr lang="de-DE" dirty="0">
                <a:latin typeface="Aptos" panose="020B0004020202020204" pitchFamily="34" charset="0"/>
              </a:rPr>
              <a:t>2. </a:t>
            </a:r>
            <a:r>
              <a:rPr lang="de-DE" dirty="0" err="1">
                <a:latin typeface="Aptos" panose="020B0004020202020204" pitchFamily="34" charset="0"/>
              </a:rPr>
              <a:t>Dati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relativi</a:t>
            </a:r>
            <a:r>
              <a:rPr lang="de-DE" dirty="0">
                <a:latin typeface="Aptos" panose="020B0004020202020204" pitchFamily="34" charset="0"/>
              </a:rPr>
              <a:t> ai </a:t>
            </a:r>
            <a:r>
              <a:rPr lang="de-DE" dirty="0" err="1">
                <a:latin typeface="Aptos" panose="020B0004020202020204" pitchFamily="34" charset="0"/>
              </a:rPr>
              <a:t>fornitori</a:t>
            </a:r>
            <a:r>
              <a:rPr lang="de-DE" dirty="0">
                <a:latin typeface="Aptos" panose="020B0004020202020204" pitchFamily="34" charset="0"/>
              </a:rPr>
              <a:t>, ad </a:t>
            </a:r>
            <a:r>
              <a:rPr lang="de-DE" dirty="0" err="1">
                <a:latin typeface="Aptos" panose="020B0004020202020204" pitchFamily="34" charset="0"/>
              </a:rPr>
              <a:t>esempio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ubicazione</a:t>
            </a:r>
            <a:r>
              <a:rPr lang="de-DE" dirty="0">
                <a:latin typeface="Aptos" panose="020B0004020202020204" pitchFamily="34" charset="0"/>
              </a:rPr>
              <a:t> del </a:t>
            </a:r>
            <a:r>
              <a:rPr lang="de-DE" dirty="0" err="1">
                <a:latin typeface="Aptos" panose="020B0004020202020204" pitchFamily="34" charset="0"/>
              </a:rPr>
              <a:t>fornitore</a:t>
            </a:r>
            <a:r>
              <a:rPr lang="de-DE" dirty="0">
                <a:latin typeface="Aptos" panose="020B0004020202020204" pitchFamily="34" charset="0"/>
              </a:rPr>
              <a:t>: si </a:t>
            </a:r>
            <a:r>
              <a:rPr lang="de-DE" dirty="0" err="1">
                <a:latin typeface="Aptos" panose="020B0004020202020204" pitchFamily="34" charset="0"/>
              </a:rPr>
              <a:t>tratta</a:t>
            </a:r>
            <a:r>
              <a:rPr lang="de-DE" dirty="0">
                <a:latin typeface="Aptos" panose="020B0004020202020204" pitchFamily="34" charset="0"/>
              </a:rPr>
              <a:t> di </a:t>
            </a:r>
            <a:r>
              <a:rPr lang="de-DE" dirty="0" err="1">
                <a:latin typeface="Aptos" panose="020B0004020202020204" pitchFamily="34" charset="0"/>
              </a:rPr>
              <a:t>un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fornitore</a:t>
            </a:r>
            <a:r>
              <a:rPr lang="de-DE" dirty="0">
                <a:latin typeface="Aptos" panose="020B0004020202020204" pitchFamily="34" charset="0"/>
              </a:rPr>
              <a:t> regionale?</a:t>
            </a:r>
          </a:p>
          <a:p>
            <a:r>
              <a:rPr lang="de-DE" dirty="0">
                <a:latin typeface="Aptos" panose="020B0004020202020204" pitchFamily="34" charset="0"/>
              </a:rPr>
              <a:t>3. </a:t>
            </a:r>
            <a:r>
              <a:rPr lang="de-DE" dirty="0" err="1">
                <a:latin typeface="Aptos" panose="020B0004020202020204" pitchFamily="34" charset="0"/>
              </a:rPr>
              <a:t>Dati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relativi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all’impatto</a:t>
            </a:r>
            <a:r>
              <a:rPr lang="de-DE" dirty="0">
                <a:latin typeface="Aptos" panose="020B0004020202020204" pitchFamily="34" charset="0"/>
              </a:rPr>
              <a:t>, ad </a:t>
            </a:r>
            <a:r>
              <a:rPr lang="de-DE" dirty="0" err="1">
                <a:latin typeface="Aptos" panose="020B0004020202020204" pitchFamily="34" charset="0"/>
              </a:rPr>
              <a:t>esempio</a:t>
            </a:r>
            <a:r>
              <a:rPr lang="de-DE" dirty="0">
                <a:latin typeface="Aptos" panose="020B0004020202020204" pitchFamily="34" charset="0"/>
              </a:rPr>
              <a:t> il </a:t>
            </a:r>
            <a:r>
              <a:rPr lang="de-DE" dirty="0" err="1">
                <a:latin typeface="Aptos" panose="020B0004020202020204" pitchFamily="34" charset="0"/>
              </a:rPr>
              <a:t>consumo</a:t>
            </a:r>
            <a:r>
              <a:rPr lang="de-DE" dirty="0">
                <a:latin typeface="Aptos" panose="020B0004020202020204" pitchFamily="34" charset="0"/>
              </a:rPr>
              <a:t> di </a:t>
            </a:r>
            <a:r>
              <a:rPr lang="de-DE" dirty="0" err="1">
                <a:latin typeface="Aptos" panose="020B0004020202020204" pitchFamily="34" charset="0"/>
              </a:rPr>
              <a:t>energia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elettrica</a:t>
            </a:r>
            <a:r>
              <a:rPr lang="de-DE" dirty="0">
                <a:latin typeface="Aptos" panose="020B0004020202020204" pitchFamily="34" charset="0"/>
              </a:rPr>
              <a:t> del </a:t>
            </a:r>
            <a:r>
              <a:rPr lang="de-DE" dirty="0" err="1">
                <a:latin typeface="Aptos" panose="020B0004020202020204" pitchFamily="34" charset="0"/>
              </a:rPr>
              <a:t>comune</a:t>
            </a:r>
            <a:endParaRPr lang="de-DE" dirty="0">
              <a:effectLst/>
              <a:latin typeface="Aptos" panose="020B0004020202020204" pitchFamily="34" charset="0"/>
            </a:endParaRPr>
          </a:p>
        </p:txBody>
      </p:sp>
      <p:sp>
        <p:nvSpPr>
          <p:cNvPr id="185" name="Google Shape;185;p3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12</a:t>
            </a:fld>
            <a:endParaRPr/>
          </a:p>
        </p:txBody>
      </p:sp>
      <p:sp>
        <p:nvSpPr>
          <p:cNvPr id="2" name="Google Shape;184;p38">
            <a:extLst>
              <a:ext uri="{FF2B5EF4-FFF2-40B4-BE49-F238E27FC236}">
                <a16:creationId xmlns:a16="http://schemas.microsoft.com/office/drawing/2014/main" id="{DDD5B67F-8E6D-DF29-AB0E-F88BBB59F085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 flipH="1">
            <a:off x="7970114" y="0"/>
            <a:ext cx="5458495" cy="6858000"/>
          </a:xfrm>
          <a:prstGeom prst="flowChartDelay">
            <a:avLst/>
          </a:prstGeom>
          <a:solidFill>
            <a:srgbClr val="65B1BE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186" name="Google Shape;186;p38"/>
          <p:cNvSpPr txBox="1"/>
          <p:nvPr/>
        </p:nvSpPr>
        <p:spPr>
          <a:xfrm>
            <a:off x="8558515" y="2340241"/>
            <a:ext cx="3843347" cy="2677616"/>
          </a:xfrm>
          <a:prstGeom prst="rect">
            <a:avLst/>
          </a:prstGeom>
          <a:solidFill>
            <a:srgbClr val="65B1B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È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indispensabile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verificare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quali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dei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dati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già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raccolti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dal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comune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possono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contribuire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a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determinare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se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l’approvvigionamento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sta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andando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nella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giusta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direzione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.</a:t>
            </a:r>
            <a:endParaRPr lang="de-DE" sz="2400" dirty="0">
              <a:solidFill>
                <a:schemeClr val="bg1"/>
              </a:solidFill>
              <a:effectLst/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9"/>
          <p:cNvSpPr txBox="1">
            <a:spLocks noGrp="1"/>
          </p:cNvSpPr>
          <p:nvPr>
            <p:ph type="title"/>
          </p:nvPr>
        </p:nvSpPr>
        <p:spPr>
          <a:xfrm>
            <a:off x="575309" y="278129"/>
            <a:ext cx="6281099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Fase 3: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sviluppo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di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indicatori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chiave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aggiuntivi</a:t>
            </a:r>
            <a:endParaRPr sz="440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192" name="Google Shape;192;p39"/>
          <p:cNvSpPr txBox="1">
            <a:spLocks noGrp="1"/>
          </p:cNvSpPr>
          <p:nvPr>
            <p:ph type="body" idx="1"/>
          </p:nvPr>
        </p:nvSpPr>
        <p:spPr>
          <a:xfrm>
            <a:off x="321332" y="2721720"/>
            <a:ext cx="7648782" cy="36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r>
              <a:rPr lang="de-DE" sz="1600" dirty="0">
                <a:latin typeface="Aptos" panose="020B0004020202020204" pitchFamily="34" charset="0"/>
              </a:rPr>
              <a:t>Se si </a:t>
            </a:r>
            <a:r>
              <a:rPr lang="de-DE" sz="1600" dirty="0" err="1">
                <a:latin typeface="Aptos" panose="020B0004020202020204" pitchFamily="34" charset="0"/>
              </a:rPr>
              <a:t>rendono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necessari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ulteriori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indicatori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chiave</a:t>
            </a:r>
            <a:r>
              <a:rPr lang="de-DE" sz="1600" dirty="0">
                <a:latin typeface="Aptos" panose="020B0004020202020204" pitchFamily="34" charset="0"/>
              </a:rPr>
              <a:t>, </a:t>
            </a:r>
            <a:r>
              <a:rPr lang="de-DE" sz="1600" dirty="0" err="1">
                <a:latin typeface="Aptos" panose="020B0004020202020204" pitchFamily="34" charset="0"/>
              </a:rPr>
              <a:t>esistono</a:t>
            </a:r>
            <a:r>
              <a:rPr lang="de-DE" sz="1600" dirty="0">
                <a:latin typeface="Aptos" panose="020B0004020202020204" pitchFamily="34" charset="0"/>
              </a:rPr>
              <a:t> diverse </a:t>
            </a:r>
            <a:r>
              <a:rPr lang="de-DE" sz="1600" dirty="0" err="1">
                <a:latin typeface="Aptos" panose="020B0004020202020204" pitchFamily="34" charset="0"/>
              </a:rPr>
              <a:t>possibilità</a:t>
            </a:r>
            <a:r>
              <a:rPr lang="de-DE" sz="1600" dirty="0">
                <a:latin typeface="Aptos" panose="020B0004020202020204" pitchFamily="34" charset="0"/>
              </a:rPr>
              <a:t> per </a:t>
            </a:r>
            <a:r>
              <a:rPr lang="de-DE" sz="1600" dirty="0" err="1">
                <a:latin typeface="Aptos" panose="020B0004020202020204" pitchFamily="34" charset="0"/>
              </a:rPr>
              <a:t>svilupparli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e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possono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essere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collegati</a:t>
            </a:r>
            <a:r>
              <a:rPr lang="de-DE" sz="1600" dirty="0">
                <a:latin typeface="Aptos" panose="020B0004020202020204" pitchFamily="34" charset="0"/>
              </a:rPr>
              <a:t> ai </a:t>
            </a:r>
            <a:r>
              <a:rPr lang="de-DE" sz="1600" dirty="0" err="1">
                <a:latin typeface="Aptos" panose="020B0004020202020204" pitchFamily="34" charset="0"/>
              </a:rPr>
              <a:t>seguenti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fattori</a:t>
            </a:r>
            <a:r>
              <a:rPr lang="de-DE" sz="1600" dirty="0">
                <a:latin typeface="Aptos" panose="020B0004020202020204" pitchFamily="34" charset="0"/>
              </a:rPr>
              <a:t>:</a:t>
            </a:r>
          </a:p>
          <a:p>
            <a:pPr marL="514350" indent="-285750" fontAlgn="base">
              <a:buFont typeface="Arial" panose="020B0604020202020204" pitchFamily="34" charset="0"/>
              <a:buChar char="•"/>
            </a:pPr>
            <a:r>
              <a:rPr lang="de-DE" sz="1600" dirty="0" err="1">
                <a:latin typeface="Aptos" panose="020B0004020202020204" pitchFamily="34" charset="0"/>
              </a:rPr>
              <a:t>dati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raccolti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durante</a:t>
            </a:r>
            <a:r>
              <a:rPr lang="de-DE" sz="1600" dirty="0">
                <a:latin typeface="Aptos" panose="020B0004020202020204" pitchFamily="34" charset="0"/>
              </a:rPr>
              <a:t> il </a:t>
            </a:r>
            <a:r>
              <a:rPr lang="de-DE" sz="1600" dirty="0" err="1">
                <a:latin typeface="Aptos" panose="020B0004020202020204" pitchFamily="34" charset="0"/>
              </a:rPr>
              <a:t>processo</a:t>
            </a:r>
            <a:r>
              <a:rPr lang="de-DE" sz="1600" dirty="0">
                <a:latin typeface="Aptos" panose="020B0004020202020204" pitchFamily="34" charset="0"/>
              </a:rPr>
              <a:t> di </a:t>
            </a:r>
            <a:r>
              <a:rPr lang="de-DE" sz="1600" dirty="0" err="1">
                <a:latin typeface="Aptos" panose="020B0004020202020204" pitchFamily="34" charset="0"/>
              </a:rPr>
              <a:t>approvvigionamento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e</a:t>
            </a:r>
            <a:r>
              <a:rPr lang="de-DE" sz="1600" dirty="0">
                <a:latin typeface="Aptos" panose="020B0004020202020204" pitchFamily="34" charset="0"/>
              </a:rPr>
              <a:t> il </a:t>
            </a:r>
            <a:r>
              <a:rPr lang="de-DE" sz="1600" dirty="0" err="1">
                <a:latin typeface="Aptos" panose="020B0004020202020204" pitchFamily="34" charset="0"/>
              </a:rPr>
              <a:t>contratto</a:t>
            </a:r>
            <a:r>
              <a:rPr lang="de-DE" sz="1600" dirty="0">
                <a:latin typeface="Aptos" panose="020B0004020202020204" pitchFamily="34" charset="0"/>
              </a:rPr>
              <a:t>, ad </a:t>
            </a:r>
            <a:r>
              <a:rPr lang="de-DE" sz="1600" dirty="0" err="1">
                <a:latin typeface="Aptos" panose="020B0004020202020204" pitchFamily="34" charset="0"/>
              </a:rPr>
              <a:t>esempio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informazioni</a:t>
            </a:r>
            <a:r>
              <a:rPr lang="de-DE" sz="1600" dirty="0">
                <a:latin typeface="Aptos" panose="020B0004020202020204" pitchFamily="34" charset="0"/>
              </a:rPr>
              <a:t> sul </a:t>
            </a:r>
            <a:r>
              <a:rPr lang="de-DE" sz="1600" dirty="0" err="1">
                <a:latin typeface="Aptos" panose="020B0004020202020204" pitchFamily="34" charset="0"/>
              </a:rPr>
              <a:t>fatto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che</a:t>
            </a:r>
            <a:r>
              <a:rPr lang="de-DE" sz="1600" dirty="0">
                <a:latin typeface="Aptos" panose="020B0004020202020204" pitchFamily="34" charset="0"/>
              </a:rPr>
              <a:t> il </a:t>
            </a:r>
            <a:r>
              <a:rPr lang="de-DE" sz="1600" dirty="0" err="1">
                <a:latin typeface="Aptos" panose="020B0004020202020204" pitchFamily="34" charset="0"/>
              </a:rPr>
              <a:t>prodotto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abbia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una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determinato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marchio</a:t>
            </a:r>
            <a:r>
              <a:rPr lang="de-DE" sz="1600" dirty="0">
                <a:latin typeface="Aptos" panose="020B0004020202020204" pitchFamily="34" charset="0"/>
              </a:rPr>
              <a:t> o </a:t>
            </a:r>
            <a:r>
              <a:rPr lang="de-DE" sz="1600" dirty="0" err="1">
                <a:latin typeface="Aptos" panose="020B0004020202020204" pitchFamily="34" charset="0"/>
              </a:rPr>
              <a:t>che</a:t>
            </a:r>
            <a:r>
              <a:rPr lang="de-DE" sz="1600" dirty="0">
                <a:latin typeface="Aptos" panose="020B0004020202020204" pitchFamily="34" charset="0"/>
              </a:rPr>
              <a:t> il </a:t>
            </a:r>
            <a:r>
              <a:rPr lang="de-DE" sz="1600" dirty="0" err="1">
                <a:latin typeface="Aptos" panose="020B0004020202020204" pitchFamily="34" charset="0"/>
              </a:rPr>
              <a:t>fornitore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disponga</a:t>
            </a:r>
            <a:r>
              <a:rPr lang="de-DE" sz="1600" dirty="0">
                <a:latin typeface="Aptos" panose="020B0004020202020204" pitchFamily="34" charset="0"/>
              </a:rPr>
              <a:t> di </a:t>
            </a:r>
            <a:r>
              <a:rPr lang="de-DE" sz="1600" dirty="0" err="1">
                <a:latin typeface="Aptos" panose="020B0004020202020204" pitchFamily="34" charset="0"/>
              </a:rPr>
              <a:t>un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determinato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sistema</a:t>
            </a:r>
            <a:r>
              <a:rPr lang="de-DE" sz="1600" dirty="0">
                <a:latin typeface="Aptos" panose="020B0004020202020204" pitchFamily="34" charset="0"/>
              </a:rPr>
              <a:t> di </a:t>
            </a:r>
            <a:r>
              <a:rPr lang="de-DE" sz="1600" dirty="0" err="1">
                <a:latin typeface="Aptos" panose="020B0004020202020204" pitchFamily="34" charset="0"/>
              </a:rPr>
              <a:t>gestione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sociale</a:t>
            </a:r>
            <a:r>
              <a:rPr lang="de-DE" sz="1600" dirty="0">
                <a:latin typeface="Aptos" panose="020B0004020202020204" pitchFamily="34" charset="0"/>
              </a:rPr>
              <a:t>;</a:t>
            </a:r>
          </a:p>
          <a:p>
            <a:pPr marL="514350" indent="-285750" fontAlgn="base">
              <a:buFont typeface="Arial" panose="020B0604020202020204" pitchFamily="34" charset="0"/>
              <a:buChar char="•"/>
            </a:pPr>
            <a:r>
              <a:rPr lang="de-DE" sz="1600" dirty="0" err="1">
                <a:latin typeface="Aptos" panose="020B0004020202020204" pitchFamily="34" charset="0"/>
              </a:rPr>
              <a:t>dati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dei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fornitori</a:t>
            </a:r>
            <a:r>
              <a:rPr lang="de-DE" sz="1600" dirty="0">
                <a:latin typeface="Aptos" panose="020B0004020202020204" pitchFamily="34" charset="0"/>
              </a:rPr>
              <a:t>/</a:t>
            </a:r>
            <a:r>
              <a:rPr lang="de-DE" sz="1600" dirty="0" err="1">
                <a:latin typeface="Aptos" panose="020B0004020202020204" pitchFamily="34" charset="0"/>
              </a:rPr>
              <a:t>prestatori</a:t>
            </a:r>
            <a:r>
              <a:rPr lang="de-DE" sz="1600" dirty="0">
                <a:latin typeface="Aptos" panose="020B0004020202020204" pitchFamily="34" charset="0"/>
              </a:rPr>
              <a:t> di servizi, ad </a:t>
            </a:r>
            <a:r>
              <a:rPr lang="de-DE" sz="1600" dirty="0" err="1">
                <a:latin typeface="Aptos" panose="020B0004020202020204" pitchFamily="34" charset="0"/>
              </a:rPr>
              <a:t>esempio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informazioni</a:t>
            </a:r>
            <a:r>
              <a:rPr lang="de-DE" sz="1600" dirty="0">
                <a:latin typeface="Aptos" panose="020B0004020202020204" pitchFamily="34" charset="0"/>
              </a:rPr>
              <a:t> sul </a:t>
            </a:r>
            <a:r>
              <a:rPr lang="de-DE" sz="1600" dirty="0" err="1">
                <a:latin typeface="Aptos" panose="020B0004020202020204" pitchFamily="34" charset="0"/>
              </a:rPr>
              <a:t>fatto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che</a:t>
            </a:r>
            <a:r>
              <a:rPr lang="de-DE" sz="1600" dirty="0">
                <a:latin typeface="Aptos" panose="020B0004020202020204" pitchFamily="34" charset="0"/>
              </a:rPr>
              <a:t> i </a:t>
            </a:r>
            <a:r>
              <a:rPr lang="de-DE" sz="1600" dirty="0" err="1">
                <a:latin typeface="Aptos" panose="020B0004020202020204" pitchFamily="34" charset="0"/>
              </a:rPr>
              <a:t>prodotti</a:t>
            </a:r>
            <a:r>
              <a:rPr lang="de-DE" sz="1600" dirty="0">
                <a:latin typeface="Aptos" panose="020B0004020202020204" pitchFamily="34" charset="0"/>
              </a:rPr>
              <a:t> da </a:t>
            </a:r>
            <a:r>
              <a:rPr lang="de-DE" sz="1600" dirty="0" err="1">
                <a:latin typeface="Aptos" panose="020B0004020202020204" pitchFamily="34" charset="0"/>
              </a:rPr>
              <a:t>loro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forniti</a:t>
            </a:r>
            <a:r>
              <a:rPr lang="de-DE" sz="1600" dirty="0">
                <a:latin typeface="Aptos" panose="020B0004020202020204" pitchFamily="34" charset="0"/>
              </a:rPr>
              <a:t> al </a:t>
            </a:r>
            <a:r>
              <a:rPr lang="de-DE" sz="1600" dirty="0" err="1">
                <a:latin typeface="Aptos" panose="020B0004020202020204" pitchFamily="34" charset="0"/>
              </a:rPr>
              <a:t>comune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soddisfino</a:t>
            </a:r>
            <a:r>
              <a:rPr lang="de-DE" sz="1600" dirty="0">
                <a:latin typeface="Aptos" panose="020B0004020202020204" pitchFamily="34" charset="0"/>
              </a:rPr>
              <a:t> i </a:t>
            </a:r>
            <a:r>
              <a:rPr lang="de-DE" sz="1600" dirty="0" err="1">
                <a:latin typeface="Aptos" panose="020B0004020202020204" pitchFamily="34" charset="0"/>
              </a:rPr>
              <a:t>criteri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stabiliti</a:t>
            </a:r>
            <a:r>
              <a:rPr lang="de-DE" sz="1600" dirty="0">
                <a:latin typeface="Aptos" panose="020B0004020202020204" pitchFamily="34" charset="0"/>
              </a:rPr>
              <a:t>; </a:t>
            </a:r>
          </a:p>
          <a:p>
            <a:pPr marL="514350" indent="-285750" fontAlgn="base">
              <a:buFont typeface="Arial" panose="020B0604020202020204" pitchFamily="34" charset="0"/>
              <a:buChar char="•"/>
            </a:pPr>
            <a:r>
              <a:rPr lang="de-DE" sz="1600" dirty="0" err="1">
                <a:latin typeface="Aptos" panose="020B0004020202020204" pitchFamily="34" charset="0"/>
              </a:rPr>
              <a:t>dati</a:t>
            </a:r>
            <a:r>
              <a:rPr lang="de-DE" sz="1600" dirty="0">
                <a:latin typeface="Aptos" panose="020B0004020202020204" pitchFamily="34" charset="0"/>
              </a:rPr>
              <a:t> di </a:t>
            </a:r>
            <a:r>
              <a:rPr lang="de-DE" sz="1600" dirty="0" err="1">
                <a:latin typeface="Aptos" panose="020B0004020202020204" pitchFamily="34" charset="0"/>
              </a:rPr>
              <a:t>controllo</a:t>
            </a:r>
            <a:r>
              <a:rPr lang="de-DE" sz="1600" dirty="0">
                <a:latin typeface="Aptos" panose="020B0004020202020204" pitchFamily="34" charset="0"/>
              </a:rPr>
              <a:t>, ad </a:t>
            </a:r>
            <a:r>
              <a:rPr lang="de-DE" sz="1600" dirty="0" err="1">
                <a:latin typeface="Aptos" panose="020B0004020202020204" pitchFamily="34" charset="0"/>
              </a:rPr>
              <a:t>esempio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verifiche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dei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prodotti</a:t>
            </a:r>
            <a:r>
              <a:rPr lang="de-DE" sz="1600" dirty="0">
                <a:latin typeface="Aptos" panose="020B0004020202020204" pitchFamily="34" charset="0"/>
              </a:rPr>
              <a:t> di </a:t>
            </a:r>
            <a:r>
              <a:rPr lang="de-DE" sz="1600" dirty="0" err="1">
                <a:latin typeface="Aptos" panose="020B0004020202020204" pitchFamily="34" charset="0"/>
              </a:rPr>
              <a:t>pulizia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utilizzati</a:t>
            </a:r>
            <a:r>
              <a:rPr lang="de-DE" sz="1600" dirty="0">
                <a:latin typeface="Aptos" panose="020B0004020202020204" pitchFamily="34" charset="0"/>
              </a:rPr>
              <a:t>: si </a:t>
            </a:r>
            <a:r>
              <a:rPr lang="de-DE" sz="1600" dirty="0" err="1">
                <a:latin typeface="Aptos" panose="020B0004020202020204" pitchFamily="34" charset="0"/>
              </a:rPr>
              <a:t>tratta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effettivamente</a:t>
            </a:r>
            <a:r>
              <a:rPr lang="de-DE" sz="1600" dirty="0">
                <a:latin typeface="Aptos" panose="020B0004020202020204" pitchFamily="34" charset="0"/>
              </a:rPr>
              <a:t> di </a:t>
            </a:r>
            <a:r>
              <a:rPr lang="de-DE" sz="1600" dirty="0" err="1">
                <a:latin typeface="Aptos" panose="020B0004020202020204" pitchFamily="34" charset="0"/>
              </a:rPr>
              <a:t>un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prodotto</a:t>
            </a:r>
            <a:r>
              <a:rPr lang="de-DE" sz="1600" dirty="0">
                <a:latin typeface="Aptos" panose="020B0004020202020204" pitchFamily="34" charset="0"/>
              </a:rPr>
              <a:t> di </a:t>
            </a:r>
            <a:r>
              <a:rPr lang="de-DE" sz="1600" dirty="0" err="1">
                <a:latin typeface="Aptos" panose="020B0004020202020204" pitchFamily="34" charset="0"/>
              </a:rPr>
              <a:t>pulizia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con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un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marchio</a:t>
            </a:r>
            <a:r>
              <a:rPr lang="de-DE" sz="1600" dirty="0">
                <a:latin typeface="Aptos" panose="020B0004020202020204" pitchFamily="34" charset="0"/>
              </a:rPr>
              <a:t> di </a:t>
            </a:r>
            <a:r>
              <a:rPr lang="de-DE" sz="1600" dirty="0" err="1">
                <a:latin typeface="Aptos" panose="020B0004020202020204" pitchFamily="34" charset="0"/>
              </a:rPr>
              <a:t>qualità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ecologica</a:t>
            </a:r>
            <a:r>
              <a:rPr lang="de-DE" sz="1600" dirty="0">
                <a:latin typeface="Aptos" panose="020B0004020202020204" pitchFamily="34" charset="0"/>
              </a:rPr>
              <a:t>?</a:t>
            </a:r>
          </a:p>
        </p:txBody>
      </p:sp>
      <p:sp>
        <p:nvSpPr>
          <p:cNvPr id="194" name="Google Shape;194;p39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13</a:t>
            </a:fld>
            <a:endParaRPr/>
          </a:p>
        </p:txBody>
      </p:sp>
      <p:sp>
        <p:nvSpPr>
          <p:cNvPr id="2" name="Google Shape;184;p38">
            <a:extLst>
              <a:ext uri="{FF2B5EF4-FFF2-40B4-BE49-F238E27FC236}">
                <a16:creationId xmlns:a16="http://schemas.microsoft.com/office/drawing/2014/main" id="{4D1DCCED-AC60-2926-A0B0-EA4C78D4277F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 flipH="1">
            <a:off x="7970114" y="0"/>
            <a:ext cx="5458495" cy="6858000"/>
          </a:xfrm>
          <a:prstGeom prst="flowChartDelay">
            <a:avLst/>
          </a:prstGeom>
          <a:solidFill>
            <a:srgbClr val="65B1BE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195" name="Google Shape;195;p39"/>
          <p:cNvSpPr txBox="1"/>
          <p:nvPr/>
        </p:nvSpPr>
        <p:spPr>
          <a:xfrm>
            <a:off x="8238122" y="2090192"/>
            <a:ext cx="4104300" cy="2677616"/>
          </a:xfrm>
          <a:prstGeom prst="rect">
            <a:avLst/>
          </a:prstGeom>
          <a:solidFill>
            <a:srgbClr val="65B1B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Un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principio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importante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è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quello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di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mantenere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il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monitoraggio</a:t>
            </a:r>
            <a:endParaRPr lang="de-DE" sz="24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algn="ctr"/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il più semplice possibile: il minor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numero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possibile di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indicatori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chiave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,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ma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sufficienti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per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essere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efficaci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.</a:t>
            </a:r>
            <a:endParaRPr lang="de-DE" sz="2400" dirty="0">
              <a:solidFill>
                <a:schemeClr val="bg1"/>
              </a:solidFill>
              <a:effectLst/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0"/>
          <p:cNvSpPr txBox="1">
            <a:spLocks noGrp="1"/>
          </p:cNvSpPr>
          <p:nvPr>
            <p:ph type="title"/>
          </p:nvPr>
        </p:nvSpPr>
        <p:spPr>
          <a:xfrm>
            <a:off x="594360" y="466972"/>
            <a:ext cx="10786214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Fase 4: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Sviluppo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di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un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b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sistema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per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garantire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la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regolare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b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fornitura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dei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dati</a:t>
            </a:r>
            <a:endParaRPr sz="380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01" name="Google Shape;201;p40"/>
          <p:cNvSpPr txBox="1">
            <a:spLocks noGrp="1"/>
          </p:cNvSpPr>
          <p:nvPr>
            <p:ph type="body" idx="1"/>
          </p:nvPr>
        </p:nvSpPr>
        <p:spPr>
          <a:xfrm>
            <a:off x="594360" y="2424956"/>
            <a:ext cx="8228364" cy="1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lvl="0"/>
            <a:r>
              <a:rPr lang="de-DE" dirty="0">
                <a:latin typeface="Aptos" panose="020B0004020202020204" pitchFamily="34" charset="0"/>
              </a:rPr>
              <a:t>Per tutti i </a:t>
            </a:r>
            <a:r>
              <a:rPr lang="de-DE" dirty="0" err="1">
                <a:latin typeface="Aptos" panose="020B0004020202020204" pitchFamily="34" charset="0"/>
              </a:rPr>
              <a:t>dati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devono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essere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raccolti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separatamente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come</a:t>
            </a:r>
            <a:r>
              <a:rPr lang="de-DE" dirty="0">
                <a:latin typeface="Aptos" panose="020B0004020202020204" pitchFamily="34" charset="0"/>
              </a:rPr>
              <a:t> ad </a:t>
            </a:r>
            <a:r>
              <a:rPr lang="de-DE" dirty="0" err="1">
                <a:latin typeface="Aptos" panose="020B0004020202020204" pitchFamily="34" charset="0"/>
              </a:rPr>
              <a:t>esempio</a:t>
            </a:r>
            <a:r>
              <a:rPr lang="de-DE" dirty="0">
                <a:latin typeface="Aptos" panose="020B0004020202020204" pitchFamily="34" charset="0"/>
              </a:rPr>
              <a:t> i </a:t>
            </a:r>
            <a:r>
              <a:rPr lang="de-DE" dirty="0" err="1">
                <a:latin typeface="Aptos" panose="020B0004020202020204" pitchFamily="34" charset="0"/>
              </a:rPr>
              <a:t>dati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relativi</a:t>
            </a:r>
            <a:r>
              <a:rPr lang="de-DE" dirty="0">
                <a:latin typeface="Aptos" panose="020B0004020202020204" pitchFamily="34" charset="0"/>
              </a:rPr>
              <a:t> ai </a:t>
            </a:r>
            <a:r>
              <a:rPr lang="de-DE" dirty="0" err="1">
                <a:latin typeface="Aptos" panose="020B0004020202020204" pitchFamily="34" charset="0"/>
              </a:rPr>
              <a:t>fornitori</a:t>
            </a:r>
            <a:r>
              <a:rPr lang="de-DE" dirty="0">
                <a:latin typeface="Aptos" panose="020B0004020202020204" pitchFamily="34" charset="0"/>
              </a:rPr>
              <a:t> o ai </a:t>
            </a:r>
            <a:r>
              <a:rPr lang="de-DE" dirty="0" err="1">
                <a:latin typeface="Aptos" panose="020B0004020202020204" pitchFamily="34" charset="0"/>
              </a:rPr>
              <a:t>controlli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è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necessario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istituire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sistema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garantisca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una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raccolta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regolare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coerente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dei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dati</a:t>
            </a:r>
            <a:r>
              <a:rPr lang="de-DE" dirty="0">
                <a:latin typeface="Aptos" panose="020B0004020202020204" pitchFamily="34" charset="0"/>
              </a:rPr>
              <a:t>.</a:t>
            </a:r>
            <a:endParaRPr dirty="0">
              <a:latin typeface="Aptos" panose="020B0004020202020204" pitchFamily="34" charset="0"/>
              <a:sym typeface="Arial"/>
            </a:endParaRPr>
          </a:p>
        </p:txBody>
      </p:sp>
      <p:sp>
        <p:nvSpPr>
          <p:cNvPr id="202" name="Google Shape;202;p40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14</a:t>
            </a:fld>
            <a:endParaRPr/>
          </a:p>
        </p:txBody>
      </p:sp>
      <p:grpSp>
        <p:nvGrpSpPr>
          <p:cNvPr id="203" name="Google Shape;203;p40"/>
          <p:cNvGrpSpPr/>
          <p:nvPr/>
        </p:nvGrpSpPr>
        <p:grpSpPr>
          <a:xfrm>
            <a:off x="2033587" y="3866430"/>
            <a:ext cx="8124824" cy="1777300"/>
            <a:chOff x="1587" y="0"/>
            <a:chExt cx="8124824" cy="1777300"/>
          </a:xfrm>
          <a:solidFill>
            <a:srgbClr val="65B1BE"/>
          </a:solidFill>
        </p:grpSpPr>
        <p:sp>
          <p:nvSpPr>
            <p:cNvPr id="204" name="Google Shape;204;p40"/>
            <p:cNvSpPr/>
            <p:nvPr/>
          </p:nvSpPr>
          <p:spPr>
            <a:xfrm>
              <a:off x="1587" y="0"/>
              <a:ext cx="3385343" cy="1777300"/>
            </a:xfrm>
            <a:prstGeom prst="roundRect">
              <a:avLst>
                <a:gd name="adj" fmla="val 10000"/>
              </a:avLst>
            </a:prstGeom>
            <a:grp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205" name="Google Shape;205;p40"/>
            <p:cNvSpPr txBox="1"/>
            <p:nvPr/>
          </p:nvSpPr>
          <p:spPr>
            <a:xfrm>
              <a:off x="53642" y="52055"/>
              <a:ext cx="3281233" cy="167319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3500"/>
              </a:pPr>
              <a:r>
                <a:rPr lang="de-DE" sz="28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Dati</a:t>
              </a:r>
              <a:endParaRPr sz="2800" b="0" i="0" u="none" strike="noStrike" cap="none" dirty="0">
                <a:solidFill>
                  <a:schemeClr val="bg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206" name="Google Shape;206;p40"/>
            <p:cNvSpPr/>
            <p:nvPr/>
          </p:nvSpPr>
          <p:spPr>
            <a:xfrm>
              <a:off x="3725465" y="468867"/>
              <a:ext cx="717692" cy="83956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207" name="Google Shape;207;p40"/>
            <p:cNvSpPr txBox="1"/>
            <p:nvPr/>
          </p:nvSpPr>
          <p:spPr>
            <a:xfrm>
              <a:off x="3725465" y="636780"/>
              <a:ext cx="502384" cy="50373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208" name="Google Shape;208;p40"/>
            <p:cNvSpPr/>
            <p:nvPr/>
          </p:nvSpPr>
          <p:spPr>
            <a:xfrm>
              <a:off x="4741068" y="0"/>
              <a:ext cx="3385343" cy="1777300"/>
            </a:xfrm>
            <a:prstGeom prst="roundRect">
              <a:avLst>
                <a:gd name="adj" fmla="val 10000"/>
              </a:avLst>
            </a:prstGeom>
            <a:grp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209" name="Google Shape;209;p40"/>
            <p:cNvSpPr txBox="1"/>
            <p:nvPr/>
          </p:nvSpPr>
          <p:spPr>
            <a:xfrm>
              <a:off x="4793123" y="52055"/>
              <a:ext cx="3281233" cy="167319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algn="ctr"/>
              <a:r>
                <a:rPr lang="de-DE" sz="28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Responsabile</a:t>
              </a:r>
              <a:r>
                <a:rPr lang="de-DE" sz="2800" dirty="0">
                  <a:solidFill>
                    <a:schemeClr val="bg1"/>
                  </a:solidFill>
                  <a:latin typeface="Aptos" panose="020B0004020202020204" pitchFamily="34" charset="0"/>
                </a:rPr>
                <a:t> del </a:t>
              </a:r>
              <a:r>
                <a:rPr lang="de-DE" sz="28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monitoraggio</a:t>
              </a:r>
              <a:endParaRPr lang="de-DE" sz="2800" dirty="0">
                <a:solidFill>
                  <a:schemeClr val="bg1"/>
                </a:solidFill>
                <a:effectLst/>
                <a:latin typeface="Aptos" panose="020B00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1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7677281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Fase 5: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Analisi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regolare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dei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dati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15" name="Google Shape;215;p41"/>
          <p:cNvSpPr txBox="1">
            <a:spLocks noGrp="1"/>
          </p:cNvSpPr>
          <p:nvPr>
            <p:ph type="body" idx="1"/>
          </p:nvPr>
        </p:nvSpPr>
        <p:spPr>
          <a:xfrm>
            <a:off x="384747" y="2150356"/>
            <a:ext cx="10452129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 fontScale="92500"/>
          </a:bodyPr>
          <a:lstStyle/>
          <a:p>
            <a:pPr lvl="0"/>
            <a:r>
              <a:rPr lang="de-DE" dirty="0">
                <a:latin typeface="Aptos" panose="020B0004020202020204" pitchFamily="34" charset="0"/>
              </a:rPr>
              <a:t>I </a:t>
            </a:r>
            <a:r>
              <a:rPr lang="de-DE" dirty="0" err="1">
                <a:latin typeface="Aptos" panose="020B0004020202020204" pitchFamily="34" charset="0"/>
              </a:rPr>
              <a:t>dati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relativi</a:t>
            </a:r>
            <a:r>
              <a:rPr lang="de-DE" dirty="0">
                <a:latin typeface="Aptos" panose="020B0004020202020204" pitchFamily="34" charset="0"/>
              </a:rPr>
              <a:t> a </a:t>
            </a:r>
            <a:r>
              <a:rPr lang="de-DE" dirty="0" err="1">
                <a:latin typeface="Aptos" panose="020B0004020202020204" pitchFamily="34" charset="0"/>
              </a:rPr>
              <a:t>ciascun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indicatore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chiave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dovrebbero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essere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rappresentati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su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una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scala</a:t>
            </a:r>
            <a:r>
              <a:rPr lang="de-DE" dirty="0">
                <a:latin typeface="Aptos" panose="020B0004020202020204" pitchFamily="34" charset="0"/>
              </a:rPr>
              <a:t> temporale. </a:t>
            </a:r>
            <a:r>
              <a:rPr lang="de-DE" dirty="0" err="1">
                <a:latin typeface="Aptos" panose="020B0004020202020204" pitchFamily="34" charset="0"/>
              </a:rPr>
              <a:t>Questo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grafico</a:t>
            </a:r>
            <a:r>
              <a:rPr lang="de-DE" dirty="0">
                <a:latin typeface="Aptos" panose="020B0004020202020204" pitchFamily="34" charset="0"/>
              </a:rPr>
              <a:t> di </a:t>
            </a:r>
            <a:r>
              <a:rPr lang="de-DE" dirty="0" err="1">
                <a:latin typeface="Aptos" panose="020B0004020202020204" pitchFamily="34" charset="0"/>
              </a:rPr>
              <a:t>esempio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mostra</a:t>
            </a:r>
            <a:r>
              <a:rPr lang="de-DE" dirty="0">
                <a:latin typeface="Aptos" panose="020B0004020202020204" pitchFamily="34" charset="0"/>
              </a:rPr>
              <a:t> i </a:t>
            </a:r>
            <a:r>
              <a:rPr lang="de-DE" dirty="0" err="1">
                <a:latin typeface="Aptos" panose="020B0004020202020204" pitchFamily="34" charset="0"/>
              </a:rPr>
              <a:t>dati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relativi</a:t>
            </a:r>
            <a:r>
              <a:rPr lang="de-DE" dirty="0">
                <a:latin typeface="Aptos" panose="020B0004020202020204" pitchFamily="34" charset="0"/>
              </a:rPr>
              <a:t> a </a:t>
            </a:r>
            <a:r>
              <a:rPr lang="de-DE" dirty="0" err="1">
                <a:latin typeface="Aptos" panose="020B0004020202020204" pitchFamily="34" charset="0"/>
              </a:rPr>
              <a:t>un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determinato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periodo</a:t>
            </a:r>
            <a:r>
              <a:rPr lang="de-DE" dirty="0">
                <a:latin typeface="Aptos" panose="020B0004020202020204" pitchFamily="34" charset="0"/>
              </a:rPr>
              <a:t> di tempo, </a:t>
            </a:r>
            <a:r>
              <a:rPr lang="de-DE" dirty="0" err="1">
                <a:latin typeface="Aptos" panose="020B0004020202020204" pitchFamily="34" charset="0"/>
              </a:rPr>
              <a:t>con</a:t>
            </a:r>
            <a:r>
              <a:rPr lang="de-DE" dirty="0">
                <a:latin typeface="Aptos" panose="020B0004020202020204" pitchFamily="34" charset="0"/>
              </a:rPr>
              <a:t> il tempo (ad </a:t>
            </a:r>
            <a:r>
              <a:rPr lang="de-DE" dirty="0" err="1">
                <a:latin typeface="Aptos" panose="020B0004020202020204" pitchFamily="34" charset="0"/>
              </a:rPr>
              <a:t>esempio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gli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anni</a:t>
            </a:r>
            <a:r>
              <a:rPr lang="de-DE" dirty="0">
                <a:latin typeface="Aptos" panose="020B0004020202020204" pitchFamily="34" charset="0"/>
              </a:rPr>
              <a:t>) </a:t>
            </a:r>
            <a:r>
              <a:rPr lang="de-DE" dirty="0" err="1">
                <a:latin typeface="Aptos" panose="020B0004020202020204" pitchFamily="34" charset="0"/>
              </a:rPr>
              <a:t>rappresentato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sull’asse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orizzontale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l’oggetto</a:t>
            </a:r>
            <a:r>
              <a:rPr lang="de-DE" dirty="0">
                <a:latin typeface="Aptos" panose="020B0004020202020204" pitchFamily="34" charset="0"/>
              </a:rPr>
              <a:t> o la </a:t>
            </a:r>
            <a:r>
              <a:rPr lang="de-DE" dirty="0" err="1">
                <a:latin typeface="Aptos" panose="020B0004020202020204" pitchFamily="34" charset="0"/>
              </a:rPr>
              <a:t>misurazione</a:t>
            </a:r>
            <a:r>
              <a:rPr lang="de-DE" dirty="0">
                <a:latin typeface="Aptos" panose="020B0004020202020204" pitchFamily="34" charset="0"/>
              </a:rPr>
              <a:t> (ad </a:t>
            </a:r>
            <a:r>
              <a:rPr lang="de-DE" dirty="0" err="1">
                <a:latin typeface="Aptos" panose="020B0004020202020204" pitchFamily="34" charset="0"/>
              </a:rPr>
              <a:t>esempio</a:t>
            </a:r>
            <a:r>
              <a:rPr lang="de-DE" dirty="0">
                <a:latin typeface="Aptos" panose="020B0004020202020204" pitchFamily="34" charset="0"/>
              </a:rPr>
              <a:t> il </a:t>
            </a:r>
            <a:r>
              <a:rPr lang="de-DE" dirty="0" err="1">
                <a:latin typeface="Aptos" panose="020B0004020202020204" pitchFamily="34" charset="0"/>
              </a:rPr>
              <a:t>consumo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energetico</a:t>
            </a:r>
            <a:r>
              <a:rPr lang="de-DE" dirty="0">
                <a:latin typeface="Aptos" panose="020B0004020202020204" pitchFamily="34" charset="0"/>
              </a:rPr>
              <a:t> annuale) </a:t>
            </a:r>
            <a:r>
              <a:rPr lang="de-DE" dirty="0" err="1">
                <a:latin typeface="Aptos" panose="020B0004020202020204" pitchFamily="34" charset="0"/>
              </a:rPr>
              <a:t>rappresentato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sull’asse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verticale</a:t>
            </a:r>
            <a:r>
              <a:rPr lang="de-DE" dirty="0">
                <a:latin typeface="Aptos" panose="020B0004020202020204" pitchFamily="34" charset="0"/>
              </a:rPr>
              <a:t>. </a:t>
            </a:r>
            <a:endParaRPr dirty="0">
              <a:latin typeface="Aptos" panose="020B0004020202020204" pitchFamily="34" charset="0"/>
              <a:sym typeface="Arial"/>
            </a:endParaRPr>
          </a:p>
        </p:txBody>
      </p:sp>
      <p:sp>
        <p:nvSpPr>
          <p:cNvPr id="216" name="Google Shape;216;p41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15</a:t>
            </a:fld>
            <a:endParaRPr/>
          </a:p>
        </p:txBody>
      </p:sp>
      <p:pic>
        <p:nvPicPr>
          <p:cNvPr id="3" name="Grafik 2" descr="Ein Bild, das Text, Screenshot, Zahl, Schrift enthält.&#10;&#10;KI-generierte Inhalte können fehlerhaft sein.">
            <a:extLst>
              <a:ext uri="{FF2B5EF4-FFF2-40B4-BE49-F238E27FC236}">
                <a16:creationId xmlns:a16="http://schemas.microsoft.com/office/drawing/2014/main" id="{D0186495-726F-3D9B-4634-85B07DD72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341" y="3603017"/>
            <a:ext cx="4686300" cy="2844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2"/>
          <p:cNvSpPr txBox="1">
            <a:spLocks noGrp="1"/>
          </p:cNvSpPr>
          <p:nvPr>
            <p:ph type="ctrTitle"/>
          </p:nvPr>
        </p:nvSpPr>
        <p:spPr>
          <a:xfrm>
            <a:off x="6096000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4.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Meccanismi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di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feedback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B71D9DD5-B5CB-9629-9395-73F7E5D19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1">
            <a:extLst>
              <a:ext uri="{FF2B5EF4-FFF2-40B4-BE49-F238E27FC236}">
                <a16:creationId xmlns:a16="http://schemas.microsoft.com/office/drawing/2014/main" id="{8A2CE41C-B6D2-41BD-3085-1DD706EB00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Monitoraggio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dei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progressi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132" name="Google Shape;132;p31">
            <a:extLst>
              <a:ext uri="{FF2B5EF4-FFF2-40B4-BE49-F238E27FC236}">
                <a16:creationId xmlns:a16="http://schemas.microsoft.com/office/drawing/2014/main" id="{885159A0-984F-26A7-03A2-B03DC5A5A6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7161" y="2015401"/>
            <a:ext cx="10554904" cy="431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685800" indent="-457200">
              <a:buFont typeface="+mj-lt"/>
              <a:buAutoNum type="arabicPeriod"/>
            </a:pP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Fase 1: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Verifica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dei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tipi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di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dati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raccolti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dal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comune</a:t>
            </a:r>
            <a:endParaRPr lang="de-DE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685800" indent="-457200">
              <a:buFont typeface="+mj-lt"/>
              <a:buAutoNum type="arabicPeriod"/>
            </a:pP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Fase 2: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Sviluppo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di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indicatori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chiave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sulla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base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dei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dati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disponibili</a:t>
            </a:r>
            <a:endParaRPr lang="de-DE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685800" indent="-457200">
              <a:buFont typeface="+mj-lt"/>
              <a:buAutoNum type="arabicPeriod"/>
            </a:pP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Fase 3: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Sviluppo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di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indicatori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chiave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aggiuntivi</a:t>
            </a:r>
            <a:endParaRPr lang="de-DE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685800" indent="-457200">
              <a:buFont typeface="+mj-lt"/>
              <a:buAutoNum type="arabicPeriod"/>
            </a:pP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Fase 4: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Sviluppo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di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un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sistema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per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garantire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una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fornitura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regolare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dei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dati</a:t>
            </a:r>
            <a:endParaRPr lang="de-DE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685800" indent="-457200">
              <a:buFont typeface="+mj-lt"/>
              <a:buAutoNum type="arabicPeriod"/>
            </a:pP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Fase 5: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Analisi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regolare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dei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dati</a:t>
            </a:r>
            <a:endParaRPr lang="de-DE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685800" indent="-457200">
              <a:buFont typeface="+mj-lt"/>
              <a:buAutoNum type="arabicPeriod"/>
            </a:pP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Fase 6: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Discussione</a:t>
            </a: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e</a:t>
            </a: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comunicazione</a:t>
            </a: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dei</a:t>
            </a: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risultati</a:t>
            </a:r>
            <a:endParaRPr lang="de-DE" dirty="0">
              <a:solidFill>
                <a:srgbClr val="65B1BE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133" name="Google Shape;133;p31">
            <a:extLst>
              <a:ext uri="{FF2B5EF4-FFF2-40B4-BE49-F238E27FC236}">
                <a16:creationId xmlns:a16="http://schemas.microsoft.com/office/drawing/2014/main" id="{B4130B3E-E411-8B7D-14BA-084D7218FA4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633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4"/>
          <p:cNvSpPr txBox="1">
            <a:spLocks noGrp="1"/>
          </p:cNvSpPr>
          <p:nvPr>
            <p:ph type="title"/>
          </p:nvPr>
        </p:nvSpPr>
        <p:spPr>
          <a:xfrm>
            <a:off x="594360" y="584005"/>
            <a:ext cx="9141311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Fase 6: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Discussione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comunicazione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dei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risultati</a:t>
            </a:r>
            <a:endParaRPr lang="de-DE" dirty="0">
              <a:effectLst/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35" name="Google Shape;235;p44"/>
          <p:cNvSpPr txBox="1">
            <a:spLocks noGrp="1"/>
          </p:cNvSpPr>
          <p:nvPr>
            <p:ph type="body" idx="1"/>
          </p:nvPr>
        </p:nvSpPr>
        <p:spPr>
          <a:xfrm>
            <a:off x="1448447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r>
              <a:rPr lang="de-DE" dirty="0" err="1">
                <a:latin typeface="Aptos" panose="020B0004020202020204" pitchFamily="34" charset="0"/>
              </a:rPr>
              <a:t>Verificate</a:t>
            </a:r>
            <a:r>
              <a:rPr lang="de-DE" dirty="0">
                <a:latin typeface="Aptos" panose="020B0004020202020204" pitchFamily="34" charset="0"/>
              </a:rPr>
              <a:t> i </a:t>
            </a:r>
            <a:r>
              <a:rPr lang="de-DE" dirty="0" err="1">
                <a:latin typeface="Aptos" panose="020B0004020202020204" pitchFamily="34" charset="0"/>
              </a:rPr>
              <a:t>risultati</a:t>
            </a:r>
            <a:r>
              <a:rPr lang="de-DE" dirty="0">
                <a:latin typeface="Aptos" panose="020B0004020202020204" pitchFamily="34" charset="0"/>
              </a:rPr>
              <a:t> del </a:t>
            </a:r>
            <a:r>
              <a:rPr lang="de-DE" dirty="0" err="1">
                <a:latin typeface="Aptos" panose="020B0004020202020204" pitchFamily="34" charset="0"/>
              </a:rPr>
              <a:t>monitoraggio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all’interno</a:t>
            </a:r>
            <a:r>
              <a:rPr lang="de-DE" dirty="0">
                <a:latin typeface="Aptos" panose="020B0004020202020204" pitchFamily="34" charset="0"/>
              </a:rPr>
              <a:t> del </a:t>
            </a:r>
            <a:r>
              <a:rPr lang="de-DE" dirty="0" err="1">
                <a:latin typeface="Aptos" panose="020B0004020202020204" pitchFamily="34" charset="0"/>
              </a:rPr>
              <a:t>gruppo</a:t>
            </a:r>
            <a:r>
              <a:rPr lang="de-DE" dirty="0">
                <a:latin typeface="Aptos" panose="020B0004020202020204" pitchFamily="34" charset="0"/>
              </a:rPr>
              <a:t> di </a:t>
            </a:r>
            <a:r>
              <a:rPr lang="de-DE" dirty="0" err="1">
                <a:latin typeface="Aptos" panose="020B0004020202020204" pitchFamily="34" charset="0"/>
              </a:rPr>
              <a:t>lavoro</a:t>
            </a:r>
            <a:r>
              <a:rPr lang="de-DE" dirty="0">
                <a:latin typeface="Aptos" panose="020B0004020202020204" pitchFamily="34" charset="0"/>
              </a:rPr>
              <a:t> per </a:t>
            </a:r>
            <a:r>
              <a:rPr lang="de-DE" dirty="0" err="1">
                <a:latin typeface="Aptos" panose="020B0004020202020204" pitchFamily="34" charset="0"/>
              </a:rPr>
              <a:t>gli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approvvigionamenti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sostenibili</a:t>
            </a:r>
            <a:r>
              <a:rPr lang="de-DE" dirty="0">
                <a:latin typeface="Aptos" panose="020B0004020202020204" pitchFamily="34" charset="0"/>
              </a:rPr>
              <a:t>. </a:t>
            </a:r>
          </a:p>
          <a:p>
            <a:r>
              <a:rPr lang="de-DE" dirty="0" err="1">
                <a:latin typeface="Aptos" panose="020B0004020202020204" pitchFamily="34" charset="0"/>
              </a:rPr>
              <a:t>Potrebbero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esserci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spiegazioni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logiche</a:t>
            </a:r>
            <a:r>
              <a:rPr lang="de-DE" dirty="0">
                <a:latin typeface="Aptos" panose="020B0004020202020204" pitchFamily="34" charset="0"/>
              </a:rPr>
              <a:t> per </a:t>
            </a:r>
            <a:r>
              <a:rPr lang="de-DE" dirty="0" err="1">
                <a:latin typeface="Aptos" panose="020B0004020202020204" pitchFamily="34" charset="0"/>
              </a:rPr>
              <a:t>l’aumento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dei</a:t>
            </a:r>
            <a:r>
              <a:rPr lang="de-DE" dirty="0">
                <a:latin typeface="Aptos" panose="020B0004020202020204" pitchFamily="34" charset="0"/>
              </a:rPr>
              <a:t> KPI, ad </a:t>
            </a:r>
            <a:r>
              <a:rPr lang="de-DE" dirty="0" err="1">
                <a:latin typeface="Aptos" panose="020B0004020202020204" pitchFamily="34" charset="0"/>
              </a:rPr>
              <a:t>esempio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l’acquisto</a:t>
            </a:r>
            <a:r>
              <a:rPr lang="de-DE" dirty="0">
                <a:latin typeface="Aptos" panose="020B0004020202020204" pitchFamily="34" charset="0"/>
              </a:rPr>
              <a:t> di </a:t>
            </a:r>
            <a:r>
              <a:rPr lang="de-DE" dirty="0" err="1">
                <a:latin typeface="Aptos" panose="020B0004020202020204" pitchFamily="34" charset="0"/>
              </a:rPr>
              <a:t>veicoli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elettrici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caso</a:t>
            </a:r>
            <a:r>
              <a:rPr lang="de-DE" dirty="0">
                <a:latin typeface="Aptos" panose="020B0004020202020204" pitchFamily="34" charset="0"/>
              </a:rPr>
              <a:t> di </a:t>
            </a:r>
            <a:r>
              <a:rPr lang="de-DE" dirty="0" err="1">
                <a:latin typeface="Aptos" panose="020B0004020202020204" pitchFamily="34" charset="0"/>
              </a:rPr>
              <a:t>aumento</a:t>
            </a:r>
            <a:r>
              <a:rPr lang="de-DE" dirty="0">
                <a:latin typeface="Aptos" panose="020B0004020202020204" pitchFamily="34" charset="0"/>
              </a:rPr>
              <a:t> del </a:t>
            </a:r>
            <a:r>
              <a:rPr lang="de-DE" dirty="0" err="1">
                <a:latin typeface="Aptos" panose="020B0004020202020204" pitchFamily="34" charset="0"/>
              </a:rPr>
              <a:t>consumo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energetico</a:t>
            </a:r>
            <a:r>
              <a:rPr lang="de-DE" dirty="0">
                <a:latin typeface="Aptos" panose="020B0004020202020204" pitchFamily="34" charset="0"/>
                <a:sym typeface="Arial"/>
              </a:rPr>
              <a:t>.</a:t>
            </a:r>
            <a:endParaRPr dirty="0">
              <a:latin typeface="Aptos" panose="020B0004020202020204" pitchFamily="34" charset="0"/>
              <a:sym typeface="Arial"/>
            </a:endParaRPr>
          </a:p>
        </p:txBody>
      </p:sp>
      <p:sp>
        <p:nvSpPr>
          <p:cNvPr id="236" name="Google Shape;236;p44"/>
          <p:cNvSpPr txBox="1">
            <a:spLocks noGrp="1"/>
          </p:cNvSpPr>
          <p:nvPr>
            <p:ph type="body" idx="2"/>
          </p:nvPr>
        </p:nvSpPr>
        <p:spPr>
          <a:xfrm>
            <a:off x="7490257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r>
              <a:rPr lang="de-DE" dirty="0">
                <a:latin typeface="Aptos" panose="020B0004020202020204" pitchFamily="34" charset="0"/>
              </a:rPr>
              <a:t>I </a:t>
            </a:r>
            <a:r>
              <a:rPr lang="de-DE" dirty="0" err="1">
                <a:latin typeface="Aptos" panose="020B0004020202020204" pitchFamily="34" charset="0"/>
              </a:rPr>
              <a:t>risultati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dovrebbero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quindi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essere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presentati</a:t>
            </a:r>
            <a:r>
              <a:rPr lang="de-DE" dirty="0">
                <a:latin typeface="Aptos" panose="020B0004020202020204" pitchFamily="34" charset="0"/>
              </a:rPr>
              <a:t> ai </a:t>
            </a:r>
            <a:r>
              <a:rPr lang="de-DE" dirty="0" err="1">
                <a:latin typeface="Aptos" panose="020B0004020202020204" pitchFamily="34" charset="0"/>
              </a:rPr>
              <a:t>decisori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come</a:t>
            </a:r>
            <a:r>
              <a:rPr lang="de-DE" dirty="0">
                <a:latin typeface="Aptos" panose="020B0004020202020204" pitchFamily="34" charset="0"/>
              </a:rPr>
              <a:t> il </a:t>
            </a:r>
            <a:r>
              <a:rPr lang="de-DE" dirty="0" err="1">
                <a:latin typeface="Aptos" panose="020B0004020202020204" pitchFamily="34" charset="0"/>
              </a:rPr>
              <a:t>sindaco</a:t>
            </a:r>
            <a:r>
              <a:rPr lang="de-DE" dirty="0">
                <a:latin typeface="Aptos" panose="020B0004020202020204" pitchFamily="34" charset="0"/>
              </a:rPr>
              <a:t> o il </a:t>
            </a:r>
            <a:r>
              <a:rPr lang="de-DE" dirty="0" err="1">
                <a:latin typeface="Aptos" panose="020B0004020202020204" pitchFamily="34" charset="0"/>
              </a:rPr>
              <a:t>consiglio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comunale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che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hanno</a:t>
            </a:r>
            <a:r>
              <a:rPr lang="de-DE" dirty="0">
                <a:latin typeface="Aptos" panose="020B0004020202020204" pitchFamily="34" charset="0"/>
              </a:rPr>
              <a:t> il </a:t>
            </a:r>
            <a:r>
              <a:rPr lang="de-DE" dirty="0" err="1">
                <a:latin typeface="Aptos" panose="020B0004020202020204" pitchFamily="34" charset="0"/>
              </a:rPr>
              <a:t>potere</a:t>
            </a:r>
            <a:r>
              <a:rPr lang="de-DE" dirty="0">
                <a:latin typeface="Aptos" panose="020B0004020202020204" pitchFamily="34" charset="0"/>
              </a:rPr>
              <a:t> di </a:t>
            </a:r>
            <a:r>
              <a:rPr lang="de-DE" dirty="0" err="1">
                <a:latin typeface="Aptos" panose="020B0004020202020204" pitchFamily="34" charset="0"/>
              </a:rPr>
              <a:t>adeguare</a:t>
            </a:r>
            <a:r>
              <a:rPr lang="de-DE" dirty="0">
                <a:latin typeface="Aptos" panose="020B0004020202020204" pitchFamily="34" charset="0"/>
              </a:rPr>
              <a:t> la </a:t>
            </a:r>
            <a:r>
              <a:rPr lang="de-DE" dirty="0" err="1">
                <a:latin typeface="Aptos" panose="020B0004020202020204" pitchFamily="34" charset="0"/>
              </a:rPr>
              <a:t>strategia</a:t>
            </a:r>
            <a:r>
              <a:rPr lang="de-DE" dirty="0">
                <a:latin typeface="Aptos" panose="020B0004020202020204" pitchFamily="34" charset="0"/>
              </a:rPr>
              <a:t> di </a:t>
            </a:r>
            <a:r>
              <a:rPr lang="de-DE" dirty="0" err="1">
                <a:latin typeface="Aptos" panose="020B0004020202020204" pitchFamily="34" charset="0"/>
              </a:rPr>
              <a:t>approvvigionamento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sostenibile</a:t>
            </a:r>
            <a:r>
              <a:rPr lang="de-DE" dirty="0">
                <a:latin typeface="Aptos" panose="020B0004020202020204" pitchFamily="34" charset="0"/>
              </a:rPr>
              <a:t> del </a:t>
            </a:r>
            <a:r>
              <a:rPr lang="de-DE" dirty="0" err="1">
                <a:latin typeface="Aptos" panose="020B0004020202020204" pitchFamily="34" charset="0"/>
              </a:rPr>
              <a:t>comune</a:t>
            </a:r>
            <a:r>
              <a:rPr lang="de-DE" dirty="0">
                <a:latin typeface="Aptos" panose="020B0004020202020204" pitchFamily="34" charset="0"/>
              </a:rPr>
              <a:t>.</a:t>
            </a:r>
            <a:endParaRPr lang="de-DE" dirty="0">
              <a:effectLst/>
              <a:latin typeface="Aptos" panose="020B0004020202020204" pitchFamily="34" charset="0"/>
            </a:endParaRPr>
          </a:p>
        </p:txBody>
      </p:sp>
      <p:sp>
        <p:nvSpPr>
          <p:cNvPr id="237" name="Google Shape;237;p4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18</a:t>
            </a:fld>
            <a:endParaRPr/>
          </a:p>
        </p:txBody>
      </p:sp>
      <p:pic>
        <p:nvPicPr>
          <p:cNvPr id="238" name="Google Shape;238;p44" descr="Aufwärtstrend Silhouet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780" y="279927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44" descr="Präsentation mit Checkliste Silhouet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49615" y="2799275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5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Strumenti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: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modelli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per il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reporting</a:t>
            </a:r>
            <a:endParaRPr lang="de-DE" dirty="0">
              <a:effectLst/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45" name="Google Shape;245;p4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19</a:t>
            </a:fld>
            <a:endParaRPr/>
          </a:p>
        </p:txBody>
      </p:sp>
      <p:pic>
        <p:nvPicPr>
          <p:cNvPr id="3" name="Grafik 2" descr="Ein Bild, das Text, Screenshot enthält.&#10;&#10;KI-generierte Inhalte können fehlerhaft sein.">
            <a:extLst>
              <a:ext uri="{FF2B5EF4-FFF2-40B4-BE49-F238E27FC236}">
                <a16:creationId xmlns:a16="http://schemas.microsoft.com/office/drawing/2014/main" id="{29FB61C5-CB7D-A81D-F052-844E5B276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452" y="2271863"/>
            <a:ext cx="7616506" cy="44137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Agenda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112" name="Google Shape;112;p6"/>
          <p:cNvSpPr txBox="1">
            <a:spLocks noGrp="1"/>
          </p:cNvSpPr>
          <p:nvPr>
            <p:ph type="body" idx="1"/>
          </p:nvPr>
        </p:nvSpPr>
        <p:spPr>
          <a:xfrm>
            <a:off x="594360" y="2533938"/>
            <a:ext cx="9768841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685800" indent="-457200" fontAlgn="base">
              <a:buFont typeface="+mj-lt"/>
              <a:buAutoNum type="arabicPeriod"/>
            </a:pPr>
            <a:r>
              <a:rPr lang="de-DE" dirty="0" err="1">
                <a:latin typeface="Aptos" panose="020B0004020202020204" pitchFamily="34" charset="0"/>
              </a:rPr>
              <a:t>Introduzione</a:t>
            </a:r>
            <a:r>
              <a:rPr lang="de-DE" dirty="0">
                <a:latin typeface="Aptos" panose="020B0004020202020204" pitchFamily="34" charset="0"/>
              </a:rPr>
              <a:t> al </a:t>
            </a:r>
            <a:r>
              <a:rPr lang="de-DE" dirty="0" err="1">
                <a:latin typeface="Aptos" panose="020B0004020202020204" pitchFamily="34" charset="0"/>
              </a:rPr>
              <a:t>monitoraggio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 alla </a:t>
            </a:r>
            <a:r>
              <a:rPr lang="de-DE" dirty="0" err="1">
                <a:latin typeface="Aptos" panose="020B0004020202020204" pitchFamily="34" charset="0"/>
              </a:rPr>
              <a:t>valutazione</a:t>
            </a:r>
            <a:endParaRPr lang="de-DE" dirty="0">
              <a:latin typeface="Aptos" panose="020B0004020202020204" pitchFamily="34" charset="0"/>
            </a:endParaRPr>
          </a:p>
          <a:p>
            <a:pPr marL="685800" indent="-457200" fontAlgn="base">
              <a:buFont typeface="+mj-lt"/>
              <a:buAutoNum type="arabicPeriod"/>
            </a:pPr>
            <a:r>
              <a:rPr lang="de-DE" dirty="0" err="1">
                <a:latin typeface="Aptos" panose="020B0004020202020204" pitchFamily="34" charset="0"/>
              </a:rPr>
              <a:t>Monitoraggio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dell’attuazione</a:t>
            </a:r>
            <a:r>
              <a:rPr lang="de-DE" dirty="0">
                <a:latin typeface="Aptos" panose="020B0004020202020204" pitchFamily="34" charset="0"/>
              </a:rPr>
              <a:t> sul </a:t>
            </a:r>
            <a:r>
              <a:rPr lang="de-DE" dirty="0" err="1">
                <a:latin typeface="Aptos" panose="020B0004020202020204" pitchFamily="34" charset="0"/>
              </a:rPr>
              <a:t>campo</a:t>
            </a:r>
            <a:endParaRPr lang="de-DE" dirty="0">
              <a:latin typeface="Aptos" panose="020B0004020202020204" pitchFamily="34" charset="0"/>
            </a:endParaRPr>
          </a:p>
          <a:p>
            <a:pPr marL="685800" indent="-457200" fontAlgn="base">
              <a:buFont typeface="+mj-lt"/>
              <a:buAutoNum type="arabicPeriod"/>
            </a:pPr>
            <a:r>
              <a:rPr lang="de-DE" dirty="0">
                <a:latin typeface="Aptos" panose="020B0004020202020204" pitchFamily="34" charset="0"/>
              </a:rPr>
              <a:t>KPI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presentazione</a:t>
            </a:r>
            <a:endParaRPr lang="de-DE" dirty="0">
              <a:latin typeface="Aptos" panose="020B0004020202020204" pitchFamily="34" charset="0"/>
            </a:endParaRPr>
          </a:p>
          <a:p>
            <a:pPr marL="685800" indent="-457200" fontAlgn="base">
              <a:buFont typeface="+mj-lt"/>
              <a:buAutoNum type="arabicPeriod"/>
            </a:pPr>
            <a:r>
              <a:rPr lang="de-DE" dirty="0" err="1">
                <a:latin typeface="Aptos" panose="020B0004020202020204" pitchFamily="34" charset="0"/>
              </a:rPr>
              <a:t>Meccanismi</a:t>
            </a:r>
            <a:r>
              <a:rPr lang="de-DE" dirty="0">
                <a:latin typeface="Aptos" panose="020B0004020202020204" pitchFamily="34" charset="0"/>
              </a:rPr>
              <a:t> di </a:t>
            </a:r>
            <a:r>
              <a:rPr lang="de-DE" dirty="0" err="1">
                <a:latin typeface="Aptos" panose="020B0004020202020204" pitchFamily="34" charset="0"/>
              </a:rPr>
              <a:t>feedback</a:t>
            </a:r>
            <a:endParaRPr lang="de-DE" dirty="0">
              <a:latin typeface="Aptos" panose="020B0004020202020204" pitchFamily="34" charset="0"/>
            </a:endParaRPr>
          </a:p>
        </p:txBody>
      </p:sp>
      <p:sp>
        <p:nvSpPr>
          <p:cNvPr id="113" name="Google Shape;113;p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6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Meccanismi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di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feedback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52" name="Google Shape;252;p4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20</a:t>
            </a:fld>
            <a:endParaRPr/>
          </a:p>
        </p:txBody>
      </p:sp>
      <p:grpSp>
        <p:nvGrpSpPr>
          <p:cNvPr id="253" name="Google Shape;253;p46"/>
          <p:cNvGrpSpPr/>
          <p:nvPr/>
        </p:nvGrpSpPr>
        <p:grpSpPr>
          <a:xfrm>
            <a:off x="2854507" y="2170929"/>
            <a:ext cx="6380313" cy="4031798"/>
            <a:chOff x="327656" y="-23881"/>
            <a:chExt cx="6380313" cy="4031798"/>
          </a:xfrm>
          <a:solidFill>
            <a:srgbClr val="65B1BE"/>
          </a:solidFill>
        </p:grpSpPr>
        <p:sp>
          <p:nvSpPr>
            <p:cNvPr id="254" name="Google Shape;254;p46"/>
            <p:cNvSpPr/>
            <p:nvPr/>
          </p:nvSpPr>
          <p:spPr>
            <a:xfrm>
              <a:off x="1553249" y="-23881"/>
              <a:ext cx="4031798" cy="403179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8973" y="6868"/>
                  </a:moveTo>
                  <a:lnTo>
                    <a:pt x="78973" y="6868"/>
                  </a:lnTo>
                  <a:cubicBezTo>
                    <a:pt x="103061" y="15469"/>
                    <a:pt x="118348" y="39199"/>
                    <a:pt x="116223" y="64688"/>
                  </a:cubicBezTo>
                  <a:cubicBezTo>
                    <a:pt x="114097" y="90177"/>
                    <a:pt x="95091" y="111048"/>
                    <a:pt x="69911" y="115541"/>
                  </a:cubicBezTo>
                  <a:cubicBezTo>
                    <a:pt x="44731" y="120034"/>
                    <a:pt x="19679" y="107026"/>
                    <a:pt x="8869" y="83845"/>
                  </a:cubicBezTo>
                  <a:cubicBezTo>
                    <a:pt x="-1942" y="60664"/>
                    <a:pt x="4195" y="33111"/>
                    <a:pt x="23821" y="16709"/>
                  </a:cubicBezTo>
                  <a:lnTo>
                    <a:pt x="21790" y="13776"/>
                  </a:lnTo>
                  <a:lnTo>
                    <a:pt x="29776" y="16351"/>
                  </a:lnTo>
                  <a:lnTo>
                    <a:pt x="29656" y="25136"/>
                  </a:lnTo>
                  <a:lnTo>
                    <a:pt x="27626" y="22204"/>
                  </a:lnTo>
                  <a:lnTo>
                    <a:pt x="27626" y="22204"/>
                  </a:lnTo>
                  <a:cubicBezTo>
                    <a:pt x="10534" y="36845"/>
                    <a:pt x="5394" y="61134"/>
                    <a:pt x="15091" y="81443"/>
                  </a:cubicBezTo>
                  <a:cubicBezTo>
                    <a:pt x="24788" y="101752"/>
                    <a:pt x="46908" y="113025"/>
                    <a:pt x="69039" y="108937"/>
                  </a:cubicBezTo>
                  <a:cubicBezTo>
                    <a:pt x="91170" y="104849"/>
                    <a:pt x="107803" y="86418"/>
                    <a:pt x="109605" y="63985"/>
                  </a:cubicBezTo>
                  <a:cubicBezTo>
                    <a:pt x="111407" y="41552"/>
                    <a:pt x="97930" y="20701"/>
                    <a:pt x="76735" y="13133"/>
                  </a:cubicBezTo>
                  <a:close/>
                </a:path>
              </a:pathLst>
            </a:custGeom>
            <a:solidFill>
              <a:srgbClr val="65B1BE">
                <a:alpha val="5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46"/>
            <p:cNvSpPr/>
            <p:nvPr/>
          </p:nvSpPr>
          <p:spPr>
            <a:xfrm>
              <a:off x="2629807" y="867"/>
              <a:ext cx="1878682" cy="939341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46"/>
            <p:cNvSpPr txBox="1"/>
            <p:nvPr/>
          </p:nvSpPr>
          <p:spPr>
            <a:xfrm>
              <a:off x="2675662" y="46722"/>
              <a:ext cx="1786972" cy="84763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algn="ctr"/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Raccolta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dati</a:t>
              </a:r>
              <a:endParaRPr lang="de-DE" sz="1600" dirty="0">
                <a:solidFill>
                  <a:schemeClr val="bg1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257" name="Google Shape;257;p46"/>
            <p:cNvSpPr/>
            <p:nvPr/>
          </p:nvSpPr>
          <p:spPr>
            <a:xfrm>
              <a:off x="4829287" y="1080876"/>
              <a:ext cx="1878682" cy="939341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46"/>
            <p:cNvSpPr txBox="1"/>
            <p:nvPr/>
          </p:nvSpPr>
          <p:spPr>
            <a:xfrm>
              <a:off x="4875142" y="1126731"/>
              <a:ext cx="1786972" cy="84763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algn="ctr"/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Analisi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dei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dati</a:t>
              </a:r>
              <a:endParaRPr lang="de-DE" sz="1600" dirty="0">
                <a:solidFill>
                  <a:schemeClr val="bg1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259" name="Google Shape;259;p46"/>
            <p:cNvSpPr/>
            <p:nvPr/>
          </p:nvSpPr>
          <p:spPr>
            <a:xfrm>
              <a:off x="4447222" y="2890467"/>
              <a:ext cx="1878682" cy="939341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46"/>
            <p:cNvSpPr txBox="1"/>
            <p:nvPr/>
          </p:nvSpPr>
          <p:spPr>
            <a:xfrm>
              <a:off x="4493077" y="2936322"/>
              <a:ext cx="1786972" cy="84763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algn="ctr"/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Discussione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dei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dati</a:t>
              </a:r>
              <a:endParaRPr lang="de-DE" sz="1600" dirty="0">
                <a:solidFill>
                  <a:schemeClr val="bg1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261" name="Google Shape;261;p46"/>
            <p:cNvSpPr/>
            <p:nvPr/>
          </p:nvSpPr>
          <p:spPr>
            <a:xfrm>
              <a:off x="996429" y="2890464"/>
              <a:ext cx="1878682" cy="939341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46"/>
            <p:cNvSpPr txBox="1"/>
            <p:nvPr/>
          </p:nvSpPr>
          <p:spPr>
            <a:xfrm>
              <a:off x="1042284" y="2936319"/>
              <a:ext cx="1787100" cy="847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algn="ctr"/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Presentazione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dei</a:t>
              </a:r>
              <a:r>
                <a:rPr lang="de-DE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dati</a:t>
              </a:r>
              <a:endParaRPr lang="de-DE" sz="1600" dirty="0">
                <a:solidFill>
                  <a:schemeClr val="bg1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263" name="Google Shape;263;p46"/>
            <p:cNvSpPr/>
            <p:nvPr/>
          </p:nvSpPr>
          <p:spPr>
            <a:xfrm>
              <a:off x="327656" y="1080892"/>
              <a:ext cx="1878682" cy="939341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46"/>
            <p:cNvSpPr txBox="1"/>
            <p:nvPr/>
          </p:nvSpPr>
          <p:spPr>
            <a:xfrm>
              <a:off x="373511" y="1126747"/>
              <a:ext cx="1786972" cy="84763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algn="ctr"/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Adeguamento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</a:rPr>
                <a:t> della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strategia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</a:rPr>
                <a:t> per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l’approvvigionamento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sostenibile</a:t>
              </a:r>
              <a:endParaRPr lang="de-DE" dirty="0">
                <a:solidFill>
                  <a:schemeClr val="bg1"/>
                </a:solidFill>
                <a:effectLst/>
                <a:latin typeface="Aptos" panose="020B00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5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901954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>
              <a:buSzPts val="5400"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Grazie per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l’attenzione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!</a:t>
            </a:r>
            <a:endParaRPr sz="540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pic>
        <p:nvPicPr>
          <p:cNvPr id="271" name="Google Shape;271;p15" descr="Ein Bild, das Text, Schrift, Screensho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6650" y="4920802"/>
            <a:ext cx="5273749" cy="190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5E1CD901-ED00-51CE-2D82-A76DACA7696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5383033"/>
            <a:ext cx="3687417" cy="147496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3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Riferimenti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bibliografici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79" name="Google Shape;279;p53"/>
          <p:cNvSpPr txBox="1">
            <a:spLocks noGrp="1"/>
          </p:cNvSpPr>
          <p:nvPr>
            <p:ph type="body" idx="1"/>
          </p:nvPr>
        </p:nvSpPr>
        <p:spPr>
          <a:xfrm>
            <a:off x="594360" y="1956391"/>
            <a:ext cx="11303472" cy="462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fontAlgn="base"/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Manuale "Piccoli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passi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grandi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risultati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: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Appalti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sostenibili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nei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comuni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" del progetto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proCURE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pubblicato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dalla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Rete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di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comuni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Alleanza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nelle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Alpi in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qualità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di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coordinatore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del progetto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proCURE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.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Disponibile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online: https://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alleanzalpi.org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/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media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/2055/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download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/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Manuale.pdf?v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=1&amp;inline=1</a:t>
            </a:r>
          </a:p>
          <a:p>
            <a:pPr fontAlgn="base"/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"Kompass Nachhaltigkeit", film "Einblicke in die Beschaffungspraxis" (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Approfondimenti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sulle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pratiche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di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approvvigionamento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).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Disponibile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online: https://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www.kompass-nachhaltigkeit.de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/grundlagenwissen/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einblick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-in-die-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beschaffungspraxis</a:t>
            </a:r>
            <a:endParaRPr lang="de-DE" b="0" dirty="0">
              <a:solidFill>
                <a:srgbClr val="3F3F3F"/>
              </a:solidFill>
              <a:latin typeface="Aptos" panose="020B0004020202020204" pitchFamily="34" charset="0"/>
            </a:endParaRPr>
          </a:p>
        </p:txBody>
      </p:sp>
      <p:sp>
        <p:nvSpPr>
          <p:cNvPr id="280" name="Google Shape;280;p5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"/>
          <p:cNvSpPr txBox="1">
            <a:spLocks noGrp="1"/>
          </p:cNvSpPr>
          <p:nvPr>
            <p:ph type="ctrTitle"/>
          </p:nvPr>
        </p:nvSpPr>
        <p:spPr>
          <a:xfrm>
            <a:off x="5870088" y="443752"/>
            <a:ext cx="5726655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800" dirty="0">
                <a:latin typeface="Aptos Serif" panose="02020604070405020304" pitchFamily="18" charset="0"/>
                <a:cs typeface="Aptos Serif" panose="02020604070405020304" pitchFamily="18" charset="0"/>
              </a:rPr>
              <a:t>1. </a:t>
            </a:r>
            <a:r>
              <a:rPr lang="de-DE" sz="48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Introduzione</a:t>
            </a:r>
            <a:r>
              <a:rPr lang="de-DE" sz="4800" dirty="0">
                <a:latin typeface="Aptos Serif" panose="02020604070405020304" pitchFamily="18" charset="0"/>
                <a:cs typeface="Aptos Serif" panose="02020604070405020304" pitchFamily="18" charset="0"/>
              </a:rPr>
              <a:t> al </a:t>
            </a:r>
            <a:r>
              <a:rPr lang="de-DE" sz="48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monitoraggio</a:t>
            </a:r>
            <a:r>
              <a:rPr lang="de-DE" sz="48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8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e</a:t>
            </a:r>
            <a:r>
              <a:rPr lang="de-DE" sz="4800" dirty="0">
                <a:latin typeface="Aptos Serif" panose="02020604070405020304" pitchFamily="18" charset="0"/>
                <a:cs typeface="Aptos Serif" panose="02020604070405020304" pitchFamily="18" charset="0"/>
              </a:rPr>
              <a:t> alla </a:t>
            </a:r>
            <a:r>
              <a:rPr lang="de-DE" sz="48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valutazione</a:t>
            </a:r>
            <a:endParaRPr sz="480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0"/>
          <p:cNvSpPr txBox="1">
            <a:spLocks noGrp="1"/>
          </p:cNvSpPr>
          <p:nvPr>
            <p:ph type="title"/>
          </p:nvPr>
        </p:nvSpPr>
        <p:spPr>
          <a:xfrm>
            <a:off x="575309" y="278129"/>
            <a:ext cx="6363373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Monitoraggio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valutazione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124" name="Google Shape;124;p30"/>
          <p:cNvSpPr txBox="1">
            <a:spLocks noGrp="1"/>
          </p:cNvSpPr>
          <p:nvPr>
            <p:ph type="body" idx="1"/>
          </p:nvPr>
        </p:nvSpPr>
        <p:spPr>
          <a:xfrm>
            <a:off x="118991" y="3247870"/>
            <a:ext cx="6614514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lvl="0" indent="0">
              <a:lnSpc>
                <a:spcPct val="100000"/>
              </a:lnSpc>
            </a:pPr>
            <a:r>
              <a:rPr lang="de-DE" dirty="0">
                <a:latin typeface="Aptos" panose="020B0004020202020204" pitchFamily="34" charset="0"/>
              </a:rPr>
              <a:t>Il </a:t>
            </a:r>
            <a:r>
              <a:rPr lang="de-DE" dirty="0" err="1">
                <a:latin typeface="Aptos" panose="020B0004020202020204" pitchFamily="34" charset="0"/>
              </a:rPr>
              <a:t>monitoraggio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comprende</a:t>
            </a:r>
            <a:r>
              <a:rPr lang="de-DE" dirty="0">
                <a:latin typeface="Aptos" panose="020B0004020202020204" pitchFamily="34" charset="0"/>
              </a:rPr>
              <a:t> il </a:t>
            </a:r>
            <a:r>
              <a:rPr lang="de-DE" dirty="0" err="1">
                <a:latin typeface="Aptos" panose="020B0004020202020204" pitchFamily="34" charset="0"/>
              </a:rPr>
              <a:t>controllo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dei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progressi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compiuti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attraverso</a:t>
            </a:r>
            <a:r>
              <a:rPr lang="de-DE" dirty="0">
                <a:latin typeface="Aptos" panose="020B0004020202020204" pitchFamily="34" charset="0"/>
              </a:rPr>
              <a:t> la </a:t>
            </a:r>
            <a:r>
              <a:rPr lang="de-DE" dirty="0" err="1">
                <a:latin typeface="Aptos" panose="020B0004020202020204" pitchFamily="34" charset="0"/>
              </a:rPr>
              <a:t>raccolta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regolare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dei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dati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 la </a:t>
            </a:r>
            <a:r>
              <a:rPr lang="de-DE" dirty="0" err="1">
                <a:latin typeface="Aptos" panose="020B0004020202020204" pitchFamily="34" charset="0"/>
              </a:rPr>
              <a:t>loro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analisi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sulla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base</a:t>
            </a:r>
            <a:r>
              <a:rPr lang="de-DE" dirty="0">
                <a:latin typeface="Aptos" panose="020B0004020202020204" pitchFamily="34" charset="0"/>
              </a:rPr>
              <a:t> di </a:t>
            </a:r>
            <a:r>
              <a:rPr lang="de-DE" dirty="0" err="1">
                <a:latin typeface="Aptos" panose="020B0004020202020204" pitchFamily="34" charset="0"/>
              </a:rPr>
              <a:t>indicatori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chiave</a:t>
            </a:r>
            <a:r>
              <a:rPr lang="de-DE" dirty="0">
                <a:latin typeface="Aptos" panose="020B0004020202020204" pitchFamily="34" charset="0"/>
              </a:rPr>
              <a:t>.</a:t>
            </a:r>
            <a:endParaRPr sz="2400" dirty="0">
              <a:latin typeface="Aptos" panose="020B0004020202020204" pitchFamily="34" charset="0"/>
              <a:sym typeface="Arial"/>
            </a:endParaRPr>
          </a:p>
        </p:txBody>
      </p:sp>
      <p:pic>
        <p:nvPicPr>
          <p:cNvPr id="125" name="Google Shape;125;p30" descr="Ein Bild, das Screenshot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l="9218" r="11188" b="-2"/>
          <a:stretch/>
        </p:blipFill>
        <p:spPr>
          <a:xfrm>
            <a:off x="8289758" y="1215189"/>
            <a:ext cx="3783251" cy="4604843"/>
          </a:xfrm>
          <a:prstGeom prst="flowChartDelay">
            <a:avLst/>
          </a:prstGeom>
          <a:noFill/>
          <a:ln>
            <a:noFill/>
          </a:ln>
        </p:spPr>
      </p:pic>
      <p:sp>
        <p:nvSpPr>
          <p:cNvPr id="126" name="Google Shape;126;p30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1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Monitoraggio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dei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progressi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132" name="Google Shape;132;p31"/>
          <p:cNvSpPr txBox="1">
            <a:spLocks noGrp="1"/>
          </p:cNvSpPr>
          <p:nvPr>
            <p:ph type="body" idx="1"/>
          </p:nvPr>
        </p:nvSpPr>
        <p:spPr>
          <a:xfrm>
            <a:off x="137161" y="2015401"/>
            <a:ext cx="10554904" cy="431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685800" indent="-457200">
              <a:buFont typeface="+mj-lt"/>
              <a:buAutoNum type="arabicPeriod"/>
            </a:pP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Fase 1: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Verifica</a:t>
            </a: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dei</a:t>
            </a: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tipi</a:t>
            </a: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 di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dati</a:t>
            </a: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raccolti</a:t>
            </a: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dal</a:t>
            </a:r>
            <a:r>
              <a:rPr lang="de-DE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65B1BE"/>
                </a:solidFill>
                <a:latin typeface="Aptos" panose="020B0004020202020204" pitchFamily="34" charset="0"/>
              </a:rPr>
              <a:t>comune</a:t>
            </a:r>
            <a:endParaRPr lang="de-DE" dirty="0">
              <a:solidFill>
                <a:srgbClr val="65B1BE"/>
              </a:solidFill>
              <a:latin typeface="Aptos" panose="020B0004020202020204" pitchFamily="34" charset="0"/>
            </a:endParaRPr>
          </a:p>
          <a:p>
            <a:pPr marL="685800" indent="-457200">
              <a:buFont typeface="+mj-lt"/>
              <a:buAutoNum type="arabicPeriod"/>
            </a:pP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Fase 2: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Sviluppo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di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indicatori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chiave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sulla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base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dei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dati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disponibili</a:t>
            </a:r>
            <a:endParaRPr lang="de-DE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685800" indent="-457200">
              <a:buFont typeface="+mj-lt"/>
              <a:buAutoNum type="arabicPeriod"/>
            </a:pP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Fase 3: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Sviluppo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di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indicatori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chiave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aggiuntivi</a:t>
            </a:r>
            <a:endParaRPr lang="de-DE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685800" indent="-457200">
              <a:buFont typeface="+mj-lt"/>
              <a:buAutoNum type="arabicPeriod"/>
            </a:pP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Fase 4: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Sviluppo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di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un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sistema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per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garantire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una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fornitura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regolare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dei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dati</a:t>
            </a:r>
            <a:endParaRPr lang="de-DE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685800" indent="-457200">
              <a:buFont typeface="+mj-lt"/>
              <a:buAutoNum type="arabicPeriod"/>
            </a:pP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Fase 5: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Analisi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regolare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dei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dati</a:t>
            </a:r>
            <a:endParaRPr lang="de-DE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685800" indent="-457200">
              <a:buFont typeface="+mj-lt"/>
              <a:buAutoNum type="arabicPeriod"/>
            </a:pP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Fase 6: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Discussione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e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comunicazione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dei</a:t>
            </a:r>
            <a:r>
              <a:rPr lang="de-DE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3F3F3F"/>
                </a:solidFill>
                <a:latin typeface="Aptos" panose="020B0004020202020204" pitchFamily="34" charset="0"/>
              </a:rPr>
              <a:t>risultati</a:t>
            </a:r>
            <a:endParaRPr lang="de-DE" dirty="0">
              <a:solidFill>
                <a:srgbClr val="3F3F3F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133" name="Google Shape;133;p31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2"/>
          <p:cNvSpPr txBox="1">
            <a:spLocks noGrp="1"/>
          </p:cNvSpPr>
          <p:nvPr>
            <p:ph type="ctrTitle"/>
          </p:nvPr>
        </p:nvSpPr>
        <p:spPr>
          <a:xfrm>
            <a:off x="6096000" y="411479"/>
            <a:ext cx="5700304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2.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Monitorare</a:t>
            </a:r>
            <a:b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l’attuazione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a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livello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locale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3"/>
          <p:cNvSpPr txBox="1">
            <a:spLocks noGrp="1"/>
          </p:cNvSpPr>
          <p:nvPr>
            <p:ph type="title"/>
          </p:nvPr>
        </p:nvSpPr>
        <p:spPr>
          <a:xfrm>
            <a:off x="594360" y="525781"/>
            <a:ext cx="6279776" cy="2542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Fase 1: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Verifica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dei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tipi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di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dati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raccolti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dal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Comune</a:t>
            </a:r>
            <a:endParaRPr dirty="0">
              <a:solidFill>
                <a:schemeClr val="accent4"/>
              </a:solidFill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145" name="Google Shape;145;p33"/>
          <p:cNvSpPr txBox="1">
            <a:spLocks noGrp="1"/>
          </p:cNvSpPr>
          <p:nvPr>
            <p:ph type="body" idx="2"/>
          </p:nvPr>
        </p:nvSpPr>
        <p:spPr>
          <a:xfrm>
            <a:off x="594360" y="3429000"/>
            <a:ext cx="8772062" cy="2542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685800" indent="-457200" fontAlgn="base">
              <a:buFont typeface="+mj-lt"/>
              <a:buAutoNum type="arabicPeriod"/>
            </a:pPr>
            <a:r>
              <a:rPr lang="de-DE" dirty="0" err="1"/>
              <a:t>Panoramica</a:t>
            </a:r>
            <a:r>
              <a:rPr lang="de-DE" dirty="0"/>
              <a:t> </a:t>
            </a:r>
            <a:r>
              <a:rPr lang="de-DE" dirty="0" err="1"/>
              <a:t>dei</a:t>
            </a:r>
            <a:r>
              <a:rPr lang="de-DE" dirty="0"/>
              <a:t> </a:t>
            </a:r>
            <a:r>
              <a:rPr lang="de-DE" dirty="0" err="1"/>
              <a:t>dati</a:t>
            </a:r>
            <a:r>
              <a:rPr lang="de-DE" dirty="0"/>
              <a:t> </a:t>
            </a:r>
            <a:r>
              <a:rPr lang="de-DE" dirty="0" err="1"/>
              <a:t>attualmente</a:t>
            </a:r>
            <a:r>
              <a:rPr lang="de-DE" dirty="0"/>
              <a:t> </a:t>
            </a:r>
            <a:r>
              <a:rPr lang="de-DE" dirty="0" err="1"/>
              <a:t>raccolti</a:t>
            </a:r>
            <a:r>
              <a:rPr lang="de-DE" dirty="0"/>
              <a:t> </a:t>
            </a:r>
            <a:r>
              <a:rPr lang="de-DE" dirty="0" err="1"/>
              <a:t>all’interno</a:t>
            </a:r>
            <a:r>
              <a:rPr lang="de-DE" dirty="0"/>
              <a:t> del </a:t>
            </a:r>
            <a:r>
              <a:rPr lang="de-DE" dirty="0" err="1"/>
              <a:t>comune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</a:t>
            </a:r>
            <a:r>
              <a:rPr lang="de-DE" dirty="0" err="1"/>
              <a:t>dei</a:t>
            </a:r>
            <a:r>
              <a:rPr lang="de-DE" dirty="0"/>
              <a:t> </a:t>
            </a:r>
            <a:r>
              <a:rPr lang="de-DE" dirty="0" err="1"/>
              <a:t>suoi</a:t>
            </a:r>
            <a:r>
              <a:rPr lang="de-DE" dirty="0"/>
              <a:t> </a:t>
            </a:r>
            <a:r>
              <a:rPr lang="de-DE" dirty="0" err="1"/>
              <a:t>dipartimenti</a:t>
            </a:r>
            <a:endParaRPr lang="de-DE" dirty="0"/>
          </a:p>
          <a:p>
            <a:pPr marL="685800" indent="-457200" fontAlgn="base">
              <a:buFont typeface="+mj-lt"/>
              <a:buAutoNum type="arabicPeriod"/>
            </a:pPr>
            <a:r>
              <a:rPr lang="de-DE" dirty="0"/>
              <a:t>Come </a:t>
            </a:r>
            <a:r>
              <a:rPr lang="de-DE" dirty="0" err="1"/>
              <a:t>vengono</a:t>
            </a:r>
            <a:r>
              <a:rPr lang="de-DE" dirty="0"/>
              <a:t> </a:t>
            </a:r>
            <a:r>
              <a:rPr lang="de-DE" dirty="0" err="1"/>
              <a:t>archiviati</a:t>
            </a:r>
            <a:r>
              <a:rPr lang="de-DE" dirty="0"/>
              <a:t> o </a:t>
            </a:r>
            <a:r>
              <a:rPr lang="de-DE" dirty="0" err="1"/>
              <a:t>elaborati</a:t>
            </a:r>
            <a:r>
              <a:rPr lang="de-DE" dirty="0"/>
              <a:t> (ad </a:t>
            </a:r>
            <a:r>
              <a:rPr lang="de-DE" dirty="0" err="1"/>
              <a:t>esempio</a:t>
            </a:r>
            <a:r>
              <a:rPr lang="de-DE" dirty="0"/>
              <a:t> in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software</a:t>
            </a:r>
            <a:r>
              <a:rPr lang="de-DE" dirty="0"/>
              <a:t> di </a:t>
            </a:r>
            <a:r>
              <a:rPr lang="de-DE" dirty="0" err="1"/>
              <a:t>pianificazione</a:t>
            </a:r>
            <a:r>
              <a:rPr lang="de-DE" dirty="0"/>
              <a:t> delle </a:t>
            </a:r>
            <a:r>
              <a:rPr lang="de-DE" dirty="0" err="1"/>
              <a:t>risorse</a:t>
            </a:r>
            <a:r>
              <a:rPr lang="de-DE" dirty="0"/>
              <a:t> </a:t>
            </a:r>
            <a:r>
              <a:rPr lang="de-DE" dirty="0" err="1"/>
              <a:t>aziendali</a:t>
            </a:r>
            <a:r>
              <a:rPr lang="de-DE" dirty="0"/>
              <a:t>)?</a:t>
            </a:r>
          </a:p>
          <a:p>
            <a:pPr marL="685800" indent="-457200" fontAlgn="base">
              <a:buFont typeface="+mj-lt"/>
              <a:buAutoNum type="arabicPeriod"/>
            </a:pPr>
            <a:r>
              <a:rPr lang="de-DE" dirty="0" err="1"/>
              <a:t>Sono</a:t>
            </a:r>
            <a:r>
              <a:rPr lang="de-DE" dirty="0"/>
              <a:t> </a:t>
            </a:r>
            <a:r>
              <a:rPr lang="de-DE" dirty="0" err="1"/>
              <a:t>necessari</a:t>
            </a:r>
            <a:r>
              <a:rPr lang="de-DE" dirty="0"/>
              <a:t> </a:t>
            </a:r>
            <a:r>
              <a:rPr lang="de-DE" dirty="0" err="1"/>
              <a:t>dati</a:t>
            </a:r>
            <a:r>
              <a:rPr lang="de-DE" dirty="0"/>
              <a:t> </a:t>
            </a:r>
            <a:r>
              <a:rPr lang="de-DE" dirty="0" err="1"/>
              <a:t>aggiuntivi</a:t>
            </a:r>
            <a:r>
              <a:rPr lang="de-DE" dirty="0"/>
              <a:t>? </a:t>
            </a:r>
          </a:p>
        </p:txBody>
      </p:sp>
      <p:sp>
        <p:nvSpPr>
          <p:cNvPr id="146" name="Google Shape;146;p3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4"/>
          <p:cNvSpPr txBox="1">
            <a:spLocks noGrp="1"/>
          </p:cNvSpPr>
          <p:nvPr>
            <p:ph type="title"/>
          </p:nvPr>
        </p:nvSpPr>
        <p:spPr>
          <a:xfrm>
            <a:off x="594360" y="65673"/>
            <a:ext cx="6279776" cy="2542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Monitorare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l’attuazione</a:t>
            </a:r>
            <a:b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a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livello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locale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153" name="Google Shape;153;p3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8</a:t>
            </a:fld>
            <a:endParaRPr/>
          </a:p>
        </p:txBody>
      </p:sp>
      <p:sp>
        <p:nvSpPr>
          <p:cNvPr id="154" name="Google Shape;154;p34"/>
          <p:cNvSpPr txBox="1"/>
          <p:nvPr/>
        </p:nvSpPr>
        <p:spPr>
          <a:xfrm>
            <a:off x="478741" y="3055755"/>
            <a:ext cx="935766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000"/>
            </a:pPr>
            <a:r>
              <a:rPr lang="de-DE" sz="2000" b="1" dirty="0">
                <a:latin typeface="Aptos" panose="020B0004020202020204" pitchFamily="34" charset="0"/>
              </a:rPr>
              <a:t>Dal </a:t>
            </a:r>
            <a:r>
              <a:rPr lang="de-DE" sz="2000" b="1" dirty="0" err="1">
                <a:latin typeface="Aptos" panose="020B0004020202020204" pitchFamily="34" charset="0"/>
              </a:rPr>
              <a:t>tool</a:t>
            </a:r>
            <a:r>
              <a:rPr lang="de-DE" sz="2000" b="1" dirty="0">
                <a:latin typeface="Aptos" panose="020B0004020202020204" pitchFamily="34" charset="0"/>
              </a:rPr>
              <a:t> "</a:t>
            </a:r>
            <a:r>
              <a:rPr lang="de-DE" sz="2000" b="1" dirty="0" err="1">
                <a:latin typeface="Aptos" panose="020B0004020202020204" pitchFamily="34" charset="0"/>
              </a:rPr>
              <a:t>Risultati</a:t>
            </a:r>
            <a:r>
              <a:rPr lang="de-DE" sz="2000" b="1" dirty="0">
                <a:latin typeface="Aptos" panose="020B0004020202020204" pitchFamily="34" charset="0"/>
              </a:rPr>
              <a:t> del </a:t>
            </a:r>
            <a:r>
              <a:rPr lang="de-DE" sz="2000" b="1" dirty="0" err="1">
                <a:latin typeface="Aptos" panose="020B0004020202020204" pitchFamily="34" charset="0"/>
              </a:rPr>
              <a:t>monitoraggio</a:t>
            </a:r>
            <a:r>
              <a:rPr lang="de-DE" sz="2000" b="1" dirty="0">
                <a:latin typeface="Aptos" panose="020B0004020202020204" pitchFamily="34" charset="0"/>
              </a:rPr>
              <a:t> - </a:t>
            </a:r>
            <a:r>
              <a:rPr lang="de-DE" sz="2000" b="1" dirty="0" err="1">
                <a:latin typeface="Aptos" panose="020B0004020202020204" pitchFamily="34" charset="0"/>
              </a:rPr>
              <a:t>Modello</a:t>
            </a:r>
            <a:r>
              <a:rPr lang="de-DE" sz="2000" b="1" dirty="0">
                <a:latin typeface="Aptos" panose="020B0004020202020204" pitchFamily="34" charset="0"/>
              </a:rPr>
              <a:t> di </a:t>
            </a:r>
            <a:r>
              <a:rPr lang="de-DE" sz="2000" b="1" dirty="0" err="1">
                <a:latin typeface="Aptos" panose="020B0004020202020204" pitchFamily="34" charset="0"/>
              </a:rPr>
              <a:t>report</a:t>
            </a:r>
            <a:r>
              <a:rPr lang="de-DE" sz="2000" b="1" dirty="0">
                <a:latin typeface="Aptos" panose="020B0004020202020204" pitchFamily="34" charset="0"/>
              </a:rPr>
              <a:t>":</a:t>
            </a: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3" name="Grafik 2" descr="Ein Bild, das Text, Screenshot, Schrift, Zahl enthält.&#10;&#10;KI-generierte Inhalte können fehlerhaft sein.">
            <a:extLst>
              <a:ext uri="{FF2B5EF4-FFF2-40B4-BE49-F238E27FC236}">
                <a16:creationId xmlns:a16="http://schemas.microsoft.com/office/drawing/2014/main" id="{EE4939DB-E540-E35F-2958-1CC3C22E8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41" y="3595401"/>
            <a:ext cx="4762500" cy="2349500"/>
          </a:xfrm>
          <a:prstGeom prst="rect">
            <a:avLst/>
          </a:prstGeom>
        </p:spPr>
      </p:pic>
      <p:pic>
        <p:nvPicPr>
          <p:cNvPr id="5" name="Grafik 4" descr="Ein Bild, das Text, Screenshot, Schrift, Zahl enthält.&#10;&#10;KI-generierte Inhalte können fehlerhaft sein.">
            <a:extLst>
              <a:ext uri="{FF2B5EF4-FFF2-40B4-BE49-F238E27FC236}">
                <a16:creationId xmlns:a16="http://schemas.microsoft.com/office/drawing/2014/main" id="{EE78A724-62BF-15EF-4747-A428F4F88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456" y="3620801"/>
            <a:ext cx="4889500" cy="23241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5"/>
          <p:cNvSpPr txBox="1">
            <a:spLocks noGrp="1"/>
          </p:cNvSpPr>
          <p:nvPr>
            <p:ph type="ctrTitle"/>
          </p:nvPr>
        </p:nvSpPr>
        <p:spPr>
          <a:xfrm>
            <a:off x="5323640" y="520647"/>
            <a:ext cx="871215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3. KPI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reporting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nutzerdefiniert">
  <a:themeElements>
    <a:clrScheme name="Benutzerdefiniert 5">
      <a:dk1>
        <a:srgbClr val="000000"/>
      </a:dk1>
      <a:lt1>
        <a:srgbClr val="FFFFFF"/>
      </a:lt1>
      <a:dk2>
        <a:srgbClr val="E4E4E4"/>
      </a:dk2>
      <a:lt2>
        <a:srgbClr val="A3C42A"/>
      </a:lt2>
      <a:accent1>
        <a:srgbClr val="A9D4DB"/>
      </a:accent1>
      <a:accent2>
        <a:srgbClr val="FAB609"/>
      </a:accent2>
      <a:accent3>
        <a:srgbClr val="4495A2"/>
      </a:accent3>
      <a:accent4>
        <a:srgbClr val="035854"/>
      </a:accent4>
      <a:accent5>
        <a:srgbClr val="CCDB84"/>
      </a:accent5>
      <a:accent6>
        <a:srgbClr val="A3C42A"/>
      </a:accent6>
      <a:hlink>
        <a:srgbClr val="035854"/>
      </a:hlink>
      <a:folHlink>
        <a:srgbClr val="0F49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969</Words>
  <Application>Microsoft Macintosh PowerPoint</Application>
  <PresentationFormat>Breitbild</PresentationFormat>
  <Paragraphs>101</Paragraphs>
  <Slides>22</Slides>
  <Notes>22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8" baseType="lpstr">
      <vt:lpstr>Arial</vt:lpstr>
      <vt:lpstr>Aptos</vt:lpstr>
      <vt:lpstr>Calibri</vt:lpstr>
      <vt:lpstr>Play</vt:lpstr>
      <vt:lpstr>Aptos Serif</vt:lpstr>
      <vt:lpstr>Benutzerdefiniert</vt:lpstr>
      <vt:lpstr>PowerPoint-Präsentation</vt:lpstr>
      <vt:lpstr>Agenda</vt:lpstr>
      <vt:lpstr>1. Introduzione al monitoraggio e alla valutazione</vt:lpstr>
      <vt:lpstr>Monitoraggio e valutazione</vt:lpstr>
      <vt:lpstr>Monitoraggio dei progressi</vt:lpstr>
      <vt:lpstr>2. Monitorare l’attuazione a livello locale</vt:lpstr>
      <vt:lpstr>Fase 1: Verifica dei tipi di dati raccolti dal Comune</vt:lpstr>
      <vt:lpstr>Monitorare l’attuazione a livello locale</vt:lpstr>
      <vt:lpstr>3. KPI e reporting</vt:lpstr>
      <vt:lpstr>Cosa sono i KPI?</vt:lpstr>
      <vt:lpstr>Monitoraggio dei progressi</vt:lpstr>
      <vt:lpstr>Fase 2: Sviluppo di indicatori chiave  sulla base dei dati disponibili</vt:lpstr>
      <vt:lpstr>Fase 3: sviluppo di indicatori chiave aggiuntivi</vt:lpstr>
      <vt:lpstr>Fase 4: Sviluppo di un  sistema per garantire la regolare  fornitura dei dati</vt:lpstr>
      <vt:lpstr>Fase 5: Analisi regolare dei dati</vt:lpstr>
      <vt:lpstr>4. Meccanismi di feedback</vt:lpstr>
      <vt:lpstr>Monitoraggio dei progressi</vt:lpstr>
      <vt:lpstr>Fase 6: Discussione e comunicazione dei risultati</vt:lpstr>
      <vt:lpstr>Strumenti: modelli per il reporting</vt:lpstr>
      <vt:lpstr>Meccanismi di feedback</vt:lpstr>
      <vt:lpstr>Grazie per l’attenzione!</vt:lpstr>
      <vt:lpstr>Riferimenti bibliografici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nicole</dc:creator>
  <cp:lastModifiedBy>Katharina Gasteiger</cp:lastModifiedBy>
  <cp:revision>7</cp:revision>
  <dcterms:created xsi:type="dcterms:W3CDTF">2024-09-16T10:50:40Z</dcterms:created>
  <dcterms:modified xsi:type="dcterms:W3CDTF">2026-04-29T11:49:46Z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