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ptos Serif" panose="02020604070405020304" pitchFamily="18" charset="0"/>
      <p:regular r:id="rId22"/>
      <p:bold r:id="rId23"/>
      <p:italic r:id="rId24"/>
      <p:boldItalic r:id="rId25"/>
    </p:embeddedFont>
    <p:embeddedFont>
      <p:font typeface="Pl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cDPLi4JeAzYH1IUP+13s33Cc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2BE"/>
    <a:srgbClr val="A3C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FEF49-8767-4E49-A26D-A71FB12D0817}">
  <a:tblStyle styleId="{113FEF49-8767-4E49-A26D-A71FB12D081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1EFF1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1F7F8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81"/>
  </p:normalViewPr>
  <p:slideViewPr>
    <p:cSldViewPr snapToGrid="0">
      <p:cViewPr varScale="1">
        <p:scale>
          <a:sx n="102" d="100"/>
          <a:sy n="102" d="100"/>
        </p:scale>
        <p:origin x="7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/>
              <a:t>Dare un </a:t>
            </a:r>
            <a:r>
              <a:rPr lang="en-US" b="1" dirty="0" err="1"/>
              <a:t>nome</a:t>
            </a:r>
            <a:r>
              <a:rPr lang="en-US" b="1" dirty="0"/>
              <a:t> alle </a:t>
            </a:r>
            <a:r>
              <a:rPr lang="en-US" b="1" dirty="0" err="1"/>
              <a:t>emozioni</a:t>
            </a:r>
            <a:r>
              <a:rPr lang="en-US" b="1" dirty="0"/>
              <a:t> e </a:t>
            </a:r>
            <a:r>
              <a:rPr lang="en-US" b="1" dirty="0" err="1"/>
              <a:t>riconoscerle</a:t>
            </a:r>
            <a:r>
              <a:rPr lang="en-US" b="1" dirty="0"/>
              <a:t>: ad </a:t>
            </a:r>
            <a:r>
              <a:rPr lang="en-US" b="1" dirty="0" err="1"/>
              <a:t>esempio</a:t>
            </a:r>
            <a:r>
              <a:rPr lang="en-US" b="1" dirty="0"/>
              <a:t>: «Mi </a:t>
            </a:r>
            <a:r>
              <a:rPr lang="en-US" b="1" dirty="0" err="1"/>
              <a:t>rendo</a:t>
            </a:r>
            <a:r>
              <a:rPr lang="en-US" b="1" dirty="0"/>
              <a:t> </a:t>
            </a:r>
            <a:r>
              <a:rPr lang="en-US" b="1" dirty="0" err="1"/>
              <a:t>conto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l’argomento</a:t>
            </a:r>
            <a:r>
              <a:rPr lang="en-US" b="1" dirty="0"/>
              <a:t> </a:t>
            </a:r>
            <a:r>
              <a:rPr lang="en-US" b="1" dirty="0" err="1"/>
              <a:t>suscita</a:t>
            </a:r>
            <a:r>
              <a:rPr lang="en-US" b="1" dirty="0"/>
              <a:t> </a:t>
            </a:r>
            <a:r>
              <a:rPr lang="en-US" b="1" dirty="0" err="1"/>
              <a:t>reazioni</a:t>
            </a:r>
            <a:r>
              <a:rPr lang="en-US" b="1" dirty="0"/>
              <a:t> </a:t>
            </a:r>
            <a:r>
              <a:rPr lang="en-US" b="1" dirty="0" err="1"/>
              <a:t>forti</a:t>
            </a:r>
            <a:r>
              <a:rPr lang="en-US" b="1" dirty="0"/>
              <a:t>. </a:t>
            </a:r>
            <a:r>
              <a:rPr lang="en-US" b="1" dirty="0" err="1"/>
              <a:t>È</a:t>
            </a:r>
            <a:r>
              <a:rPr lang="en-US" b="1" dirty="0"/>
              <a:t> </a:t>
            </a:r>
            <a:r>
              <a:rPr lang="en-US" b="1" dirty="0" err="1"/>
              <a:t>comprensibile</a:t>
            </a:r>
            <a:r>
              <a:rPr lang="en-US" b="1" dirty="0"/>
              <a:t>: </a:t>
            </a:r>
            <a:r>
              <a:rPr lang="en-US" b="1" dirty="0" err="1"/>
              <a:t>riguarda</a:t>
            </a:r>
            <a:r>
              <a:rPr lang="en-US" b="1" dirty="0"/>
              <a:t> </a:t>
            </a:r>
            <a:r>
              <a:rPr lang="en-US" b="1" dirty="0" err="1"/>
              <a:t>valori</a:t>
            </a:r>
            <a:r>
              <a:rPr lang="en-US" b="1" dirty="0"/>
              <a:t> </a:t>
            </a:r>
            <a:r>
              <a:rPr lang="en-US" b="1" dirty="0" err="1"/>
              <a:t>fondamentali</a:t>
            </a:r>
            <a:r>
              <a:rPr lang="en-US" b="1" dirty="0"/>
              <a:t>».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 err="1"/>
              <a:t>Concedere</a:t>
            </a:r>
            <a:r>
              <a:rPr lang="en-US" b="1" dirty="0"/>
              <a:t> tempo per </a:t>
            </a:r>
            <a:r>
              <a:rPr lang="en-US" b="1" dirty="0" err="1"/>
              <a:t>riflettere</a:t>
            </a:r>
            <a:r>
              <a:rPr lang="en-US" b="1" dirty="0"/>
              <a:t>: a volte </a:t>
            </a:r>
            <a:r>
              <a:rPr lang="en-US" b="1" dirty="0" err="1"/>
              <a:t>è</a:t>
            </a:r>
            <a:r>
              <a:rPr lang="en-US" b="1" dirty="0"/>
              <a:t> utile </a:t>
            </a:r>
            <a:r>
              <a:rPr lang="en-US" b="1" dirty="0" err="1"/>
              <a:t>interrompere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discussione</a:t>
            </a:r>
            <a:r>
              <a:rPr lang="en-US" b="1" dirty="0"/>
              <a:t> e </a:t>
            </a:r>
            <a:r>
              <a:rPr lang="en-US" b="1" dirty="0" err="1"/>
              <a:t>riprenderla</a:t>
            </a:r>
            <a:r>
              <a:rPr lang="en-US" b="1" dirty="0"/>
              <a:t> con un </a:t>
            </a:r>
            <a:r>
              <a:rPr lang="en-US" b="1" dirty="0" err="1"/>
              <a:t>esercizio</a:t>
            </a:r>
            <a:r>
              <a:rPr lang="en-US" b="1" dirty="0"/>
              <a:t> di </a:t>
            </a:r>
            <a:r>
              <a:rPr lang="en-US" b="1" dirty="0" err="1"/>
              <a:t>scrittura</a:t>
            </a:r>
            <a:r>
              <a:rPr lang="en-US" b="1" dirty="0"/>
              <a:t> o un </a:t>
            </a:r>
            <a:r>
              <a:rPr lang="en-US" b="1" dirty="0" err="1"/>
              <a:t>momento</a:t>
            </a:r>
            <a:r>
              <a:rPr lang="en-US" b="1" dirty="0"/>
              <a:t> di </a:t>
            </a:r>
            <a:r>
              <a:rPr lang="en-US" b="1" dirty="0" err="1"/>
              <a:t>riflessione</a:t>
            </a:r>
            <a:r>
              <a:rPr lang="en-US" b="1" dirty="0"/>
              <a:t> in </a:t>
            </a:r>
            <a:r>
              <a:rPr lang="en-US" b="1" dirty="0" err="1"/>
              <a:t>silenzio</a:t>
            </a:r>
            <a:r>
              <a:rPr lang="en-US" b="1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 err="1"/>
              <a:t>Chiedere</a:t>
            </a:r>
            <a:r>
              <a:rPr lang="en-US" b="1" dirty="0"/>
              <a:t> </a:t>
            </a:r>
            <a:r>
              <a:rPr lang="en-US" b="1" dirty="0" err="1"/>
              <a:t>quali</a:t>
            </a:r>
            <a:r>
              <a:rPr lang="en-US" b="1" dirty="0"/>
              <a:t> </a:t>
            </a:r>
            <a:r>
              <a:rPr lang="en-US" b="1" dirty="0" err="1"/>
              <a:t>sono</a:t>
            </a:r>
            <a:r>
              <a:rPr lang="en-US" b="1" dirty="0"/>
              <a:t> le alternative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/>
              <a:t>«</a:t>
            </a:r>
            <a:r>
              <a:rPr lang="en-US" b="1" dirty="0" err="1"/>
              <a:t>È</a:t>
            </a:r>
            <a:r>
              <a:rPr lang="en-US" b="1" dirty="0"/>
              <a:t> facile </a:t>
            </a:r>
            <a:r>
              <a:rPr lang="en-US" b="1" dirty="0" err="1"/>
              <a:t>rifiutare</a:t>
            </a:r>
            <a:r>
              <a:rPr lang="en-US" b="1" dirty="0"/>
              <a:t> </a:t>
            </a:r>
            <a:r>
              <a:rPr lang="en-US" b="1" dirty="0" err="1"/>
              <a:t>qualcosa</a:t>
            </a:r>
            <a:r>
              <a:rPr lang="en-US" b="1" dirty="0"/>
              <a:t> e </a:t>
            </a:r>
            <a:r>
              <a:rPr lang="en-US" b="1" dirty="0" err="1"/>
              <a:t>mettere</a:t>
            </a:r>
            <a:r>
              <a:rPr lang="en-US" b="1" dirty="0"/>
              <a:t> in </a:t>
            </a:r>
            <a:r>
              <a:rPr lang="en-US" b="1" dirty="0" err="1"/>
              <a:t>evidenza</a:t>
            </a:r>
            <a:r>
              <a:rPr lang="en-US" b="1" dirty="0"/>
              <a:t> solo </a:t>
            </a:r>
            <a:r>
              <a:rPr lang="en-US" b="1" dirty="0" err="1"/>
              <a:t>gli</a:t>
            </a:r>
            <a:r>
              <a:rPr lang="en-US" b="1" dirty="0"/>
              <a:t> </a:t>
            </a:r>
            <a:r>
              <a:rPr lang="en-US" b="1" dirty="0" err="1"/>
              <a:t>svantaggi</a:t>
            </a:r>
            <a:r>
              <a:rPr lang="en-US" b="1" dirty="0"/>
              <a:t>. La </a:t>
            </a:r>
            <a:r>
              <a:rPr lang="en-US" b="1" dirty="0" err="1"/>
              <a:t>domanda</a:t>
            </a:r>
            <a:r>
              <a:rPr lang="en-US" b="1" dirty="0"/>
              <a:t> </a:t>
            </a:r>
            <a:r>
              <a:rPr lang="en-US" b="1" dirty="0" err="1"/>
              <a:t>sulle</a:t>
            </a:r>
            <a:r>
              <a:rPr lang="en-US" b="1" dirty="0"/>
              <a:t> alternative </a:t>
            </a:r>
            <a:r>
              <a:rPr lang="en-US" b="1" dirty="0" err="1"/>
              <a:t>spinge</a:t>
            </a:r>
            <a:r>
              <a:rPr lang="en-US" b="1" dirty="0"/>
              <a:t> a </a:t>
            </a:r>
            <a:r>
              <a:rPr lang="en-US" b="1" dirty="0" err="1"/>
              <a:t>guardare</a:t>
            </a:r>
            <a:r>
              <a:rPr lang="en-US" b="1" dirty="0"/>
              <a:t> avanti e porta la </a:t>
            </a:r>
            <a:r>
              <a:rPr lang="en-US" b="1" dirty="0" err="1"/>
              <a:t>discussione</a:t>
            </a:r>
            <a:r>
              <a:rPr lang="en-US" b="1" dirty="0"/>
              <a:t> verso </a:t>
            </a:r>
            <a:r>
              <a:rPr lang="en-US" b="1" dirty="0" err="1"/>
              <a:t>possibili</a:t>
            </a:r>
            <a:r>
              <a:rPr lang="en-US" b="1" dirty="0"/>
              <a:t> </a:t>
            </a:r>
            <a:r>
              <a:rPr lang="en-US" b="1" dirty="0" err="1"/>
              <a:t>soluzioni</a:t>
            </a:r>
            <a:r>
              <a:rPr lang="en-US" b="1" dirty="0"/>
              <a:t>», </a:t>
            </a:r>
            <a:r>
              <a:rPr lang="en-US" b="1" dirty="0" err="1"/>
              <a:t>afferma</a:t>
            </a:r>
            <a:r>
              <a:rPr lang="en-US" b="1" dirty="0"/>
              <a:t> </a:t>
            </a:r>
            <a:r>
              <a:rPr lang="en-US" b="1" dirty="0" err="1"/>
              <a:t>Hegenberg</a:t>
            </a:r>
            <a:r>
              <a:rPr lang="en-US" b="1" dirty="0"/>
              <a:t>. In </a:t>
            </a:r>
            <a:r>
              <a:rPr lang="en-US" b="1" dirty="0" err="1"/>
              <a:t>questo</a:t>
            </a:r>
            <a:r>
              <a:rPr lang="en-US" b="1" dirty="0"/>
              <a:t> modo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parla</a:t>
            </a:r>
            <a:r>
              <a:rPr lang="en-US" b="1" dirty="0"/>
              <a:t> di </a:t>
            </a:r>
            <a:r>
              <a:rPr lang="en-US" b="1" dirty="0" err="1"/>
              <a:t>miglioramenti</a:t>
            </a:r>
            <a:r>
              <a:rPr lang="en-US" b="1" dirty="0"/>
              <a:t> </a:t>
            </a:r>
            <a:r>
              <a:rPr lang="en-US" b="1" dirty="0" err="1"/>
              <a:t>realizzabili</a:t>
            </a:r>
            <a:r>
              <a:rPr lang="en-US" b="1" dirty="0"/>
              <a:t> e non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gira</a:t>
            </a:r>
            <a:r>
              <a:rPr lang="en-US" b="1" dirty="0"/>
              <a:t> solo </a:t>
            </a:r>
            <a:r>
              <a:rPr lang="en-US" b="1" dirty="0" err="1"/>
              <a:t>intorno</a:t>
            </a:r>
            <a:r>
              <a:rPr lang="en-US" b="1" dirty="0"/>
              <a:t> ai </a:t>
            </a:r>
            <a:r>
              <a:rPr lang="en-US" b="1" dirty="0" err="1"/>
              <a:t>problemi</a:t>
            </a:r>
            <a:r>
              <a:rPr lang="en-US" b="1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 err="1"/>
              <a:t>Mantenere</a:t>
            </a:r>
            <a:r>
              <a:rPr lang="en-US" b="1" dirty="0"/>
              <a:t> un </a:t>
            </a:r>
            <a:r>
              <a:rPr lang="en-US" b="1" dirty="0" err="1"/>
              <a:t>atteggiamento</a:t>
            </a:r>
            <a:r>
              <a:rPr lang="en-US" b="1" dirty="0"/>
              <a:t> </a:t>
            </a:r>
            <a:r>
              <a:rPr lang="en-US" b="1" dirty="0" err="1"/>
              <a:t>etico</a:t>
            </a:r>
            <a:r>
              <a:rPr lang="en-US" b="1" dirty="0"/>
              <a:t>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b="1" dirty="0" err="1"/>
              <a:t>confronti</a:t>
            </a:r>
            <a:r>
              <a:rPr lang="en-US" b="1" dirty="0"/>
              <a:t> </a:t>
            </a:r>
            <a:r>
              <a:rPr lang="en-US" b="1" dirty="0" err="1"/>
              <a:t>dell’istruzione</a:t>
            </a: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/>
              <a:t>Apertura e non </a:t>
            </a:r>
            <a:r>
              <a:rPr lang="en-US" b="1" dirty="0" err="1"/>
              <a:t>sopraffazione</a:t>
            </a:r>
            <a:r>
              <a:rPr lang="en-US" b="1" dirty="0"/>
              <a:t>: non </a:t>
            </a:r>
            <a:r>
              <a:rPr lang="en-US" b="1" dirty="0" err="1"/>
              <a:t>spingere</a:t>
            </a:r>
            <a:r>
              <a:rPr lang="en-US" b="1" dirty="0"/>
              <a:t> </a:t>
            </a:r>
            <a:r>
              <a:rPr lang="en-US" b="1" dirty="0" err="1"/>
              <a:t>gli</a:t>
            </a:r>
            <a:r>
              <a:rPr lang="en-US" b="1" dirty="0"/>
              <a:t> </a:t>
            </a:r>
            <a:r>
              <a:rPr lang="en-US" b="1" dirty="0" err="1"/>
              <a:t>studenti</a:t>
            </a:r>
            <a:r>
              <a:rPr lang="en-US" b="1" dirty="0"/>
              <a:t> verso </a:t>
            </a:r>
            <a:r>
              <a:rPr lang="en-US" b="1" dirty="0" err="1"/>
              <a:t>posizioni</a:t>
            </a:r>
            <a:r>
              <a:rPr lang="en-US" b="1" dirty="0"/>
              <a:t> determinate, ma </a:t>
            </a:r>
            <a:r>
              <a:rPr lang="en-US" b="1" dirty="0" err="1"/>
              <a:t>stimolarli</a:t>
            </a:r>
            <a:r>
              <a:rPr lang="en-US" b="1" dirty="0"/>
              <a:t> alla </a:t>
            </a:r>
            <a:r>
              <a:rPr lang="en-US" b="1" dirty="0" err="1"/>
              <a:t>riflessione</a:t>
            </a:r>
            <a:r>
              <a:rPr lang="en-US" b="1" dirty="0"/>
              <a:t> </a:t>
            </a:r>
            <a:r>
              <a:rPr lang="en-US" b="1" dirty="0" err="1"/>
              <a:t>critica</a:t>
            </a:r>
            <a:r>
              <a:rPr lang="en-US" b="1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 err="1"/>
              <a:t>Permettere</a:t>
            </a:r>
            <a:r>
              <a:rPr lang="en-US" b="1" dirty="0"/>
              <a:t> </a:t>
            </a:r>
            <a:r>
              <a:rPr lang="en-US" b="1" dirty="0" err="1"/>
              <a:t>l’autodeterminazione</a:t>
            </a:r>
            <a:r>
              <a:rPr lang="en-US" b="1" dirty="0"/>
              <a:t>, non </a:t>
            </a:r>
            <a:r>
              <a:rPr lang="en-US" b="1" dirty="0" err="1"/>
              <a:t>imporla</a:t>
            </a:r>
            <a:r>
              <a:rPr lang="en-US" b="1" dirty="0"/>
              <a:t>: </a:t>
            </a:r>
            <a:r>
              <a:rPr lang="en-US" b="1" dirty="0" err="1"/>
              <a:t>alcuni</a:t>
            </a:r>
            <a:r>
              <a:rPr lang="en-US" b="1" dirty="0"/>
              <a:t> </a:t>
            </a:r>
            <a:r>
              <a:rPr lang="en-US" b="1" dirty="0" err="1"/>
              <a:t>studenti</a:t>
            </a:r>
            <a:r>
              <a:rPr lang="en-US" b="1" dirty="0"/>
              <a:t> </a:t>
            </a:r>
            <a:r>
              <a:rPr lang="en-US" b="1" dirty="0" err="1"/>
              <a:t>hanno</a:t>
            </a:r>
            <a:r>
              <a:rPr lang="en-US" b="1" dirty="0"/>
              <a:t> </a:t>
            </a:r>
            <a:r>
              <a:rPr lang="en-US" b="1" dirty="0" err="1"/>
              <a:t>bisogno</a:t>
            </a:r>
            <a:r>
              <a:rPr lang="en-US" b="1" dirty="0"/>
              <a:t> di tempo per </a:t>
            </a:r>
            <a:r>
              <a:rPr lang="en-US" b="1" dirty="0" err="1"/>
              <a:t>sviluppare</a:t>
            </a:r>
            <a:r>
              <a:rPr lang="en-US" b="1" dirty="0"/>
              <a:t> o </a:t>
            </a:r>
            <a:r>
              <a:rPr lang="en-US" b="1" dirty="0" err="1"/>
              <a:t>articolare</a:t>
            </a:r>
            <a:r>
              <a:rPr lang="en-US" b="1" dirty="0"/>
              <a:t> le </a:t>
            </a:r>
            <a:r>
              <a:rPr lang="en-US" b="1" dirty="0" err="1"/>
              <a:t>proprie</a:t>
            </a:r>
            <a:r>
              <a:rPr lang="en-US" b="1" dirty="0"/>
              <a:t> </a:t>
            </a:r>
            <a:r>
              <a:rPr lang="en-US" b="1" dirty="0" err="1"/>
              <a:t>posizioni</a:t>
            </a:r>
            <a:r>
              <a:rPr lang="en-US" b="1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1" dirty="0"/>
              <a:t>Empowerment </a:t>
            </a:r>
            <a:r>
              <a:rPr lang="en-US" b="1" dirty="0" err="1"/>
              <a:t>invece</a:t>
            </a:r>
            <a:r>
              <a:rPr lang="en-US" b="1" dirty="0"/>
              <a:t> di </a:t>
            </a:r>
            <a:r>
              <a:rPr lang="en-US" b="1" dirty="0" err="1"/>
              <a:t>attribuzione</a:t>
            </a:r>
            <a:r>
              <a:rPr lang="en-US" b="1" dirty="0"/>
              <a:t> di </a:t>
            </a:r>
            <a:r>
              <a:rPr lang="en-US" b="1" dirty="0" err="1"/>
              <a:t>colpa</a:t>
            </a:r>
            <a:r>
              <a:rPr lang="en-US" b="1" dirty="0"/>
              <a:t>: </a:t>
            </a:r>
            <a:r>
              <a:rPr lang="en-US" b="1" dirty="0" err="1"/>
              <a:t>anche</a:t>
            </a:r>
            <a:r>
              <a:rPr lang="en-US" b="1" dirty="0"/>
              <a:t> di </a:t>
            </a:r>
            <a:r>
              <a:rPr lang="en-US" b="1" dirty="0" err="1"/>
              <a:t>fronte</a:t>
            </a:r>
            <a:r>
              <a:rPr lang="en-US" b="1" dirty="0"/>
              <a:t> a </a:t>
            </a:r>
            <a:r>
              <a:rPr lang="en-US" b="1" dirty="0" err="1"/>
              <a:t>fatti</a:t>
            </a:r>
            <a:r>
              <a:rPr lang="en-US" b="1" dirty="0"/>
              <a:t> </a:t>
            </a:r>
            <a:r>
              <a:rPr lang="en-US" b="1" dirty="0" err="1"/>
              <a:t>concreti</a:t>
            </a:r>
            <a:r>
              <a:rPr lang="en-US" b="1" dirty="0"/>
              <a:t> (</a:t>
            </a:r>
            <a:r>
              <a:rPr lang="en-US" b="1" dirty="0" err="1"/>
              <a:t>crisi</a:t>
            </a:r>
            <a:r>
              <a:rPr lang="en-US" b="1" dirty="0"/>
              <a:t> </a:t>
            </a:r>
            <a:r>
              <a:rPr lang="en-US" b="1" dirty="0" err="1"/>
              <a:t>climatica</a:t>
            </a:r>
            <a:r>
              <a:rPr lang="en-US" b="1" dirty="0"/>
              <a:t>, </a:t>
            </a:r>
            <a:r>
              <a:rPr lang="en-US" b="1" dirty="0" err="1"/>
              <a:t>disuguaglianza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r>
              <a:rPr lang="en-US" b="1" dirty="0"/>
              <a:t>), </a:t>
            </a:r>
            <a:r>
              <a:rPr lang="en-US" b="1" dirty="0" err="1"/>
              <a:t>concentrarsi</a:t>
            </a:r>
            <a:r>
              <a:rPr lang="en-US" b="1" dirty="0"/>
              <a:t> </a:t>
            </a:r>
            <a:r>
              <a:rPr lang="en-US" b="1" dirty="0" err="1"/>
              <a:t>sulle</a:t>
            </a:r>
            <a:r>
              <a:rPr lang="en-US" b="1" dirty="0"/>
              <a:t> </a:t>
            </a:r>
            <a:r>
              <a:rPr lang="en-US" b="1" dirty="0" err="1"/>
              <a:t>opzioni</a:t>
            </a:r>
            <a:r>
              <a:rPr lang="en-US" b="1" dirty="0"/>
              <a:t> </a:t>
            </a:r>
            <a:r>
              <a:rPr lang="en-US" b="1" dirty="0" err="1"/>
              <a:t>d’azione</a:t>
            </a:r>
            <a:r>
              <a:rPr lang="en-US" b="1" dirty="0"/>
              <a:t> e </a:t>
            </a:r>
            <a:r>
              <a:rPr lang="en-US" b="1" dirty="0" err="1"/>
              <a:t>sul</a:t>
            </a:r>
            <a:r>
              <a:rPr lang="en-US" b="1" dirty="0"/>
              <a:t> </a:t>
            </a:r>
            <a:r>
              <a:rPr lang="en-US" b="1" dirty="0" err="1"/>
              <a:t>potenziale</a:t>
            </a:r>
            <a:r>
              <a:rPr lang="en-US" b="1" dirty="0"/>
              <a:t> di </a:t>
            </a:r>
            <a:r>
              <a:rPr lang="en-US" b="1" dirty="0" err="1"/>
              <a:t>cambiamento</a:t>
            </a:r>
            <a:r>
              <a:rPr lang="en-US" b="1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 ">
  <p:cSld name="Titel und Inhalt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4939668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22"/>
          <p:cNvCxnSpPr/>
          <p:nvPr/>
        </p:nvCxnSpPr>
        <p:spPr>
          <a:xfrm>
            <a:off x="6347458" y="6313170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603884" y="457201"/>
            <a:ext cx="5198272" cy="230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8601557" y="7977"/>
            <a:ext cx="2848222" cy="14241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6179401" y="7977"/>
            <a:ext cx="1807676" cy="9160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7827281" y="1627027"/>
            <a:ext cx="1307559" cy="1307559"/>
          </a:xfrm>
          <a:prstGeom prst="ellipse">
            <a:avLst/>
          </a:prstGeom>
          <a:solidFill>
            <a:srgbClr val="CCE27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594359" y="198407"/>
            <a:ext cx="10972801" cy="157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2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/>
          <p:nvPr/>
        </p:nvSpPr>
        <p:spPr>
          <a:xfrm>
            <a:off x="8335967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/>
          <p:nvPr/>
        </p:nvSpPr>
        <p:spPr>
          <a:xfrm>
            <a:off x="9762831" y="493293"/>
            <a:ext cx="806083" cy="806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594359" y="202400"/>
            <a:ext cx="10972801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594359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594359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33"/>
          <p:cNvCxnSpPr/>
          <p:nvPr/>
        </p:nvCxnSpPr>
        <p:spPr>
          <a:xfrm>
            <a:off x="594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1" name="Google Shape;111;p33"/>
          <p:cNvSpPr/>
          <p:nvPr/>
        </p:nvSpPr>
        <p:spPr>
          <a:xfrm>
            <a:off x="10874687" y="-9"/>
            <a:ext cx="1317315" cy="1244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6210034" y="0"/>
            <a:ext cx="3792979" cy="1896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/>
          <p:nvPr/>
        </p:nvSpPr>
        <p:spPr>
          <a:xfrm rot="5400000">
            <a:off x="9347265" y="2480753"/>
            <a:ext cx="3792978" cy="18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nzierung">
  <p:cSld name="Finanzieru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2179160" y="3113784"/>
            <a:ext cx="4749961" cy="203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4" descr="Grafik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069" y="2129065"/>
            <a:ext cx="3150693" cy="8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usammenfassung 2">
  <p:cSld name="Zusammenfassung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3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594359" y="102874"/>
            <a:ext cx="11318838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657598" y="2282007"/>
            <a:ext cx="8130211" cy="36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23"/>
          <p:cNvGrpSpPr/>
          <p:nvPr/>
        </p:nvGrpSpPr>
        <p:grpSpPr>
          <a:xfrm>
            <a:off x="-4" y="3804830"/>
            <a:ext cx="961204" cy="3033143"/>
            <a:chOff x="-1" y="-1"/>
            <a:chExt cx="961204" cy="3033143"/>
          </a:xfrm>
        </p:grpSpPr>
        <p:sp>
          <p:nvSpPr>
            <p:cNvPr id="35" name="Google Shape;35;p23"/>
            <p:cNvSpPr/>
            <p:nvPr/>
          </p:nvSpPr>
          <p:spPr>
            <a:xfrm rot="-5400000">
              <a:off x="-436036" y="441921"/>
              <a:ext cx="1839161" cy="9553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 rot="-5400000">
              <a:off x="-219321" y="2326180"/>
              <a:ext cx="926281" cy="487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 rot="-5400000">
              <a:off x="209622" y="1219890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Bild">
  <p:cSld name="Titelinhalt und Bil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5063493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594359" y="3279578"/>
            <a:ext cx="504444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4"/>
          <p:cNvCxnSpPr/>
          <p:nvPr/>
        </p:nvCxnSpPr>
        <p:spPr>
          <a:xfrm>
            <a:off x="594359" y="2997457"/>
            <a:ext cx="2133602" cy="3993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 flipH="1">
            <a:off x="6733503" y="0"/>
            <a:ext cx="5458498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 descr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594359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594359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5"/>
          <p:cNvCxnSpPr/>
          <p:nvPr/>
        </p:nvCxnSpPr>
        <p:spPr>
          <a:xfrm>
            <a:off x="594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1" name="Google Shape;51;p25"/>
          <p:cNvSpPr/>
          <p:nvPr/>
        </p:nvSpPr>
        <p:spPr>
          <a:xfrm>
            <a:off x="10874687" y="-9"/>
            <a:ext cx="1317315" cy="1244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6210034" y="0"/>
            <a:ext cx="3792979" cy="1896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/>
          <p:nvPr/>
        </p:nvSpPr>
        <p:spPr>
          <a:xfrm rot="5400000">
            <a:off x="9347265" y="2480753"/>
            <a:ext cx="3792978" cy="18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4B1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4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1">
  <p:cSld name="Titel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6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/>
          <p:nvPr/>
        </p:nvSpPr>
        <p:spPr>
          <a:xfrm rot="10800000">
            <a:off x="331999" y="4831776"/>
            <a:ext cx="4356929" cy="20262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6309902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26"/>
          <p:cNvCxnSpPr/>
          <p:nvPr/>
        </p:nvCxnSpPr>
        <p:spPr>
          <a:xfrm>
            <a:off x="6309358" y="3950208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0" name="Google Shape;60;p26"/>
          <p:cNvSpPr/>
          <p:nvPr/>
        </p:nvSpPr>
        <p:spPr>
          <a:xfrm rot="10800000">
            <a:off x="7748" y="5613104"/>
            <a:ext cx="1317315" cy="12449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6"/>
          <p:cNvSpPr/>
          <p:nvPr/>
        </p:nvSpPr>
        <p:spPr>
          <a:xfrm rot="-5400000">
            <a:off x="-524072" y="1350507"/>
            <a:ext cx="2127281" cy="10636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">
  <p:cSld name="Agenda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7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7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594359" y="189572"/>
            <a:ext cx="6787748" cy="15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" name="Google Shape;68;p27"/>
          <p:cNvCxnSpPr/>
          <p:nvPr/>
        </p:nvCxnSpPr>
        <p:spPr>
          <a:xfrm>
            <a:off x="594360" y="2148839"/>
            <a:ext cx="2130552" cy="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27"/>
          <p:cNvSpPr/>
          <p:nvPr/>
        </p:nvSpPr>
        <p:spPr>
          <a:xfrm>
            <a:off x="8076006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7"/>
          <p:cNvSpPr/>
          <p:nvPr/>
        </p:nvSpPr>
        <p:spPr>
          <a:xfrm>
            <a:off x="9723418" y="301731"/>
            <a:ext cx="846745" cy="8087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">
  <p:cSld name="Titel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8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6299834" y="43052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6299834" y="456860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p28"/>
          <p:cNvCxnSpPr/>
          <p:nvPr/>
        </p:nvCxnSpPr>
        <p:spPr>
          <a:xfrm>
            <a:off x="6309358" y="3950208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7" name="Google Shape;77;p28"/>
          <p:cNvSpPr>
            <a:spLocks noGrp="1"/>
          </p:cNvSpPr>
          <p:nvPr>
            <p:ph type="pic" idx="2"/>
          </p:nvPr>
        </p:nvSpPr>
        <p:spPr>
          <a:xfrm>
            <a:off x="-2" y="-11115"/>
            <a:ext cx="5628072" cy="685800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594359" y="278129"/>
            <a:ext cx="9778367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594359" y="2676525"/>
            <a:ext cx="449083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B0D8D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8335967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9"/>
          <p:cNvSpPr/>
          <p:nvPr/>
        </p:nvSpPr>
        <p:spPr>
          <a:xfrm>
            <a:off x="9624159" y="313423"/>
            <a:ext cx="1157489" cy="1157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Tabelle">
  <p:cSld name="Titelinhalt und Tabel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0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2" cy="13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89" name="Google Shape;89;p30"/>
          <p:cNvCxnSpPr/>
          <p:nvPr/>
        </p:nvCxnSpPr>
        <p:spPr>
          <a:xfrm>
            <a:off x="3670933" y="6313170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603884" y="584005"/>
            <a:ext cx="2825116" cy="3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1" name="Google Shape;91;p30"/>
          <p:cNvGrpSpPr/>
          <p:nvPr/>
        </p:nvGrpSpPr>
        <p:grpSpPr>
          <a:xfrm>
            <a:off x="5886" y="3804834"/>
            <a:ext cx="1315508" cy="3053169"/>
            <a:chOff x="-2" y="-1"/>
            <a:chExt cx="1315504" cy="3053169"/>
          </a:xfrm>
        </p:grpSpPr>
        <p:sp>
          <p:nvSpPr>
            <p:cNvPr id="92" name="Google Shape;92;p30"/>
            <p:cNvSpPr/>
            <p:nvPr/>
          </p:nvSpPr>
          <p:spPr>
            <a:xfrm rot="-5400000">
              <a:off x="-441923" y="441921"/>
              <a:ext cx="1839160" cy="9553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0"/>
            <p:cNvSpPr/>
            <p:nvPr/>
          </p:nvSpPr>
          <p:spPr>
            <a:xfrm rot="-5400000">
              <a:off x="-259498" y="2216696"/>
              <a:ext cx="1095969" cy="576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0"/>
            <p:cNvSpPr/>
            <p:nvPr/>
          </p:nvSpPr>
          <p:spPr>
            <a:xfrm rot="-5400000">
              <a:off x="669141" y="1627857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0" descr="Grafik 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20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" name="Google Shape;8;p20"/>
          <p:cNvSpPr txBox="1">
            <a:spLocks noGrp="1"/>
          </p:cNvSpPr>
          <p:nvPr>
            <p:ph type="title"/>
          </p:nvPr>
        </p:nvSpPr>
        <p:spPr>
          <a:xfrm>
            <a:off x="594359" y="202400"/>
            <a:ext cx="10972801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079" y="4951784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Data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309900" y="1635768"/>
            <a:ext cx="58821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Competenze</a:t>
            </a:r>
            <a:r>
              <a:rPr 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formative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- </a:t>
            </a:r>
            <a:r>
              <a:rPr lang="de-DE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endParaRPr lang="de-DE" sz="4400" dirty="0">
              <a:solidFill>
                <a:schemeClr val="tx1">
                  <a:lumMod val="75000"/>
                  <a:lumOff val="25000"/>
                </a:schemeClr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92" name="Google Shape;9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309900" y="1296885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F1B025-9FF8-2DA5-47B3-A27AE55F7B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491602"/>
            <a:ext cx="3409143" cy="1363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Troppe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de-DE" sz="1600" dirty="0" err="1">
                <a:latin typeface="Aptos" panose="020B0004020202020204" pitchFamily="34" charset="0"/>
              </a:rPr>
              <a:t>Fate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una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ricognizione</a:t>
            </a:r>
            <a:r>
              <a:rPr lang="de-DE" sz="1600" dirty="0">
                <a:latin typeface="Aptos" panose="020B0004020202020204" pitchFamily="34" charset="0"/>
              </a:rPr>
              <a:t> del </a:t>
            </a:r>
            <a:r>
              <a:rPr lang="de-DE" sz="1600" dirty="0" err="1">
                <a:latin typeface="Aptos" panose="020B0004020202020204" pitchFamily="34" charset="0"/>
              </a:rPr>
              <a:t>comune</a:t>
            </a:r>
            <a:r>
              <a:rPr lang="de-DE" sz="1600" dirty="0">
                <a:latin typeface="Aptos" panose="020B0004020202020204" pitchFamily="34" charset="0"/>
              </a:rPr>
              <a:t> prima di </a:t>
            </a:r>
            <a:r>
              <a:rPr lang="de-DE" sz="1600" dirty="0" err="1">
                <a:latin typeface="Aptos" panose="020B0004020202020204" pitchFamily="34" charset="0"/>
              </a:rPr>
              <a:t>iniziare</a:t>
            </a:r>
            <a:r>
              <a:rPr lang="de-DE" sz="1600" dirty="0">
                <a:latin typeface="Aptos" panose="020B0004020202020204" pitchFamily="34" charset="0"/>
              </a:rPr>
              <a:t> la </a:t>
            </a:r>
            <a:r>
              <a:rPr lang="de-DE" sz="1600" dirty="0" err="1">
                <a:latin typeface="Aptos" panose="020B0004020202020204" pitchFamily="34" charset="0"/>
              </a:rPr>
              <a:t>formazione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selezionate</a:t>
            </a:r>
            <a:r>
              <a:rPr lang="de-DE" sz="1600" dirty="0">
                <a:latin typeface="Aptos" panose="020B0004020202020204" pitchFamily="34" charset="0"/>
              </a:rPr>
              <a:t> i </a:t>
            </a:r>
            <a:r>
              <a:rPr lang="de-DE" sz="1600" dirty="0" err="1">
                <a:latin typeface="Aptos" panose="020B0004020202020204" pitchFamily="34" charset="0"/>
              </a:rPr>
              <a:t>contenuti</a:t>
            </a:r>
            <a:r>
              <a:rPr lang="de-DE" sz="1600" dirty="0">
                <a:latin typeface="Aptos" panose="020B0004020202020204" pitchFamily="34" charset="0"/>
              </a:rPr>
              <a:t> in </a:t>
            </a:r>
            <a:r>
              <a:rPr lang="de-DE" sz="1600" dirty="0" err="1">
                <a:latin typeface="Aptos" panose="020B0004020202020204" pitchFamily="34" charset="0"/>
              </a:rPr>
              <a:t>base</a:t>
            </a:r>
            <a:r>
              <a:rPr lang="de-DE" sz="1600" dirty="0">
                <a:latin typeface="Aptos" panose="020B0004020202020204" pitchFamily="34" charset="0"/>
              </a:rPr>
              <a:t> alle </a:t>
            </a:r>
            <a:r>
              <a:rPr lang="de-DE" sz="1600" dirty="0" err="1">
                <a:latin typeface="Aptos" panose="020B0004020202020204" pitchFamily="34" charset="0"/>
              </a:rPr>
              <a:t>vostre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conoscenze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sulle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seguenti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domande</a:t>
            </a:r>
            <a:r>
              <a:rPr lang="de-DE" sz="1600" dirty="0">
                <a:latin typeface="Aptos" panose="020B0004020202020204" pitchFamily="34" charset="0"/>
              </a:rPr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Quali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sono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gli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obiettivi</a:t>
            </a:r>
            <a:r>
              <a:rPr lang="de-DE" sz="1600" dirty="0">
                <a:latin typeface="Aptos" panose="020B0004020202020204" pitchFamily="34" charset="0"/>
              </a:rPr>
              <a:t> del </a:t>
            </a:r>
            <a:r>
              <a:rPr lang="de-DE" sz="1600" dirty="0" err="1">
                <a:latin typeface="Aptos" panose="020B0004020202020204" pitchFamily="34" charset="0"/>
              </a:rPr>
              <a:t>comune</a:t>
            </a:r>
            <a:r>
              <a:rPr lang="de-DE" sz="1600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Quali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competenze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sono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già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disponibili</a:t>
            </a:r>
            <a:r>
              <a:rPr lang="de-DE" sz="1600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Quali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competenze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specifiche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richiedono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conoscenze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pratica</a:t>
            </a:r>
            <a:r>
              <a:rPr lang="de-DE" sz="1600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>
                <a:latin typeface="Aptos" panose="020B0004020202020204" pitchFamily="34" charset="0"/>
              </a:rPr>
              <a:t>Chi </a:t>
            </a:r>
            <a:r>
              <a:rPr lang="de-DE" sz="1600" dirty="0" err="1">
                <a:latin typeface="Aptos" panose="020B0004020202020204" pitchFamily="34" charset="0"/>
              </a:rPr>
              <a:t>può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essere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responsabile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cosa</a:t>
            </a:r>
            <a:r>
              <a:rPr lang="de-DE" sz="1600" dirty="0">
                <a:latin typeface="Aptos" panose="020B0004020202020204" pitchFamily="34" charset="0"/>
              </a:rPr>
              <a:t>? </a:t>
            </a:r>
            <a:r>
              <a:rPr lang="de-DE" sz="1600" dirty="0" err="1">
                <a:latin typeface="Aptos" panose="020B0004020202020204" pitchFamily="34" charset="0"/>
              </a:rPr>
              <a:t>Assegnate</a:t>
            </a:r>
            <a:r>
              <a:rPr lang="de-DE" sz="1600" dirty="0">
                <a:latin typeface="Aptos" panose="020B0004020202020204" pitchFamily="34" charset="0"/>
              </a:rPr>
              <a:t> i </a:t>
            </a:r>
            <a:r>
              <a:rPr lang="de-DE" sz="1600" dirty="0" err="1">
                <a:latin typeface="Aptos" panose="020B0004020202020204" pitchFamily="34" charset="0"/>
              </a:rPr>
              <a:t>ruoli</a:t>
            </a:r>
            <a:r>
              <a:rPr lang="de-DE" sz="1600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600" dirty="0">
                <a:latin typeface="Aptos" panose="020B0004020202020204" pitchFamily="34" charset="0"/>
              </a:rPr>
              <a:t>Di </a:t>
            </a:r>
            <a:r>
              <a:rPr lang="de-DE" sz="1600" dirty="0" err="1">
                <a:latin typeface="Aptos" panose="020B0004020202020204" pitchFamily="34" charset="0"/>
              </a:rPr>
              <a:t>quali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conoscenze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hanno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bisogno</a:t>
            </a:r>
            <a:r>
              <a:rPr lang="de-DE" sz="1600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endParaRPr lang="de-DE" sz="1600" dirty="0">
              <a:latin typeface="Aptos" panose="020B0004020202020204" pitchFamily="34" charset="0"/>
            </a:endParaRPr>
          </a:p>
          <a:p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Concentratevi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su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piccoli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passi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,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invece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cercare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fare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tutto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contemporaneamente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!</a:t>
            </a:r>
            <a:endParaRPr lang="de-DE" sz="1600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Procedura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poco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chiara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1366520" y="2375369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r>
              <a:rPr lang="de-DE" dirty="0">
                <a:latin typeface="Aptos" panose="020B0004020202020204" pitchFamily="34" charset="0"/>
              </a:rPr>
              <a:t>Come </a:t>
            </a:r>
            <a:r>
              <a:rPr lang="de-DE" dirty="0" err="1">
                <a:latin typeface="Aptos" panose="020B0004020202020204" pitchFamily="34" charset="0"/>
              </a:rPr>
              <a:t>funziona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? Chi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responsabile</a:t>
            </a:r>
            <a:r>
              <a:rPr lang="de-DE" dirty="0">
                <a:latin typeface="Aptos" panose="020B0004020202020204" pitchFamily="34" charset="0"/>
              </a:rPr>
              <a:t>?</a:t>
            </a: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Incontrate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responsabili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processi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amministrativi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interni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definite le </a:t>
            </a:r>
            <a:r>
              <a:rPr lang="de-DE" dirty="0" err="1">
                <a:latin typeface="Aptos" panose="020B0004020202020204" pitchFamily="34" charset="0"/>
              </a:rPr>
              <a:t>aree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cui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necessari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cambiamenti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nonché</a:t>
            </a:r>
            <a:r>
              <a:rPr lang="de-DE" dirty="0">
                <a:latin typeface="Aptos" panose="020B0004020202020204" pitchFamily="34" charset="0"/>
              </a:rPr>
              <a:t> le relative </a:t>
            </a:r>
            <a:r>
              <a:rPr lang="de-DE" dirty="0" err="1">
                <a:latin typeface="Aptos" panose="020B0004020202020204" pitchFamily="34" charset="0"/>
              </a:rPr>
              <a:t>competenze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Promuovete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l’istituzione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sistema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feedback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Durante i </a:t>
            </a:r>
            <a:r>
              <a:rPr lang="de-DE" dirty="0" err="1">
                <a:latin typeface="Aptos" panose="020B0004020202020204" pitchFamily="34" charset="0"/>
              </a:rPr>
              <a:t>corsi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formazione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attenetevi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ambiti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definiti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nella</a:t>
            </a:r>
            <a:r>
              <a:rPr lang="de-DE" dirty="0">
                <a:latin typeface="Aptos" panose="020B0004020202020204" pitchFamily="34" charset="0"/>
              </a:rPr>
              <a:t> fase </a:t>
            </a:r>
            <a:r>
              <a:rPr lang="de-DE" dirty="0" err="1">
                <a:latin typeface="Aptos" panose="020B0004020202020204" pitchFamily="34" charset="0"/>
              </a:rPr>
              <a:t>preparatoria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anche</a:t>
            </a:r>
            <a:r>
              <a:rPr lang="de-DE" dirty="0">
                <a:latin typeface="Aptos" panose="020B0004020202020204" pitchFamily="34" charset="0"/>
              </a:rPr>
              <a:t> se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portata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limitata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La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probabilità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le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persone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continuino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svolgere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il proprio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lavoro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in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autonomia</a:t>
            </a:r>
            <a:endParaRPr lang="de-DE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è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maggiore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quando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vedono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il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loro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lavoro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porta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effettivamente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cambiamenti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045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Rilevanza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poco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chiara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r>
              <a:rPr lang="de-DE" dirty="0">
                <a:latin typeface="Aptos" panose="020B0004020202020204" pitchFamily="34" charset="0"/>
              </a:rPr>
              <a:t>Come </a:t>
            </a:r>
            <a:r>
              <a:rPr lang="de-DE" dirty="0" err="1">
                <a:latin typeface="Aptos" panose="020B0004020202020204" pitchFamily="34" charset="0"/>
              </a:rPr>
              <a:t>funziona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? </a:t>
            </a: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suoi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futuri</a:t>
            </a:r>
            <a:r>
              <a:rPr lang="de-DE" dirty="0">
                <a:latin typeface="Aptos" panose="020B0004020202020204" pitchFamily="34" charset="0"/>
              </a:rPr>
              <a:t>? Qual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quadro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politico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generale</a:t>
            </a:r>
            <a:r>
              <a:rPr lang="de-DE" dirty="0">
                <a:latin typeface="Aptos" panose="020B0004020202020204" pitchFamily="34" charset="0"/>
              </a:rPr>
              <a:t>?</a:t>
            </a: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Scoprite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cambiamenti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vorrebbe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apportare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comunità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Comunicate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ufficiali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Concentratevi</a:t>
            </a:r>
            <a:r>
              <a:rPr lang="de-DE" dirty="0">
                <a:latin typeface="Aptos" panose="020B0004020202020204" pitchFamily="34" charset="0"/>
              </a:rPr>
              <a:t> sul </a:t>
            </a:r>
            <a:r>
              <a:rPr lang="de-DE" dirty="0" err="1">
                <a:latin typeface="Aptos" panose="020B0004020202020204" pitchFamily="34" charset="0"/>
              </a:rPr>
              <a:t>mostrare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perché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questi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rilevanti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perché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capacità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individuali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necessarie</a:t>
            </a:r>
            <a:r>
              <a:rPr lang="de-DE" dirty="0">
                <a:latin typeface="Aptos" panose="020B0004020202020204" pitchFamily="34" charset="0"/>
              </a:rPr>
              <a:t> per il </a:t>
            </a:r>
            <a:r>
              <a:rPr lang="de-DE" dirty="0" err="1">
                <a:latin typeface="Aptos" panose="020B0004020202020204" pitchFamily="34" charset="0"/>
              </a:rPr>
              <a:t>successo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ciascuno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essi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Incoraggiateli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ad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assumersi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delle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responsabilità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Questo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produrrà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 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autoefficacia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sentimento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rilevanza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 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Mancanza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tempo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r>
              <a:rPr lang="de-DE" dirty="0" err="1"/>
              <a:t>Scoprite</a:t>
            </a:r>
            <a:r>
              <a:rPr lang="de-DE" dirty="0"/>
              <a:t> </a:t>
            </a:r>
            <a:r>
              <a:rPr lang="de-DE" dirty="0" err="1"/>
              <a:t>insieme</a:t>
            </a:r>
            <a:r>
              <a:rPr lang="de-DE" dirty="0"/>
              <a:t> ai </a:t>
            </a:r>
            <a:r>
              <a:rPr lang="de-DE" dirty="0" err="1"/>
              <a:t>partecipanti</a:t>
            </a:r>
            <a:r>
              <a:rPr lang="de-DE" dirty="0"/>
              <a:t> in </a:t>
            </a:r>
            <a:r>
              <a:rPr lang="de-DE" dirty="0" err="1"/>
              <a:t>quali</a:t>
            </a:r>
            <a:r>
              <a:rPr lang="de-DE" dirty="0"/>
              <a:t> </a:t>
            </a:r>
            <a:r>
              <a:rPr lang="de-DE" dirty="0" err="1"/>
              <a:t>ambiti</a:t>
            </a:r>
            <a:r>
              <a:rPr lang="de-DE" dirty="0"/>
              <a:t> </a:t>
            </a:r>
            <a:r>
              <a:rPr lang="de-DE" dirty="0" err="1"/>
              <a:t>manca</a:t>
            </a:r>
            <a:r>
              <a:rPr lang="de-DE" dirty="0"/>
              <a:t> tempo. </a:t>
            </a:r>
            <a:r>
              <a:rPr lang="de-DE" dirty="0" err="1"/>
              <a:t>Orientatevi</a:t>
            </a:r>
            <a:r>
              <a:rPr lang="de-DE" dirty="0"/>
              <a:t> alle </a:t>
            </a:r>
            <a:r>
              <a:rPr lang="de-DE" dirty="0" err="1"/>
              <a:t>seguenti</a:t>
            </a:r>
            <a:r>
              <a:rPr lang="de-DE" dirty="0"/>
              <a:t> </a:t>
            </a:r>
            <a:r>
              <a:rPr lang="de-DE" dirty="0" err="1"/>
              <a:t>domande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A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punto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attualmente</a:t>
            </a:r>
            <a:r>
              <a:rPr lang="de-DE" dirty="0"/>
              <a:t> il </a:t>
            </a:r>
            <a:r>
              <a:rPr lang="de-DE" dirty="0" err="1"/>
              <a:t>nostro</a:t>
            </a:r>
            <a:r>
              <a:rPr lang="de-DE" dirty="0"/>
              <a:t> </a:t>
            </a:r>
            <a:r>
              <a:rPr lang="de-DE" dirty="0" err="1"/>
              <a:t>processo</a:t>
            </a:r>
            <a:r>
              <a:rPr lang="de-DE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Cosa </a:t>
            </a:r>
            <a:r>
              <a:rPr lang="de-DE" dirty="0" err="1"/>
              <a:t>deve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modificato</a:t>
            </a:r>
            <a:r>
              <a:rPr lang="de-DE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Cosa </a:t>
            </a:r>
            <a:r>
              <a:rPr lang="de-DE" dirty="0" err="1"/>
              <a:t>può</a:t>
            </a:r>
            <a:r>
              <a:rPr lang="de-DE" dirty="0"/>
              <a:t> </a:t>
            </a:r>
            <a:r>
              <a:rPr lang="de-DE" dirty="0" err="1"/>
              <a:t>rimanere</a:t>
            </a:r>
            <a:r>
              <a:rPr lang="de-DE" dirty="0"/>
              <a:t> </a:t>
            </a:r>
            <a:r>
              <a:rPr lang="de-DE" dirty="0" err="1"/>
              <a:t>così</a:t>
            </a:r>
            <a:r>
              <a:rPr lang="de-DE" dirty="0"/>
              <a:t> </a:t>
            </a:r>
            <a:r>
              <a:rPr lang="de-DE" dirty="0" err="1"/>
              <a:t>com’è</a:t>
            </a:r>
            <a:r>
              <a:rPr lang="de-DE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Cosa </a:t>
            </a:r>
            <a:r>
              <a:rPr lang="de-DE" dirty="0" err="1"/>
              <a:t>può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eliminato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4"/>
                </a:solidFill>
              </a:rPr>
              <a:t>Nella </a:t>
            </a:r>
            <a:r>
              <a:rPr lang="de-DE" b="1" dirty="0" err="1">
                <a:solidFill>
                  <a:schemeClr val="accent4"/>
                </a:solidFill>
              </a:rPr>
              <a:t>maggior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parte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dei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casi</a:t>
            </a:r>
            <a:r>
              <a:rPr lang="de-DE" b="1" dirty="0">
                <a:solidFill>
                  <a:schemeClr val="accent4"/>
                </a:solidFill>
              </a:rPr>
              <a:t> si </a:t>
            </a:r>
            <a:r>
              <a:rPr lang="de-DE" b="1" dirty="0" err="1">
                <a:solidFill>
                  <a:schemeClr val="accent4"/>
                </a:solidFill>
              </a:rPr>
              <a:t>tratta</a:t>
            </a:r>
            <a:r>
              <a:rPr lang="de-DE" b="1" dirty="0">
                <a:solidFill>
                  <a:schemeClr val="accent4"/>
                </a:solidFill>
              </a:rPr>
              <a:t> più di </a:t>
            </a:r>
            <a:r>
              <a:rPr lang="de-DE" b="1" dirty="0" err="1">
                <a:solidFill>
                  <a:schemeClr val="accent4"/>
                </a:solidFill>
              </a:rPr>
              <a:t>una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tendenza</a:t>
            </a:r>
            <a:r>
              <a:rPr lang="de-DE" b="1" dirty="0">
                <a:solidFill>
                  <a:schemeClr val="accent4"/>
                </a:solidFill>
              </a:rPr>
              <a:t> a </a:t>
            </a:r>
            <a:r>
              <a:rPr lang="de-DE" b="1" dirty="0" err="1">
                <a:solidFill>
                  <a:schemeClr val="accent4"/>
                </a:solidFill>
              </a:rPr>
              <a:t>rimandare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che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</a:p>
          <a:p>
            <a:r>
              <a:rPr lang="de-DE" b="1" dirty="0">
                <a:solidFill>
                  <a:schemeClr val="accent4"/>
                </a:solidFill>
              </a:rPr>
              <a:t>di </a:t>
            </a:r>
            <a:r>
              <a:rPr lang="de-DE" b="1" dirty="0" err="1">
                <a:solidFill>
                  <a:schemeClr val="accent4"/>
                </a:solidFill>
              </a:rPr>
              <a:t>una</a:t>
            </a:r>
            <a:r>
              <a:rPr lang="de-DE" b="1" dirty="0">
                <a:solidFill>
                  <a:schemeClr val="accent4"/>
                </a:solidFill>
              </a:rPr>
              <a:t> reale </a:t>
            </a:r>
            <a:r>
              <a:rPr lang="de-DE" b="1" dirty="0" err="1">
                <a:solidFill>
                  <a:schemeClr val="accent4"/>
                </a:solidFill>
              </a:rPr>
              <a:t>mancanza</a:t>
            </a:r>
            <a:r>
              <a:rPr lang="de-DE" b="1" dirty="0">
                <a:solidFill>
                  <a:schemeClr val="accent4"/>
                </a:solidFill>
              </a:rPr>
              <a:t> di tempo.</a:t>
            </a:r>
            <a:endParaRPr lang="de-DE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230" name="Google Shape;230;p13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Diversi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livelli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conoscenza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36" name="Google Shape;236;p14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Imparate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conoscere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conoscenze</a:t>
            </a:r>
            <a:r>
              <a:rPr lang="de-DE" dirty="0">
                <a:latin typeface="Aptos" panose="020B0004020202020204" pitchFamily="34" charset="0"/>
              </a:rPr>
              <a:t> in materia di </a:t>
            </a:r>
            <a:r>
              <a:rPr lang="de-DE" dirty="0" err="1">
                <a:latin typeface="Aptos" panose="020B0004020202020204" pitchFamily="34" charset="0"/>
              </a:rPr>
              <a:t>sostenibilità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approvvigionamento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motivazioni</a:t>
            </a:r>
            <a:r>
              <a:rPr lang="de-DE" dirty="0">
                <a:latin typeface="Aptos" panose="020B0004020202020204" pitchFamily="34" charset="0"/>
              </a:rPr>
              <a:t>? Quanto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disposti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investire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adeguare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l’approvvigionamento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?</a:t>
            </a:r>
            <a:br>
              <a:rPr lang="de-DE" dirty="0">
                <a:latin typeface="Aptos" panose="020B0004020202020204" pitchFamily="34" charset="0"/>
              </a:rPr>
            </a:b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Promuovete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scambio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Coinvolgete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conoscenze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vostra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formazione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Date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spazio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228600" indent="0" fontAlgn="base"/>
            <a:endParaRPr lang="de-DE" dirty="0">
              <a:latin typeface="Aptos" panose="020B0004020202020204" pitchFamily="34" charset="0"/>
            </a:endParaRPr>
          </a:p>
          <a:p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Tutti i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partecipanti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saranno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probabilmente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più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motivati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continuare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il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loro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ottimo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lavoro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se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vedranno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ciò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è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già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stato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realizzato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anziché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essere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semplicemente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esortati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voi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fare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qualcosa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Mancanza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feedback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sistemi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Acquisite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conoscenze</a:t>
            </a:r>
            <a:r>
              <a:rPr lang="de-DE" dirty="0">
                <a:latin typeface="Aptos" panose="020B0004020202020204" pitchFamily="34" charset="0"/>
              </a:rPr>
              <a:t> sul </a:t>
            </a:r>
            <a:r>
              <a:rPr lang="de-DE" dirty="0" err="1">
                <a:latin typeface="Aptos" panose="020B0004020202020204" pitchFamily="34" charset="0"/>
              </a:rPr>
              <a:t>funzionamento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sui </a:t>
            </a:r>
            <a:r>
              <a:rPr lang="de-DE" dirty="0" err="1">
                <a:latin typeface="Aptos" panose="020B0004020202020204" pitchFamily="34" charset="0"/>
              </a:rPr>
              <a:t>responsabili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Ascoltate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partecipano</a:t>
            </a:r>
            <a:r>
              <a:rPr lang="de-DE" dirty="0">
                <a:latin typeface="Aptos" panose="020B0004020202020204" pitchFamily="34" charset="0"/>
              </a:rPr>
              <a:t> alla </a:t>
            </a:r>
            <a:r>
              <a:rPr lang="de-DE" dirty="0" err="1">
                <a:latin typeface="Aptos" panose="020B0004020202020204" pitchFamily="34" charset="0"/>
              </a:rPr>
              <a:t>vostra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formazione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Incontrate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responsabili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gestione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interna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Raccogliete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feedback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 al </a:t>
            </a:r>
            <a:r>
              <a:rPr lang="de-DE" dirty="0" err="1">
                <a:latin typeface="Aptos" panose="020B0004020202020204" pitchFamily="34" charset="0"/>
              </a:rPr>
              <a:t>corso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formazione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lavorate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sistema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feedback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Promuovete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creazione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sistema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feedback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ciclo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feedback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,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anche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 breve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termine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richieda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poco tempo,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garantisce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i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nuovi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processi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continuino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funzionare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correttamente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lang="de-DE" dirty="0">
              <a:solidFill>
                <a:schemeClr val="accent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44" name="Google Shape;244;p15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Resistenze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Chiarite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definizioni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termini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Seguite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regole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buona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comunicazione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siate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rispettosi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ascoltate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attivamente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lasciate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parlare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altri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Mantenete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atteggiamento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etico-pedagogico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Preparatevi</a:t>
            </a:r>
            <a:r>
              <a:rPr lang="de-DE" dirty="0">
                <a:latin typeface="Aptos" panose="020B0004020202020204" pitchFamily="34" charset="0"/>
              </a:rPr>
              <a:t> alle </a:t>
            </a:r>
            <a:r>
              <a:rPr lang="de-DE" dirty="0" err="1">
                <a:latin typeface="Aptos" panose="020B0004020202020204" pitchFamily="34" charset="0"/>
              </a:rPr>
              <a:t>discussioni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sostenibilità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ecologica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Preparatevi</a:t>
            </a:r>
            <a:r>
              <a:rPr lang="de-DE" dirty="0">
                <a:latin typeface="Aptos" panose="020B0004020202020204" pitchFamily="34" charset="0"/>
              </a:rPr>
              <a:t> ad </a:t>
            </a:r>
            <a:r>
              <a:rPr lang="de-DE" dirty="0" err="1">
                <a:latin typeface="Aptos" panose="020B0004020202020204" pitchFamily="34" charset="0"/>
              </a:rPr>
              <a:t>affrontare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strategie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disinformazione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51" name="Google Shape;251;p16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4439097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36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Strategie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disinformazione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1675803" y="3665808"/>
            <a:ext cx="333860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535353"/>
                </a:solidFill>
              </a:rPr>
              <a:t>www.klimafakten.de</a:t>
            </a:r>
            <a:endParaRPr/>
          </a:p>
        </p:txBody>
      </p:sp>
      <p:pic>
        <p:nvPicPr>
          <p:cNvPr id="258" name="Google Shape;258;p17" descr="fliccdisinformation101jpg-2000px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572" b="5571"/>
          <a:stretch/>
        </p:blipFill>
        <p:spPr>
          <a:xfrm>
            <a:off x="5142490" y="194468"/>
            <a:ext cx="5148900" cy="6469025"/>
          </a:xfrm>
          <a:prstGeom prst="rect">
            <a:avLst/>
          </a:prstGeom>
          <a:noFill/>
          <a:ln w="25400" cap="flat" cmpd="sng">
            <a:solidFill>
              <a:srgbClr val="0246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17"/>
          <p:cNvSpPr/>
          <p:nvPr/>
        </p:nvSpPr>
        <p:spPr>
          <a:xfrm>
            <a:off x="6490947" y="4765785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9141317" y="2279294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8214365" y="772996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9141317" y="1223598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6360460" y="1532582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1148975" y="2348225"/>
            <a:ext cx="10552874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Accettate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fatto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opinioni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radicate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raramente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possono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convinti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completamente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concentratevi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invece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altri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Ponete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domande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anziché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esprimere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giudizi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Identificate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riconoscete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emozioni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Chiedete</a:t>
            </a:r>
            <a:r>
              <a:rPr lang="de-DE" dirty="0">
                <a:latin typeface="Aptos" panose="020B0004020202020204" pitchFamily="34" charset="0"/>
              </a:rPr>
              <a:t> alternative. </a:t>
            </a:r>
            <a:r>
              <a:rPr lang="de-DE" dirty="0" err="1">
                <a:latin typeface="Aptos" panose="020B0004020202020204" pitchFamily="34" charset="0"/>
              </a:rPr>
              <a:t>Questo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sposta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l’attenzione</a:t>
            </a:r>
            <a:r>
              <a:rPr lang="de-DE" dirty="0">
                <a:latin typeface="Aptos" panose="020B0004020202020204" pitchFamily="34" charset="0"/>
              </a:rPr>
              <a:t> in avanti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porta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discussione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possibili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soluzioni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Concedete</a:t>
            </a:r>
            <a:r>
              <a:rPr lang="de-DE" dirty="0">
                <a:latin typeface="Aptos" panose="020B0004020202020204" pitchFamily="34" charset="0"/>
              </a:rPr>
              <a:t> tempo per </a:t>
            </a:r>
            <a:r>
              <a:rPr lang="de-DE" dirty="0" err="1">
                <a:latin typeface="Aptos" panose="020B0004020202020204" pitchFamily="34" charset="0"/>
              </a:rPr>
              <a:t>riflettere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interrompete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discussione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proseguite</a:t>
            </a:r>
            <a:r>
              <a:rPr lang="de-DE" dirty="0">
                <a:latin typeface="Aptos" panose="020B0004020202020204" pitchFamily="34" charset="0"/>
              </a:rPr>
              <a:t> o </a:t>
            </a:r>
            <a:r>
              <a:rPr lang="de-DE" dirty="0" err="1">
                <a:latin typeface="Aptos" panose="020B0004020202020204" pitchFamily="34" charset="0"/>
              </a:rPr>
              <a:t>concludete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compito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scritto</a:t>
            </a:r>
            <a:r>
              <a:rPr lang="de-DE" dirty="0">
                <a:latin typeface="Aptos" panose="020B0004020202020204" pitchFamily="34" charset="0"/>
              </a:rPr>
              <a:t> o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fase di </a:t>
            </a:r>
            <a:r>
              <a:rPr lang="de-DE" dirty="0" err="1">
                <a:latin typeface="Aptos" panose="020B0004020202020204" pitchFamily="34" charset="0"/>
              </a:rPr>
              <a:t>riflessione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Consentite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posizionamento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autonomo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</a:t>
            </a:r>
            <a:r>
              <a:rPr lang="de-DE" dirty="0">
                <a:latin typeface="Aptos" panose="020B0004020202020204" pitchFamily="34" charset="0"/>
              </a:rPr>
              <a:t> non </a:t>
            </a:r>
            <a:r>
              <a:rPr lang="de-DE" dirty="0" err="1">
                <a:latin typeface="Aptos" panose="020B0004020202020204" pitchFamily="34" charset="0"/>
              </a:rPr>
              <a:t>forzatelo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Alcuni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partecipanti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hanno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bisogno</a:t>
            </a:r>
            <a:r>
              <a:rPr lang="de-DE" dirty="0">
                <a:latin typeface="Aptos" panose="020B0004020202020204" pitchFamily="34" charset="0"/>
              </a:rPr>
              <a:t> di tempo.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Empowerment </a:t>
            </a:r>
            <a:r>
              <a:rPr lang="de-DE" dirty="0" err="1">
                <a:latin typeface="Aptos" panose="020B0004020202020204" pitchFamily="34" charset="0"/>
              </a:rPr>
              <a:t>anziché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colpevolizzazione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concentratevi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opzioni</a:t>
            </a:r>
            <a:r>
              <a:rPr lang="de-DE" dirty="0">
                <a:latin typeface="Aptos" panose="020B0004020202020204" pitchFamily="34" charset="0"/>
              </a:rPr>
              <a:t> operative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Sui </a:t>
            </a:r>
            <a:r>
              <a:rPr lang="de-DE" dirty="0" err="1">
                <a:latin typeface="Aptos" panose="020B0004020202020204" pitchFamily="34" charset="0"/>
              </a:rPr>
              <a:t>potenziali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cambiamento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594359" y="360679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Strategie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buona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discussione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594359" y="411477"/>
            <a:ext cx="9019542" cy="32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l’attenzione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77" name="Google Shape;277;p19" descr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648" y="4890151"/>
            <a:ext cx="5273751" cy="19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9162282-B36B-CC9F-0215-BBB87EE6CB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491602"/>
            <a:ext cx="3409143" cy="1363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723102" y="2488191"/>
            <a:ext cx="10472119" cy="33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fontAlgn="base"/>
            <a:r>
              <a:rPr lang="de-DE" dirty="0" err="1">
                <a:latin typeface="Aptos" panose="020B0004020202020204" pitchFamily="34" charset="0"/>
              </a:rPr>
              <a:t>Informazioni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base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Principi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formazione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adulti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Sfide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frequenti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formazione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affrontarle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Contenuto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9865772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r>
              <a:rPr lang="de-DE" b="1" dirty="0"/>
              <a:t>Il </a:t>
            </a:r>
            <a:r>
              <a:rPr lang="de-DE" b="1" dirty="0" err="1"/>
              <a:t>trasferimento</a:t>
            </a:r>
            <a:r>
              <a:rPr lang="de-DE" b="1" dirty="0"/>
              <a:t> di </a:t>
            </a:r>
            <a:r>
              <a:rPr lang="de-DE" b="1" dirty="0" err="1"/>
              <a:t>conoscenze</a:t>
            </a:r>
            <a:r>
              <a:rPr lang="de-DE" b="1" dirty="0"/>
              <a:t> </a:t>
            </a:r>
            <a:r>
              <a:rPr lang="de-DE" b="1" dirty="0" err="1"/>
              <a:t>rimane</a:t>
            </a:r>
            <a:r>
              <a:rPr lang="de-DE" b="1" dirty="0"/>
              <a:t> </a:t>
            </a:r>
            <a:r>
              <a:rPr lang="de-DE" b="1" dirty="0" err="1"/>
              <a:t>l’approccio</a:t>
            </a:r>
            <a:r>
              <a:rPr lang="de-DE" b="1" dirty="0"/>
              <a:t> più </a:t>
            </a:r>
            <a:r>
              <a:rPr lang="de-DE" b="1" dirty="0" err="1"/>
              <a:t>comunemente</a:t>
            </a:r>
            <a:r>
              <a:rPr lang="de-DE" b="1" dirty="0"/>
              <a:t> </a:t>
            </a:r>
            <a:r>
              <a:rPr lang="de-DE" b="1" dirty="0" err="1"/>
              <a:t>utilizzato</a:t>
            </a:r>
            <a:r>
              <a:rPr lang="de-DE" b="1" dirty="0"/>
              <a:t> per </a:t>
            </a:r>
            <a:r>
              <a:rPr lang="de-DE" b="1" dirty="0" err="1"/>
              <a:t>stimolare</a:t>
            </a:r>
            <a:r>
              <a:rPr lang="de-DE" b="1" dirty="0"/>
              <a:t> </a:t>
            </a:r>
            <a:r>
              <a:rPr lang="de-DE" b="1" dirty="0" err="1"/>
              <a:t>cambiamenti</a:t>
            </a:r>
            <a:r>
              <a:rPr lang="de-DE" b="1" dirty="0"/>
              <a:t> </a:t>
            </a:r>
            <a:r>
              <a:rPr lang="de-DE" b="1" dirty="0" err="1"/>
              <a:t>comportamentali</a:t>
            </a:r>
            <a:r>
              <a:rPr lang="de-DE" b="1" dirty="0"/>
              <a:t>.</a:t>
            </a:r>
            <a:endParaRPr lang="de-DE" sz="1800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Conoscenza</a:t>
            </a:r>
            <a:r>
              <a:rPr lang="de-DE" dirty="0"/>
              <a:t> del </a:t>
            </a:r>
            <a:r>
              <a:rPr lang="de-DE" dirty="0" err="1"/>
              <a:t>problema</a:t>
            </a:r>
            <a:r>
              <a:rPr lang="de-DE" dirty="0"/>
              <a:t>: </a:t>
            </a:r>
            <a:r>
              <a:rPr lang="de-DE" dirty="0" err="1"/>
              <a:t>conoscenza</a:t>
            </a:r>
            <a:r>
              <a:rPr lang="de-DE" dirty="0"/>
              <a:t> di </a:t>
            </a:r>
            <a:r>
              <a:rPr lang="de-DE" dirty="0" err="1"/>
              <a:t>argomenti</a:t>
            </a:r>
            <a:r>
              <a:rPr lang="de-DE" dirty="0"/>
              <a:t> </a:t>
            </a:r>
            <a:r>
              <a:rPr lang="de-DE" dirty="0" err="1"/>
              <a:t>quali</a:t>
            </a:r>
            <a:r>
              <a:rPr lang="de-DE" dirty="0"/>
              <a:t>, ad </a:t>
            </a:r>
            <a:r>
              <a:rPr lang="de-DE" dirty="0" err="1"/>
              <a:t>esempio</a:t>
            </a:r>
            <a:r>
              <a:rPr lang="de-DE" dirty="0"/>
              <a:t>, </a:t>
            </a:r>
            <a:r>
              <a:rPr lang="de-DE" dirty="0" err="1"/>
              <a:t>problemi</a:t>
            </a:r>
            <a:r>
              <a:rPr lang="de-DE" dirty="0"/>
              <a:t> </a:t>
            </a:r>
            <a:r>
              <a:rPr lang="de-DE" dirty="0" err="1"/>
              <a:t>ambientali</a:t>
            </a:r>
            <a:r>
              <a:rPr lang="de-DE" dirty="0"/>
              <a:t>, </a:t>
            </a:r>
            <a:r>
              <a:rPr lang="de-DE" dirty="0" err="1"/>
              <a:t>impatto</a:t>
            </a:r>
            <a:r>
              <a:rPr lang="de-DE" dirty="0"/>
              <a:t> </a:t>
            </a:r>
            <a:r>
              <a:rPr lang="de-DE" dirty="0" err="1"/>
              <a:t>sociale</a:t>
            </a:r>
            <a:endParaRPr lang="de-DE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Conoscenza</a:t>
            </a:r>
            <a:r>
              <a:rPr lang="de-DE" dirty="0"/>
              <a:t> </a:t>
            </a:r>
            <a:r>
              <a:rPr lang="de-DE" dirty="0" err="1"/>
              <a:t>operativa</a:t>
            </a:r>
            <a:r>
              <a:rPr lang="de-DE" dirty="0"/>
              <a:t>: </a:t>
            </a:r>
            <a:r>
              <a:rPr lang="de-DE" dirty="0" err="1"/>
              <a:t>conoscenza</a:t>
            </a:r>
            <a:r>
              <a:rPr lang="de-DE" dirty="0"/>
              <a:t> di </a:t>
            </a:r>
            <a:r>
              <a:rPr lang="de-DE" dirty="0" err="1"/>
              <a:t>comportamenti</a:t>
            </a:r>
            <a:r>
              <a:rPr lang="de-DE" dirty="0"/>
              <a:t> </a:t>
            </a:r>
            <a:r>
              <a:rPr lang="de-DE" dirty="0" err="1"/>
              <a:t>utili</a:t>
            </a:r>
            <a:endParaRPr lang="de-DE" dirty="0"/>
          </a:p>
          <a:p>
            <a:endParaRPr lang="de-DE" sz="1800" dirty="0"/>
          </a:p>
          <a:p>
            <a:r>
              <a:rPr lang="de-DE" b="1" dirty="0">
                <a:solidFill>
                  <a:schemeClr val="accent4"/>
                </a:solidFill>
              </a:rPr>
              <a:t>La </a:t>
            </a:r>
            <a:r>
              <a:rPr lang="de-DE" b="1" dirty="0" err="1">
                <a:solidFill>
                  <a:schemeClr val="accent4"/>
                </a:solidFill>
              </a:rPr>
              <a:t>conoscenza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come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base</a:t>
            </a:r>
            <a:r>
              <a:rPr lang="de-DE" b="1" dirty="0">
                <a:solidFill>
                  <a:schemeClr val="accent4"/>
                </a:solidFill>
              </a:rPr>
              <a:t> per </a:t>
            </a:r>
            <a:r>
              <a:rPr lang="de-DE" b="1" dirty="0" err="1">
                <a:solidFill>
                  <a:schemeClr val="accent4"/>
                </a:solidFill>
              </a:rPr>
              <a:t>giustificare</a:t>
            </a:r>
            <a:r>
              <a:rPr lang="de-DE" b="1" dirty="0">
                <a:solidFill>
                  <a:schemeClr val="accent4"/>
                </a:solidFill>
              </a:rPr>
              <a:t> la </a:t>
            </a:r>
            <a:r>
              <a:rPr lang="de-DE" b="1" dirty="0" err="1">
                <a:solidFill>
                  <a:schemeClr val="accent4"/>
                </a:solidFill>
              </a:rPr>
              <a:t>necessità</a:t>
            </a:r>
            <a:r>
              <a:rPr lang="de-DE" b="1" dirty="0">
                <a:solidFill>
                  <a:schemeClr val="accent4"/>
                </a:solidFill>
              </a:rPr>
              <a:t> di </a:t>
            </a:r>
            <a:r>
              <a:rPr lang="de-DE" b="1" dirty="0" err="1">
                <a:solidFill>
                  <a:schemeClr val="accent4"/>
                </a:solidFill>
              </a:rPr>
              <a:t>cambiamenti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comportamentali</a:t>
            </a:r>
            <a:r>
              <a:rPr lang="de-DE" b="1" dirty="0">
                <a:solidFill>
                  <a:schemeClr val="accent4"/>
                </a:solidFill>
              </a:rPr>
              <a:t>.</a:t>
            </a:r>
            <a:endParaRPr lang="de-DE" sz="1800" dirty="0">
              <a:solidFill>
                <a:schemeClr val="accent4"/>
              </a:solidFill>
            </a:endParaRPr>
          </a:p>
          <a:p>
            <a:endParaRPr lang="de-DE" sz="1800" b="1" dirty="0"/>
          </a:p>
          <a:p>
            <a:r>
              <a:rPr lang="de-DE" b="1" dirty="0"/>
              <a:t>MA</a:t>
            </a:r>
            <a:r>
              <a:rPr lang="de-DE" dirty="0"/>
              <a:t>: il </a:t>
            </a:r>
            <a:r>
              <a:rPr lang="de-DE" dirty="0" err="1"/>
              <a:t>legame</a:t>
            </a:r>
            <a:r>
              <a:rPr lang="de-DE" dirty="0"/>
              <a:t> </a:t>
            </a:r>
            <a:r>
              <a:rPr lang="de-DE" dirty="0" err="1"/>
              <a:t>tra</a:t>
            </a:r>
            <a:r>
              <a:rPr lang="de-DE" dirty="0"/>
              <a:t> </a:t>
            </a:r>
            <a:r>
              <a:rPr lang="de-DE" dirty="0" err="1"/>
              <a:t>conoscenza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azione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piuttosto</a:t>
            </a:r>
            <a:r>
              <a:rPr lang="de-DE" dirty="0"/>
              <a:t> </a:t>
            </a:r>
            <a:r>
              <a:rPr lang="de-DE" dirty="0" err="1"/>
              <a:t>debole</a:t>
            </a:r>
            <a:r>
              <a:rPr lang="de-DE" dirty="0"/>
              <a:t>: </a:t>
            </a:r>
            <a:r>
              <a:rPr lang="de-DE" b="1" dirty="0"/>
              <a:t>la </a:t>
            </a:r>
            <a:r>
              <a:rPr lang="de-DE" b="1" dirty="0" err="1"/>
              <a:t>conoscenza</a:t>
            </a:r>
            <a:r>
              <a:rPr lang="de-DE" b="1" dirty="0"/>
              <a:t> da </a:t>
            </a:r>
            <a:r>
              <a:rPr lang="de-DE" b="1" dirty="0" err="1"/>
              <a:t>sola</a:t>
            </a:r>
            <a:r>
              <a:rPr lang="de-DE" b="1" dirty="0"/>
              <a:t> non </a:t>
            </a:r>
            <a:r>
              <a:rPr lang="de-DE" b="1" dirty="0" err="1"/>
              <a:t>è</a:t>
            </a:r>
            <a:r>
              <a:rPr lang="de-DE" b="1" dirty="0"/>
              <a:t> </a:t>
            </a:r>
            <a:r>
              <a:rPr lang="de-DE" b="1" dirty="0" err="1"/>
              <a:t>sufficiente</a:t>
            </a:r>
            <a:r>
              <a:rPr lang="de-DE" b="1" dirty="0"/>
              <a:t> per </a:t>
            </a:r>
            <a:r>
              <a:rPr lang="de-DE" b="1" dirty="0" err="1"/>
              <a:t>ottenere</a:t>
            </a:r>
            <a:r>
              <a:rPr lang="de-DE" b="1" dirty="0"/>
              <a:t> </a:t>
            </a:r>
            <a:r>
              <a:rPr lang="de-DE" b="1" dirty="0" err="1"/>
              <a:t>un</a:t>
            </a:r>
            <a:r>
              <a:rPr lang="de-DE" b="1" dirty="0"/>
              <a:t> </a:t>
            </a:r>
            <a:r>
              <a:rPr lang="de-DE" b="1" dirty="0" err="1"/>
              <a:t>cambiamento</a:t>
            </a:r>
            <a:r>
              <a:rPr lang="de-DE" b="1" dirty="0"/>
              <a:t> </a:t>
            </a:r>
            <a:r>
              <a:rPr lang="de-DE" b="1" dirty="0" err="1"/>
              <a:t>comportamentale</a:t>
            </a:r>
            <a:r>
              <a:rPr lang="de-DE" b="1" dirty="0"/>
              <a:t>!</a:t>
            </a:r>
            <a:endParaRPr sz="1800" b="1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39" name="Google Shape;139;p3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La </a:t>
            </a:r>
            <a:r>
              <a:rPr lang="de-DE" dirty="0" err="1">
                <a:latin typeface="Aptos" panose="020B0004020202020204" pitchFamily="34" charset="0"/>
              </a:rPr>
              <a:t>trasmissione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conoscenze</a:t>
            </a:r>
            <a:r>
              <a:rPr lang="de-DE" dirty="0">
                <a:latin typeface="Aptos" panose="020B0004020202020204" pitchFamily="34" charset="0"/>
              </a:rPr>
              <a:t> relative a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problema</a:t>
            </a:r>
            <a:r>
              <a:rPr lang="de-DE" dirty="0">
                <a:latin typeface="Aptos" panose="020B0004020202020204" pitchFamily="34" charset="0"/>
              </a:rPr>
              <a:t>, senza </a:t>
            </a:r>
            <a:r>
              <a:rPr lang="de-DE" dirty="0" err="1">
                <a:latin typeface="Aptos" panose="020B0004020202020204" pitchFamily="34" charset="0"/>
              </a:rPr>
              <a:t>opzioni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concrete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azione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conoscenza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operativa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porta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dissonanza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cognitiva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r>
              <a:rPr lang="de-DE" b="1" dirty="0" err="1">
                <a:latin typeface="Aptos" panose="020B0004020202020204" pitchFamily="34" charset="0"/>
              </a:rPr>
              <a:t>Definizione</a:t>
            </a:r>
            <a:r>
              <a:rPr lang="de-DE" b="1" dirty="0">
                <a:latin typeface="Aptos" panose="020B0004020202020204" pitchFamily="34" charset="0"/>
              </a:rPr>
              <a:t>: uno </a:t>
            </a:r>
            <a:r>
              <a:rPr lang="de-DE" b="1" dirty="0" err="1">
                <a:latin typeface="Aptos" panose="020B0004020202020204" pitchFamily="34" charset="0"/>
              </a:rPr>
              <a:t>stato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emotivo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spiacevole</a:t>
            </a:r>
            <a:r>
              <a:rPr lang="de-DE" b="1" dirty="0">
                <a:latin typeface="Aptos" panose="020B0004020202020204" pitchFamily="34" charset="0"/>
              </a:rPr>
              <a:t> si </a:t>
            </a:r>
            <a:r>
              <a:rPr lang="de-DE" b="1" dirty="0" err="1">
                <a:latin typeface="Aptos" panose="020B0004020202020204" pitchFamily="34" charset="0"/>
              </a:rPr>
              <a:t>verifica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quando</a:t>
            </a:r>
            <a:r>
              <a:rPr lang="de-DE" b="1" dirty="0">
                <a:latin typeface="Aptos" panose="020B0004020202020204" pitchFamily="34" charset="0"/>
              </a:rPr>
              <a:t> le proprie </a:t>
            </a:r>
            <a:r>
              <a:rPr lang="de-DE" b="1" dirty="0" err="1">
                <a:latin typeface="Aptos" panose="020B0004020202020204" pitchFamily="34" charset="0"/>
              </a:rPr>
              <a:t>azioni</a:t>
            </a:r>
            <a:r>
              <a:rPr lang="de-DE" b="1" dirty="0">
                <a:latin typeface="Aptos" panose="020B0004020202020204" pitchFamily="34" charset="0"/>
              </a:rPr>
              <a:t> non </a:t>
            </a:r>
            <a:r>
              <a:rPr lang="de-DE" b="1" dirty="0" err="1">
                <a:latin typeface="Aptos" panose="020B0004020202020204" pitchFamily="34" charset="0"/>
              </a:rPr>
              <a:t>sono</a:t>
            </a:r>
            <a:r>
              <a:rPr lang="de-DE" b="1" dirty="0">
                <a:latin typeface="Aptos" panose="020B0004020202020204" pitchFamily="34" charset="0"/>
              </a:rPr>
              <a:t> in </a:t>
            </a:r>
            <a:r>
              <a:rPr lang="de-DE" b="1" dirty="0" err="1">
                <a:latin typeface="Aptos" panose="020B0004020202020204" pitchFamily="34" charset="0"/>
              </a:rPr>
              <a:t>linea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</a:t>
            </a:r>
            <a:r>
              <a:rPr lang="de-DE" b="1" dirty="0">
                <a:latin typeface="Aptos" panose="020B0004020202020204" pitchFamily="34" charset="0"/>
              </a:rPr>
              <a:t> le proprie </a:t>
            </a:r>
            <a:r>
              <a:rPr lang="de-DE" b="1" dirty="0" err="1">
                <a:latin typeface="Aptos" panose="020B0004020202020204" pitchFamily="34" charset="0"/>
              </a:rPr>
              <a:t>convinzioni</a:t>
            </a:r>
            <a:r>
              <a:rPr lang="de-DE" b="1" dirty="0">
                <a:latin typeface="Aptos" panose="020B0004020202020204" pitchFamily="34" charset="0"/>
              </a:rPr>
              <a:t>/</a:t>
            </a:r>
            <a:r>
              <a:rPr lang="de-DE" b="1" dirty="0" err="1">
                <a:latin typeface="Aptos" panose="020B0004020202020204" pitchFamily="34" charset="0"/>
              </a:rPr>
              <a:t>valori</a:t>
            </a:r>
            <a:r>
              <a:rPr lang="de-DE" b="1" dirty="0">
                <a:latin typeface="Aptos" panose="020B0004020202020204" pitchFamily="34" charset="0"/>
              </a:rPr>
              <a:t>/</a:t>
            </a:r>
            <a:r>
              <a:rPr lang="de-DE" b="1" dirty="0" err="1">
                <a:latin typeface="Aptos" panose="020B0004020202020204" pitchFamily="34" charset="0"/>
              </a:rPr>
              <a:t>supposizioni</a:t>
            </a:r>
            <a:r>
              <a:rPr lang="de-DE" b="1" dirty="0">
                <a:latin typeface="Aptos" panose="020B0004020202020204" pitchFamily="34" charset="0"/>
              </a:rPr>
              <a:t> (</a:t>
            </a:r>
            <a:r>
              <a:rPr lang="de-DE" b="1" dirty="0" err="1">
                <a:latin typeface="Aptos" panose="020B0004020202020204" pitchFamily="34" charset="0"/>
              </a:rPr>
              <a:t>stato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tensione</a:t>
            </a:r>
            <a:r>
              <a:rPr lang="de-DE" b="1" dirty="0">
                <a:latin typeface="Aptos" panose="020B0004020202020204" pitchFamily="34" charset="0"/>
              </a:rPr>
              <a:t>).</a:t>
            </a:r>
            <a:endParaRPr lang="de-DE" dirty="0">
              <a:latin typeface="Aptos" panose="020B0004020202020204" pitchFamily="34" charset="0"/>
            </a:endParaRPr>
          </a:p>
          <a:p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: Volare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dannoso</a:t>
            </a:r>
            <a:r>
              <a:rPr lang="de-DE" dirty="0">
                <a:latin typeface="Aptos" panose="020B0004020202020204" pitchFamily="34" charset="0"/>
              </a:rPr>
              <a:t> per il </a:t>
            </a:r>
            <a:r>
              <a:rPr lang="de-DE" dirty="0" err="1">
                <a:latin typeface="Aptos" panose="020B0004020202020204" pitchFamily="34" charset="0"/>
              </a:rPr>
              <a:t>clima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vorrei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viaggio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paese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lontano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Se le </a:t>
            </a:r>
            <a:r>
              <a:rPr lang="de-DE" dirty="0" err="1">
                <a:latin typeface="Aptos" panose="020B0004020202020204" pitchFamily="34" charset="0"/>
              </a:rPr>
              <a:t>opzioni</a:t>
            </a:r>
            <a:r>
              <a:rPr lang="de-DE" dirty="0">
                <a:latin typeface="Aptos" panose="020B0004020202020204" pitchFamily="34" charset="0"/>
              </a:rPr>
              <a:t> più </a:t>
            </a:r>
            <a:r>
              <a:rPr lang="de-DE" dirty="0" err="1">
                <a:latin typeface="Aptos" panose="020B0004020202020204" pitchFamily="34" charset="0"/>
              </a:rPr>
              <a:t>sostenibili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meno </a:t>
            </a:r>
            <a:r>
              <a:rPr lang="de-DE" dirty="0" err="1">
                <a:latin typeface="Aptos" panose="020B0004020202020204" pitchFamily="34" charset="0"/>
              </a:rPr>
              <a:t>disponibili</a:t>
            </a:r>
            <a:r>
              <a:rPr lang="de-DE" dirty="0">
                <a:latin typeface="Aptos" panose="020B0004020202020204" pitchFamily="34" charset="0"/>
              </a:rPr>
              <a:t>, più </a:t>
            </a:r>
            <a:r>
              <a:rPr lang="de-DE" dirty="0" err="1">
                <a:latin typeface="Aptos" panose="020B0004020202020204" pitchFamily="34" charset="0"/>
              </a:rPr>
              <a:t>complicate</a:t>
            </a:r>
            <a:r>
              <a:rPr lang="de-DE" dirty="0">
                <a:latin typeface="Aptos" panose="020B0004020202020204" pitchFamily="34" charset="0"/>
              </a:rPr>
              <a:t>, meno </a:t>
            </a:r>
            <a:r>
              <a:rPr lang="de-DE" dirty="0" err="1">
                <a:latin typeface="Aptos" panose="020B0004020202020204" pitchFamily="34" charset="0"/>
              </a:rPr>
              <a:t>convenienti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più </a:t>
            </a:r>
            <a:r>
              <a:rPr lang="de-DE" dirty="0" err="1">
                <a:latin typeface="Aptos" panose="020B0004020202020204" pitchFamily="34" charset="0"/>
              </a:rPr>
              <a:t>costose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rispetto</a:t>
            </a:r>
            <a:r>
              <a:rPr lang="de-DE" dirty="0">
                <a:latin typeface="Aptos" panose="020B0004020202020204" pitchFamily="34" charset="0"/>
              </a:rPr>
              <a:t> alle </a:t>
            </a:r>
            <a:r>
              <a:rPr lang="de-DE" dirty="0" err="1">
                <a:latin typeface="Aptos" panose="020B0004020202020204" pitchFamily="34" charset="0"/>
              </a:rPr>
              <a:t>opzioni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tradizionali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ciò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comporta</a:t>
            </a:r>
            <a:r>
              <a:rPr lang="de-DE" dirty="0">
                <a:latin typeface="Aptos" panose="020B0004020202020204" pitchFamily="34" charset="0"/>
              </a:rPr>
              <a:t> due </a:t>
            </a:r>
            <a:r>
              <a:rPr lang="de-DE" dirty="0" err="1">
                <a:latin typeface="Aptos" panose="020B0004020202020204" pitchFamily="34" charset="0"/>
              </a:rPr>
              <a:t>conseguenze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fondamentali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fontAlgn="base"/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desiderano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comportarsi</a:t>
            </a:r>
            <a:r>
              <a:rPr lang="de-DE" dirty="0">
                <a:latin typeface="Aptos" panose="020B0004020202020204" pitchFamily="34" charset="0"/>
              </a:rPr>
              <a:t> in modo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hanno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difficoltà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risolvere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dissonanze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cognitive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attraverso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cambiamento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comportamento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Spesso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tendono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risolverle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adattando</a:t>
            </a:r>
            <a:r>
              <a:rPr lang="de-DE" dirty="0">
                <a:latin typeface="Aptos" panose="020B0004020202020204" pitchFamily="34" charset="0"/>
              </a:rPr>
              <a:t> le proprie </a:t>
            </a:r>
            <a:r>
              <a:rPr lang="de-DE" dirty="0" err="1">
                <a:latin typeface="Aptos" panose="020B0004020202020204" pitchFamily="34" charset="0"/>
              </a:rPr>
              <a:t>convinzioni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Banalizzazione</a:t>
            </a:r>
            <a:r>
              <a:rPr lang="de-DE" dirty="0">
                <a:latin typeface="Aptos" panose="020B0004020202020204" pitchFamily="34" charset="0"/>
              </a:rPr>
              <a:t> ("Se </a:t>
            </a:r>
            <a:r>
              <a:rPr lang="de-DE" dirty="0" err="1">
                <a:latin typeface="Aptos" panose="020B0004020202020204" pitchFamily="34" charset="0"/>
              </a:rPr>
              <a:t>fosse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davvero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così</a:t>
            </a:r>
            <a:r>
              <a:rPr lang="de-DE" dirty="0">
                <a:latin typeface="Aptos" panose="020B0004020202020204" pitchFamily="34" charset="0"/>
              </a:rPr>
              <a:t> grave, non </a:t>
            </a:r>
            <a:r>
              <a:rPr lang="de-DE" dirty="0" err="1">
                <a:latin typeface="Aptos" panose="020B0004020202020204" pitchFamily="34" charset="0"/>
              </a:rPr>
              <a:t>sarebbe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permesso</a:t>
            </a:r>
            <a:r>
              <a:rPr lang="de-DE" dirty="0">
                <a:latin typeface="Aptos" panose="020B0004020202020204" pitchFamily="34" charset="0"/>
              </a:rPr>
              <a:t>.")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Esternalizzazione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responsabilità</a:t>
            </a:r>
            <a:r>
              <a:rPr lang="de-DE" dirty="0">
                <a:latin typeface="Aptos" panose="020B0004020202020204" pitchFamily="34" charset="0"/>
              </a:rPr>
              <a:t> (“Prima </a:t>
            </a:r>
            <a:r>
              <a:rPr lang="de-DE" dirty="0" err="1">
                <a:latin typeface="Aptos" panose="020B0004020202020204" pitchFamily="34" charset="0"/>
              </a:rPr>
              <a:t>devono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qualcosa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politici</a:t>
            </a:r>
            <a:r>
              <a:rPr lang="de-DE" dirty="0">
                <a:latin typeface="Aptos" panose="020B0004020202020204" pitchFamily="34" charset="0"/>
              </a:rPr>
              <a:t> .")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Confronti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sociali</a:t>
            </a:r>
            <a:r>
              <a:rPr lang="de-DE" dirty="0">
                <a:latin typeface="Aptos" panose="020B0004020202020204" pitchFamily="34" charset="0"/>
              </a:rPr>
              <a:t> al </a:t>
            </a:r>
            <a:r>
              <a:rPr lang="de-DE" dirty="0" err="1">
                <a:latin typeface="Aptos" panose="020B0004020202020204" pitchFamily="34" charset="0"/>
              </a:rPr>
              <a:t>ribasso</a:t>
            </a:r>
            <a:r>
              <a:rPr lang="de-DE" dirty="0">
                <a:latin typeface="Aptos" panose="020B0004020202020204" pitchFamily="34" charset="0"/>
              </a:rPr>
              <a:t> ("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altri</a:t>
            </a:r>
            <a:r>
              <a:rPr lang="de-DE" dirty="0">
                <a:latin typeface="Aptos" panose="020B0004020202020204" pitchFamily="34" charset="0"/>
              </a:rPr>
              <a:t> si </a:t>
            </a:r>
            <a:r>
              <a:rPr lang="de-DE" dirty="0" err="1">
                <a:latin typeface="Aptos" panose="020B0004020202020204" pitchFamily="34" charset="0"/>
              </a:rPr>
              <a:t>comportano</a:t>
            </a:r>
            <a:r>
              <a:rPr lang="de-DE" dirty="0">
                <a:latin typeface="Aptos" panose="020B0004020202020204" pitchFamily="34" charset="0"/>
              </a:rPr>
              <a:t> in modo molto meno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 di me.")</a:t>
            </a:r>
          </a:p>
        </p:txBody>
      </p:sp>
      <p:sp>
        <p:nvSpPr>
          <p:cNvPr id="152" name="Google Shape;152;p5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d’uscita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dilemma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r>
              <a:rPr lang="de-DE" b="1" dirty="0" err="1">
                <a:latin typeface="Aptos" panose="020B0004020202020204" pitchFamily="34" charset="0"/>
              </a:rPr>
              <a:t>Valori</a:t>
            </a:r>
            <a:r>
              <a:rPr lang="de-DE" b="1" dirty="0">
                <a:latin typeface="Aptos" panose="020B0004020202020204" pitchFamily="34" charset="0"/>
              </a:rPr>
              <a:t>:</a:t>
            </a:r>
            <a:endParaRPr lang="de-DE" sz="1800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Trasmissione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valori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relazione</a:t>
            </a:r>
            <a:r>
              <a:rPr lang="de-DE" dirty="0">
                <a:latin typeface="Aptos" panose="020B0004020202020204" pitchFamily="34" charset="0"/>
              </a:rPr>
              <a:t> alla </a:t>
            </a:r>
            <a:r>
              <a:rPr lang="de-DE" dirty="0" err="1">
                <a:latin typeface="Aptos" panose="020B0004020202020204" pitchFamily="34" charset="0"/>
              </a:rPr>
              <a:t>sostenibilità</a:t>
            </a:r>
            <a:endParaRPr lang="de-DE" dirty="0">
              <a:latin typeface="Aptos" panose="020B0004020202020204" pitchFamily="34" charset="0"/>
            </a:endParaRPr>
          </a:p>
          <a:p>
            <a:endParaRPr lang="de-DE" sz="1800" dirty="0">
              <a:latin typeface="Aptos" panose="020B0004020202020204" pitchFamily="34" charset="0"/>
            </a:endParaRPr>
          </a:p>
          <a:p>
            <a:r>
              <a:rPr lang="de-DE" b="1" dirty="0">
                <a:latin typeface="Aptos" panose="020B0004020202020204" pitchFamily="34" charset="0"/>
              </a:rPr>
              <a:t>MA: </a:t>
            </a:r>
            <a:r>
              <a:rPr lang="de-DE" dirty="0">
                <a:latin typeface="Aptos" panose="020B0004020202020204" pitchFamily="34" charset="0"/>
              </a:rPr>
              <a:t>non </a:t>
            </a:r>
            <a:r>
              <a:rPr lang="de-DE" dirty="0" err="1">
                <a:latin typeface="Aptos" panose="020B0004020202020204" pitchFamily="34" charset="0"/>
              </a:rPr>
              <a:t>aspettatevi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effetti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tangibili</a:t>
            </a:r>
            <a:r>
              <a:rPr lang="de-DE" dirty="0">
                <a:latin typeface="Aptos" panose="020B0004020202020204" pitchFamily="34" charset="0"/>
              </a:rPr>
              <a:t> a breve </a:t>
            </a:r>
            <a:r>
              <a:rPr lang="de-DE" dirty="0" err="1">
                <a:latin typeface="Aptos" panose="020B0004020202020204" pitchFamily="34" charset="0"/>
              </a:rPr>
              <a:t>termine</a:t>
            </a:r>
            <a:r>
              <a:rPr lang="de-DE" dirty="0">
                <a:latin typeface="Aptos" panose="020B0004020202020204" pitchFamily="34" charset="0"/>
              </a:rPr>
              <a:t>; i </a:t>
            </a:r>
            <a:r>
              <a:rPr lang="de-DE" dirty="0" err="1">
                <a:latin typeface="Aptos" panose="020B0004020202020204" pitchFamily="34" charset="0"/>
              </a:rPr>
              <a:t>valori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le norme </a:t>
            </a:r>
            <a:r>
              <a:rPr lang="de-DE" dirty="0" err="1">
                <a:latin typeface="Aptos" panose="020B0004020202020204" pitchFamily="34" charset="0"/>
              </a:rPr>
              <a:t>possono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influenzati</a:t>
            </a:r>
            <a:r>
              <a:rPr lang="de-DE" dirty="0">
                <a:latin typeface="Aptos" panose="020B0004020202020204" pitchFamily="34" charset="0"/>
              </a:rPr>
              <a:t> solo a lungo </a:t>
            </a:r>
            <a:r>
              <a:rPr lang="de-DE" dirty="0" err="1">
                <a:latin typeface="Aptos" panose="020B0004020202020204" pitchFamily="34" charset="0"/>
              </a:rPr>
              <a:t>termine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sz="1800" dirty="0">
              <a:latin typeface="Aptos" panose="020B0004020202020204" pitchFamily="34" charset="0"/>
            </a:endParaRPr>
          </a:p>
          <a:p>
            <a:endParaRPr lang="de-DE" sz="1800" dirty="0">
              <a:latin typeface="Aptos" panose="020B0004020202020204" pitchFamily="34" charset="0"/>
            </a:endParaRPr>
          </a:p>
          <a:p>
            <a:r>
              <a:rPr lang="de-DE" dirty="0" err="1">
                <a:latin typeface="Aptos" panose="020B0004020202020204" pitchFamily="34" charset="0"/>
              </a:rPr>
              <a:t>Sfruttate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maggiormente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potere</a:t>
            </a:r>
            <a:r>
              <a:rPr lang="de-DE" dirty="0">
                <a:latin typeface="Aptos" panose="020B0004020202020204" pitchFamily="34" charset="0"/>
              </a:rPr>
              <a:t> delle norme </a:t>
            </a:r>
            <a:r>
              <a:rPr lang="de-DE" dirty="0" err="1">
                <a:latin typeface="Aptos" panose="020B0004020202020204" pitchFamily="34" charset="0"/>
              </a:rPr>
              <a:t>sociali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Comunicate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quante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già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rendete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pubbliche</a:t>
            </a:r>
            <a:r>
              <a:rPr lang="de-DE" dirty="0">
                <a:latin typeface="Aptos" panose="020B0004020202020204" pitchFamily="34" charset="0"/>
              </a:rPr>
              <a:t> queste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impegnate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moltiplicatori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r>
              <a:rPr lang="de-DE" dirty="0" err="1">
                <a:latin typeface="Aptos" panose="020B0004020202020204" pitchFamily="34" charset="0"/>
              </a:rPr>
              <a:t>Promuovere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l’identità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gruppo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rafforzare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l’autoefficacia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collettiva</a:t>
            </a:r>
            <a:endParaRPr lang="de-DE" sz="18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</a:pPr>
            <a:br>
              <a:rPr lang="en-US" sz="1800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</a:br>
            <a:endParaRPr sz="18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formazione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adulti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aphicFrame>
        <p:nvGraphicFramePr>
          <p:cNvPr id="166" name="Google Shape;166;p7"/>
          <p:cNvGraphicFramePr/>
          <p:nvPr>
            <p:extLst>
              <p:ext uri="{D42A27DB-BD31-4B8C-83A1-F6EECF244321}">
                <p14:modId xmlns:p14="http://schemas.microsoft.com/office/powerpoint/2010/main" val="4037162761"/>
              </p:ext>
            </p:extLst>
          </p:nvPr>
        </p:nvGraphicFramePr>
        <p:xfrm>
          <a:off x="1185332" y="2386956"/>
          <a:ext cx="9821325" cy="3470525"/>
        </p:xfrm>
        <a:graphic>
          <a:graphicData uri="http://schemas.openxmlformats.org/drawingml/2006/table">
            <a:tbl>
              <a:tblPr bandRow="1">
                <a:noFill/>
                <a:tableStyleId>{113FEF49-8767-4E49-A26D-A71FB12D0817}</a:tableStyleId>
              </a:tblPr>
              <a:tblGrid>
                <a:gridCol w="303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Informazioni</a:t>
                      </a:r>
                      <a:r>
                        <a:rPr lang="de-DE" sz="14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utili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Rilevanza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ripercussioni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sulla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vita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personale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Autostima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Assumere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il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controllo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del proprio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processo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di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apprendimento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decidere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cosa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come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quando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Esperienza</a:t>
                      </a:r>
                      <a:r>
                        <a:rPr lang="de-DE" sz="14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precedente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Il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background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l’esperienza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influenzano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il modo in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cui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gli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adulti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percepiscono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le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nuove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informazioni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Disponibilità</a:t>
                      </a:r>
                      <a:r>
                        <a:rPr lang="de-DE" sz="14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all’apprendimento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La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disponibilità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all’apprendimento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è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legata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alle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esigenze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attuali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Orientamento</a:t>
                      </a:r>
                      <a:r>
                        <a:rPr lang="de-DE" sz="14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all’apprendimento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Competenza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nella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risoluzione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dei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problemi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approccio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pratico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orientamento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operativo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Motivazione</a:t>
                      </a:r>
                      <a:r>
                        <a:rPr lang="de-DE" sz="14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all’apprendimento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Investimento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prevalentemente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intrinseco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e</a:t>
                      </a:r>
                      <a:r>
                        <a:rPr lang="de-DE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personale</a:t>
                      </a:r>
                      <a:endParaRPr sz="120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Google Shape;167;p7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594359" y="325796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Applicazione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6626646" y="2047555"/>
            <a:ext cx="1548000" cy="1440000"/>
            <a:chOff x="0" y="-1"/>
            <a:chExt cx="1694048" cy="1649042"/>
          </a:xfrm>
          <a:solidFill>
            <a:srgbClr val="A3C429"/>
          </a:solidFill>
        </p:grpSpPr>
        <p:sp>
          <p:nvSpPr>
            <p:cNvPr id="174" name="Google Shape;174;p8"/>
            <p:cNvSpPr/>
            <p:nvPr/>
          </p:nvSpPr>
          <p:spPr>
            <a:xfrm>
              <a:off x="0" y="-1"/>
              <a:ext cx="1694048" cy="1649042"/>
            </a:xfrm>
            <a:prstGeom prst="ellipse">
              <a:avLst/>
            </a:prstGeom>
            <a:grpFill/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87873" y="658609"/>
              <a:ext cx="1518303" cy="3524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 Serif" panose="02020604070405020304" pitchFamily="18" charset="0"/>
                  <a:cs typeface="Aptos Serif" panose="02020604070405020304" pitchFamily="18" charset="0"/>
                </a:rPr>
                <a:t>Collaborativo</a:t>
              </a:r>
              <a:endParaRPr sz="1600" b="0" i="0" u="none" strike="noStrike" cap="none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5473239" y="3766788"/>
            <a:ext cx="1692127" cy="1440000"/>
            <a:chOff x="-91232" y="-1"/>
            <a:chExt cx="1694100" cy="1576020"/>
          </a:xfrm>
        </p:grpSpPr>
        <p:sp>
          <p:nvSpPr>
            <p:cNvPr id="177" name="Google Shape;177;p8"/>
            <p:cNvSpPr/>
            <p:nvPr/>
          </p:nvSpPr>
          <p:spPr>
            <a:xfrm>
              <a:off x="-1" y="-1"/>
              <a:ext cx="1569836" cy="1576020"/>
            </a:xfrm>
            <a:prstGeom prst="ellipse">
              <a:avLst/>
            </a:prstGeom>
            <a:gradFill>
              <a:gsLst>
                <a:gs pos="0">
                  <a:srgbClr val="9AABA9"/>
                </a:gs>
                <a:gs pos="50000">
                  <a:srgbClr val="8D9E9D"/>
                </a:gs>
                <a:gs pos="100000">
                  <a:srgbClr val="78908E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-91232" y="639747"/>
              <a:ext cx="1694100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Sperimentale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1751893" y="3214935"/>
            <a:ext cx="1548000" cy="1440000"/>
            <a:chOff x="0" y="-1"/>
            <a:chExt cx="1569832" cy="1576020"/>
          </a:xfrm>
        </p:grpSpPr>
        <p:sp>
          <p:nvSpPr>
            <p:cNvPr id="180" name="Google Shape;180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236246" y="619608"/>
              <a:ext cx="1097340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Flessibile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182" name="Google Shape;182;p8"/>
          <p:cNvGrpSpPr/>
          <p:nvPr/>
        </p:nvGrpSpPr>
        <p:grpSpPr>
          <a:xfrm>
            <a:off x="3449563" y="4088647"/>
            <a:ext cx="1548000" cy="1440000"/>
            <a:chOff x="0" y="-1"/>
            <a:chExt cx="1569832" cy="1576020"/>
          </a:xfrm>
          <a:solidFill>
            <a:srgbClr val="A3C429"/>
          </a:solidFill>
        </p:grpSpPr>
        <p:sp>
          <p:nvSpPr>
            <p:cNvPr id="183" name="Google Shape;183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pFill/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92619" y="620061"/>
              <a:ext cx="1195200" cy="3368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Autogestito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9258741" y="2084065"/>
            <a:ext cx="1548000" cy="1440000"/>
            <a:chOff x="0" y="-1"/>
            <a:chExt cx="1569832" cy="1576020"/>
          </a:xfrm>
        </p:grpSpPr>
        <p:sp>
          <p:nvSpPr>
            <p:cNvPr id="186" name="Google Shape;186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adFill>
              <a:gsLst>
                <a:gs pos="0">
                  <a:srgbClr val="9AABA9"/>
                </a:gs>
                <a:gs pos="50000">
                  <a:srgbClr val="8D9E9D"/>
                </a:gs>
                <a:gs pos="100000">
                  <a:srgbClr val="78908E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188149" y="612876"/>
              <a:ext cx="1193534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Contestuale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8014052" y="3544438"/>
            <a:ext cx="1548000" cy="1440000"/>
            <a:chOff x="0" y="-1"/>
            <a:chExt cx="1569832" cy="1576020"/>
          </a:xfrm>
        </p:grpSpPr>
        <p:sp>
          <p:nvSpPr>
            <p:cNvPr id="189" name="Google Shape;189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304955" y="619607"/>
              <a:ext cx="1097340" cy="33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Rilevante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4118767" y="2133059"/>
            <a:ext cx="1548000" cy="1440000"/>
            <a:chOff x="0" y="-1"/>
            <a:chExt cx="1569832" cy="1576020"/>
          </a:xfrm>
          <a:solidFill>
            <a:srgbClr val="64B2BE"/>
          </a:solidFill>
        </p:grpSpPr>
        <p:sp>
          <p:nvSpPr>
            <p:cNvPr id="192" name="Google Shape;192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pFill/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79421" y="619607"/>
              <a:ext cx="1209424" cy="3368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Interattivo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94" name="Google Shape;194;p8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581572" y="2507989"/>
            <a:ext cx="35190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535353"/>
              </a:buClr>
              <a:buSzPts val="2800"/>
            </a:pP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Essere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e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lavorare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in modo... </a:t>
            </a:r>
            <a:endParaRPr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Sfide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frequenti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nella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formazione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Troppe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informazioni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Sistema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rigido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all’interno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 – </a:t>
            </a:r>
            <a:r>
              <a:rPr lang="de-DE" dirty="0" err="1">
                <a:latin typeface="Aptos" panose="020B0004020202020204" pitchFamily="34" charset="0"/>
              </a:rPr>
              <a:t>procedura</a:t>
            </a:r>
            <a:r>
              <a:rPr lang="de-DE" dirty="0">
                <a:latin typeface="Aptos" panose="020B0004020202020204" pitchFamily="34" charset="0"/>
              </a:rPr>
              <a:t> poco </a:t>
            </a:r>
            <a:r>
              <a:rPr lang="de-DE" dirty="0" err="1">
                <a:latin typeface="Aptos" panose="020B0004020202020204" pitchFamily="34" charset="0"/>
              </a:rPr>
              <a:t>chiara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Rilevanza</a:t>
            </a:r>
            <a:r>
              <a:rPr lang="de-DE" dirty="0">
                <a:latin typeface="Aptos" panose="020B0004020202020204" pitchFamily="34" charset="0"/>
              </a:rPr>
              <a:t> poco </a:t>
            </a:r>
            <a:r>
              <a:rPr lang="de-DE" dirty="0" err="1">
                <a:latin typeface="Aptos" panose="020B0004020202020204" pitchFamily="34" charset="0"/>
              </a:rPr>
              <a:t>chiara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Mancanza</a:t>
            </a:r>
            <a:r>
              <a:rPr lang="de-DE" dirty="0">
                <a:latin typeface="Aptos" panose="020B0004020202020204" pitchFamily="34" charset="0"/>
              </a:rPr>
              <a:t> di tempo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Livelli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conoscenza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diversi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Mancanza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feedback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sistemi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supporto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Resistenze</a:t>
            </a:r>
            <a:endParaRPr lang="de-DE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8648"/>
              <a:buFont typeface="Times"/>
              <a:buNone/>
            </a:pP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</a:br>
            <a:endParaRPr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">
  <a:themeElements>
    <a:clrScheme name="Benutzerdefinie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Macintosh PowerPoint</Application>
  <PresentationFormat>Breitbild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Times</vt:lpstr>
      <vt:lpstr>Aptos</vt:lpstr>
      <vt:lpstr>Play</vt:lpstr>
      <vt:lpstr>Calibri</vt:lpstr>
      <vt:lpstr>Helvetica Neue</vt:lpstr>
      <vt:lpstr>Aptos Serif</vt:lpstr>
      <vt:lpstr>Benutzerdefiniert</vt:lpstr>
      <vt:lpstr>PowerPoint-Präsentation</vt:lpstr>
      <vt:lpstr>Contenuto</vt:lpstr>
      <vt:lpstr>1. Informazioni di base</vt:lpstr>
      <vt:lpstr>1. Informazioni di base</vt:lpstr>
      <vt:lpstr>1. Informazioni di base</vt:lpstr>
      <vt:lpstr>Possibili vie d’uscita dal dilemma:</vt:lpstr>
      <vt:lpstr>2. Principi della formazione per adulti</vt:lpstr>
      <vt:lpstr>2. Applicazione dei principi</vt:lpstr>
      <vt:lpstr>3. Sfide frequenti nella formazione</vt:lpstr>
      <vt:lpstr>Troppe informazioni</vt:lpstr>
      <vt:lpstr>Procedura poco chiara</vt:lpstr>
      <vt:lpstr>Rilevanza poco chiara</vt:lpstr>
      <vt:lpstr>Mancanza di tempo</vt:lpstr>
      <vt:lpstr>Diversi livelli di conoscenza</vt:lpstr>
      <vt:lpstr>Mancanza di feedback e sistemi di supporto</vt:lpstr>
      <vt:lpstr>Resistenze</vt:lpstr>
      <vt:lpstr>Strategie di disinformazione</vt:lpstr>
      <vt:lpstr>Strategie per una buona discussione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Katharina Gasteiger</cp:lastModifiedBy>
  <cp:revision>6</cp:revision>
  <dcterms:modified xsi:type="dcterms:W3CDTF">2026-04-28T10:12:16Z</dcterms:modified>
</cp:coreProperties>
</file>