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12"/>
  </p:notes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embeddedFontLst>
    <p:embeddedFont>
      <p:font typeface="Aptos Serif" panose="02020604070405020304" pitchFamily="18" charset="0"/>
      <p:regular r:id="rId13"/>
      <p:bold r:id="rId14"/>
      <p:italic r:id="rId15"/>
      <p:boldItalic r:id="rId16"/>
    </p:embeddedFont>
    <p:embeddedFont>
      <p:font typeface="Play" pitchFamily="2" charset="0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gLK8wSJgSoK5mRIJjpMl8EqAqga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3F3F"/>
    <a:srgbClr val="A3C429"/>
    <a:srgbClr val="65B1BE"/>
    <a:srgbClr val="FBB50A"/>
    <a:srgbClr val="5FB135"/>
    <a:srgbClr val="0458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84"/>
  </p:normalViewPr>
  <p:slideViewPr>
    <p:cSldViewPr snapToGrid="0">
      <p:cViewPr varScale="1">
        <p:scale>
          <a:sx n="106" d="100"/>
          <a:sy n="106" d="100"/>
        </p:scale>
        <p:origin x="5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0" name="Google Shape;150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1" name="Google Shape;151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5" name="Google Shape;5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" name="Google Shape;62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" name="Google Shape;80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" name="Google Shape;89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7" name="Google Shape;107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8" name="Google Shape;118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8" name="Google Shape;128;p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9" name="Google Shape;129;p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4" name="Google Shape;144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1">
  <p:cSld name="Titel 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7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8" name="Google Shape;18;p17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17"/>
          <p:cNvSpPr/>
          <p:nvPr/>
        </p:nvSpPr>
        <p:spPr>
          <a:xfrm rot="10800000">
            <a:off x="-130449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7"/>
          <p:cNvSpPr/>
          <p:nvPr/>
        </p:nvSpPr>
        <p:spPr>
          <a:xfrm rot="-5400000">
            <a:off x="-1055890" y="818688"/>
            <a:ext cx="2127278" cy="21272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>
  <p:cSld name="Titel 3"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0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0"/>
          <p:cNvSpPr txBox="1">
            <a:spLocks noGrp="1"/>
          </p:cNvSpPr>
          <p:nvPr>
            <p:ph type="body" idx="1"/>
          </p:nvPr>
        </p:nvSpPr>
        <p:spPr>
          <a:xfrm>
            <a:off x="594360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4" name="Google Shape;24;p20"/>
          <p:cNvCxnSpPr/>
          <p:nvPr/>
        </p:nvCxnSpPr>
        <p:spPr>
          <a:xfrm>
            <a:off x="594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5" name="Google Shape;25;p20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20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20"/>
          <p:cNvSpPr/>
          <p:nvPr/>
        </p:nvSpPr>
        <p:spPr>
          <a:xfrm rot="5400000">
            <a:off x="10295512" y="1532512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>
  <p:cSld name="Agenda 1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18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33" name="Google Shape;33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34" name="Google Shape;34;p18"/>
          <p:cNvCxnSpPr/>
          <p:nvPr/>
        </p:nvCxnSpPr>
        <p:spPr>
          <a:xfrm>
            <a:off x="594360" y="214884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5" name="Google Shape;35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9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9" name="Google Shape;39;p29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STO">
  <p:cSld name="TESTO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41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"/>
            <a:ext cx="12192000" cy="6864625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35"/>
          <p:cNvSpPr txBox="1">
            <a:spLocks noGrp="1"/>
          </p:cNvSpPr>
          <p:nvPr>
            <p:ph type="sldNum" idx="12"/>
          </p:nvPr>
        </p:nvSpPr>
        <p:spPr>
          <a:xfrm>
            <a:off x="11351299" y="6288618"/>
            <a:ext cx="6205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pic>
        <p:nvPicPr>
          <p:cNvPr id="14" name="Google Shape;14;p16" descr="Logo ProCure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37131" y="4836746"/>
            <a:ext cx="5273749" cy="190429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"/>
          <p:cNvSpPr txBox="1"/>
          <p:nvPr/>
        </p:nvSpPr>
        <p:spPr>
          <a:xfrm>
            <a:off x="6309904" y="4085366"/>
            <a:ext cx="274519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Data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8" name="Google Shape;118;p1"/>
          <p:cNvSpPr txBox="1"/>
          <p:nvPr/>
        </p:nvSpPr>
        <p:spPr>
          <a:xfrm>
            <a:off x="6309900" y="2482446"/>
            <a:ext cx="58821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de-DE" sz="44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Organizzare</a:t>
            </a:r>
            <a:r>
              <a:rPr lang="de-DE" sz="44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44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corsi</a:t>
            </a:r>
            <a:r>
              <a:rPr lang="de-DE" sz="44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di </a:t>
            </a:r>
            <a:r>
              <a:rPr lang="de-DE" sz="44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formazione</a:t>
            </a:r>
            <a:r>
              <a:rPr lang="de-DE" sz="44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44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locali</a:t>
            </a:r>
            <a:endParaRPr lang="de-DE" sz="4400" b="1" dirty="0">
              <a:solidFill>
                <a:srgbClr val="3F3F3F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119" name="Google Shape;119;p1" descr="Ein Bild, das Screenshot, Grafiken, Schrift, Grafikdesign enthält.&#10;&#10;Automatisch generierte Beschreibu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86857" y="2224159"/>
            <a:ext cx="3409143" cy="1861207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"/>
          <p:cNvSpPr txBox="1"/>
          <p:nvPr/>
        </p:nvSpPr>
        <p:spPr>
          <a:xfrm>
            <a:off x="6309904" y="1956744"/>
            <a:ext cx="4891496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Train </a:t>
            </a:r>
            <a:r>
              <a:rPr lang="de-DE" sz="1800" b="0" i="0" u="none" strike="noStrike" cap="none" dirty="0" err="1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the</a:t>
            </a: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 Trainer: 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25F6492-FEBB-3B1B-71C2-28018DA5642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5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901954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>
              <a:buSzPts val="5400"/>
            </a:pP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Grazie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mille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b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</a:b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per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l’attenzione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!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pic>
        <p:nvPicPr>
          <p:cNvPr id="154" name="Google Shape;154;p15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77025" y="4953703"/>
            <a:ext cx="5273749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68F501E2-DB09-6263-C4A2-5062ACA4900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6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Offrire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corsi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di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formazione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locali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efficaci</a:t>
            </a:r>
            <a:endParaRPr sz="4400"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58" name="Google Shape;58;p6"/>
          <p:cNvSpPr txBox="1">
            <a:spLocks noGrp="1"/>
          </p:cNvSpPr>
          <p:nvPr>
            <p:ph type="body" idx="1"/>
          </p:nvPr>
        </p:nvSpPr>
        <p:spPr>
          <a:xfrm>
            <a:off x="594360" y="4549552"/>
            <a:ext cx="9632852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... I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futuri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formatori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dovranno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aiutare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i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piccoli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comuni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a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compiere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passi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concreti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verso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la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sostenibilità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,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adattando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i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contenuti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,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semplificandoli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e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creando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un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ambiente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favorevole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alla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collaborazione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e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al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cambiamento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dei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comportamenti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. </a:t>
            </a:r>
            <a:endParaRPr b="0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8"/>
          <p:cNvSpPr txBox="1">
            <a:spLocks noGrp="1"/>
          </p:cNvSpPr>
          <p:nvPr>
            <p:ph type="title"/>
          </p:nvPr>
        </p:nvSpPr>
        <p:spPr>
          <a:xfrm>
            <a:off x="594350" y="189575"/>
            <a:ext cx="5311200" cy="15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Organizzare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corsi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di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formazione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locali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65" name="Google Shape;65;p8"/>
          <p:cNvSpPr txBox="1">
            <a:spLocks noGrp="1"/>
          </p:cNvSpPr>
          <p:nvPr>
            <p:ph type="body" idx="1"/>
          </p:nvPr>
        </p:nvSpPr>
        <p:spPr>
          <a:xfrm>
            <a:off x="385692" y="2642831"/>
            <a:ext cx="3993019" cy="4025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230399" lvl="0" indent="0"/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I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corsi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di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formazione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interni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hanno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lo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scopo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di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favorire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cambiamenti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reali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nei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processi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di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approvvigionamento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. In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qualità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di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responsabili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della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formazione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,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dovete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quindi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concentrarvi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sui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seguenti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punti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:</a:t>
            </a:r>
            <a:endParaRPr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  <p:grpSp>
        <p:nvGrpSpPr>
          <p:cNvPr id="66" name="Google Shape;66;p8"/>
          <p:cNvGrpSpPr/>
          <p:nvPr/>
        </p:nvGrpSpPr>
        <p:grpSpPr>
          <a:xfrm>
            <a:off x="4579725" y="986325"/>
            <a:ext cx="3541500" cy="5758410"/>
            <a:chOff x="2392762" y="0"/>
            <a:chExt cx="3541500" cy="5758410"/>
          </a:xfrm>
        </p:grpSpPr>
        <p:sp>
          <p:nvSpPr>
            <p:cNvPr id="67" name="Google Shape;67;p8"/>
            <p:cNvSpPr/>
            <p:nvPr/>
          </p:nvSpPr>
          <p:spPr>
            <a:xfrm>
              <a:off x="3162585" y="0"/>
              <a:ext cx="2771677" cy="277209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8412" y="60000"/>
                  </a:moveTo>
                  <a:lnTo>
                    <a:pt x="8412" y="60000"/>
                  </a:lnTo>
                  <a:cubicBezTo>
                    <a:pt x="8412" y="32962"/>
                    <a:pt x="29287" y="10511"/>
                    <a:pt x="56253" y="8547"/>
                  </a:cubicBezTo>
                  <a:cubicBezTo>
                    <a:pt x="83219" y="6583"/>
                    <a:pt x="107126" y="25773"/>
                    <a:pt x="111044" y="52526"/>
                  </a:cubicBezTo>
                  <a:cubicBezTo>
                    <a:pt x="114961" y="79279"/>
                    <a:pt x="97559" y="104517"/>
                    <a:pt x="71162" y="110367"/>
                  </a:cubicBezTo>
                  <a:lnTo>
                    <a:pt x="70593" y="118429"/>
                  </a:lnTo>
                  <a:lnTo>
                    <a:pt x="56830" y="104890"/>
                  </a:lnTo>
                  <a:lnTo>
                    <a:pt x="72706" y="88508"/>
                  </a:lnTo>
                  <a:lnTo>
                    <a:pt x="72145" y="96445"/>
                  </a:lnTo>
                  <a:cubicBezTo>
                    <a:pt x="90761" y="90240"/>
                    <a:pt x="101708" y="70999"/>
                    <a:pt x="97532" y="51824"/>
                  </a:cubicBezTo>
                  <a:cubicBezTo>
                    <a:pt x="93356" y="32649"/>
                    <a:pt x="75399" y="19705"/>
                    <a:pt x="55889" y="21805"/>
                  </a:cubicBezTo>
                  <a:cubicBezTo>
                    <a:pt x="36379" y="23906"/>
                    <a:pt x="21588" y="40375"/>
                    <a:pt x="21588" y="60000"/>
                  </a:cubicBezTo>
                  <a:close/>
                </a:path>
              </a:pathLst>
            </a:custGeom>
            <a:solidFill>
              <a:srgbClr val="FBB50A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68" name="Google Shape;68;p8"/>
            <p:cNvSpPr/>
            <p:nvPr/>
          </p:nvSpPr>
          <p:spPr>
            <a:xfrm>
              <a:off x="3775217" y="1000811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69" name="Google Shape;69;p8"/>
            <p:cNvSpPr txBox="1"/>
            <p:nvPr/>
          </p:nvSpPr>
          <p:spPr>
            <a:xfrm>
              <a:off x="3775217" y="1000811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75" tIns="8875" rIns="8875" bIns="8875" anchor="ctr" anchorCtr="0">
              <a:noAutofit/>
            </a:bodyPr>
            <a:lstStyle/>
            <a:p>
              <a:pPr lvl="0" algn="ctr">
                <a:lnSpc>
                  <a:spcPct val="90000"/>
                </a:lnSpc>
              </a:pPr>
              <a:r>
                <a:rPr lang="de-DE" dirty="0" err="1">
                  <a:latin typeface="Aptos" panose="020B0004020202020204" pitchFamily="34" charset="0"/>
                </a:rPr>
                <a:t>Fabbisogno</a:t>
              </a:r>
              <a:r>
                <a:rPr lang="de-DE" dirty="0">
                  <a:latin typeface="Aptos" panose="020B0004020202020204" pitchFamily="34" charset="0"/>
                </a:rPr>
                <a:t> </a:t>
              </a:r>
              <a:r>
                <a:rPr lang="de-DE" dirty="0" err="1">
                  <a:latin typeface="Aptos" panose="020B0004020202020204" pitchFamily="34" charset="0"/>
                </a:rPr>
                <a:t>giornaliero</a:t>
              </a:r>
              <a:r>
                <a:rPr lang="de-DE" dirty="0">
                  <a:latin typeface="Aptos" panose="020B0004020202020204" pitchFamily="34" charset="0"/>
                </a:rPr>
                <a:t> del </a:t>
              </a:r>
              <a:r>
                <a:rPr lang="de-DE" dirty="0" err="1">
                  <a:latin typeface="Aptos" panose="020B0004020202020204" pitchFamily="34" charset="0"/>
                </a:rPr>
                <a:t>vostro</a:t>
              </a:r>
              <a:r>
                <a:rPr lang="de-DE" dirty="0">
                  <a:latin typeface="Aptos" panose="020B0004020202020204" pitchFamily="34" charset="0"/>
                </a:rPr>
                <a:t> </a:t>
              </a:r>
              <a:r>
                <a:rPr lang="de-DE" dirty="0" err="1">
                  <a:latin typeface="Aptos" panose="020B0004020202020204" pitchFamily="34" charset="0"/>
                </a:rPr>
                <a:t>piccolo</a:t>
              </a:r>
              <a:r>
                <a:rPr lang="de-DE" dirty="0">
                  <a:latin typeface="Aptos" panose="020B0004020202020204" pitchFamily="34" charset="0"/>
                </a:rPr>
                <a:t> </a:t>
              </a:r>
              <a:r>
                <a:rPr lang="de-DE" dirty="0" err="1">
                  <a:latin typeface="Aptos" panose="020B0004020202020204" pitchFamily="34" charset="0"/>
                </a:rPr>
                <a:t>comune</a:t>
              </a:r>
              <a:endParaRPr sz="120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70" name="Google Shape;70;p8"/>
            <p:cNvSpPr/>
            <p:nvPr/>
          </p:nvSpPr>
          <p:spPr>
            <a:xfrm>
              <a:off x="2392762" y="1592776"/>
              <a:ext cx="2771677" cy="277209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96481" y="23524"/>
                  </a:moveTo>
                  <a:lnTo>
                    <a:pt x="87165" y="32840"/>
                  </a:lnTo>
                  <a:cubicBezTo>
                    <a:pt x="75945" y="21617"/>
                    <a:pt x="58981" y="18448"/>
                    <a:pt x="44467" y="24866"/>
                  </a:cubicBezTo>
                  <a:cubicBezTo>
                    <a:pt x="29954" y="31283"/>
                    <a:pt x="20881" y="45964"/>
                    <a:pt x="21631" y="61816"/>
                  </a:cubicBezTo>
                  <a:cubicBezTo>
                    <a:pt x="22381" y="77668"/>
                    <a:pt x="32801" y="91427"/>
                    <a:pt x="47855" y="96445"/>
                  </a:cubicBezTo>
                  <a:lnTo>
                    <a:pt x="47294" y="88508"/>
                  </a:lnTo>
                  <a:lnTo>
                    <a:pt x="63170" y="104890"/>
                  </a:lnTo>
                  <a:lnTo>
                    <a:pt x="49407" y="118429"/>
                  </a:lnTo>
                  <a:lnTo>
                    <a:pt x="48838" y="110367"/>
                  </a:lnTo>
                  <a:lnTo>
                    <a:pt x="48838" y="110367"/>
                  </a:lnTo>
                  <a:cubicBezTo>
                    <a:pt x="27395" y="105615"/>
                    <a:pt x="11311" y="87806"/>
                    <a:pt x="8761" y="65990"/>
                  </a:cubicBezTo>
                  <a:cubicBezTo>
                    <a:pt x="6211" y="44174"/>
                    <a:pt x="17753" y="23136"/>
                    <a:pt x="37522" y="13566"/>
                  </a:cubicBezTo>
                  <a:cubicBezTo>
                    <a:pt x="57291" y="3995"/>
                    <a:pt x="80952" y="7992"/>
                    <a:pt x="96481" y="23524"/>
                  </a:cubicBezTo>
                  <a:close/>
                </a:path>
              </a:pathLst>
            </a:custGeom>
            <a:solidFill>
              <a:srgbClr val="A3C429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71" name="Google Shape;71;p8"/>
            <p:cNvSpPr/>
            <p:nvPr/>
          </p:nvSpPr>
          <p:spPr>
            <a:xfrm>
              <a:off x="3008516" y="2602801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72" name="Google Shape;72;p8"/>
            <p:cNvSpPr txBox="1"/>
            <p:nvPr/>
          </p:nvSpPr>
          <p:spPr>
            <a:xfrm>
              <a:off x="3008516" y="2602801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75" tIns="8875" rIns="8875" bIns="8875" anchor="ctr" anchorCtr="0">
              <a:noAutofit/>
            </a:bodyPr>
            <a:lstStyle/>
            <a:p>
              <a:pPr lvl="0" algn="ctr">
                <a:lnSpc>
                  <a:spcPct val="90000"/>
                </a:lnSpc>
              </a:pPr>
              <a:r>
                <a:rPr lang="de-DE" dirty="0">
                  <a:latin typeface="Aptos" panose="020B0004020202020204" pitchFamily="34" charset="0"/>
                </a:rPr>
                <a:t>Sulla </a:t>
              </a:r>
              <a:r>
                <a:rPr lang="de-DE" dirty="0" err="1">
                  <a:latin typeface="Aptos" panose="020B0004020202020204" pitchFamily="34" charset="0"/>
                </a:rPr>
                <a:t>base</a:t>
              </a:r>
              <a:r>
                <a:rPr lang="de-DE" dirty="0">
                  <a:latin typeface="Aptos" panose="020B0004020202020204" pitchFamily="34" charset="0"/>
                </a:rPr>
                <a:t> di</a:t>
              </a:r>
              <a:r>
                <a:rPr lang="de-DE" b="1" dirty="0">
                  <a:latin typeface="Aptos" panose="020B0004020202020204" pitchFamily="34" charset="0"/>
                </a:rPr>
                <a:t> </a:t>
              </a:r>
              <a:br>
                <a:rPr lang="de-DE" b="1" dirty="0">
                  <a:latin typeface="Aptos" panose="020B0004020202020204" pitchFamily="34" charset="0"/>
                </a:rPr>
              </a:br>
              <a:r>
                <a:rPr lang="de-DE" b="1" dirty="0" err="1">
                  <a:latin typeface="Aptos" panose="020B0004020202020204" pitchFamily="34" charset="0"/>
                </a:rPr>
                <a:t>esempi</a:t>
              </a:r>
              <a:r>
                <a:rPr lang="de-DE" b="1" dirty="0">
                  <a:latin typeface="Aptos" panose="020B0004020202020204" pitchFamily="34" charset="0"/>
                </a:rPr>
                <a:t> </a:t>
              </a:r>
              <a:r>
                <a:rPr lang="de-DE" b="1" dirty="0" err="1">
                  <a:latin typeface="Aptos" panose="020B0004020202020204" pitchFamily="34" charset="0"/>
                </a:rPr>
                <a:t>tratti</a:t>
              </a:r>
              <a:r>
                <a:rPr lang="de-DE" b="1" dirty="0">
                  <a:latin typeface="Aptos" panose="020B0004020202020204" pitchFamily="34" charset="0"/>
                </a:rPr>
                <a:t> da </a:t>
              </a:r>
              <a:r>
                <a:rPr lang="de-DE" b="1" dirty="0" err="1">
                  <a:latin typeface="Aptos" panose="020B0004020202020204" pitchFamily="34" charset="0"/>
                </a:rPr>
                <a:t>bandi</a:t>
              </a:r>
              <a:r>
                <a:rPr lang="de-DE" b="1" dirty="0">
                  <a:latin typeface="Aptos" panose="020B0004020202020204" pitchFamily="34" charset="0"/>
                </a:rPr>
                <a:t> di </a:t>
              </a:r>
              <a:r>
                <a:rPr lang="de-DE" b="1" dirty="0" err="1">
                  <a:latin typeface="Aptos" panose="020B0004020202020204" pitchFamily="34" charset="0"/>
                </a:rPr>
                <a:t>gara</a:t>
              </a:r>
              <a:r>
                <a:rPr lang="de-DE" b="1" dirty="0">
                  <a:latin typeface="Aptos" panose="020B0004020202020204" pitchFamily="34" charset="0"/>
                </a:rPr>
                <a:t> </a:t>
              </a:r>
              <a:r>
                <a:rPr lang="de-DE" b="1" dirty="0" err="1">
                  <a:latin typeface="Aptos" panose="020B0004020202020204" pitchFamily="34" charset="0"/>
                </a:rPr>
                <a:t>comunali</a:t>
              </a:r>
              <a:r>
                <a:rPr lang="de-DE" b="1" dirty="0">
                  <a:latin typeface="Aptos" panose="020B0004020202020204" pitchFamily="34" charset="0"/>
                </a:rPr>
                <a:t> </a:t>
              </a:r>
              <a:r>
                <a:rPr lang="de-DE" b="1" dirty="0" err="1">
                  <a:latin typeface="Aptos" panose="020B0004020202020204" pitchFamily="34" charset="0"/>
                </a:rPr>
                <a:t>reali</a:t>
              </a:r>
              <a:endParaRPr sz="120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73" name="Google Shape;73;p8"/>
            <p:cNvSpPr/>
            <p:nvPr/>
          </p:nvSpPr>
          <p:spPr>
            <a:xfrm>
              <a:off x="3359856" y="3376156"/>
              <a:ext cx="2381300" cy="2382254"/>
            </a:xfrm>
            <a:prstGeom prst="blockArc">
              <a:avLst>
                <a:gd name="adj1" fmla="val 13500000"/>
                <a:gd name="adj2" fmla="val 10800000"/>
                <a:gd name="adj3" fmla="val 12740"/>
              </a:avLst>
            </a:prstGeom>
            <a:solidFill>
              <a:srgbClr val="65B1BE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74" name="Google Shape;74;p8"/>
            <p:cNvSpPr/>
            <p:nvPr/>
          </p:nvSpPr>
          <p:spPr>
            <a:xfrm>
              <a:off x="3778860" y="4207095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75" name="Google Shape;75;p8"/>
            <p:cNvSpPr txBox="1"/>
            <p:nvPr/>
          </p:nvSpPr>
          <p:spPr>
            <a:xfrm>
              <a:off x="3778860" y="4207095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75" tIns="8875" rIns="8875" bIns="8875" anchor="ctr" anchorCtr="0">
              <a:noAutofit/>
            </a:bodyPr>
            <a:lstStyle/>
            <a:p>
              <a:pPr lvl="0" algn="ctr">
                <a:lnSpc>
                  <a:spcPct val="90000"/>
                </a:lnSpc>
              </a:pPr>
              <a:r>
                <a:rPr lang="de-DE" dirty="0" err="1">
                  <a:latin typeface="Aptos" panose="020B0004020202020204" pitchFamily="34" charset="0"/>
                </a:rPr>
                <a:t>Coinvolgete</a:t>
              </a:r>
              <a:r>
                <a:rPr lang="de-DE" dirty="0">
                  <a:latin typeface="Aptos" panose="020B0004020202020204" pitchFamily="34" charset="0"/>
                </a:rPr>
                <a:t> i </a:t>
              </a:r>
              <a:r>
                <a:rPr lang="de-DE" dirty="0" err="1">
                  <a:latin typeface="Aptos" panose="020B0004020202020204" pitchFamily="34" charset="0"/>
                </a:rPr>
                <a:t>partecipanti</a:t>
              </a:r>
              <a:r>
                <a:rPr lang="de-DE" dirty="0">
                  <a:latin typeface="Aptos" panose="020B0004020202020204" pitchFamily="34" charset="0"/>
                </a:rPr>
                <a:t> </a:t>
              </a:r>
              <a:r>
                <a:rPr lang="de-DE" dirty="0" err="1">
                  <a:latin typeface="Aptos" panose="020B0004020202020204" pitchFamily="34" charset="0"/>
                </a:rPr>
                <a:t>con</a:t>
              </a:r>
              <a:r>
                <a:rPr lang="de-DE" dirty="0">
                  <a:latin typeface="Aptos" panose="020B0004020202020204" pitchFamily="34" charset="0"/>
                </a:rPr>
                <a:t> </a:t>
              </a:r>
              <a:r>
                <a:rPr lang="de-DE" dirty="0" err="1">
                  <a:latin typeface="Aptos" panose="020B0004020202020204" pitchFamily="34" charset="0"/>
                </a:rPr>
                <a:t>esercizi</a:t>
              </a:r>
              <a:r>
                <a:rPr lang="de-DE" dirty="0">
                  <a:latin typeface="Aptos" panose="020B0004020202020204" pitchFamily="34" charset="0"/>
                </a:rPr>
                <a:t> </a:t>
              </a:r>
              <a:r>
                <a:rPr lang="de-DE" b="1" dirty="0" err="1">
                  <a:latin typeface="Aptos" panose="020B0004020202020204" pitchFamily="34" charset="0"/>
                </a:rPr>
                <a:t>pratici</a:t>
              </a:r>
              <a:r>
                <a:rPr lang="de-DE" dirty="0">
                  <a:latin typeface="Aptos" panose="020B0004020202020204" pitchFamily="34" charset="0"/>
                </a:rPr>
                <a:t>.</a:t>
              </a:r>
              <a:endParaRPr sz="120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</p:grpSp>
      <p:cxnSp>
        <p:nvCxnSpPr>
          <p:cNvPr id="76" name="Google Shape;76;p8"/>
          <p:cNvCxnSpPr>
            <a:cxnSpLocks/>
          </p:cNvCxnSpPr>
          <p:nvPr/>
        </p:nvCxnSpPr>
        <p:spPr>
          <a:xfrm>
            <a:off x="7718787" y="1358022"/>
            <a:ext cx="1351072" cy="1014063"/>
          </a:xfrm>
          <a:prstGeom prst="curvedConnector3">
            <a:avLst>
              <a:gd name="adj1" fmla="val 50000"/>
            </a:avLst>
          </a:prstGeom>
          <a:noFill/>
          <a:ln w="38100" cap="flat" cmpd="sng">
            <a:solidFill>
              <a:srgbClr val="3F3F3F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77" name="Google Shape;77;p8"/>
          <p:cNvSpPr/>
          <p:nvPr/>
        </p:nvSpPr>
        <p:spPr>
          <a:xfrm>
            <a:off x="8318496" y="2204999"/>
            <a:ext cx="3602540" cy="2768253"/>
          </a:xfrm>
          <a:prstGeom prst="ellipse">
            <a:avLst/>
          </a:prstGeom>
          <a:solidFill>
            <a:srgbClr val="65B1BE"/>
          </a:solidFill>
          <a:ln w="25400" cap="flat" cmpd="sng">
            <a:solidFill>
              <a:srgbClr val="4759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Questo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approccio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consente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ai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partecipanti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al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corso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di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applicare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immediatamente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le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competenze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appena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acquisite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grazie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a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un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approccio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concreto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mirato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(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adattato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al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loro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contesto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)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funzionale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!</a:t>
            </a:r>
            <a:endParaRPr lang="de-DE" sz="1600" dirty="0">
              <a:solidFill>
                <a:schemeClr val="bg1"/>
              </a:solidFill>
              <a:effectLst/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0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A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chi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vi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rivolgete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?</a:t>
            </a:r>
            <a:endParaRPr lang="de-DE"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83" name="Google Shape;83;p30"/>
          <p:cNvSpPr txBox="1">
            <a:spLocks noGrp="1"/>
          </p:cNvSpPr>
          <p:nvPr>
            <p:ph type="body" idx="1"/>
          </p:nvPr>
        </p:nvSpPr>
        <p:spPr>
          <a:xfrm>
            <a:off x="594360" y="2553214"/>
            <a:ext cx="4822220" cy="3271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Nei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piccoli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comuni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spesso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una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sola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persona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si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occupa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di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tutto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.</a:t>
            </a:r>
          </a:p>
          <a:p>
            <a:b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</a:b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IL NOSTRO OBIETTIVO: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integrare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la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sostenibilità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passo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dopo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passo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! </a:t>
            </a:r>
            <a:endParaRPr lang="de-DE" b="0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1E9072E9-96E3-E058-9047-0433A43B8A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91" r="9086"/>
          <a:stretch>
            <a:fillRect/>
          </a:stretch>
        </p:blipFill>
        <p:spPr bwMode="auto">
          <a:xfrm>
            <a:off x="7007650" y="1589314"/>
            <a:ext cx="4822218" cy="3679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D4DF5E31-4A70-D309-A402-2801A8371B17}"/>
              </a:ext>
            </a:extLst>
          </p:cNvPr>
          <p:cNvSpPr txBox="1"/>
          <p:nvPr/>
        </p:nvSpPr>
        <p:spPr>
          <a:xfrm>
            <a:off x="594360" y="6622455"/>
            <a:ext cx="199848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>
                <a:latin typeface="Aptos" panose="020B0004020202020204" pitchFamily="34" charset="0"/>
              </a:rPr>
              <a:t>Bildquelle: </a:t>
            </a:r>
            <a:r>
              <a:rPr lang="de-DE" sz="900" dirty="0" err="1">
                <a:latin typeface="Aptos" panose="020B0004020202020204" pitchFamily="34" charset="0"/>
              </a:rPr>
              <a:t>Pexels</a:t>
            </a:r>
            <a:endParaRPr lang="de-DE" sz="900"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1"/>
          <p:cNvSpPr txBox="1">
            <a:spLocks noGrp="1"/>
          </p:cNvSpPr>
          <p:nvPr>
            <p:ph type="title"/>
          </p:nvPr>
        </p:nvSpPr>
        <p:spPr>
          <a:xfrm>
            <a:off x="671167" y="321855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Cosa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dovrebbe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fare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il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formatore</a:t>
            </a:r>
            <a:r>
              <a:rPr lang="de-DE" dirty="0">
                <a:solidFill>
                  <a:schemeClr val="lt2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🡪</a:t>
            </a:r>
            <a:endParaRPr dirty="0">
              <a:solidFill>
                <a:schemeClr val="lt2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grpSp>
        <p:nvGrpSpPr>
          <p:cNvPr id="92" name="Google Shape;92;p31"/>
          <p:cNvGrpSpPr/>
          <p:nvPr/>
        </p:nvGrpSpPr>
        <p:grpSpPr>
          <a:xfrm>
            <a:off x="1230393" y="2213248"/>
            <a:ext cx="9923160" cy="4253320"/>
            <a:chOff x="60" y="735177"/>
            <a:chExt cx="9923160" cy="4253320"/>
          </a:xfrm>
        </p:grpSpPr>
        <p:sp>
          <p:nvSpPr>
            <p:cNvPr id="93" name="Google Shape;93;p31"/>
            <p:cNvSpPr/>
            <p:nvPr/>
          </p:nvSpPr>
          <p:spPr>
            <a:xfrm rot="5400000">
              <a:off x="590350" y="1763166"/>
              <a:ext cx="1778041" cy="2958621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FBB50A"/>
            </a:solidFill>
            <a:ln w="25400" cap="flat" cmpd="sng">
              <a:solidFill>
                <a:srgbClr val="FAB50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31"/>
            <p:cNvSpPr/>
            <p:nvPr/>
          </p:nvSpPr>
          <p:spPr>
            <a:xfrm>
              <a:off x="293551" y="2647157"/>
              <a:ext cx="267106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31"/>
            <p:cNvSpPr txBox="1"/>
            <p:nvPr/>
          </p:nvSpPr>
          <p:spPr>
            <a:xfrm>
              <a:off x="293551" y="2647157"/>
              <a:ext cx="267106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lvl="0">
                <a:lnSpc>
                  <a:spcPct val="90000"/>
                </a:lnSpc>
              </a:pPr>
              <a:r>
                <a:rPr lang="de-DE" sz="2000" dirty="0" err="1">
                  <a:latin typeface="Aptos" panose="020B0004020202020204" pitchFamily="34" charset="0"/>
                </a:rPr>
                <a:t>Adottate</a:t>
              </a:r>
              <a:r>
                <a:rPr lang="de-DE" sz="2000" dirty="0">
                  <a:latin typeface="Aptos" panose="020B0004020202020204" pitchFamily="34" charset="0"/>
                </a:rPr>
                <a:t> </a:t>
              </a:r>
              <a:r>
                <a:rPr lang="de-DE" sz="2000" dirty="0" err="1">
                  <a:latin typeface="Aptos" panose="020B0004020202020204" pitchFamily="34" charset="0"/>
                </a:rPr>
                <a:t>un</a:t>
              </a:r>
              <a:r>
                <a:rPr lang="de-DE" sz="2000" dirty="0">
                  <a:latin typeface="Aptos" panose="020B0004020202020204" pitchFamily="34" charset="0"/>
                </a:rPr>
                <a:t> </a:t>
              </a:r>
              <a:r>
                <a:rPr lang="de-DE" sz="2000" b="1" dirty="0" err="1">
                  <a:latin typeface="Aptos" panose="020B0004020202020204" pitchFamily="34" charset="0"/>
                </a:rPr>
                <a:t>linguaggio</a:t>
              </a:r>
              <a:r>
                <a:rPr lang="de-DE" sz="2000" b="1" dirty="0">
                  <a:latin typeface="Aptos" panose="020B0004020202020204" pitchFamily="34" charset="0"/>
                </a:rPr>
                <a:t> semplice </a:t>
              </a:r>
              <a:r>
                <a:rPr lang="de-DE" sz="2000" b="1" dirty="0" err="1">
                  <a:latin typeface="Aptos" panose="020B0004020202020204" pitchFamily="34" charset="0"/>
                </a:rPr>
                <a:t>e</a:t>
              </a:r>
              <a:r>
                <a:rPr lang="de-DE" sz="2000" b="1" dirty="0">
                  <a:latin typeface="Aptos" panose="020B0004020202020204" pitchFamily="34" charset="0"/>
                </a:rPr>
                <a:t> </a:t>
              </a:r>
              <a:r>
                <a:rPr lang="de-DE" sz="2000" b="1" dirty="0" err="1">
                  <a:latin typeface="Aptos" panose="020B0004020202020204" pitchFamily="34" charset="0"/>
                </a:rPr>
                <a:t>pratico</a:t>
              </a:r>
              <a:r>
                <a:rPr lang="de-DE" sz="2000" dirty="0">
                  <a:latin typeface="Aptos" panose="020B0004020202020204" pitchFamily="34" charset="0"/>
                </a:rPr>
                <a:t>.</a:t>
              </a:r>
              <a:endParaRPr sz="2000" b="1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96" name="Google Shape;96;p31"/>
            <p:cNvSpPr/>
            <p:nvPr/>
          </p:nvSpPr>
          <p:spPr>
            <a:xfrm>
              <a:off x="2460637" y="1545349"/>
              <a:ext cx="503973" cy="503973"/>
            </a:xfrm>
            <a:prstGeom prst="triangle">
              <a:avLst>
                <a:gd name="adj" fmla="val 100000"/>
              </a:avLst>
            </a:prstGeom>
            <a:solidFill>
              <a:srgbClr val="5FB135"/>
            </a:solidFill>
            <a:ln w="25400" cap="flat" cmpd="sng">
              <a:solidFill>
                <a:srgbClr val="5FB13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31"/>
            <p:cNvSpPr/>
            <p:nvPr/>
          </p:nvSpPr>
          <p:spPr>
            <a:xfrm rot="5400000">
              <a:off x="3860250" y="954026"/>
              <a:ext cx="1778041" cy="2958621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A3C429"/>
            </a:solidFill>
            <a:ln w="25400" cap="flat" cmpd="sng">
              <a:solidFill>
                <a:srgbClr val="A3C42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p31"/>
            <p:cNvSpPr/>
            <p:nvPr/>
          </p:nvSpPr>
          <p:spPr>
            <a:xfrm>
              <a:off x="3563450" y="1838017"/>
              <a:ext cx="267106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31"/>
            <p:cNvSpPr txBox="1"/>
            <p:nvPr/>
          </p:nvSpPr>
          <p:spPr>
            <a:xfrm>
              <a:off x="3563450" y="1838017"/>
              <a:ext cx="267106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lvl="0">
                <a:lnSpc>
                  <a:spcPct val="90000"/>
                </a:lnSpc>
              </a:pPr>
              <a:r>
                <a:rPr lang="de-DE" sz="2000" dirty="0" err="1">
                  <a:latin typeface="Aptos" panose="020B0004020202020204" pitchFamily="34" charset="0"/>
                </a:rPr>
                <a:t>Concentratevi</a:t>
              </a:r>
              <a:r>
                <a:rPr lang="de-DE" sz="2000" dirty="0">
                  <a:latin typeface="Aptos" panose="020B0004020202020204" pitchFamily="34" charset="0"/>
                </a:rPr>
                <a:t> </a:t>
              </a:r>
              <a:r>
                <a:rPr lang="de-DE" sz="2000" dirty="0" err="1">
                  <a:latin typeface="Aptos" panose="020B0004020202020204" pitchFamily="34" charset="0"/>
                </a:rPr>
                <a:t>su</a:t>
              </a:r>
              <a:r>
                <a:rPr lang="de-DE" sz="2000" dirty="0">
                  <a:latin typeface="Aptos" panose="020B0004020202020204" pitchFamily="34" charset="0"/>
                </a:rPr>
                <a:t> </a:t>
              </a:r>
              <a:r>
                <a:rPr lang="de-DE" sz="2000" b="1" dirty="0" err="1">
                  <a:latin typeface="Aptos" panose="020B0004020202020204" pitchFamily="34" charset="0"/>
                </a:rPr>
                <a:t>criteri</a:t>
              </a:r>
              <a:r>
                <a:rPr lang="de-DE" sz="2000" b="1" dirty="0">
                  <a:latin typeface="Aptos" panose="020B0004020202020204" pitchFamily="34" charset="0"/>
                </a:rPr>
                <a:t> </a:t>
              </a:r>
              <a:r>
                <a:rPr lang="de-DE" sz="2000" b="1" dirty="0" err="1">
                  <a:latin typeface="Aptos" panose="020B0004020202020204" pitchFamily="34" charset="0"/>
                </a:rPr>
                <a:t>realizzabili</a:t>
              </a:r>
              <a:r>
                <a:rPr lang="de-DE" sz="2000" b="1" dirty="0">
                  <a:latin typeface="Aptos" panose="020B0004020202020204" pitchFamily="34" charset="0"/>
                </a:rPr>
                <a:t>.</a:t>
              </a:r>
              <a:endParaRPr sz="2000" b="1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00" name="Google Shape;100;p31"/>
            <p:cNvSpPr/>
            <p:nvPr/>
          </p:nvSpPr>
          <p:spPr>
            <a:xfrm>
              <a:off x="5730537" y="736209"/>
              <a:ext cx="503973" cy="503973"/>
            </a:xfrm>
            <a:prstGeom prst="triangle">
              <a:avLst>
                <a:gd name="adj" fmla="val 100000"/>
              </a:avLst>
            </a:prstGeom>
            <a:solidFill>
              <a:srgbClr val="045854"/>
            </a:solidFill>
            <a:ln w="25400" cap="flat" cmpd="sng">
              <a:solidFill>
                <a:srgbClr val="04585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31"/>
            <p:cNvSpPr/>
            <p:nvPr/>
          </p:nvSpPr>
          <p:spPr>
            <a:xfrm rot="5400000">
              <a:off x="7130149" y="144887"/>
              <a:ext cx="1778041" cy="2958621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65B1BE"/>
            </a:solidFill>
            <a:ln w="25400" cap="flat" cmpd="sng">
              <a:solidFill>
                <a:srgbClr val="65B1B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31"/>
            <p:cNvSpPr/>
            <p:nvPr/>
          </p:nvSpPr>
          <p:spPr>
            <a:xfrm>
              <a:off x="6833350" y="1028877"/>
              <a:ext cx="267106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31"/>
            <p:cNvSpPr txBox="1"/>
            <p:nvPr/>
          </p:nvSpPr>
          <p:spPr>
            <a:xfrm>
              <a:off x="6833350" y="1028877"/>
              <a:ext cx="308987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lvl="0">
                <a:lnSpc>
                  <a:spcPct val="90000"/>
                </a:lnSpc>
              </a:pPr>
              <a:r>
                <a:rPr lang="de-DE" sz="2000" dirty="0" err="1">
                  <a:latin typeface="Aptos" panose="020B0004020202020204" pitchFamily="34" charset="0"/>
                </a:rPr>
                <a:t>Mettete</a:t>
              </a:r>
              <a:r>
                <a:rPr lang="de-DE" sz="2000" dirty="0">
                  <a:latin typeface="Aptos" panose="020B0004020202020204" pitchFamily="34" charset="0"/>
                </a:rPr>
                <a:t> a </a:t>
              </a:r>
              <a:r>
                <a:rPr lang="de-DE" sz="2000" dirty="0" err="1">
                  <a:latin typeface="Aptos" panose="020B0004020202020204" pitchFamily="34" charset="0"/>
                </a:rPr>
                <a:t>disposizione</a:t>
              </a:r>
              <a:r>
                <a:rPr lang="de-DE" sz="2000" dirty="0">
                  <a:latin typeface="Aptos" panose="020B0004020202020204" pitchFamily="34" charset="0"/>
                </a:rPr>
                <a:t> </a:t>
              </a:r>
              <a:r>
                <a:rPr lang="de-DE" sz="2000" b="1" dirty="0" err="1">
                  <a:latin typeface="Aptos" panose="020B0004020202020204" pitchFamily="34" charset="0"/>
                </a:rPr>
                <a:t>materiali</a:t>
              </a:r>
              <a:r>
                <a:rPr lang="de-DE" sz="2000" dirty="0">
                  <a:latin typeface="Aptos" panose="020B0004020202020204" pitchFamily="34" charset="0"/>
                </a:rPr>
                <a:t> </a:t>
              </a:r>
              <a:r>
                <a:rPr lang="de-DE" sz="2000" dirty="0" err="1">
                  <a:latin typeface="Aptos" panose="020B0004020202020204" pitchFamily="34" charset="0"/>
                </a:rPr>
                <a:t>che</a:t>
              </a:r>
              <a:r>
                <a:rPr lang="de-DE" sz="2000" dirty="0">
                  <a:latin typeface="Aptos" panose="020B0004020202020204" pitchFamily="34" charset="0"/>
                </a:rPr>
                <a:t> </a:t>
              </a:r>
              <a:r>
                <a:rPr lang="de-DE" sz="2000" dirty="0" err="1">
                  <a:latin typeface="Aptos" panose="020B0004020202020204" pitchFamily="34" charset="0"/>
                </a:rPr>
                <a:t>possono</a:t>
              </a:r>
              <a:r>
                <a:rPr lang="de-DE" sz="2000" dirty="0">
                  <a:latin typeface="Aptos" panose="020B0004020202020204" pitchFamily="34" charset="0"/>
                </a:rPr>
                <a:t> </a:t>
              </a:r>
              <a:r>
                <a:rPr lang="de-DE" sz="2000" dirty="0" err="1">
                  <a:latin typeface="Aptos" panose="020B0004020202020204" pitchFamily="34" charset="0"/>
                </a:rPr>
                <a:t>essere</a:t>
              </a:r>
              <a:r>
                <a:rPr lang="de-DE" sz="2000" dirty="0">
                  <a:latin typeface="Aptos" panose="020B0004020202020204" pitchFamily="34" charset="0"/>
                </a:rPr>
                <a:t> </a:t>
              </a:r>
              <a:r>
                <a:rPr lang="de-DE" sz="2000" dirty="0" err="1">
                  <a:latin typeface="Aptos" panose="020B0004020202020204" pitchFamily="34" charset="0"/>
                </a:rPr>
                <a:t>utilizzati</a:t>
              </a:r>
              <a:r>
                <a:rPr lang="de-DE" sz="2000" dirty="0">
                  <a:latin typeface="Aptos" panose="020B0004020202020204" pitchFamily="34" charset="0"/>
                </a:rPr>
                <a:t> </a:t>
              </a:r>
              <a:r>
                <a:rPr lang="de-DE" sz="2000" dirty="0" err="1">
                  <a:latin typeface="Aptos" panose="020B0004020202020204" pitchFamily="34" charset="0"/>
                </a:rPr>
                <a:t>nei</a:t>
              </a:r>
              <a:r>
                <a:rPr lang="de-DE" sz="2000" dirty="0">
                  <a:latin typeface="Aptos" panose="020B0004020202020204" pitchFamily="34" charset="0"/>
                </a:rPr>
                <a:t> </a:t>
              </a:r>
              <a:r>
                <a:rPr lang="de-DE" sz="2000" b="1" dirty="0" err="1">
                  <a:latin typeface="Aptos" panose="020B0004020202020204" pitchFamily="34" charset="0"/>
                </a:rPr>
                <a:t>bandi</a:t>
              </a:r>
              <a:r>
                <a:rPr lang="de-DE" sz="2000" b="1" dirty="0">
                  <a:latin typeface="Aptos" panose="020B0004020202020204" pitchFamily="34" charset="0"/>
                </a:rPr>
                <a:t> di </a:t>
              </a:r>
              <a:r>
                <a:rPr lang="de-DE" sz="2000" b="1" dirty="0" err="1">
                  <a:latin typeface="Aptos" panose="020B0004020202020204" pitchFamily="34" charset="0"/>
                </a:rPr>
                <a:t>gara</a:t>
              </a:r>
              <a:r>
                <a:rPr lang="de-DE" sz="2000" b="1" dirty="0">
                  <a:latin typeface="Aptos" panose="020B0004020202020204" pitchFamily="34" charset="0"/>
                </a:rPr>
                <a:t>.</a:t>
              </a:r>
              <a:endParaRPr sz="20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>
            <a:spLocks noGrp="1"/>
          </p:cNvSpPr>
          <p:nvPr>
            <p:ph type="title"/>
          </p:nvPr>
        </p:nvSpPr>
        <p:spPr>
          <a:xfrm>
            <a:off x="594360" y="318345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Perché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è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importante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l’adattamento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al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contesto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locale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? 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10" name="Google Shape;110;p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fld id="{00000000-1234-1234-1234-123412341234}" type="slidenum">
              <a:rPr lang="de-DE"/>
              <a:t>6</a:t>
            </a:fld>
            <a:endParaRPr/>
          </a:p>
        </p:txBody>
      </p:sp>
      <p:sp>
        <p:nvSpPr>
          <p:cNvPr id="111" name="Google Shape;111;p3"/>
          <p:cNvSpPr txBox="1"/>
          <p:nvPr/>
        </p:nvSpPr>
        <p:spPr>
          <a:xfrm>
            <a:off x="594546" y="2528704"/>
            <a:ext cx="11002908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de-DE" sz="2000" b="1" dirty="0" err="1">
                <a:latin typeface="Aptos" panose="020B0004020202020204" pitchFamily="34" charset="0"/>
              </a:rPr>
              <a:t>L’approvvigionamento</a:t>
            </a:r>
            <a:r>
              <a:rPr lang="de-DE" sz="2000" b="1" dirty="0"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latin typeface="Aptos" panose="020B0004020202020204" pitchFamily="34" charset="0"/>
              </a:rPr>
              <a:t>sostenibile</a:t>
            </a:r>
            <a:r>
              <a:rPr lang="de-DE" sz="2000" b="1" dirty="0"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latin typeface="Aptos" panose="020B0004020202020204" pitchFamily="34" charset="0"/>
              </a:rPr>
              <a:t>deve</a:t>
            </a:r>
            <a:r>
              <a:rPr lang="de-DE" sz="2000" b="1" dirty="0"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latin typeface="Aptos" panose="020B0004020202020204" pitchFamily="34" charset="0"/>
              </a:rPr>
              <a:t>essere</a:t>
            </a:r>
            <a:r>
              <a:rPr lang="de-DE" sz="2000" b="1" dirty="0">
                <a:latin typeface="Aptos" panose="020B0004020202020204" pitchFamily="34" charset="0"/>
              </a:rPr>
              <a:t> in </a:t>
            </a:r>
            <a:r>
              <a:rPr lang="de-DE" sz="2000" b="1" dirty="0" err="1">
                <a:latin typeface="Aptos" panose="020B0004020202020204" pitchFamily="34" charset="0"/>
              </a:rPr>
              <a:t>sintonia</a:t>
            </a:r>
            <a:r>
              <a:rPr lang="de-DE" sz="2000" b="1" dirty="0"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latin typeface="Aptos" panose="020B0004020202020204" pitchFamily="34" charset="0"/>
              </a:rPr>
              <a:t>con</a:t>
            </a:r>
            <a:r>
              <a:rPr lang="de-DE" sz="2000" b="1" dirty="0">
                <a:latin typeface="Aptos" panose="020B0004020202020204" pitchFamily="34" charset="0"/>
              </a:rPr>
              <a:t> le </a:t>
            </a:r>
            <a:r>
              <a:rPr lang="de-DE" sz="2000" b="1" dirty="0" err="1">
                <a:latin typeface="Aptos" panose="020B0004020202020204" pitchFamily="34" charset="0"/>
              </a:rPr>
              <a:t>condizioni</a:t>
            </a:r>
            <a:r>
              <a:rPr lang="de-DE" sz="2000" b="1" dirty="0"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latin typeface="Aptos" panose="020B0004020202020204" pitchFamily="34" charset="0"/>
              </a:rPr>
              <a:t>locali</a:t>
            </a:r>
            <a:r>
              <a:rPr lang="de-DE" sz="2000" b="1" dirty="0">
                <a:latin typeface="Aptos" panose="020B0004020202020204" pitchFamily="34" charset="0"/>
              </a:rPr>
              <a:t>:</a:t>
            </a:r>
            <a:endParaRPr sz="2000" b="0" i="0" u="none" strike="noStrike" cap="none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2" name="Google Shape;112;p3"/>
          <p:cNvSpPr/>
          <p:nvPr/>
        </p:nvSpPr>
        <p:spPr>
          <a:xfrm>
            <a:off x="783100" y="3428775"/>
            <a:ext cx="2569800" cy="2519400"/>
          </a:xfrm>
          <a:prstGeom prst="flowChartConnector">
            <a:avLst/>
          </a:prstGeom>
          <a:solidFill>
            <a:srgbClr val="65B1BE"/>
          </a:solidFill>
          <a:ln w="25400" cap="flat" cmpd="sng">
            <a:solidFill>
              <a:srgbClr val="4759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Ogni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comune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deve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affrontare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sfide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specifiche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ha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un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proprio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contesto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. </a:t>
            </a:r>
            <a:endParaRPr sz="1400" b="0" i="0" u="none" strike="noStrike" cap="none" dirty="0">
              <a:solidFill>
                <a:schemeClr val="bg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3" name="Google Shape;113;p3"/>
          <p:cNvSpPr/>
          <p:nvPr/>
        </p:nvSpPr>
        <p:spPr>
          <a:xfrm>
            <a:off x="6516974" y="3375301"/>
            <a:ext cx="2381400" cy="2367600"/>
          </a:xfrm>
          <a:prstGeom prst="flowChartConnector">
            <a:avLst/>
          </a:prstGeom>
          <a:solidFill>
            <a:srgbClr val="FBB50A"/>
          </a:solidFill>
          <a:ln w="25400" cap="flat" cmpd="sng">
            <a:solidFill>
              <a:srgbClr val="4759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I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collaboratori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sono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più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disponibili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al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cambiamento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quando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riconoscono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il proprio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contesto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.</a:t>
            </a:r>
            <a:endParaRPr sz="1400" b="0" i="0" u="none" strike="noStrike" cap="none" dirty="0">
              <a:solidFill>
                <a:schemeClr val="bg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4" name="Google Shape;114;p3"/>
          <p:cNvSpPr/>
          <p:nvPr/>
        </p:nvSpPr>
        <p:spPr>
          <a:xfrm>
            <a:off x="3483987" y="3612900"/>
            <a:ext cx="2901900" cy="2864100"/>
          </a:xfrm>
          <a:prstGeom prst="flowChartConnector">
            <a:avLst/>
          </a:prstGeom>
          <a:solidFill>
            <a:srgbClr val="A3C429"/>
          </a:solidFill>
          <a:ln w="25400" cap="flat" cmpd="sng">
            <a:solidFill>
              <a:srgbClr val="4759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L’adattamento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alla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realtà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locale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trasforma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la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formazione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i="1" dirty="0">
                <a:solidFill>
                  <a:schemeClr val="bg1"/>
                </a:solidFill>
                <a:latin typeface="Aptos" panose="020B0004020202020204" pitchFamily="34" charset="0"/>
              </a:rPr>
              <a:t>da </a:t>
            </a:r>
            <a:r>
              <a:rPr lang="de-DE" i="1" dirty="0" err="1">
                <a:solidFill>
                  <a:schemeClr val="bg1"/>
                </a:solidFill>
                <a:latin typeface="Aptos" panose="020B0004020202020204" pitchFamily="34" charset="0"/>
              </a:rPr>
              <a:t>scambio</a:t>
            </a:r>
            <a:r>
              <a:rPr lang="de-DE" i="1" dirty="0">
                <a:solidFill>
                  <a:schemeClr val="bg1"/>
                </a:solidFill>
                <a:latin typeface="Aptos" panose="020B0004020202020204" pitchFamily="34" charset="0"/>
              </a:rPr>
              <a:t> di </a:t>
            </a:r>
            <a:r>
              <a:rPr lang="de-DE" i="1" dirty="0" err="1">
                <a:solidFill>
                  <a:schemeClr val="bg1"/>
                </a:solidFill>
                <a:latin typeface="Aptos" panose="020B0004020202020204" pitchFamily="34" charset="0"/>
              </a:rPr>
              <a:t>informazioni</a:t>
            </a:r>
            <a:r>
              <a:rPr lang="de-DE" i="1" dirty="0">
                <a:solidFill>
                  <a:schemeClr val="bg1"/>
                </a:solidFill>
                <a:latin typeface="Aptos" panose="020B0004020202020204" pitchFamily="34" charset="0"/>
              </a:rPr>
              <a:t> a </a:t>
            </a:r>
            <a:r>
              <a:rPr lang="de-DE" i="1" dirty="0" err="1">
                <a:solidFill>
                  <a:schemeClr val="bg1"/>
                </a:solidFill>
                <a:latin typeface="Aptos" panose="020B0004020202020204" pitchFamily="34" charset="0"/>
              </a:rPr>
              <a:t>pianificazione</a:t>
            </a:r>
            <a:r>
              <a:rPr lang="de-DE" i="1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i="1" dirty="0" err="1">
                <a:solidFill>
                  <a:schemeClr val="bg1"/>
                </a:solidFill>
                <a:latin typeface="Aptos" panose="020B0004020202020204" pitchFamily="34" charset="0"/>
              </a:rPr>
              <a:t>operativa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.</a:t>
            </a:r>
            <a:endParaRPr sz="1400" b="0" i="1" u="none" strike="noStrike" cap="none" dirty="0">
              <a:solidFill>
                <a:schemeClr val="bg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5" name="Google Shape;115;p3"/>
          <p:cNvSpPr/>
          <p:nvPr/>
        </p:nvSpPr>
        <p:spPr>
          <a:xfrm>
            <a:off x="9032601" y="3428675"/>
            <a:ext cx="2778300" cy="2519400"/>
          </a:xfrm>
          <a:prstGeom prst="flowChartConnector">
            <a:avLst/>
          </a:prstGeom>
          <a:solidFill>
            <a:srgbClr val="5FB135"/>
          </a:solidFill>
          <a:ln w="25400" cap="flat" cmpd="sng">
            <a:solidFill>
              <a:srgbClr val="4759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L’adattamento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dei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contenuti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formativi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alle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realtà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locali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contribuisce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a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rafforzare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la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collaborazione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con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gli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attori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locali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.</a:t>
            </a:r>
            <a:endParaRPr sz="1400" b="0" i="0" u="none" strike="noStrike" cap="none" dirty="0">
              <a:solidFill>
                <a:schemeClr val="bg1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2"/>
          <p:cNvSpPr txBox="1">
            <a:spLocks noGrp="1"/>
          </p:cNvSpPr>
          <p:nvPr>
            <p:ph type="title"/>
          </p:nvPr>
        </p:nvSpPr>
        <p:spPr>
          <a:xfrm>
            <a:off x="594345" y="189575"/>
            <a:ext cx="9945300" cy="15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Adattamento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dei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materiali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al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contesto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locale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21" name="Google Shape;121;p32"/>
          <p:cNvSpPr txBox="1">
            <a:spLocks noGrp="1"/>
          </p:cNvSpPr>
          <p:nvPr>
            <p:ph type="body" idx="1"/>
          </p:nvPr>
        </p:nvSpPr>
        <p:spPr>
          <a:xfrm>
            <a:off x="468368" y="2007136"/>
            <a:ext cx="11255263" cy="1037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pPr lvl="0"/>
            <a:r>
              <a:rPr lang="de-DE" sz="2000" dirty="0" err="1">
                <a:latin typeface="Aptos" panose="020B0004020202020204" pitchFamily="34" charset="0"/>
              </a:rPr>
              <a:t>L’adattamento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aiuta</a:t>
            </a:r>
            <a:r>
              <a:rPr lang="de-DE" sz="2000" b="0" dirty="0">
                <a:latin typeface="Aptos" panose="020B0004020202020204" pitchFamily="34" charset="0"/>
              </a:rPr>
              <a:t> i </a:t>
            </a:r>
            <a:r>
              <a:rPr lang="de-DE" sz="2000" b="0" dirty="0" err="1">
                <a:latin typeface="Aptos" panose="020B0004020202020204" pitchFamily="34" charset="0"/>
              </a:rPr>
              <a:t>comuni</a:t>
            </a:r>
            <a:r>
              <a:rPr lang="de-DE" sz="2000" b="0" dirty="0">
                <a:latin typeface="Aptos" panose="020B0004020202020204" pitchFamily="34" charset="0"/>
              </a:rPr>
              <a:t> a </a:t>
            </a:r>
            <a:r>
              <a:rPr lang="de-DE" sz="2000" dirty="0" err="1">
                <a:latin typeface="Aptos" panose="020B0004020202020204" pitchFamily="34" charset="0"/>
              </a:rPr>
              <a:t>riconoscere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cosa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significa</a:t>
            </a:r>
            <a:r>
              <a:rPr lang="de-DE" sz="2000" dirty="0">
                <a:latin typeface="Aptos" panose="020B0004020202020204" pitchFamily="34" charset="0"/>
              </a:rPr>
              <a:t> per </a:t>
            </a:r>
            <a:r>
              <a:rPr lang="de-DE" sz="2000" dirty="0" err="1">
                <a:latin typeface="Aptos" panose="020B0004020202020204" pitchFamily="34" charset="0"/>
              </a:rPr>
              <a:t>loro</a:t>
            </a:r>
            <a:r>
              <a:rPr lang="de-DE" sz="2000" dirty="0">
                <a:latin typeface="Aptos" panose="020B0004020202020204" pitchFamily="34" charset="0"/>
              </a:rPr>
              <a:t> la </a:t>
            </a:r>
            <a:r>
              <a:rPr lang="de-DE" sz="2000" dirty="0" err="1">
                <a:latin typeface="Aptos" panose="020B0004020202020204" pitchFamily="34" charset="0"/>
              </a:rPr>
              <a:t>sostenibilità</a:t>
            </a:r>
            <a:r>
              <a:rPr lang="de-DE" sz="2000" dirty="0">
                <a:latin typeface="Aptos" panose="020B0004020202020204" pitchFamily="34" charset="0"/>
              </a:rPr>
              <a:t>. </a:t>
            </a:r>
            <a:r>
              <a:rPr lang="de-DE" sz="2000" b="0" dirty="0" err="1">
                <a:latin typeface="Aptos" panose="020B0004020202020204" pitchFamily="34" charset="0"/>
              </a:rPr>
              <a:t>Anche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con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risorse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umane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limitate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e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poca</a:t>
            </a:r>
            <a:r>
              <a:rPr lang="de-DE" sz="2000" b="0" dirty="0"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latin typeface="Aptos" panose="020B0004020202020204" pitchFamily="34" charset="0"/>
              </a:rPr>
              <a:t>esperienza</a:t>
            </a:r>
            <a:r>
              <a:rPr lang="de-DE" sz="2000" dirty="0"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latin typeface="Aptos" panose="020B0004020202020204" pitchFamily="34" charset="0"/>
              </a:rPr>
              <a:t>è</a:t>
            </a:r>
            <a:r>
              <a:rPr lang="de-DE" sz="2000" b="0" dirty="0">
                <a:latin typeface="Aptos" panose="020B0004020202020204" pitchFamily="34" charset="0"/>
              </a:rPr>
              <a:t> possibile </a:t>
            </a:r>
            <a:r>
              <a:rPr lang="de-DE" sz="2000" b="0" dirty="0" err="1">
                <a:latin typeface="Aptos" panose="020B0004020202020204" pitchFamily="34" charset="0"/>
              </a:rPr>
              <a:t>integrare</a:t>
            </a:r>
            <a:r>
              <a:rPr lang="de-DE" sz="2000" b="0" dirty="0">
                <a:latin typeface="Aptos" panose="020B0004020202020204" pitchFamily="34" charset="0"/>
              </a:rPr>
              <a:t> la </a:t>
            </a:r>
            <a:r>
              <a:rPr lang="de-DE" sz="2000" b="0" dirty="0" err="1">
                <a:latin typeface="Aptos" panose="020B0004020202020204" pitchFamily="34" charset="0"/>
              </a:rPr>
              <a:t>sostenibilità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adattandola</a:t>
            </a:r>
            <a:r>
              <a:rPr lang="de-DE" sz="2000" dirty="0">
                <a:latin typeface="Aptos" panose="020B0004020202020204" pitchFamily="34" charset="0"/>
              </a:rPr>
              <a:t> al </a:t>
            </a:r>
            <a:r>
              <a:rPr lang="de-DE" sz="2000" dirty="0" err="1">
                <a:latin typeface="Aptos" panose="020B0004020202020204" pitchFamily="34" charset="0"/>
              </a:rPr>
              <a:t>contesto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locale</a:t>
            </a:r>
            <a:r>
              <a:rPr lang="de-DE" sz="2000" dirty="0">
                <a:latin typeface="Aptos" panose="020B0004020202020204" pitchFamily="34" charset="0"/>
              </a:rPr>
              <a:t> … Ecco COME</a:t>
            </a:r>
            <a:endParaRPr sz="2000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  <a:p>
            <a:pPr marL="457200" lvl="0" indent="-228600" algn="l" rtl="0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</a:pPr>
            <a:endParaRPr sz="2000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22" name="Google Shape;122;p32"/>
          <p:cNvSpPr txBox="1"/>
          <p:nvPr/>
        </p:nvSpPr>
        <p:spPr>
          <a:xfrm>
            <a:off x="601650" y="3565850"/>
            <a:ext cx="5294400" cy="28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de-DE" sz="2000" dirty="0" err="1">
                <a:latin typeface="Aptos" panose="020B0004020202020204" pitchFamily="34" charset="0"/>
              </a:rPr>
              <a:t>Iniziate</a:t>
            </a:r>
            <a:r>
              <a:rPr lang="de-DE" sz="2000" dirty="0">
                <a:latin typeface="Aptos" panose="020B0004020202020204" pitchFamily="34" charset="0"/>
              </a:rPr>
              <a:t> ad </a:t>
            </a:r>
            <a:r>
              <a:rPr lang="de-DE" sz="2000" dirty="0" err="1">
                <a:latin typeface="Aptos" panose="020B0004020202020204" pitchFamily="34" charset="0"/>
              </a:rPr>
              <a:t>applicare</a:t>
            </a:r>
            <a:r>
              <a:rPr lang="de-DE" sz="2000" dirty="0">
                <a:latin typeface="Aptos" panose="020B0004020202020204" pitchFamily="34" charset="0"/>
              </a:rPr>
              <a:t> la </a:t>
            </a:r>
            <a:r>
              <a:rPr lang="de-DE" sz="2000" dirty="0" err="1">
                <a:latin typeface="Aptos" panose="020B0004020202020204" pitchFamily="34" charset="0"/>
              </a:rPr>
              <a:t>sostenibilità</a:t>
            </a:r>
            <a:r>
              <a:rPr lang="de-DE" sz="2000" dirty="0">
                <a:latin typeface="Aptos" panose="020B0004020202020204" pitchFamily="34" charset="0"/>
              </a:rPr>
              <a:t> alle </a:t>
            </a:r>
            <a:r>
              <a:rPr lang="de-DE" sz="2000" b="1" dirty="0">
                <a:latin typeface="Aptos" panose="020B0004020202020204" pitchFamily="34" charset="0"/>
              </a:rPr>
              <a:t>gare </a:t>
            </a:r>
            <a:r>
              <a:rPr lang="de-DE" sz="2000" b="1" dirty="0" err="1">
                <a:latin typeface="Aptos" panose="020B0004020202020204" pitchFamily="34" charset="0"/>
              </a:rPr>
              <a:t>d’appalto</a:t>
            </a:r>
            <a:r>
              <a:rPr lang="de-DE" sz="2000" b="1" dirty="0">
                <a:latin typeface="Aptos" panose="020B0004020202020204" pitchFamily="34" charset="0"/>
              </a:rPr>
              <a:t> più </a:t>
            </a:r>
            <a:r>
              <a:rPr lang="de-DE" sz="2000" b="1" dirty="0" err="1">
                <a:latin typeface="Aptos" panose="020B0004020202020204" pitchFamily="34" charset="0"/>
              </a:rPr>
              <a:t>frequenti</a:t>
            </a:r>
            <a:r>
              <a:rPr lang="de-DE" sz="2000" dirty="0">
                <a:latin typeface="Aptos" panose="020B0004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 err="1">
                <a:latin typeface="Aptos" panose="020B0004020202020204" pitchFamily="34" charset="0"/>
              </a:rPr>
              <a:t>Mettete</a:t>
            </a:r>
            <a:r>
              <a:rPr lang="de-DE" sz="2000" dirty="0">
                <a:latin typeface="Aptos" panose="020B0004020202020204" pitchFamily="34" charset="0"/>
              </a:rPr>
              <a:t> a </a:t>
            </a:r>
            <a:r>
              <a:rPr lang="de-DE" sz="2000" dirty="0" err="1">
                <a:latin typeface="Aptos" panose="020B0004020202020204" pitchFamily="34" charset="0"/>
              </a:rPr>
              <a:t>disposizione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materiali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prontamente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utilizzabili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ed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esempi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tratti</a:t>
            </a:r>
            <a:r>
              <a:rPr lang="de-DE" sz="2000" dirty="0">
                <a:latin typeface="Aptos" panose="020B0004020202020204" pitchFamily="34" charset="0"/>
              </a:rPr>
              <a:t> da </a:t>
            </a:r>
            <a:r>
              <a:rPr lang="de-DE" sz="2000" b="1" dirty="0" err="1">
                <a:latin typeface="Aptos" panose="020B0004020202020204" pitchFamily="34" charset="0"/>
              </a:rPr>
              <a:t>comuni</a:t>
            </a:r>
            <a:r>
              <a:rPr lang="de-DE" sz="2000" b="1" dirty="0"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latin typeface="Aptos" panose="020B0004020202020204" pitchFamily="34" charset="0"/>
              </a:rPr>
              <a:t>simili</a:t>
            </a:r>
            <a:r>
              <a:rPr lang="de-DE" sz="2000" dirty="0">
                <a:latin typeface="Aptos" panose="020B0004020202020204" pitchFamily="34" charset="0"/>
              </a:rPr>
              <a:t> per </a:t>
            </a:r>
            <a:r>
              <a:rPr lang="de-DE" sz="2000" dirty="0" err="1">
                <a:latin typeface="Aptos" panose="020B0004020202020204" pitchFamily="34" charset="0"/>
              </a:rPr>
              <a:t>instaurare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un</a:t>
            </a:r>
            <a:r>
              <a:rPr lang="de-DE" sz="2000" dirty="0">
                <a:latin typeface="Aptos" panose="020B0004020202020204" pitchFamily="34" charset="0"/>
              </a:rPr>
              <a:t> </a:t>
            </a:r>
            <a:r>
              <a:rPr lang="de-DE" sz="2000" dirty="0" err="1">
                <a:latin typeface="Aptos" panose="020B0004020202020204" pitchFamily="34" charset="0"/>
              </a:rPr>
              <a:t>clima</a:t>
            </a:r>
            <a:r>
              <a:rPr lang="de-DE" sz="2000" dirty="0">
                <a:latin typeface="Aptos" panose="020B0004020202020204" pitchFamily="34" charset="0"/>
              </a:rPr>
              <a:t> di </a:t>
            </a:r>
            <a:r>
              <a:rPr lang="de-DE" sz="2000" dirty="0" err="1">
                <a:latin typeface="Aptos" panose="020B0004020202020204" pitchFamily="34" charset="0"/>
              </a:rPr>
              <a:t>fiducia</a:t>
            </a:r>
            <a:r>
              <a:rPr lang="de-DE" sz="2000" dirty="0">
                <a:latin typeface="Aptos" panose="020B0004020202020204" pitchFamily="34" charset="0"/>
              </a:rPr>
              <a:t>.</a:t>
            </a:r>
            <a:endParaRPr sz="2000" b="1" i="0" u="none" strike="noStrike" cap="none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3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Semplificare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concetti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complessi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32" name="Google Shape;132;p33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10240655" cy="1037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lvl="0"/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Rendere la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sostenibilità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comprensibile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rgbClr val="3F3F3F"/>
                </a:solidFill>
                <a:latin typeface="Aptos" panose="020B0004020202020204" pitchFamily="34" charset="0"/>
              </a:rPr>
              <a:t>realizzabile</a:t>
            </a: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:</a:t>
            </a:r>
            <a:endParaRPr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  <p:grpSp>
        <p:nvGrpSpPr>
          <p:cNvPr id="133" name="Google Shape;133;p33"/>
          <p:cNvGrpSpPr/>
          <p:nvPr/>
        </p:nvGrpSpPr>
        <p:grpSpPr>
          <a:xfrm>
            <a:off x="767745" y="3559625"/>
            <a:ext cx="11026652" cy="1192070"/>
            <a:chOff x="5119" y="1776546"/>
            <a:chExt cx="11026652" cy="1192070"/>
          </a:xfrm>
        </p:grpSpPr>
        <p:sp>
          <p:nvSpPr>
            <p:cNvPr id="134" name="Google Shape;134;p33"/>
            <p:cNvSpPr/>
            <p:nvPr/>
          </p:nvSpPr>
          <p:spPr>
            <a:xfrm>
              <a:off x="5119" y="1776546"/>
              <a:ext cx="2980176" cy="1192070"/>
            </a:xfrm>
            <a:prstGeom prst="chevron">
              <a:avLst>
                <a:gd name="adj" fmla="val 50000"/>
              </a:avLst>
            </a:prstGeom>
            <a:solidFill>
              <a:srgbClr val="FBB50A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5" name="Google Shape;135;p33"/>
            <p:cNvSpPr txBox="1"/>
            <p:nvPr/>
          </p:nvSpPr>
          <p:spPr>
            <a:xfrm>
              <a:off x="601154" y="1853256"/>
              <a:ext cx="1788106" cy="11153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000" tIns="24000" rIns="24000" bIns="24000" anchor="ctr" anchorCtr="0">
              <a:noAutofit/>
            </a:bodyPr>
            <a:lstStyle/>
            <a:p>
              <a:pPr lvl="0" algn="ctr">
                <a:lnSpc>
                  <a:spcPct val="90000"/>
                </a:lnSpc>
              </a:pP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Sostituite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termini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tecnici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con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indicazioni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chiare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dei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compiti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da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svolgere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.</a:t>
              </a:r>
              <a:endParaRPr sz="1600" b="0" i="0" u="none" strike="noStrike" cap="none" dirty="0">
                <a:solidFill>
                  <a:schemeClr val="bg1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6" name="Google Shape;136;p33"/>
            <p:cNvSpPr/>
            <p:nvPr/>
          </p:nvSpPr>
          <p:spPr>
            <a:xfrm>
              <a:off x="2687278" y="1776546"/>
              <a:ext cx="2980176" cy="1192070"/>
            </a:xfrm>
            <a:prstGeom prst="chevron">
              <a:avLst>
                <a:gd name="adj" fmla="val 50000"/>
              </a:avLst>
            </a:prstGeom>
            <a:solidFill>
              <a:srgbClr val="65B1BE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7" name="Google Shape;137;p33"/>
            <p:cNvSpPr txBox="1"/>
            <p:nvPr/>
          </p:nvSpPr>
          <p:spPr>
            <a:xfrm>
              <a:off x="3283313" y="1776546"/>
              <a:ext cx="1788106" cy="11920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000" tIns="24000" rIns="24000" bIns="24000" anchor="ctr" anchorCtr="0">
              <a:noAutofit/>
            </a:bodyPr>
            <a:lstStyle/>
            <a:p>
              <a:pPr algn="ctr"/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Spiegate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solo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un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concetto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alla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volta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.</a:t>
              </a:r>
              <a:endParaRPr lang="de-DE" sz="1600" dirty="0">
                <a:solidFill>
                  <a:schemeClr val="bg1"/>
                </a:solidFill>
                <a:effectLst/>
                <a:latin typeface="Aptos" panose="020B0004020202020204" pitchFamily="34" charset="0"/>
              </a:endParaRPr>
            </a:p>
          </p:txBody>
        </p:sp>
        <p:sp>
          <p:nvSpPr>
            <p:cNvPr id="138" name="Google Shape;138;p33"/>
            <p:cNvSpPr/>
            <p:nvPr/>
          </p:nvSpPr>
          <p:spPr>
            <a:xfrm>
              <a:off x="5369437" y="1776546"/>
              <a:ext cx="2980176" cy="1192070"/>
            </a:xfrm>
            <a:prstGeom prst="chevron">
              <a:avLst>
                <a:gd name="adj" fmla="val 50000"/>
              </a:avLst>
            </a:prstGeom>
            <a:solidFill>
              <a:srgbClr val="005851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9" name="Google Shape;139;p33"/>
            <p:cNvSpPr txBox="1"/>
            <p:nvPr/>
          </p:nvSpPr>
          <p:spPr>
            <a:xfrm>
              <a:off x="5965472" y="1776546"/>
              <a:ext cx="1788106" cy="11920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000" tIns="24000" rIns="24000" bIns="24000" anchor="ctr" anchorCtr="0">
              <a:noAutofit/>
            </a:bodyPr>
            <a:lstStyle/>
            <a:p>
              <a:pPr algn="ctr"/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Utilizzate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supporti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visuali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(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diagrammi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di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flusso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,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simboli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,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checklist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)</a:t>
              </a:r>
              <a:endParaRPr lang="de-DE" sz="1600" dirty="0">
                <a:solidFill>
                  <a:schemeClr val="bg1"/>
                </a:solidFill>
                <a:effectLst/>
                <a:latin typeface="Aptos" panose="020B0004020202020204" pitchFamily="34" charset="0"/>
              </a:endParaRPr>
            </a:p>
          </p:txBody>
        </p:sp>
        <p:sp>
          <p:nvSpPr>
            <p:cNvPr id="140" name="Google Shape;140;p33"/>
            <p:cNvSpPr/>
            <p:nvPr/>
          </p:nvSpPr>
          <p:spPr>
            <a:xfrm>
              <a:off x="8051595" y="1776546"/>
              <a:ext cx="2980176" cy="1192070"/>
            </a:xfrm>
            <a:prstGeom prst="chevron">
              <a:avLst>
                <a:gd name="adj" fmla="val 50000"/>
              </a:avLst>
            </a:prstGeom>
            <a:solidFill>
              <a:srgbClr val="A3C429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41" name="Google Shape;141;p33"/>
            <p:cNvSpPr txBox="1"/>
            <p:nvPr/>
          </p:nvSpPr>
          <p:spPr>
            <a:xfrm>
              <a:off x="8647630" y="1776546"/>
              <a:ext cx="1788106" cy="11920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000" tIns="24000" rIns="24000" bIns="24000" anchor="ctr" anchorCtr="0">
              <a:noAutofit/>
            </a:bodyPr>
            <a:lstStyle/>
            <a:p>
              <a:pPr algn="ctr"/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Cercate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di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rispondere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sempre alla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domanda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: “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Quali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sono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le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aspettative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concrete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?”</a:t>
              </a:r>
              <a:endParaRPr lang="de-DE" sz="1600" dirty="0">
                <a:solidFill>
                  <a:schemeClr val="bg1"/>
                </a:solidFill>
                <a:effectLst/>
                <a:latin typeface="Aptos" panose="020B00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4"/>
          <p:cNvSpPr txBox="1">
            <a:spLocks noGrp="1"/>
          </p:cNvSpPr>
          <p:nvPr>
            <p:ph type="title"/>
          </p:nvPr>
        </p:nvSpPr>
        <p:spPr>
          <a:xfrm>
            <a:off x="594359" y="418172"/>
            <a:ext cx="8862461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Promuovere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il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cambiamento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b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</a:b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dei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comportamenti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la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collaborazione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47" name="Google Shape;147;p34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10690675" cy="4386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In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qualità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di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formatore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,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spiegate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innanzitutto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perché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sono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importanti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i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cambiamenti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di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comportamento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e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la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collaborazione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!</a:t>
            </a:r>
          </a:p>
          <a:p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Spiegate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quindi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i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seguenti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concetti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fondamentali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: </a:t>
            </a:r>
            <a:endParaRPr lang="de-DE" sz="2000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Iniziate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con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piccoli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passi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: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scegliete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un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miglioramento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nell’ambito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della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sostenibilità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per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ogni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bando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di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gara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.</a:t>
            </a: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Contattate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tempestivamente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i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fornitori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, 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in modo da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adeguare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i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criteri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alle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condizioni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locali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.</a:t>
            </a:r>
            <a:endParaRPr lang="de-DE" sz="2000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Mantenete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un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approccio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pratico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: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utilizzate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modelli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adattabili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spiegate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in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quale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punto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del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bando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di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gara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deve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essere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specificato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ciascun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criterio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. </a:t>
            </a:r>
            <a:endParaRPr lang="de-DE" sz="2000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Riconoscete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i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successi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conseguiti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– la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gratificazione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motiva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ad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adottare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ulteriori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misure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.</a:t>
            </a:r>
            <a:endParaRPr lang="de-DE" sz="2000" dirty="0">
              <a:solidFill>
                <a:srgbClr val="3F3F3F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519</Words>
  <Application>Microsoft Macintosh PowerPoint</Application>
  <PresentationFormat>Breitbild</PresentationFormat>
  <Paragraphs>49</Paragraphs>
  <Slides>10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6" baseType="lpstr">
      <vt:lpstr>Arial</vt:lpstr>
      <vt:lpstr>Aptos</vt:lpstr>
      <vt:lpstr>Play</vt:lpstr>
      <vt:lpstr>Calibri</vt:lpstr>
      <vt:lpstr>Aptos Serif</vt:lpstr>
      <vt:lpstr>Benutzerdefiniert</vt:lpstr>
      <vt:lpstr>PowerPoint-Präsentation</vt:lpstr>
      <vt:lpstr>Offrire corsi di formazione locali efficaci</vt:lpstr>
      <vt:lpstr>Organizzare corsi di formazione locali</vt:lpstr>
      <vt:lpstr>A chi vi rivolgete?</vt:lpstr>
      <vt:lpstr>Cosa dovrebbe fare il formatore🡪</vt:lpstr>
      <vt:lpstr>Perché è importante l’adattamento al contesto locale? </vt:lpstr>
      <vt:lpstr>Adattamento dei materiali al contesto locale</vt:lpstr>
      <vt:lpstr>Semplificare concetti complessi</vt:lpstr>
      <vt:lpstr>Promuovere il cambiamento  dei comportamenti e la collaborazione</vt:lpstr>
      <vt:lpstr>Grazie mille  per l’attenzione!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nicole</dc:creator>
  <cp:lastModifiedBy>Katharina Gasteiger</cp:lastModifiedBy>
  <cp:revision>5</cp:revision>
  <dcterms:created xsi:type="dcterms:W3CDTF">2024-09-16T10:50:40Z</dcterms:created>
  <dcterms:modified xsi:type="dcterms:W3CDTF">2026-04-29T10:03:24Z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0x010100255B8ECBF0E41D4F84283CBD4EE3A7A4</vt:lpwstr>
  </property>
  <property fmtid="{D5CDD505-2E9C-101B-9397-08002B2CF9AE}" pid="3" name="MediaServiceImageTags">
    <vt:lpwstr/>
  </property>
</Properties>
</file>