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9CW1mvHPhZlDSShlb0GnfPZhv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756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79738"/>
  </p:normalViewPr>
  <p:slideViewPr>
    <p:cSldViewPr snapToGrid="0">
      <p:cViewPr varScale="1">
        <p:scale>
          <a:sx n="74" d="100"/>
          <a:sy n="74" d="100"/>
        </p:scale>
        <p:origin x="180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Obiettivo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Ogni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partecipante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(o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ogni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piccolo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gruppo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progetta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tiene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mini-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formazione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 10-15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minuti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aspetto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selezionato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dell’approvvigionamento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sostenibile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dimostrando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Conoscenza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specialistica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utilizzo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esempi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pratici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comunicazione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chiara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il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coinvolgimento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pubblico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l’uso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metodi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interattivi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adatti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studenti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adulti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  <a:endParaRPr lang="de-DE" dirty="0">
              <a:effectLst/>
            </a:endParaRPr>
          </a:p>
          <a:p>
            <a:pPr rtl="0"/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integrazione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di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sostenibilità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giuridici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All’inizio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Introduzione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briefing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da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facilitatore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Calibri"/>
                <a:ea typeface="Calibri"/>
                <a:cs typeface="Calibri"/>
                <a:sym typeface="Calibri"/>
              </a:rPr>
              <a:t>Summary and reflection by facilitator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10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25" name="Google Shape;25;p10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26" name="Google Shape;26;p10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0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10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" name="Google Shape;29;p1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1" name="Google Shape;101;p20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15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11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4" name="Google Shape;34;p11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5" name="Google Shape;35;p11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1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2" name="Google Shape;52;p13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3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5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15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72" name="Google Shape;72;p16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6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75" name="Google Shape;75;p16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6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6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3" name="Google Shape;93;p19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4" name="Google Shape;94;p19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8" descr="Grafik 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8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Data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3" y="1309059"/>
            <a:ext cx="5700977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90000"/>
              </a:lnSpc>
              <a:buClr>
                <a:schemeClr val="accent4"/>
              </a:buClr>
              <a:buSzPts val="2400"/>
            </a:pP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Realizzazione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un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</a:p>
          <a:p>
            <a:pPr lvl="0">
              <a:lnSpc>
                <a:spcPct val="90000"/>
              </a:lnSpc>
              <a:buClr>
                <a:schemeClr val="accent4"/>
              </a:buClr>
              <a:buSzPts val="2400"/>
            </a:pP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mini-corso di </a:t>
            </a: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sul </a:t>
            </a: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tema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“</a:t>
            </a: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Approvvigionamenti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b="1" dirty="0" err="1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sostenibili</a:t>
            </a:r>
            <a:r>
              <a:rPr lang="de-DE" sz="3600" b="1" dirty="0">
                <a:solidFill>
                  <a:srgbClr val="575756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”</a:t>
            </a:r>
            <a:endParaRPr lang="en-GB" sz="3600" b="1" dirty="0">
              <a:solidFill>
                <a:srgbClr val="575756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3" y="872973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1.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Obiettivo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1051647" y="243067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r>
              <a:rPr lang="de-DE" sz="2400" dirty="0" err="1">
                <a:latin typeface="Aptos" panose="020B0004020202020204" pitchFamily="34" charset="0"/>
              </a:rPr>
              <a:t>Progettate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tenete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una</a:t>
            </a:r>
            <a:r>
              <a:rPr lang="de-DE" sz="2400" dirty="0">
                <a:latin typeface="Aptos" panose="020B0004020202020204" pitchFamily="34" charset="0"/>
              </a:rPr>
              <a:t> mini-</a:t>
            </a:r>
            <a:r>
              <a:rPr lang="de-DE" sz="2400" dirty="0" err="1">
                <a:latin typeface="Aptos" panose="020B0004020202020204" pitchFamily="34" charset="0"/>
              </a:rPr>
              <a:t>formazione</a:t>
            </a:r>
            <a:r>
              <a:rPr lang="de-DE" sz="2400" dirty="0">
                <a:latin typeface="Aptos" panose="020B0004020202020204" pitchFamily="34" charset="0"/>
              </a:rPr>
              <a:t> di 10-15 </a:t>
            </a:r>
            <a:r>
              <a:rPr lang="de-DE" sz="2400" dirty="0" err="1">
                <a:latin typeface="Aptos" panose="020B0004020202020204" pitchFamily="34" charset="0"/>
              </a:rPr>
              <a:t>minuti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su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un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aspetto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selezionato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dell’approvvigionamento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sostenibile</a:t>
            </a:r>
            <a:r>
              <a:rPr lang="de-DE" sz="2400" dirty="0">
                <a:latin typeface="Aptos" panose="020B0004020202020204" pitchFamily="34" charset="0"/>
              </a:rPr>
              <a:t>: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ptos" panose="020B0004020202020204" pitchFamily="34" charset="0"/>
              </a:rPr>
              <a:t>Utilizzate</a:t>
            </a:r>
            <a:r>
              <a:rPr lang="de-DE" sz="2400" dirty="0">
                <a:latin typeface="Aptos" panose="020B0004020202020204" pitchFamily="34" charset="0"/>
              </a:rPr>
              <a:t> le </a:t>
            </a:r>
            <a:r>
              <a:rPr lang="de-DE" sz="2400" dirty="0" err="1">
                <a:latin typeface="Aptos" panose="020B0004020202020204" pitchFamily="34" charset="0"/>
              </a:rPr>
              <a:t>conoscenze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acquisite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durante</a:t>
            </a:r>
            <a:r>
              <a:rPr lang="de-DE" sz="2400" dirty="0">
                <a:latin typeface="Aptos" panose="020B0004020202020204" pitchFamily="34" charset="0"/>
              </a:rPr>
              <a:t> il </a:t>
            </a:r>
            <a:r>
              <a:rPr lang="de-DE" sz="2400" dirty="0" err="1">
                <a:latin typeface="Aptos" panose="020B0004020202020204" pitchFamily="34" charset="0"/>
              </a:rPr>
              <a:t>corso</a:t>
            </a:r>
            <a:r>
              <a:rPr lang="de-DE" sz="2400" dirty="0">
                <a:latin typeface="Aptos" panose="020B0004020202020204" pitchFamily="34" charset="0"/>
              </a:rPr>
              <a:t> Train-</a:t>
            </a:r>
            <a:r>
              <a:rPr lang="de-DE" sz="2400" dirty="0" err="1">
                <a:latin typeface="Aptos" panose="020B0004020202020204" pitchFamily="34" charset="0"/>
              </a:rPr>
              <a:t>the</a:t>
            </a:r>
            <a:r>
              <a:rPr lang="de-DE" sz="2400" dirty="0">
                <a:latin typeface="Aptos" panose="020B0004020202020204" pitchFamily="34" charset="0"/>
              </a:rPr>
              <a:t>-Trainer.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ptos" panose="020B0004020202020204" pitchFamily="34" charset="0"/>
              </a:rPr>
              <a:t>Utilizzate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esempi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tratti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dalla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pratica</a:t>
            </a:r>
            <a:r>
              <a:rPr lang="de-DE" sz="2400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ptos" panose="020B0004020202020204" pitchFamily="34" charset="0"/>
              </a:rPr>
              <a:t>Coinvolgete</a:t>
            </a:r>
            <a:r>
              <a:rPr lang="de-DE" sz="2400" dirty="0">
                <a:latin typeface="Aptos" panose="020B0004020202020204" pitchFamily="34" charset="0"/>
              </a:rPr>
              <a:t> il </a:t>
            </a:r>
            <a:r>
              <a:rPr lang="de-DE" sz="2400" dirty="0" err="1">
                <a:latin typeface="Aptos" panose="020B0004020202020204" pitchFamily="34" charset="0"/>
              </a:rPr>
              <a:t>pubblico</a:t>
            </a:r>
            <a:r>
              <a:rPr lang="de-DE" sz="2400" dirty="0">
                <a:latin typeface="Aptos" panose="020B0004020202020204" pitchFamily="34" charset="0"/>
              </a:rPr>
              <a:t>: </a:t>
            </a:r>
            <a:r>
              <a:rPr lang="de-DE" sz="2400" dirty="0" err="1">
                <a:latin typeface="Aptos" panose="020B0004020202020204" pitchFamily="34" charset="0"/>
              </a:rPr>
              <a:t>utilizzate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almeno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una</a:t>
            </a:r>
            <a:r>
              <a:rPr lang="de-DE" sz="2400" dirty="0">
                <a:latin typeface="Aptos" panose="020B0004020202020204" pitchFamily="34" charset="0"/>
              </a:rPr>
              <a:t> breve </a:t>
            </a:r>
            <a:r>
              <a:rPr lang="de-DE" sz="2400" dirty="0" err="1">
                <a:latin typeface="Aptos" panose="020B0004020202020204" pitchFamily="34" charset="0"/>
              </a:rPr>
              <a:t>attività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interattiva</a:t>
            </a:r>
            <a:r>
              <a:rPr lang="de-DE" sz="2400" dirty="0">
                <a:latin typeface="Aptos" panose="020B0004020202020204" pitchFamily="34" charset="0"/>
              </a:rPr>
              <a:t> (ad es. </a:t>
            </a:r>
            <a:r>
              <a:rPr lang="de-DE" sz="2400" dirty="0" err="1">
                <a:latin typeface="Aptos" panose="020B0004020202020204" pitchFamily="34" charset="0"/>
              </a:rPr>
              <a:t>un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sondaggio</a:t>
            </a:r>
            <a:r>
              <a:rPr lang="de-DE" sz="2400" dirty="0">
                <a:latin typeface="Aptos" panose="020B0004020202020204" pitchFamily="34" charset="0"/>
              </a:rPr>
              <a:t>, </a:t>
            </a:r>
            <a:r>
              <a:rPr lang="de-DE" sz="2400" dirty="0" err="1">
                <a:latin typeface="Aptos" panose="020B0004020202020204" pitchFamily="34" charset="0"/>
              </a:rPr>
              <a:t>una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discussione</a:t>
            </a:r>
            <a:r>
              <a:rPr lang="de-DE" sz="2400" dirty="0">
                <a:latin typeface="Aptos" panose="020B0004020202020204" pitchFamily="34" charset="0"/>
              </a:rPr>
              <a:t> di </a:t>
            </a:r>
            <a:r>
              <a:rPr lang="de-DE" sz="2400" dirty="0" err="1">
                <a:latin typeface="Aptos" panose="020B0004020202020204" pitchFamily="34" charset="0"/>
              </a:rPr>
              <a:t>gruppo</a:t>
            </a:r>
            <a:r>
              <a:rPr lang="de-DE" sz="2400" dirty="0">
                <a:latin typeface="Aptos" panose="020B0004020202020204" pitchFamily="34" charset="0"/>
              </a:rPr>
              <a:t>, </a:t>
            </a:r>
            <a:r>
              <a:rPr lang="de-DE" sz="2400" dirty="0" err="1">
                <a:latin typeface="Aptos" panose="020B0004020202020204" pitchFamily="34" charset="0"/>
              </a:rPr>
              <a:t>un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quiz</a:t>
            </a:r>
            <a:r>
              <a:rPr lang="de-DE" sz="2400" dirty="0">
                <a:latin typeface="Aptos" panose="020B0004020202020204" pitchFamily="34" charset="0"/>
              </a:rPr>
              <a:t>).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ptos" panose="020B0004020202020204" pitchFamily="34" charset="0"/>
              </a:rPr>
              <a:t>Utilizzate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supporti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visivi</a:t>
            </a:r>
            <a:r>
              <a:rPr lang="de-DE" sz="2400" dirty="0">
                <a:latin typeface="Aptos" panose="020B0004020202020204" pitchFamily="34" charset="0"/>
              </a:rPr>
              <a:t> (</a:t>
            </a:r>
            <a:r>
              <a:rPr lang="de-DE" sz="2400" dirty="0" err="1">
                <a:latin typeface="Aptos" panose="020B0004020202020204" pitchFamily="34" charset="0"/>
              </a:rPr>
              <a:t>slide</a:t>
            </a:r>
            <a:r>
              <a:rPr lang="de-DE" sz="2400" dirty="0">
                <a:latin typeface="Aptos" panose="020B0004020202020204" pitchFamily="34" charset="0"/>
              </a:rPr>
              <a:t>, </a:t>
            </a:r>
            <a:r>
              <a:rPr lang="de-DE" sz="2400" dirty="0" err="1">
                <a:latin typeface="Aptos" panose="020B0004020202020204" pitchFamily="34" charset="0"/>
              </a:rPr>
              <a:t>lavagna</a:t>
            </a:r>
            <a:r>
              <a:rPr lang="de-DE" sz="2400" dirty="0">
                <a:latin typeface="Aptos" panose="020B0004020202020204" pitchFamily="34" charset="0"/>
              </a:rPr>
              <a:t> a </a:t>
            </a:r>
            <a:r>
              <a:rPr lang="de-DE" sz="2400" dirty="0" err="1">
                <a:latin typeface="Aptos" panose="020B0004020202020204" pitchFamily="34" charset="0"/>
              </a:rPr>
              <a:t>fogli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mobili</a:t>
            </a:r>
            <a:r>
              <a:rPr lang="de-DE" sz="2400" dirty="0">
                <a:latin typeface="Aptos" panose="020B0004020202020204" pitchFamily="34" charset="0"/>
              </a:rPr>
              <a:t>, </a:t>
            </a:r>
            <a:r>
              <a:rPr lang="de-DE" sz="2400" dirty="0" err="1">
                <a:latin typeface="Aptos" panose="020B0004020202020204" pitchFamily="34" charset="0"/>
              </a:rPr>
              <a:t>dispense</a:t>
            </a:r>
            <a:r>
              <a:rPr lang="de-DE" sz="2400" dirty="0">
                <a:latin typeface="Aptos" panose="020B0004020202020204" pitchFamily="34" charset="0"/>
              </a:rPr>
              <a:t>).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400" dirty="0" err="1">
                <a:latin typeface="Aptos" panose="020B0004020202020204" pitchFamily="34" charset="0"/>
              </a:rPr>
              <a:t>Concludete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l’evento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con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una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considerazione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importante</a:t>
            </a:r>
            <a:r>
              <a:rPr lang="de-DE" sz="2400" dirty="0">
                <a:latin typeface="Aptos" panose="020B0004020202020204" pitchFamily="34" charset="0"/>
              </a:rPr>
              <a:t> o </a:t>
            </a:r>
            <a:r>
              <a:rPr lang="de-DE" sz="2400" dirty="0" err="1">
                <a:latin typeface="Aptos" panose="020B0004020202020204" pitchFamily="34" charset="0"/>
              </a:rPr>
              <a:t>una</a:t>
            </a:r>
            <a:r>
              <a:rPr lang="de-DE" sz="2400" dirty="0">
                <a:latin typeface="Aptos" panose="020B0004020202020204" pitchFamily="34" charset="0"/>
              </a:rPr>
              <a:t> </a:t>
            </a:r>
            <a:r>
              <a:rPr lang="de-DE" sz="2400" dirty="0" err="1">
                <a:latin typeface="Aptos" panose="020B0004020202020204" pitchFamily="34" charset="0"/>
              </a:rPr>
              <a:t>domanda</a:t>
            </a:r>
            <a:r>
              <a:rPr lang="de-DE" sz="2400" dirty="0">
                <a:latin typeface="Aptos" panose="020B0004020202020204" pitchFamily="34" charset="0"/>
              </a:rPr>
              <a:t> di </a:t>
            </a:r>
            <a:r>
              <a:rPr lang="de-DE" sz="2400" dirty="0" err="1">
                <a:latin typeface="Aptos" panose="020B0004020202020204" pitchFamily="34" charset="0"/>
              </a:rPr>
              <a:t>riflessione</a:t>
            </a:r>
            <a:r>
              <a:rPr lang="de-DE" sz="2400" dirty="0">
                <a:latin typeface="Aptos" panose="020B0004020202020204" pitchFamily="34" charset="0"/>
              </a:rPr>
              <a:t>.</a:t>
            </a:r>
          </a:p>
          <a:p>
            <a:pPr marL="342900" lvl="0" indent="-35433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545454"/>
              </a:buClr>
              <a:buSzPts val="2400"/>
              <a:buFont typeface="Arial"/>
              <a:buChar char="•"/>
            </a:pPr>
            <a:endParaRPr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15" name="Google Shape;115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2.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Panoramica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processo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051647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Preparatevi</a:t>
            </a:r>
            <a:r>
              <a:rPr lang="de-DE" dirty="0"/>
              <a:t> </a:t>
            </a:r>
            <a:r>
              <a:rPr lang="de-DE" dirty="0" err="1"/>
              <a:t>individualmente</a:t>
            </a:r>
            <a:r>
              <a:rPr lang="de-DE" dirty="0"/>
              <a:t> o in </a:t>
            </a:r>
            <a:r>
              <a:rPr lang="de-DE" dirty="0" err="1"/>
              <a:t>coppia</a:t>
            </a:r>
            <a:r>
              <a:rPr lang="de-DE" dirty="0"/>
              <a:t> (90 </a:t>
            </a:r>
            <a:r>
              <a:rPr lang="de-DE" dirty="0" err="1"/>
              <a:t>minuti</a:t>
            </a:r>
            <a:r>
              <a:rPr lang="de-DE" dirty="0"/>
              <a:t>)</a:t>
            </a:r>
          </a:p>
          <a:p>
            <a:pPr lvl="1" fontAlgn="base"/>
            <a:r>
              <a:rPr lang="de-DE" dirty="0"/>
              <a:t>Mini-</a:t>
            </a:r>
            <a:r>
              <a:rPr lang="de-DE" dirty="0" err="1"/>
              <a:t>formazione</a:t>
            </a:r>
            <a:r>
              <a:rPr lang="de-DE" dirty="0"/>
              <a:t> di 10-15 </a:t>
            </a:r>
            <a:r>
              <a:rPr lang="de-DE" dirty="0" err="1"/>
              <a:t>minuti</a:t>
            </a:r>
            <a:r>
              <a:rPr lang="de-DE" dirty="0"/>
              <a:t> </a:t>
            </a:r>
            <a:r>
              <a:rPr lang="de-DE" dirty="0" err="1"/>
              <a:t>su</a:t>
            </a:r>
            <a:r>
              <a:rPr lang="de-DE" dirty="0"/>
              <a:t>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aspetto</a:t>
            </a:r>
            <a:r>
              <a:rPr lang="de-DE" dirty="0"/>
              <a:t> </a:t>
            </a:r>
            <a:r>
              <a:rPr lang="de-DE" dirty="0" err="1"/>
              <a:t>selezionato</a:t>
            </a:r>
            <a:r>
              <a:rPr lang="de-DE" dirty="0"/>
              <a:t> </a:t>
            </a:r>
            <a:r>
              <a:rPr lang="de-DE" dirty="0" err="1"/>
              <a:t>dell’approvvigionamento</a:t>
            </a:r>
            <a:r>
              <a:rPr lang="de-DE" dirty="0"/>
              <a:t> </a:t>
            </a:r>
            <a:r>
              <a:rPr lang="de-DE" dirty="0" err="1"/>
              <a:t>sostenibile</a:t>
            </a:r>
            <a:endParaRPr lang="de-DE" dirty="0"/>
          </a:p>
          <a:p>
            <a:pPr lvl="1" fontAlgn="base"/>
            <a:r>
              <a:rPr lang="de-DE" dirty="0" err="1"/>
              <a:t>Utilizzate</a:t>
            </a:r>
            <a:r>
              <a:rPr lang="de-DE" dirty="0"/>
              <a:t> le </a:t>
            </a:r>
            <a:r>
              <a:rPr lang="de-DE" dirty="0" err="1"/>
              <a:t>conoscenze</a:t>
            </a:r>
            <a:r>
              <a:rPr lang="de-DE" dirty="0"/>
              <a:t> </a:t>
            </a:r>
            <a:r>
              <a:rPr lang="de-DE" dirty="0" err="1"/>
              <a:t>acquisite</a:t>
            </a:r>
            <a:r>
              <a:rPr lang="de-DE" dirty="0"/>
              <a:t> </a:t>
            </a:r>
            <a:r>
              <a:rPr lang="de-DE" dirty="0" err="1"/>
              <a:t>nel</a:t>
            </a:r>
            <a:r>
              <a:rPr lang="de-DE" dirty="0"/>
              <a:t> </a:t>
            </a:r>
            <a:r>
              <a:rPr lang="de-DE" dirty="0" err="1"/>
              <a:t>corso</a:t>
            </a:r>
            <a:r>
              <a:rPr lang="de-DE" dirty="0"/>
              <a:t> Train-</a:t>
            </a:r>
            <a:r>
              <a:rPr lang="de-DE" dirty="0" err="1"/>
              <a:t>the</a:t>
            </a:r>
            <a:r>
              <a:rPr lang="de-DE" dirty="0"/>
              <a:t>-Trainer.</a:t>
            </a:r>
          </a:p>
          <a:p>
            <a:pPr lvl="1" fontAlgn="base"/>
            <a:r>
              <a:rPr lang="de-DE" dirty="0" err="1"/>
              <a:t>Utilizzate</a:t>
            </a:r>
            <a:r>
              <a:rPr lang="de-DE" dirty="0"/>
              <a:t> </a:t>
            </a:r>
            <a:r>
              <a:rPr lang="de-DE" dirty="0" err="1"/>
              <a:t>esempi</a:t>
            </a:r>
            <a:r>
              <a:rPr lang="de-DE" dirty="0"/>
              <a:t> </a:t>
            </a:r>
            <a:r>
              <a:rPr lang="de-DE" dirty="0" err="1"/>
              <a:t>tratti</a:t>
            </a:r>
            <a:r>
              <a:rPr lang="de-DE" dirty="0"/>
              <a:t> </a:t>
            </a:r>
            <a:r>
              <a:rPr lang="de-DE" dirty="0" err="1"/>
              <a:t>dalla</a:t>
            </a:r>
            <a:r>
              <a:rPr lang="de-DE" dirty="0"/>
              <a:t> </a:t>
            </a:r>
            <a:r>
              <a:rPr lang="de-DE" dirty="0" err="1"/>
              <a:t>pratica</a:t>
            </a:r>
            <a:r>
              <a:rPr lang="de-DE" dirty="0"/>
              <a:t>.</a:t>
            </a:r>
          </a:p>
          <a:p>
            <a:pPr lvl="1" fontAlgn="base"/>
            <a:r>
              <a:rPr lang="de-DE" dirty="0" err="1"/>
              <a:t>Coinvolgete</a:t>
            </a:r>
            <a:r>
              <a:rPr lang="de-DE" dirty="0"/>
              <a:t> il </a:t>
            </a:r>
            <a:r>
              <a:rPr lang="de-DE" dirty="0" err="1"/>
              <a:t>pubblico</a:t>
            </a:r>
            <a:r>
              <a:rPr lang="de-DE" dirty="0"/>
              <a:t>: </a:t>
            </a:r>
            <a:r>
              <a:rPr lang="de-DE" dirty="0" err="1"/>
              <a:t>utilizzate</a:t>
            </a:r>
            <a:r>
              <a:rPr lang="de-DE" dirty="0"/>
              <a:t> </a:t>
            </a:r>
            <a:r>
              <a:rPr lang="de-DE" dirty="0" err="1"/>
              <a:t>metodi</a:t>
            </a:r>
            <a:r>
              <a:rPr lang="de-DE" dirty="0"/>
              <a:t> </a:t>
            </a:r>
            <a:r>
              <a:rPr lang="de-DE" dirty="0" err="1"/>
              <a:t>interattivi</a:t>
            </a:r>
            <a:r>
              <a:rPr lang="de-DE" dirty="0"/>
              <a:t> </a:t>
            </a:r>
            <a:r>
              <a:rPr lang="de-DE" dirty="0" err="1"/>
              <a:t>adatti</a:t>
            </a:r>
            <a:r>
              <a:rPr lang="de-DE" dirty="0"/>
              <a:t> a </a:t>
            </a:r>
            <a:r>
              <a:rPr lang="de-DE" dirty="0" err="1"/>
              <a:t>studenti</a:t>
            </a:r>
            <a:r>
              <a:rPr lang="de-DE" dirty="0"/>
              <a:t> </a:t>
            </a:r>
            <a:r>
              <a:rPr lang="de-DE" dirty="0" err="1"/>
              <a:t>adulti</a:t>
            </a:r>
            <a:r>
              <a:rPr lang="de-DE" dirty="0"/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Tenete</a:t>
            </a:r>
            <a:r>
              <a:rPr lang="de-DE" dirty="0"/>
              <a:t> la </a:t>
            </a:r>
            <a:r>
              <a:rPr lang="de-DE" dirty="0" err="1"/>
              <a:t>vostra</a:t>
            </a:r>
            <a:r>
              <a:rPr lang="de-DE" dirty="0"/>
              <a:t> mini-</a:t>
            </a:r>
            <a:r>
              <a:rPr lang="de-DE" dirty="0" err="1"/>
              <a:t>formazione</a:t>
            </a:r>
            <a:r>
              <a:rPr lang="de-DE" dirty="0"/>
              <a:t> </a:t>
            </a:r>
            <a:r>
              <a:rPr lang="de-DE" dirty="0" err="1"/>
              <a:t>davanti</a:t>
            </a:r>
            <a:r>
              <a:rPr lang="de-DE" dirty="0"/>
              <a:t> al </a:t>
            </a:r>
            <a:r>
              <a:rPr lang="de-DE" dirty="0" err="1"/>
              <a:t>gruppo</a:t>
            </a:r>
            <a:r>
              <a:rPr lang="de-DE" dirty="0"/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Ricevete</a:t>
            </a:r>
            <a:r>
              <a:rPr lang="de-DE" dirty="0"/>
              <a:t>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feedback</a:t>
            </a:r>
            <a:r>
              <a:rPr lang="de-DE" dirty="0"/>
              <a:t> </a:t>
            </a:r>
            <a:r>
              <a:rPr lang="de-DE" dirty="0" err="1"/>
              <a:t>ben</a:t>
            </a:r>
            <a:r>
              <a:rPr lang="de-DE" dirty="0"/>
              <a:t> </a:t>
            </a:r>
            <a:r>
              <a:rPr lang="de-DE" dirty="0" err="1"/>
              <a:t>strutturato</a:t>
            </a:r>
            <a:r>
              <a:rPr lang="de-DE" dirty="0"/>
              <a:t>. 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Char char="•"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22" name="Google Shape;122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3. Mini-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8" name="Google Shape;128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endParaRPr sz="2200" dirty="0"/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Conducete</a:t>
            </a:r>
            <a:r>
              <a:rPr lang="de-DE" dirty="0"/>
              <a:t> la </a:t>
            </a:r>
            <a:r>
              <a:rPr lang="de-DE" dirty="0" err="1"/>
              <a:t>vostra</a:t>
            </a:r>
            <a:r>
              <a:rPr lang="de-DE" dirty="0"/>
              <a:t> mini-</a:t>
            </a:r>
            <a:r>
              <a:rPr lang="de-DE" dirty="0" err="1"/>
              <a:t>formazione</a:t>
            </a:r>
            <a:r>
              <a:rPr lang="de-DE" dirty="0"/>
              <a:t> (10-15 </a:t>
            </a:r>
            <a:r>
              <a:rPr lang="de-DE" dirty="0" err="1"/>
              <a:t>minuti</a:t>
            </a:r>
            <a:r>
              <a:rPr lang="de-DE" dirty="0"/>
              <a:t>).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/>
              <a:t>Feedback </a:t>
            </a:r>
            <a:r>
              <a:rPr lang="de-DE" dirty="0" err="1"/>
              <a:t>e</a:t>
            </a:r>
            <a:r>
              <a:rPr lang="de-DE" dirty="0"/>
              <a:t> </a:t>
            </a:r>
            <a:r>
              <a:rPr lang="de-DE" dirty="0" err="1"/>
              <a:t>discussione</a:t>
            </a:r>
            <a:r>
              <a:rPr lang="de-DE" dirty="0"/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Conducete</a:t>
            </a:r>
            <a:r>
              <a:rPr lang="de-DE" dirty="0"/>
              <a:t> il </a:t>
            </a:r>
            <a:r>
              <a:rPr lang="de-DE" dirty="0" err="1"/>
              <a:t>prossimo</a:t>
            </a:r>
            <a:r>
              <a:rPr lang="de-DE" dirty="0"/>
              <a:t> mini-corso di </a:t>
            </a:r>
            <a:r>
              <a:rPr lang="de-DE" dirty="0" err="1"/>
              <a:t>formazione</a:t>
            </a:r>
            <a:r>
              <a:rPr lang="de-DE" dirty="0"/>
              <a:t>...</a:t>
            </a: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545454"/>
              </a:buClr>
              <a:buSzPts val="2200"/>
              <a:buFont typeface="Arial"/>
              <a:buNone/>
            </a:pP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br>
              <a:rPr lang="en-GB" sz="2200" dirty="0"/>
            </a:br>
            <a:endParaRPr sz="2200" dirty="0"/>
          </a:p>
        </p:txBody>
      </p:sp>
      <p:sp>
        <p:nvSpPr>
          <p:cNvPr id="129" name="Google Shape;129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4. Feedback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discussione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2" name="Google Shape;142;p6"/>
          <p:cNvSpPr txBox="1">
            <a:spLocks noGrp="1"/>
          </p:cNvSpPr>
          <p:nvPr>
            <p:ph type="body" idx="1"/>
          </p:nvPr>
        </p:nvSpPr>
        <p:spPr>
          <a:xfrm>
            <a:off x="1071805" y="2513223"/>
            <a:ext cx="1052583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 panose="020B0604020202020204" pitchFamily="34" charset="0"/>
              <a:buChar char="•"/>
            </a:pPr>
            <a:endParaRPr sz="2500" b="1" i="1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Compilate</a:t>
            </a:r>
            <a:r>
              <a:rPr lang="de-DE" dirty="0"/>
              <a:t> il </a:t>
            </a:r>
            <a:r>
              <a:rPr lang="de-DE" dirty="0" err="1"/>
              <a:t>questionario</a:t>
            </a:r>
            <a:r>
              <a:rPr lang="de-DE" dirty="0"/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/>
              <a:t>Condividete</a:t>
            </a:r>
            <a:r>
              <a:rPr lang="de-DE" dirty="0"/>
              <a:t> i </a:t>
            </a:r>
            <a:r>
              <a:rPr lang="de-DE" dirty="0" err="1"/>
              <a:t>punti</a:t>
            </a:r>
            <a:r>
              <a:rPr lang="de-DE" dirty="0"/>
              <a:t> più </a:t>
            </a:r>
            <a:r>
              <a:rPr lang="de-DE" dirty="0" err="1"/>
              <a:t>importanti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il </a:t>
            </a:r>
            <a:r>
              <a:rPr lang="de-DE" dirty="0" err="1"/>
              <a:t>gruppo</a:t>
            </a:r>
            <a:r>
              <a:rPr lang="de-DE" dirty="0"/>
              <a:t>.</a:t>
            </a:r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br>
              <a:rPr lang="en-GB" sz="2500" b="1" dirty="0">
                <a:latin typeface="Aptos" panose="020B0004020202020204" pitchFamily="34" charset="0"/>
              </a:rPr>
            </a:br>
            <a:endParaRPr sz="2500" b="1" dirty="0">
              <a:latin typeface="Aptos" panose="020B0004020202020204" pitchFamily="34" charset="0"/>
            </a:endParaRPr>
          </a:p>
        </p:txBody>
      </p:sp>
      <p:sp>
        <p:nvSpPr>
          <p:cNvPr id="143" name="Google Shape;143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3">
              <a:buSzPts val="4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5.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Riflessione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721360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>
              <a:spcBef>
                <a:spcPts val="0"/>
              </a:spcBef>
              <a:buSzPts val="2200"/>
            </a:pPr>
            <a:endParaRPr lang="de-DE" i="1" dirty="0"/>
          </a:p>
          <a:p>
            <a:pPr marL="0" lvl="0" indent="0">
              <a:spcBef>
                <a:spcPts val="0"/>
              </a:spcBef>
              <a:buSzPts val="2200"/>
            </a:pPr>
            <a:endParaRPr lang="de-DE" sz="2800" b="1" i="1" dirty="0">
              <a:solidFill>
                <a:schemeClr val="accent4"/>
              </a:solidFill>
            </a:endParaRPr>
          </a:p>
          <a:p>
            <a:pPr marL="0" lvl="0" indent="0">
              <a:spcBef>
                <a:spcPts val="0"/>
              </a:spcBef>
              <a:buSzPts val="2200"/>
            </a:pPr>
            <a:endParaRPr lang="de-DE" sz="2800" b="1" i="1" dirty="0">
              <a:solidFill>
                <a:schemeClr val="accent4"/>
              </a:solidFill>
            </a:endParaRPr>
          </a:p>
          <a:p>
            <a:pPr marL="0" lvl="0" indent="0" algn="ctr">
              <a:spcBef>
                <a:spcPts val="0"/>
              </a:spcBef>
              <a:buSzPts val="2200"/>
            </a:pPr>
            <a:r>
              <a:rPr lang="de-DE" sz="2800" b="1" i="1" dirty="0">
                <a:solidFill>
                  <a:schemeClr val="accent4"/>
                </a:solidFill>
              </a:rPr>
              <a:t>Cosa </a:t>
            </a:r>
            <a:r>
              <a:rPr lang="de-DE" sz="2800" b="1" i="1" dirty="0" err="1">
                <a:solidFill>
                  <a:schemeClr val="accent4"/>
                </a:solidFill>
              </a:rPr>
              <a:t>abbiamo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imparato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sulla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promozione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degli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acquisti</a:t>
            </a:r>
            <a:r>
              <a:rPr lang="de-DE" sz="2800" b="1" i="1" dirty="0">
                <a:solidFill>
                  <a:schemeClr val="accent4"/>
                </a:solidFill>
              </a:rPr>
              <a:t> </a:t>
            </a:r>
            <a:r>
              <a:rPr lang="de-DE" sz="2800" b="1" i="1" dirty="0" err="1">
                <a:solidFill>
                  <a:schemeClr val="accent4"/>
                </a:solidFill>
              </a:rPr>
              <a:t>sostenibili</a:t>
            </a:r>
            <a:r>
              <a:rPr lang="de-DE" sz="2800" b="1" i="1" dirty="0">
                <a:solidFill>
                  <a:schemeClr val="accent4"/>
                </a:solidFill>
              </a:rPr>
              <a:t>?</a:t>
            </a:r>
            <a:br>
              <a:rPr lang="de-DE" dirty="0"/>
            </a:br>
            <a:br>
              <a:rPr lang="en-GB" sz="2200" dirty="0">
                <a:latin typeface="Aptos" panose="020B0004020202020204" pitchFamily="34" charset="0"/>
              </a:rPr>
            </a:br>
            <a:endParaRPr sz="2200" dirty="0">
              <a:latin typeface="Aptos" panose="020B0004020202020204" pitchFamily="34" charset="0"/>
            </a:endParaRPr>
          </a:p>
        </p:txBody>
      </p:sp>
      <p:sp>
        <p:nvSpPr>
          <p:cNvPr id="136" name="Google Shape;136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>
            <a:spLocks noGrp="1"/>
          </p:cNvSpPr>
          <p:nvPr>
            <p:ph type="title"/>
          </p:nvPr>
        </p:nvSpPr>
        <p:spPr>
          <a:xfrm>
            <a:off x="594359" y="411477"/>
            <a:ext cx="9019542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lvl="0">
              <a:buSzPts val="5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 per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l’attenzione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49" name="Google Shape;149;p7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01865" y="4953701"/>
            <a:ext cx="5273751" cy="190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53E2B994-A3F6-4DDF-9205-8AD91EAE51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Macintosh PowerPoint</Application>
  <PresentationFormat>Breitbild</PresentationFormat>
  <Paragraphs>54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1. Obiettivo</vt:lpstr>
      <vt:lpstr>2. Panoramica del processo</vt:lpstr>
      <vt:lpstr>3. Mini-formazione</vt:lpstr>
      <vt:lpstr>4. Feedback e discussione</vt:lpstr>
      <vt:lpstr>5. Riflessione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3</cp:revision>
  <dcterms:modified xsi:type="dcterms:W3CDTF">2026-04-29T11:57:38Z</dcterms:modified>
</cp:coreProperties>
</file>