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4" r:id="rId37"/>
    <p:sldId id="295" r:id="rId38"/>
    <p:sldId id="296" r:id="rId39"/>
  </p:sldIdLst>
  <p:sldSz cx="12192000" cy="6858000"/>
  <p:notesSz cx="6858000" cy="9144000"/>
  <p:embeddedFontLst>
    <p:embeddedFont>
      <p:font typeface="Aptos Serif" panose="02020604070405020304" pitchFamily="18" charset="0"/>
      <p:regular r:id="rId41"/>
      <p:bold r:id="rId42"/>
      <p:italic r:id="rId43"/>
      <p:boldItalic r:id="rId44"/>
    </p:embeddedFont>
    <p:embeddedFont>
      <p:font typeface="Play" pitchFamily="2" charset="0"/>
      <p:regular r:id="rId45"/>
      <p:bold r:id="rId4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2" roundtripDataSignature="AMtx7mgOSDA9KsMbq9r6yDX/rw50t0gLE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B1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09DFD20-47F0-4381-8244-E11954A2019E}">
  <a:tblStyle styleId="{309DFD20-47F0-4381-8244-E11954A2019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7"/>
    <p:restoredTop sz="81560"/>
  </p:normalViewPr>
  <p:slideViewPr>
    <p:cSldViewPr snapToGrid="0">
      <p:cViewPr varScale="1">
        <p:scale>
          <a:sx n="85" d="100"/>
          <a:sy n="85" d="100"/>
        </p:scale>
        <p:origin x="1384"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5.fntdata"/><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52"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56"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514350" lvl="0" indent="-425450" algn="l" rtl="0">
              <a:lnSpc>
                <a:spcPct val="100000"/>
              </a:lnSpc>
              <a:spcBef>
                <a:spcPts val="0"/>
              </a:spcBef>
              <a:spcAft>
                <a:spcPts val="0"/>
              </a:spcAft>
              <a:buClr>
                <a:srgbClr val="368E5E"/>
              </a:buClr>
              <a:buSzPts val="1400"/>
              <a:buNone/>
            </a:pPr>
            <a:endParaRPr sz="1200">
              <a:solidFill>
                <a:schemeClr val="dk1"/>
              </a:solidFill>
              <a:latin typeface="Arial"/>
              <a:ea typeface="Arial"/>
              <a:cs typeface="Arial"/>
              <a:sym typeface="Arial"/>
            </a:endParaRPr>
          </a:p>
          <a:p>
            <a:pPr marL="457200" marR="0" lvl="0" indent="-228600" algn="l" rtl="0">
              <a:lnSpc>
                <a:spcPct val="100000"/>
              </a:lnSpc>
              <a:spcBef>
                <a:spcPts val="0"/>
              </a:spcBef>
              <a:spcAft>
                <a:spcPts val="0"/>
              </a:spcAft>
              <a:buSzPts val="1400"/>
              <a:buNone/>
            </a:pPr>
            <a:endParaRPr/>
          </a:p>
        </p:txBody>
      </p:sp>
      <p:sp>
        <p:nvSpPr>
          <p:cNvPr id="159" name="Google Shape;159;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10</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6" name="Google Shape;166;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Si </a:t>
            </a:r>
            <a:r>
              <a:rPr lang="de-DE" sz="1200" b="0" i="0" u="none" strike="noStrike" cap="none" dirty="0" err="1">
                <a:solidFill>
                  <a:schemeClr val="dk1"/>
                </a:solidFill>
                <a:effectLst/>
                <a:latin typeface="Calibri"/>
                <a:ea typeface="Calibri"/>
                <a:cs typeface="Calibri"/>
                <a:sym typeface="Calibri"/>
              </a:rPr>
              <a:t>raccomanda</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tenere</a:t>
            </a:r>
            <a:r>
              <a:rPr lang="de-DE" sz="1200" b="0" i="0" u="none" strike="noStrike" cap="none" dirty="0">
                <a:solidFill>
                  <a:schemeClr val="dk1"/>
                </a:solidFill>
                <a:effectLst/>
                <a:latin typeface="Calibri"/>
                <a:ea typeface="Calibri"/>
                <a:cs typeface="Calibri"/>
                <a:sym typeface="Calibri"/>
              </a:rPr>
              <a:t> conto, </a:t>
            </a:r>
            <a:r>
              <a:rPr lang="de-DE" sz="1200" b="0" i="0" u="none" strike="noStrike" cap="none" dirty="0" err="1">
                <a:solidFill>
                  <a:schemeClr val="dk1"/>
                </a:solidFill>
                <a:effectLst/>
                <a:latin typeface="Calibri"/>
                <a:ea typeface="Calibri"/>
                <a:cs typeface="Calibri"/>
                <a:sym typeface="Calibri"/>
              </a:rPr>
              <a:t>oltre</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prezzo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acquisto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costi</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ciclo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vita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dell'impatto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sociale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possibilità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definire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processi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metodi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produzione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comprende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l'energia</a:t>
            </a:r>
            <a:r>
              <a:rPr lang="de-DE" sz="1200" b="0" i="0" u="none" strike="noStrike" cap="none" dirty="0">
                <a:solidFill>
                  <a:schemeClr val="dk1"/>
                </a:solidFill>
                <a:effectLst/>
                <a:latin typeface="Calibri"/>
                <a:ea typeface="Calibri"/>
                <a:cs typeface="Calibri"/>
                <a:sym typeface="Calibri"/>
              </a:rPr>
              <a:t> da </a:t>
            </a:r>
            <a:r>
              <a:rPr lang="de-DE" sz="1200" b="0" i="0" u="none" strike="noStrike" cap="none" dirty="0" err="1">
                <a:solidFill>
                  <a:schemeClr val="dk1"/>
                </a:solidFill>
                <a:effectLst/>
                <a:latin typeface="Calibri"/>
                <a:ea typeface="Calibri"/>
                <a:cs typeface="Calibri"/>
                <a:sym typeface="Calibri"/>
              </a:rPr>
              <a:t>fonti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rinnovabili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alimenti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provenienti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dal</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commercio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equo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solidale</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dall'agricoltura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biologica</a:t>
            </a:r>
            <a:r>
              <a:rPr lang="de-DE" sz="1200" b="0" i="0" u="none" strike="noStrike" cap="none" dirty="0">
                <a:solidFill>
                  <a:schemeClr val="dk1"/>
                </a:solidFill>
                <a:effectLst/>
                <a:latin typeface="Calibri"/>
                <a:ea typeface="Calibri"/>
                <a:cs typeface="Calibri"/>
                <a:sym typeface="Calibri"/>
              </a:rPr>
              <a:t> o i </a:t>
            </a:r>
            <a:r>
              <a:rPr lang="de-DE" sz="1200" b="0" i="0" u="none" strike="noStrike" cap="none" dirty="0" err="1">
                <a:solidFill>
                  <a:schemeClr val="dk1"/>
                </a:solidFill>
                <a:effectLst/>
                <a:latin typeface="Calibri"/>
                <a:ea typeface="Calibri"/>
                <a:cs typeface="Calibri"/>
                <a:sym typeface="Calibri"/>
              </a:rPr>
              <a:t>prodotti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realizzati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materiali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riciclati</a:t>
            </a:r>
            <a:r>
              <a:rPr lang="de-DE" sz="1200" b="0" i="0" u="none" strike="noStrike" cap="none" dirty="0">
                <a:solidFill>
                  <a:schemeClr val="dk1"/>
                </a:solidFill>
                <a:effectLst/>
                <a:latin typeface="Calibri"/>
                <a:ea typeface="Calibri"/>
                <a:cs typeface="Calibri"/>
                <a:sym typeface="Calibri"/>
              </a:rPr>
              <a:t>. </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Per </a:t>
            </a:r>
            <a:r>
              <a:rPr lang="de-DE" sz="1200" b="0" i="0" u="none" strike="noStrike" cap="none" dirty="0" err="1">
                <a:solidFill>
                  <a:schemeClr val="dk1"/>
                </a:solidFill>
                <a:effectLst/>
                <a:latin typeface="Calibri"/>
                <a:ea typeface="Calibri"/>
                <a:cs typeface="Calibri"/>
                <a:sym typeface="Calibri"/>
              </a:rPr>
              <a:t>verificare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rispetto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necessaria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certificazione</a:t>
            </a:r>
            <a:r>
              <a:rPr lang="de-DE" sz="1200" b="0" i="0" u="none" strike="noStrike" cap="none" dirty="0">
                <a:solidFill>
                  <a:schemeClr val="dk1"/>
                </a:solidFill>
                <a:effectLst/>
                <a:latin typeface="Calibri"/>
                <a:ea typeface="Calibri"/>
                <a:cs typeface="Calibri"/>
                <a:sym typeface="Calibri"/>
              </a:rPr>
              <a:t> da </a:t>
            </a:r>
            <a:r>
              <a:rPr lang="de-DE" sz="1200" b="0" i="0" u="none" strike="noStrike" cap="none" dirty="0" err="1">
                <a:solidFill>
                  <a:schemeClr val="dk1"/>
                </a:solidFill>
                <a:effectLst/>
                <a:latin typeface="Calibri"/>
                <a:ea typeface="Calibri"/>
                <a:cs typeface="Calibri"/>
                <a:sym typeface="Calibri"/>
              </a:rPr>
              <a:t>parte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terzi</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La </a:t>
            </a:r>
            <a:r>
              <a:rPr lang="de-DE" sz="1200" b="0" i="0" u="none" strike="noStrike" cap="none" dirty="0" err="1">
                <a:solidFill>
                  <a:schemeClr val="dk1"/>
                </a:solidFill>
                <a:effectLst/>
                <a:latin typeface="Calibri"/>
                <a:ea typeface="Calibri"/>
                <a:cs typeface="Calibri"/>
                <a:sym typeface="Calibri"/>
              </a:rPr>
              <a:t>conformità</a:t>
            </a:r>
            <a:r>
              <a:rPr lang="de-DE" sz="1200" b="0" i="0" u="none" strike="noStrike" cap="none" dirty="0">
                <a:solidFill>
                  <a:schemeClr val="dk1"/>
                </a:solidFill>
                <a:effectLst/>
                <a:latin typeface="Calibri"/>
                <a:ea typeface="Calibri"/>
                <a:cs typeface="Calibri"/>
                <a:sym typeface="Calibri"/>
              </a:rPr>
              <a:t> alle normative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sociali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dell'UE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nazionali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nonché</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accordi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internazionali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ratificati</a:t>
            </a:r>
            <a:r>
              <a:rPr lang="de-DE" sz="1200" b="0" i="0" u="none" strike="noStrike" cap="none" dirty="0">
                <a:solidFill>
                  <a:schemeClr val="dk1"/>
                </a:solidFill>
                <a:effectLst/>
                <a:latin typeface="Calibri"/>
                <a:ea typeface="Calibri"/>
                <a:cs typeface="Calibri"/>
                <a:sym typeface="Calibri"/>
              </a:rPr>
              <a:t> da tutti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membri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applicata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appalto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disposizioni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illustrate</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maggior</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dettaglio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sezioni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seguenti</a:t>
            </a:r>
            <a:r>
              <a:rPr lang="de-DE" sz="1200" b="0" i="0" u="none" strike="noStrike" cap="none" dirty="0">
                <a:solidFill>
                  <a:schemeClr val="dk1"/>
                </a:solidFill>
                <a:effectLst/>
                <a:latin typeface="Calibri"/>
                <a:ea typeface="Calibri"/>
                <a:cs typeface="Calibri"/>
                <a:sym typeface="Calibri"/>
              </a:rPr>
              <a:t>.</a:t>
            </a:r>
            <a:endParaRPr lang="de-DE" dirty="0">
              <a:effectLst/>
            </a:endParaRPr>
          </a:p>
        </p:txBody>
      </p:sp>
      <p:sp>
        <p:nvSpPr>
          <p:cNvPr id="167" name="Google Shape;167;p3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3" name="Google Shape;173;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descrivono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ciò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viene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acquistato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soggette</a:t>
            </a:r>
            <a:r>
              <a:rPr lang="de-DE" sz="1200" b="0" i="0" u="none" strike="noStrike" cap="none" dirty="0">
                <a:solidFill>
                  <a:schemeClr val="dk1"/>
                </a:solidFill>
                <a:effectLst/>
                <a:latin typeface="Calibri"/>
                <a:ea typeface="Calibri"/>
                <a:cs typeface="Calibri"/>
                <a:sym typeface="Calibri"/>
              </a:rPr>
              <a:t> a norme </a:t>
            </a:r>
            <a:r>
              <a:rPr lang="de-DE" sz="1200" b="0" i="0" u="none" strike="noStrike" cap="none" dirty="0" err="1">
                <a:solidFill>
                  <a:schemeClr val="dk1"/>
                </a:solidFill>
                <a:effectLst/>
                <a:latin typeface="Calibri"/>
                <a:ea typeface="Calibri"/>
                <a:cs typeface="Calibri"/>
                <a:sym typeface="Calibri"/>
              </a:rPr>
              <a:t>dettagliate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contenute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direttive</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fine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garantire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discriminino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altri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membri</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nomi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marchi</a:t>
            </a:r>
            <a:r>
              <a:rPr lang="de-DE" sz="1200" b="0" i="0" u="none" strike="noStrike" cap="none" dirty="0">
                <a:solidFill>
                  <a:schemeClr val="dk1"/>
                </a:solidFill>
                <a:effectLst/>
                <a:latin typeface="Calibri"/>
                <a:ea typeface="Calibri"/>
                <a:cs typeface="Calibri"/>
                <a:sym typeface="Calibri"/>
              </a:rPr>
              <a:t>/</a:t>
            </a:r>
            <a:r>
              <a:rPr lang="de-DE" sz="1200" b="0" i="0" u="none" strike="noStrike" cap="none" dirty="0" err="1">
                <a:solidFill>
                  <a:schemeClr val="dk1"/>
                </a:solidFill>
                <a:effectLst/>
                <a:latin typeface="Calibri"/>
                <a:ea typeface="Calibri"/>
                <a:cs typeface="Calibri"/>
                <a:sym typeface="Calibri"/>
              </a:rPr>
              <a:t>marchi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commerciali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ecc</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indicati</a:t>
            </a:r>
            <a:r>
              <a:rPr lang="de-DE" sz="1200" b="0" i="0" u="none" strike="noStrike" cap="none" dirty="0">
                <a:solidFill>
                  <a:schemeClr val="dk1"/>
                </a:solidFill>
                <a:effectLst/>
                <a:latin typeface="Calibri"/>
                <a:ea typeface="Calibri"/>
                <a:cs typeface="Calibri"/>
                <a:sym typeface="Calibri"/>
              </a:rPr>
              <a:t> solo in </a:t>
            </a:r>
            <a:r>
              <a:rPr lang="de-DE" sz="1200" b="0" i="0" u="none" strike="noStrike" cap="none" dirty="0" err="1">
                <a:solidFill>
                  <a:schemeClr val="dk1"/>
                </a:solidFill>
                <a:effectLst/>
                <a:latin typeface="Calibri"/>
                <a:ea typeface="Calibri"/>
                <a:cs typeface="Calibri"/>
                <a:sym typeface="Calibri"/>
              </a:rPr>
              <a:t>casi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eccezionali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quando</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possibile </a:t>
            </a:r>
            <a:r>
              <a:rPr lang="de-DE" sz="1200" b="0" i="0" u="none" strike="noStrike" cap="none" dirty="0" err="1">
                <a:solidFill>
                  <a:schemeClr val="dk1"/>
                </a:solidFill>
                <a:effectLst/>
                <a:latin typeface="Calibri"/>
                <a:ea typeface="Calibri"/>
                <a:cs typeface="Calibri"/>
                <a:sym typeface="Calibri"/>
              </a:rPr>
              <a:t>fornire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descrizione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sufficientemente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precisa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comprensibile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dell'oggetto</a:t>
            </a:r>
            <a:r>
              <a:rPr lang="de-DE" sz="1200" b="0" i="0" u="none" strike="noStrike" cap="none" dirty="0">
                <a:solidFill>
                  <a:schemeClr val="dk1"/>
                </a:solidFill>
                <a:effectLst/>
                <a:latin typeface="Calibri"/>
                <a:ea typeface="Calibri"/>
                <a:cs typeface="Calibri"/>
                <a:sym typeface="Calibri"/>
              </a:rPr>
              <a:t>.</a:t>
            </a:r>
            <a:endParaRPr dirty="0"/>
          </a:p>
        </p:txBody>
      </p:sp>
      <p:sp>
        <p:nvSpPr>
          <p:cNvPr id="174" name="Google Shape;174;p3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181" name="Google Shape;181;p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7" name="Google Shape;187;p4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direttive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contengono</a:t>
            </a:r>
            <a:r>
              <a:rPr lang="de-DE" sz="1200" b="0" i="0" u="none" strike="noStrike" cap="none" dirty="0">
                <a:solidFill>
                  <a:schemeClr val="dk1"/>
                </a:solidFill>
                <a:effectLst/>
                <a:latin typeface="Calibri"/>
                <a:ea typeface="Calibri"/>
                <a:cs typeface="Calibri"/>
                <a:sym typeface="Calibri"/>
              </a:rPr>
              <a:t> solo </a:t>
            </a:r>
            <a:r>
              <a:rPr lang="de-DE" sz="1200" b="0" i="0" u="none" strike="noStrike" cap="none" dirty="0" err="1">
                <a:solidFill>
                  <a:schemeClr val="dk1"/>
                </a:solidFill>
                <a:effectLst/>
                <a:latin typeface="Calibri"/>
                <a:ea typeface="Calibri"/>
                <a:cs typeface="Calibri"/>
                <a:sym typeface="Calibri"/>
              </a:rPr>
              <a:t>esempi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elenco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esaustivo</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amministrazioni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aggiudicatrici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utilizzare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altri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purché</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pertinenti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all'oggetto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dell'appalto</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conferiscano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all'amministrazione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aggiudicatrice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libertà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scelta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illimitata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garantiscano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concorrenza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effettiva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verificabili</a:t>
            </a:r>
            <a:r>
              <a:rPr lang="de-DE" sz="1200" b="0" i="0" u="none" strike="noStrike" cap="none" dirty="0">
                <a:solidFill>
                  <a:schemeClr val="dk1"/>
                </a:solidFill>
                <a:effectLst/>
                <a:latin typeface="Calibri"/>
                <a:ea typeface="Calibri"/>
                <a:cs typeface="Calibri"/>
                <a:sym typeface="Calibri"/>
              </a:rPr>
              <a:t>. </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indicati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bando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gara</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nel</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capitolato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d'oneri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insieme</a:t>
            </a:r>
            <a:r>
              <a:rPr lang="de-DE" sz="1200" b="0" i="0" u="none" strike="noStrike" cap="none" dirty="0">
                <a:solidFill>
                  <a:schemeClr val="dk1"/>
                </a:solidFill>
                <a:effectLst/>
                <a:latin typeface="Calibri"/>
                <a:ea typeface="Calibri"/>
                <a:cs typeface="Calibri"/>
                <a:sym typeface="Calibri"/>
              </a:rPr>
              <a:t> alla </a:t>
            </a:r>
            <a:r>
              <a:rPr lang="de-DE" sz="1200" b="0" i="0" u="none" strike="noStrike" cap="none" dirty="0" err="1">
                <a:solidFill>
                  <a:schemeClr val="dk1"/>
                </a:solidFill>
                <a:effectLst/>
                <a:latin typeface="Calibri"/>
                <a:ea typeface="Calibri"/>
                <a:cs typeface="Calibri"/>
                <a:sym typeface="Calibri"/>
              </a:rPr>
              <a:t>loro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ponderazione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ed</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eventuali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sottocriteri</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principio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trasparenza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richiede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comprensibili</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mediamente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informato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normalmente </a:t>
            </a:r>
            <a:r>
              <a:rPr lang="de-DE" sz="1200" b="0" i="0" u="none" strike="noStrike" cap="none" dirty="0" err="1">
                <a:solidFill>
                  <a:schemeClr val="dk1"/>
                </a:solidFill>
                <a:effectLst/>
                <a:latin typeface="Calibri"/>
                <a:ea typeface="Calibri"/>
                <a:cs typeface="Calibri"/>
                <a:sym typeface="Calibri"/>
              </a:rPr>
              <a:t>diligente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significa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spiegati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chiaramente</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linguaggio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comprensibile</a:t>
            </a:r>
            <a:r>
              <a:rPr lang="de-DE" sz="1200" b="0" i="0" u="none" strike="noStrike" cap="none" dirty="0">
                <a:solidFill>
                  <a:schemeClr val="dk1"/>
                </a:solidFill>
                <a:effectLst/>
                <a:latin typeface="Calibri"/>
                <a:ea typeface="Calibri"/>
                <a:cs typeface="Calibri"/>
                <a:sym typeface="Calibri"/>
              </a:rPr>
              <a:t> alle </a:t>
            </a:r>
            <a:r>
              <a:rPr lang="de-DE" sz="1200" b="0" i="0" u="none" strike="noStrike" cap="none" dirty="0" err="1">
                <a:solidFill>
                  <a:schemeClr val="dk1"/>
                </a:solidFill>
                <a:effectLst/>
                <a:latin typeface="Calibri"/>
                <a:ea typeface="Calibri"/>
                <a:cs typeface="Calibri"/>
                <a:sym typeface="Calibri"/>
              </a:rPr>
              <a:t>persone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operano</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determinato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settore</a:t>
            </a:r>
            <a:r>
              <a:rPr lang="de-DE" sz="1200" b="0" i="0" u="none" strike="noStrike" cap="none" dirty="0">
                <a:solidFill>
                  <a:schemeClr val="dk1"/>
                </a:solidFill>
                <a:effectLst/>
                <a:latin typeface="Calibri"/>
                <a:ea typeface="Calibri"/>
                <a:cs typeface="Calibri"/>
                <a:sym typeface="Calibri"/>
              </a:rPr>
              <a:t>.</a:t>
            </a:r>
            <a:endParaRPr lang="de-DE" dirty="0">
              <a:effectLst/>
            </a:endParaRPr>
          </a:p>
        </p:txBody>
      </p:sp>
      <p:sp>
        <p:nvSpPr>
          <p:cNvPr id="188" name="Google Shape;188;p4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4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195" name="Google Shape;195;p4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1" name="Google Shape;201;p4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02" name="Google Shape;202;p4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8" name="Google Shape;208;p4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09" name="Google Shape;209;p4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4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procedure</a:t>
            </a:r>
            <a:r>
              <a:rPr lang="de-DE" sz="1200" b="0" i="0" u="none" strike="noStrike" cap="none" dirty="0">
                <a:solidFill>
                  <a:schemeClr val="dk1"/>
                </a:solidFill>
                <a:effectLst/>
                <a:latin typeface="Calibri"/>
                <a:ea typeface="Calibri"/>
                <a:cs typeface="Calibri"/>
                <a:sym typeface="Calibri"/>
              </a:rPr>
              <a:t> aperte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ristrette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utilizzate</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linea</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principio</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qualsiasi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appalto</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ristretta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dovrebbe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utilizzata</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appalti</a:t>
            </a:r>
            <a:r>
              <a:rPr lang="de-DE" sz="1200" b="0" i="0" u="none" strike="noStrike" cap="none" dirty="0">
                <a:solidFill>
                  <a:schemeClr val="dk1"/>
                </a:solidFill>
                <a:effectLst/>
                <a:latin typeface="Calibri"/>
                <a:ea typeface="Calibri"/>
                <a:cs typeface="Calibri"/>
                <a:sym typeface="Calibri"/>
              </a:rPr>
              <a:t> per i </a:t>
            </a:r>
            <a:r>
              <a:rPr lang="de-DE" sz="1200" b="0" i="0" u="none" strike="noStrike" cap="none" dirty="0" err="1">
                <a:solidFill>
                  <a:schemeClr val="dk1"/>
                </a:solidFill>
                <a:effectLst/>
                <a:latin typeface="Calibri"/>
                <a:ea typeface="Calibri"/>
                <a:cs typeface="Calibri"/>
                <a:sym typeface="Calibri"/>
              </a:rPr>
              <a:t>quali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l'analisi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mercato</a:t>
            </a:r>
            <a:r>
              <a:rPr lang="de-DE" sz="1200" b="0" i="0" u="none" strike="noStrike" cap="none" dirty="0">
                <a:solidFill>
                  <a:schemeClr val="dk1"/>
                </a:solidFill>
                <a:effectLst/>
                <a:latin typeface="Calibri"/>
                <a:ea typeface="Calibri"/>
                <a:cs typeface="Calibri"/>
                <a:sym typeface="Calibri"/>
              </a:rPr>
              <a:t> ha </a:t>
            </a:r>
            <a:r>
              <a:rPr lang="de-DE" sz="1200" b="0" i="0" u="none" strike="noStrike" cap="none" dirty="0" err="1">
                <a:solidFill>
                  <a:schemeClr val="dk1"/>
                </a:solidFill>
                <a:effectLst/>
                <a:latin typeface="Calibri"/>
                <a:ea typeface="Calibri"/>
                <a:cs typeface="Calibri"/>
                <a:sym typeface="Calibri"/>
              </a:rPr>
              <a:t>dimostrato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molti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potrebbero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soddisfare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presentare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un'offerta</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ristretta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processo</a:t>
            </a:r>
            <a:r>
              <a:rPr lang="de-DE" sz="1200" b="0" i="0" u="none" strike="noStrike" cap="none" dirty="0">
                <a:solidFill>
                  <a:schemeClr val="dk1"/>
                </a:solidFill>
                <a:effectLst/>
                <a:latin typeface="Calibri"/>
                <a:ea typeface="Calibri"/>
                <a:cs typeface="Calibri"/>
                <a:sym typeface="Calibri"/>
              </a:rPr>
              <a:t> in due </a:t>
            </a:r>
            <a:r>
              <a:rPr lang="de-DE" sz="1200" b="0" i="0" u="none" strike="noStrike" cap="none" dirty="0" err="1">
                <a:solidFill>
                  <a:schemeClr val="dk1"/>
                </a:solidFill>
                <a:effectLst/>
                <a:latin typeface="Calibri"/>
                <a:ea typeface="Calibri"/>
                <a:cs typeface="Calibri"/>
                <a:sym typeface="Calibri"/>
              </a:rPr>
              <a:t>fasi</a:t>
            </a:r>
            <a:r>
              <a:rPr lang="de-DE" sz="1200" b="0" i="0" u="none" strike="noStrike" cap="none" dirty="0">
                <a:solidFill>
                  <a:schemeClr val="dk1"/>
                </a:solidFill>
                <a:effectLst/>
                <a:latin typeface="Calibri"/>
                <a:ea typeface="Calibri"/>
                <a:cs typeface="Calibri"/>
                <a:sym typeface="Calibri"/>
              </a:rPr>
              <a:t>. Nella prima fase si </a:t>
            </a:r>
            <a:r>
              <a:rPr lang="de-DE" sz="1200" b="0" i="0" u="none" strike="noStrike" cap="none" dirty="0" err="1">
                <a:solidFill>
                  <a:schemeClr val="dk1"/>
                </a:solidFill>
                <a:effectLst/>
                <a:latin typeface="Calibri"/>
                <a:ea typeface="Calibri"/>
                <a:cs typeface="Calibri"/>
                <a:sym typeface="Calibri"/>
              </a:rPr>
              <a:t>svolge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selezione</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cui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vengono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valutate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capacità</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risorse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l'esperienza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nell'esecuzione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dell'appalto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base</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documento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unico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appalto</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fine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effettuare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preselezione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Ciò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significa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numero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ridotto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fase di </a:t>
            </a:r>
            <a:r>
              <a:rPr lang="de-DE" sz="1200" b="0" i="0" u="none" strike="noStrike" cap="none" dirty="0" err="1">
                <a:solidFill>
                  <a:schemeClr val="dk1"/>
                </a:solidFill>
                <a:effectLst/>
                <a:latin typeface="Calibri"/>
                <a:ea typeface="Calibri"/>
                <a:cs typeface="Calibri"/>
                <a:sym typeface="Calibri"/>
              </a:rPr>
              <a:t>selezione</a:t>
            </a:r>
            <a:r>
              <a:rPr lang="de-DE" sz="1200" b="0" i="0" u="none" strike="noStrike" cap="none" dirty="0">
                <a:solidFill>
                  <a:schemeClr val="dk1"/>
                </a:solidFill>
                <a:effectLst/>
                <a:latin typeface="Calibri"/>
                <a:ea typeface="Calibri"/>
                <a:cs typeface="Calibri"/>
                <a:sym typeface="Calibri"/>
              </a:rPr>
              <a:t>. Nella </a:t>
            </a:r>
            <a:r>
              <a:rPr lang="de-DE" sz="1200" b="0" i="0" u="none" strike="noStrike" cap="none" dirty="0" err="1">
                <a:solidFill>
                  <a:schemeClr val="dk1"/>
                </a:solidFill>
                <a:effectLst/>
                <a:latin typeface="Calibri"/>
                <a:ea typeface="Calibri"/>
                <a:cs typeface="Calibri"/>
                <a:sym typeface="Calibri"/>
              </a:rPr>
              <a:t>seconda</a:t>
            </a:r>
            <a:r>
              <a:rPr lang="de-DE" sz="1200" b="0" i="0" u="none" strike="noStrike" cap="none" dirty="0">
                <a:solidFill>
                  <a:schemeClr val="dk1"/>
                </a:solidFill>
                <a:effectLst/>
                <a:latin typeface="Calibri"/>
                <a:ea typeface="Calibri"/>
                <a:cs typeface="Calibri"/>
                <a:sym typeface="Calibri"/>
              </a:rPr>
              <a:t> fase </a:t>
            </a:r>
            <a:r>
              <a:rPr lang="de-DE" sz="1200" b="0" i="0" u="none" strike="noStrike" cap="none" dirty="0" err="1">
                <a:solidFill>
                  <a:schemeClr val="dk1"/>
                </a:solidFill>
                <a:effectLst/>
                <a:latin typeface="Calibri"/>
                <a:ea typeface="Calibri"/>
                <a:cs typeface="Calibri"/>
                <a:sym typeface="Calibri"/>
              </a:rPr>
              <a:t>viene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pubblicato</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bando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gara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vengono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valutate</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fine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individuare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l'offerta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economicamente</a:t>
            </a:r>
            <a:r>
              <a:rPr lang="de-DE" sz="1200" b="0" i="0" u="none" strike="noStrike" cap="none" dirty="0">
                <a:solidFill>
                  <a:schemeClr val="dk1"/>
                </a:solidFill>
                <a:effectLst/>
                <a:latin typeface="Calibri"/>
                <a:ea typeface="Calibri"/>
                <a:cs typeface="Calibri"/>
                <a:sym typeface="Calibri"/>
              </a:rPr>
              <a:t> più </a:t>
            </a:r>
            <a:r>
              <a:rPr lang="de-DE" sz="1200" b="0" i="0" u="none" strike="noStrike" cap="none" dirty="0" err="1">
                <a:solidFill>
                  <a:schemeClr val="dk1"/>
                </a:solidFill>
                <a:effectLst/>
                <a:latin typeface="Calibri"/>
                <a:ea typeface="Calibri"/>
                <a:cs typeface="Calibri"/>
                <a:sym typeface="Calibri"/>
              </a:rPr>
              <a:t>vantaggiosa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servirà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base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l'aggiudicazione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dell'appalto</a:t>
            </a:r>
            <a:r>
              <a:rPr lang="de-DE" sz="1200" b="0" i="0" u="none" strike="noStrike" cap="none" dirty="0">
                <a:solidFill>
                  <a:schemeClr val="dk1"/>
                </a:solidFill>
                <a:effectLst/>
                <a:latin typeface="Calibri"/>
                <a:ea typeface="Calibri"/>
                <a:cs typeface="Calibri"/>
                <a:sym typeface="Calibri"/>
              </a:rPr>
              <a:t>. Solo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preselezionati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invitati</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presentare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un'offerta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Ciò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riduce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costi</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l'amministrazione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aggiudicatrice</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possibile </a:t>
            </a:r>
            <a:r>
              <a:rPr lang="de-DE" sz="1200" b="0" i="0" u="none" strike="noStrike" cap="none" dirty="0" err="1">
                <a:solidFill>
                  <a:schemeClr val="dk1"/>
                </a:solidFill>
                <a:effectLst/>
                <a:latin typeface="Calibri"/>
                <a:ea typeface="Calibri"/>
                <a:cs typeface="Calibri"/>
                <a:sym typeface="Calibri"/>
              </a:rPr>
              <a:t>ricorrere</a:t>
            </a:r>
            <a:r>
              <a:rPr lang="de-DE" sz="1200" b="0" i="0" u="none" strike="noStrike" cap="none" dirty="0">
                <a:solidFill>
                  <a:schemeClr val="dk1"/>
                </a:solidFill>
                <a:effectLst/>
                <a:latin typeface="Calibri"/>
                <a:ea typeface="Calibri"/>
                <a:cs typeface="Calibri"/>
                <a:sym typeface="Calibri"/>
              </a:rPr>
              <a:t> alla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negoziata</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dialogo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competitivo</a:t>
            </a:r>
            <a:r>
              <a:rPr lang="de-DE" sz="1200" b="0" i="0" u="none" strike="noStrike" cap="none" dirty="0">
                <a:solidFill>
                  <a:schemeClr val="dk1"/>
                </a:solidFill>
                <a:effectLst/>
                <a:latin typeface="Calibri"/>
                <a:ea typeface="Calibri"/>
                <a:cs typeface="Calibri"/>
                <a:sym typeface="Calibri"/>
              </a:rPr>
              <a:t> o al </a:t>
            </a:r>
            <a:r>
              <a:rPr lang="de-DE" sz="1200" b="0" i="0" u="none" strike="noStrike" cap="none" dirty="0" err="1">
                <a:solidFill>
                  <a:schemeClr val="dk1"/>
                </a:solidFill>
                <a:effectLst/>
                <a:latin typeface="Calibri"/>
                <a:ea typeface="Calibri"/>
                <a:cs typeface="Calibri"/>
                <a:sym typeface="Calibri"/>
              </a:rPr>
              <a:t>partenariato</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l'innovazione</a:t>
            </a:r>
            <a:r>
              <a:rPr lang="de-DE" sz="1200" b="0" i="0" u="none" strike="noStrike" cap="none" dirty="0">
                <a:solidFill>
                  <a:schemeClr val="dk1"/>
                </a:solidFill>
                <a:effectLst/>
                <a:latin typeface="Calibri"/>
                <a:ea typeface="Calibri"/>
                <a:cs typeface="Calibri"/>
                <a:sym typeface="Calibri"/>
              </a:rPr>
              <a:t> se le </a:t>
            </a:r>
            <a:r>
              <a:rPr lang="de-DE" sz="1200" b="0" i="0" u="none" strike="noStrike" cap="none" dirty="0" err="1">
                <a:solidFill>
                  <a:schemeClr val="dk1"/>
                </a:solidFill>
                <a:effectLst/>
                <a:latin typeface="Calibri"/>
                <a:ea typeface="Calibri"/>
                <a:cs typeface="Calibri"/>
                <a:sym typeface="Calibri"/>
              </a:rPr>
              <a:t>esigenze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dell'amministrazione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aggiudicatrice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soddisfatte</a:t>
            </a:r>
            <a:r>
              <a:rPr lang="de-DE" sz="1200" b="0" i="0" u="none" strike="noStrike" cap="none" dirty="0">
                <a:solidFill>
                  <a:schemeClr val="dk1"/>
                </a:solidFill>
                <a:effectLst/>
                <a:latin typeface="Calibri"/>
                <a:ea typeface="Calibri"/>
                <a:cs typeface="Calibri"/>
                <a:sym typeface="Calibri"/>
              </a:rPr>
              <a:t> senza </a:t>
            </a:r>
            <a:r>
              <a:rPr lang="de-DE" sz="1200" b="0" i="0" u="none" strike="noStrike" cap="none" dirty="0" err="1">
                <a:solidFill>
                  <a:schemeClr val="dk1"/>
                </a:solidFill>
                <a:effectLst/>
                <a:latin typeface="Calibri"/>
                <a:ea typeface="Calibri"/>
                <a:cs typeface="Calibri"/>
                <a:sym typeface="Calibri"/>
              </a:rPr>
              <a:t>adattare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soluzioni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disponibili</a:t>
            </a:r>
            <a:r>
              <a:rPr lang="de-DE" sz="1200" b="0" i="0" u="none" strike="noStrike" cap="none" dirty="0">
                <a:solidFill>
                  <a:schemeClr val="dk1"/>
                </a:solidFill>
                <a:effectLst/>
                <a:latin typeface="Calibri"/>
                <a:ea typeface="Calibri"/>
                <a:cs typeface="Calibri"/>
                <a:sym typeface="Calibri"/>
              </a:rPr>
              <a:t>, se queste </a:t>
            </a:r>
            <a:r>
              <a:rPr lang="de-DE" sz="1200" b="0" i="0" u="none" strike="noStrike" cap="none" dirty="0" err="1">
                <a:solidFill>
                  <a:schemeClr val="dk1"/>
                </a:solidFill>
                <a:effectLst/>
                <a:latin typeface="Calibri"/>
                <a:ea typeface="Calibri"/>
                <a:cs typeface="Calibri"/>
                <a:sym typeface="Calibri"/>
              </a:rPr>
              <a:t>comprendono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progetti</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soluzioni</a:t>
            </a:r>
            <a:r>
              <a:rPr lang="de-DE" sz="1200" b="0" i="0" u="none" strike="noStrike" cap="none" dirty="0">
                <a:solidFill>
                  <a:schemeClr val="dk1"/>
                </a:solidFill>
                <a:effectLst/>
                <a:latin typeface="Calibri"/>
                <a:ea typeface="Calibri"/>
                <a:cs typeface="Calibri"/>
                <a:sym typeface="Calibri"/>
              </a:rPr>
              <a:t> innovative o in </a:t>
            </a:r>
            <a:r>
              <a:rPr lang="de-DE" sz="1200" b="0" i="0" u="none" strike="noStrike" cap="none" dirty="0" err="1">
                <a:solidFill>
                  <a:schemeClr val="dk1"/>
                </a:solidFill>
                <a:effectLst/>
                <a:latin typeface="Calibri"/>
                <a:ea typeface="Calibri"/>
                <a:cs typeface="Calibri"/>
                <a:sym typeface="Calibri"/>
              </a:rPr>
              <a:t>determinate</a:t>
            </a:r>
            <a:r>
              <a:rPr lang="de-DE" sz="1200" b="0" i="0" u="none" strike="noStrike" cap="none" dirty="0">
                <a:solidFill>
                  <a:schemeClr val="dk1"/>
                </a:solidFill>
                <a:effectLst/>
                <a:latin typeface="Calibri"/>
                <a:ea typeface="Calibri"/>
                <a:cs typeface="Calibri"/>
                <a:sym typeface="Calibri"/>
              </a:rPr>
              <a:t> altre </a:t>
            </a:r>
            <a:r>
              <a:rPr lang="de-DE" sz="1200" b="0" i="0" u="none" strike="noStrike" cap="none" dirty="0" err="1">
                <a:solidFill>
                  <a:schemeClr val="dk1"/>
                </a:solidFill>
                <a:effectLst/>
                <a:latin typeface="Calibri"/>
                <a:ea typeface="Calibri"/>
                <a:cs typeface="Calibri"/>
                <a:sym typeface="Calibri"/>
              </a:rPr>
              <a:t>circostanze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all'articolo</a:t>
            </a:r>
            <a:r>
              <a:rPr lang="de-DE" sz="1200" b="0" i="0" u="none" strike="noStrike" cap="none" dirty="0">
                <a:solidFill>
                  <a:schemeClr val="dk1"/>
                </a:solidFill>
                <a:effectLst/>
                <a:latin typeface="Calibri"/>
                <a:ea typeface="Calibri"/>
                <a:cs typeface="Calibri"/>
                <a:sym typeface="Calibri"/>
              </a:rPr>
              <a:t> 26, </a:t>
            </a:r>
            <a:r>
              <a:rPr lang="de-DE" sz="1200" b="0" i="0" u="none" strike="noStrike" cap="none" dirty="0" err="1">
                <a:solidFill>
                  <a:schemeClr val="dk1"/>
                </a:solidFill>
                <a:effectLst/>
                <a:latin typeface="Calibri"/>
                <a:ea typeface="Calibri"/>
                <a:cs typeface="Calibri"/>
                <a:sym typeface="Calibri"/>
              </a:rPr>
              <a:t>paragrafo</a:t>
            </a:r>
            <a:r>
              <a:rPr lang="de-DE" sz="1200" b="0" i="0" u="none" strike="noStrike" cap="none" dirty="0">
                <a:solidFill>
                  <a:schemeClr val="dk1"/>
                </a:solidFill>
                <a:effectLst/>
                <a:latin typeface="Calibri"/>
                <a:ea typeface="Calibri"/>
                <a:cs typeface="Calibri"/>
                <a:sym typeface="Calibri"/>
              </a:rPr>
              <a:t> 4, della </a:t>
            </a:r>
            <a:r>
              <a:rPr lang="de-DE" sz="1200" b="0" i="0" u="none" strike="noStrike" cap="none" dirty="0" err="1">
                <a:solidFill>
                  <a:schemeClr val="dk1"/>
                </a:solidFill>
                <a:effectLst/>
                <a:latin typeface="Calibri"/>
                <a:ea typeface="Calibri"/>
                <a:cs typeface="Calibri"/>
                <a:sym typeface="Calibri"/>
              </a:rPr>
              <a:t>direttiva</a:t>
            </a:r>
            <a:r>
              <a:rPr lang="de-DE" sz="1200" b="0" i="0" u="none" strike="noStrike" cap="none" dirty="0">
                <a:solidFill>
                  <a:schemeClr val="dk1"/>
                </a:solidFill>
                <a:effectLst/>
                <a:latin typeface="Calibri"/>
                <a:ea typeface="Calibri"/>
                <a:cs typeface="Calibri"/>
                <a:sym typeface="Calibri"/>
              </a:rPr>
              <a:t> 2014/24/UE. </a:t>
            </a:r>
            <a:endParaRPr lang="de-DE" dirty="0">
              <a:effectLst/>
            </a:endParaRPr>
          </a:p>
          <a:p>
            <a:pPr marL="457200" marR="0" lvl="0" indent="-228600" algn="l" rtl="0">
              <a:lnSpc>
                <a:spcPct val="100000"/>
              </a:lnSpc>
              <a:spcBef>
                <a:spcPts val="0"/>
              </a:spcBef>
              <a:spcAft>
                <a:spcPts val="0"/>
              </a:spcAft>
              <a:buClr>
                <a:srgbClr val="000000"/>
              </a:buClr>
              <a:buSzPts val="1400"/>
              <a:buFont typeface="Arial"/>
              <a:buNone/>
            </a:pPr>
            <a:endParaRPr dirty="0"/>
          </a:p>
          <a:p>
            <a:pPr marL="457200" marR="0" lvl="0" indent="-228600" algn="l" rtl="0">
              <a:lnSpc>
                <a:spcPct val="100000"/>
              </a:lnSpc>
              <a:spcBef>
                <a:spcPts val="0"/>
              </a:spcBef>
              <a:spcAft>
                <a:spcPts val="0"/>
              </a:spcAft>
              <a:buSzPts val="1400"/>
              <a:buNone/>
            </a:pPr>
            <a:endParaRPr dirty="0"/>
          </a:p>
        </p:txBody>
      </p:sp>
      <p:sp>
        <p:nvSpPr>
          <p:cNvPr id="216" name="Google Shape;216;p4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18</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3" name="Google Shape;223;p4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In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aperta</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capacità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professionale (</a:t>
            </a:r>
            <a:r>
              <a:rPr lang="de-DE" sz="1200" b="0" i="0" u="none" strike="noStrike" cap="none" dirty="0" err="1">
                <a:solidFill>
                  <a:schemeClr val="dk1"/>
                </a:solidFill>
                <a:effectLst/>
                <a:latin typeface="Calibri"/>
                <a:ea typeface="Calibri"/>
                <a:cs typeface="Calibri"/>
                <a:sym typeface="Calibri"/>
              </a:rPr>
              <a:t>compresa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l'esperienza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precedente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viene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valutata</a:t>
            </a:r>
            <a:r>
              <a:rPr lang="de-DE" sz="1200" b="0" i="0" u="none" strike="noStrike" cap="none" dirty="0">
                <a:solidFill>
                  <a:schemeClr val="dk1"/>
                </a:solidFill>
                <a:effectLst/>
                <a:latin typeface="Calibri"/>
                <a:ea typeface="Calibri"/>
                <a:cs typeface="Calibri"/>
                <a:sym typeface="Calibri"/>
              </a:rPr>
              <a:t> solo </a:t>
            </a:r>
            <a:r>
              <a:rPr lang="de-DE" sz="1200" b="0" i="0" u="none" strike="noStrike" cap="none" dirty="0" err="1">
                <a:solidFill>
                  <a:schemeClr val="dk1"/>
                </a:solidFill>
                <a:effectLst/>
                <a:latin typeface="Calibri"/>
                <a:ea typeface="Calibri"/>
                <a:cs typeface="Calibri"/>
                <a:sym typeface="Calibri"/>
              </a:rPr>
              <a:t>sulla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base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giudizio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superato</a:t>
            </a:r>
            <a:r>
              <a:rPr lang="de-DE" sz="1200" b="0" i="0" u="none" strike="noStrike" cap="none" dirty="0">
                <a:solidFill>
                  <a:schemeClr val="dk1"/>
                </a:solidFill>
                <a:effectLst/>
                <a:latin typeface="Calibri"/>
                <a:ea typeface="Calibri"/>
                <a:cs typeface="Calibri"/>
                <a:sym typeface="Calibri"/>
              </a:rPr>
              <a:t>/non </a:t>
            </a:r>
            <a:r>
              <a:rPr lang="de-DE" sz="1200" b="0" i="0" u="none" strike="noStrike" cap="none" dirty="0" err="1">
                <a:solidFill>
                  <a:schemeClr val="dk1"/>
                </a:solidFill>
                <a:effectLst/>
                <a:latin typeface="Calibri"/>
                <a:ea typeface="Calibri"/>
                <a:cs typeface="Calibri"/>
                <a:sym typeface="Calibri"/>
              </a:rPr>
              <a:t>superato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Ciò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avvenire</a:t>
            </a:r>
            <a:r>
              <a:rPr lang="de-DE" sz="1200" b="0" i="0" u="none" strike="noStrike" cap="none" dirty="0">
                <a:solidFill>
                  <a:schemeClr val="dk1"/>
                </a:solidFill>
                <a:effectLst/>
                <a:latin typeface="Calibri"/>
                <a:ea typeface="Calibri"/>
                <a:cs typeface="Calibri"/>
                <a:sym typeface="Calibri"/>
              </a:rPr>
              <a:t> prima o </a:t>
            </a:r>
            <a:r>
              <a:rPr lang="de-DE" sz="1200" b="0" i="0" u="none" strike="noStrike" cap="none" dirty="0" err="1">
                <a:solidFill>
                  <a:schemeClr val="dk1"/>
                </a:solidFill>
                <a:effectLst/>
                <a:latin typeface="Calibri"/>
                <a:ea typeface="Calibri"/>
                <a:cs typeface="Calibri"/>
                <a:sym typeface="Calibri"/>
              </a:rPr>
              <a:t>dopo</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valutazione</a:t>
            </a:r>
            <a:r>
              <a:rPr lang="de-DE" sz="1200" b="0" i="0" u="none" strike="noStrike" cap="none" dirty="0">
                <a:solidFill>
                  <a:schemeClr val="dk1"/>
                </a:solidFill>
                <a:effectLst/>
                <a:latin typeface="Calibri"/>
                <a:ea typeface="Calibri"/>
                <a:cs typeface="Calibri"/>
                <a:sym typeface="Calibri"/>
              </a:rPr>
              <a:t> delle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procedure</a:t>
            </a:r>
            <a:r>
              <a:rPr lang="de-DE" sz="1200" b="0" i="0" u="none" strike="noStrike" cap="none" dirty="0">
                <a:solidFill>
                  <a:schemeClr val="dk1"/>
                </a:solidFill>
                <a:effectLst/>
                <a:latin typeface="Calibri"/>
                <a:ea typeface="Calibri"/>
                <a:cs typeface="Calibri"/>
                <a:sym typeface="Calibri"/>
              </a:rPr>
              <a:t> a più </a:t>
            </a:r>
            <a:r>
              <a:rPr lang="de-DE" sz="1200" b="0" i="0" u="none" strike="noStrike" cap="none" dirty="0" err="1">
                <a:solidFill>
                  <a:schemeClr val="dk1"/>
                </a:solidFill>
                <a:effectLst/>
                <a:latin typeface="Calibri"/>
                <a:ea typeface="Calibri"/>
                <a:cs typeface="Calibri"/>
                <a:sym typeface="Calibri"/>
              </a:rPr>
              <a:t>fasi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offrono</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possibilità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preselezionare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base</a:t>
            </a:r>
            <a:r>
              <a:rPr lang="de-DE" sz="1200" b="0" i="0" u="none" strike="noStrike" cap="none" dirty="0">
                <a:solidFill>
                  <a:schemeClr val="dk1"/>
                </a:solidFill>
                <a:effectLst/>
                <a:latin typeface="Calibri"/>
                <a:ea typeface="Calibri"/>
                <a:cs typeface="Calibri"/>
                <a:sym typeface="Calibri"/>
              </a:rPr>
              <a:t> della </a:t>
            </a:r>
            <a:r>
              <a:rPr lang="de-DE" sz="1200" b="0" i="0" u="none" strike="noStrike" cap="none" dirty="0" err="1">
                <a:solidFill>
                  <a:schemeClr val="dk1"/>
                </a:solidFill>
                <a:effectLst/>
                <a:latin typeface="Calibri"/>
                <a:ea typeface="Calibri"/>
                <a:cs typeface="Calibri"/>
                <a:sym typeface="Calibri"/>
              </a:rPr>
              <a:t>loro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capacità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professionale.</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La </a:t>
            </a:r>
            <a:r>
              <a:rPr lang="de-DE" sz="1200" b="0" i="0" u="none" strike="noStrike" cap="none" dirty="0" err="1">
                <a:solidFill>
                  <a:schemeClr val="dk1"/>
                </a:solidFill>
                <a:effectLst/>
                <a:latin typeface="Calibri"/>
                <a:ea typeface="Calibri"/>
                <a:cs typeface="Calibri"/>
                <a:sym typeface="Calibri"/>
              </a:rPr>
              <a:t>scelta</a:t>
            </a:r>
            <a:r>
              <a:rPr lang="de-DE" sz="1200" b="0" i="0" u="none" strike="noStrike" cap="none" dirty="0">
                <a:solidFill>
                  <a:schemeClr val="dk1"/>
                </a:solidFill>
                <a:effectLst/>
                <a:latin typeface="Calibri"/>
                <a:ea typeface="Calibri"/>
                <a:cs typeface="Calibri"/>
                <a:sym typeface="Calibri"/>
              </a:rPr>
              <a:t> della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pubblici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orientati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all'ambiente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influenzata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dalle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dimensioni</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mercato</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questione</a:t>
            </a:r>
            <a:r>
              <a:rPr lang="de-DE" sz="1200" b="0" i="0" u="none" strike="noStrike" cap="none" dirty="0">
                <a:solidFill>
                  <a:schemeClr val="dk1"/>
                </a:solidFill>
                <a:effectLst/>
                <a:latin typeface="Calibri"/>
                <a:ea typeface="Calibri"/>
                <a:cs typeface="Calibri"/>
                <a:sym typeface="Calibri"/>
              </a:rPr>
              <a:t>. Se non ci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molte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imprese</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grado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fornire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prodotto</a:t>
            </a:r>
            <a:r>
              <a:rPr lang="de-DE" sz="1200" b="0" i="0" u="none" strike="noStrike" cap="none" dirty="0">
                <a:solidFill>
                  <a:schemeClr val="dk1"/>
                </a:solidFill>
                <a:effectLst/>
                <a:latin typeface="Calibri"/>
                <a:ea typeface="Calibri"/>
                <a:cs typeface="Calibri"/>
                <a:sym typeface="Calibri"/>
              </a:rPr>
              <a:t>/</a:t>
            </a:r>
            <a:r>
              <a:rPr lang="de-DE" sz="1200" b="0" i="0" u="none" strike="noStrike" cap="none" dirty="0" err="1">
                <a:solidFill>
                  <a:schemeClr val="dk1"/>
                </a:solidFill>
                <a:effectLst/>
                <a:latin typeface="Calibri"/>
                <a:ea typeface="Calibri"/>
                <a:cs typeface="Calibri"/>
                <a:sym typeface="Calibri"/>
              </a:rPr>
              <a:t>servizio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aperta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efficiente</a:t>
            </a:r>
            <a:r>
              <a:rPr lang="de-DE" sz="1200" b="0" i="0" u="none" strike="noStrike" cap="none" dirty="0">
                <a:solidFill>
                  <a:schemeClr val="dk1"/>
                </a:solidFill>
                <a:effectLst/>
                <a:latin typeface="Calibri"/>
                <a:ea typeface="Calibri"/>
                <a:cs typeface="Calibri"/>
                <a:sym typeface="Calibri"/>
              </a:rPr>
              <a:t>. Se il </a:t>
            </a:r>
            <a:r>
              <a:rPr lang="de-DE" sz="1200" b="0" i="0" u="none" strike="noStrike" cap="none" dirty="0" err="1">
                <a:solidFill>
                  <a:schemeClr val="dk1"/>
                </a:solidFill>
                <a:effectLst/>
                <a:latin typeface="Calibri"/>
                <a:ea typeface="Calibri"/>
                <a:cs typeface="Calibri"/>
                <a:sym typeface="Calibri"/>
              </a:rPr>
              <a:t>mercato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molto </a:t>
            </a:r>
            <a:r>
              <a:rPr lang="de-DE" sz="1200" b="0" i="0" u="none" strike="noStrike" cap="none" dirty="0" err="1">
                <a:solidFill>
                  <a:schemeClr val="dk1"/>
                </a:solidFill>
                <a:effectLst/>
                <a:latin typeface="Calibri"/>
                <a:ea typeface="Calibri"/>
                <a:cs typeface="Calibri"/>
                <a:sym typeface="Calibri"/>
              </a:rPr>
              <a:t>ampio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 più </a:t>
            </a:r>
            <a:r>
              <a:rPr lang="de-DE" sz="1200" b="0" i="0" u="none" strike="noStrike" cap="none" dirty="0" err="1">
                <a:solidFill>
                  <a:schemeClr val="dk1"/>
                </a:solidFill>
                <a:effectLst/>
                <a:latin typeface="Calibri"/>
                <a:ea typeface="Calibri"/>
                <a:cs typeface="Calibri"/>
                <a:sym typeface="Calibri"/>
              </a:rPr>
              <a:t>fasi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far</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risparmiare</a:t>
            </a:r>
            <a:r>
              <a:rPr lang="de-DE" sz="1200" b="0" i="0" u="none" strike="noStrike" cap="none" dirty="0">
                <a:solidFill>
                  <a:schemeClr val="dk1"/>
                </a:solidFill>
                <a:effectLst/>
                <a:latin typeface="Calibri"/>
                <a:ea typeface="Calibri"/>
                <a:cs typeface="Calibri"/>
                <a:sym typeface="Calibri"/>
              </a:rPr>
              <a:t> tempo, </a:t>
            </a:r>
            <a:r>
              <a:rPr lang="de-DE" sz="1200" b="0" i="0" u="none" strike="noStrike" cap="none" dirty="0" err="1">
                <a:solidFill>
                  <a:schemeClr val="dk1"/>
                </a:solidFill>
                <a:effectLst/>
                <a:latin typeface="Calibri"/>
                <a:ea typeface="Calibri"/>
                <a:cs typeface="Calibri"/>
                <a:sym typeface="Calibri"/>
              </a:rPr>
              <a:t>poiché</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possibile </a:t>
            </a:r>
            <a:r>
              <a:rPr lang="de-DE" sz="1200" b="0" i="0" u="none" strike="noStrike" cap="none" dirty="0" err="1">
                <a:solidFill>
                  <a:schemeClr val="dk1"/>
                </a:solidFill>
                <a:effectLst/>
                <a:latin typeface="Calibri"/>
                <a:ea typeface="Calibri"/>
                <a:cs typeface="Calibri"/>
                <a:sym typeface="Calibri"/>
              </a:rPr>
              <a:t>controllare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numero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pervenute</a:t>
            </a:r>
            <a:r>
              <a:rPr lang="de-DE" sz="1200" b="0" i="0" u="none" strike="noStrike" cap="none" dirty="0">
                <a:solidFill>
                  <a:schemeClr val="dk1"/>
                </a:solidFill>
                <a:effectLst/>
                <a:latin typeface="Calibri"/>
                <a:ea typeface="Calibri"/>
                <a:cs typeface="Calibri"/>
                <a:sym typeface="Calibri"/>
              </a:rPr>
              <a:t>. </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direttive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stabiliscono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scadenze</a:t>
            </a:r>
            <a:r>
              <a:rPr lang="de-DE" sz="1200" b="0" i="0" u="none" strike="noStrike" cap="none" dirty="0">
                <a:solidFill>
                  <a:schemeClr val="dk1"/>
                </a:solidFill>
                <a:effectLst/>
                <a:latin typeface="Calibri"/>
                <a:ea typeface="Calibri"/>
                <a:cs typeface="Calibri"/>
                <a:sym typeface="Calibri"/>
              </a:rPr>
              <a:t> minime per </a:t>
            </a:r>
            <a:r>
              <a:rPr lang="de-DE" sz="1200" b="0" i="0" u="none" strike="noStrike" cap="none" dirty="0" err="1">
                <a:solidFill>
                  <a:schemeClr val="dk1"/>
                </a:solidFill>
                <a:effectLst/>
                <a:latin typeface="Calibri"/>
                <a:ea typeface="Calibri"/>
                <a:cs typeface="Calibri"/>
                <a:sym typeface="Calibri"/>
              </a:rPr>
              <a:t>ciascuna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Queste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soggette</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requisito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generale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prevedere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tempo </a:t>
            </a:r>
            <a:r>
              <a:rPr lang="de-DE" sz="1200" b="0" i="0" u="none" strike="noStrike" cap="none" dirty="0" err="1">
                <a:solidFill>
                  <a:schemeClr val="dk1"/>
                </a:solidFill>
                <a:effectLst/>
                <a:latin typeface="Calibri"/>
                <a:ea typeface="Calibri"/>
                <a:cs typeface="Calibri"/>
                <a:sym typeface="Calibri"/>
              </a:rPr>
              <a:t>sufficiente</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seconda</a:t>
            </a:r>
            <a:r>
              <a:rPr lang="de-DE" sz="1200" b="0" i="0" u="none" strike="noStrike" cap="none" dirty="0">
                <a:solidFill>
                  <a:schemeClr val="dk1"/>
                </a:solidFill>
                <a:effectLst/>
                <a:latin typeface="Calibri"/>
                <a:ea typeface="Calibri"/>
                <a:cs typeface="Calibri"/>
                <a:sym typeface="Calibri"/>
              </a:rPr>
              <a:t> della </a:t>
            </a:r>
            <a:r>
              <a:rPr lang="de-DE" sz="1200" b="0" i="0" u="none" strike="noStrike" cap="none" dirty="0" err="1">
                <a:solidFill>
                  <a:schemeClr val="dk1"/>
                </a:solidFill>
                <a:effectLst/>
                <a:latin typeface="Calibri"/>
                <a:ea typeface="Calibri"/>
                <a:cs typeface="Calibri"/>
                <a:sym typeface="Calibri"/>
              </a:rPr>
              <a:t>complessità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dell'appalto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articolo</a:t>
            </a:r>
            <a:r>
              <a:rPr lang="de-DE" sz="1200" b="0" i="0" u="none" strike="noStrike" cap="none" dirty="0">
                <a:solidFill>
                  <a:schemeClr val="dk1"/>
                </a:solidFill>
                <a:effectLst/>
                <a:latin typeface="Calibri"/>
                <a:ea typeface="Calibri"/>
                <a:cs typeface="Calibri"/>
                <a:sym typeface="Calibri"/>
              </a:rPr>
              <a:t> 47 della </a:t>
            </a:r>
            <a:r>
              <a:rPr lang="de-DE" sz="1200" b="0" i="0" u="none" strike="noStrike" cap="none" dirty="0" err="1">
                <a:solidFill>
                  <a:schemeClr val="dk1"/>
                </a:solidFill>
                <a:effectLst/>
                <a:latin typeface="Calibri"/>
                <a:ea typeface="Calibri"/>
                <a:cs typeface="Calibri"/>
                <a:sym typeface="Calibri"/>
              </a:rPr>
              <a:t>direttiva</a:t>
            </a:r>
            <a:r>
              <a:rPr lang="de-DE" sz="1200" b="0" i="0" u="none" strike="noStrike" cap="none" dirty="0">
                <a:solidFill>
                  <a:schemeClr val="dk1"/>
                </a:solidFill>
                <a:effectLst/>
                <a:latin typeface="Calibri"/>
                <a:ea typeface="Calibri"/>
                <a:cs typeface="Calibri"/>
                <a:sym typeface="Calibri"/>
              </a:rPr>
              <a:t> 2014/24/UE). </a:t>
            </a:r>
            <a:r>
              <a:rPr lang="de-DE" sz="1200" b="0" i="0" u="none" strike="noStrike" cap="none" dirty="0" err="1">
                <a:solidFill>
                  <a:schemeClr val="dk1"/>
                </a:solidFill>
                <a:effectLst/>
                <a:latin typeface="Calibri"/>
                <a:ea typeface="Calibri"/>
                <a:cs typeface="Calibri"/>
                <a:sym typeface="Calibri"/>
              </a:rPr>
              <a:t>Quando</a:t>
            </a:r>
            <a:r>
              <a:rPr lang="de-DE" sz="1200" b="0" i="0" u="none" strike="noStrike" cap="none" dirty="0">
                <a:solidFill>
                  <a:schemeClr val="dk1"/>
                </a:solidFill>
                <a:effectLst/>
                <a:latin typeface="Calibri"/>
                <a:ea typeface="Calibri"/>
                <a:cs typeface="Calibri"/>
                <a:sym typeface="Calibri"/>
              </a:rPr>
              <a:t> si </a:t>
            </a:r>
            <a:r>
              <a:rPr lang="de-DE" sz="1200" b="0" i="0" u="none" strike="noStrike" cap="none" dirty="0" err="1">
                <a:solidFill>
                  <a:schemeClr val="dk1"/>
                </a:solidFill>
                <a:effectLst/>
                <a:latin typeface="Calibri"/>
                <a:ea typeface="Calibri"/>
                <a:cs typeface="Calibri"/>
                <a:sym typeface="Calibri"/>
              </a:rPr>
              <a:t>stabiliscono</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scadenze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tenere</a:t>
            </a:r>
            <a:r>
              <a:rPr lang="de-DE" sz="1200" b="0" i="0" u="none" strike="noStrike" cap="none" dirty="0">
                <a:solidFill>
                  <a:schemeClr val="dk1"/>
                </a:solidFill>
                <a:effectLst/>
                <a:latin typeface="Calibri"/>
                <a:ea typeface="Calibri"/>
                <a:cs typeface="Calibri"/>
                <a:sym typeface="Calibri"/>
              </a:rPr>
              <a:t> conto della </a:t>
            </a:r>
            <a:r>
              <a:rPr lang="de-DE" sz="1200" b="0" i="0" u="none" strike="noStrike" cap="none" dirty="0" err="1">
                <a:solidFill>
                  <a:schemeClr val="dk1"/>
                </a:solidFill>
                <a:effectLst/>
                <a:latin typeface="Calibri"/>
                <a:ea typeface="Calibri"/>
                <a:cs typeface="Calibri"/>
                <a:sym typeface="Calibri"/>
              </a:rPr>
              <a:t>qualità</a:t>
            </a:r>
            <a:r>
              <a:rPr lang="de-DE" sz="1200" b="0" i="0" u="none" strike="noStrike" cap="none" dirty="0">
                <a:solidFill>
                  <a:schemeClr val="dk1"/>
                </a:solidFill>
                <a:effectLst/>
                <a:latin typeface="Calibri"/>
                <a:ea typeface="Calibri"/>
                <a:cs typeface="Calibri"/>
                <a:sym typeface="Calibri"/>
              </a:rPr>
              <a:t> delle </a:t>
            </a:r>
            <a:r>
              <a:rPr lang="de-DE" sz="1200" b="0" i="0" u="none" strike="noStrike" cap="none" dirty="0" err="1">
                <a:solidFill>
                  <a:schemeClr val="dk1"/>
                </a:solidFill>
                <a:effectLst/>
                <a:latin typeface="Calibri"/>
                <a:ea typeface="Calibri"/>
                <a:cs typeface="Calibri"/>
                <a:sym typeface="Calibri"/>
              </a:rPr>
              <a:t>risposte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si </a:t>
            </a:r>
            <a:r>
              <a:rPr lang="de-DE" sz="1200" b="0" i="0" u="none" strike="noStrike" cap="none" dirty="0" err="1">
                <a:solidFill>
                  <a:schemeClr val="dk1"/>
                </a:solidFill>
                <a:effectLst/>
                <a:latin typeface="Calibri"/>
                <a:ea typeface="Calibri"/>
                <a:cs typeface="Calibri"/>
                <a:sym typeface="Calibri"/>
              </a:rPr>
              <a:t>riceveranno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scadenze</a:t>
            </a:r>
            <a:r>
              <a:rPr lang="de-DE" sz="1200" b="0" i="0" u="none" strike="noStrike" cap="none" dirty="0">
                <a:solidFill>
                  <a:schemeClr val="dk1"/>
                </a:solidFill>
                <a:effectLst/>
                <a:latin typeface="Calibri"/>
                <a:ea typeface="Calibri"/>
                <a:cs typeface="Calibri"/>
                <a:sym typeface="Calibri"/>
              </a:rPr>
              <a:t> molto brevi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talvolta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controproducenti</a:t>
            </a:r>
            <a:r>
              <a:rPr lang="de-DE" sz="1200" b="0" i="0" u="none" strike="noStrike" cap="none" dirty="0">
                <a:solidFill>
                  <a:schemeClr val="dk1"/>
                </a:solidFill>
                <a:effectLst/>
                <a:latin typeface="Calibri"/>
                <a:ea typeface="Calibri"/>
                <a:cs typeface="Calibri"/>
                <a:sym typeface="Calibri"/>
              </a:rPr>
              <a:t> se </a:t>
            </a:r>
            <a:r>
              <a:rPr lang="de-DE" sz="1200" b="0" i="0" u="none" strike="noStrike" cap="none" dirty="0" err="1">
                <a:solidFill>
                  <a:schemeClr val="dk1"/>
                </a:solidFill>
                <a:effectLst/>
                <a:latin typeface="Calibri"/>
                <a:ea typeface="Calibri"/>
                <a:cs typeface="Calibri"/>
                <a:sym typeface="Calibri"/>
              </a:rPr>
              <a:t>comportano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aumento</a:t>
            </a:r>
            <a:r>
              <a:rPr lang="de-DE" sz="1200" b="0" i="0" u="none" strike="noStrike" cap="none" dirty="0">
                <a:solidFill>
                  <a:schemeClr val="dk1"/>
                </a:solidFill>
                <a:effectLst/>
                <a:latin typeface="Calibri"/>
                <a:ea typeface="Calibri"/>
                <a:cs typeface="Calibri"/>
                <a:sym typeface="Calibri"/>
              </a:rPr>
              <a:t> del tempo </a:t>
            </a:r>
            <a:r>
              <a:rPr lang="de-DE" sz="1200" b="0" i="0" u="none" strike="noStrike" cap="none" dirty="0" err="1">
                <a:solidFill>
                  <a:schemeClr val="dk1"/>
                </a:solidFill>
                <a:effectLst/>
                <a:latin typeface="Calibri"/>
                <a:ea typeface="Calibri"/>
                <a:cs typeface="Calibri"/>
                <a:sym typeface="Calibri"/>
              </a:rPr>
              <a:t>necessario</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ottenere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chiarimenti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a:p>
            <a:pPr marL="457200" marR="0" lvl="0" indent="-228600" algn="l" rtl="0">
              <a:lnSpc>
                <a:spcPct val="100000"/>
              </a:lnSpc>
              <a:spcBef>
                <a:spcPts val="0"/>
              </a:spcBef>
              <a:spcAft>
                <a:spcPts val="0"/>
              </a:spcAft>
              <a:buSzPts val="1400"/>
              <a:buNone/>
            </a:pPr>
            <a:endParaRPr dirty="0"/>
          </a:p>
        </p:txBody>
      </p:sp>
      <p:sp>
        <p:nvSpPr>
          <p:cNvPr id="224" name="Google Shape;224;p4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19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p4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Una delle </a:t>
            </a:r>
            <a:r>
              <a:rPr lang="de-DE" sz="1200" b="0" i="0" u="none" strike="noStrike" cap="none" dirty="0" err="1">
                <a:solidFill>
                  <a:schemeClr val="dk1"/>
                </a:solidFill>
                <a:effectLst/>
                <a:latin typeface="Calibri"/>
                <a:ea typeface="Calibri"/>
                <a:cs typeface="Calibri"/>
                <a:sym typeface="Calibri"/>
              </a:rPr>
              <a:t>preoccupazioni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alcuni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committenti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pubblici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nutrono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riguardo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sostenibili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riguarda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l'impatto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concorrenza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saranno</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grado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soddisfare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sociali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quante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 valide </a:t>
            </a:r>
            <a:r>
              <a:rPr lang="de-DE" sz="1200" b="0" i="0" u="none" strike="noStrike" cap="none" dirty="0" err="1">
                <a:solidFill>
                  <a:schemeClr val="dk1"/>
                </a:solidFill>
                <a:effectLst/>
                <a:latin typeface="Calibri"/>
                <a:ea typeface="Calibri"/>
                <a:cs typeface="Calibri"/>
                <a:sym typeface="Calibri"/>
              </a:rPr>
              <a:t>saranno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presentate</a:t>
            </a:r>
            <a:r>
              <a:rPr lang="de-DE" sz="1200" b="0" i="0" u="none" strike="noStrike" cap="none" dirty="0">
                <a:solidFill>
                  <a:schemeClr val="dk1"/>
                </a:solidFill>
                <a:effectLst/>
                <a:latin typeface="Calibri"/>
                <a:ea typeface="Calibri"/>
                <a:cs typeface="Calibri"/>
                <a:sym typeface="Calibri"/>
              </a:rPr>
              <a:t>? </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Procedure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flessibili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contribuire</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dissipare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timori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consentendo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maggiore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interazione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appaltante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appalto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competitiva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negoziazione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possibile </a:t>
            </a:r>
            <a:r>
              <a:rPr lang="de-DE" sz="1200" b="0" i="0" u="none" strike="noStrike" cap="none" dirty="0" err="1">
                <a:solidFill>
                  <a:schemeClr val="dk1"/>
                </a:solidFill>
                <a:effectLst/>
                <a:latin typeface="Calibri"/>
                <a:ea typeface="Calibri"/>
                <a:cs typeface="Calibri"/>
                <a:sym typeface="Calibri"/>
              </a:rPr>
              <a:t>negoziare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aspetti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relativi</a:t>
            </a:r>
            <a:r>
              <a:rPr lang="de-DE" sz="1200" b="0" i="0" u="none" strike="noStrike" cap="none" dirty="0">
                <a:solidFill>
                  <a:schemeClr val="dk1"/>
                </a:solidFill>
                <a:effectLst/>
                <a:latin typeface="Calibri"/>
                <a:ea typeface="Calibri"/>
                <a:cs typeface="Calibri"/>
                <a:sym typeface="Calibri"/>
              </a:rPr>
              <a:t> alle </a:t>
            </a:r>
            <a:r>
              <a:rPr lang="de-DE" sz="1200" b="0" i="0" u="none" strike="noStrike" cap="none" dirty="0" err="1">
                <a:solidFill>
                  <a:schemeClr val="dk1"/>
                </a:solidFill>
                <a:effectLst/>
                <a:latin typeface="Calibri"/>
                <a:ea typeface="Calibri"/>
                <a:cs typeface="Calibri"/>
                <a:sym typeface="Calibri"/>
              </a:rPr>
              <a:t>prestazioni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oltre</a:t>
            </a:r>
            <a:r>
              <a:rPr lang="de-DE" sz="1200" b="0" i="0" u="none" strike="noStrike" cap="none" dirty="0">
                <a:solidFill>
                  <a:schemeClr val="dk1"/>
                </a:solidFill>
                <a:effectLst/>
                <a:latin typeface="Calibri"/>
                <a:ea typeface="Calibri"/>
                <a:cs typeface="Calibri"/>
                <a:sym typeface="Calibri"/>
              </a:rPr>
              <a:t> ai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minimi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eventualmente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stabiliti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modalità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rendicontazione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applicabili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Concentrandosi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soluzioni</a:t>
            </a:r>
            <a:r>
              <a:rPr lang="de-DE" sz="1200" b="0" i="0" u="none" strike="noStrike" cap="none" dirty="0">
                <a:solidFill>
                  <a:schemeClr val="dk1"/>
                </a:solidFill>
                <a:effectLst/>
                <a:latin typeface="Calibri"/>
                <a:ea typeface="Calibri"/>
                <a:cs typeface="Calibri"/>
                <a:sym typeface="Calibri"/>
              </a:rPr>
              <a:t> innovative, il </a:t>
            </a:r>
            <a:r>
              <a:rPr lang="de-DE" sz="1200" b="0" i="0" u="none" strike="noStrike" cap="none" dirty="0" err="1">
                <a:solidFill>
                  <a:schemeClr val="dk1"/>
                </a:solidFill>
                <a:effectLst/>
                <a:latin typeface="Calibri"/>
                <a:ea typeface="Calibri"/>
                <a:cs typeface="Calibri"/>
                <a:sym typeface="Calibri"/>
              </a:rPr>
              <a:t>dialogo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competitivo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partenariati</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l'innovazione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contribuire</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risolvere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problemi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sociali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complessi</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Occorre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tuttavia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tenere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richiedono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maggiori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risorse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certo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livello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competenza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specialistica</a:t>
            </a:r>
            <a:r>
              <a:rPr lang="de-DE" sz="1200" b="0" i="0" u="none" strike="noStrike" cap="none" dirty="0">
                <a:solidFill>
                  <a:schemeClr val="dk1"/>
                </a:solidFill>
                <a:effectLst/>
                <a:latin typeface="Calibri"/>
                <a:ea typeface="Calibri"/>
                <a:cs typeface="Calibri"/>
                <a:sym typeface="Calibri"/>
              </a:rPr>
              <a:t>. Una </a:t>
            </a:r>
            <a:r>
              <a:rPr lang="de-DE" sz="1200" b="0" i="0" u="none" strike="noStrike" cap="none" dirty="0" err="1">
                <a:solidFill>
                  <a:schemeClr val="dk1"/>
                </a:solidFill>
                <a:effectLst/>
                <a:latin typeface="Calibri"/>
                <a:ea typeface="Calibri"/>
                <a:cs typeface="Calibri"/>
                <a:sym typeface="Calibri"/>
              </a:rPr>
              <a:t>soluzione</a:t>
            </a:r>
            <a:r>
              <a:rPr lang="de-DE" sz="1200" b="0" i="0" u="none" strike="noStrike" cap="none" dirty="0">
                <a:solidFill>
                  <a:schemeClr val="dk1"/>
                </a:solidFill>
                <a:effectLst/>
                <a:latin typeface="Calibri"/>
                <a:ea typeface="Calibri"/>
                <a:cs typeface="Calibri"/>
                <a:sym typeface="Calibri"/>
              </a:rPr>
              <a:t> più semplice </a:t>
            </a:r>
            <a:r>
              <a:rPr lang="de-DE" sz="1200" b="0" i="0" u="none" strike="noStrike" cap="none" dirty="0" err="1">
                <a:solidFill>
                  <a:schemeClr val="dk1"/>
                </a:solidFill>
                <a:effectLst/>
                <a:latin typeface="Calibri"/>
                <a:ea typeface="Calibri"/>
                <a:cs typeface="Calibri"/>
                <a:sym typeface="Calibri"/>
              </a:rPr>
              <a:t>potrebbe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consistere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nell'effettuare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consultazione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preliminare</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mercato</a:t>
            </a:r>
            <a:r>
              <a:rPr lang="de-DE" sz="1200" b="0" i="0" u="none" strike="noStrike" cap="none" dirty="0">
                <a:solidFill>
                  <a:schemeClr val="dk1"/>
                </a:solidFill>
                <a:effectLst/>
                <a:latin typeface="Calibri"/>
                <a:ea typeface="Calibri"/>
                <a:cs typeface="Calibri"/>
                <a:sym typeface="Calibri"/>
              </a:rPr>
              <a:t> prima di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procedura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aperta</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ristretta</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p:txBody>
      </p:sp>
      <p:sp>
        <p:nvSpPr>
          <p:cNvPr id="232" name="Google Shape;232;p4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20</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4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discriminatorie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garantire</a:t>
            </a:r>
            <a:r>
              <a:rPr lang="de-DE" sz="1200" b="0" i="0" u="none" strike="noStrike" cap="none" dirty="0">
                <a:solidFill>
                  <a:schemeClr val="dk1"/>
                </a:solidFill>
                <a:effectLst/>
                <a:latin typeface="Calibri"/>
                <a:ea typeface="Calibri"/>
                <a:cs typeface="Calibri"/>
                <a:sym typeface="Calibri"/>
              </a:rPr>
              <a:t> pari </a:t>
            </a:r>
            <a:r>
              <a:rPr lang="de-DE" sz="1200" b="0" i="0" u="none" strike="noStrike" cap="none" dirty="0" err="1">
                <a:solidFill>
                  <a:schemeClr val="dk1"/>
                </a:solidFill>
                <a:effectLst/>
                <a:latin typeface="Calibri"/>
                <a:ea typeface="Calibri"/>
                <a:cs typeface="Calibri"/>
                <a:sym typeface="Calibri"/>
              </a:rPr>
              <a:t>accesso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ed</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evitare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inutili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barriere</a:t>
            </a:r>
            <a:r>
              <a:rPr lang="de-DE" sz="1200" b="0" i="0" u="none" strike="noStrike" cap="none" dirty="0">
                <a:solidFill>
                  <a:schemeClr val="dk1"/>
                </a:solidFill>
                <a:effectLst/>
                <a:latin typeface="Calibri"/>
                <a:ea typeface="Calibri"/>
                <a:cs typeface="Calibri"/>
                <a:sym typeface="Calibri"/>
              </a:rPr>
              <a:t> alla </a:t>
            </a:r>
            <a:r>
              <a:rPr lang="de-DE" sz="1200" b="0" i="0" u="none" strike="noStrike" cap="none" dirty="0" err="1">
                <a:solidFill>
                  <a:schemeClr val="dk1"/>
                </a:solidFill>
                <a:effectLst/>
                <a:latin typeface="Calibri"/>
                <a:ea typeface="Calibri"/>
                <a:cs typeface="Calibri"/>
                <a:sym typeface="Calibri"/>
              </a:rPr>
              <a:t>concorrenza</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generalmente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vietato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riferimento</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marca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specifica</a:t>
            </a:r>
            <a:r>
              <a:rPr lang="de-DE" sz="1200" b="0" i="0" u="none" strike="noStrike" cap="none" dirty="0">
                <a:solidFill>
                  <a:schemeClr val="dk1"/>
                </a:solidFill>
                <a:effectLst/>
                <a:latin typeface="Calibri"/>
                <a:ea typeface="Calibri"/>
                <a:cs typeface="Calibri"/>
                <a:sym typeface="Calibri"/>
              </a:rPr>
              <a:t> o a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caratteristica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offerta</a:t>
            </a:r>
            <a:r>
              <a:rPr lang="de-DE" sz="1200" b="0" i="0" u="none" strike="noStrike" cap="none" dirty="0">
                <a:solidFill>
                  <a:schemeClr val="dk1"/>
                </a:solidFill>
                <a:effectLst/>
                <a:latin typeface="Calibri"/>
                <a:ea typeface="Calibri"/>
                <a:cs typeface="Calibri"/>
                <a:sym typeface="Calibri"/>
              </a:rPr>
              <a:t> solo da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determinata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impresa</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L'impatto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sostenibilità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durante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ciclo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vita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preso</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considerazione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riguardano</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produzione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prestazioni</a:t>
            </a:r>
            <a:r>
              <a:rPr lang="de-DE" sz="1200" b="0" i="0" u="none" strike="noStrike" cap="none" dirty="0">
                <a:solidFill>
                  <a:schemeClr val="dk1"/>
                </a:solidFill>
                <a:effectLst/>
                <a:latin typeface="Calibri"/>
                <a:ea typeface="Calibri"/>
                <a:cs typeface="Calibri"/>
                <a:sym typeface="Calibri"/>
              </a:rPr>
              <a:t> operative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fine</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ciclo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vita</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contratto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ristorazione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prescrivere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l'uso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prodotti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biologici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contenitori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riutilizzabili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raccolta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differenziata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rifiuti</a:t>
            </a:r>
            <a:r>
              <a:rPr lang="de-DE" sz="1200" b="0" i="0" u="none" strike="noStrike" cap="none" dirty="0">
                <a:solidFill>
                  <a:schemeClr val="dk1"/>
                </a:solidFill>
                <a:effectLst/>
                <a:latin typeface="Calibri"/>
                <a:ea typeface="Calibri"/>
                <a:cs typeface="Calibri"/>
                <a:sym typeface="Calibri"/>
              </a:rPr>
              <a:t>. La prima </a:t>
            </a:r>
            <a:r>
              <a:rPr lang="de-DE" sz="1200" b="0" i="0" u="none" strike="noStrike" cap="none" dirty="0" err="1">
                <a:solidFill>
                  <a:schemeClr val="dk1"/>
                </a:solidFill>
                <a:effectLst/>
                <a:latin typeface="Calibri"/>
                <a:ea typeface="Calibri"/>
                <a:cs typeface="Calibri"/>
                <a:sym typeface="Calibri"/>
              </a:rPr>
              <a:t>specifica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basata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standard</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mentre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ultime</a:t>
            </a:r>
            <a:r>
              <a:rPr lang="de-DE" sz="1200" b="0" i="0" u="none" strike="noStrike" cap="none" dirty="0">
                <a:solidFill>
                  <a:schemeClr val="dk1"/>
                </a:solidFill>
                <a:effectLst/>
                <a:latin typeface="Calibri"/>
                <a:ea typeface="Calibri"/>
                <a:cs typeface="Calibri"/>
                <a:sym typeface="Calibri"/>
              </a:rPr>
              <a:t> due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funzionali</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a:p>
            <a:pPr marL="457200" marR="0" lvl="0" indent="-228600" algn="l" rtl="0">
              <a:lnSpc>
                <a:spcPct val="100000"/>
              </a:lnSpc>
              <a:spcBef>
                <a:spcPts val="0"/>
              </a:spcBef>
              <a:spcAft>
                <a:spcPts val="0"/>
              </a:spcAft>
              <a:buSzPts val="1400"/>
              <a:buNone/>
            </a:pPr>
            <a:endParaRPr dirty="0"/>
          </a:p>
        </p:txBody>
      </p:sp>
      <p:sp>
        <p:nvSpPr>
          <p:cNvPr id="246" name="Google Shape;246;p4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4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3" name="Google Shape;253;p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5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p5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Se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marchio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soddisfa</a:t>
            </a:r>
            <a:r>
              <a:rPr lang="de-DE" sz="1200" b="0" i="0" u="none" strike="noStrike" cap="none" dirty="0">
                <a:solidFill>
                  <a:schemeClr val="dk1"/>
                </a:solidFill>
                <a:effectLst/>
                <a:latin typeface="Calibri"/>
                <a:ea typeface="Calibri"/>
                <a:cs typeface="Calibri"/>
                <a:sym typeface="Calibri"/>
              </a:rPr>
              <a:t> tutti i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citato </a:t>
            </a:r>
            <a:r>
              <a:rPr lang="de-DE" sz="1200" b="0" i="0" u="none" strike="noStrike" cap="none" dirty="0" err="1">
                <a:solidFill>
                  <a:schemeClr val="dk1"/>
                </a:solidFill>
                <a:effectLst/>
                <a:latin typeface="Calibri"/>
                <a:ea typeface="Calibri"/>
                <a:cs typeface="Calibri"/>
                <a:sym typeface="Calibri"/>
              </a:rPr>
              <a:t>direttamente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nelle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condizioni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contrattuali</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richiedendo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prodotto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rechi</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marchio</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marchio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equivalente</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Se i </a:t>
            </a:r>
            <a:r>
              <a:rPr lang="de-DE" sz="1200" b="0" i="0" u="none" strike="noStrike" cap="none" dirty="0" err="1">
                <a:solidFill>
                  <a:schemeClr val="dk1"/>
                </a:solidFill>
                <a:effectLst/>
                <a:latin typeface="Calibri"/>
                <a:ea typeface="Calibri"/>
                <a:cs typeface="Calibri"/>
                <a:sym typeface="Calibri"/>
              </a:rPr>
              <a:t>marchi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contengono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pertinenti</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prestazione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contratto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fornitura</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autorità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dovrebbero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riferimento</a:t>
            </a:r>
            <a:r>
              <a:rPr lang="de-DE" sz="1200" b="0" i="0" u="none" strike="noStrike" cap="none" dirty="0">
                <a:solidFill>
                  <a:schemeClr val="dk1"/>
                </a:solidFill>
                <a:effectLst/>
                <a:latin typeface="Calibri"/>
                <a:ea typeface="Calibri"/>
                <a:cs typeface="Calibri"/>
                <a:sym typeface="Calibri"/>
              </a:rPr>
              <a:t> ai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marchio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corrispondente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invece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richiedere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marchio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stessa</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I </a:t>
            </a:r>
            <a:r>
              <a:rPr lang="de-DE" sz="1200" b="0" i="0" u="none" strike="noStrike" cap="none" dirty="0" err="1">
                <a:solidFill>
                  <a:schemeClr val="dk1"/>
                </a:solidFill>
                <a:effectLst/>
                <a:latin typeface="Calibri"/>
                <a:ea typeface="Calibri"/>
                <a:cs typeface="Calibri"/>
                <a:sym typeface="Calibri"/>
              </a:rPr>
              <a:t>marchi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equivalenti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sempre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accettati</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Se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offerente</a:t>
            </a:r>
            <a:r>
              <a:rPr lang="de-DE" sz="1200" b="0" i="0" u="none" strike="noStrike" cap="none" dirty="0">
                <a:solidFill>
                  <a:schemeClr val="dk1"/>
                </a:solidFill>
                <a:effectLst/>
                <a:latin typeface="Calibri"/>
                <a:ea typeface="Calibri"/>
                <a:cs typeface="Calibri"/>
                <a:sym typeface="Calibri"/>
              </a:rPr>
              <a:t> non ha </a:t>
            </a:r>
            <a:r>
              <a:rPr lang="de-DE" sz="1200" b="0" i="0" u="none" strike="noStrike" cap="none" dirty="0" err="1">
                <a:solidFill>
                  <a:schemeClr val="dk1"/>
                </a:solidFill>
                <a:effectLst/>
                <a:latin typeface="Calibri"/>
                <a:ea typeface="Calibri"/>
                <a:cs typeface="Calibri"/>
                <a:sym typeface="Calibri"/>
              </a:rPr>
              <a:t>accesso</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marchio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terze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parti</a:t>
            </a:r>
            <a:r>
              <a:rPr lang="de-DE" sz="1200" b="0" i="0" u="none" strike="noStrike" cap="none" dirty="0">
                <a:solidFill>
                  <a:schemeClr val="dk1"/>
                </a:solidFill>
                <a:effectLst/>
                <a:latin typeface="Calibri"/>
                <a:ea typeface="Calibri"/>
                <a:cs typeface="Calibri"/>
                <a:sym typeface="Calibri"/>
              </a:rPr>
              <a:t> a causa di </a:t>
            </a:r>
            <a:r>
              <a:rPr lang="de-DE" sz="1200" b="0" i="0" u="none" strike="noStrike" cap="none" dirty="0" err="1">
                <a:solidFill>
                  <a:schemeClr val="dk1"/>
                </a:solidFill>
                <a:effectLst/>
                <a:latin typeface="Calibri"/>
                <a:ea typeface="Calibri"/>
                <a:cs typeface="Calibri"/>
                <a:sym typeface="Calibri"/>
              </a:rPr>
              <a:t>fattori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esulano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dal</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suo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controllo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presentare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fascicolo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tecnico</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altra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prova</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casi</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cui</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termini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gara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brevi.</a:t>
            </a:r>
            <a:endParaRPr lang="de-DE" dirty="0">
              <a:effectLst/>
            </a:endParaRPr>
          </a:p>
          <a:p>
            <a:pPr marL="457200" marR="0" lvl="0" indent="-228600" algn="l" rtl="0">
              <a:lnSpc>
                <a:spcPct val="100000"/>
              </a:lnSpc>
              <a:spcBef>
                <a:spcPts val="0"/>
              </a:spcBef>
              <a:spcAft>
                <a:spcPts val="0"/>
              </a:spcAft>
              <a:buSzPts val="1400"/>
              <a:buNone/>
            </a:pPr>
            <a:endParaRPr dirty="0"/>
          </a:p>
          <a:p>
            <a:pPr marL="457200" marR="0" lvl="0" indent="-228600" algn="l" rtl="0">
              <a:lnSpc>
                <a:spcPct val="100000"/>
              </a:lnSpc>
              <a:spcBef>
                <a:spcPts val="0"/>
              </a:spcBef>
              <a:spcAft>
                <a:spcPts val="0"/>
              </a:spcAft>
              <a:buSzPts val="1400"/>
              <a:buNone/>
            </a:pPr>
            <a:endParaRPr dirty="0"/>
          </a:p>
        </p:txBody>
      </p:sp>
      <p:sp>
        <p:nvSpPr>
          <p:cNvPr id="260" name="Google Shape;260;p5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6" name="Google Shape;266;p5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I </a:t>
            </a:r>
            <a:r>
              <a:rPr lang="de-DE" sz="1200" b="0" i="0" u="none" strike="noStrike" cap="none" dirty="0" err="1">
                <a:solidFill>
                  <a:schemeClr val="dk1"/>
                </a:solidFill>
                <a:effectLst/>
                <a:latin typeface="Calibri"/>
                <a:ea typeface="Calibri"/>
                <a:cs typeface="Calibri"/>
                <a:sym typeface="Calibri"/>
              </a:rPr>
              <a:t>motivi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esclusione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obbligatori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stabiliti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all'articolo</a:t>
            </a:r>
            <a:r>
              <a:rPr lang="de-DE" sz="1200" b="0" i="0" u="none" strike="noStrike" cap="none" dirty="0">
                <a:solidFill>
                  <a:schemeClr val="dk1"/>
                </a:solidFill>
                <a:effectLst/>
                <a:latin typeface="Calibri"/>
                <a:ea typeface="Calibri"/>
                <a:cs typeface="Calibri"/>
                <a:sym typeface="Calibri"/>
              </a:rPr>
              <a:t> 57, </a:t>
            </a:r>
            <a:r>
              <a:rPr lang="de-DE" sz="1200" b="0" i="0" u="none" strike="noStrike" cap="none" dirty="0" err="1">
                <a:solidFill>
                  <a:schemeClr val="dk1"/>
                </a:solidFill>
                <a:effectLst/>
                <a:latin typeface="Calibri"/>
                <a:ea typeface="Calibri"/>
                <a:cs typeface="Calibri"/>
                <a:sym typeface="Calibri"/>
              </a:rPr>
              <a:t>paragrafi</a:t>
            </a:r>
            <a:r>
              <a:rPr lang="de-DE" sz="1200" b="0" i="0" u="none" strike="noStrike" cap="none" dirty="0">
                <a:solidFill>
                  <a:schemeClr val="dk1"/>
                </a:solidFill>
                <a:effectLst/>
                <a:latin typeface="Calibri"/>
                <a:ea typeface="Calibri"/>
                <a:cs typeface="Calibri"/>
                <a:sym typeface="Calibri"/>
              </a:rPr>
              <a:t> 1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2, della </a:t>
            </a:r>
            <a:r>
              <a:rPr lang="de-DE" sz="1200" b="0" i="0" u="none" strike="noStrike" cap="none" dirty="0" err="1">
                <a:solidFill>
                  <a:schemeClr val="dk1"/>
                </a:solidFill>
                <a:effectLst/>
                <a:latin typeface="Calibri"/>
                <a:ea typeface="Calibri"/>
                <a:cs typeface="Calibri"/>
                <a:sym typeface="Calibri"/>
              </a:rPr>
              <a:t>direttiva</a:t>
            </a:r>
            <a:r>
              <a:rPr lang="de-DE" sz="1200" b="0" i="0" u="none" strike="noStrike" cap="none" dirty="0">
                <a:solidFill>
                  <a:schemeClr val="dk1"/>
                </a:solidFill>
                <a:effectLst/>
                <a:latin typeface="Calibri"/>
                <a:ea typeface="Calibri"/>
                <a:cs typeface="Calibri"/>
                <a:sym typeface="Calibri"/>
              </a:rPr>
              <a:t> 2014/24/UE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applicati</a:t>
            </a:r>
            <a:r>
              <a:rPr lang="de-DE" sz="1200" b="0" i="0" u="none" strike="noStrike" cap="none" dirty="0">
                <a:solidFill>
                  <a:schemeClr val="dk1"/>
                </a:solidFill>
                <a:effectLst/>
                <a:latin typeface="Calibri"/>
                <a:ea typeface="Calibri"/>
                <a:cs typeface="Calibri"/>
                <a:sym typeface="Calibri"/>
              </a:rPr>
              <a:t> in tutti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membri</a:t>
            </a:r>
            <a:r>
              <a:rPr lang="de-DE" sz="1200" b="0" i="0" u="none" strike="noStrike" cap="none" dirty="0">
                <a:solidFill>
                  <a:schemeClr val="dk1"/>
                </a:solidFill>
                <a:effectLst/>
                <a:latin typeface="Calibri"/>
                <a:ea typeface="Calibri"/>
                <a:cs typeface="Calibri"/>
                <a:sym typeface="Calibri"/>
              </a:rPr>
              <a:t>. Si </a:t>
            </a:r>
            <a:r>
              <a:rPr lang="de-DE" sz="1200" b="0" i="0" u="none" strike="noStrike" cap="none" dirty="0" err="1">
                <a:solidFill>
                  <a:schemeClr val="dk1"/>
                </a:solidFill>
                <a:effectLst/>
                <a:latin typeface="Calibri"/>
                <a:ea typeface="Calibri"/>
                <a:cs typeface="Calibri"/>
                <a:sym typeface="Calibri"/>
              </a:rPr>
              <a:t>riferiscono</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reati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gravi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commessi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dagli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direttamente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collegati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sostenibili</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I </a:t>
            </a:r>
            <a:r>
              <a:rPr lang="de-DE" sz="1200" b="0" i="0" u="none" strike="noStrike" cap="none" dirty="0" err="1">
                <a:solidFill>
                  <a:schemeClr val="dk1"/>
                </a:solidFill>
                <a:effectLst/>
                <a:latin typeface="Calibri"/>
                <a:ea typeface="Calibri"/>
                <a:cs typeface="Calibri"/>
                <a:sym typeface="Calibri"/>
              </a:rPr>
              <a:t>motivi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esclusione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facoltativi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cui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all'articolo</a:t>
            </a:r>
            <a:r>
              <a:rPr lang="de-DE" sz="1200" b="0" i="0" u="none" strike="noStrike" cap="none" dirty="0">
                <a:solidFill>
                  <a:schemeClr val="dk1"/>
                </a:solidFill>
                <a:effectLst/>
                <a:latin typeface="Calibri"/>
                <a:ea typeface="Calibri"/>
                <a:cs typeface="Calibri"/>
                <a:sym typeface="Calibri"/>
              </a:rPr>
              <a:t> 57, </a:t>
            </a:r>
            <a:r>
              <a:rPr lang="de-DE" sz="1200" b="0" i="0" u="none" strike="noStrike" cap="none" dirty="0" err="1">
                <a:solidFill>
                  <a:schemeClr val="dk1"/>
                </a:solidFill>
                <a:effectLst/>
                <a:latin typeface="Calibri"/>
                <a:ea typeface="Calibri"/>
                <a:cs typeface="Calibri"/>
                <a:sym typeface="Calibri"/>
              </a:rPr>
              <a:t>paragrafo</a:t>
            </a:r>
            <a:r>
              <a:rPr lang="de-DE" sz="1200" b="0" i="0" u="none" strike="noStrike" cap="none" dirty="0">
                <a:solidFill>
                  <a:schemeClr val="dk1"/>
                </a:solidFill>
                <a:effectLst/>
                <a:latin typeface="Calibri"/>
                <a:ea typeface="Calibri"/>
                <a:cs typeface="Calibri"/>
                <a:sym typeface="Calibri"/>
              </a:rPr>
              <a:t> 4, </a:t>
            </a:r>
            <a:r>
              <a:rPr lang="de-DE" sz="1200" b="0" i="0" u="none" strike="noStrike" cap="none" dirty="0" err="1">
                <a:solidFill>
                  <a:schemeClr val="dk1"/>
                </a:solidFill>
                <a:effectLst/>
                <a:latin typeface="Calibri"/>
                <a:ea typeface="Calibri"/>
                <a:cs typeface="Calibri"/>
                <a:sym typeface="Calibri"/>
              </a:rPr>
              <a:t>comprendono</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motivi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indicati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slide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sostenibili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particolarmente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rilevante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possibilità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escludere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rispettano</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legislazione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sociale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vigente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leggi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elencate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all'articolo</a:t>
            </a:r>
            <a:r>
              <a:rPr lang="de-DE" sz="1200" b="0" i="0" u="none" strike="noStrike" cap="none" dirty="0">
                <a:solidFill>
                  <a:schemeClr val="dk1"/>
                </a:solidFill>
                <a:effectLst/>
                <a:latin typeface="Calibri"/>
                <a:ea typeface="Calibri"/>
                <a:cs typeface="Calibri"/>
                <a:sym typeface="Calibri"/>
              </a:rPr>
              <a:t> 18, </a:t>
            </a:r>
            <a:r>
              <a:rPr lang="de-DE" sz="1200" b="0" i="0" u="none" strike="noStrike" cap="none" dirty="0" err="1">
                <a:solidFill>
                  <a:schemeClr val="dk1"/>
                </a:solidFill>
                <a:effectLst/>
                <a:latin typeface="Calibri"/>
                <a:ea typeface="Calibri"/>
                <a:cs typeface="Calibri"/>
                <a:sym typeface="Calibri"/>
              </a:rPr>
              <a:t>paragrafo</a:t>
            </a:r>
            <a:r>
              <a:rPr lang="de-DE" sz="1200" b="0" i="0" u="none" strike="noStrike" cap="none" dirty="0">
                <a:solidFill>
                  <a:schemeClr val="dk1"/>
                </a:solidFill>
                <a:effectLst/>
                <a:latin typeface="Calibri"/>
                <a:ea typeface="Calibri"/>
                <a:cs typeface="Calibri"/>
                <a:sym typeface="Calibri"/>
              </a:rPr>
              <a:t> 2,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nell'allegato</a:t>
            </a:r>
            <a:r>
              <a:rPr lang="de-DE" sz="1200" b="0" i="0" u="none" strike="noStrike" cap="none" dirty="0">
                <a:solidFill>
                  <a:schemeClr val="dk1"/>
                </a:solidFill>
                <a:effectLst/>
                <a:latin typeface="Calibri"/>
                <a:ea typeface="Calibri"/>
                <a:cs typeface="Calibri"/>
                <a:sym typeface="Calibri"/>
              </a:rPr>
              <a:t> X della </a:t>
            </a:r>
            <a:r>
              <a:rPr lang="de-DE" sz="1200" b="0" i="0" u="none" strike="noStrike" cap="none" dirty="0" err="1">
                <a:solidFill>
                  <a:schemeClr val="dk1"/>
                </a:solidFill>
                <a:effectLst/>
                <a:latin typeface="Calibri"/>
                <a:ea typeface="Calibri"/>
                <a:cs typeface="Calibri"/>
                <a:sym typeface="Calibri"/>
              </a:rPr>
              <a:t>direttiva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membri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decidere</a:t>
            </a:r>
            <a:r>
              <a:rPr lang="de-DE" sz="1200" b="0" i="0" u="none" strike="noStrike" cap="none" dirty="0">
                <a:solidFill>
                  <a:schemeClr val="dk1"/>
                </a:solidFill>
                <a:effectLst/>
                <a:latin typeface="Calibri"/>
                <a:ea typeface="Calibri"/>
                <a:cs typeface="Calibri"/>
                <a:sym typeface="Calibri"/>
              </a:rPr>
              <a:t> di rendere </a:t>
            </a:r>
            <a:r>
              <a:rPr lang="de-DE" sz="1200" b="0" i="0" u="none" strike="noStrike" cap="none" dirty="0" err="1">
                <a:solidFill>
                  <a:schemeClr val="dk1"/>
                </a:solidFill>
                <a:effectLst/>
                <a:latin typeface="Calibri"/>
                <a:ea typeface="Calibri"/>
                <a:cs typeface="Calibri"/>
                <a:sym typeface="Calibri"/>
              </a:rPr>
              <a:t>obbligatoria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l'esclusione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motivi</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p:txBody>
      </p:sp>
      <p:sp>
        <p:nvSpPr>
          <p:cNvPr id="267" name="Google Shape;267;p5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3" name="Google Shape;273;p5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condizioni</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l'applicazione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selezione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prove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richieste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stabilite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all'articolo</a:t>
            </a:r>
            <a:r>
              <a:rPr lang="de-DE" sz="1200" b="0" i="0" u="none" strike="noStrike" cap="none" dirty="0">
                <a:solidFill>
                  <a:schemeClr val="dk1"/>
                </a:solidFill>
                <a:effectLst/>
                <a:latin typeface="Calibri"/>
                <a:ea typeface="Calibri"/>
                <a:cs typeface="Calibri"/>
                <a:sym typeface="Calibri"/>
              </a:rPr>
              <a:t> 58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nell'allegato</a:t>
            </a:r>
            <a:r>
              <a:rPr lang="de-DE" sz="1200" b="0" i="0" u="none" strike="noStrike" cap="none" dirty="0">
                <a:solidFill>
                  <a:schemeClr val="dk1"/>
                </a:solidFill>
                <a:effectLst/>
                <a:latin typeface="Calibri"/>
                <a:ea typeface="Calibri"/>
                <a:cs typeface="Calibri"/>
                <a:sym typeface="Calibri"/>
              </a:rPr>
              <a:t> XII della </a:t>
            </a:r>
            <a:r>
              <a:rPr lang="de-DE" sz="1200" b="0" i="0" u="none" strike="noStrike" cap="none" dirty="0" err="1">
                <a:solidFill>
                  <a:schemeClr val="dk1"/>
                </a:solidFill>
                <a:effectLst/>
                <a:latin typeface="Calibri"/>
                <a:ea typeface="Calibri"/>
                <a:cs typeface="Calibri"/>
                <a:sym typeface="Calibri"/>
              </a:rPr>
              <a:t>direttiva</a:t>
            </a:r>
            <a:r>
              <a:rPr lang="de-DE" sz="1200" b="0" i="0" u="none" strike="noStrike" cap="none" dirty="0">
                <a:solidFill>
                  <a:schemeClr val="dk1"/>
                </a:solidFill>
                <a:effectLst/>
                <a:latin typeface="Calibri"/>
                <a:ea typeface="Calibri"/>
                <a:cs typeface="Calibri"/>
                <a:sym typeface="Calibri"/>
              </a:rPr>
              <a:t> 2014/24/UE.</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Esempi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risorse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richieste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fase di </a:t>
            </a:r>
            <a:r>
              <a:rPr lang="de-DE" sz="1200" b="0" i="0" u="none" strike="noStrike" cap="none" dirty="0" err="1">
                <a:solidFill>
                  <a:schemeClr val="dk1"/>
                </a:solidFill>
                <a:effectLst/>
                <a:latin typeface="Calibri"/>
                <a:ea typeface="Calibri"/>
                <a:cs typeface="Calibri"/>
                <a:sym typeface="Calibri"/>
              </a:rPr>
              <a:t>selezione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lavori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il personale </a:t>
            </a:r>
            <a:r>
              <a:rPr lang="de-DE" sz="1200" b="0" i="0" u="none" strike="noStrike" cap="none" dirty="0" err="1">
                <a:solidFill>
                  <a:schemeClr val="dk1"/>
                </a:solidFill>
                <a:effectLst/>
                <a:latin typeface="Calibri"/>
                <a:ea typeface="Calibri"/>
                <a:cs typeface="Calibri"/>
                <a:sym typeface="Calibri"/>
              </a:rPr>
              <a:t>con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esperienza</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progetti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simili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attrezzature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adeguate</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prevenire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l'inquinamento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dell'aria</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suolo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dell'acqua</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Se le </a:t>
            </a:r>
            <a:r>
              <a:rPr lang="de-DE" sz="1200" b="0" i="0" u="none" strike="noStrike" cap="none" dirty="0" err="1">
                <a:solidFill>
                  <a:schemeClr val="dk1"/>
                </a:solidFill>
                <a:effectLst/>
                <a:latin typeface="Calibri"/>
                <a:ea typeface="Calibri"/>
                <a:cs typeface="Calibri"/>
                <a:sym typeface="Calibri"/>
              </a:rPr>
              <a:t>qualifiche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professionali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istruzione</a:t>
            </a:r>
            <a:r>
              <a:rPr lang="de-DE" sz="1200" b="0" i="0" u="none" strike="noStrike" cap="none" dirty="0">
                <a:solidFill>
                  <a:schemeClr val="dk1"/>
                </a:solidFill>
                <a:effectLst/>
                <a:latin typeface="Calibri"/>
                <a:ea typeface="Calibri"/>
                <a:cs typeface="Calibri"/>
                <a:sym typeface="Calibri"/>
              </a:rPr>
              <a:t> del personale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valutate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fase di </a:t>
            </a:r>
            <a:r>
              <a:rPr lang="de-DE" sz="1200" b="0" i="0" u="none" strike="noStrike" cap="none" dirty="0" err="1">
                <a:solidFill>
                  <a:schemeClr val="dk1"/>
                </a:solidFill>
                <a:effectLst/>
                <a:latin typeface="Calibri"/>
                <a:ea typeface="Calibri"/>
                <a:cs typeface="Calibri"/>
                <a:sym typeface="Calibri"/>
              </a:rPr>
              <a:t>selezione</a:t>
            </a:r>
            <a:r>
              <a:rPr lang="de-DE" sz="1200" b="0" i="0" u="none" strike="noStrike" cap="none" dirty="0">
                <a:solidFill>
                  <a:schemeClr val="dk1"/>
                </a:solidFill>
                <a:effectLst/>
                <a:latin typeface="Calibri"/>
                <a:ea typeface="Calibri"/>
                <a:cs typeface="Calibri"/>
                <a:sym typeface="Calibri"/>
              </a:rPr>
              <a:t>, esse non </a:t>
            </a:r>
            <a:r>
              <a:rPr lang="de-DE" sz="1200" b="0" i="0" u="none" strike="noStrike" cap="none" dirty="0" err="1">
                <a:solidFill>
                  <a:schemeClr val="dk1"/>
                </a:solidFill>
                <a:effectLst/>
                <a:latin typeface="Calibri"/>
                <a:ea typeface="Calibri"/>
                <a:cs typeface="Calibri"/>
                <a:sym typeface="Calibri"/>
              </a:rPr>
              <a:t>dovrebbero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utilizzate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avvalersi</a:t>
            </a:r>
            <a:r>
              <a:rPr lang="de-DE" sz="1200" b="0" i="0" u="none" strike="noStrike" cap="none" dirty="0">
                <a:solidFill>
                  <a:schemeClr val="dk1"/>
                </a:solidFill>
                <a:effectLst/>
                <a:latin typeface="Calibri"/>
                <a:ea typeface="Calibri"/>
                <a:cs typeface="Calibri"/>
                <a:sym typeface="Calibri"/>
              </a:rPr>
              <a:t> delle </a:t>
            </a:r>
            <a:r>
              <a:rPr lang="de-DE" sz="1200" b="0" i="0" u="none" strike="noStrike" cap="none" dirty="0" err="1">
                <a:solidFill>
                  <a:schemeClr val="dk1"/>
                </a:solidFill>
                <a:effectLst/>
                <a:latin typeface="Calibri"/>
                <a:ea typeface="Calibri"/>
                <a:cs typeface="Calibri"/>
                <a:sym typeface="Calibri"/>
              </a:rPr>
              <a:t>capacità</a:t>
            </a:r>
            <a:r>
              <a:rPr lang="de-DE" sz="1200" b="0" i="0" u="none" strike="noStrike" cap="none" dirty="0">
                <a:solidFill>
                  <a:schemeClr val="dk1"/>
                </a:solidFill>
                <a:effectLst/>
                <a:latin typeface="Calibri"/>
                <a:ea typeface="Calibri"/>
                <a:cs typeface="Calibri"/>
                <a:sym typeface="Calibri"/>
              </a:rPr>
              <a:t> di altre </a:t>
            </a:r>
            <a:r>
              <a:rPr lang="de-DE" sz="1200" b="0" i="0" u="none" strike="noStrike" cap="none" dirty="0" err="1">
                <a:solidFill>
                  <a:schemeClr val="dk1"/>
                </a:solidFill>
                <a:effectLst/>
                <a:latin typeface="Calibri"/>
                <a:ea typeface="Calibri"/>
                <a:cs typeface="Calibri"/>
                <a:sym typeface="Calibri"/>
              </a:rPr>
              <a:t>imprese</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subappaltatori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attrezzature</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esperienze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specializzate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impegnarsi</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garantire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risorse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siano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disponibili</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l'esecuzione</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contratto</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a:p>
            <a:pPr marL="457200" marR="0" lvl="0" indent="-228600" algn="l" rtl="0">
              <a:lnSpc>
                <a:spcPct val="100000"/>
              </a:lnSpc>
              <a:spcBef>
                <a:spcPts val="0"/>
              </a:spcBef>
              <a:spcAft>
                <a:spcPts val="0"/>
              </a:spcAft>
              <a:buSzPts val="1400"/>
              <a:buNone/>
            </a:pPr>
            <a:endParaRPr dirty="0"/>
          </a:p>
        </p:txBody>
      </p:sp>
      <p:sp>
        <p:nvSpPr>
          <p:cNvPr id="274" name="Google Shape;274;p5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p5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EMS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dimostrare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capacità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un'impresa</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soddisfare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GPP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richiesto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fase di </a:t>
            </a:r>
            <a:r>
              <a:rPr lang="de-DE" sz="1200" b="0" i="0" u="none" strike="noStrike" cap="none" dirty="0" err="1">
                <a:solidFill>
                  <a:schemeClr val="dk1"/>
                </a:solidFill>
                <a:effectLst/>
                <a:latin typeface="Calibri"/>
                <a:ea typeface="Calibri"/>
                <a:cs typeface="Calibri"/>
                <a:sym typeface="Calibri"/>
              </a:rPr>
              <a:t>selezione</a:t>
            </a:r>
            <a:r>
              <a:rPr lang="de-DE" sz="1200" b="0" i="0" u="none" strike="noStrike" cap="none" dirty="0">
                <a:solidFill>
                  <a:schemeClr val="dk1"/>
                </a:solidFill>
                <a:effectLst/>
                <a:latin typeface="Calibri"/>
                <a:ea typeface="Calibri"/>
                <a:cs typeface="Calibri"/>
                <a:sym typeface="Calibri"/>
              </a:rPr>
              <a:t>, se </a:t>
            </a:r>
            <a:r>
              <a:rPr lang="de-DE" sz="1200" b="0" i="0" u="none" strike="noStrike" cap="none" dirty="0" err="1">
                <a:solidFill>
                  <a:schemeClr val="dk1"/>
                </a:solidFill>
                <a:effectLst/>
                <a:latin typeface="Calibri"/>
                <a:ea typeface="Calibri"/>
                <a:cs typeface="Calibri"/>
                <a:sym typeface="Calibri"/>
              </a:rPr>
              <a:t>opportuno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prese</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considerazione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forme di </a:t>
            </a:r>
            <a:r>
              <a:rPr lang="de-DE" sz="1200" b="0" i="0" u="none" strike="noStrike" cap="none" dirty="0" err="1">
                <a:solidFill>
                  <a:schemeClr val="dk1"/>
                </a:solidFill>
                <a:effectLst/>
                <a:latin typeface="Calibri"/>
                <a:ea typeface="Calibri"/>
                <a:cs typeface="Calibri"/>
                <a:sym typeface="Calibri"/>
              </a:rPr>
              <a:t>certificazione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equivalenti</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Può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valutato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fase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prova</a:t>
            </a:r>
            <a:r>
              <a:rPr lang="de-DE" sz="1200" b="0" i="0" u="none" strike="noStrike" cap="none" dirty="0">
                <a:solidFill>
                  <a:schemeClr val="dk1"/>
                </a:solidFill>
                <a:effectLst/>
                <a:latin typeface="Calibri"/>
                <a:ea typeface="Calibri"/>
                <a:cs typeface="Calibri"/>
                <a:sym typeface="Calibri"/>
              </a:rPr>
              <a:t> della </a:t>
            </a:r>
            <a:r>
              <a:rPr lang="de-DE" sz="1200" b="0" i="0" u="none" strike="noStrike" cap="none" dirty="0" err="1">
                <a:solidFill>
                  <a:schemeClr val="dk1"/>
                </a:solidFill>
                <a:effectLst/>
                <a:latin typeface="Calibri"/>
                <a:ea typeface="Calibri"/>
                <a:cs typeface="Calibri"/>
                <a:sym typeface="Calibri"/>
              </a:rPr>
              <a:t>capacità</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soddisfare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aspetti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dell'appalto</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gestione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rifiuti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dell'energia</a:t>
            </a:r>
            <a:r>
              <a:rPr lang="de-DE" sz="1200" b="0" i="0" u="none" strike="noStrike" cap="none" dirty="0">
                <a:solidFill>
                  <a:schemeClr val="dk1"/>
                </a:solidFill>
                <a:effectLst/>
                <a:latin typeface="Calibri"/>
                <a:ea typeface="Calibri"/>
                <a:cs typeface="Calibri"/>
                <a:sym typeface="Calibri"/>
              </a:rPr>
              <a:t> o </a:t>
            </a:r>
            <a:r>
              <a:rPr lang="de-DE" sz="1200" b="0" i="0" u="none" strike="noStrike" cap="none" dirty="0" err="1">
                <a:solidFill>
                  <a:schemeClr val="dk1"/>
                </a:solidFill>
                <a:effectLst/>
                <a:latin typeface="Calibri"/>
                <a:ea typeface="Calibri"/>
                <a:cs typeface="Calibri"/>
                <a:sym typeface="Calibri"/>
              </a:rPr>
              <a:t>dell'acqua</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a:p>
            <a:pPr marL="457200" marR="0" lvl="0" indent="-228600" algn="l" rtl="0">
              <a:lnSpc>
                <a:spcPct val="100000"/>
              </a:lnSpc>
              <a:spcBef>
                <a:spcPts val="0"/>
              </a:spcBef>
              <a:spcAft>
                <a:spcPts val="0"/>
              </a:spcAft>
              <a:buSzPts val="1400"/>
              <a:buNone/>
            </a:pPr>
            <a:endParaRPr dirty="0"/>
          </a:p>
          <a:p>
            <a:pPr marL="457200" marR="0" lvl="0" indent="-228600" algn="l" rtl="0">
              <a:lnSpc>
                <a:spcPct val="100000"/>
              </a:lnSpc>
              <a:spcBef>
                <a:spcPts val="0"/>
              </a:spcBef>
              <a:spcAft>
                <a:spcPts val="0"/>
              </a:spcAft>
              <a:buSzPts val="1400"/>
              <a:buNone/>
            </a:pPr>
            <a:endParaRPr dirty="0"/>
          </a:p>
        </p:txBody>
      </p:sp>
      <p:sp>
        <p:nvSpPr>
          <p:cNvPr id="281" name="Google Shape;281;p5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3955bd9627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8" name="Google Shape;288;g3955bd9627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vengono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applicati</a:t>
            </a:r>
            <a:r>
              <a:rPr lang="de-DE" sz="1200" b="0" i="0" u="none" strike="noStrike" cap="none" dirty="0">
                <a:solidFill>
                  <a:schemeClr val="dk1"/>
                </a:solidFill>
                <a:effectLst/>
                <a:latin typeface="Calibri"/>
                <a:ea typeface="Calibri"/>
                <a:cs typeface="Calibri"/>
                <a:sym typeface="Calibri"/>
              </a:rPr>
              <a:t> in tutte le </a:t>
            </a:r>
            <a:r>
              <a:rPr lang="de-DE" sz="1200" b="0" i="0" u="none" strike="noStrike" cap="none" dirty="0" err="1">
                <a:solidFill>
                  <a:schemeClr val="dk1"/>
                </a:solidFill>
                <a:effectLst/>
                <a:latin typeface="Calibri"/>
                <a:ea typeface="Calibri"/>
                <a:cs typeface="Calibri"/>
                <a:sym typeface="Calibri"/>
              </a:rPr>
              <a:t>procedure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particolarmente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importanti</a:t>
            </a:r>
            <a:r>
              <a:rPr lang="de-DE" sz="1200" b="0" i="0" u="none" strike="noStrike" cap="none" dirty="0">
                <a:solidFill>
                  <a:schemeClr val="dk1"/>
                </a:solidFill>
                <a:effectLst/>
                <a:latin typeface="Calibri"/>
                <a:ea typeface="Calibri"/>
                <a:cs typeface="Calibri"/>
                <a:sym typeface="Calibri"/>
              </a:rPr>
              <a:t> per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appalti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sostenibili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poiché</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consentono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confrontare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prestazioni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ambientali</a:t>
            </a:r>
            <a:r>
              <a:rPr lang="de-DE" sz="1200" b="0" i="0" u="none" strike="noStrike" cap="none" dirty="0">
                <a:solidFill>
                  <a:schemeClr val="dk1"/>
                </a:solidFill>
                <a:effectLst/>
                <a:latin typeface="Calibri"/>
                <a:ea typeface="Calibri"/>
                <a:cs typeface="Calibri"/>
                <a:sym typeface="Calibri"/>
              </a:rPr>
              <a:t> delle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amministrazioni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aggiudicatrici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possono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stabilire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propri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garantire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trasparenza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rispetto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principi</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contratto</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a:solidFill>
                  <a:schemeClr val="dk1"/>
                </a:solidFill>
                <a:effectLst/>
                <a:latin typeface="Calibri"/>
                <a:ea typeface="Calibri"/>
                <a:cs typeface="Calibri"/>
                <a:sym typeface="Calibri"/>
              </a:rPr>
              <a:t>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rtl="0"/>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connessi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all'oggetto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dell'appalto</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rtl="0"/>
            <a:r>
              <a:rPr lang="de-DE" sz="1200" b="0" i="0" u="none" strike="noStrike" cap="none" dirty="0">
                <a:solidFill>
                  <a:schemeClr val="dk1"/>
                </a:solidFill>
                <a:effectLst/>
                <a:latin typeface="Calibri"/>
                <a:ea typeface="Calibri"/>
                <a:cs typeface="Calibri"/>
                <a:sym typeface="Calibri"/>
              </a:rPr>
              <a:t>non </a:t>
            </a:r>
            <a:r>
              <a:rPr lang="de-DE" sz="1200" b="0" i="0" u="none" strike="noStrike" cap="none" dirty="0" err="1">
                <a:solidFill>
                  <a:schemeClr val="dk1"/>
                </a:solidFill>
                <a:effectLst/>
                <a:latin typeface="Calibri"/>
                <a:ea typeface="Calibri"/>
                <a:cs typeface="Calibri"/>
                <a:sym typeface="Calibri"/>
              </a:rPr>
              <a:t>conferire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all'amministrazione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aggiudicatrice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libertà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scelta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illimitata</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rtl="0"/>
            <a:r>
              <a:rPr lang="de-DE" sz="1200" b="0" i="0" u="none" strike="noStrike" cap="none" dirty="0" err="1">
                <a:solidFill>
                  <a:schemeClr val="dk1"/>
                </a:solidFill>
                <a:effectLst/>
                <a:latin typeface="Calibri"/>
                <a:ea typeface="Calibri"/>
                <a:cs typeface="Calibri"/>
                <a:sym typeface="Calibri"/>
              </a:rPr>
              <a:t>garantire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possibilità</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una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concorrenza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effettiva</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rtl="0"/>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espressamente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indicati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bando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gara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capitolato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d'oneri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insieme</a:t>
            </a:r>
            <a:r>
              <a:rPr lang="de-DE" sz="1200" b="0" i="0" u="none" strike="noStrike" cap="none" dirty="0">
                <a:solidFill>
                  <a:schemeClr val="dk1"/>
                </a:solidFill>
                <a:effectLst/>
                <a:latin typeface="Calibri"/>
                <a:ea typeface="Calibri"/>
                <a:cs typeface="Calibri"/>
                <a:sym typeface="Calibri"/>
              </a:rPr>
              <a:t> alla </a:t>
            </a:r>
            <a:r>
              <a:rPr lang="de-DE" sz="1200" b="0" i="0" u="none" strike="noStrike" cap="none" dirty="0" err="1">
                <a:solidFill>
                  <a:schemeClr val="dk1"/>
                </a:solidFill>
                <a:effectLst/>
                <a:latin typeface="Calibri"/>
                <a:ea typeface="Calibri"/>
                <a:cs typeface="Calibri"/>
                <a:sym typeface="Calibri"/>
              </a:rPr>
              <a:t>loro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ponderazione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ed</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eventuali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sottocriteri</a:t>
            </a:r>
            <a:r>
              <a:rPr lang="de-DE" sz="1200" b="0" i="0" u="none" strike="noStrike" cap="none" dirty="0">
                <a:solidFill>
                  <a:schemeClr val="dk1"/>
                </a:solidFill>
                <a:effectLst/>
                <a:latin typeface="Calibri"/>
                <a:ea typeface="Calibri"/>
                <a:cs typeface="Calibri"/>
                <a:sym typeface="Calibri"/>
              </a:rPr>
              <a:t>; </a:t>
            </a:r>
            <a:endParaRPr lang="de-DE" dirty="0">
              <a:effectLst/>
            </a:endParaRPr>
          </a:p>
          <a:p>
            <a:pPr rtl="0"/>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conformi</a:t>
            </a:r>
            <a:r>
              <a:rPr lang="de-DE" sz="1200" b="0" i="0" u="none" strike="noStrike" cap="none" dirty="0">
                <a:solidFill>
                  <a:schemeClr val="dk1"/>
                </a:solidFill>
                <a:effectLst/>
                <a:latin typeface="Calibri"/>
                <a:ea typeface="Calibri"/>
                <a:cs typeface="Calibri"/>
                <a:sym typeface="Calibri"/>
              </a:rPr>
              <a:t> ai </a:t>
            </a:r>
            <a:r>
              <a:rPr lang="de-DE" sz="1200" b="0" i="0" u="none" strike="noStrike" cap="none" dirty="0" err="1">
                <a:solidFill>
                  <a:schemeClr val="dk1"/>
                </a:solidFill>
                <a:effectLst/>
                <a:latin typeface="Calibri"/>
                <a:ea typeface="Calibri"/>
                <a:cs typeface="Calibri"/>
                <a:sym typeface="Calibri"/>
              </a:rPr>
              <a:t>principi</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contratto</a:t>
            </a:r>
            <a:r>
              <a:rPr lang="de-DE" sz="1200" b="0" i="0" u="none" strike="noStrike" cap="none" dirty="0">
                <a:solidFill>
                  <a:schemeClr val="dk1"/>
                </a:solidFill>
                <a:effectLst/>
                <a:latin typeface="Calibri"/>
                <a:ea typeface="Calibri"/>
                <a:cs typeface="Calibri"/>
                <a:sym typeface="Calibri"/>
              </a:rPr>
              <a:t>.</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È</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anche</a:t>
            </a:r>
            <a:r>
              <a:rPr lang="de-DE" sz="1200" b="0" i="0" u="none" strike="noStrike" cap="none" dirty="0">
                <a:solidFill>
                  <a:schemeClr val="dk1"/>
                </a:solidFill>
                <a:effectLst/>
                <a:latin typeface="Calibri"/>
                <a:ea typeface="Calibri"/>
                <a:cs typeface="Calibri"/>
                <a:sym typeface="Calibri"/>
              </a:rPr>
              <a:t> possibile </a:t>
            </a:r>
            <a:r>
              <a:rPr lang="de-DE" sz="1200" b="0" i="0" u="none" strike="noStrike" cap="none" dirty="0" err="1">
                <a:solidFill>
                  <a:schemeClr val="dk1"/>
                </a:solidFill>
                <a:effectLst/>
                <a:latin typeface="Calibri"/>
                <a:ea typeface="Calibri"/>
                <a:cs typeface="Calibri"/>
                <a:sym typeface="Calibri"/>
              </a:rPr>
              <a:t>combinare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specifiche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tecniche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dovrebbero</a:t>
            </a:r>
            <a:r>
              <a:rPr lang="de-DE" sz="1200" b="0" i="0" u="none" strike="noStrike" cap="none" dirty="0">
                <a:solidFill>
                  <a:schemeClr val="dk1"/>
                </a:solidFill>
                <a:effectLst/>
                <a:latin typeface="Calibri"/>
                <a:ea typeface="Calibri"/>
                <a:cs typeface="Calibri"/>
                <a:sym typeface="Calibri"/>
              </a:rPr>
              <a:t> sempre </a:t>
            </a:r>
            <a:r>
              <a:rPr lang="de-DE" sz="1200" b="0" i="0" u="none" strike="noStrike" cap="none" dirty="0" err="1">
                <a:solidFill>
                  <a:schemeClr val="dk1"/>
                </a:solidFill>
                <a:effectLst/>
                <a:latin typeface="Calibri"/>
                <a:ea typeface="Calibri"/>
                <a:cs typeface="Calibri"/>
                <a:sym typeface="Calibri"/>
              </a:rPr>
              <a:t>stabilire</a:t>
            </a:r>
            <a:r>
              <a:rPr lang="de-DE" sz="1200" b="0" i="0" u="none" strike="noStrike" cap="none" dirty="0">
                <a:solidFill>
                  <a:schemeClr val="dk1"/>
                </a:solidFill>
                <a:effectLst/>
                <a:latin typeface="Calibri"/>
                <a:ea typeface="Calibri"/>
                <a:cs typeface="Calibri"/>
                <a:sym typeface="Calibri"/>
              </a:rPr>
              <a:t> i </a:t>
            </a:r>
            <a:r>
              <a:rPr lang="de-DE" sz="1200" b="1" i="0" u="none" strike="noStrike" cap="none" dirty="0" err="1">
                <a:solidFill>
                  <a:schemeClr val="dk1"/>
                </a:solidFill>
                <a:effectLst/>
                <a:latin typeface="Calibri"/>
                <a:ea typeface="Calibri"/>
                <a:cs typeface="Calibri"/>
                <a:sym typeface="Calibri"/>
              </a:rPr>
              <a:t>requisiti</a:t>
            </a:r>
            <a:r>
              <a:rPr lang="de-DE" sz="1200" b="1" i="0" u="none" strike="noStrike" cap="none" dirty="0">
                <a:solidFill>
                  <a:schemeClr val="dk1"/>
                </a:solidFill>
                <a:effectLst/>
                <a:latin typeface="Calibri"/>
                <a:ea typeface="Calibri"/>
                <a:cs typeface="Calibri"/>
                <a:sym typeface="Calibri"/>
              </a:rPr>
              <a:t> </a:t>
            </a:r>
            <a:r>
              <a:rPr lang="de-DE" sz="1200" b="1" i="0" u="none" strike="noStrike" cap="none" dirty="0" err="1">
                <a:solidFill>
                  <a:schemeClr val="dk1"/>
                </a:solidFill>
                <a:effectLst/>
                <a:latin typeface="Calibri"/>
                <a:ea typeface="Calibri"/>
                <a:cs typeface="Calibri"/>
                <a:sym typeface="Calibri"/>
              </a:rPr>
              <a:t>minimi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mentre</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criteri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aggiudicazione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servono</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ottenere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prestazioni</a:t>
            </a:r>
            <a:r>
              <a:rPr lang="de-DE" sz="1200" b="0" i="0" u="none" strike="noStrike" cap="none" dirty="0">
                <a:solidFill>
                  <a:schemeClr val="dk1"/>
                </a:solidFill>
                <a:effectLst/>
                <a:latin typeface="Calibri"/>
                <a:ea typeface="Calibri"/>
                <a:cs typeface="Calibri"/>
                <a:sym typeface="Calibri"/>
              </a:rPr>
              <a:t> </a:t>
            </a:r>
            <a:r>
              <a:rPr lang="de-DE" sz="1200" b="1" i="0" u="none" strike="noStrike" cap="none" dirty="0" err="1">
                <a:solidFill>
                  <a:schemeClr val="dk1"/>
                </a:solidFill>
                <a:effectLst/>
                <a:latin typeface="Calibri"/>
                <a:ea typeface="Calibri"/>
                <a:cs typeface="Calibri"/>
                <a:sym typeface="Calibri"/>
              </a:rPr>
              <a:t>che</a:t>
            </a:r>
            <a:r>
              <a:rPr lang="de-DE" sz="1200" b="1" i="0" u="none" strike="noStrike" cap="none" dirty="0">
                <a:solidFill>
                  <a:schemeClr val="dk1"/>
                </a:solidFill>
                <a:effectLst/>
                <a:latin typeface="Calibri"/>
                <a:ea typeface="Calibri"/>
                <a:cs typeface="Calibri"/>
                <a:sym typeface="Calibri"/>
              </a:rPr>
              <a:t> </a:t>
            </a:r>
            <a:r>
              <a:rPr lang="de-DE" sz="1200" b="1" i="0" u="none" strike="noStrike" cap="none" dirty="0" err="1">
                <a:solidFill>
                  <a:schemeClr val="dk1"/>
                </a:solidFill>
                <a:effectLst/>
                <a:latin typeface="Calibri"/>
                <a:ea typeface="Calibri"/>
                <a:cs typeface="Calibri"/>
                <a:sym typeface="Calibri"/>
              </a:rPr>
              <a:t>vanno</a:t>
            </a:r>
            <a:r>
              <a:rPr lang="de-DE" sz="1200" b="1" i="0" u="none" strike="noStrike" cap="none" dirty="0">
                <a:solidFill>
                  <a:schemeClr val="dk1"/>
                </a:solidFill>
                <a:effectLst/>
                <a:latin typeface="Calibri"/>
                <a:ea typeface="Calibri"/>
                <a:cs typeface="Calibri"/>
                <a:sym typeface="Calibri"/>
              </a:rPr>
              <a:t> </a:t>
            </a:r>
            <a:r>
              <a:rPr lang="de-DE" sz="1200" b="1" i="0" u="none" strike="noStrike" cap="none" dirty="0" err="1">
                <a:solidFill>
                  <a:schemeClr val="dk1"/>
                </a:solidFill>
                <a:effectLst/>
                <a:latin typeface="Calibri"/>
                <a:ea typeface="Calibri"/>
                <a:cs typeface="Calibri"/>
                <a:sym typeface="Calibri"/>
              </a:rPr>
              <a:t>oltre</a:t>
            </a:r>
            <a:r>
              <a:rPr lang="de-DE" sz="1200" b="1" i="0" u="none" strike="noStrike" cap="none" dirty="0">
                <a:solidFill>
                  <a:schemeClr val="dk1"/>
                </a:solidFill>
                <a:effectLst/>
                <a:latin typeface="Calibri"/>
                <a:ea typeface="Calibri"/>
                <a:cs typeface="Calibri"/>
                <a:sym typeface="Calibri"/>
              </a:rPr>
              <a:t> il </a:t>
            </a:r>
            <a:r>
              <a:rPr lang="de-DE" sz="1200" b="1" i="0" u="none" strike="noStrike" cap="none" dirty="0" err="1">
                <a:solidFill>
                  <a:schemeClr val="dk1"/>
                </a:solidFill>
                <a:effectLst/>
                <a:latin typeface="Calibri"/>
                <a:ea typeface="Calibri"/>
                <a:cs typeface="Calibri"/>
                <a:sym typeface="Calibri"/>
              </a:rPr>
              <a:t>minimo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Vedi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secondo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slide</a:t>
            </a:r>
            <a:endParaRPr lang="de-DE" dirty="0">
              <a:effectLst/>
            </a:endParaRPr>
          </a:p>
          <a:p>
            <a:pPr marL="457200" marR="0" lvl="0" indent="-228600" algn="l" rtl="0">
              <a:lnSpc>
                <a:spcPct val="100000"/>
              </a:lnSpc>
              <a:spcBef>
                <a:spcPts val="0"/>
              </a:spcBef>
              <a:spcAft>
                <a:spcPts val="0"/>
              </a:spcAft>
              <a:buSzPts val="1400"/>
              <a:buNone/>
            </a:pPr>
            <a:endParaRPr dirty="0"/>
          </a:p>
        </p:txBody>
      </p:sp>
      <p:sp>
        <p:nvSpPr>
          <p:cNvPr id="289" name="Google Shape;289;g3955bd9627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28</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3955bd9627f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6" name="Google Shape;296;g3955bd9627f_0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r>
              <a:rPr lang="de-DE" sz="1200" b="0" i="0" u="none" strike="noStrike" cap="none" dirty="0">
                <a:solidFill>
                  <a:schemeClr val="dk1"/>
                </a:solidFill>
                <a:effectLst/>
                <a:latin typeface="Calibri"/>
                <a:ea typeface="Calibri"/>
                <a:cs typeface="Calibri"/>
                <a:sym typeface="Calibri"/>
              </a:rPr>
              <a:t>Le </a:t>
            </a:r>
            <a:r>
              <a:rPr lang="de-DE" sz="1200" b="0" i="0" u="none" strike="noStrike" cap="none" dirty="0" err="1">
                <a:solidFill>
                  <a:schemeClr val="dk1"/>
                </a:solidFill>
                <a:effectLst/>
                <a:latin typeface="Calibri"/>
                <a:ea typeface="Calibri"/>
                <a:cs typeface="Calibri"/>
                <a:sym typeface="Calibri"/>
              </a:rPr>
              <a:t>direttive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prescrivono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metodi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ponderazione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valutazione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fissi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questi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essere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trasparenti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e</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falsare</a:t>
            </a:r>
            <a:r>
              <a:rPr lang="de-DE" sz="1200" b="0" i="0" u="none" strike="noStrike" cap="none" dirty="0">
                <a:solidFill>
                  <a:schemeClr val="dk1"/>
                </a:solidFill>
                <a:effectLst/>
                <a:latin typeface="Calibri"/>
                <a:ea typeface="Calibri"/>
                <a:cs typeface="Calibri"/>
                <a:sym typeface="Calibri"/>
              </a:rPr>
              <a:t> la </a:t>
            </a:r>
            <a:r>
              <a:rPr lang="de-DE" sz="1200" b="0" i="0" u="none" strike="noStrike" cap="none" dirty="0" err="1">
                <a:solidFill>
                  <a:schemeClr val="dk1"/>
                </a:solidFill>
                <a:effectLst/>
                <a:latin typeface="Calibri"/>
                <a:ea typeface="Calibri"/>
                <a:cs typeface="Calibri"/>
                <a:sym typeface="Calibri"/>
              </a:rPr>
              <a:t>concorrenza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Molti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committenti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pubblici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decidono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applicare</a:t>
            </a:r>
            <a:r>
              <a:rPr lang="de-DE" sz="1200" b="0" i="0" u="none" strike="noStrike" cap="none" dirty="0">
                <a:solidFill>
                  <a:schemeClr val="dk1"/>
                </a:solidFill>
                <a:effectLst/>
                <a:latin typeface="Calibri"/>
                <a:ea typeface="Calibri"/>
                <a:cs typeface="Calibri"/>
                <a:sym typeface="Calibri"/>
              </a:rPr>
              <a:t> più di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criterio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sostenibilità</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un</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bando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gara</a:t>
            </a:r>
            <a:r>
              <a:rPr lang="de-DE" sz="1200" b="0" i="0" u="none" strike="noStrike" cap="none" dirty="0">
                <a:solidFill>
                  <a:schemeClr val="dk1"/>
                </a:solidFill>
                <a:effectLst/>
                <a:latin typeface="Calibri"/>
                <a:ea typeface="Calibri"/>
                <a:cs typeface="Calibri"/>
                <a:sym typeface="Calibri"/>
              </a:rPr>
              <a:t>.</a:t>
            </a:r>
            <a:endParaRPr dirty="0"/>
          </a:p>
        </p:txBody>
      </p:sp>
      <p:sp>
        <p:nvSpPr>
          <p:cNvPr id="297" name="Google Shape;297;g3955bd9627f_0_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29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3955bd9627f_0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4" name="Google Shape;304;g3955bd9627f_0_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endParaRPr/>
          </a:p>
        </p:txBody>
      </p:sp>
      <p:sp>
        <p:nvSpPr>
          <p:cNvPr id="305" name="Google Shape;305;g3955bd9627f_0_1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30</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3955bd9627f_0_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2" name="Google Shape;312;g3955bd9627f_0_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endParaRPr/>
          </a:p>
        </p:txBody>
      </p:sp>
      <p:sp>
        <p:nvSpPr>
          <p:cNvPr id="313" name="Google Shape;313;g3955bd9627f_0_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3955bd9627f_0_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0" name="Google Shape;320;g3955bd9627f_0_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rtl="0"/>
            <a:r>
              <a:rPr lang="de-DE" sz="1200" b="0" i="0" u="none" strike="noStrike" cap="none" dirty="0">
                <a:solidFill>
                  <a:schemeClr val="dk1"/>
                </a:solidFill>
                <a:effectLst/>
                <a:latin typeface="Calibri"/>
                <a:ea typeface="Calibri"/>
                <a:cs typeface="Calibri"/>
                <a:sym typeface="Calibri"/>
              </a:rPr>
              <a:t>Il </a:t>
            </a:r>
            <a:r>
              <a:rPr lang="de-DE" sz="1200" b="0" i="0" u="none" strike="noStrike" cap="none" dirty="0" err="1">
                <a:solidFill>
                  <a:schemeClr val="dk1"/>
                </a:solidFill>
                <a:effectLst/>
                <a:latin typeface="Calibri"/>
                <a:ea typeface="Calibri"/>
                <a:cs typeface="Calibri"/>
                <a:sym typeface="Calibri"/>
              </a:rPr>
              <a:t>riferimento</a:t>
            </a:r>
            <a:r>
              <a:rPr lang="de-DE" sz="1200" b="0" i="0" u="none" strike="noStrike" cap="none" dirty="0">
                <a:solidFill>
                  <a:schemeClr val="dk1"/>
                </a:solidFill>
                <a:effectLst/>
                <a:latin typeface="Calibri"/>
                <a:ea typeface="Calibri"/>
                <a:cs typeface="Calibri"/>
                <a:sym typeface="Calibri"/>
              </a:rPr>
              <a:t> ai </a:t>
            </a:r>
            <a:r>
              <a:rPr lang="de-DE" sz="1200" b="0" i="0" u="none" strike="noStrike" cap="none" dirty="0" err="1">
                <a:solidFill>
                  <a:schemeClr val="dk1"/>
                </a:solidFill>
                <a:effectLst/>
                <a:latin typeface="Calibri"/>
                <a:ea typeface="Calibri"/>
                <a:cs typeface="Calibri"/>
                <a:sym typeface="Calibri"/>
              </a:rPr>
              <a:t>requisiti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oggettivi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significa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questi</a:t>
            </a:r>
            <a:r>
              <a:rPr lang="de-DE" sz="1200" b="0" i="0" u="none" strike="noStrike" cap="none" dirty="0">
                <a:solidFill>
                  <a:schemeClr val="dk1"/>
                </a:solidFill>
                <a:effectLst/>
                <a:latin typeface="Calibri"/>
                <a:ea typeface="Calibri"/>
                <a:cs typeface="Calibri"/>
                <a:sym typeface="Calibri"/>
              </a:rPr>
              <a:t> non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riguardare</a:t>
            </a:r>
            <a:r>
              <a:rPr lang="de-DE" sz="1200" b="0" i="0" u="none" strike="noStrike" cap="none" dirty="0">
                <a:solidFill>
                  <a:schemeClr val="dk1"/>
                </a:solidFill>
                <a:effectLst/>
                <a:latin typeface="Calibri"/>
                <a:ea typeface="Calibri"/>
                <a:cs typeface="Calibri"/>
                <a:sym typeface="Calibri"/>
              </a:rPr>
              <a:t> le </a:t>
            </a:r>
            <a:r>
              <a:rPr lang="de-DE" sz="1200" b="0" i="0" u="none" strike="noStrike" cap="none" dirty="0" err="1">
                <a:solidFill>
                  <a:schemeClr val="dk1"/>
                </a:solidFill>
                <a:effectLst/>
                <a:latin typeface="Calibri"/>
                <a:ea typeface="Calibri"/>
                <a:cs typeface="Calibri"/>
                <a:sym typeface="Calibri"/>
              </a:rPr>
              <a:t>pratiche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commerciali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generali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devono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riferirsi</a:t>
            </a:r>
            <a:r>
              <a:rPr lang="de-DE" sz="1200" b="0" i="0" u="none" strike="noStrike" cap="none" dirty="0">
                <a:solidFill>
                  <a:schemeClr val="dk1"/>
                </a:solidFill>
                <a:effectLst/>
                <a:latin typeface="Calibri"/>
                <a:ea typeface="Calibri"/>
                <a:cs typeface="Calibri"/>
                <a:sym typeface="Calibri"/>
              </a:rPr>
              <a:t> a </a:t>
            </a:r>
            <a:r>
              <a:rPr lang="de-DE" sz="1200" b="0" i="0" u="none" strike="noStrike" cap="none" dirty="0" err="1">
                <a:solidFill>
                  <a:schemeClr val="dk1"/>
                </a:solidFill>
                <a:effectLst/>
                <a:latin typeface="Calibri"/>
                <a:ea typeface="Calibri"/>
                <a:cs typeface="Calibri"/>
                <a:sym typeface="Calibri"/>
              </a:rPr>
              <a:t>ciò</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viene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fornito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nell'ambito</a:t>
            </a:r>
            <a:r>
              <a:rPr lang="de-DE" sz="1200" b="0" i="0" u="none" strike="noStrike" cap="none" dirty="0">
                <a:solidFill>
                  <a:schemeClr val="dk1"/>
                </a:solidFill>
                <a:effectLst/>
                <a:latin typeface="Calibri"/>
                <a:ea typeface="Calibri"/>
                <a:cs typeface="Calibri"/>
                <a:sym typeface="Calibri"/>
              </a:rPr>
              <a:t> del </a:t>
            </a:r>
            <a:r>
              <a:rPr lang="de-DE" sz="1200" b="0" i="0" u="none" strike="noStrike" cap="none" dirty="0" err="1">
                <a:solidFill>
                  <a:schemeClr val="dk1"/>
                </a:solidFill>
                <a:effectLst/>
                <a:latin typeface="Calibri"/>
                <a:ea typeface="Calibri"/>
                <a:cs typeface="Calibri"/>
                <a:sym typeface="Calibri"/>
              </a:rPr>
              <a:t>contratto</a:t>
            </a:r>
            <a:r>
              <a:rPr lang="de-DE" sz="1200" b="0" i="0" u="none" strike="noStrike" cap="none" dirty="0">
                <a:solidFill>
                  <a:schemeClr val="dk1"/>
                </a:solidFill>
                <a:effectLst/>
                <a:latin typeface="Calibri"/>
                <a:ea typeface="Calibri"/>
                <a:cs typeface="Calibri"/>
                <a:sym typeface="Calibri"/>
              </a:rPr>
              <a:t> in </a:t>
            </a:r>
            <a:r>
              <a:rPr lang="de-DE" sz="1200" b="0" i="0" u="none" strike="noStrike" cap="none" dirty="0" err="1">
                <a:solidFill>
                  <a:schemeClr val="dk1"/>
                </a:solidFill>
                <a:effectLst/>
                <a:latin typeface="Calibri"/>
                <a:ea typeface="Calibri"/>
                <a:cs typeface="Calibri"/>
                <a:sym typeface="Calibri"/>
              </a:rPr>
              <a:t>questione</a:t>
            </a:r>
            <a:r>
              <a:rPr lang="de-DE" sz="1200" b="0" i="0" u="none" strike="noStrike" cap="none" dirty="0">
                <a:solidFill>
                  <a:schemeClr val="dk1"/>
                </a:solidFill>
                <a:effectLst/>
                <a:latin typeface="Calibri"/>
                <a:ea typeface="Calibri"/>
                <a:cs typeface="Calibri"/>
                <a:sym typeface="Calibri"/>
              </a:rPr>
              <a:t>. </a:t>
            </a:r>
            <a:endParaRPr lang="de-DE" dirty="0">
              <a:effectLst/>
            </a:endParaRPr>
          </a:p>
          <a:p>
            <a:br>
              <a:rPr lang="de-DE" dirty="0"/>
            </a:br>
            <a:endParaRPr lang="de-DE" dirty="0"/>
          </a:p>
          <a:p>
            <a:pPr rtl="0"/>
            <a:r>
              <a:rPr lang="de-DE" sz="1200" b="0" i="0" u="none" strike="noStrike" cap="none" dirty="0" err="1">
                <a:solidFill>
                  <a:schemeClr val="dk1"/>
                </a:solidFill>
                <a:effectLst/>
                <a:latin typeface="Calibri"/>
                <a:ea typeface="Calibri"/>
                <a:cs typeface="Calibri"/>
                <a:sym typeface="Calibri"/>
              </a:rPr>
              <a:t>Garantire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che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gli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offerenti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accettino</a:t>
            </a:r>
            <a:r>
              <a:rPr lang="de-DE" sz="1200" b="0" i="0" u="none" strike="noStrike" cap="none" dirty="0">
                <a:solidFill>
                  <a:schemeClr val="dk1"/>
                </a:solidFill>
                <a:effectLst/>
                <a:latin typeface="Calibri"/>
                <a:ea typeface="Calibri"/>
                <a:cs typeface="Calibri"/>
                <a:sym typeface="Calibri"/>
              </a:rPr>
              <a:t> i </a:t>
            </a:r>
            <a:r>
              <a:rPr lang="de-DE" sz="1200" b="0" i="0" u="none" strike="noStrike" cap="none" dirty="0" err="1">
                <a:solidFill>
                  <a:schemeClr val="dk1"/>
                </a:solidFill>
                <a:effectLst/>
                <a:latin typeface="Calibri"/>
                <a:ea typeface="Calibri"/>
                <a:cs typeface="Calibri"/>
                <a:sym typeface="Calibri"/>
              </a:rPr>
              <a:t>termini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contrattuali</a:t>
            </a:r>
            <a:r>
              <a:rPr lang="de-DE" sz="1200" b="0" i="0" u="none" strike="noStrike" cap="none" dirty="0">
                <a:solidFill>
                  <a:schemeClr val="dk1"/>
                </a:solidFill>
                <a:effectLst/>
                <a:latin typeface="Calibri"/>
                <a:ea typeface="Calibri"/>
                <a:cs typeface="Calibri"/>
                <a:sym typeface="Calibri"/>
              </a:rPr>
              <a:t> al </a:t>
            </a:r>
            <a:r>
              <a:rPr lang="de-DE" sz="1200" b="0" i="0" u="none" strike="noStrike" cap="none" dirty="0" err="1">
                <a:solidFill>
                  <a:schemeClr val="dk1"/>
                </a:solidFill>
                <a:effectLst/>
                <a:latin typeface="Calibri"/>
                <a:ea typeface="Calibri"/>
                <a:cs typeface="Calibri"/>
                <a:sym typeface="Calibri"/>
              </a:rPr>
              <a:t>momento</a:t>
            </a:r>
            <a:r>
              <a:rPr lang="de-DE" sz="1200" b="0" i="0" u="none" strike="noStrike" cap="none" dirty="0">
                <a:solidFill>
                  <a:schemeClr val="dk1"/>
                </a:solidFill>
                <a:effectLst/>
                <a:latin typeface="Calibri"/>
                <a:ea typeface="Calibri"/>
                <a:cs typeface="Calibri"/>
                <a:sym typeface="Calibri"/>
              </a:rPr>
              <a:t> della </a:t>
            </a:r>
            <a:r>
              <a:rPr lang="de-DE" sz="1200" b="0" i="0" u="none" strike="noStrike" cap="none" dirty="0" err="1">
                <a:solidFill>
                  <a:schemeClr val="dk1"/>
                </a:solidFill>
                <a:effectLst/>
                <a:latin typeface="Calibri"/>
                <a:ea typeface="Calibri"/>
                <a:cs typeface="Calibri"/>
                <a:sym typeface="Calibri"/>
              </a:rPr>
              <a:t>presentazione</a:t>
            </a:r>
            <a:r>
              <a:rPr lang="de-DE" sz="1200" b="0" i="0" u="none" strike="noStrike" cap="none" dirty="0">
                <a:solidFill>
                  <a:schemeClr val="dk1"/>
                </a:solidFill>
                <a:effectLst/>
                <a:latin typeface="Calibri"/>
                <a:ea typeface="Calibri"/>
                <a:cs typeface="Calibri"/>
                <a:sym typeface="Calibri"/>
              </a:rPr>
              <a:t> delle </a:t>
            </a:r>
            <a:r>
              <a:rPr lang="de-DE" sz="1200" b="0" i="0" u="none" strike="noStrike" cap="none" dirty="0" err="1">
                <a:solidFill>
                  <a:schemeClr val="dk1"/>
                </a:solidFill>
                <a:effectLst/>
                <a:latin typeface="Calibri"/>
                <a:ea typeface="Calibri"/>
                <a:cs typeface="Calibri"/>
                <a:sym typeface="Calibri"/>
              </a:rPr>
              <a:t>offerte</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riduce</a:t>
            </a:r>
            <a:r>
              <a:rPr lang="de-DE" sz="1200" b="0" i="0" u="none" strike="noStrike" cap="none" dirty="0">
                <a:solidFill>
                  <a:schemeClr val="dk1"/>
                </a:solidFill>
                <a:effectLst/>
                <a:latin typeface="Calibri"/>
                <a:ea typeface="Calibri"/>
                <a:cs typeface="Calibri"/>
                <a:sym typeface="Calibri"/>
              </a:rPr>
              <a:t> il </a:t>
            </a:r>
            <a:r>
              <a:rPr lang="de-DE" sz="1200" b="0" i="0" u="none" strike="noStrike" cap="none" dirty="0" err="1">
                <a:solidFill>
                  <a:schemeClr val="dk1"/>
                </a:solidFill>
                <a:effectLst/>
                <a:latin typeface="Calibri"/>
                <a:ea typeface="Calibri"/>
                <a:cs typeface="Calibri"/>
                <a:sym typeface="Calibri"/>
              </a:rPr>
              <a:t>rischio</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violazioni</a:t>
            </a:r>
            <a:r>
              <a:rPr lang="de-DE" sz="1200" b="0" i="0" u="none" strike="noStrike" cap="none" dirty="0">
                <a:solidFill>
                  <a:schemeClr val="dk1"/>
                </a:solidFill>
                <a:effectLst/>
                <a:latin typeface="Calibri"/>
                <a:ea typeface="Calibri"/>
                <a:cs typeface="Calibri"/>
                <a:sym typeface="Calibri"/>
              </a:rPr>
              <a:t> (ad </a:t>
            </a:r>
            <a:r>
              <a:rPr lang="de-DE" sz="1200" b="0" i="0" u="none" strike="noStrike" cap="none" dirty="0" err="1">
                <a:solidFill>
                  <a:schemeClr val="dk1"/>
                </a:solidFill>
                <a:effectLst/>
                <a:latin typeface="Calibri"/>
                <a:ea typeface="Calibri"/>
                <a:cs typeface="Calibri"/>
                <a:sym typeface="Calibri"/>
              </a:rPr>
              <a:t>esempio</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mancata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copertura</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dei</a:t>
            </a:r>
            <a:r>
              <a:rPr lang="de-DE" sz="1200" b="0" i="0" u="none" strike="noStrike" cap="none" dirty="0">
                <a:solidFill>
                  <a:schemeClr val="dk1"/>
                </a:solidFill>
                <a:effectLst/>
                <a:latin typeface="Calibri"/>
                <a:ea typeface="Calibri"/>
                <a:cs typeface="Calibri"/>
                <a:sym typeface="Calibri"/>
              </a:rPr>
              <a:t> </a:t>
            </a:r>
            <a:r>
              <a:rPr lang="de-DE" sz="1200" b="0" i="0" u="none" strike="noStrike" cap="none" dirty="0" err="1">
                <a:solidFill>
                  <a:schemeClr val="dk1"/>
                </a:solidFill>
                <a:effectLst/>
                <a:latin typeface="Calibri"/>
                <a:ea typeface="Calibri"/>
                <a:cs typeface="Calibri"/>
                <a:sym typeface="Calibri"/>
              </a:rPr>
              <a:t>costi</a:t>
            </a:r>
            <a:r>
              <a:rPr lang="de-DE" sz="1200" b="0" i="0" u="none" strike="noStrike" cap="none" dirty="0">
                <a:solidFill>
                  <a:schemeClr val="dk1"/>
                </a:solidFill>
                <a:effectLst/>
                <a:latin typeface="Calibri"/>
                <a:ea typeface="Calibri"/>
                <a:cs typeface="Calibri"/>
                <a:sym typeface="Calibri"/>
              </a:rPr>
              <a:t> di </a:t>
            </a:r>
            <a:r>
              <a:rPr lang="de-DE" sz="1200" b="0" i="0" u="none" strike="noStrike" cap="none" dirty="0" err="1">
                <a:solidFill>
                  <a:schemeClr val="dk1"/>
                </a:solidFill>
                <a:effectLst/>
                <a:latin typeface="Calibri"/>
                <a:ea typeface="Calibri"/>
                <a:cs typeface="Calibri"/>
                <a:sym typeface="Calibri"/>
              </a:rPr>
              <a:t>monitoraggio</a:t>
            </a:r>
            <a:r>
              <a:rPr lang="de-DE" sz="1200" b="0" i="0" u="none" strike="noStrike" cap="none" dirty="0">
                <a:solidFill>
                  <a:schemeClr val="dk1"/>
                </a:solidFill>
                <a:effectLst/>
                <a:latin typeface="Calibri"/>
                <a:ea typeface="Calibri"/>
                <a:cs typeface="Calibri"/>
                <a:sym typeface="Calibri"/>
              </a:rPr>
              <a:t>/</a:t>
            </a:r>
            <a:r>
              <a:rPr lang="de-DE" sz="1200" b="0" i="0" u="none" strike="noStrike" cap="none" dirty="0" err="1">
                <a:solidFill>
                  <a:schemeClr val="dk1"/>
                </a:solidFill>
                <a:effectLst/>
                <a:latin typeface="Calibri"/>
                <a:ea typeface="Calibri"/>
                <a:cs typeface="Calibri"/>
                <a:sym typeface="Calibri"/>
              </a:rPr>
              <a:t>rendicontazione</a:t>
            </a:r>
            <a:r>
              <a:rPr lang="de-DE" sz="1200" b="0" i="0" u="none" strike="noStrike" cap="none" dirty="0">
                <a:solidFill>
                  <a:schemeClr val="dk1"/>
                </a:solidFill>
                <a:effectLst/>
                <a:latin typeface="Calibri"/>
                <a:ea typeface="Calibri"/>
                <a:cs typeface="Calibri"/>
                <a:sym typeface="Calibri"/>
              </a:rPr>
              <a:t>).</a:t>
            </a:r>
            <a:endParaRPr lang="de-DE" dirty="0">
              <a:effectLst/>
            </a:endParaRPr>
          </a:p>
          <a:p>
            <a:pPr marL="457200" marR="0" lvl="0" indent="-228600" algn="l" rtl="0">
              <a:lnSpc>
                <a:spcPct val="100000"/>
              </a:lnSpc>
              <a:spcBef>
                <a:spcPts val="0"/>
              </a:spcBef>
              <a:spcAft>
                <a:spcPts val="0"/>
              </a:spcAft>
              <a:buSzPts val="1400"/>
              <a:buNone/>
            </a:pPr>
            <a:endParaRPr dirty="0"/>
          </a:p>
        </p:txBody>
      </p:sp>
      <p:sp>
        <p:nvSpPr>
          <p:cNvPr id="321" name="Google Shape;321;g3955bd9627f_0_2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3955bd9627f_0_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7" name="Google Shape;327;g3955bd9627f_0_3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328" name="Google Shape;328;g3955bd9627f_0_3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3955bd9627f_0_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4" name="Google Shape;334;g3955bd9627f_0_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335" name="Google Shape;335;g3955bd9627f_0_4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1" name="Google Shape;341;p6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342" name="Google Shape;342;p6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3955bd9627f_0_1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3" name="Google Shape;373;g3955bd9627f_0_1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374" name="Google Shape;374;g3955bd9627f_0_1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36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1" name="Google Shape;381;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400"/>
              <a:buNone/>
            </a:pPr>
            <a:endParaRPr/>
          </a:p>
        </p:txBody>
      </p:sp>
      <p:sp>
        <p:nvSpPr>
          <p:cNvPr id="382" name="Google Shape;382;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a:solidFill>
                  <a:schemeClr val="dk1"/>
                </a:solidFill>
                <a:latin typeface="Calibri"/>
                <a:ea typeface="Calibri"/>
                <a:cs typeface="Calibri"/>
                <a:sym typeface="Calibri"/>
              </a:rPr>
              <a:t>37</a:t>
            </a:fld>
            <a:endParaRPr sz="1200">
              <a:solidFill>
                <a:schemeClr val="dk1"/>
              </a:solidFill>
              <a:latin typeface="Calibri"/>
              <a:ea typeface="Calibri"/>
              <a:cs typeface="Calibri"/>
              <a:sym typeface="Calibri"/>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6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0" name="Google Shape;390;p6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r>
              <a:rPr lang="de-DE"/>
              <a:t>Der Vertrag ist Primärrecht und für alle Mitgliedstaaten unmittelbar verbindlich. Die Grundsätze des Vertrags (siehe unten) gelten für alle Verträge von grenzüberschreitendem Interesse – nicht nur für solche, die die EU-Schwellenwerte überschreiten. Die Vergaberichtlinien müssen in nationales Recht umgesetzt werden, sind jedoch hinsichtlich der darin festgelegten Ziele verbindlich und können auch dann unmittelbare Wirkung entfalten, wenn sie nicht vollständig in nationales Recht umgesetzt wurden. </a:t>
            </a:r>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r>
              <a:rPr lang="de-DE"/>
              <a:t>Die Richtlinien über die Vergabe öffentlicher Aufträge müssen in nationales Recht umgesetzt werden, sind jedoch hinsichtlich der darin festgelegten Ziele verbindlich und können auch dann unmittelbare Wirkung entfalten, wenn sie nicht vollständig in nationales Recht umgesetzt wurden.</a:t>
            </a:r>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r>
              <a:rPr lang="de-DE"/>
              <a:t>Die EU-Umweltvorschriften gelten für viele Produkt-/Dienstleistungssektoren und haben in einigen Fällen direkte Auswirkungen auf die Vergabeverfahren. Beispiele hierfür sind die Verpflichtung zur Berücksichtigung der Emissionen und des Energieverbrauchs von Fahrzeugen gemäß der Richtlinie über saubere Fahrzeuge und die Anforderungen an die umweltgerechte Gestaltung und die Energieeffizienz gemäß der Energieeffizienzrichtlinie. Die EU hat am 12. Juli 2023 außerdem eine neue Batterieverordnung verabschiedet, die darauf abzielt, die Umweltauswirkungen der weltweiten Nachfrage nach Batterien angesichts neuer sozioökonomischer Bedingungen, technologischer Entwicklungen, Märkte und Verwendungszwecke von Batterien zu minimieren. </a:t>
            </a:r>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r>
              <a:rPr lang="de-DE"/>
              <a:t>Die Urteile des Gerichtshofs in Luxemburg sind für alle Mitgliedstaaten verbindlich und müssen von den nationalen Gerichten angewendet werden. Der Gerichtshof hat über mehr als 500 Fälle im Bereich des öffentlichen Beschaffungswesens entschieden, darunter eine Reihe von Fällen, die für GPP unmittelbar relevant sind. Dazu gehören die Rechtssachen C-513/99 Concordia Bus Finland, C-448/01 EVN Wienstrom und C-368/10 Max Havelaar. </a:t>
            </a:r>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r>
              <a:rPr lang="de-DE"/>
              <a:t>Das WTO-Übereinkommen über das öffentliche Beschaffungswesen (GPA) gilt für alle EU-Mitgliedstaaten, die EWR-Länder (Norwegen, Island, Liechtenstein) sowie Armenien, Kanada, Chinesisch-Taipeh, Hongkong, Israel, Japan, die Republik Korea, die Niederlande in Bezug auf Aruba, die Republik Moldau, Montenegro, Neuseeland, Singapur, die Schweiz, die Vereinigten Staaten und die Ukraine. Die Richtlinien verlangen, dass Angebote aus diesen Ländern genauso behandelt werden wie Angebote aus der EU.</a:t>
            </a:r>
            <a:endParaRPr/>
          </a:p>
        </p:txBody>
      </p:sp>
      <p:sp>
        <p:nvSpPr>
          <p:cNvPr id="143" name="Google Shape;143;p3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0" name="Google Shape;150;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7000"/>
              </a:lnSpc>
              <a:spcBef>
                <a:spcPts val="0"/>
              </a:spcBef>
              <a:spcAft>
                <a:spcPts val="0"/>
              </a:spcAft>
              <a:buSzPts val="1000"/>
              <a:buFont typeface="Noto Sans Symbols"/>
              <a:buNone/>
            </a:pPr>
            <a:r>
              <a:rPr lang="de-DE" sz="1100" b="0">
                <a:latin typeface="Calibri"/>
                <a:ea typeface="Calibri"/>
                <a:cs typeface="Calibri"/>
                <a:sym typeface="Calibri"/>
              </a:rPr>
              <a:t>Grundsätze des EU-Vertrags</a:t>
            </a:r>
            <a:endParaRPr/>
          </a:p>
          <a:p>
            <a:pPr marL="742950" lvl="1" indent="-285750" algn="l" rtl="0">
              <a:lnSpc>
                <a:spcPct val="107000"/>
              </a:lnSpc>
              <a:spcBef>
                <a:spcPts val="800"/>
              </a:spcBef>
              <a:spcAft>
                <a:spcPts val="0"/>
              </a:spcAft>
              <a:buSzPts val="1000"/>
              <a:buFont typeface="Courier New"/>
              <a:buChar char="o"/>
            </a:pPr>
            <a:r>
              <a:rPr lang="de-DE" sz="1100" b="0">
                <a:latin typeface="Calibri"/>
                <a:ea typeface="Calibri"/>
                <a:cs typeface="Calibri"/>
                <a:sym typeface="Calibri"/>
              </a:rPr>
              <a:t>Freier Warenverkehr</a:t>
            </a:r>
            <a:endParaRPr/>
          </a:p>
          <a:p>
            <a:pPr marL="742950" lvl="1" indent="-285750" algn="l" rtl="0">
              <a:lnSpc>
                <a:spcPct val="107000"/>
              </a:lnSpc>
              <a:spcBef>
                <a:spcPts val="800"/>
              </a:spcBef>
              <a:spcAft>
                <a:spcPts val="0"/>
              </a:spcAft>
              <a:buSzPts val="1000"/>
              <a:buFont typeface="Courier New"/>
              <a:buChar char="o"/>
            </a:pPr>
            <a:r>
              <a:rPr lang="de-DE" sz="1100" b="0">
                <a:latin typeface="Calibri"/>
                <a:ea typeface="Calibri"/>
                <a:cs typeface="Calibri"/>
                <a:sym typeface="Calibri"/>
              </a:rPr>
              <a:t>Nichtdiskriminierung und Gleichbehandlung</a:t>
            </a:r>
            <a:endParaRPr/>
          </a:p>
          <a:p>
            <a:pPr marL="742950" lvl="1" indent="-285750" algn="l" rtl="0">
              <a:lnSpc>
                <a:spcPct val="107000"/>
              </a:lnSpc>
              <a:spcBef>
                <a:spcPts val="800"/>
              </a:spcBef>
              <a:spcAft>
                <a:spcPts val="0"/>
              </a:spcAft>
              <a:buSzPts val="1000"/>
              <a:buFont typeface="Courier New"/>
              <a:buChar char="o"/>
            </a:pPr>
            <a:r>
              <a:rPr lang="de-DE" sz="1100" b="0">
                <a:latin typeface="Calibri"/>
                <a:ea typeface="Calibri"/>
                <a:cs typeface="Calibri"/>
                <a:sym typeface="Calibri"/>
              </a:rPr>
              <a:t>Transparenz</a:t>
            </a:r>
            <a:endParaRPr/>
          </a:p>
          <a:p>
            <a:pPr marL="742950" lvl="1" indent="-285750" algn="l" rtl="0">
              <a:lnSpc>
                <a:spcPct val="107000"/>
              </a:lnSpc>
              <a:spcBef>
                <a:spcPts val="800"/>
              </a:spcBef>
              <a:spcAft>
                <a:spcPts val="0"/>
              </a:spcAft>
              <a:buSzPts val="1000"/>
              <a:buFont typeface="Courier New"/>
              <a:buChar char="o"/>
            </a:pPr>
            <a:r>
              <a:rPr lang="de-DE" sz="1100" b="0">
                <a:latin typeface="Calibri"/>
                <a:ea typeface="Calibri"/>
                <a:cs typeface="Calibri"/>
                <a:sym typeface="Calibri"/>
              </a:rPr>
              <a:t>Verhältnismäßigkeit</a:t>
            </a:r>
            <a:endParaRPr sz="1100" b="0">
              <a:latin typeface="Calibri"/>
              <a:ea typeface="Calibri"/>
              <a:cs typeface="Calibri"/>
              <a:sym typeface="Calibri"/>
            </a:endParaRPr>
          </a:p>
          <a:p>
            <a:pPr marL="457200" marR="0" lvl="0" indent="-228600" algn="l" rtl="0">
              <a:lnSpc>
                <a:spcPct val="100000"/>
              </a:lnSpc>
              <a:spcBef>
                <a:spcPts val="800"/>
              </a:spcBef>
              <a:spcAft>
                <a:spcPts val="0"/>
              </a:spcAft>
              <a:buSzPts val="1400"/>
              <a:buNone/>
            </a:pPr>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r>
              <a:rPr lang="de-DE"/>
              <a:t>Gleichbehandlung in der Praxis – Beispiele:</a:t>
            </a:r>
            <a:endParaRPr/>
          </a:p>
          <a:p>
            <a:pPr marL="457200" marR="0" lvl="0" indent="-228600" algn="l" rtl="0">
              <a:lnSpc>
                <a:spcPct val="100000"/>
              </a:lnSpc>
              <a:spcBef>
                <a:spcPts val="0"/>
              </a:spcBef>
              <a:spcAft>
                <a:spcPts val="0"/>
              </a:spcAft>
              <a:buSzPts val="1400"/>
              <a:buNone/>
            </a:pPr>
            <a:endParaRPr/>
          </a:p>
          <a:p>
            <a:pPr marL="285750" lvl="0" indent="-285750" algn="l" rtl="0">
              <a:lnSpc>
                <a:spcPct val="100000"/>
              </a:lnSpc>
              <a:spcBef>
                <a:spcPts val="0"/>
              </a:spcBef>
              <a:spcAft>
                <a:spcPts val="0"/>
              </a:spcAft>
              <a:buClr>
                <a:srgbClr val="00B050"/>
              </a:buClr>
              <a:buSzPts val="1400"/>
              <a:buFont typeface="Arial"/>
              <a:buAutoNum type="romanLcPeriod"/>
            </a:pPr>
            <a:r>
              <a:rPr lang="de-DE" sz="1200">
                <a:solidFill>
                  <a:schemeClr val="dk1"/>
                </a:solidFill>
                <a:latin typeface="Arial"/>
                <a:ea typeface="Arial"/>
                <a:cs typeface="Arial"/>
                <a:sym typeface="Arial"/>
              </a:rPr>
              <a:t>Für alle Bieter müssen dieselben Vergabekriterien gelten.</a:t>
            </a:r>
            <a:endParaRPr/>
          </a:p>
          <a:p>
            <a:pPr marL="514350" lvl="0" indent="-425450" algn="l" rtl="0">
              <a:lnSpc>
                <a:spcPct val="100000"/>
              </a:lnSpc>
              <a:spcBef>
                <a:spcPts val="0"/>
              </a:spcBef>
              <a:spcAft>
                <a:spcPts val="0"/>
              </a:spcAft>
              <a:buSzPts val="1400"/>
              <a:buFont typeface="Arial"/>
              <a:buNone/>
            </a:pPr>
            <a:endParaRPr sz="800">
              <a:solidFill>
                <a:schemeClr val="dk1"/>
              </a:solidFill>
              <a:latin typeface="Arial"/>
              <a:ea typeface="Arial"/>
              <a:cs typeface="Arial"/>
              <a:sym typeface="Arial"/>
            </a:endParaRPr>
          </a:p>
          <a:p>
            <a:pPr marL="285750" lvl="0" indent="-285750" algn="l" rtl="0">
              <a:lnSpc>
                <a:spcPct val="100000"/>
              </a:lnSpc>
              <a:spcBef>
                <a:spcPts val="0"/>
              </a:spcBef>
              <a:spcAft>
                <a:spcPts val="0"/>
              </a:spcAft>
              <a:buClr>
                <a:srgbClr val="00B050"/>
              </a:buClr>
              <a:buSzPts val="1400"/>
              <a:buFont typeface="Arial"/>
              <a:buAutoNum type="romanLcPeriod"/>
            </a:pPr>
            <a:r>
              <a:rPr lang="de-DE" sz="1200">
                <a:solidFill>
                  <a:schemeClr val="dk1"/>
                </a:solidFill>
                <a:latin typeface="Arial"/>
                <a:ea typeface="Arial"/>
                <a:cs typeface="Arial"/>
                <a:sym typeface="Arial"/>
              </a:rPr>
              <a:t>Klarstellungen – wenn zwei Angebote ähnliche Fehler oder Auslassungen enthalten, sollte derselbe Ansatz zur Klarstellung verfolgt werden</a:t>
            </a:r>
            <a:r>
              <a:rPr lang="de-DE" sz="1200" i="1">
                <a:solidFill>
                  <a:schemeClr val="dk1"/>
                </a:solidFill>
                <a:latin typeface="Arial"/>
                <a:ea typeface="Arial"/>
                <a:cs typeface="Arial"/>
                <a:sym typeface="Arial"/>
              </a:rPr>
              <a:t>, es sei denn, </a:t>
            </a:r>
            <a:r>
              <a:rPr lang="de-DE" sz="1200">
                <a:solidFill>
                  <a:schemeClr val="dk1"/>
                </a:solidFill>
                <a:latin typeface="Arial"/>
                <a:ea typeface="Arial"/>
                <a:cs typeface="Arial"/>
                <a:sym typeface="Arial"/>
              </a:rPr>
              <a:t>sie befinden sich objektiv in einer unterschiedlichen Situation (z. B. wenn ein Angebot aufgrund eines anderen Faktors ungültig ist);</a:t>
            </a:r>
            <a:endParaRPr/>
          </a:p>
          <a:p>
            <a:pPr marL="514350" lvl="0" indent="-425450" algn="l" rtl="0">
              <a:lnSpc>
                <a:spcPct val="100000"/>
              </a:lnSpc>
              <a:spcBef>
                <a:spcPts val="0"/>
              </a:spcBef>
              <a:spcAft>
                <a:spcPts val="0"/>
              </a:spcAft>
              <a:buClr>
                <a:srgbClr val="00B050"/>
              </a:buClr>
              <a:buSzPts val="1400"/>
              <a:buFont typeface="Arial"/>
              <a:buNone/>
            </a:pPr>
            <a:endParaRPr sz="800">
              <a:solidFill>
                <a:schemeClr val="dk1"/>
              </a:solidFill>
              <a:latin typeface="Arial"/>
              <a:ea typeface="Arial"/>
              <a:cs typeface="Arial"/>
              <a:sym typeface="Arial"/>
            </a:endParaRPr>
          </a:p>
          <a:p>
            <a:pPr marL="285750" lvl="0" indent="-285750" algn="l" rtl="0">
              <a:lnSpc>
                <a:spcPct val="100000"/>
              </a:lnSpc>
              <a:spcBef>
                <a:spcPts val="0"/>
              </a:spcBef>
              <a:spcAft>
                <a:spcPts val="0"/>
              </a:spcAft>
              <a:buClr>
                <a:srgbClr val="00B050"/>
              </a:buClr>
              <a:buSzPts val="1400"/>
              <a:buFont typeface="Arial"/>
              <a:buAutoNum type="romanLcPeriod"/>
            </a:pPr>
            <a:r>
              <a:rPr lang="de-DE" sz="1200">
                <a:solidFill>
                  <a:schemeClr val="dk1"/>
                </a:solidFill>
                <a:latin typeface="Arial"/>
                <a:ea typeface="Arial"/>
                <a:cs typeface="Arial"/>
                <a:sym typeface="Arial"/>
              </a:rPr>
              <a:t>Die Bewertung muss die Unterschiede zwischen den Angeboten wirklich widerspiegeln (z. B. kann nicht zwei Angeboten mit unterschiedlicher Leistung unter einem Kriterium die gleiche Note gegeben werden). </a:t>
            </a:r>
            <a:endParaRPr sz="1200">
              <a:solidFill>
                <a:schemeClr val="dk1"/>
              </a:solidFill>
              <a:latin typeface="Arial"/>
              <a:ea typeface="Arial"/>
              <a:cs typeface="Arial"/>
              <a:sym typeface="Arial"/>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endParaRPr/>
          </a:p>
          <a:p>
            <a:pPr marL="457200" marR="0" lvl="0" indent="-228600" algn="l" rtl="0">
              <a:lnSpc>
                <a:spcPct val="100000"/>
              </a:lnSpc>
              <a:spcBef>
                <a:spcPts val="0"/>
              </a:spcBef>
              <a:spcAft>
                <a:spcPts val="0"/>
              </a:spcAft>
              <a:buSzPts val="1400"/>
              <a:buNone/>
            </a:pPr>
            <a:r>
              <a:rPr lang="de-DE"/>
              <a:t>Transparenz in der Praxis – Beispiele:</a:t>
            </a:r>
            <a:endParaRPr/>
          </a:p>
          <a:p>
            <a:pPr marL="0" lvl="0" indent="0" algn="l" rtl="0">
              <a:lnSpc>
                <a:spcPct val="100000"/>
              </a:lnSpc>
              <a:spcBef>
                <a:spcPts val="0"/>
              </a:spcBef>
              <a:spcAft>
                <a:spcPts val="0"/>
              </a:spcAft>
              <a:buClr>
                <a:srgbClr val="368E5E"/>
              </a:buClr>
              <a:buSzPts val="1400"/>
              <a:buNone/>
            </a:pPr>
            <a:endParaRPr sz="300">
              <a:solidFill>
                <a:schemeClr val="dk1"/>
              </a:solidFill>
              <a:latin typeface="Arial"/>
              <a:ea typeface="Arial"/>
              <a:cs typeface="Arial"/>
              <a:sym typeface="Arial"/>
            </a:endParaRPr>
          </a:p>
          <a:p>
            <a:pPr marL="514350" lvl="0" indent="-514350" algn="l" rtl="0">
              <a:lnSpc>
                <a:spcPct val="100000"/>
              </a:lnSpc>
              <a:spcBef>
                <a:spcPts val="0"/>
              </a:spcBef>
              <a:spcAft>
                <a:spcPts val="0"/>
              </a:spcAft>
              <a:buClr>
                <a:srgbClr val="368E5E"/>
              </a:buClr>
              <a:buSzPts val="1400"/>
              <a:buFont typeface="Arial"/>
              <a:buAutoNum type="romanLcPeriod"/>
            </a:pPr>
            <a:r>
              <a:rPr lang="de-DE" sz="1200">
                <a:solidFill>
                  <a:schemeClr val="dk1"/>
                </a:solidFill>
                <a:latin typeface="Arial"/>
                <a:ea typeface="Arial"/>
                <a:cs typeface="Arial"/>
                <a:sym typeface="Arial"/>
              </a:rPr>
              <a:t>Verträge müssen in ausreichendem Maße bekannt gemacht/veröffentlicht werden. </a:t>
            </a:r>
            <a:endParaRPr sz="800">
              <a:solidFill>
                <a:schemeClr val="dk1"/>
              </a:solidFill>
              <a:latin typeface="Arial"/>
              <a:ea typeface="Arial"/>
              <a:cs typeface="Arial"/>
              <a:sym typeface="Arial"/>
            </a:endParaRPr>
          </a:p>
          <a:p>
            <a:pPr marL="514350" lvl="0" indent="-514350" algn="l" rtl="0">
              <a:lnSpc>
                <a:spcPct val="100000"/>
              </a:lnSpc>
              <a:spcBef>
                <a:spcPts val="0"/>
              </a:spcBef>
              <a:spcAft>
                <a:spcPts val="0"/>
              </a:spcAft>
              <a:buClr>
                <a:srgbClr val="368E5E"/>
              </a:buClr>
              <a:buSzPts val="1400"/>
              <a:buFont typeface="Arial"/>
              <a:buAutoNum type="romanLcPeriod"/>
            </a:pPr>
            <a:r>
              <a:rPr lang="de-DE" sz="1200">
                <a:solidFill>
                  <a:schemeClr val="dk1"/>
                </a:solidFill>
                <a:latin typeface="Arial"/>
                <a:ea typeface="Arial"/>
                <a:cs typeface="Arial"/>
                <a:sym typeface="Arial"/>
              </a:rPr>
              <a:t>Ausschreibungsunterlagen und etwaige Änderungen daran müssen rechtzeitig veröffentlicht werden, damit die Bieter darauf reagieren können. </a:t>
            </a:r>
            <a:endParaRPr sz="800">
              <a:solidFill>
                <a:schemeClr val="dk1"/>
              </a:solidFill>
              <a:latin typeface="Arial"/>
              <a:ea typeface="Arial"/>
              <a:cs typeface="Arial"/>
              <a:sym typeface="Arial"/>
            </a:endParaRPr>
          </a:p>
          <a:p>
            <a:pPr marL="514350" lvl="0" indent="-514350" algn="l" rtl="0">
              <a:lnSpc>
                <a:spcPct val="100000"/>
              </a:lnSpc>
              <a:spcBef>
                <a:spcPts val="0"/>
              </a:spcBef>
              <a:spcAft>
                <a:spcPts val="0"/>
              </a:spcAft>
              <a:buClr>
                <a:srgbClr val="368E5E"/>
              </a:buClr>
              <a:buSzPts val="1400"/>
              <a:buFont typeface="Arial"/>
              <a:buAutoNum type="romanLcPeriod"/>
            </a:pPr>
            <a:r>
              <a:rPr lang="de-DE" sz="1200">
                <a:solidFill>
                  <a:schemeClr val="dk1"/>
                </a:solidFill>
                <a:latin typeface="Arial"/>
                <a:ea typeface="Arial"/>
                <a:cs typeface="Arial"/>
                <a:sym typeface="Arial"/>
              </a:rPr>
              <a:t>Die Auswahl- und Vergabekriterien müssen im Voraus zusammen mit den Gewichtungen veröffentlicht werden. </a:t>
            </a:r>
            <a:endParaRPr/>
          </a:p>
          <a:p>
            <a:pPr marL="514350" lvl="0" indent="-514350" algn="l" rtl="0">
              <a:lnSpc>
                <a:spcPct val="100000"/>
              </a:lnSpc>
              <a:spcBef>
                <a:spcPts val="0"/>
              </a:spcBef>
              <a:spcAft>
                <a:spcPts val="0"/>
              </a:spcAft>
              <a:buClr>
                <a:srgbClr val="368E5E"/>
              </a:buClr>
              <a:buSzPts val="1400"/>
              <a:buFont typeface="Arial"/>
              <a:buAutoNum type="romanLcPeriod"/>
            </a:pPr>
            <a:r>
              <a:rPr lang="de-DE" sz="1200">
                <a:solidFill>
                  <a:schemeClr val="dk1"/>
                </a:solidFill>
                <a:latin typeface="Arial"/>
                <a:ea typeface="Arial"/>
                <a:cs typeface="Arial"/>
                <a:sym typeface="Arial"/>
              </a:rPr>
              <a:t>Kriterien und Spezifikationen müssen klar formuliert sein.</a:t>
            </a:r>
            <a:endParaRPr/>
          </a:p>
          <a:p>
            <a:pPr marL="514350" lvl="0" indent="-514350" algn="l" rtl="0">
              <a:lnSpc>
                <a:spcPct val="100000"/>
              </a:lnSpc>
              <a:spcBef>
                <a:spcPts val="0"/>
              </a:spcBef>
              <a:spcAft>
                <a:spcPts val="0"/>
              </a:spcAft>
              <a:buClr>
                <a:srgbClr val="368E5E"/>
              </a:buClr>
              <a:buSzPts val="1400"/>
              <a:buFont typeface="Arial"/>
              <a:buAutoNum type="romanLcPeriod"/>
            </a:pPr>
            <a:r>
              <a:rPr lang="de-DE" sz="1200">
                <a:solidFill>
                  <a:schemeClr val="dk1"/>
                </a:solidFill>
                <a:latin typeface="Arial"/>
                <a:ea typeface="Arial"/>
                <a:cs typeface="Arial"/>
                <a:sym typeface="Arial"/>
              </a:rPr>
              <a:t>Bewerber und Bieter müssen über das Ergebnis ihrer Interessenbekundungen und Angebote oder die Aufhebung eines Verfahrens unter Angabe von Gründen informiert werden. </a:t>
            </a:r>
            <a:endParaRPr/>
          </a:p>
          <a:p>
            <a:pPr marL="514350" lvl="0" indent="-514350" algn="l" rtl="0">
              <a:lnSpc>
                <a:spcPct val="100000"/>
              </a:lnSpc>
              <a:spcBef>
                <a:spcPts val="0"/>
              </a:spcBef>
              <a:spcAft>
                <a:spcPts val="0"/>
              </a:spcAft>
              <a:buClr>
                <a:srgbClr val="368E5E"/>
              </a:buClr>
              <a:buSzPts val="1400"/>
              <a:buFont typeface="Arial"/>
              <a:buAutoNum type="romanLcPeriod"/>
            </a:pPr>
            <a:r>
              <a:rPr lang="de-DE" sz="1200">
                <a:solidFill>
                  <a:schemeClr val="dk1"/>
                </a:solidFill>
                <a:latin typeface="Arial"/>
                <a:ea typeface="Arial"/>
                <a:cs typeface="Arial"/>
                <a:sym typeface="Arial"/>
              </a:rPr>
              <a:t>Änderungen an einem Auftrag nach seiner Vergabe dürfen nicht wesentlich sein oder müssen gemäß Artikel 72 der Richtlinie 2014/24/EU (Artikel 43 der Richtlinie 2014/23/EU, Artikel 89 der Richtlinie 2014/25/EU) zulässig sein.</a:t>
            </a:r>
            <a:endParaRPr/>
          </a:p>
          <a:p>
            <a:pPr marL="514350" lvl="0" indent="-425450" algn="l" rtl="0">
              <a:lnSpc>
                <a:spcPct val="100000"/>
              </a:lnSpc>
              <a:spcBef>
                <a:spcPts val="0"/>
              </a:spcBef>
              <a:spcAft>
                <a:spcPts val="0"/>
              </a:spcAft>
              <a:buClr>
                <a:srgbClr val="368E5E"/>
              </a:buClr>
              <a:buSzPts val="1400"/>
              <a:buNone/>
            </a:pPr>
            <a:endParaRPr sz="1200">
              <a:solidFill>
                <a:schemeClr val="dk1"/>
              </a:solidFill>
              <a:latin typeface="Arial"/>
              <a:ea typeface="Arial"/>
              <a:cs typeface="Arial"/>
              <a:sym typeface="Arial"/>
            </a:endParaRPr>
          </a:p>
          <a:p>
            <a:pPr marL="457200" marR="0" lvl="0" indent="-228600" algn="l" rtl="0">
              <a:lnSpc>
                <a:spcPct val="100000"/>
              </a:lnSpc>
              <a:spcBef>
                <a:spcPts val="0"/>
              </a:spcBef>
              <a:spcAft>
                <a:spcPts val="0"/>
              </a:spcAft>
              <a:buSzPts val="1400"/>
              <a:buNone/>
            </a:pPr>
            <a:endParaRPr/>
          </a:p>
        </p:txBody>
      </p:sp>
      <p:sp>
        <p:nvSpPr>
          <p:cNvPr id="151" name="Google Shape;151;p3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de-DE"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17"/>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17"/>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8" name="Google Shape;18;p17"/>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17"/>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0" name="Google Shape;20;p17"/>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81"/>
        <p:cNvGrpSpPr/>
        <p:nvPr/>
      </p:nvGrpSpPr>
      <p:grpSpPr>
        <a:xfrm>
          <a:off x="0" y="0"/>
          <a:ext cx="0" cy="0"/>
          <a:chOff x="0" y="0"/>
          <a:chExt cx="0" cy="0"/>
        </a:xfrm>
      </p:grpSpPr>
      <p:sp>
        <p:nvSpPr>
          <p:cNvPr id="82" name="Google Shape;82;p29"/>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83" name="Google Shape;83;p29"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8"/>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3" name="Google Shape;23;p18"/>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27" name="Google Shape;27;p18"/>
          <p:cNvCxnSpPr/>
          <p:nvPr/>
        </p:nvCxnSpPr>
        <p:spPr>
          <a:xfrm>
            <a:off x="594360" y="2148840"/>
            <a:ext cx="2130552" cy="0"/>
          </a:xfrm>
          <a:prstGeom prst="straightConnector1">
            <a:avLst/>
          </a:prstGeom>
          <a:noFill/>
          <a:ln w="101600" cap="flat" cmpd="sng">
            <a:solidFill>
              <a:schemeClr val="accent4"/>
            </a:solidFill>
            <a:prstDash val="solid"/>
            <a:miter lim="800000"/>
            <a:headEnd type="none" w="sm" len="sm"/>
            <a:tailEnd type="none" w="sm" len="sm"/>
          </a:ln>
        </p:spPr>
      </p:cxnSp>
      <p:sp>
        <p:nvSpPr>
          <p:cNvPr id="28" name="Google Shape;28;p18"/>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18"/>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30"/>
        <p:cNvGrpSpPr/>
        <p:nvPr/>
      </p:nvGrpSpPr>
      <p:grpSpPr>
        <a:xfrm>
          <a:off x="0" y="0"/>
          <a:ext cx="0" cy="0"/>
          <a:chOff x="0" y="0"/>
          <a:chExt cx="0" cy="0"/>
        </a:xfrm>
      </p:grpSpPr>
      <p:sp>
        <p:nvSpPr>
          <p:cNvPr id="31" name="Google Shape;31;p25"/>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5"/>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33" name="Google Shape;33;p25"/>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34" name="Google Shape;34;p25"/>
          <p:cNvSpPr>
            <a:spLocks noGrp="1"/>
          </p:cNvSpPr>
          <p:nvPr>
            <p:ph type="pic" idx="2"/>
          </p:nvPr>
        </p:nvSpPr>
        <p:spPr>
          <a:xfrm flipH="1">
            <a:off x="6733505" y="0"/>
            <a:ext cx="5458495" cy="6858000"/>
          </a:xfrm>
          <a:prstGeom prst="flowChartDelay">
            <a:avLst/>
          </a:prstGeom>
          <a:solidFill>
            <a:srgbClr val="87C3CD"/>
          </a:solidFill>
          <a:ln>
            <a:noFill/>
          </a:ln>
        </p:spPr>
        <p:txBody>
          <a:bodyPr/>
          <a:lstStyle/>
          <a:p>
            <a:endParaRPr lang="de-DE"/>
          </a:p>
        </p:txBody>
      </p:sp>
      <p:sp>
        <p:nvSpPr>
          <p:cNvPr id="35" name="Google Shape;35;p2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36" name="Google Shape;36;p2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37"/>
        <p:cNvGrpSpPr/>
        <p:nvPr/>
      </p:nvGrpSpPr>
      <p:grpSpPr>
        <a:xfrm>
          <a:off x="0" y="0"/>
          <a:ext cx="0" cy="0"/>
          <a:chOff x="0" y="0"/>
          <a:chExt cx="0" cy="0"/>
        </a:xfrm>
      </p:grpSpPr>
      <p:sp>
        <p:nvSpPr>
          <p:cNvPr id="38" name="Google Shape;38;p23"/>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3"/>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40" name="Google Shape;40;p23"/>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41" name="Google Shape;41;p23"/>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42" name="Google Shape;42;p23"/>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43" name="Google Shape;43;p23"/>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4" name="Google Shape;44;p23"/>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5" name="Google Shape;45;p23"/>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6" name="Google Shape;46;p23"/>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47"/>
        <p:cNvGrpSpPr/>
        <p:nvPr/>
      </p:nvGrpSpPr>
      <p:grpSpPr>
        <a:xfrm>
          <a:off x="0" y="0"/>
          <a:ext cx="0" cy="0"/>
          <a:chOff x="0" y="0"/>
          <a:chExt cx="0" cy="0"/>
        </a:xfrm>
      </p:grpSpPr>
      <p:sp>
        <p:nvSpPr>
          <p:cNvPr id="48" name="Google Shape;48;p27"/>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49" name="Google Shape;49;p27"/>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0" name="Google Shape;50;p27"/>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1" name="Google Shape;51;p27"/>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2" name="Google Shape;52;p2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54" name="Google Shape;54;p27"/>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5" name="Google Shape;55;p27"/>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6" name="Google Shape;56;p27"/>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57"/>
        <p:cNvGrpSpPr/>
        <p:nvPr/>
      </p:nvGrpSpPr>
      <p:grpSpPr>
        <a:xfrm>
          <a:off x="0" y="0"/>
          <a:ext cx="0" cy="0"/>
          <a:chOff x="0" y="0"/>
          <a:chExt cx="0" cy="0"/>
        </a:xfrm>
      </p:grpSpPr>
      <p:sp>
        <p:nvSpPr>
          <p:cNvPr id="58" name="Google Shape;58;p20"/>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0"/>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60" name="Google Shape;60;p20"/>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1" name="Google Shape;61;p20"/>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2" name="Google Shape;62;p20"/>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3" name="Google Shape;63;p20"/>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64"/>
        <p:cNvGrpSpPr/>
        <p:nvPr/>
      </p:nvGrpSpPr>
      <p:grpSpPr>
        <a:xfrm>
          <a:off x="0" y="0"/>
          <a:ext cx="0" cy="0"/>
          <a:chOff x="0" y="0"/>
          <a:chExt cx="0" cy="0"/>
        </a:xfrm>
      </p:grpSpPr>
      <p:sp>
        <p:nvSpPr>
          <p:cNvPr id="65" name="Google Shape;65;p21"/>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1"/>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67" name="Google Shape;67;p21"/>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8" name="Google Shape;68;p21"/>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69"/>
        <p:cNvGrpSpPr/>
        <p:nvPr/>
      </p:nvGrpSpPr>
      <p:grpSpPr>
        <a:xfrm>
          <a:off x="0" y="0"/>
          <a:ext cx="0" cy="0"/>
          <a:chOff x="0" y="0"/>
          <a:chExt cx="0" cy="0"/>
        </a:xfrm>
      </p:grpSpPr>
      <p:sp>
        <p:nvSpPr>
          <p:cNvPr id="70" name="Google Shape;70;p22"/>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71" name="Google Shape;71;p22"/>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72" name="Google Shape;72;p22"/>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3" name="Google Shape;73;p22"/>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4" name="Google Shape;74;p22"/>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5" name="Google Shape;75;p22"/>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76"/>
        <p:cNvGrpSpPr/>
        <p:nvPr/>
      </p:nvGrpSpPr>
      <p:grpSpPr>
        <a:xfrm>
          <a:off x="0" y="0"/>
          <a:ext cx="0" cy="0"/>
          <a:chOff x="0" y="0"/>
          <a:chExt cx="0" cy="0"/>
        </a:xfrm>
      </p:grpSpPr>
      <p:sp>
        <p:nvSpPr>
          <p:cNvPr id="77" name="Google Shape;77;p28"/>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79" name="Google Shape;79;p2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80" name="Google Shape;80;p28"/>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16"/>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2"/>
                </a:solidFill>
                <a:latin typeface="Arial"/>
                <a:ea typeface="Arial"/>
                <a:cs typeface="Arial"/>
                <a:sym typeface="Arial"/>
              </a:defRPr>
            </a:lvl9pPr>
          </a:lstStyle>
          <a:p>
            <a:endParaRPr/>
          </a:p>
        </p:txBody>
      </p:sp>
      <p:sp>
        <p:nvSpPr>
          <p:cNvPr id="12" name="Google Shape;12;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100"/>
              <a:buFont typeface="Arial"/>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16" descr="Logo ProCure"/>
          <p:cNvPicPr preferRelativeResize="0"/>
          <p:nvPr/>
        </p:nvPicPr>
        <p:blipFill rotWithShape="1">
          <a:blip r:embed="rId12">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hyperlink" Target="https://green-business.ec.europa.eu/green-public-procurement/gpp-training-toolkit_en" TargetMode="External"/><Relationship Id="rId2" Type="http://schemas.openxmlformats.org/officeDocument/2006/relationships/notesSlide" Target="../notesSlides/notesSlide38.xml"/><Relationship Id="rId1" Type="http://schemas.openxmlformats.org/officeDocument/2006/relationships/slideLayout" Target="../slideLayouts/slideLayout5.xml"/><Relationship Id="rId4" Type="http://schemas.openxmlformats.org/officeDocument/2006/relationships/hyperlink" Target="https://www.umweltbundesamt.de/publikationen/umweltfreundliche-beschaffung-schulungsskript-1"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1" descr="Ein Bild, das Text, Schrift, Screenshot, Grafiken enthält.&#10;&#10;Automatisch generierte Beschreibung"/>
          <p:cNvPicPr preferRelativeResize="0"/>
          <p:nvPr/>
        </p:nvPicPr>
        <p:blipFill rotWithShape="1">
          <a:blip r:embed="rId3">
            <a:alphaModFix/>
          </a:blip>
          <a:srcRect/>
          <a:stretch/>
        </p:blipFill>
        <p:spPr>
          <a:xfrm>
            <a:off x="6614079" y="4951784"/>
            <a:ext cx="5273749" cy="1904297"/>
          </a:xfrm>
          <a:prstGeom prst="rect">
            <a:avLst/>
          </a:prstGeom>
          <a:noFill/>
          <a:ln>
            <a:noFill/>
          </a:ln>
        </p:spPr>
      </p:pic>
      <p:sp>
        <p:nvSpPr>
          <p:cNvPr id="90" name="Google Shape;90;p1"/>
          <p:cNvSpPr txBox="1"/>
          <p:nvPr/>
        </p:nvSpPr>
        <p:spPr>
          <a:xfrm>
            <a:off x="6309904" y="4085366"/>
            <a:ext cx="2745196"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de-DE" sz="1800" b="0" i="0" u="none" strike="noStrike" cap="none" dirty="0">
                <a:solidFill>
                  <a:schemeClr val="tx1">
                    <a:lumMod val="75000"/>
                    <a:lumOff val="25000"/>
                  </a:schemeClr>
                </a:solidFill>
                <a:latin typeface="Aptos" panose="020B0004020202020204" pitchFamily="34" charset="0"/>
                <a:sym typeface="Arial"/>
              </a:rPr>
              <a:t>Data</a:t>
            </a:r>
            <a:endParaRPr sz="1400" b="0" i="0" u="none" strike="noStrike" cap="none" dirty="0">
              <a:solidFill>
                <a:schemeClr val="tx1">
                  <a:lumMod val="75000"/>
                  <a:lumOff val="25000"/>
                </a:schemeClr>
              </a:solidFill>
              <a:latin typeface="Aptos" panose="020B0004020202020204" pitchFamily="34" charset="0"/>
              <a:sym typeface="Arial"/>
            </a:endParaRPr>
          </a:p>
        </p:txBody>
      </p:sp>
      <p:sp>
        <p:nvSpPr>
          <p:cNvPr id="91" name="Google Shape;91;p1"/>
          <p:cNvSpPr txBox="1"/>
          <p:nvPr/>
        </p:nvSpPr>
        <p:spPr>
          <a:xfrm>
            <a:off x="6309904" y="2291232"/>
            <a:ext cx="5882100" cy="1446509"/>
          </a:xfrm>
          <a:prstGeom prst="rect">
            <a:avLst/>
          </a:prstGeom>
          <a:noFill/>
          <a:ln>
            <a:noFill/>
          </a:ln>
        </p:spPr>
        <p:txBody>
          <a:bodyPr spcFirstLastPara="1" wrap="square" lIns="91425" tIns="45700" rIns="91425" bIns="45700" anchor="t" anchorCtr="0">
            <a:spAutoFit/>
          </a:bodyPr>
          <a:lstStyle/>
          <a:p>
            <a:r>
              <a:rPr lang="de-DE" sz="4400" b="1" dirty="0" err="1">
                <a:solidFill>
                  <a:schemeClr val="tx1">
                    <a:lumMod val="75000"/>
                    <a:lumOff val="25000"/>
                  </a:schemeClr>
                </a:solidFill>
                <a:latin typeface="Aptos Serif" panose="02020604070405020304" pitchFamily="18" charset="0"/>
                <a:cs typeface="Aptos Serif" panose="02020604070405020304" pitchFamily="18" charset="0"/>
              </a:rPr>
              <a:t>Contesto</a:t>
            </a:r>
            <a:r>
              <a:rPr lang="de-DE" sz="4400" b="1" dirty="0">
                <a:solidFill>
                  <a:schemeClr val="tx1">
                    <a:lumMod val="75000"/>
                    <a:lumOff val="25000"/>
                  </a:schemeClr>
                </a:solidFill>
                <a:latin typeface="Aptos Serif" panose="02020604070405020304" pitchFamily="18" charset="0"/>
                <a:cs typeface="Aptos Serif" panose="02020604070405020304" pitchFamily="18" charset="0"/>
              </a:rPr>
              <a:t> </a:t>
            </a:r>
            <a:r>
              <a:rPr lang="de-DE" sz="4400" b="1" dirty="0" err="1">
                <a:solidFill>
                  <a:schemeClr val="tx1">
                    <a:lumMod val="75000"/>
                    <a:lumOff val="25000"/>
                  </a:schemeClr>
                </a:solidFill>
                <a:latin typeface="Aptos Serif" panose="02020604070405020304" pitchFamily="18" charset="0"/>
                <a:cs typeface="Aptos Serif" panose="02020604070405020304" pitchFamily="18" charset="0"/>
              </a:rPr>
              <a:t>giuridico</a:t>
            </a:r>
            <a:r>
              <a:rPr lang="de-DE" sz="4400" b="1" dirty="0">
                <a:solidFill>
                  <a:schemeClr val="tx1">
                    <a:lumMod val="75000"/>
                    <a:lumOff val="25000"/>
                  </a:schemeClr>
                </a:solidFill>
                <a:latin typeface="Aptos Serif" panose="02020604070405020304" pitchFamily="18" charset="0"/>
                <a:cs typeface="Aptos Serif" panose="02020604070405020304" pitchFamily="18" charset="0"/>
              </a:rPr>
              <a:t> </a:t>
            </a:r>
          </a:p>
          <a:p>
            <a:r>
              <a:rPr lang="de-DE" sz="4400" b="1" dirty="0" err="1">
                <a:solidFill>
                  <a:schemeClr val="tx1">
                    <a:lumMod val="75000"/>
                    <a:lumOff val="25000"/>
                  </a:schemeClr>
                </a:solidFill>
                <a:latin typeface="Aptos Serif" panose="02020604070405020304" pitchFamily="18" charset="0"/>
                <a:cs typeface="Aptos Serif" panose="02020604070405020304" pitchFamily="18" charset="0"/>
              </a:rPr>
              <a:t>e</a:t>
            </a:r>
            <a:r>
              <a:rPr lang="de-DE" sz="4400" b="1" dirty="0">
                <a:solidFill>
                  <a:schemeClr val="tx1">
                    <a:lumMod val="75000"/>
                    <a:lumOff val="25000"/>
                  </a:schemeClr>
                </a:solidFill>
                <a:latin typeface="Aptos Serif" panose="02020604070405020304" pitchFamily="18" charset="0"/>
                <a:cs typeface="Aptos Serif" panose="02020604070405020304" pitchFamily="18" charset="0"/>
              </a:rPr>
              <a:t> </a:t>
            </a:r>
            <a:r>
              <a:rPr lang="de-DE" sz="4400" b="1" dirty="0" err="1">
                <a:solidFill>
                  <a:schemeClr val="tx1">
                    <a:lumMod val="75000"/>
                    <a:lumOff val="25000"/>
                  </a:schemeClr>
                </a:solidFill>
                <a:latin typeface="Aptos Serif" panose="02020604070405020304" pitchFamily="18" charset="0"/>
                <a:cs typeface="Aptos Serif" panose="02020604070405020304" pitchFamily="18" charset="0"/>
              </a:rPr>
              <a:t>politico</a:t>
            </a:r>
            <a:endParaRPr lang="de-DE" sz="4400" dirty="0">
              <a:solidFill>
                <a:schemeClr val="tx1">
                  <a:lumMod val="75000"/>
                  <a:lumOff val="25000"/>
                </a:schemeClr>
              </a:solidFill>
              <a:effectLst/>
              <a:latin typeface="Aptos Serif" panose="02020604070405020304" pitchFamily="18" charset="0"/>
              <a:cs typeface="Aptos Serif" panose="02020604070405020304" pitchFamily="18" charset="0"/>
            </a:endParaRPr>
          </a:p>
        </p:txBody>
      </p:sp>
      <p:pic>
        <p:nvPicPr>
          <p:cNvPr id="92" name="Google Shape;92;p1" descr="Ein Bild, das Screenshot, Grafiken, Schrift, Grafikdesign enthält.&#10;&#10;Automatisch generierte Beschreibung"/>
          <p:cNvPicPr preferRelativeResize="0"/>
          <p:nvPr/>
        </p:nvPicPr>
        <p:blipFill rotWithShape="1">
          <a:blip r:embed="rId4">
            <a:alphaModFix/>
          </a:blip>
          <a:srcRect/>
          <a:stretch/>
        </p:blipFill>
        <p:spPr>
          <a:xfrm>
            <a:off x="2671385" y="2224159"/>
            <a:ext cx="3409143" cy="1861207"/>
          </a:xfrm>
          <a:prstGeom prst="rect">
            <a:avLst/>
          </a:prstGeom>
          <a:noFill/>
          <a:ln>
            <a:noFill/>
          </a:ln>
        </p:spPr>
      </p:pic>
      <p:sp>
        <p:nvSpPr>
          <p:cNvPr id="95" name="Google Shape;95;p1"/>
          <p:cNvSpPr txBox="1"/>
          <p:nvPr/>
        </p:nvSpPr>
        <p:spPr>
          <a:xfrm>
            <a:off x="6309904" y="1581045"/>
            <a:ext cx="4891496" cy="36929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1800" b="0" i="0" u="none" strike="noStrike" cap="none" dirty="0">
                <a:solidFill>
                  <a:srgbClr val="3F3F3F"/>
                </a:solidFill>
                <a:latin typeface="Aptos" panose="020B0004020202020204" pitchFamily="34" charset="0"/>
                <a:sym typeface="Arial"/>
              </a:rPr>
              <a:t>Train </a:t>
            </a:r>
            <a:r>
              <a:rPr lang="de-DE" sz="1800" b="0" i="0" u="none" strike="noStrike" cap="none" dirty="0" err="1">
                <a:solidFill>
                  <a:srgbClr val="3F3F3F"/>
                </a:solidFill>
                <a:latin typeface="Aptos" panose="020B0004020202020204" pitchFamily="34" charset="0"/>
                <a:sym typeface="Arial"/>
              </a:rPr>
              <a:t>the</a:t>
            </a:r>
            <a:r>
              <a:rPr lang="de-DE" sz="1800" b="0" i="0" u="none" strike="noStrike" cap="none" dirty="0">
                <a:solidFill>
                  <a:srgbClr val="3F3F3F"/>
                </a:solidFill>
                <a:latin typeface="Aptos" panose="020B0004020202020204" pitchFamily="34" charset="0"/>
                <a:sym typeface="Arial"/>
              </a:rPr>
              <a:t> Trainer: </a:t>
            </a:r>
            <a:endParaRPr sz="1800" b="0" i="0" u="none" strike="noStrike" cap="none" dirty="0">
              <a:solidFill>
                <a:srgbClr val="000000"/>
              </a:solidFill>
              <a:latin typeface="Aptos" panose="020B0004020202020204" pitchFamily="34" charset="0"/>
              <a:sym typeface="Arial"/>
            </a:endParaRPr>
          </a:p>
        </p:txBody>
      </p:sp>
      <p:pic>
        <p:nvPicPr>
          <p:cNvPr id="2" name="Grafik 1">
            <a:extLst>
              <a:ext uri="{FF2B5EF4-FFF2-40B4-BE49-F238E27FC236}">
                <a16:creationId xmlns:a16="http://schemas.microsoft.com/office/drawing/2014/main" id="{94F1B025-9FF8-2DA5-47B3-A27AE55F7B07}"/>
              </a:ext>
            </a:extLst>
          </p:cNvPr>
          <p:cNvPicPr>
            <a:picLocks noChangeAspect="1"/>
          </p:cNvPicPr>
          <p:nvPr/>
        </p:nvPicPr>
        <p:blipFill>
          <a:blip r:embed="rId5"/>
          <a:srcRect/>
          <a:stretch/>
        </p:blipFill>
        <p:spPr>
          <a:xfrm>
            <a:off x="0" y="5491602"/>
            <a:ext cx="3409143" cy="13636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6"/>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Principi</a:t>
            </a:r>
            <a:r>
              <a:rPr lang="de-DE" dirty="0">
                <a:latin typeface="Aptos Serif" panose="02020604070405020304" pitchFamily="18" charset="0"/>
                <a:cs typeface="Aptos Serif" panose="02020604070405020304" pitchFamily="18" charset="0"/>
              </a:rPr>
              <a:t> del </a:t>
            </a:r>
            <a:r>
              <a:rPr lang="de-DE" dirty="0" err="1">
                <a:latin typeface="Aptos Serif" panose="02020604070405020304" pitchFamily="18" charset="0"/>
                <a:cs typeface="Aptos Serif" panose="02020604070405020304" pitchFamily="18" charset="0"/>
              </a:rPr>
              <a:t>trattato</a:t>
            </a:r>
            <a:r>
              <a:rPr lang="de-DE" dirty="0">
                <a:latin typeface="Aptos Serif" panose="02020604070405020304" pitchFamily="18" charset="0"/>
                <a:cs typeface="Aptos Serif" panose="02020604070405020304" pitchFamily="18" charset="0"/>
              </a:rPr>
              <a:t> UE (II)</a:t>
            </a:r>
            <a:endParaRPr dirty="0">
              <a:latin typeface="Aptos Serif" panose="02020604070405020304" pitchFamily="18" charset="0"/>
              <a:cs typeface="Aptos Serif" panose="02020604070405020304" pitchFamily="18" charset="0"/>
            </a:endParaRPr>
          </a:p>
        </p:txBody>
      </p:sp>
      <p:sp>
        <p:nvSpPr>
          <p:cNvPr id="162" name="Google Shape;162;p36"/>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p>
            <a:r>
              <a:rPr lang="de-DE" b="1" dirty="0" err="1">
                <a:latin typeface="Aptos" panose="020B0004020202020204" pitchFamily="34" charset="0"/>
              </a:rPr>
              <a:t>Proporzionalità</a:t>
            </a:r>
            <a:endParaRPr lang="de-DE" dirty="0">
              <a:latin typeface="Aptos" panose="020B0004020202020204" pitchFamily="34" charset="0"/>
            </a:endParaRPr>
          </a:p>
          <a:p>
            <a:r>
              <a:rPr lang="de-DE" dirty="0">
                <a:latin typeface="Aptos" panose="020B0004020202020204" pitchFamily="34" charset="0"/>
              </a:rPr>
              <a:t>I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devono</a:t>
            </a:r>
            <a:endParaRPr lang="de-DE" dirty="0">
              <a:latin typeface="Aptos" panose="020B0004020202020204" pitchFamily="34" charset="0"/>
            </a:endParaRPr>
          </a:p>
          <a:p>
            <a:pPr marL="571500" indent="-342900">
              <a:buFont typeface="Arial" panose="020B0604020202020204" pitchFamily="34" charset="0"/>
              <a:buChar char="•"/>
            </a:pP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proporzionati</a:t>
            </a:r>
            <a:r>
              <a:rPr lang="de-DE" dirty="0">
                <a:latin typeface="Aptos" panose="020B0004020202020204" pitchFamily="34" charset="0"/>
              </a:rPr>
              <a:t> </a:t>
            </a:r>
            <a:r>
              <a:rPr lang="de-DE" dirty="0" err="1">
                <a:latin typeface="Aptos" panose="020B0004020202020204" pitchFamily="34" charset="0"/>
              </a:rPr>
              <a:t>agli</a:t>
            </a:r>
            <a:r>
              <a:rPr lang="de-DE" dirty="0">
                <a:latin typeface="Aptos" panose="020B0004020202020204" pitchFamily="34" charset="0"/>
              </a:rPr>
              <a:t> </a:t>
            </a:r>
            <a:r>
              <a:rPr lang="de-DE" dirty="0" err="1">
                <a:latin typeface="Aptos" panose="020B0004020202020204" pitchFamily="34" charset="0"/>
              </a:rPr>
              <a:t>obiettivi</a:t>
            </a:r>
            <a:r>
              <a:rPr lang="de-DE" dirty="0">
                <a:latin typeface="Aptos" panose="020B0004020202020204" pitchFamily="34" charset="0"/>
              </a:rPr>
              <a:t> </a:t>
            </a:r>
            <a:r>
              <a:rPr lang="de-DE" dirty="0" err="1">
                <a:latin typeface="Aptos" panose="020B0004020202020204" pitchFamily="34" charset="0"/>
              </a:rPr>
              <a:t>perseguiti</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p>
          <a:p>
            <a:pPr marL="571500" indent="-342900">
              <a:buFont typeface="Arial" panose="020B0604020202020204" pitchFamily="34" charset="0"/>
              <a:buChar char="•"/>
            </a:pPr>
            <a:r>
              <a:rPr lang="de-DE" dirty="0">
                <a:latin typeface="Aptos" panose="020B0004020202020204" pitchFamily="34" charset="0"/>
              </a:rPr>
              <a:t>non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superare</a:t>
            </a:r>
            <a:r>
              <a:rPr lang="de-DE" dirty="0">
                <a:latin typeface="Aptos" panose="020B0004020202020204" pitchFamily="34" charset="0"/>
              </a:rPr>
              <a:t> la </a:t>
            </a:r>
            <a:r>
              <a:rPr lang="de-DE" dirty="0" err="1">
                <a:latin typeface="Aptos" panose="020B0004020202020204" pitchFamily="34" charset="0"/>
              </a:rPr>
              <a:t>misura</a:t>
            </a:r>
            <a:r>
              <a:rPr lang="de-DE" dirty="0">
                <a:latin typeface="Aptos" panose="020B0004020202020204" pitchFamily="34" charset="0"/>
              </a:rPr>
              <a:t> </a:t>
            </a:r>
            <a:r>
              <a:rPr lang="de-DE" dirty="0" err="1">
                <a:latin typeface="Aptos" panose="020B0004020202020204" pitchFamily="34" charset="0"/>
              </a:rPr>
              <a:t>necessaria</a:t>
            </a:r>
            <a:r>
              <a:rPr lang="de-DE" dirty="0">
                <a:latin typeface="Aptos" panose="020B0004020202020204" pitchFamily="34" charset="0"/>
              </a:rPr>
              <a:t> per il </a:t>
            </a:r>
            <a:r>
              <a:rPr lang="de-DE" dirty="0" err="1">
                <a:latin typeface="Aptos" panose="020B0004020202020204" pitchFamily="34" charset="0"/>
              </a:rPr>
              <a:t>raggiungimento</a:t>
            </a:r>
            <a:r>
              <a:rPr lang="de-DE" dirty="0">
                <a:latin typeface="Aptos" panose="020B0004020202020204" pitchFamily="34" charset="0"/>
              </a:rPr>
              <a:t> di </a:t>
            </a:r>
            <a:r>
              <a:rPr lang="de-DE" dirty="0" err="1">
                <a:latin typeface="Aptos" panose="020B0004020202020204" pitchFamily="34" charset="0"/>
              </a:rPr>
              <a:t>tali</a:t>
            </a:r>
            <a:r>
              <a:rPr lang="de-DE" dirty="0">
                <a:latin typeface="Aptos" panose="020B0004020202020204" pitchFamily="34" charset="0"/>
              </a:rPr>
              <a:t> </a:t>
            </a:r>
            <a:r>
              <a:rPr lang="de-DE" dirty="0" err="1">
                <a:latin typeface="Aptos" panose="020B0004020202020204" pitchFamily="34" charset="0"/>
              </a:rPr>
              <a:t>obiettivi</a:t>
            </a:r>
            <a:endParaRPr lang="de-DE" dirty="0">
              <a:latin typeface="Aptos" panose="020B0004020202020204" pitchFamily="34" charset="0"/>
            </a:endParaRPr>
          </a:p>
          <a:p>
            <a:pPr marL="457200" lvl="0" indent="-228600" algn="l" rtl="0">
              <a:lnSpc>
                <a:spcPct val="90000"/>
              </a:lnSpc>
              <a:spcBef>
                <a:spcPts val="1800"/>
              </a:spcBef>
              <a:spcAft>
                <a:spcPts val="0"/>
              </a:spcAft>
              <a:buClr>
                <a:srgbClr val="3F3F3F"/>
              </a:buClr>
              <a:buSzPts val="2000"/>
              <a:buNone/>
            </a:pPr>
            <a:endParaRPr dirty="0">
              <a:latin typeface="Aptos" panose="020B0004020202020204" pitchFamily="34" charset="0"/>
              <a:sym typeface="Arial"/>
            </a:endParaRPr>
          </a:p>
        </p:txBody>
      </p:sp>
      <p:sp>
        <p:nvSpPr>
          <p:cNvPr id="163" name="Google Shape;163;p36"/>
          <p:cNvSpPr txBox="1">
            <a:spLocks noGrp="1"/>
          </p:cNvSpPr>
          <p:nvPr>
            <p:ph type="body" idx="2"/>
          </p:nvPr>
        </p:nvSpPr>
        <p:spPr>
          <a:xfrm>
            <a:off x="6675863" y="2676525"/>
            <a:ext cx="4891297" cy="3597470"/>
          </a:xfrm>
          <a:prstGeom prst="rect">
            <a:avLst/>
          </a:prstGeom>
          <a:noFill/>
          <a:ln>
            <a:noFill/>
          </a:ln>
        </p:spPr>
        <p:txBody>
          <a:bodyPr spcFirstLastPara="1" wrap="square" lIns="0" tIns="45700" rIns="91425" bIns="45700" anchor="t" anchorCtr="0">
            <a:normAutofit/>
          </a:bodyPr>
          <a:lstStyle/>
          <a:p>
            <a:pPr marL="101600" indent="0">
              <a:buNone/>
            </a:pPr>
            <a:r>
              <a:rPr lang="de-DE" b="1" dirty="0" err="1">
                <a:latin typeface="Aptos" panose="020B0004020202020204" pitchFamily="34" charset="0"/>
              </a:rPr>
              <a:t>Riconoscimento</a:t>
            </a:r>
            <a:r>
              <a:rPr lang="de-DE" b="1" dirty="0">
                <a:latin typeface="Aptos" panose="020B0004020202020204" pitchFamily="34" charset="0"/>
              </a:rPr>
              <a:t> </a:t>
            </a:r>
            <a:r>
              <a:rPr lang="de-DE" b="1" dirty="0" err="1">
                <a:latin typeface="Aptos" panose="020B0004020202020204" pitchFamily="34" charset="0"/>
              </a:rPr>
              <a:t>reciproco</a:t>
            </a:r>
            <a:endParaRPr lang="de-DE" dirty="0">
              <a:latin typeface="Aptos" panose="020B0004020202020204" pitchFamily="34" charset="0"/>
            </a:endParaRPr>
          </a:p>
          <a:p>
            <a:pPr marL="101600" indent="0">
              <a:buNone/>
            </a:pP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presi</a:t>
            </a:r>
            <a:r>
              <a:rPr lang="de-DE" dirty="0">
                <a:latin typeface="Aptos" panose="020B0004020202020204" pitchFamily="34" charset="0"/>
              </a:rPr>
              <a:t> in </a:t>
            </a:r>
            <a:r>
              <a:rPr lang="de-DE" dirty="0" err="1">
                <a:latin typeface="Aptos" panose="020B0004020202020204" pitchFamily="34" charset="0"/>
              </a:rPr>
              <a:t>considerazione</a:t>
            </a:r>
            <a:r>
              <a:rPr lang="de-DE" dirty="0">
                <a:latin typeface="Aptos" panose="020B0004020202020204" pitchFamily="34" charset="0"/>
              </a:rPr>
              <a:t> i </a:t>
            </a:r>
            <a:r>
              <a:rPr lang="de-DE" dirty="0" err="1">
                <a:latin typeface="Aptos" panose="020B0004020202020204" pitchFamily="34" charset="0"/>
              </a:rPr>
              <a:t>marchi</a:t>
            </a:r>
            <a:r>
              <a:rPr lang="de-DE" dirty="0">
                <a:latin typeface="Aptos" panose="020B0004020202020204" pitchFamily="34" charset="0"/>
              </a:rPr>
              <a:t>, i </a:t>
            </a:r>
            <a:r>
              <a:rPr lang="de-DE" dirty="0" err="1">
                <a:latin typeface="Aptos" panose="020B0004020202020204" pitchFamily="34" charset="0"/>
              </a:rPr>
              <a:t>certificati</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le </a:t>
            </a:r>
            <a:r>
              <a:rPr lang="de-DE" dirty="0" err="1">
                <a:latin typeface="Aptos" panose="020B0004020202020204" pitchFamily="34" charset="0"/>
              </a:rPr>
              <a:t>prove</a:t>
            </a:r>
            <a:r>
              <a:rPr lang="de-DE" dirty="0">
                <a:latin typeface="Aptos" panose="020B0004020202020204" pitchFamily="34" charset="0"/>
              </a:rPr>
              <a:t> delle </a:t>
            </a:r>
            <a:r>
              <a:rPr lang="de-DE" dirty="0" err="1">
                <a:latin typeface="Aptos" panose="020B0004020202020204" pitchFamily="34" charset="0"/>
              </a:rPr>
              <a:t>qualifiche</a:t>
            </a:r>
            <a:r>
              <a:rPr lang="de-DE" dirty="0">
                <a:latin typeface="Aptos" panose="020B0004020202020204" pitchFamily="34" charset="0"/>
              </a:rPr>
              <a:t> </a:t>
            </a:r>
            <a:r>
              <a:rPr lang="de-DE" dirty="0" err="1">
                <a:latin typeface="Aptos" panose="020B0004020202020204" pitchFamily="34" charset="0"/>
              </a:rPr>
              <a:t>professionali</a:t>
            </a:r>
            <a:r>
              <a:rPr lang="de-DE" dirty="0">
                <a:latin typeface="Aptos" panose="020B0004020202020204" pitchFamily="34" charset="0"/>
              </a:rPr>
              <a:t> di </a:t>
            </a:r>
            <a:r>
              <a:rPr lang="de-DE" dirty="0" err="1">
                <a:latin typeface="Aptos" panose="020B0004020202020204" pitchFamily="34" charset="0"/>
              </a:rPr>
              <a:t>altri</a:t>
            </a:r>
            <a:r>
              <a:rPr lang="de-DE" dirty="0">
                <a:latin typeface="Aptos" panose="020B0004020202020204" pitchFamily="34" charset="0"/>
              </a:rPr>
              <a:t> </a:t>
            </a:r>
            <a:r>
              <a:rPr lang="de-DE" dirty="0" err="1">
                <a:latin typeface="Aptos" panose="020B0004020202020204" pitchFamily="34" charset="0"/>
              </a:rPr>
              <a:t>Stati</a:t>
            </a:r>
            <a:r>
              <a:rPr lang="de-DE" dirty="0">
                <a:latin typeface="Aptos" panose="020B0004020202020204" pitchFamily="34" charset="0"/>
              </a:rPr>
              <a:t> </a:t>
            </a:r>
            <a:r>
              <a:rPr lang="de-DE" dirty="0" err="1">
                <a:latin typeface="Aptos" panose="020B0004020202020204" pitchFamily="34" charset="0"/>
              </a:rPr>
              <a:t>membri</a:t>
            </a:r>
            <a:r>
              <a:rPr lang="de-DE" dirty="0">
                <a:latin typeface="Aptos" panose="020B0004020202020204" pitchFamily="34" charset="0"/>
              </a:rPr>
              <a:t>.</a:t>
            </a:r>
          </a:p>
          <a:p>
            <a:pPr marL="101600" indent="0">
              <a:buNone/>
            </a:pPr>
            <a:r>
              <a:rPr lang="de-DE" dirty="0">
                <a:latin typeface="Aptos" panose="020B0004020202020204" pitchFamily="34" charset="0"/>
              </a:rPr>
              <a:t>Nel </a:t>
            </a:r>
            <a:r>
              <a:rPr lang="de-DE" dirty="0" err="1">
                <a:latin typeface="Aptos" panose="020B0004020202020204" pitchFamily="34" charset="0"/>
              </a:rPr>
              <a:t>valutare</a:t>
            </a:r>
            <a:r>
              <a:rPr lang="de-DE" dirty="0">
                <a:latin typeface="Aptos" panose="020B0004020202020204" pitchFamily="34" charset="0"/>
              </a:rPr>
              <a:t> la </a:t>
            </a:r>
            <a:r>
              <a:rPr lang="de-DE" dirty="0" err="1">
                <a:latin typeface="Aptos" panose="020B0004020202020204" pitchFamily="34" charset="0"/>
              </a:rPr>
              <a:t>conformità</a:t>
            </a:r>
            <a:r>
              <a:rPr lang="de-DE" dirty="0">
                <a:latin typeface="Aptos" panose="020B0004020202020204" pitchFamily="34" charset="0"/>
              </a:rPr>
              <a:t> ai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riconosciute</a:t>
            </a:r>
            <a:r>
              <a:rPr lang="de-DE" b="1" dirty="0">
                <a:latin typeface="Aptos" panose="020B0004020202020204" pitchFamily="34" charset="0"/>
              </a:rPr>
              <a:t> </a:t>
            </a:r>
            <a:r>
              <a:rPr lang="de-DE" b="1" dirty="0" err="1">
                <a:solidFill>
                  <a:schemeClr val="accent6"/>
                </a:solidFill>
                <a:latin typeface="Aptos" panose="020B0004020202020204" pitchFamily="34" charset="0"/>
              </a:rPr>
              <a:t>qualifiche</a:t>
            </a:r>
            <a:r>
              <a:rPr lang="de-DE" b="1" dirty="0">
                <a:solidFill>
                  <a:schemeClr val="accent6"/>
                </a:solidFill>
                <a:latin typeface="Aptos" panose="020B0004020202020204" pitchFamily="34" charset="0"/>
              </a:rPr>
              <a:t> </a:t>
            </a:r>
            <a:r>
              <a:rPr lang="de-DE" b="1" dirty="0" err="1">
                <a:solidFill>
                  <a:schemeClr val="accent6"/>
                </a:solidFill>
                <a:latin typeface="Aptos" panose="020B0004020202020204" pitchFamily="34" charset="0"/>
              </a:rPr>
              <a:t>equivalenti</a:t>
            </a:r>
            <a:r>
              <a:rPr lang="de-DE" dirty="0">
                <a:solidFill>
                  <a:schemeClr val="accent6"/>
                </a:solidFill>
                <a:latin typeface="Aptos" panose="020B0004020202020204" pitchFamily="34" charset="0"/>
              </a:rPr>
              <a:t>.</a:t>
            </a:r>
            <a:endParaRPr dirty="0">
              <a:solidFill>
                <a:schemeClr val="accent6"/>
              </a:solidFill>
              <a:latin typeface="Aptos" panose="020B0004020202020204" pitchFamily="34" charset="0"/>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7"/>
          <p:cNvSpPr txBox="1">
            <a:spLocks noGrp="1"/>
          </p:cNvSpPr>
          <p:nvPr>
            <p:ph type="title"/>
          </p:nvPr>
        </p:nvSpPr>
        <p:spPr>
          <a:xfrm>
            <a:off x="594360" y="189572"/>
            <a:ext cx="8924394"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Direttive</a:t>
            </a:r>
            <a:r>
              <a:rPr lang="de-DE" dirty="0">
                <a:latin typeface="Aptos Serif" panose="02020604070405020304" pitchFamily="18" charset="0"/>
                <a:cs typeface="Aptos Serif" panose="02020604070405020304" pitchFamily="18" charset="0"/>
              </a:rPr>
              <a:t> UE </a:t>
            </a:r>
            <a:r>
              <a:rPr lang="de-DE" dirty="0" err="1">
                <a:latin typeface="Aptos Serif" panose="02020604070405020304" pitchFamily="18" charset="0"/>
                <a:cs typeface="Aptos Serif" panose="02020604070405020304" pitchFamily="18" charset="0"/>
              </a:rPr>
              <a:t>sugli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appalti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pubblici</a:t>
            </a:r>
            <a:r>
              <a:rPr lang="de-DE" dirty="0">
                <a:latin typeface="Aptos Serif" panose="02020604070405020304" pitchFamily="18" charset="0"/>
                <a:cs typeface="Aptos Serif" panose="02020604070405020304" pitchFamily="18" charset="0"/>
              </a:rPr>
              <a:t> 2014 – </a:t>
            </a:r>
            <a:r>
              <a:rPr lang="de-DE" dirty="0" err="1">
                <a:latin typeface="Aptos Serif" panose="02020604070405020304" pitchFamily="18" charset="0"/>
                <a:cs typeface="Aptos Serif" panose="02020604070405020304" pitchFamily="18" charset="0"/>
              </a:rPr>
              <a:t>Condizioni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quadro</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importanti</a:t>
            </a:r>
            <a:endParaRPr dirty="0">
              <a:latin typeface="Aptos Serif" panose="02020604070405020304" pitchFamily="18" charset="0"/>
              <a:cs typeface="Aptos Serif" panose="02020604070405020304" pitchFamily="18" charset="0"/>
            </a:endParaRPr>
          </a:p>
        </p:txBody>
      </p:sp>
      <p:sp>
        <p:nvSpPr>
          <p:cNvPr id="170" name="Google Shape;170;p37"/>
          <p:cNvSpPr txBox="1">
            <a:spLocks noGrp="1"/>
          </p:cNvSpPr>
          <p:nvPr>
            <p:ph type="body" idx="1"/>
          </p:nvPr>
        </p:nvSpPr>
        <p:spPr>
          <a:xfrm>
            <a:off x="594360" y="2494651"/>
            <a:ext cx="10565100" cy="3754834"/>
          </a:xfrm>
          <a:prstGeom prst="rect">
            <a:avLst/>
          </a:prstGeom>
          <a:noFill/>
          <a:ln>
            <a:noFill/>
          </a:ln>
        </p:spPr>
        <p:txBody>
          <a:bodyPr spcFirstLastPara="1" wrap="square" lIns="91425" tIns="45700" rIns="91425" bIns="45700" anchor="ctr" anchorCtr="0">
            <a:spAutoFit/>
          </a:bodyPr>
          <a:lstStyle/>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Capacità</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definire</a:t>
            </a:r>
            <a:r>
              <a:rPr lang="de-DE" sz="2000" b="0" dirty="0">
                <a:solidFill>
                  <a:schemeClr val="tx1">
                    <a:lumMod val="75000"/>
                    <a:lumOff val="25000"/>
                  </a:schemeClr>
                </a:solidFill>
                <a:latin typeface="Aptos" panose="020B0004020202020204" pitchFamily="34" charset="0"/>
              </a:rPr>
              <a:t> </a:t>
            </a:r>
            <a:r>
              <a:rPr lang="de-DE" sz="2000" dirty="0" err="1">
                <a:solidFill>
                  <a:schemeClr val="accent6"/>
                </a:solidFill>
                <a:latin typeface="Aptos" panose="020B0004020202020204" pitchFamily="34" charset="0"/>
              </a:rPr>
              <a:t>processi</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e</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metodi</a:t>
            </a:r>
            <a:r>
              <a:rPr lang="de-DE" sz="2000" dirty="0">
                <a:solidFill>
                  <a:schemeClr val="accent6"/>
                </a:solidFill>
                <a:latin typeface="Aptos" panose="020B0004020202020204" pitchFamily="34" charset="0"/>
              </a:rPr>
              <a:t> </a:t>
            </a:r>
            <a:r>
              <a:rPr lang="de-DE" sz="2000" b="0" dirty="0">
                <a:solidFill>
                  <a:schemeClr val="tx1">
                    <a:lumMod val="75000"/>
                    <a:lumOff val="25000"/>
                  </a:schemeClr>
                </a:solidFill>
                <a:latin typeface="Aptos" panose="020B0004020202020204" pitchFamily="34" charset="0"/>
              </a:rPr>
              <a:t>di </a:t>
            </a:r>
            <a:r>
              <a:rPr lang="de-DE" sz="2000" b="0" dirty="0" err="1">
                <a:solidFill>
                  <a:schemeClr val="tx1">
                    <a:lumMod val="75000"/>
                    <a:lumOff val="25000"/>
                  </a:schemeClr>
                </a:solidFill>
                <a:latin typeface="Aptos" panose="020B0004020202020204" pitchFamily="34" charset="0"/>
              </a:rPr>
              <a:t>produzione</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Rispetto delle </a:t>
            </a:r>
            <a:r>
              <a:rPr lang="de-DE" sz="2000" dirty="0">
                <a:solidFill>
                  <a:schemeClr val="accent6"/>
                </a:solidFill>
                <a:latin typeface="Aptos" panose="020B0004020202020204" pitchFamily="34" charset="0"/>
              </a:rPr>
              <a:t>norme </a:t>
            </a:r>
            <a:r>
              <a:rPr lang="de-DE" sz="2000" dirty="0" err="1">
                <a:solidFill>
                  <a:schemeClr val="accent6"/>
                </a:solidFill>
                <a:latin typeface="Aptos" panose="020B0004020202020204" pitchFamily="34" charset="0"/>
              </a:rPr>
              <a:t>fondamentali</a:t>
            </a:r>
            <a:r>
              <a:rPr lang="de-DE" sz="2000" dirty="0">
                <a:solidFill>
                  <a:schemeClr val="accent6"/>
                </a:solidFill>
                <a:latin typeface="Aptos" panose="020B0004020202020204" pitchFamily="34" charset="0"/>
              </a:rPr>
              <a:t> del </a:t>
            </a:r>
            <a:r>
              <a:rPr lang="de-DE" sz="2000" dirty="0" err="1">
                <a:solidFill>
                  <a:schemeClr val="accent6"/>
                </a:solidFill>
                <a:latin typeface="Aptos" panose="020B0004020202020204" pitchFamily="34" charset="0"/>
              </a:rPr>
              <a:t>lavoro</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dell'ILO</a:t>
            </a:r>
            <a:r>
              <a:rPr lang="de-DE" sz="2000" dirty="0">
                <a:solidFill>
                  <a:schemeClr val="accent6"/>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principi</a:t>
            </a:r>
            <a:r>
              <a:rPr lang="de-DE" sz="2000" b="0" dirty="0">
                <a:solidFill>
                  <a:schemeClr val="tx1">
                    <a:lumMod val="75000"/>
                    <a:lumOff val="25000"/>
                  </a:schemeClr>
                </a:solidFill>
                <a:latin typeface="Aptos" panose="020B0004020202020204" pitchFamily="34" charset="0"/>
              </a:rPr>
              <a:t> del </a:t>
            </a:r>
            <a:r>
              <a:rPr lang="de-DE" sz="2000" dirty="0" err="1">
                <a:solidFill>
                  <a:schemeClr val="accent6"/>
                </a:solidFill>
                <a:latin typeface="Aptos" panose="020B0004020202020204" pitchFamily="34" charset="0"/>
              </a:rPr>
              <a:t>commercio</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equo</a:t>
            </a:r>
            <a:endParaRPr lang="de-DE" sz="2000" dirty="0">
              <a:solidFill>
                <a:schemeClr val="accent6"/>
              </a:solidFill>
              <a:latin typeface="Aptos" panose="020B0004020202020204" pitchFamily="34" charset="0"/>
            </a:endParaRP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Utilizzo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esteso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dirty="0" err="1">
                <a:solidFill>
                  <a:schemeClr val="accent6"/>
                </a:solidFill>
                <a:latin typeface="Aptos" panose="020B0004020202020204" pitchFamily="34" charset="0"/>
              </a:rPr>
              <a:t>sistemi</a:t>
            </a:r>
            <a:r>
              <a:rPr lang="de-DE" sz="2000" dirty="0">
                <a:solidFill>
                  <a:schemeClr val="accent6"/>
                </a:solidFill>
                <a:latin typeface="Aptos" panose="020B0004020202020204" pitchFamily="34" charset="0"/>
              </a:rPr>
              <a:t> di </a:t>
            </a:r>
            <a:r>
              <a:rPr lang="de-DE" sz="2000" dirty="0" err="1">
                <a:solidFill>
                  <a:schemeClr val="accent6"/>
                </a:solidFill>
                <a:latin typeface="Aptos" panose="020B0004020202020204" pitchFamily="34" charset="0"/>
              </a:rPr>
              <a:t>gestione</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ambientale</a:t>
            </a:r>
            <a:endParaRPr lang="de-DE" sz="2000" dirty="0">
              <a:solidFill>
                <a:schemeClr val="accent6"/>
              </a:solidFill>
              <a:latin typeface="Aptos" panose="020B0004020202020204" pitchFamily="34" charset="0"/>
            </a:endParaRP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Utilizzo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esteso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dirty="0" err="1">
                <a:solidFill>
                  <a:schemeClr val="accent6"/>
                </a:solidFill>
                <a:latin typeface="Aptos" panose="020B0004020202020204" pitchFamily="34" charset="0"/>
              </a:rPr>
              <a:t>marchi</a:t>
            </a:r>
            <a:r>
              <a:rPr lang="de-DE" sz="2000" dirty="0">
                <a:solidFill>
                  <a:schemeClr val="accent6"/>
                </a:solidFill>
                <a:latin typeface="Aptos" panose="020B0004020202020204" pitchFamily="34" charset="0"/>
              </a:rPr>
              <a:t> di </a:t>
            </a:r>
            <a:r>
              <a:rPr lang="de-DE" sz="2000" dirty="0" err="1">
                <a:solidFill>
                  <a:schemeClr val="accent6"/>
                </a:solidFill>
                <a:latin typeface="Aptos" panose="020B0004020202020204" pitchFamily="34" charset="0"/>
              </a:rPr>
              <a:t>qualità</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ecologica</a:t>
            </a:r>
            <a:r>
              <a:rPr lang="de-DE" sz="2000" dirty="0">
                <a:solidFill>
                  <a:schemeClr val="accent6"/>
                </a:solidFill>
                <a:latin typeface="Aptos" panose="020B0004020202020204" pitchFamily="34" charset="0"/>
              </a:rPr>
              <a:t> </a:t>
            </a:r>
            <a:r>
              <a:rPr lang="de-DE" sz="2000" b="0" dirty="0">
                <a:solidFill>
                  <a:schemeClr val="tx1">
                    <a:lumMod val="75000"/>
                    <a:lumOff val="25000"/>
                  </a:schemeClr>
                </a:solidFill>
                <a:latin typeface="Aptos" panose="020B0004020202020204" pitchFamily="34" charset="0"/>
              </a:rPr>
              <a:t>per le </a:t>
            </a:r>
            <a:r>
              <a:rPr lang="de-DE" sz="2000" b="0" dirty="0" err="1">
                <a:solidFill>
                  <a:schemeClr val="tx1">
                    <a:lumMod val="75000"/>
                    <a:lumOff val="25000"/>
                  </a:schemeClr>
                </a:solidFill>
                <a:latin typeface="Aptos" panose="020B0004020202020204" pitchFamily="34" charset="0"/>
              </a:rPr>
              <a:t>specifiche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la </a:t>
            </a:r>
            <a:r>
              <a:rPr lang="de-DE" sz="2000" b="0" dirty="0" err="1">
                <a:solidFill>
                  <a:schemeClr val="tx1">
                    <a:lumMod val="75000"/>
                    <a:lumOff val="25000"/>
                  </a:schemeClr>
                </a:solidFill>
                <a:latin typeface="Aptos" panose="020B0004020202020204" pitchFamily="34" charset="0"/>
              </a:rPr>
              <a:t>conformità</a:t>
            </a:r>
            <a:r>
              <a:rPr lang="de-DE" sz="2000" b="0" dirty="0">
                <a:solidFill>
                  <a:schemeClr val="tx1">
                    <a:lumMod val="75000"/>
                    <a:lumOff val="25000"/>
                  </a:schemeClr>
                </a:solidFill>
                <a:latin typeface="Aptos" panose="020B0004020202020204" pitchFamily="34" charset="0"/>
              </a:rPr>
              <a:t> alle normative</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Considerazione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dirty="0" err="1">
                <a:solidFill>
                  <a:schemeClr val="accent6"/>
                </a:solidFill>
                <a:latin typeface="Aptos" panose="020B0004020202020204" pitchFamily="34" charset="0"/>
              </a:rPr>
              <a:t>costi</a:t>
            </a:r>
            <a:r>
              <a:rPr lang="de-DE" sz="2000" dirty="0">
                <a:solidFill>
                  <a:schemeClr val="accent6"/>
                </a:solidFill>
                <a:latin typeface="Aptos" panose="020B0004020202020204" pitchFamily="34" charset="0"/>
              </a:rPr>
              <a:t> del </a:t>
            </a:r>
            <a:r>
              <a:rPr lang="de-DE" sz="2000" dirty="0" err="1">
                <a:solidFill>
                  <a:schemeClr val="accent6"/>
                </a:solidFill>
                <a:latin typeface="Aptos" panose="020B0004020202020204" pitchFamily="34" charset="0"/>
              </a:rPr>
              <a:t>ciclo</a:t>
            </a:r>
            <a:r>
              <a:rPr lang="de-DE" sz="2000" dirty="0">
                <a:solidFill>
                  <a:schemeClr val="accent6"/>
                </a:solidFill>
                <a:latin typeface="Aptos" panose="020B0004020202020204" pitchFamily="34" charset="0"/>
              </a:rPr>
              <a:t> di </a:t>
            </a:r>
            <a:r>
              <a:rPr lang="de-DE" sz="2000" dirty="0" err="1">
                <a:solidFill>
                  <a:schemeClr val="accent6"/>
                </a:solidFill>
                <a:latin typeface="Aptos" panose="020B0004020202020204" pitchFamily="34" charset="0"/>
              </a:rPr>
              <a:t>vita</a:t>
            </a:r>
            <a:endParaRPr lang="de-DE" sz="2000" dirty="0">
              <a:solidFill>
                <a:schemeClr val="accent6"/>
              </a:solidFill>
              <a:latin typeface="Aptos" panose="020B0004020202020204" pitchFamily="34" charset="0"/>
            </a:endParaRPr>
          </a:p>
          <a:p>
            <a:pPr marL="571500" indent="-342900">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Possibilità</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rifiutare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offerte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non </a:t>
            </a:r>
            <a:r>
              <a:rPr lang="de-DE" sz="2000" b="0" dirty="0" err="1">
                <a:solidFill>
                  <a:schemeClr val="tx1">
                    <a:lumMod val="75000"/>
                    <a:lumOff val="25000"/>
                  </a:schemeClr>
                </a:solidFill>
                <a:latin typeface="Aptos" panose="020B0004020202020204" pitchFamily="34" charset="0"/>
              </a:rPr>
              <a:t>rispettano</a:t>
            </a:r>
            <a:r>
              <a:rPr lang="de-DE" sz="2000" b="0" dirty="0">
                <a:solidFill>
                  <a:schemeClr val="tx1">
                    <a:lumMod val="75000"/>
                    <a:lumOff val="25000"/>
                  </a:schemeClr>
                </a:solidFill>
                <a:latin typeface="Aptos" panose="020B0004020202020204" pitchFamily="34" charset="0"/>
              </a:rPr>
              <a:t> </a:t>
            </a:r>
            <a:r>
              <a:rPr lang="de-DE" sz="2000" dirty="0" err="1">
                <a:solidFill>
                  <a:schemeClr val="accent6"/>
                </a:solidFill>
                <a:latin typeface="Aptos" panose="020B0004020202020204" pitchFamily="34" charset="0"/>
              </a:rPr>
              <a:t>gli</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impegni</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ambientali</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e</a:t>
            </a:r>
            <a:r>
              <a:rPr lang="de-DE" sz="2000" dirty="0">
                <a:solidFill>
                  <a:schemeClr val="accent6"/>
                </a:solidFill>
                <a:latin typeface="Aptos" panose="020B0004020202020204" pitchFamily="34" charset="0"/>
              </a:rPr>
              <a:t> </a:t>
            </a:r>
            <a:r>
              <a:rPr lang="de-DE" sz="2000" dirty="0" err="1">
                <a:solidFill>
                  <a:schemeClr val="accent6"/>
                </a:solidFill>
                <a:latin typeface="Aptos" panose="020B0004020202020204" pitchFamily="34" charset="0"/>
              </a:rPr>
              <a:t>sociali</a:t>
            </a:r>
            <a:r>
              <a:rPr lang="de-DE" sz="2000" dirty="0">
                <a:solidFill>
                  <a:schemeClr val="accent6"/>
                </a:solidFill>
                <a:latin typeface="Aptos" panose="020B0004020202020204" pitchFamily="34" charset="0"/>
              </a:rPr>
              <a:t> </a:t>
            </a:r>
            <a:endParaRPr sz="2000" i="0" u="none" strike="noStrike" cap="none" dirty="0">
              <a:solidFill>
                <a:schemeClr val="accent6"/>
              </a:solidFill>
              <a:latin typeface="Aptos" panose="020B0004020202020204" pitchFamily="34" charset="0"/>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8"/>
          <p:cNvSpPr txBox="1">
            <a:spLocks noGrp="1"/>
          </p:cNvSpPr>
          <p:nvPr>
            <p:ph type="title"/>
          </p:nvPr>
        </p:nvSpPr>
        <p:spPr>
          <a:xfrm>
            <a:off x="594360" y="189572"/>
            <a:ext cx="7746752"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Specifiche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tecniche</a:t>
            </a:r>
            <a:endParaRPr dirty="0">
              <a:latin typeface="Aptos Serif" panose="02020604070405020304" pitchFamily="18" charset="0"/>
              <a:cs typeface="Aptos Serif" panose="02020604070405020304" pitchFamily="18" charset="0"/>
            </a:endParaRPr>
          </a:p>
        </p:txBody>
      </p:sp>
      <p:sp>
        <p:nvSpPr>
          <p:cNvPr id="177" name="Google Shape;177;p38"/>
          <p:cNvSpPr txBox="1">
            <a:spLocks noGrp="1"/>
          </p:cNvSpPr>
          <p:nvPr>
            <p:ph type="body" idx="1"/>
          </p:nvPr>
        </p:nvSpPr>
        <p:spPr>
          <a:xfrm>
            <a:off x="594359" y="2562759"/>
            <a:ext cx="10716600" cy="3965148"/>
          </a:xfrm>
          <a:prstGeom prst="rect">
            <a:avLst/>
          </a:prstGeom>
          <a:noFill/>
          <a:ln>
            <a:noFill/>
          </a:ln>
        </p:spPr>
        <p:txBody>
          <a:bodyPr spcFirstLastPara="1" wrap="square" lIns="91425" tIns="45700" rIns="91425" bIns="45700" anchor="ctr" anchorCtr="0">
            <a:sp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specifiche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tecniche</a:t>
            </a:r>
            <a:r>
              <a:rPr lang="de-DE" sz="2000" b="0" dirty="0">
                <a:solidFill>
                  <a:schemeClr val="tx1">
                    <a:lumMod val="75000"/>
                    <a:lumOff val="25000"/>
                  </a:schemeClr>
                </a:solidFill>
                <a:latin typeface="Aptos" panose="020B0004020202020204" pitchFamily="34" charset="0"/>
              </a:rPr>
              <a:t> si </a:t>
            </a:r>
            <a:r>
              <a:rPr lang="de-DE" sz="2000" b="0" dirty="0" err="1">
                <a:solidFill>
                  <a:schemeClr val="tx1">
                    <a:lumMod val="75000"/>
                    <a:lumOff val="25000"/>
                  </a:schemeClr>
                </a:solidFill>
                <a:latin typeface="Aptos" panose="020B0004020202020204" pitchFamily="34" charset="0"/>
              </a:rPr>
              <a:t>riferiscono</a:t>
            </a:r>
            <a:r>
              <a:rPr lang="de-DE" sz="2000" b="0" dirty="0">
                <a:solidFill>
                  <a:schemeClr val="tx1">
                    <a:lumMod val="75000"/>
                    <a:lumOff val="25000"/>
                  </a:schemeClr>
                </a:solidFill>
                <a:latin typeface="Aptos" panose="020B0004020202020204" pitchFamily="34" charset="0"/>
              </a:rPr>
              <a:t> a </a:t>
            </a:r>
            <a:r>
              <a:rPr lang="de-DE" sz="2000" b="0" dirty="0" err="1">
                <a:solidFill>
                  <a:schemeClr val="tx1">
                    <a:lumMod val="75000"/>
                    <a:lumOff val="25000"/>
                  </a:schemeClr>
                </a:solidFill>
                <a:latin typeface="Aptos" panose="020B0004020202020204" pitchFamily="34" charset="0"/>
              </a:rPr>
              <a:t>una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descrizione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dettagliata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requisiti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delle </a:t>
            </a:r>
            <a:r>
              <a:rPr lang="de-DE" sz="2000" b="0" dirty="0" err="1">
                <a:solidFill>
                  <a:schemeClr val="tx1">
                    <a:lumMod val="75000"/>
                    <a:lumOff val="25000"/>
                  </a:schemeClr>
                </a:solidFill>
                <a:latin typeface="Aptos" panose="020B0004020202020204" pitchFamily="34" charset="0"/>
              </a:rPr>
              <a:t>caratteristiche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prodotto</a:t>
            </a:r>
            <a:r>
              <a:rPr lang="de-DE" sz="2000" b="0" dirty="0">
                <a:solidFill>
                  <a:schemeClr val="tx1">
                    <a:lumMod val="75000"/>
                    <a:lumOff val="25000"/>
                  </a:schemeClr>
                </a:solidFill>
                <a:latin typeface="Aptos" panose="020B0004020202020204" pitchFamily="34" charset="0"/>
              </a:rPr>
              <a:t> o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servizio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soddisfare</a:t>
            </a:r>
            <a:r>
              <a:rPr lang="de-DE" sz="2000" b="0" dirty="0">
                <a:solidFill>
                  <a:schemeClr val="tx1">
                    <a:lumMod val="75000"/>
                    <a:lumOff val="25000"/>
                  </a:schemeClr>
                </a:solidFill>
                <a:latin typeface="Aptos" panose="020B0004020202020204" pitchFamily="34" charset="0"/>
              </a:rPr>
              <a:t> per </a:t>
            </a:r>
            <a:r>
              <a:rPr lang="de-DE" sz="2000" b="0" dirty="0" err="1">
                <a:solidFill>
                  <a:schemeClr val="tx1">
                    <a:lumMod val="75000"/>
                    <a:lumOff val="25000"/>
                  </a:schemeClr>
                </a:solidFill>
                <a:latin typeface="Aptos" panose="020B0004020202020204" pitchFamily="34" charset="0"/>
              </a:rPr>
              <a:t>rispondere</a:t>
            </a:r>
            <a:r>
              <a:rPr lang="de-DE" sz="2000" b="0" dirty="0">
                <a:solidFill>
                  <a:schemeClr val="tx1">
                    <a:lumMod val="75000"/>
                    <a:lumOff val="25000"/>
                  </a:schemeClr>
                </a:solidFill>
                <a:latin typeface="Aptos" panose="020B0004020202020204" pitchFamily="34" charset="0"/>
              </a:rPr>
              <a:t> alle </a:t>
            </a:r>
            <a:r>
              <a:rPr lang="de-DE" sz="2000" b="0" dirty="0" err="1">
                <a:solidFill>
                  <a:schemeClr val="tx1">
                    <a:lumMod val="75000"/>
                    <a:lumOff val="25000"/>
                  </a:schemeClr>
                </a:solidFill>
                <a:latin typeface="Aptos" panose="020B0004020202020204" pitchFamily="34" charset="0"/>
              </a:rPr>
              <a:t>esigenze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dell'amministrazione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aggiudicatrice</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Si </a:t>
            </a:r>
            <a:r>
              <a:rPr lang="de-DE" sz="2000" b="0" dirty="0" err="1">
                <a:solidFill>
                  <a:schemeClr val="tx1">
                    <a:lumMod val="75000"/>
                    <a:lumOff val="25000"/>
                  </a:schemeClr>
                </a:solidFill>
                <a:latin typeface="Aptos" panose="020B0004020202020204" pitchFamily="34" charset="0"/>
              </a:rPr>
              <a:t>tratta</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requisiti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minimi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tutte le </a:t>
            </a:r>
            <a:r>
              <a:rPr lang="de-DE" sz="2000" b="0" dirty="0" err="1">
                <a:solidFill>
                  <a:schemeClr val="tx1">
                    <a:lumMod val="75000"/>
                    <a:lumOff val="25000"/>
                  </a:schemeClr>
                </a:solidFill>
                <a:latin typeface="Aptos" panose="020B0004020202020204" pitchFamily="34" charset="0"/>
              </a:rPr>
              <a:t>offerte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soddisfare</a:t>
            </a:r>
            <a:r>
              <a:rPr lang="de-DE" sz="2000" b="0" dirty="0">
                <a:solidFill>
                  <a:schemeClr val="tx1">
                    <a:lumMod val="75000"/>
                    <a:lumOff val="25000"/>
                  </a:schemeClr>
                </a:solidFill>
                <a:latin typeface="Aptos" panose="020B0004020202020204" pitchFamily="34" charset="0"/>
              </a:rPr>
              <a:t>, ad </a:t>
            </a:r>
            <a:r>
              <a:rPr lang="de-DE" sz="2000" b="0" dirty="0" err="1">
                <a:solidFill>
                  <a:schemeClr val="tx1">
                    <a:lumMod val="75000"/>
                    <a:lumOff val="25000"/>
                  </a:schemeClr>
                </a:solidFill>
                <a:latin typeface="Aptos" panose="020B0004020202020204" pitchFamily="34" charset="0"/>
              </a:rPr>
              <a:t>esempio</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prodotti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provenire</a:t>
            </a:r>
            <a:r>
              <a:rPr lang="de-DE" sz="2000" b="0" dirty="0">
                <a:solidFill>
                  <a:schemeClr val="tx1">
                    <a:lumMod val="75000"/>
                    <a:lumOff val="25000"/>
                  </a:schemeClr>
                </a:solidFill>
                <a:latin typeface="Aptos" panose="020B0004020202020204" pitchFamily="34" charset="0"/>
              </a:rPr>
              <a:t> da </a:t>
            </a:r>
            <a:r>
              <a:rPr lang="de-DE" sz="2000" b="0" dirty="0" err="1">
                <a:solidFill>
                  <a:schemeClr val="tx1">
                    <a:lumMod val="75000"/>
                    <a:lumOff val="25000"/>
                  </a:schemeClr>
                </a:solidFill>
                <a:latin typeface="Aptos" panose="020B0004020202020204" pitchFamily="34" charset="0"/>
              </a:rPr>
              <a:t>agricoltura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biologica</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offerte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non </a:t>
            </a:r>
            <a:r>
              <a:rPr lang="de-DE" sz="2000" b="0" dirty="0" err="1">
                <a:solidFill>
                  <a:schemeClr val="tx1">
                    <a:lumMod val="75000"/>
                    <a:lumOff val="25000"/>
                  </a:schemeClr>
                </a:solidFill>
                <a:latin typeface="Aptos" panose="020B0004020202020204" pitchFamily="34" charset="0"/>
              </a:rPr>
              <a:t>soddisfano</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specifiche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tecniche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respinte</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formulate</a:t>
            </a:r>
            <a:r>
              <a:rPr lang="de-DE" sz="2000" b="0" dirty="0">
                <a:solidFill>
                  <a:schemeClr val="tx1">
                    <a:lumMod val="75000"/>
                    <a:lumOff val="25000"/>
                  </a:schemeClr>
                </a:solidFill>
                <a:latin typeface="Aptos" panose="020B0004020202020204" pitchFamily="34" charset="0"/>
              </a:rPr>
              <a:t> in </a:t>
            </a:r>
            <a:r>
              <a:rPr lang="de-DE" sz="2000" b="0" dirty="0" err="1">
                <a:solidFill>
                  <a:schemeClr val="tx1">
                    <a:lumMod val="75000"/>
                    <a:lumOff val="25000"/>
                  </a:schemeClr>
                </a:solidFill>
                <a:latin typeface="Aptos" panose="020B0004020202020204" pitchFamily="34" charset="0"/>
              </a:rPr>
              <a:t>vari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modi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tra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cui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specifiche</a:t>
            </a:r>
            <a:r>
              <a:rPr lang="de-DE" sz="2000" b="0" dirty="0">
                <a:solidFill>
                  <a:schemeClr val="tx1">
                    <a:lumMod val="75000"/>
                    <a:lumOff val="25000"/>
                  </a:schemeClr>
                </a:solidFill>
                <a:latin typeface="Aptos" panose="020B0004020202020204" pitchFamily="34" charset="0"/>
              </a:rPr>
              <a:t> relative alle </a:t>
            </a:r>
            <a:r>
              <a:rPr lang="de-DE" sz="2000" b="0" dirty="0" err="1">
                <a:solidFill>
                  <a:schemeClr val="tx1">
                    <a:lumMod val="75000"/>
                    <a:lumOff val="25000"/>
                  </a:schemeClr>
                </a:solidFill>
                <a:latin typeface="Aptos" panose="020B0004020202020204" pitchFamily="34" charset="0"/>
              </a:rPr>
              <a:t>prestazioni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costruttive</a:t>
            </a:r>
            <a:r>
              <a:rPr lang="de-DE" sz="2000" b="0" dirty="0">
                <a:solidFill>
                  <a:schemeClr val="tx1">
                    <a:lumMod val="75000"/>
                    <a:lumOff val="25000"/>
                  </a:schemeClr>
                </a:solidFill>
                <a:latin typeface="Aptos" panose="020B0004020202020204" pitchFamily="34" charset="0"/>
              </a:rPr>
              <a:t> o </a:t>
            </a:r>
            <a:r>
              <a:rPr lang="de-DE" sz="2000" b="0" dirty="0" err="1">
                <a:solidFill>
                  <a:schemeClr val="tx1">
                    <a:lumMod val="75000"/>
                    <a:lumOff val="25000"/>
                  </a:schemeClr>
                </a:solidFill>
                <a:latin typeface="Aptos" panose="020B0004020202020204" pitchFamily="34" charset="0"/>
              </a:rPr>
              <a:t>funzionali</a:t>
            </a:r>
            <a:r>
              <a:rPr lang="de-DE" sz="2000" b="0" dirty="0">
                <a:solidFill>
                  <a:schemeClr val="tx1">
                    <a:lumMod val="75000"/>
                    <a:lumOff val="25000"/>
                  </a:schemeClr>
                </a:solidFill>
                <a:latin typeface="Aptos" panose="020B0004020202020204" pitchFamily="34" charset="0"/>
              </a:rPr>
              <a:t>. </a:t>
            </a: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specifiche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riferirsi</a:t>
            </a:r>
            <a:r>
              <a:rPr lang="de-DE" sz="2000" b="0" dirty="0">
                <a:solidFill>
                  <a:schemeClr val="tx1">
                    <a:lumMod val="75000"/>
                    <a:lumOff val="25000"/>
                  </a:schemeClr>
                </a:solidFill>
                <a:latin typeface="Aptos" panose="020B0004020202020204" pitchFamily="34" charset="0"/>
              </a:rPr>
              <a:t> a </a:t>
            </a:r>
            <a:r>
              <a:rPr lang="de-DE" sz="2000" b="0" dirty="0" err="1">
                <a:solidFill>
                  <a:schemeClr val="tx1">
                    <a:lumMod val="75000"/>
                    <a:lumOff val="25000"/>
                  </a:schemeClr>
                </a:solidFill>
                <a:latin typeface="Aptos" panose="020B0004020202020204" pitchFamily="34" charset="0"/>
              </a:rPr>
              <a:t>qualsiasi</a:t>
            </a:r>
            <a:r>
              <a:rPr lang="de-DE" sz="2000" b="0" dirty="0">
                <a:solidFill>
                  <a:schemeClr val="tx1">
                    <a:lumMod val="75000"/>
                    <a:lumOff val="25000"/>
                  </a:schemeClr>
                </a:solidFill>
                <a:latin typeface="Aptos" panose="020B0004020202020204" pitchFamily="34" charset="0"/>
              </a:rPr>
              <a:t> fase del </a:t>
            </a:r>
            <a:r>
              <a:rPr lang="de-DE" sz="2000" b="0" dirty="0" err="1">
                <a:solidFill>
                  <a:schemeClr val="tx1">
                    <a:lumMod val="75000"/>
                    <a:lumOff val="25000"/>
                  </a:schemeClr>
                </a:solidFill>
                <a:latin typeface="Aptos" panose="020B0004020202020204" pitchFamily="34" charset="0"/>
              </a:rPr>
              <a:t>ciclo</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vita</a:t>
            </a:r>
            <a:r>
              <a:rPr lang="de-DE" sz="2000" b="0" dirty="0">
                <a:solidFill>
                  <a:schemeClr val="tx1">
                    <a:lumMod val="75000"/>
                    <a:lumOff val="25000"/>
                  </a:schemeClr>
                </a:solidFill>
                <a:latin typeface="Aptos" panose="020B0004020202020204" pitchFamily="34" charset="0"/>
              </a:rPr>
              <a:t>, ad </a:t>
            </a:r>
            <a:r>
              <a:rPr lang="de-DE" sz="2000" b="0" dirty="0" err="1">
                <a:solidFill>
                  <a:schemeClr val="tx1">
                    <a:lumMod val="75000"/>
                    <a:lumOff val="25000"/>
                  </a:schemeClr>
                </a:solidFill>
                <a:latin typeface="Aptos" panose="020B0004020202020204" pitchFamily="34" charset="0"/>
              </a:rPr>
              <a:t>esempio</a:t>
            </a:r>
            <a:r>
              <a:rPr lang="de-DE" sz="2000" b="0" dirty="0">
                <a:solidFill>
                  <a:schemeClr val="tx1">
                    <a:lumMod val="75000"/>
                    <a:lumOff val="25000"/>
                  </a:schemeClr>
                </a:solidFill>
                <a:latin typeface="Aptos" panose="020B0004020202020204" pitchFamily="34" charset="0"/>
              </a:rPr>
              <a:t> ai </a:t>
            </a:r>
            <a:r>
              <a:rPr lang="de-DE" sz="2000" b="0" dirty="0" err="1">
                <a:solidFill>
                  <a:schemeClr val="tx1">
                    <a:lumMod val="75000"/>
                    <a:lumOff val="25000"/>
                  </a:schemeClr>
                </a:solidFill>
                <a:latin typeface="Aptos" panose="020B0004020202020204" pitchFamily="34" charset="0"/>
              </a:rPr>
              <a:t>metodi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produzione</a:t>
            </a:r>
            <a:r>
              <a:rPr lang="de-DE" sz="2000" b="0" dirty="0">
                <a:solidFill>
                  <a:schemeClr val="tx1">
                    <a:lumMod val="75000"/>
                    <a:lumOff val="25000"/>
                  </a:schemeClr>
                </a:solidFill>
                <a:latin typeface="Aptos" panose="020B0004020202020204" pitchFamily="34"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9"/>
          <p:cNvSpPr txBox="1">
            <a:spLocks noGrp="1"/>
          </p:cNvSpPr>
          <p:nvPr>
            <p:ph type="title"/>
          </p:nvPr>
        </p:nvSpPr>
        <p:spPr>
          <a:xfrm>
            <a:off x="594360" y="189572"/>
            <a:ext cx="7746752"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Linee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guida</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appalti</a:t>
            </a:r>
            <a:r>
              <a:rPr lang="de-DE" dirty="0">
                <a:latin typeface="Aptos Serif" panose="02020604070405020304" pitchFamily="18" charset="0"/>
                <a:cs typeface="Aptos Serif" panose="02020604070405020304" pitchFamily="18" charset="0"/>
              </a:rPr>
              <a:t> – </a:t>
            </a:r>
            <a:r>
              <a:rPr lang="de-DE" dirty="0" err="1">
                <a:latin typeface="Aptos Serif" panose="02020604070405020304" pitchFamily="18" charset="0"/>
                <a:cs typeface="Aptos Serif" panose="02020604070405020304" pitchFamily="18" charset="0"/>
              </a:rPr>
              <a:t>Selezione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ed</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esclusione</a:t>
            </a:r>
            <a:endParaRPr dirty="0">
              <a:latin typeface="Aptos Serif" panose="02020604070405020304" pitchFamily="18" charset="0"/>
              <a:ea typeface="Arial"/>
              <a:cs typeface="Aptos Serif" panose="02020604070405020304" pitchFamily="18" charset="0"/>
              <a:sym typeface="Arial"/>
            </a:endParaRPr>
          </a:p>
        </p:txBody>
      </p:sp>
      <p:sp>
        <p:nvSpPr>
          <p:cNvPr id="184" name="Google Shape;184;p39"/>
          <p:cNvSpPr txBox="1">
            <a:spLocks noGrp="1"/>
          </p:cNvSpPr>
          <p:nvPr>
            <p:ph type="body" idx="1"/>
          </p:nvPr>
        </p:nvSpPr>
        <p:spPr>
          <a:xfrm>
            <a:off x="594359" y="2467515"/>
            <a:ext cx="10704000" cy="2944355"/>
          </a:xfrm>
          <a:prstGeom prst="rect">
            <a:avLst/>
          </a:prstGeom>
          <a:noFill/>
          <a:ln>
            <a:noFill/>
          </a:ln>
        </p:spPr>
        <p:txBody>
          <a:bodyPr spcFirstLastPara="1" wrap="square" lIns="91425" tIns="45700" rIns="91425" bIns="45700" anchor="ctr" anchorCtr="0">
            <a:sp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motivi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esclusione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candidati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dipendono</a:t>
            </a:r>
            <a:r>
              <a:rPr lang="de-DE" sz="2000" b="0" dirty="0">
                <a:solidFill>
                  <a:schemeClr val="tx1">
                    <a:lumMod val="75000"/>
                    <a:lumOff val="25000"/>
                  </a:schemeClr>
                </a:solidFill>
                <a:latin typeface="Aptos" panose="020B0004020202020204" pitchFamily="34" charset="0"/>
              </a:rPr>
              <a:t> da </a:t>
            </a:r>
            <a:r>
              <a:rPr lang="de-DE" sz="2000" b="0" dirty="0" err="1">
                <a:solidFill>
                  <a:schemeClr val="tx1">
                    <a:lumMod val="75000"/>
                    <a:lumOff val="25000"/>
                  </a:schemeClr>
                </a:solidFill>
                <a:latin typeface="Aptos" panose="020B0004020202020204" pitchFamily="34" charset="0"/>
              </a:rPr>
              <a:t>gravi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violazioni</a:t>
            </a:r>
            <a:r>
              <a:rPr lang="de-DE" sz="2000" b="0" dirty="0">
                <a:solidFill>
                  <a:schemeClr val="tx1">
                    <a:lumMod val="75000"/>
                    <a:lumOff val="25000"/>
                  </a:schemeClr>
                </a:solidFill>
                <a:latin typeface="Aptos" panose="020B0004020202020204" pitchFamily="34" charset="0"/>
              </a:rPr>
              <a:t> o </a:t>
            </a:r>
            <a:r>
              <a:rPr lang="de-DE" sz="2000" b="0" dirty="0" err="1">
                <a:solidFill>
                  <a:schemeClr val="tx1">
                    <a:lumMod val="75000"/>
                    <a:lumOff val="25000"/>
                  </a:schemeClr>
                </a:solidFill>
                <a:latin typeface="Aptos" panose="020B0004020202020204" pitchFamily="34" charset="0"/>
              </a:rPr>
              <a:t>problemi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verificatisi</a:t>
            </a:r>
            <a:r>
              <a:rPr lang="de-DE" sz="2000" b="0" dirty="0">
                <a:solidFill>
                  <a:schemeClr val="tx1">
                    <a:lumMod val="75000"/>
                    <a:lumOff val="25000"/>
                  </a:schemeClr>
                </a:solidFill>
                <a:latin typeface="Aptos" panose="020B0004020202020204" pitchFamily="34" charset="0"/>
              </a:rPr>
              <a:t> in </a:t>
            </a:r>
            <a:r>
              <a:rPr lang="de-DE" sz="2000" b="0" dirty="0" err="1">
                <a:solidFill>
                  <a:schemeClr val="tx1">
                    <a:lumMod val="75000"/>
                    <a:lumOff val="25000"/>
                  </a:schemeClr>
                </a:solidFill>
                <a:latin typeface="Aptos" panose="020B0004020202020204" pitchFamily="34" charset="0"/>
              </a:rPr>
              <a:t>passato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quali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violazioni</a:t>
            </a:r>
            <a:r>
              <a:rPr lang="de-DE" sz="2000" b="0" dirty="0">
                <a:solidFill>
                  <a:schemeClr val="tx1">
                    <a:lumMod val="75000"/>
                    <a:lumOff val="25000"/>
                  </a:schemeClr>
                </a:solidFill>
                <a:latin typeface="Aptos" panose="020B0004020202020204" pitchFamily="34" charset="0"/>
              </a:rPr>
              <a:t> della </a:t>
            </a:r>
            <a:r>
              <a:rPr lang="de-DE" sz="2000" b="0" dirty="0" err="1">
                <a:solidFill>
                  <a:schemeClr val="tx1">
                    <a:lumMod val="75000"/>
                    <a:lumOff val="25000"/>
                  </a:schemeClr>
                </a:solidFill>
                <a:latin typeface="Aptos" panose="020B0004020202020204" pitchFamily="34" charset="0"/>
              </a:rPr>
              <a:t>legge</a:t>
            </a:r>
            <a:r>
              <a:rPr lang="de-DE" sz="2000" b="0" dirty="0">
                <a:solidFill>
                  <a:schemeClr val="tx1">
                    <a:lumMod val="75000"/>
                    <a:lumOff val="25000"/>
                  </a:schemeClr>
                </a:solidFill>
                <a:latin typeface="Aptos" panose="020B0004020202020204" pitchFamily="34" charset="0"/>
              </a:rPr>
              <a:t> o </a:t>
            </a:r>
            <a:r>
              <a:rPr lang="de-DE" sz="2000" b="0" dirty="0" err="1">
                <a:solidFill>
                  <a:schemeClr val="tx1">
                    <a:lumMod val="75000"/>
                    <a:lumOff val="25000"/>
                  </a:schemeClr>
                </a:solidFill>
                <a:latin typeface="Aptos" panose="020B0004020202020204" pitchFamily="34" charset="0"/>
              </a:rPr>
              <a:t>mancato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pagamento</a:t>
            </a:r>
            <a:r>
              <a:rPr lang="de-DE" sz="2000" b="0" dirty="0">
                <a:solidFill>
                  <a:schemeClr val="tx1">
                    <a:lumMod val="75000"/>
                    <a:lumOff val="25000"/>
                  </a:schemeClr>
                </a:solidFill>
                <a:latin typeface="Aptos" panose="020B0004020202020204" pitchFamily="34" charset="0"/>
              </a:rPr>
              <a:t> delle </a:t>
            </a:r>
            <a:r>
              <a:rPr lang="de-DE" sz="2000" b="0" dirty="0" err="1">
                <a:solidFill>
                  <a:schemeClr val="tx1">
                    <a:lumMod val="75000"/>
                    <a:lumOff val="25000"/>
                  </a:schemeClr>
                </a:solidFill>
                <a:latin typeface="Aptos" panose="020B0004020202020204" pitchFamily="34" charset="0"/>
              </a:rPr>
              <a:t>imposte</a:t>
            </a:r>
            <a:r>
              <a:rPr lang="de-DE" sz="2000" b="0" dirty="0">
                <a:solidFill>
                  <a:schemeClr val="tx1">
                    <a:lumMod val="75000"/>
                    <a:lumOff val="25000"/>
                  </a:schemeClr>
                </a:solidFill>
                <a:latin typeface="Aptos" panose="020B0004020202020204" pitchFamily="34" charset="0"/>
              </a:rPr>
              <a:t> o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contributi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previdenziali</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riferirsi</a:t>
            </a:r>
            <a:r>
              <a:rPr lang="de-DE" sz="2000" b="0" dirty="0">
                <a:solidFill>
                  <a:schemeClr val="tx1">
                    <a:lumMod val="75000"/>
                    <a:lumOff val="25000"/>
                  </a:schemeClr>
                </a:solidFill>
                <a:latin typeface="Aptos" panose="020B0004020202020204" pitchFamily="34" charset="0"/>
              </a:rPr>
              <a:t>, ad </a:t>
            </a:r>
            <a:r>
              <a:rPr lang="de-DE" sz="2000" b="0" dirty="0" err="1">
                <a:solidFill>
                  <a:schemeClr val="tx1">
                    <a:lumMod val="75000"/>
                    <a:lumOff val="25000"/>
                  </a:schemeClr>
                </a:solidFill>
                <a:latin typeface="Aptos" panose="020B0004020202020204" pitchFamily="34" charset="0"/>
              </a:rPr>
              <a:t>esempio</a:t>
            </a:r>
            <a:r>
              <a:rPr lang="de-DE" sz="2000" b="0" dirty="0">
                <a:solidFill>
                  <a:schemeClr val="tx1">
                    <a:lumMod val="75000"/>
                    <a:lumOff val="25000"/>
                  </a:schemeClr>
                </a:solidFill>
                <a:latin typeface="Aptos" panose="020B0004020202020204" pitchFamily="34" charset="0"/>
              </a:rPr>
              <a:t>, al </a:t>
            </a:r>
            <a:r>
              <a:rPr lang="de-DE" sz="2000" b="0" dirty="0" err="1">
                <a:solidFill>
                  <a:schemeClr val="tx1">
                    <a:lumMod val="75000"/>
                    <a:lumOff val="25000"/>
                  </a:schemeClr>
                </a:solidFill>
                <a:latin typeface="Aptos" panose="020B0004020202020204" pitchFamily="34" charset="0"/>
              </a:rPr>
              <a:t>mancato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rispetto</a:t>
            </a:r>
            <a:r>
              <a:rPr lang="de-DE" sz="2000" b="0" dirty="0">
                <a:solidFill>
                  <a:schemeClr val="tx1">
                    <a:lumMod val="75000"/>
                    <a:lumOff val="25000"/>
                  </a:schemeClr>
                </a:solidFill>
                <a:latin typeface="Aptos" panose="020B0004020202020204" pitchFamily="34" charset="0"/>
              </a:rPr>
              <a:t> delle </a:t>
            </a:r>
            <a:r>
              <a:rPr lang="de-DE" sz="2000" b="0" dirty="0" err="1">
                <a:solidFill>
                  <a:schemeClr val="tx1">
                    <a:lumMod val="75000"/>
                    <a:lumOff val="25000"/>
                  </a:schemeClr>
                </a:solidFill>
                <a:latin typeface="Aptos" panose="020B0004020202020204" pitchFamily="34" charset="0"/>
              </a:rPr>
              <a:t>leggi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ambientali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vigenti</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selezione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consentono</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determinare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quali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aziende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dispongono</a:t>
            </a:r>
            <a:r>
              <a:rPr lang="de-DE" sz="2000" b="0" dirty="0">
                <a:solidFill>
                  <a:schemeClr val="tx1">
                    <a:lumMod val="75000"/>
                    <a:lumOff val="25000"/>
                  </a:schemeClr>
                </a:solidFill>
                <a:latin typeface="Aptos" panose="020B0004020202020204" pitchFamily="34" charset="0"/>
              </a:rPr>
              <a:t> delle </a:t>
            </a:r>
            <a:r>
              <a:rPr lang="de-DE" sz="2000" b="0" dirty="0" err="1">
                <a:solidFill>
                  <a:schemeClr val="tx1">
                    <a:lumMod val="75000"/>
                    <a:lumOff val="25000"/>
                  </a:schemeClr>
                </a:solidFill>
                <a:latin typeface="Aptos" panose="020B0004020202020204" pitchFamily="34" charset="0"/>
              </a:rPr>
              <a:t>capacità</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tecniche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professionali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necessarie</a:t>
            </a:r>
            <a:r>
              <a:rPr lang="de-DE" sz="2000" b="0" dirty="0">
                <a:solidFill>
                  <a:schemeClr val="tx1">
                    <a:lumMod val="75000"/>
                    <a:lumOff val="25000"/>
                  </a:schemeClr>
                </a:solidFill>
                <a:latin typeface="Aptos" panose="020B0004020202020204" pitchFamily="34" charset="0"/>
              </a:rPr>
              <a:t> per </a:t>
            </a:r>
            <a:r>
              <a:rPr lang="de-DE" sz="2000" b="0" dirty="0" err="1">
                <a:solidFill>
                  <a:schemeClr val="tx1">
                    <a:lumMod val="75000"/>
                    <a:lumOff val="25000"/>
                  </a:schemeClr>
                </a:solidFill>
                <a:latin typeface="Aptos" panose="020B0004020202020204" pitchFamily="34" charset="0"/>
              </a:rPr>
              <a:t>l'esecuzione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appalto</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L'esclusione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la </a:t>
            </a:r>
            <a:r>
              <a:rPr lang="de-DE" sz="2000" b="0" dirty="0" err="1">
                <a:solidFill>
                  <a:schemeClr val="tx1">
                    <a:lumMod val="75000"/>
                    <a:lumOff val="25000"/>
                  </a:schemeClr>
                </a:solidFill>
                <a:latin typeface="Aptos" panose="020B0004020202020204" pitchFamily="34" charset="0"/>
              </a:rPr>
              <a:t>selezione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proporzionate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basate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su</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prestabiliti</a:t>
            </a:r>
            <a:endParaRPr lang="de-DE" sz="2000" b="0" dirty="0">
              <a:solidFill>
                <a:schemeClr val="tx1">
                  <a:lumMod val="75000"/>
                  <a:lumOff val="25000"/>
                </a:schemeClr>
              </a:solidFill>
              <a:latin typeface="Aptos" panose="020B00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40"/>
          <p:cNvSpPr txBox="1">
            <a:spLocks noGrp="1"/>
          </p:cNvSpPr>
          <p:nvPr>
            <p:ph type="title"/>
          </p:nvPr>
        </p:nvSpPr>
        <p:spPr>
          <a:xfrm>
            <a:off x="594360" y="189572"/>
            <a:ext cx="7746752"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Linee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guida</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appalti</a:t>
            </a:r>
            <a:r>
              <a:rPr lang="de-DE" dirty="0">
                <a:latin typeface="Aptos Serif" panose="02020604070405020304" pitchFamily="18" charset="0"/>
                <a:cs typeface="Aptos Serif" panose="02020604070405020304" pitchFamily="18" charset="0"/>
              </a:rPr>
              <a:t> – </a:t>
            </a:r>
            <a:r>
              <a:rPr lang="de-DE" dirty="0" err="1">
                <a:latin typeface="Aptos Serif" panose="02020604070405020304" pitchFamily="18" charset="0"/>
                <a:cs typeface="Aptos Serif" panose="02020604070405020304" pitchFamily="18" charset="0"/>
              </a:rPr>
              <a:t>Criteri</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aggiudicazione</a:t>
            </a:r>
            <a:endParaRPr dirty="0">
              <a:latin typeface="Aptos Serif" panose="02020604070405020304" pitchFamily="18" charset="0"/>
              <a:cs typeface="Aptos Serif" panose="02020604070405020304" pitchFamily="18" charset="0"/>
            </a:endParaRPr>
          </a:p>
        </p:txBody>
      </p:sp>
      <p:sp>
        <p:nvSpPr>
          <p:cNvPr id="191" name="Google Shape;191;p40"/>
          <p:cNvSpPr txBox="1">
            <a:spLocks noGrp="1"/>
          </p:cNvSpPr>
          <p:nvPr>
            <p:ph type="body" idx="1"/>
          </p:nvPr>
        </p:nvSpPr>
        <p:spPr>
          <a:xfrm>
            <a:off x="594350" y="2780935"/>
            <a:ext cx="10854300" cy="2662227"/>
          </a:xfrm>
          <a:prstGeom prst="rect">
            <a:avLst/>
          </a:prstGeom>
          <a:noFill/>
          <a:ln>
            <a:noFill/>
          </a:ln>
        </p:spPr>
        <p:txBody>
          <a:bodyPr spcFirstLastPara="1" wrap="square" lIns="91425" tIns="45700" rIns="91425" bIns="45700" anchor="ctr" anchorCtr="0">
            <a:spAutoFit/>
          </a:bodyPr>
          <a:lstStyle/>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Gli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appalti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vengono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aggiudicati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sulla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base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dell'offerta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economicamente</a:t>
            </a:r>
            <a:r>
              <a:rPr lang="de-DE" sz="2000" b="0" dirty="0">
                <a:solidFill>
                  <a:schemeClr val="tx1">
                    <a:lumMod val="75000"/>
                    <a:lumOff val="25000"/>
                  </a:schemeClr>
                </a:solidFill>
                <a:latin typeface="Aptos" panose="020B0004020202020204" pitchFamily="34" charset="0"/>
              </a:rPr>
              <a:t> più </a:t>
            </a:r>
            <a:r>
              <a:rPr lang="de-DE" sz="2000" b="0" dirty="0" err="1">
                <a:solidFill>
                  <a:schemeClr val="tx1">
                    <a:lumMod val="75000"/>
                    <a:lumOff val="25000"/>
                  </a:schemeClr>
                </a:solidFill>
                <a:latin typeface="Aptos" panose="020B0004020202020204" pitchFamily="34" charset="0"/>
              </a:rPr>
              <a:t>vantaggiosa</a:t>
            </a:r>
            <a:r>
              <a:rPr lang="de-DE" sz="2000" b="0" dirty="0">
                <a:solidFill>
                  <a:schemeClr val="tx1">
                    <a:lumMod val="75000"/>
                    <a:lumOff val="25000"/>
                  </a:schemeClr>
                </a:solidFill>
                <a:latin typeface="Aptos" panose="020B0004020202020204" pitchFamily="34" charset="0"/>
              </a:rPr>
              <a:t> (MEAT).</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Ciò</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consente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all'amministrazione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aggiudicatrice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stabilire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una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combinazione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costo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qualità</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comprese</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caratteristiche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ambientali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purché</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siano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attinenti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all'oggetto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dell'appalto</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È</a:t>
            </a:r>
            <a:r>
              <a:rPr lang="de-DE" sz="2000" b="0" dirty="0">
                <a:solidFill>
                  <a:schemeClr val="tx1">
                    <a:lumMod val="75000"/>
                    <a:lumOff val="25000"/>
                  </a:schemeClr>
                </a:solidFill>
                <a:latin typeface="Aptos" panose="020B0004020202020204" pitchFamily="34" charset="0"/>
              </a:rPr>
              <a:t> possibile </a:t>
            </a:r>
            <a:r>
              <a:rPr lang="de-DE" sz="2000" b="0" dirty="0" err="1">
                <a:solidFill>
                  <a:schemeClr val="tx1">
                    <a:lumMod val="75000"/>
                    <a:lumOff val="25000"/>
                  </a:schemeClr>
                </a:solidFill>
                <a:latin typeface="Aptos" panose="020B0004020202020204" pitchFamily="34" charset="0"/>
              </a:rPr>
              <a:t>applicare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calcolo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costi</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ciclo</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vita</a:t>
            </a:r>
            <a:r>
              <a:rPr lang="de-DE" sz="2000" b="0" dirty="0">
                <a:solidFill>
                  <a:schemeClr val="tx1">
                    <a:lumMod val="75000"/>
                    <a:lumOff val="25000"/>
                  </a:schemeClr>
                </a:solidFill>
                <a:latin typeface="Aptos" panose="020B0004020202020204" pitchFamily="34" charset="0"/>
              </a:rPr>
              <a:t> (LCC), </a:t>
            </a:r>
            <a:r>
              <a:rPr lang="de-DE" sz="2000" b="0" dirty="0" err="1">
                <a:solidFill>
                  <a:schemeClr val="tx1">
                    <a:lumMod val="75000"/>
                    <a:lumOff val="25000"/>
                  </a:schemeClr>
                </a:solidFill>
                <a:latin typeface="Aptos" panose="020B0004020202020204" pitchFamily="34" charset="0"/>
              </a:rPr>
              <a:t>compresi</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costi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attribuibili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agli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effetti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ambientali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esterni</a:t>
            </a:r>
            <a:r>
              <a:rPr lang="de-DE" sz="2000" b="0" dirty="0">
                <a:solidFill>
                  <a:schemeClr val="tx1">
                    <a:lumMod val="75000"/>
                    <a:lumOff val="25000"/>
                  </a:schemeClr>
                </a:solidFill>
                <a:latin typeface="Aptos" panose="020B0004020202020204" pitchFamily="34" charset="0"/>
              </a:rPr>
              <a:t> (ad </a:t>
            </a:r>
            <a:r>
              <a:rPr lang="de-DE" sz="2000" b="0" dirty="0" err="1">
                <a:solidFill>
                  <a:schemeClr val="tx1">
                    <a:lumMod val="75000"/>
                    <a:lumOff val="25000"/>
                  </a:schemeClr>
                </a:solidFill>
                <a:latin typeface="Aptos" panose="020B0004020202020204" pitchFamily="34" charset="0"/>
              </a:rPr>
              <a:t>esempio</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emissioni</a:t>
            </a:r>
            <a:r>
              <a:rPr lang="de-DE" sz="2000" b="0" dirty="0">
                <a:solidFill>
                  <a:schemeClr val="tx1">
                    <a:lumMod val="75000"/>
                    <a:lumOff val="25000"/>
                  </a:schemeClr>
                </a:solidFill>
                <a:latin typeface="Aptos" panose="020B0004020202020204" pitchFamily="34" charset="0"/>
              </a:rPr>
              <a:t> di gas </a:t>
            </a:r>
            <a:r>
              <a:rPr lang="de-DE" sz="2000" b="0" dirty="0" err="1">
                <a:solidFill>
                  <a:schemeClr val="tx1">
                    <a:lumMod val="75000"/>
                    <a:lumOff val="25000"/>
                  </a:schemeClr>
                </a:solidFill>
                <a:latin typeface="Aptos" panose="020B0004020202020204" pitchFamily="34" charset="0"/>
              </a:rPr>
              <a:t>serra</a:t>
            </a:r>
            <a:r>
              <a:rPr lang="de-DE" sz="2000" b="0" dirty="0">
                <a:solidFill>
                  <a:schemeClr val="tx1">
                    <a:lumMod val="75000"/>
                    <a:lumOff val="25000"/>
                  </a:schemeClr>
                </a:solidFill>
                <a:latin typeface="Aptos" panose="020B0004020202020204" pitchFamily="34"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41"/>
          <p:cNvSpPr txBox="1">
            <a:spLocks noGrp="1"/>
          </p:cNvSpPr>
          <p:nvPr>
            <p:ph type="title"/>
          </p:nvPr>
        </p:nvSpPr>
        <p:spPr>
          <a:xfrm>
            <a:off x="594359" y="189572"/>
            <a:ext cx="8683455"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Linee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guida</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appalti</a:t>
            </a:r>
            <a:r>
              <a:rPr lang="de-DE" dirty="0">
                <a:latin typeface="Aptos Serif" panose="02020604070405020304" pitchFamily="18" charset="0"/>
                <a:cs typeface="Aptos Serif" panose="02020604070405020304" pitchFamily="18" charset="0"/>
              </a:rPr>
              <a:t> – </a:t>
            </a:r>
            <a:r>
              <a:rPr lang="de-DE" dirty="0" err="1">
                <a:latin typeface="Aptos Serif" panose="02020604070405020304" pitchFamily="18" charset="0"/>
                <a:cs typeface="Aptos Serif" panose="02020604070405020304" pitchFamily="18" charset="0"/>
              </a:rPr>
              <a:t>Condizioni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contrattuali</a:t>
            </a:r>
            <a:endParaRPr dirty="0">
              <a:latin typeface="Aptos Serif" panose="02020604070405020304" pitchFamily="18" charset="0"/>
              <a:ea typeface="Arial"/>
              <a:cs typeface="Aptos Serif" panose="02020604070405020304" pitchFamily="18" charset="0"/>
              <a:sym typeface="Arial"/>
            </a:endParaRPr>
          </a:p>
        </p:txBody>
      </p:sp>
      <p:sp>
        <p:nvSpPr>
          <p:cNvPr id="198" name="Google Shape;198;p41"/>
          <p:cNvSpPr txBox="1">
            <a:spLocks noGrp="1"/>
          </p:cNvSpPr>
          <p:nvPr>
            <p:ph type="body" idx="1"/>
          </p:nvPr>
        </p:nvSpPr>
        <p:spPr>
          <a:xfrm>
            <a:off x="594359" y="2638029"/>
            <a:ext cx="10892007" cy="3011040"/>
          </a:xfrm>
          <a:prstGeom prst="rect">
            <a:avLst/>
          </a:prstGeom>
          <a:noFill/>
          <a:ln>
            <a:noFill/>
          </a:ln>
        </p:spPr>
        <p:txBody>
          <a:bodyPr spcFirstLastPara="1" wrap="square" lIns="91425" tIns="45700" rIns="91425" bIns="45700" anchor="ctr" anchorCtr="0">
            <a:sp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condizioni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contrattuali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includere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aspetti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relativi</a:t>
            </a:r>
            <a:r>
              <a:rPr lang="de-DE" sz="2000" b="0" dirty="0">
                <a:solidFill>
                  <a:schemeClr val="tx1">
                    <a:lumMod val="75000"/>
                    <a:lumOff val="25000"/>
                  </a:schemeClr>
                </a:solidFill>
                <a:latin typeface="Aptos" panose="020B0004020202020204" pitchFamily="34" charset="0"/>
              </a:rPr>
              <a:t> alla </a:t>
            </a:r>
            <a:r>
              <a:rPr lang="de-DE" sz="2000" b="0" dirty="0" err="1">
                <a:solidFill>
                  <a:schemeClr val="tx1">
                    <a:lumMod val="75000"/>
                    <a:lumOff val="25000"/>
                  </a:schemeClr>
                </a:solidFill>
                <a:latin typeface="Aptos" panose="020B0004020202020204" pitchFamily="34" charset="0"/>
              </a:rPr>
              <a:t>sostenibilità</a:t>
            </a:r>
            <a:r>
              <a:rPr lang="de-DE" sz="2000" b="0" dirty="0">
                <a:solidFill>
                  <a:schemeClr val="tx1">
                    <a:lumMod val="75000"/>
                    <a:lumOff val="25000"/>
                  </a:schemeClr>
                </a:solidFill>
                <a:latin typeface="Aptos" panose="020B0004020202020204" pitchFamily="34" charset="0"/>
              </a:rPr>
              <a:t>, ad </a:t>
            </a:r>
            <a:r>
              <a:rPr lang="de-DE" sz="2000" b="0" dirty="0" err="1">
                <a:solidFill>
                  <a:schemeClr val="tx1">
                    <a:lumMod val="75000"/>
                    <a:lumOff val="25000"/>
                  </a:schemeClr>
                </a:solidFill>
                <a:latin typeface="Aptos" panose="020B0004020202020204" pitchFamily="34" charset="0"/>
              </a:rPr>
              <a:t>esempio</a:t>
            </a:r>
            <a:r>
              <a:rPr lang="de-DE" sz="2000" b="0" dirty="0">
                <a:solidFill>
                  <a:schemeClr val="tx1">
                    <a:lumMod val="75000"/>
                    <a:lumOff val="25000"/>
                  </a:schemeClr>
                </a:solidFill>
                <a:latin typeface="Aptos" panose="020B0004020202020204" pitchFamily="34" charset="0"/>
              </a:rPr>
              <a:t>: </a:t>
            </a:r>
          </a:p>
          <a:p>
            <a:pPr lvl="1" fontAlgn="base"/>
            <a:r>
              <a:rPr lang="de-DE" dirty="0">
                <a:solidFill>
                  <a:schemeClr val="tx1">
                    <a:lumMod val="75000"/>
                    <a:lumOff val="25000"/>
                  </a:schemeClr>
                </a:solidFill>
                <a:latin typeface="Aptos" panose="020B0004020202020204" pitchFamily="34" charset="0"/>
              </a:rPr>
              <a:t>la </a:t>
            </a:r>
            <a:r>
              <a:rPr lang="de-DE" dirty="0" err="1">
                <a:solidFill>
                  <a:schemeClr val="tx1">
                    <a:lumMod val="75000"/>
                    <a:lumOff val="25000"/>
                  </a:schemeClr>
                </a:solidFill>
                <a:latin typeface="Aptos" panose="020B0004020202020204" pitchFamily="34" charset="0"/>
              </a:rPr>
              <a:t>specificazione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che</a:t>
            </a:r>
            <a:r>
              <a:rPr lang="de-DE" dirty="0">
                <a:solidFill>
                  <a:schemeClr val="tx1">
                    <a:lumMod val="75000"/>
                    <a:lumOff val="25000"/>
                  </a:schemeClr>
                </a:solidFill>
                <a:latin typeface="Aptos" panose="020B0004020202020204" pitchFamily="34" charset="0"/>
              </a:rPr>
              <a:t> i </a:t>
            </a:r>
            <a:r>
              <a:rPr lang="de-DE" dirty="0" err="1">
                <a:solidFill>
                  <a:schemeClr val="tx1">
                    <a:lumMod val="75000"/>
                    <a:lumOff val="25000"/>
                  </a:schemeClr>
                </a:solidFill>
                <a:latin typeface="Aptos" panose="020B0004020202020204" pitchFamily="34" charset="0"/>
              </a:rPr>
              <a:t>prodotti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utilizzati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durante</a:t>
            </a:r>
            <a:r>
              <a:rPr lang="de-DE" dirty="0">
                <a:solidFill>
                  <a:schemeClr val="tx1">
                    <a:lumMod val="75000"/>
                    <a:lumOff val="25000"/>
                  </a:schemeClr>
                </a:solidFill>
                <a:latin typeface="Aptos" panose="020B0004020202020204" pitchFamily="34" charset="0"/>
              </a:rPr>
              <a:t> la </a:t>
            </a:r>
            <a:r>
              <a:rPr lang="de-DE" dirty="0" err="1">
                <a:solidFill>
                  <a:schemeClr val="tx1">
                    <a:lumMod val="75000"/>
                    <a:lumOff val="25000"/>
                  </a:schemeClr>
                </a:solidFill>
                <a:latin typeface="Aptos" panose="020B0004020202020204" pitchFamily="34" charset="0"/>
              </a:rPr>
              <a:t>durata</a:t>
            </a:r>
            <a:r>
              <a:rPr lang="de-DE" dirty="0">
                <a:solidFill>
                  <a:schemeClr val="tx1">
                    <a:lumMod val="75000"/>
                    <a:lumOff val="25000"/>
                  </a:schemeClr>
                </a:solidFill>
                <a:latin typeface="Aptos" panose="020B0004020202020204" pitchFamily="34" charset="0"/>
              </a:rPr>
              <a:t> del </a:t>
            </a:r>
            <a:r>
              <a:rPr lang="de-DE" dirty="0" err="1">
                <a:solidFill>
                  <a:schemeClr val="tx1">
                    <a:lumMod val="75000"/>
                    <a:lumOff val="25000"/>
                  </a:schemeClr>
                </a:solidFill>
                <a:latin typeface="Aptos" panose="020B0004020202020204" pitchFamily="34" charset="0"/>
              </a:rPr>
              <a:t>contratto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devono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essere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stati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fabbricati</a:t>
            </a:r>
            <a:r>
              <a:rPr lang="de-DE" dirty="0">
                <a:solidFill>
                  <a:schemeClr val="tx1">
                    <a:lumMod val="75000"/>
                    <a:lumOff val="25000"/>
                  </a:schemeClr>
                </a:solidFill>
                <a:latin typeface="Aptos" panose="020B0004020202020204" pitchFamily="34" charset="0"/>
              </a:rPr>
              <a:t> in </a:t>
            </a:r>
            <a:r>
              <a:rPr lang="de-DE" dirty="0" err="1">
                <a:solidFill>
                  <a:schemeClr val="tx1">
                    <a:lumMod val="75000"/>
                    <a:lumOff val="25000"/>
                  </a:schemeClr>
                </a:solidFill>
                <a:latin typeface="Aptos" panose="020B0004020202020204" pitchFamily="34" charset="0"/>
              </a:rPr>
              <a:t>conformità</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con</a:t>
            </a:r>
            <a:r>
              <a:rPr lang="de-DE" dirty="0">
                <a:solidFill>
                  <a:schemeClr val="tx1">
                    <a:lumMod val="75000"/>
                    <a:lumOff val="25000"/>
                  </a:schemeClr>
                </a:solidFill>
                <a:latin typeface="Aptos" panose="020B0004020202020204" pitchFamily="34" charset="0"/>
              </a:rPr>
              <a:t> le norme </a:t>
            </a:r>
            <a:r>
              <a:rPr lang="de-DE" dirty="0" err="1">
                <a:solidFill>
                  <a:schemeClr val="tx1">
                    <a:lumMod val="75000"/>
                    <a:lumOff val="25000"/>
                  </a:schemeClr>
                </a:solidFill>
                <a:latin typeface="Aptos" panose="020B0004020202020204" pitchFamily="34" charset="0"/>
              </a:rPr>
              <a:t>fondamentali</a:t>
            </a:r>
            <a:r>
              <a:rPr lang="de-DE" dirty="0">
                <a:solidFill>
                  <a:schemeClr val="tx1">
                    <a:lumMod val="75000"/>
                    <a:lumOff val="25000"/>
                  </a:schemeClr>
                </a:solidFill>
                <a:latin typeface="Aptos" panose="020B0004020202020204" pitchFamily="34" charset="0"/>
              </a:rPr>
              <a:t> del </a:t>
            </a:r>
            <a:r>
              <a:rPr lang="de-DE" dirty="0" err="1">
                <a:solidFill>
                  <a:schemeClr val="tx1">
                    <a:lumMod val="75000"/>
                    <a:lumOff val="25000"/>
                  </a:schemeClr>
                </a:solidFill>
                <a:latin typeface="Aptos" panose="020B0004020202020204" pitchFamily="34" charset="0"/>
              </a:rPr>
              <a:t>lavoro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dell'ILO</a:t>
            </a:r>
            <a:endParaRPr lang="de-DE" sz="2800" dirty="0">
              <a:solidFill>
                <a:schemeClr val="tx1">
                  <a:lumMod val="75000"/>
                  <a:lumOff val="25000"/>
                </a:schemeClr>
              </a:solidFill>
              <a:latin typeface="Aptos" panose="020B0004020202020204" pitchFamily="34" charset="0"/>
            </a:endParaRPr>
          </a:p>
          <a:p>
            <a:pPr lvl="1" fontAlgn="base"/>
            <a:r>
              <a:rPr lang="de-DE" dirty="0" err="1">
                <a:solidFill>
                  <a:schemeClr val="tx1">
                    <a:lumMod val="75000"/>
                    <a:lumOff val="25000"/>
                  </a:schemeClr>
                </a:solidFill>
                <a:latin typeface="Aptos" panose="020B0004020202020204" pitchFamily="34" charset="0"/>
              </a:rPr>
              <a:t>Regolamentazione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dell'imballaggio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a:t>
            </a:r>
            <a:r>
              <a:rPr lang="de-DE" dirty="0">
                <a:solidFill>
                  <a:schemeClr val="tx1">
                    <a:lumMod val="75000"/>
                    <a:lumOff val="25000"/>
                  </a:schemeClr>
                </a:solidFill>
                <a:latin typeface="Aptos" panose="020B0004020202020204" pitchFamily="34" charset="0"/>
              </a:rPr>
              <a:t> della </a:t>
            </a:r>
            <a:r>
              <a:rPr lang="de-DE" dirty="0" err="1">
                <a:solidFill>
                  <a:schemeClr val="tx1">
                    <a:lumMod val="75000"/>
                    <a:lumOff val="25000"/>
                  </a:schemeClr>
                </a:solidFill>
                <a:latin typeface="Aptos" panose="020B0004020202020204" pitchFamily="34" charset="0"/>
              </a:rPr>
              <a:t>consegna</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dei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prodotti</a:t>
            </a:r>
            <a:endParaRPr lang="de-DE" sz="2800" dirty="0">
              <a:solidFill>
                <a:schemeClr val="tx1">
                  <a:lumMod val="75000"/>
                  <a:lumOff val="25000"/>
                </a:schemeClr>
              </a:solidFill>
              <a:latin typeface="Aptos" panose="020B0004020202020204" pitchFamily="34" charset="0"/>
            </a:endParaRPr>
          </a:p>
          <a:p>
            <a:pPr lvl="1" fontAlgn="base"/>
            <a:r>
              <a:rPr lang="de-DE" dirty="0">
                <a:solidFill>
                  <a:schemeClr val="tx1">
                    <a:lumMod val="75000"/>
                    <a:lumOff val="25000"/>
                  </a:schemeClr>
                </a:solidFill>
                <a:latin typeface="Aptos" panose="020B0004020202020204" pitchFamily="34" charset="0"/>
              </a:rPr>
              <a:t>In </a:t>
            </a:r>
            <a:r>
              <a:rPr lang="de-DE" dirty="0" err="1">
                <a:solidFill>
                  <a:schemeClr val="tx1">
                    <a:lumMod val="75000"/>
                    <a:lumOff val="25000"/>
                  </a:schemeClr>
                </a:solidFill>
                <a:latin typeface="Aptos" panose="020B0004020202020204" pitchFamily="34" charset="0"/>
              </a:rPr>
              <a:t>un</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contratto</a:t>
            </a:r>
            <a:r>
              <a:rPr lang="de-DE" dirty="0">
                <a:solidFill>
                  <a:schemeClr val="tx1">
                    <a:lumMod val="75000"/>
                    <a:lumOff val="25000"/>
                  </a:schemeClr>
                </a:solidFill>
                <a:latin typeface="Aptos" panose="020B0004020202020204" pitchFamily="34" charset="0"/>
              </a:rPr>
              <a:t> di servizi (ad es. </a:t>
            </a:r>
            <a:r>
              <a:rPr lang="de-DE" dirty="0" err="1">
                <a:solidFill>
                  <a:schemeClr val="tx1">
                    <a:lumMod val="75000"/>
                    <a:lumOff val="25000"/>
                  </a:schemeClr>
                </a:solidFill>
                <a:latin typeface="Aptos" panose="020B0004020202020204" pitchFamily="34" charset="0"/>
              </a:rPr>
              <a:t>catering</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deve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essere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specificato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che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alcuni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dei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prodotti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provengono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dal</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commercio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equo</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solidale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a:t>
            </a:r>
            <a:r>
              <a:rPr lang="de-DE" dirty="0">
                <a:solidFill>
                  <a:schemeClr val="tx1">
                    <a:lumMod val="75000"/>
                    <a:lumOff val="25000"/>
                  </a:schemeClr>
                </a:solidFill>
                <a:latin typeface="Aptos" panose="020B0004020202020204" pitchFamily="34" charset="0"/>
              </a:rPr>
              <a:t>/o da </a:t>
            </a:r>
            <a:r>
              <a:rPr lang="de-DE" dirty="0" err="1">
                <a:solidFill>
                  <a:schemeClr val="tx1">
                    <a:lumMod val="75000"/>
                    <a:lumOff val="25000"/>
                  </a:schemeClr>
                </a:solidFill>
                <a:latin typeface="Aptos" panose="020B0004020202020204" pitchFamily="34" charset="0"/>
              </a:rPr>
              <a:t>coltivazioni</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biologiche</a:t>
            </a:r>
            <a:endParaRPr lang="de-DE" sz="280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condizioni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contrattuali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riferirsi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all'oggetto</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ed</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comunicate</a:t>
            </a:r>
            <a:r>
              <a:rPr lang="de-DE" sz="2000" b="0" dirty="0">
                <a:solidFill>
                  <a:schemeClr val="tx1">
                    <a:lumMod val="75000"/>
                    <a:lumOff val="25000"/>
                  </a:schemeClr>
                </a:solidFill>
                <a:latin typeface="Aptos" panose="020B0004020202020204" pitchFamily="34" charset="0"/>
              </a:rPr>
              <a:t> in </a:t>
            </a:r>
            <a:r>
              <a:rPr lang="de-DE" sz="2000" b="0" dirty="0" err="1">
                <a:solidFill>
                  <a:schemeClr val="tx1">
                    <a:lumMod val="75000"/>
                    <a:lumOff val="25000"/>
                  </a:schemeClr>
                </a:solidFill>
                <a:latin typeface="Aptos" panose="020B0004020202020204" pitchFamily="34" charset="0"/>
              </a:rPr>
              <a:t>anticipo</a:t>
            </a:r>
            <a:r>
              <a:rPr lang="de-DE" sz="2000" b="0" dirty="0">
                <a:solidFill>
                  <a:schemeClr val="tx1">
                    <a:lumMod val="75000"/>
                    <a:lumOff val="25000"/>
                  </a:schemeClr>
                </a:solidFill>
                <a:latin typeface="Aptos" panose="020B0004020202020204" pitchFamily="3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42"/>
          <p:cNvSpPr txBox="1">
            <a:spLocks noGrp="1"/>
          </p:cNvSpPr>
          <p:nvPr>
            <p:ph type="title"/>
          </p:nvPr>
        </p:nvSpPr>
        <p:spPr>
          <a:xfrm>
            <a:off x="594359" y="189572"/>
            <a:ext cx="8683455"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Riferimento</a:t>
            </a:r>
            <a:r>
              <a:rPr lang="de-DE" dirty="0">
                <a:latin typeface="Aptos Serif" panose="02020604070405020304" pitchFamily="18" charset="0"/>
                <a:cs typeface="Aptos Serif" panose="02020604070405020304" pitchFamily="18" charset="0"/>
              </a:rPr>
              <a:t> </a:t>
            </a:r>
            <a:br>
              <a:rPr lang="de-DE" dirty="0">
                <a:latin typeface="Aptos Serif" panose="02020604070405020304" pitchFamily="18" charset="0"/>
                <a:cs typeface="Aptos Serif" panose="02020604070405020304" pitchFamily="18" charset="0"/>
              </a:rPr>
            </a:br>
            <a:r>
              <a:rPr lang="de-DE" dirty="0" err="1">
                <a:latin typeface="Aptos Serif" panose="02020604070405020304" pitchFamily="18" charset="0"/>
                <a:cs typeface="Aptos Serif" panose="02020604070405020304" pitchFamily="18" charset="0"/>
              </a:rPr>
              <a:t>all'oggetto</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dell'appalto</a:t>
            </a:r>
            <a:endParaRPr dirty="0">
              <a:latin typeface="Aptos Serif" panose="02020604070405020304" pitchFamily="18" charset="0"/>
              <a:cs typeface="Aptos Serif" panose="02020604070405020304" pitchFamily="18" charset="0"/>
            </a:endParaRPr>
          </a:p>
        </p:txBody>
      </p:sp>
      <p:sp>
        <p:nvSpPr>
          <p:cNvPr id="205" name="Google Shape;205;p42"/>
          <p:cNvSpPr txBox="1">
            <a:spLocks noGrp="1"/>
          </p:cNvSpPr>
          <p:nvPr>
            <p:ph type="body" idx="1"/>
          </p:nvPr>
        </p:nvSpPr>
        <p:spPr>
          <a:xfrm>
            <a:off x="594358" y="2623559"/>
            <a:ext cx="10528800" cy="1887656"/>
          </a:xfrm>
          <a:prstGeom prst="rect">
            <a:avLst/>
          </a:prstGeom>
          <a:noFill/>
          <a:ln>
            <a:noFill/>
          </a:ln>
        </p:spPr>
        <p:txBody>
          <a:bodyPr spcFirstLastPara="1" wrap="square" lIns="91425" tIns="45700" rIns="91425" bIns="45700" anchor="ctr" anchorCtr="0">
            <a:spAutoFit/>
          </a:bodyPr>
          <a:lstStyle/>
          <a:p>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selezione</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specifiche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tecniche</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aggiudicazione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condizioni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contrattuali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tutti </a:t>
            </a:r>
            <a:r>
              <a:rPr lang="de-DE" sz="2000" b="0" dirty="0" err="1">
                <a:solidFill>
                  <a:schemeClr val="tx1">
                    <a:lumMod val="75000"/>
                    <a:lumOff val="25000"/>
                  </a:schemeClr>
                </a:solidFill>
                <a:latin typeface="Aptos" panose="020B0004020202020204" pitchFamily="34" charset="0"/>
              </a:rPr>
              <a:t>collegati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all'oggetto</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a:t>
            </a:r>
            <a:br>
              <a:rPr lang="de-DE" sz="2000" b="0" dirty="0">
                <a:solidFill>
                  <a:schemeClr val="tx1">
                    <a:lumMod val="75000"/>
                    <a:lumOff val="25000"/>
                  </a:schemeClr>
                </a:solidFill>
                <a:latin typeface="Aptos" panose="020B0004020202020204" pitchFamily="34" charset="0"/>
              </a:rPr>
            </a:br>
            <a:br>
              <a:rPr lang="de-DE" sz="2000" b="0" dirty="0">
                <a:solidFill>
                  <a:schemeClr val="tx1">
                    <a:lumMod val="75000"/>
                    <a:lumOff val="25000"/>
                  </a:schemeClr>
                </a:solidFill>
                <a:latin typeface="Aptos" panose="020B0004020202020204" pitchFamily="34" charset="0"/>
              </a:rPr>
            </a:br>
            <a:endParaRPr lang="de-DE" sz="2000" dirty="0">
              <a:solidFill>
                <a:schemeClr val="tx1">
                  <a:lumMod val="75000"/>
                  <a:lumOff val="25000"/>
                </a:schemeClr>
              </a:solidFill>
              <a:latin typeface="Aptos" panose="020B0004020202020204" pitchFamily="34" charset="0"/>
            </a:endParaRPr>
          </a:p>
          <a:p>
            <a:r>
              <a:rPr lang="de-DE" sz="2000" b="0" dirty="0" err="1">
                <a:solidFill>
                  <a:schemeClr val="tx1">
                    <a:lumMod val="75000"/>
                    <a:lumOff val="25000"/>
                  </a:schemeClr>
                </a:solidFill>
                <a:latin typeface="Aptos" panose="020B0004020202020204" pitchFamily="34" charset="0"/>
              </a:rPr>
              <a:t>Ciò</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limita</a:t>
            </a:r>
            <a:r>
              <a:rPr lang="de-DE" sz="2000" b="0" dirty="0">
                <a:solidFill>
                  <a:schemeClr val="tx1">
                    <a:lumMod val="75000"/>
                    <a:lumOff val="25000"/>
                  </a:schemeClr>
                </a:solidFill>
                <a:latin typeface="Aptos" panose="020B0004020202020204" pitchFamily="34" charset="0"/>
              </a:rPr>
              <a:t> la </a:t>
            </a:r>
            <a:r>
              <a:rPr lang="de-DE" sz="2000" b="0" dirty="0" err="1">
                <a:solidFill>
                  <a:schemeClr val="tx1">
                    <a:lumMod val="75000"/>
                    <a:lumOff val="25000"/>
                  </a:schemeClr>
                </a:solidFill>
                <a:latin typeface="Aptos" panose="020B0004020202020204" pitchFamily="34" charset="0"/>
              </a:rPr>
              <a:t>possibilità</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considerare</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pratiche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complessive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un'impresa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offerente</a:t>
            </a:r>
            <a:r>
              <a:rPr lang="de-DE" sz="2000" b="0" dirty="0">
                <a:solidFill>
                  <a:schemeClr val="tx1">
                    <a:lumMod val="75000"/>
                    <a:lumOff val="25000"/>
                  </a:schemeClr>
                </a:solidFill>
                <a:latin typeface="Aptos" panose="020B0004020202020204" pitchFamily="34" charset="0"/>
              </a:rPr>
              <a:t>.</a:t>
            </a:r>
            <a:endParaRPr lang="de-DE" sz="2000" dirty="0">
              <a:solidFill>
                <a:schemeClr val="tx1">
                  <a:lumMod val="75000"/>
                  <a:lumOff val="25000"/>
                </a:schemeClr>
              </a:solidFill>
              <a:effectLst/>
              <a:latin typeface="Aptos" panose="020B00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43"/>
          <p:cNvSpPr txBox="1">
            <a:spLocks noGrp="1"/>
          </p:cNvSpPr>
          <p:nvPr>
            <p:ph type="title"/>
          </p:nvPr>
        </p:nvSpPr>
        <p:spPr>
          <a:xfrm>
            <a:off x="594360" y="337853"/>
            <a:ext cx="8683455"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Riferimento</a:t>
            </a:r>
            <a:r>
              <a:rPr lang="de-DE" dirty="0">
                <a:latin typeface="Aptos Serif" panose="02020604070405020304" pitchFamily="18" charset="0"/>
                <a:cs typeface="Aptos Serif" panose="02020604070405020304" pitchFamily="18" charset="0"/>
              </a:rPr>
              <a:t> al </a:t>
            </a:r>
            <a:r>
              <a:rPr lang="de-DE" dirty="0" err="1">
                <a:latin typeface="Aptos Serif" panose="02020604070405020304" pitchFamily="18" charset="0"/>
                <a:cs typeface="Aptos Serif" panose="02020604070405020304" pitchFamily="18" charset="0"/>
              </a:rPr>
              <a:t>tema</a:t>
            </a:r>
            <a:r>
              <a:rPr lang="de-DE" dirty="0">
                <a:latin typeface="Aptos Serif" panose="02020604070405020304" pitchFamily="18" charset="0"/>
                <a:cs typeface="Aptos Serif" panose="02020604070405020304" pitchFamily="18" charset="0"/>
              </a:rPr>
              <a:t> – </a:t>
            </a:r>
            <a:r>
              <a:rPr lang="de-DE" dirty="0" err="1">
                <a:latin typeface="Aptos Serif" panose="02020604070405020304" pitchFamily="18" charset="0"/>
                <a:cs typeface="Aptos Serif" panose="02020604070405020304" pitchFamily="18" charset="0"/>
              </a:rPr>
              <a:t>Esempi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Criteri</a:t>
            </a:r>
            <a:endParaRPr sz="4000" dirty="0">
              <a:latin typeface="Aptos Serif" panose="02020604070405020304" pitchFamily="18" charset="0"/>
              <a:cs typeface="Aptos Serif" panose="02020604070405020304" pitchFamily="18" charset="0"/>
            </a:endParaRPr>
          </a:p>
        </p:txBody>
      </p:sp>
      <p:sp>
        <p:nvSpPr>
          <p:cNvPr id="212" name="Google Shape;212;p43"/>
          <p:cNvSpPr txBox="1">
            <a:spLocks noGrp="1"/>
          </p:cNvSpPr>
          <p:nvPr>
            <p:ph type="body" idx="1"/>
          </p:nvPr>
        </p:nvSpPr>
        <p:spPr>
          <a:xfrm>
            <a:off x="594360" y="2602524"/>
            <a:ext cx="10155416" cy="3498353"/>
          </a:xfrm>
          <a:prstGeom prst="rect">
            <a:avLst/>
          </a:prstGeom>
          <a:noFill/>
          <a:ln>
            <a:noFill/>
          </a:ln>
        </p:spPr>
        <p:txBody>
          <a:bodyPr spcFirstLastPara="1" wrap="square" lIns="91425" tIns="45700" rIns="91425" bIns="45700" anchor="ctr" anchorCtr="0">
            <a:spAutoFit/>
          </a:bodyPr>
          <a:lstStyle/>
          <a:p>
            <a:pPr marL="271463" lvl="0" indent="-271463">
              <a:buFont typeface="Arial"/>
              <a:buChar char="•"/>
            </a:pPr>
            <a:r>
              <a:rPr lang="de-DE" sz="2000" b="0" dirty="0">
                <a:solidFill>
                  <a:schemeClr val="tx1">
                    <a:lumMod val="75000"/>
                    <a:lumOff val="25000"/>
                  </a:schemeClr>
                </a:solidFill>
                <a:latin typeface="Aptos" panose="020B0004020202020204" pitchFamily="34" charset="0"/>
              </a:rPr>
              <a:t>In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relativo</a:t>
            </a:r>
            <a:r>
              <a:rPr lang="de-DE" sz="2000" b="0" dirty="0">
                <a:solidFill>
                  <a:schemeClr val="tx1">
                    <a:lumMod val="75000"/>
                    <a:lumOff val="25000"/>
                  </a:schemeClr>
                </a:solidFill>
                <a:latin typeface="Aptos" panose="020B0004020202020204" pitchFamily="34" charset="0"/>
              </a:rPr>
              <a:t> a servizi di </a:t>
            </a:r>
            <a:r>
              <a:rPr lang="de-DE" sz="2000" b="0" dirty="0" err="1">
                <a:solidFill>
                  <a:schemeClr val="tx1">
                    <a:lumMod val="75000"/>
                    <a:lumOff val="25000"/>
                  </a:schemeClr>
                </a:solidFill>
                <a:latin typeface="Aptos" panose="020B0004020202020204" pitchFamily="34" charset="0"/>
              </a:rPr>
              <a:t>catering</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incluso</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requisito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caffè</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tè</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utilizzati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provengano</a:t>
            </a:r>
            <a:r>
              <a:rPr lang="de-DE" sz="2000" b="0" dirty="0">
                <a:solidFill>
                  <a:schemeClr val="tx1">
                    <a:lumMod val="75000"/>
                    <a:lumOff val="25000"/>
                  </a:schemeClr>
                </a:solidFill>
                <a:latin typeface="Aptos" panose="020B0004020202020204" pitchFamily="34" charset="0"/>
              </a:rPr>
              <a:t> al 100% </a:t>
            </a:r>
            <a:r>
              <a:rPr lang="de-DE" sz="2000" b="0" dirty="0" err="1">
                <a:solidFill>
                  <a:schemeClr val="tx1">
                    <a:lumMod val="75000"/>
                    <a:lumOff val="25000"/>
                  </a:schemeClr>
                </a:solidFill>
                <a:latin typeface="Aptos" panose="020B0004020202020204" pitchFamily="34" charset="0"/>
              </a:rPr>
              <a:t>dal</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commercio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equo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solidale</a:t>
            </a:r>
            <a:r>
              <a:rPr lang="de-DE" sz="2000" b="0" dirty="0">
                <a:solidFill>
                  <a:schemeClr val="tx1">
                    <a:lumMod val="75000"/>
                    <a:lumOff val="25000"/>
                  </a:schemeClr>
                </a:solidFill>
                <a:latin typeface="Aptos" panose="020B0004020202020204" pitchFamily="34" charset="0"/>
              </a:rPr>
              <a:t> </a:t>
            </a:r>
            <a:r>
              <a:rPr lang="de-DE" sz="2000" b="0" dirty="0">
                <a:solidFill>
                  <a:schemeClr val="tx1">
                    <a:lumMod val="75000"/>
                    <a:lumOff val="25000"/>
                  </a:schemeClr>
                </a:solidFill>
                <a:latin typeface="Aptos" panose="020B0004020202020204" pitchFamily="34" charset="0"/>
                <a:sym typeface="Arial"/>
              </a:rPr>
              <a:t>🗹</a:t>
            </a:r>
            <a:endParaRPr sz="2000" b="0" dirty="0">
              <a:solidFill>
                <a:schemeClr val="tx1">
                  <a:lumMod val="75000"/>
                  <a:lumOff val="25000"/>
                </a:schemeClr>
              </a:solidFill>
              <a:latin typeface="Aptos" panose="020B0004020202020204" pitchFamily="34" charset="0"/>
              <a:sym typeface="Arial"/>
            </a:endParaRPr>
          </a:p>
          <a:p>
            <a:pPr marL="271463" lvl="0" indent="-271463">
              <a:spcBef>
                <a:spcPts val="2800"/>
              </a:spcBef>
              <a:buFont typeface="Arial"/>
              <a:buChar char="•"/>
            </a:pPr>
            <a:r>
              <a:rPr lang="de-DE" sz="2000" b="0" dirty="0">
                <a:solidFill>
                  <a:schemeClr val="tx1">
                    <a:lumMod val="75000"/>
                    <a:lumOff val="25000"/>
                  </a:schemeClr>
                </a:solidFill>
                <a:latin typeface="Aptos" panose="020B0004020202020204" pitchFamily="34" charset="0"/>
              </a:rPr>
              <a:t>In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 per la </a:t>
            </a:r>
            <a:r>
              <a:rPr lang="de-DE" sz="2000" b="0" dirty="0" err="1">
                <a:solidFill>
                  <a:schemeClr val="tx1">
                    <a:lumMod val="75000"/>
                    <a:lumOff val="25000"/>
                  </a:schemeClr>
                </a:solidFill>
                <a:latin typeface="Aptos" panose="020B0004020202020204" pitchFamily="34" charset="0"/>
              </a:rPr>
              <a:t>fornitura</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magliette</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requisito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gli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indumenti</a:t>
            </a:r>
            <a:r>
              <a:rPr lang="de-DE" sz="2000" b="0" dirty="0">
                <a:solidFill>
                  <a:schemeClr val="tx1">
                    <a:lumMod val="75000"/>
                    <a:lumOff val="25000"/>
                  </a:schemeClr>
                </a:solidFill>
                <a:latin typeface="Aptos" panose="020B0004020202020204" pitchFamily="34" charset="0"/>
              </a:rPr>
              <a:t> da </a:t>
            </a:r>
            <a:r>
              <a:rPr lang="de-DE" sz="2000" b="0" dirty="0" err="1">
                <a:solidFill>
                  <a:schemeClr val="tx1">
                    <a:lumMod val="75000"/>
                    <a:lumOff val="25000"/>
                  </a:schemeClr>
                </a:solidFill>
                <a:latin typeface="Aptos" panose="020B0004020202020204" pitchFamily="34" charset="0"/>
              </a:rPr>
              <a:t>lavoro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siano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realizzati</a:t>
            </a:r>
            <a:r>
              <a:rPr lang="de-DE" sz="2000" b="0" dirty="0">
                <a:solidFill>
                  <a:schemeClr val="tx1">
                    <a:lumMod val="75000"/>
                    <a:lumOff val="25000"/>
                  </a:schemeClr>
                </a:solidFill>
                <a:latin typeface="Aptos" panose="020B0004020202020204" pitchFamily="34" charset="0"/>
              </a:rPr>
              <a:t> in </a:t>
            </a:r>
            <a:r>
              <a:rPr lang="de-DE" sz="2000" b="0" dirty="0" err="1">
                <a:solidFill>
                  <a:schemeClr val="tx1">
                    <a:lumMod val="75000"/>
                    <a:lumOff val="25000"/>
                  </a:schemeClr>
                </a:solidFill>
                <a:latin typeface="Aptos" panose="020B0004020202020204" pitchFamily="34" charset="0"/>
              </a:rPr>
              <a:t>cotone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biologico</a:t>
            </a:r>
            <a:r>
              <a:rPr lang="de-DE" sz="2000" b="0" dirty="0">
                <a:solidFill>
                  <a:schemeClr val="tx1">
                    <a:lumMod val="75000"/>
                    <a:lumOff val="25000"/>
                  </a:schemeClr>
                </a:solidFill>
                <a:latin typeface="Aptos" panose="020B0004020202020204" pitchFamily="34" charset="0"/>
              </a:rPr>
              <a:t> </a:t>
            </a:r>
            <a:r>
              <a:rPr lang="de-DE" sz="2000" b="0" dirty="0">
                <a:solidFill>
                  <a:schemeClr val="tx1">
                    <a:lumMod val="75000"/>
                    <a:lumOff val="25000"/>
                  </a:schemeClr>
                </a:solidFill>
                <a:latin typeface="Aptos" panose="020B0004020202020204" pitchFamily="34" charset="0"/>
                <a:sym typeface="Arial"/>
              </a:rPr>
              <a:t>🗹</a:t>
            </a:r>
            <a:endParaRPr sz="2000" b="0" dirty="0">
              <a:solidFill>
                <a:schemeClr val="tx1">
                  <a:lumMod val="75000"/>
                  <a:lumOff val="25000"/>
                </a:schemeClr>
              </a:solidFill>
              <a:latin typeface="Aptos" panose="020B0004020202020204" pitchFamily="34" charset="0"/>
              <a:sym typeface="Arial"/>
            </a:endParaRPr>
          </a:p>
          <a:p>
            <a:pPr marL="271463" lvl="0" indent="-271463">
              <a:spcBef>
                <a:spcPts val="2800"/>
              </a:spcBef>
              <a:buFont typeface="Arial"/>
              <a:buChar char="•"/>
            </a:pPr>
            <a:r>
              <a:rPr lang="de-DE" sz="2000" b="0" dirty="0">
                <a:solidFill>
                  <a:schemeClr val="tx1">
                    <a:lumMod val="75000"/>
                    <a:lumOff val="25000"/>
                  </a:schemeClr>
                </a:solidFill>
                <a:latin typeface="Aptos" panose="020B0004020202020204" pitchFamily="34" charset="0"/>
              </a:rPr>
              <a:t>In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relativo</a:t>
            </a:r>
            <a:r>
              <a:rPr lang="de-DE" sz="2000" b="0" dirty="0">
                <a:solidFill>
                  <a:schemeClr val="tx1">
                    <a:lumMod val="75000"/>
                    <a:lumOff val="25000"/>
                  </a:schemeClr>
                </a:solidFill>
                <a:latin typeface="Aptos" panose="020B0004020202020204" pitchFamily="34" charset="0"/>
              </a:rPr>
              <a:t> a servizi di </a:t>
            </a:r>
            <a:r>
              <a:rPr lang="de-DE" sz="2000" b="0" dirty="0" err="1">
                <a:solidFill>
                  <a:schemeClr val="tx1">
                    <a:lumMod val="75000"/>
                    <a:lumOff val="25000"/>
                  </a:schemeClr>
                </a:solidFill>
                <a:latin typeface="Aptos" panose="020B0004020202020204" pitchFamily="34" charset="0"/>
              </a:rPr>
              <a:t>catering</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requisito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fornitori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utilizzino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caffè</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tè</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provenienti</a:t>
            </a:r>
            <a:r>
              <a:rPr lang="de-DE" sz="2000" b="0" dirty="0">
                <a:solidFill>
                  <a:schemeClr val="tx1">
                    <a:lumMod val="75000"/>
                    <a:lumOff val="25000"/>
                  </a:schemeClr>
                </a:solidFill>
                <a:latin typeface="Aptos" panose="020B0004020202020204" pitchFamily="34" charset="0"/>
              </a:rPr>
              <a:t> al 100% </a:t>
            </a:r>
            <a:r>
              <a:rPr lang="de-DE" sz="2000" b="0" dirty="0" err="1">
                <a:solidFill>
                  <a:schemeClr val="tx1">
                    <a:lumMod val="75000"/>
                    <a:lumOff val="25000"/>
                  </a:schemeClr>
                </a:solidFill>
                <a:latin typeface="Aptos" panose="020B0004020202020204" pitchFamily="34" charset="0"/>
              </a:rPr>
              <a:t>dal</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commercio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equo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solidale</a:t>
            </a:r>
            <a:r>
              <a:rPr lang="de-DE" sz="2000" b="0" dirty="0">
                <a:solidFill>
                  <a:schemeClr val="tx1">
                    <a:lumMod val="75000"/>
                    <a:lumOff val="25000"/>
                  </a:schemeClr>
                </a:solidFill>
                <a:latin typeface="Aptos" panose="020B0004020202020204" pitchFamily="34" charset="0"/>
              </a:rPr>
              <a:t> in TUTTI i </a:t>
            </a:r>
            <a:r>
              <a:rPr lang="de-DE" sz="2000" b="0" dirty="0" err="1">
                <a:solidFill>
                  <a:schemeClr val="tx1">
                    <a:lumMod val="75000"/>
                    <a:lumOff val="25000"/>
                  </a:schemeClr>
                </a:solidFill>
                <a:latin typeface="Aptos" panose="020B0004020202020204" pitchFamily="34" charset="0"/>
              </a:rPr>
              <a:t>loro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contratti</a:t>
            </a:r>
            <a:r>
              <a:rPr lang="de-DE" sz="2000" b="0" dirty="0">
                <a:solidFill>
                  <a:schemeClr val="tx1">
                    <a:lumMod val="75000"/>
                    <a:lumOff val="25000"/>
                  </a:schemeClr>
                </a:solidFill>
                <a:latin typeface="Aptos" panose="020B0004020202020204" pitchFamily="34" charset="0"/>
              </a:rPr>
              <a:t> </a:t>
            </a:r>
            <a:r>
              <a:rPr lang="de-DE" sz="2000" b="0" dirty="0">
                <a:solidFill>
                  <a:schemeClr val="tx1">
                    <a:lumMod val="75000"/>
                    <a:lumOff val="25000"/>
                  </a:schemeClr>
                </a:solidFill>
                <a:latin typeface="Aptos" panose="020B0004020202020204" pitchFamily="34" charset="0"/>
                <a:sym typeface="Arial"/>
              </a:rPr>
              <a:t>🗷</a:t>
            </a:r>
            <a:endParaRPr sz="2000" b="0" dirty="0">
              <a:solidFill>
                <a:schemeClr val="tx1">
                  <a:lumMod val="75000"/>
                  <a:lumOff val="25000"/>
                </a:schemeClr>
              </a:solidFill>
              <a:latin typeface="Aptos" panose="020B0004020202020204" pitchFamily="34" charset="0"/>
              <a:sym typeface="Arial"/>
            </a:endParaRPr>
          </a:p>
          <a:p>
            <a:pPr marL="271463" lvl="0" indent="-271463">
              <a:spcBef>
                <a:spcPts val="2800"/>
              </a:spcBef>
              <a:spcAft>
                <a:spcPts val="600"/>
              </a:spcAft>
              <a:buFont typeface="Arial"/>
              <a:buChar char="•"/>
            </a:pPr>
            <a:r>
              <a:rPr lang="de-DE" sz="2000" b="0" dirty="0">
                <a:solidFill>
                  <a:schemeClr val="tx1">
                    <a:lumMod val="75000"/>
                    <a:lumOff val="25000"/>
                  </a:schemeClr>
                </a:solidFill>
                <a:latin typeface="Aptos" panose="020B0004020202020204" pitchFamily="34" charset="0"/>
              </a:rPr>
              <a:t>In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 per la </a:t>
            </a:r>
            <a:r>
              <a:rPr lang="de-DE" sz="2000" b="0" dirty="0" err="1">
                <a:solidFill>
                  <a:schemeClr val="tx1">
                    <a:lumMod val="75000"/>
                    <a:lumOff val="25000"/>
                  </a:schemeClr>
                </a:solidFill>
                <a:latin typeface="Aptos" panose="020B0004020202020204" pitchFamily="34" charset="0"/>
              </a:rPr>
              <a:t>fornitura</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magliette</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requisito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che</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fornitori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utilizzino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esclusivamente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cotone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biologico</a:t>
            </a:r>
            <a:r>
              <a:rPr lang="de-DE" sz="2000" b="0" dirty="0">
                <a:solidFill>
                  <a:schemeClr val="tx1">
                    <a:lumMod val="75000"/>
                    <a:lumOff val="25000"/>
                  </a:schemeClr>
                </a:solidFill>
                <a:latin typeface="Aptos" panose="020B0004020202020204" pitchFamily="34" charset="0"/>
              </a:rPr>
              <a:t> in TUTTI i </a:t>
            </a:r>
            <a:r>
              <a:rPr lang="de-DE" sz="2000" b="0" dirty="0" err="1">
                <a:solidFill>
                  <a:schemeClr val="tx1">
                    <a:lumMod val="75000"/>
                    <a:lumOff val="25000"/>
                  </a:schemeClr>
                </a:solidFill>
                <a:latin typeface="Aptos" panose="020B0004020202020204" pitchFamily="34" charset="0"/>
              </a:rPr>
              <a:t>loro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prodotti</a:t>
            </a:r>
            <a:r>
              <a:rPr lang="de-DE" sz="2000" b="0" dirty="0">
                <a:solidFill>
                  <a:schemeClr val="tx1">
                    <a:lumMod val="75000"/>
                    <a:lumOff val="25000"/>
                  </a:schemeClr>
                </a:solidFill>
                <a:latin typeface="Aptos" panose="020B0004020202020204" pitchFamily="34" charset="0"/>
              </a:rPr>
              <a:t> </a:t>
            </a:r>
            <a:r>
              <a:rPr lang="de-DE" sz="2000" b="0" dirty="0">
                <a:solidFill>
                  <a:schemeClr val="tx1">
                    <a:lumMod val="75000"/>
                    <a:lumOff val="25000"/>
                  </a:schemeClr>
                </a:solidFill>
                <a:latin typeface="Aptos" panose="020B0004020202020204" pitchFamily="34" charset="0"/>
                <a:sym typeface="Arial"/>
              </a:rPr>
              <a:t>🗷 </a:t>
            </a:r>
            <a:endParaRPr sz="2000" b="0" dirty="0">
              <a:solidFill>
                <a:schemeClr val="tx1">
                  <a:lumMod val="75000"/>
                  <a:lumOff val="25000"/>
                </a:schemeClr>
              </a:solidFill>
              <a:latin typeface="Aptos" panose="020B0004020202020204" pitchFamily="34" charset="0"/>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44"/>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Scelta</a:t>
            </a:r>
            <a:r>
              <a:rPr lang="de-DE" dirty="0">
                <a:latin typeface="Aptos Serif" panose="02020604070405020304" pitchFamily="18" charset="0"/>
                <a:cs typeface="Aptos Serif" panose="02020604070405020304" pitchFamily="18" charset="0"/>
              </a:rPr>
              <a:t> della </a:t>
            </a:r>
            <a:r>
              <a:rPr lang="de-DE" dirty="0" err="1">
                <a:latin typeface="Aptos Serif" panose="02020604070405020304" pitchFamily="18" charset="0"/>
                <a:cs typeface="Aptos Serif" panose="02020604070405020304" pitchFamily="18" charset="0"/>
              </a:rPr>
              <a:t>procedura</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appalto</a:t>
            </a:r>
            <a:endParaRPr dirty="0">
              <a:latin typeface="Aptos Serif" panose="02020604070405020304" pitchFamily="18" charset="0"/>
              <a:ea typeface="Arial"/>
              <a:cs typeface="Aptos Serif" panose="02020604070405020304" pitchFamily="18" charset="0"/>
              <a:sym typeface="Arial"/>
            </a:endParaRPr>
          </a:p>
        </p:txBody>
      </p:sp>
      <p:sp>
        <p:nvSpPr>
          <p:cNvPr id="219" name="Google Shape;219;p44"/>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Autofit/>
          </a:bodyPr>
          <a:lstStyle/>
          <a:p>
            <a:r>
              <a:rPr lang="de-DE" b="1" dirty="0" err="1">
                <a:latin typeface="Aptos" panose="020B0004020202020204" pitchFamily="34" charset="0"/>
              </a:rPr>
              <a:t>Procedura</a:t>
            </a:r>
            <a:r>
              <a:rPr lang="de-DE" b="1" dirty="0">
                <a:latin typeface="Aptos" panose="020B0004020202020204" pitchFamily="34" charset="0"/>
              </a:rPr>
              <a:t> </a:t>
            </a:r>
            <a:r>
              <a:rPr lang="de-DE" b="1" dirty="0" err="1">
                <a:latin typeface="Aptos" panose="020B0004020202020204" pitchFamily="34" charset="0"/>
              </a:rPr>
              <a:t>aperta</a:t>
            </a:r>
            <a:r>
              <a:rPr lang="de-DE" b="1" dirty="0">
                <a:latin typeface="Aptos" panose="020B0004020202020204" pitchFamily="34" charset="0"/>
              </a:rPr>
              <a:t> </a:t>
            </a:r>
            <a:r>
              <a:rPr lang="de-DE" dirty="0">
                <a:latin typeface="Aptos" panose="020B0004020202020204" pitchFamily="34" charset="0"/>
              </a:rPr>
              <a:t>– Le </a:t>
            </a:r>
            <a:r>
              <a:rPr lang="de-DE" dirty="0" err="1">
                <a:latin typeface="Aptos" panose="020B0004020202020204" pitchFamily="34" charset="0"/>
              </a:rPr>
              <a:t>offerte</a:t>
            </a:r>
            <a:r>
              <a:rPr lang="de-DE" dirty="0">
                <a:latin typeface="Aptos" panose="020B0004020202020204" pitchFamily="34" charset="0"/>
              </a:rPr>
              <a:t> </a:t>
            </a:r>
            <a:r>
              <a:rPr lang="de-DE" dirty="0" err="1">
                <a:latin typeface="Aptos" panose="020B0004020202020204" pitchFamily="34" charset="0"/>
              </a:rPr>
              <a:t>possono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presentate</a:t>
            </a:r>
            <a:r>
              <a:rPr lang="de-DE" dirty="0">
                <a:latin typeface="Aptos" panose="020B0004020202020204" pitchFamily="34" charset="0"/>
              </a:rPr>
              <a:t> da </a:t>
            </a:r>
            <a:r>
              <a:rPr lang="de-DE" dirty="0" err="1">
                <a:latin typeface="Aptos" panose="020B0004020202020204" pitchFamily="34" charset="0"/>
              </a:rPr>
              <a:t>qualsiasi</a:t>
            </a:r>
            <a:r>
              <a:rPr lang="de-DE" dirty="0">
                <a:latin typeface="Aptos" panose="020B0004020202020204" pitchFamily="34" charset="0"/>
              </a:rPr>
              <a:t> </a:t>
            </a:r>
            <a:r>
              <a:rPr lang="de-DE" dirty="0" err="1">
                <a:latin typeface="Aptos" panose="020B0004020202020204" pitchFamily="34" charset="0"/>
              </a:rPr>
              <a:t>operatore</a:t>
            </a:r>
            <a:r>
              <a:rPr lang="de-DE" dirty="0">
                <a:latin typeface="Aptos" panose="020B0004020202020204" pitchFamily="34" charset="0"/>
              </a:rPr>
              <a:t> </a:t>
            </a:r>
            <a:r>
              <a:rPr lang="de-DE" dirty="0" err="1">
                <a:latin typeface="Aptos" panose="020B0004020202020204" pitchFamily="34" charset="0"/>
              </a:rPr>
              <a:t>economico</a:t>
            </a:r>
            <a:endParaRPr lang="de-DE" dirty="0">
              <a:latin typeface="Aptos" panose="020B0004020202020204" pitchFamily="34" charset="0"/>
            </a:endParaRPr>
          </a:p>
          <a:p>
            <a:r>
              <a:rPr lang="de-DE" b="1" dirty="0" err="1">
                <a:latin typeface="Aptos" panose="020B0004020202020204" pitchFamily="34" charset="0"/>
              </a:rPr>
              <a:t>Procedura</a:t>
            </a:r>
            <a:r>
              <a:rPr lang="de-DE" b="1" dirty="0">
                <a:latin typeface="Aptos" panose="020B0004020202020204" pitchFamily="34" charset="0"/>
              </a:rPr>
              <a:t> </a:t>
            </a:r>
            <a:r>
              <a:rPr lang="de-DE" b="1" dirty="0" err="1">
                <a:latin typeface="Aptos" panose="020B0004020202020204" pitchFamily="34" charset="0"/>
              </a:rPr>
              <a:t>ristretta</a:t>
            </a:r>
            <a:r>
              <a:rPr lang="de-DE" b="1" dirty="0">
                <a:latin typeface="Aptos" panose="020B0004020202020204" pitchFamily="34" charset="0"/>
              </a:rPr>
              <a:t> </a:t>
            </a:r>
            <a:r>
              <a:rPr lang="de-DE" dirty="0">
                <a:latin typeface="Aptos" panose="020B0004020202020204" pitchFamily="34" charset="0"/>
              </a:rPr>
              <a:t>– </a:t>
            </a:r>
            <a:r>
              <a:rPr lang="de-DE" dirty="0" err="1">
                <a:latin typeface="Aptos" panose="020B0004020202020204" pitchFamily="34" charset="0"/>
              </a:rPr>
              <a:t>almeno</a:t>
            </a:r>
            <a:r>
              <a:rPr lang="de-DE" dirty="0">
                <a:latin typeface="Aptos" panose="020B0004020202020204" pitchFamily="34" charset="0"/>
              </a:rPr>
              <a:t> </a:t>
            </a:r>
            <a:r>
              <a:rPr lang="de-DE" dirty="0" err="1">
                <a:latin typeface="Aptos" panose="020B0004020202020204" pitchFamily="34" charset="0"/>
              </a:rPr>
              <a:t>cinque</a:t>
            </a:r>
            <a:r>
              <a:rPr lang="de-DE" dirty="0">
                <a:latin typeface="Aptos" panose="020B0004020202020204" pitchFamily="34" charset="0"/>
              </a:rPr>
              <a:t> </a:t>
            </a:r>
            <a:r>
              <a:rPr lang="de-DE" dirty="0" err="1">
                <a:latin typeface="Aptos" panose="020B0004020202020204" pitchFamily="34" charset="0"/>
              </a:rPr>
              <a:t>offerenti</a:t>
            </a:r>
            <a:r>
              <a:rPr lang="de-DE" dirty="0">
                <a:latin typeface="Aptos" panose="020B0004020202020204" pitchFamily="34" charset="0"/>
              </a:rPr>
              <a:t> </a:t>
            </a:r>
            <a:r>
              <a:rPr lang="de-DE" dirty="0" err="1">
                <a:latin typeface="Aptos" panose="020B0004020202020204" pitchFamily="34" charset="0"/>
              </a:rPr>
              <a:t>vengono</a:t>
            </a:r>
            <a:r>
              <a:rPr lang="de-DE" dirty="0">
                <a:latin typeface="Aptos" panose="020B0004020202020204" pitchFamily="34" charset="0"/>
              </a:rPr>
              <a:t> </a:t>
            </a:r>
            <a:r>
              <a:rPr lang="de-DE" dirty="0" err="1">
                <a:latin typeface="Aptos" panose="020B0004020202020204" pitchFamily="34" charset="0"/>
              </a:rPr>
              <a:t>selezionati</a:t>
            </a:r>
            <a:r>
              <a:rPr lang="de-DE" dirty="0">
                <a:latin typeface="Aptos" panose="020B0004020202020204" pitchFamily="34" charset="0"/>
              </a:rPr>
              <a:t> </a:t>
            </a:r>
            <a:r>
              <a:rPr lang="de-DE" dirty="0" err="1">
                <a:latin typeface="Aptos" panose="020B0004020202020204" pitchFamily="34" charset="0"/>
              </a:rPr>
              <a:t>sulla</a:t>
            </a:r>
            <a:r>
              <a:rPr lang="de-DE" dirty="0">
                <a:latin typeface="Aptos" panose="020B0004020202020204" pitchFamily="34" charset="0"/>
              </a:rPr>
              <a:t> </a:t>
            </a:r>
            <a:r>
              <a:rPr lang="de-DE" dirty="0" err="1">
                <a:latin typeface="Aptos" panose="020B0004020202020204" pitchFamily="34" charset="0"/>
              </a:rPr>
              <a:t>base</a:t>
            </a:r>
            <a:r>
              <a:rPr lang="de-DE" dirty="0">
                <a:latin typeface="Aptos" panose="020B0004020202020204" pitchFamily="34" charset="0"/>
              </a:rPr>
              <a:t> di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oggettivi</a:t>
            </a:r>
            <a:endParaRPr lang="de-DE" dirty="0">
              <a:latin typeface="Aptos" panose="020B0004020202020204" pitchFamily="34" charset="0"/>
            </a:endParaRPr>
          </a:p>
          <a:p>
            <a:r>
              <a:rPr lang="de-DE" b="1" dirty="0" err="1">
                <a:latin typeface="Aptos" panose="020B0004020202020204" pitchFamily="34" charset="0"/>
              </a:rPr>
              <a:t>Procedura</a:t>
            </a:r>
            <a:r>
              <a:rPr lang="de-DE" b="1" dirty="0">
                <a:latin typeface="Aptos" panose="020B0004020202020204" pitchFamily="34" charset="0"/>
              </a:rPr>
              <a:t> </a:t>
            </a:r>
            <a:r>
              <a:rPr lang="de-DE" b="1" dirty="0" err="1">
                <a:latin typeface="Aptos" panose="020B0004020202020204" pitchFamily="34" charset="0"/>
              </a:rPr>
              <a:t>competitiva</a:t>
            </a:r>
            <a:r>
              <a:rPr lang="de-DE" b="1" dirty="0">
                <a:latin typeface="Aptos" panose="020B0004020202020204" pitchFamily="34" charset="0"/>
              </a:rPr>
              <a:t> </a:t>
            </a:r>
            <a:r>
              <a:rPr lang="de-DE" b="1" dirty="0" err="1">
                <a:latin typeface="Aptos" panose="020B0004020202020204" pitchFamily="34" charset="0"/>
              </a:rPr>
              <a:t>con</a:t>
            </a:r>
            <a:r>
              <a:rPr lang="de-DE" b="1" dirty="0">
                <a:latin typeface="Aptos" panose="020B0004020202020204" pitchFamily="34" charset="0"/>
              </a:rPr>
              <a:t> </a:t>
            </a:r>
            <a:r>
              <a:rPr lang="de-DE" b="1" dirty="0" err="1">
                <a:latin typeface="Aptos" panose="020B0004020202020204" pitchFamily="34" charset="0"/>
              </a:rPr>
              <a:t>negoziazione</a:t>
            </a:r>
            <a:r>
              <a:rPr lang="de-DE" b="1" dirty="0">
                <a:latin typeface="Aptos" panose="020B0004020202020204" pitchFamily="34" charset="0"/>
              </a:rPr>
              <a:t> </a:t>
            </a:r>
            <a:r>
              <a:rPr lang="de-DE" dirty="0">
                <a:latin typeface="Aptos" panose="020B0004020202020204" pitchFamily="34" charset="0"/>
              </a:rPr>
              <a:t>– </a:t>
            </a:r>
            <a:r>
              <a:rPr lang="de-DE" dirty="0" err="1">
                <a:latin typeface="Aptos" panose="020B0004020202020204" pitchFamily="34" charset="0"/>
              </a:rPr>
              <a:t>almeno</a:t>
            </a:r>
            <a:r>
              <a:rPr lang="de-DE" dirty="0">
                <a:latin typeface="Aptos" panose="020B0004020202020204" pitchFamily="34" charset="0"/>
              </a:rPr>
              <a:t> </a:t>
            </a:r>
            <a:r>
              <a:rPr lang="de-DE" dirty="0" err="1">
                <a:latin typeface="Aptos" panose="020B0004020202020204" pitchFamily="34" charset="0"/>
              </a:rPr>
              <a:t>tre</a:t>
            </a:r>
            <a:r>
              <a:rPr lang="de-DE" dirty="0">
                <a:latin typeface="Aptos" panose="020B0004020202020204" pitchFamily="34" charset="0"/>
              </a:rPr>
              <a:t> </a:t>
            </a:r>
            <a:r>
              <a:rPr lang="de-DE" dirty="0" err="1">
                <a:latin typeface="Aptos" panose="020B0004020202020204" pitchFamily="34" charset="0"/>
              </a:rPr>
              <a:t>offerenti</a:t>
            </a:r>
            <a:r>
              <a:rPr lang="de-DE" dirty="0">
                <a:latin typeface="Aptos" panose="020B0004020202020204" pitchFamily="34" charset="0"/>
              </a:rPr>
              <a:t> </a:t>
            </a:r>
            <a:r>
              <a:rPr lang="de-DE" dirty="0" err="1">
                <a:latin typeface="Aptos" panose="020B0004020202020204" pitchFamily="34" charset="0"/>
              </a:rPr>
              <a:t>vengono</a:t>
            </a:r>
            <a:r>
              <a:rPr lang="de-DE" dirty="0">
                <a:latin typeface="Aptos" panose="020B0004020202020204" pitchFamily="34" charset="0"/>
              </a:rPr>
              <a:t> </a:t>
            </a:r>
            <a:r>
              <a:rPr lang="de-DE" dirty="0" err="1">
                <a:latin typeface="Aptos" panose="020B0004020202020204" pitchFamily="34" charset="0"/>
              </a:rPr>
              <a:t>selezionati</a:t>
            </a:r>
            <a:r>
              <a:rPr lang="de-DE" dirty="0">
                <a:latin typeface="Aptos" panose="020B0004020202020204" pitchFamily="34" charset="0"/>
              </a:rPr>
              <a:t> </a:t>
            </a:r>
            <a:r>
              <a:rPr lang="de-DE" dirty="0" err="1">
                <a:latin typeface="Aptos" panose="020B0004020202020204" pitchFamily="34" charset="0"/>
              </a:rPr>
              <a:t>sulla</a:t>
            </a:r>
            <a:r>
              <a:rPr lang="de-DE" dirty="0">
                <a:latin typeface="Aptos" panose="020B0004020202020204" pitchFamily="34" charset="0"/>
              </a:rPr>
              <a:t> </a:t>
            </a:r>
            <a:r>
              <a:rPr lang="de-DE" dirty="0" err="1">
                <a:latin typeface="Aptos" panose="020B0004020202020204" pitchFamily="34" charset="0"/>
              </a:rPr>
              <a:t>base</a:t>
            </a:r>
            <a:r>
              <a:rPr lang="de-DE" dirty="0">
                <a:latin typeface="Aptos" panose="020B0004020202020204" pitchFamily="34" charset="0"/>
              </a:rPr>
              <a:t> di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oggettivi</a:t>
            </a:r>
            <a:r>
              <a:rPr lang="de-DE" dirty="0">
                <a:latin typeface="Aptos" panose="020B0004020202020204" pitchFamily="34" charset="0"/>
              </a:rPr>
              <a:t>; le </a:t>
            </a:r>
            <a:r>
              <a:rPr lang="de-DE" dirty="0" err="1">
                <a:latin typeface="Aptos" panose="020B0004020202020204" pitchFamily="34" charset="0"/>
              </a:rPr>
              <a:t>offerte</a:t>
            </a:r>
            <a:r>
              <a:rPr lang="de-DE" dirty="0">
                <a:latin typeface="Aptos" panose="020B0004020202020204" pitchFamily="34" charset="0"/>
              </a:rPr>
              <a:t> </a:t>
            </a:r>
            <a:r>
              <a:rPr lang="de-DE" dirty="0" err="1">
                <a:latin typeface="Aptos" panose="020B0004020202020204" pitchFamily="34" charset="0"/>
              </a:rPr>
              <a:t>possono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negoziate</a:t>
            </a:r>
            <a:endParaRPr dirty="0">
              <a:latin typeface="Aptos" panose="020B0004020202020204" pitchFamily="34" charset="0"/>
              <a:sym typeface="Arial"/>
            </a:endParaRPr>
          </a:p>
        </p:txBody>
      </p:sp>
      <p:sp>
        <p:nvSpPr>
          <p:cNvPr id="220" name="Google Shape;220;p44"/>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p>
            <a:r>
              <a:rPr lang="de-DE" b="1" dirty="0" err="1">
                <a:latin typeface="Aptos" panose="020B0004020202020204" pitchFamily="34" charset="0"/>
              </a:rPr>
              <a:t>Dialogo</a:t>
            </a:r>
            <a:r>
              <a:rPr lang="de-DE" b="1" dirty="0">
                <a:latin typeface="Aptos" panose="020B0004020202020204" pitchFamily="34" charset="0"/>
              </a:rPr>
              <a:t> </a:t>
            </a:r>
            <a:r>
              <a:rPr lang="de-DE" b="1" dirty="0" err="1">
                <a:latin typeface="Aptos" panose="020B0004020202020204" pitchFamily="34" charset="0"/>
              </a:rPr>
              <a:t>competitivo</a:t>
            </a:r>
            <a:r>
              <a:rPr lang="de-DE" b="1" dirty="0">
                <a:latin typeface="Aptos" panose="020B0004020202020204" pitchFamily="34" charset="0"/>
              </a:rPr>
              <a:t> </a:t>
            </a:r>
            <a:r>
              <a:rPr lang="de-DE" dirty="0">
                <a:latin typeface="Aptos" panose="020B0004020202020204" pitchFamily="34" charset="0"/>
              </a:rPr>
              <a:t>– </a:t>
            </a:r>
            <a:r>
              <a:rPr lang="de-DE" dirty="0" err="1">
                <a:latin typeface="Aptos" panose="020B0004020202020204" pitchFamily="34" charset="0"/>
              </a:rPr>
              <a:t>almeno</a:t>
            </a:r>
            <a:r>
              <a:rPr lang="de-DE" dirty="0">
                <a:latin typeface="Aptos" panose="020B0004020202020204" pitchFamily="34" charset="0"/>
              </a:rPr>
              <a:t> </a:t>
            </a:r>
            <a:r>
              <a:rPr lang="de-DE" dirty="0" err="1">
                <a:latin typeface="Aptos" panose="020B0004020202020204" pitchFamily="34" charset="0"/>
              </a:rPr>
              <a:t>tre</a:t>
            </a:r>
            <a:r>
              <a:rPr lang="de-DE" dirty="0">
                <a:latin typeface="Aptos" panose="020B0004020202020204" pitchFamily="34" charset="0"/>
              </a:rPr>
              <a:t> </a:t>
            </a:r>
            <a:r>
              <a:rPr lang="de-DE" dirty="0" err="1">
                <a:latin typeface="Aptos" panose="020B0004020202020204" pitchFamily="34" charset="0"/>
              </a:rPr>
              <a:t>partecipanti</a:t>
            </a:r>
            <a:r>
              <a:rPr lang="de-DE" dirty="0">
                <a:latin typeface="Aptos" panose="020B0004020202020204" pitchFamily="34" charset="0"/>
              </a:rPr>
              <a:t> </a:t>
            </a:r>
            <a:r>
              <a:rPr lang="de-DE" dirty="0" err="1">
                <a:latin typeface="Aptos" panose="020B0004020202020204" pitchFamily="34" charset="0"/>
              </a:rPr>
              <a:t>vengono</a:t>
            </a:r>
            <a:r>
              <a:rPr lang="de-DE" dirty="0">
                <a:latin typeface="Aptos" panose="020B0004020202020204" pitchFamily="34" charset="0"/>
              </a:rPr>
              <a:t> </a:t>
            </a:r>
            <a:r>
              <a:rPr lang="de-DE" dirty="0" err="1">
                <a:latin typeface="Aptos" panose="020B0004020202020204" pitchFamily="34" charset="0"/>
              </a:rPr>
              <a:t>selezionati</a:t>
            </a:r>
            <a:r>
              <a:rPr lang="de-DE" dirty="0">
                <a:latin typeface="Aptos" panose="020B0004020202020204" pitchFamily="34" charset="0"/>
              </a:rPr>
              <a:t> per </a:t>
            </a:r>
            <a:r>
              <a:rPr lang="de-DE" dirty="0" err="1">
                <a:latin typeface="Aptos" panose="020B0004020202020204" pitchFamily="34" charset="0"/>
              </a:rPr>
              <a:t>sviluppare</a:t>
            </a:r>
            <a:r>
              <a:rPr lang="de-DE" dirty="0">
                <a:latin typeface="Aptos" panose="020B0004020202020204" pitchFamily="34" charset="0"/>
              </a:rPr>
              <a:t> </a:t>
            </a:r>
            <a:r>
              <a:rPr lang="de-DE" dirty="0" err="1">
                <a:latin typeface="Aptos" panose="020B0004020202020204" pitchFamily="34" charset="0"/>
              </a:rPr>
              <a:t>soluzioni</a:t>
            </a:r>
            <a:r>
              <a:rPr lang="de-DE" dirty="0">
                <a:latin typeface="Aptos" panose="020B0004020202020204" pitchFamily="34" charset="0"/>
              </a:rPr>
              <a:t> </a:t>
            </a:r>
            <a:r>
              <a:rPr lang="de-DE" dirty="0" err="1">
                <a:latin typeface="Aptos" panose="020B0004020202020204" pitchFamily="34" charset="0"/>
              </a:rPr>
              <a:t>sulla</a:t>
            </a:r>
            <a:r>
              <a:rPr lang="de-DE" dirty="0">
                <a:latin typeface="Aptos" panose="020B0004020202020204" pitchFamily="34" charset="0"/>
              </a:rPr>
              <a:t> </a:t>
            </a:r>
            <a:r>
              <a:rPr lang="de-DE" dirty="0" err="1">
                <a:latin typeface="Aptos" panose="020B0004020202020204" pitchFamily="34" charset="0"/>
              </a:rPr>
              <a:t>base</a:t>
            </a:r>
            <a:r>
              <a:rPr lang="de-DE" dirty="0">
                <a:latin typeface="Aptos" panose="020B0004020202020204" pitchFamily="34" charset="0"/>
              </a:rPr>
              <a:t> di </a:t>
            </a:r>
            <a:r>
              <a:rPr lang="de-DE" dirty="0" err="1">
                <a:latin typeface="Aptos" panose="020B0004020202020204" pitchFamily="34" charset="0"/>
              </a:rPr>
              <a:t>una</a:t>
            </a:r>
            <a:r>
              <a:rPr lang="de-DE" dirty="0">
                <a:latin typeface="Aptos" panose="020B0004020202020204" pitchFamily="34" charset="0"/>
              </a:rPr>
              <a:t> </a:t>
            </a:r>
            <a:r>
              <a:rPr lang="de-DE" dirty="0" err="1">
                <a:latin typeface="Aptos" panose="020B0004020202020204" pitchFamily="34" charset="0"/>
              </a:rPr>
              <a:t>descrizione</a:t>
            </a:r>
            <a:r>
              <a:rPr lang="de-DE" dirty="0">
                <a:latin typeface="Aptos" panose="020B0004020202020204" pitchFamily="34" charset="0"/>
              </a:rPr>
              <a:t> </a:t>
            </a:r>
            <a:r>
              <a:rPr lang="de-DE" dirty="0" err="1">
                <a:latin typeface="Aptos" panose="020B0004020202020204" pitchFamily="34" charset="0"/>
              </a:rPr>
              <a:t>dei</a:t>
            </a:r>
            <a:r>
              <a:rPr lang="de-DE" dirty="0">
                <a:latin typeface="Aptos" panose="020B0004020202020204" pitchFamily="34" charset="0"/>
              </a:rPr>
              <a:t> </a:t>
            </a:r>
            <a:r>
              <a:rPr lang="de-DE" dirty="0" err="1">
                <a:latin typeface="Aptos" panose="020B0004020202020204" pitchFamily="34" charset="0"/>
              </a:rPr>
              <a:t>requisiti</a:t>
            </a:r>
            <a:r>
              <a:rPr lang="de-DE" dirty="0">
                <a:latin typeface="Aptos" panose="020B0004020202020204" pitchFamily="34" charset="0"/>
              </a:rPr>
              <a:t> </a:t>
            </a:r>
            <a:r>
              <a:rPr lang="de-DE" dirty="0" err="1">
                <a:latin typeface="Aptos" panose="020B0004020202020204" pitchFamily="34" charset="0"/>
              </a:rPr>
              <a:t>forniti</a:t>
            </a:r>
            <a:r>
              <a:rPr lang="de-DE" dirty="0">
                <a:latin typeface="Aptos" panose="020B0004020202020204" pitchFamily="34" charset="0"/>
              </a:rPr>
              <a:t> </a:t>
            </a:r>
            <a:r>
              <a:rPr lang="de-DE" dirty="0" err="1">
                <a:latin typeface="Aptos" panose="020B0004020202020204" pitchFamily="34" charset="0"/>
              </a:rPr>
              <a:t>dalla</a:t>
            </a:r>
            <a:r>
              <a:rPr lang="de-DE" dirty="0">
                <a:latin typeface="Aptos" panose="020B0004020202020204" pitchFamily="34" charset="0"/>
              </a:rPr>
              <a:t> </a:t>
            </a:r>
            <a:r>
              <a:rPr lang="de-DE" dirty="0" err="1">
                <a:latin typeface="Aptos" panose="020B0004020202020204" pitchFamily="34" charset="0"/>
              </a:rPr>
              <a:t>pubblica</a:t>
            </a:r>
            <a:r>
              <a:rPr lang="de-DE" dirty="0">
                <a:latin typeface="Aptos" panose="020B0004020202020204" pitchFamily="34" charset="0"/>
              </a:rPr>
              <a:t> </a:t>
            </a:r>
            <a:r>
              <a:rPr lang="de-DE" dirty="0" err="1">
                <a:latin typeface="Aptos" panose="020B0004020202020204" pitchFamily="34" charset="0"/>
              </a:rPr>
              <a:t>amministrazione</a:t>
            </a:r>
            <a:endParaRPr lang="de-DE" dirty="0">
              <a:latin typeface="Aptos" panose="020B0004020202020204" pitchFamily="34" charset="0"/>
            </a:endParaRPr>
          </a:p>
          <a:p>
            <a:r>
              <a:rPr lang="de-DE" b="1" dirty="0" err="1">
                <a:latin typeface="Aptos" panose="020B0004020202020204" pitchFamily="34" charset="0"/>
              </a:rPr>
              <a:t>Partenariato</a:t>
            </a:r>
            <a:r>
              <a:rPr lang="de-DE" b="1" dirty="0">
                <a:latin typeface="Aptos" panose="020B0004020202020204" pitchFamily="34" charset="0"/>
              </a:rPr>
              <a:t> per </a:t>
            </a:r>
            <a:r>
              <a:rPr lang="de-DE" b="1" dirty="0" err="1">
                <a:latin typeface="Aptos" panose="020B0004020202020204" pitchFamily="34" charset="0"/>
              </a:rPr>
              <a:t>l'innovazione</a:t>
            </a:r>
            <a:r>
              <a:rPr lang="de-DE" b="1" dirty="0">
                <a:latin typeface="Aptos" panose="020B0004020202020204" pitchFamily="34" charset="0"/>
              </a:rPr>
              <a:t> </a:t>
            </a:r>
            <a:r>
              <a:rPr lang="de-DE" dirty="0">
                <a:latin typeface="Aptos" panose="020B0004020202020204" pitchFamily="34" charset="0"/>
              </a:rPr>
              <a:t>– </a:t>
            </a:r>
            <a:r>
              <a:rPr lang="de-DE" dirty="0" err="1">
                <a:latin typeface="Aptos" panose="020B0004020202020204" pitchFamily="34" charset="0"/>
              </a:rPr>
              <a:t>almeno</a:t>
            </a:r>
            <a:r>
              <a:rPr lang="de-DE" dirty="0">
                <a:latin typeface="Aptos" panose="020B0004020202020204" pitchFamily="34" charset="0"/>
              </a:rPr>
              <a:t> </a:t>
            </a:r>
            <a:r>
              <a:rPr lang="de-DE" dirty="0" err="1">
                <a:latin typeface="Aptos" panose="020B0004020202020204" pitchFamily="34" charset="0"/>
              </a:rPr>
              <a:t>tre</a:t>
            </a:r>
            <a:r>
              <a:rPr lang="de-DE" dirty="0">
                <a:latin typeface="Aptos" panose="020B0004020202020204" pitchFamily="34" charset="0"/>
              </a:rPr>
              <a:t> </a:t>
            </a:r>
            <a:r>
              <a:rPr lang="de-DE" dirty="0" err="1">
                <a:latin typeface="Aptos" panose="020B0004020202020204" pitchFamily="34" charset="0"/>
              </a:rPr>
              <a:t>partner</a:t>
            </a:r>
            <a:r>
              <a:rPr lang="de-DE" dirty="0">
                <a:latin typeface="Aptos" panose="020B0004020202020204" pitchFamily="34" charset="0"/>
              </a:rPr>
              <a:t> </a:t>
            </a:r>
            <a:r>
              <a:rPr lang="de-DE" dirty="0" err="1">
                <a:latin typeface="Aptos" panose="020B0004020202020204" pitchFamily="34" charset="0"/>
              </a:rPr>
              <a:t>vengono</a:t>
            </a:r>
            <a:r>
              <a:rPr lang="de-DE" dirty="0">
                <a:latin typeface="Aptos" panose="020B0004020202020204" pitchFamily="34" charset="0"/>
              </a:rPr>
              <a:t> </a:t>
            </a:r>
            <a:r>
              <a:rPr lang="de-DE" dirty="0" err="1">
                <a:latin typeface="Aptos" panose="020B0004020202020204" pitchFamily="34" charset="0"/>
              </a:rPr>
              <a:t>selezionati</a:t>
            </a:r>
            <a:r>
              <a:rPr lang="de-DE" dirty="0">
                <a:latin typeface="Aptos" panose="020B0004020202020204" pitchFamily="34" charset="0"/>
              </a:rPr>
              <a:t> per </a:t>
            </a:r>
            <a:r>
              <a:rPr lang="de-DE" dirty="0" err="1">
                <a:latin typeface="Aptos" panose="020B0004020202020204" pitchFamily="34" charset="0"/>
              </a:rPr>
              <a:t>sviluppare</a:t>
            </a:r>
            <a:r>
              <a:rPr lang="de-DE" dirty="0">
                <a:latin typeface="Aptos" panose="020B0004020202020204" pitchFamily="34" charset="0"/>
              </a:rPr>
              <a:t>, </a:t>
            </a:r>
            <a:r>
              <a:rPr lang="de-DE" dirty="0" err="1">
                <a:latin typeface="Aptos" panose="020B0004020202020204" pitchFamily="34" charset="0"/>
              </a:rPr>
              <a:t>utilizzando</a:t>
            </a:r>
            <a:r>
              <a:rPr lang="de-DE" dirty="0">
                <a:latin typeface="Aptos" panose="020B0004020202020204" pitchFamily="34" charset="0"/>
              </a:rPr>
              <a:t> </a:t>
            </a:r>
            <a:r>
              <a:rPr lang="de-DE" dirty="0" err="1">
                <a:latin typeface="Aptos" panose="020B0004020202020204" pitchFamily="34" charset="0"/>
              </a:rPr>
              <a:t>una</a:t>
            </a:r>
            <a:r>
              <a:rPr lang="de-DE" dirty="0">
                <a:latin typeface="Aptos" panose="020B0004020202020204" pitchFamily="34" charset="0"/>
              </a:rPr>
              <a:t> </a:t>
            </a:r>
            <a:r>
              <a:rPr lang="de-DE" dirty="0" err="1">
                <a:latin typeface="Aptos" panose="020B0004020202020204" pitchFamily="34" charset="0"/>
              </a:rPr>
              <a:t>struttura</a:t>
            </a:r>
            <a:r>
              <a:rPr lang="de-DE" dirty="0">
                <a:latin typeface="Aptos" panose="020B0004020202020204" pitchFamily="34" charset="0"/>
              </a:rPr>
              <a:t> </a:t>
            </a:r>
            <a:r>
              <a:rPr lang="de-DE" dirty="0" err="1">
                <a:latin typeface="Aptos" panose="020B0004020202020204" pitchFamily="34" charset="0"/>
              </a:rPr>
              <a:t>contrattuale</a:t>
            </a:r>
            <a:r>
              <a:rPr lang="de-DE" dirty="0">
                <a:latin typeface="Aptos" panose="020B0004020202020204" pitchFamily="34" charset="0"/>
              </a:rPr>
              <a:t> graduale, </a:t>
            </a:r>
            <a:r>
              <a:rPr lang="de-DE" dirty="0" err="1">
                <a:latin typeface="Aptos" panose="020B0004020202020204" pitchFamily="34" charset="0"/>
              </a:rPr>
              <a:t>beni</a:t>
            </a:r>
            <a:r>
              <a:rPr lang="de-DE" dirty="0">
                <a:latin typeface="Aptos" panose="020B0004020202020204" pitchFamily="34" charset="0"/>
              </a:rPr>
              <a:t> o servizi non ancora </a:t>
            </a:r>
            <a:r>
              <a:rPr lang="de-DE" dirty="0" err="1">
                <a:latin typeface="Aptos" panose="020B0004020202020204" pitchFamily="34" charset="0"/>
              </a:rPr>
              <a:t>presenti</a:t>
            </a:r>
            <a:r>
              <a:rPr lang="de-DE" dirty="0">
                <a:latin typeface="Aptos" panose="020B0004020202020204" pitchFamily="34" charset="0"/>
              </a:rPr>
              <a:t> sul </a:t>
            </a:r>
            <a:r>
              <a:rPr lang="de-DE" dirty="0" err="1">
                <a:latin typeface="Aptos" panose="020B0004020202020204" pitchFamily="34" charset="0"/>
              </a:rPr>
              <a:t>mercato</a:t>
            </a:r>
            <a:endParaRPr dirty="0">
              <a:latin typeface="Aptos" panose="020B0004020202020204" pitchFamily="34" charset="0"/>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5"/>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Effetti</a:t>
            </a:r>
            <a:r>
              <a:rPr lang="de-DE" dirty="0">
                <a:latin typeface="Aptos Serif" panose="02020604070405020304" pitchFamily="18" charset="0"/>
                <a:cs typeface="Aptos Serif" panose="02020604070405020304" pitchFamily="18" charset="0"/>
              </a:rPr>
              <a:t> della </a:t>
            </a:r>
            <a:r>
              <a:rPr lang="de-DE" dirty="0" err="1">
                <a:latin typeface="Aptos Serif" panose="02020604070405020304" pitchFamily="18" charset="0"/>
                <a:cs typeface="Aptos Serif" panose="02020604070405020304" pitchFamily="18" charset="0"/>
              </a:rPr>
              <a:t>procedura</a:t>
            </a:r>
            <a:endParaRPr dirty="0">
              <a:latin typeface="Aptos Serif" panose="02020604070405020304" pitchFamily="18" charset="0"/>
              <a:ea typeface="Arial"/>
              <a:cs typeface="Aptos Serif" panose="02020604070405020304" pitchFamily="18" charset="0"/>
              <a:sym typeface="Arial"/>
            </a:endParaRPr>
          </a:p>
        </p:txBody>
      </p:sp>
      <p:sp>
        <p:nvSpPr>
          <p:cNvPr id="227" name="Google Shape;227;p45"/>
          <p:cNvSpPr txBox="1">
            <a:spLocks noGrp="1"/>
          </p:cNvSpPr>
          <p:nvPr>
            <p:ph type="body" idx="2"/>
          </p:nvPr>
        </p:nvSpPr>
        <p:spPr>
          <a:xfrm>
            <a:off x="7024316" y="2219130"/>
            <a:ext cx="4802458" cy="3597470"/>
          </a:xfrm>
          <a:prstGeom prst="rect">
            <a:avLst/>
          </a:prstGeom>
          <a:noFill/>
          <a:ln>
            <a:noFill/>
          </a:ln>
        </p:spPr>
        <p:txBody>
          <a:bodyPr spcFirstLastPara="1" wrap="square" lIns="0" tIns="45700" rIns="91425" bIns="45700" anchor="t" anchorCtr="0">
            <a:normAutofit/>
          </a:bodyPr>
          <a:lstStyle/>
          <a:p>
            <a:pPr marL="101600" lvl="0" indent="0">
              <a:buNone/>
            </a:pPr>
            <a:r>
              <a:rPr lang="de-DE" dirty="0">
                <a:latin typeface="Aptos" panose="020B0004020202020204" pitchFamily="34" charset="0"/>
              </a:rPr>
              <a:t>La </a:t>
            </a:r>
            <a:r>
              <a:rPr lang="de-DE" dirty="0" err="1">
                <a:latin typeface="Aptos" panose="020B0004020202020204" pitchFamily="34" charset="0"/>
              </a:rPr>
              <a:t>procedura</a:t>
            </a:r>
            <a:r>
              <a:rPr lang="de-DE" dirty="0">
                <a:latin typeface="Aptos" panose="020B0004020202020204" pitchFamily="34" charset="0"/>
              </a:rPr>
              <a:t> </a:t>
            </a:r>
            <a:r>
              <a:rPr lang="de-DE" dirty="0" err="1">
                <a:latin typeface="Aptos" panose="020B0004020202020204" pitchFamily="34" charset="0"/>
              </a:rPr>
              <a:t>aperta</a:t>
            </a:r>
            <a:r>
              <a:rPr lang="de-DE" dirty="0">
                <a:latin typeface="Aptos" panose="020B0004020202020204" pitchFamily="34" charset="0"/>
              </a:rPr>
              <a:t> </a:t>
            </a:r>
            <a:r>
              <a:rPr lang="de-DE" dirty="0" err="1">
                <a:latin typeface="Aptos" panose="020B0004020202020204" pitchFamily="34" charset="0"/>
              </a:rPr>
              <a:t>potrebbe</a:t>
            </a:r>
            <a:r>
              <a:rPr lang="de-DE" dirty="0">
                <a:latin typeface="Aptos" panose="020B0004020202020204" pitchFamily="34" charset="0"/>
              </a:rPr>
              <a:t> non </a:t>
            </a:r>
            <a:r>
              <a:rPr lang="de-DE" dirty="0" err="1">
                <a:latin typeface="Aptos" panose="020B0004020202020204" pitchFamily="34" charset="0"/>
              </a:rPr>
              <a:t>essere</a:t>
            </a:r>
            <a:r>
              <a:rPr lang="de-DE" dirty="0">
                <a:latin typeface="Aptos" panose="020B0004020202020204" pitchFamily="34" charset="0"/>
              </a:rPr>
              <a:t> la più </a:t>
            </a:r>
            <a:r>
              <a:rPr lang="de-DE" dirty="0" err="1">
                <a:latin typeface="Aptos" panose="020B0004020202020204" pitchFamily="34" charset="0"/>
              </a:rPr>
              <a:t>adatta</a:t>
            </a:r>
            <a:r>
              <a:rPr lang="de-DE" dirty="0">
                <a:latin typeface="Aptos" panose="020B0004020202020204" pitchFamily="34" charset="0"/>
              </a:rPr>
              <a:t> </a:t>
            </a:r>
            <a:r>
              <a:rPr lang="de-DE" dirty="0" err="1">
                <a:latin typeface="Aptos" panose="020B0004020202020204" pitchFamily="34" charset="0"/>
              </a:rPr>
              <a:t>quando</a:t>
            </a:r>
            <a:r>
              <a:rPr lang="de-DE" dirty="0">
                <a:latin typeface="Aptos" panose="020B0004020202020204" pitchFamily="34" charset="0"/>
              </a:rPr>
              <a:t> </a:t>
            </a:r>
            <a:r>
              <a:rPr lang="de-DE" dirty="0" err="1">
                <a:latin typeface="Aptos" panose="020B0004020202020204" pitchFamily="34" charset="0"/>
              </a:rPr>
              <a:t>determinate</a:t>
            </a:r>
            <a:r>
              <a:rPr lang="de-DE" dirty="0">
                <a:latin typeface="Aptos" panose="020B0004020202020204" pitchFamily="34" charset="0"/>
              </a:rPr>
              <a:t> </a:t>
            </a:r>
            <a:r>
              <a:rPr lang="de-DE" dirty="0" err="1">
                <a:latin typeface="Aptos" panose="020B0004020202020204" pitchFamily="34" charset="0"/>
              </a:rPr>
              <a:t>conoscenze</a:t>
            </a:r>
            <a:r>
              <a:rPr lang="de-DE" dirty="0">
                <a:latin typeface="Aptos" panose="020B0004020202020204" pitchFamily="34" charset="0"/>
              </a:rPr>
              <a:t> </a:t>
            </a:r>
            <a:r>
              <a:rPr lang="de-DE" dirty="0" err="1">
                <a:latin typeface="Aptos" panose="020B0004020202020204" pitchFamily="34" charset="0"/>
              </a:rPr>
              <a:t>preliminari</a:t>
            </a:r>
            <a:r>
              <a:rPr lang="de-DE" dirty="0">
                <a:latin typeface="Aptos" panose="020B0004020202020204" pitchFamily="34" charset="0"/>
              </a:rPr>
              <a:t> o altre </a:t>
            </a:r>
            <a:r>
              <a:rPr lang="de-DE" dirty="0" err="1">
                <a:latin typeface="Aptos" panose="020B0004020202020204" pitchFamily="34" charset="0"/>
              </a:rPr>
              <a:t>competenze</a:t>
            </a:r>
            <a:r>
              <a:rPr lang="de-DE" dirty="0">
                <a:latin typeface="Aptos" panose="020B0004020202020204" pitchFamily="34" charset="0"/>
              </a:rPr>
              <a:t> </a:t>
            </a:r>
            <a:r>
              <a:rPr lang="de-DE" dirty="0" err="1">
                <a:latin typeface="Aptos" panose="020B0004020202020204" pitchFamily="34" charset="0"/>
              </a:rPr>
              <a:t>tecniche</a:t>
            </a:r>
            <a:r>
              <a:rPr lang="de-DE" dirty="0">
                <a:latin typeface="Aptos" panose="020B0004020202020204" pitchFamily="34" charset="0"/>
              </a:rPr>
              <a:t> </a:t>
            </a:r>
            <a:r>
              <a:rPr lang="de-DE" dirty="0" err="1">
                <a:latin typeface="Aptos" panose="020B0004020202020204" pitchFamily="34" charset="0"/>
              </a:rPr>
              <a:t>sono</a:t>
            </a:r>
            <a:r>
              <a:rPr lang="de-DE" dirty="0">
                <a:latin typeface="Aptos" panose="020B0004020202020204" pitchFamily="34" charset="0"/>
              </a:rPr>
              <a:t> </a:t>
            </a:r>
            <a:r>
              <a:rPr lang="de-DE" dirty="0" err="1">
                <a:latin typeface="Aptos" panose="020B0004020202020204" pitchFamily="34" charset="0"/>
              </a:rPr>
              <a:t>particolarmente</a:t>
            </a:r>
            <a:r>
              <a:rPr lang="de-DE" dirty="0">
                <a:latin typeface="Aptos" panose="020B0004020202020204" pitchFamily="34" charset="0"/>
              </a:rPr>
              <a:t> </a:t>
            </a:r>
            <a:r>
              <a:rPr lang="de-DE" dirty="0" err="1">
                <a:latin typeface="Aptos" panose="020B0004020202020204" pitchFamily="34" charset="0"/>
              </a:rPr>
              <a:t>importanti</a:t>
            </a:r>
            <a:r>
              <a:rPr lang="de-DE" dirty="0">
                <a:latin typeface="Aptos" panose="020B0004020202020204" pitchFamily="34" charset="0"/>
              </a:rPr>
              <a:t> per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appalto</a:t>
            </a:r>
            <a:r>
              <a:rPr lang="de-DE" dirty="0">
                <a:latin typeface="Aptos" panose="020B0004020202020204" pitchFamily="34" charset="0"/>
              </a:rPr>
              <a:t>.</a:t>
            </a:r>
            <a:endParaRPr dirty="0">
              <a:latin typeface="Aptos" panose="020B0004020202020204" pitchFamily="34" charset="0"/>
              <a:sym typeface="Arial"/>
            </a:endParaRPr>
          </a:p>
        </p:txBody>
      </p:sp>
      <p:sp>
        <p:nvSpPr>
          <p:cNvPr id="228" name="Google Shape;228;p45"/>
          <p:cNvSpPr txBox="1">
            <a:spLocks noGrp="1"/>
          </p:cNvSpPr>
          <p:nvPr>
            <p:ph type="body" idx="1"/>
          </p:nvPr>
        </p:nvSpPr>
        <p:spPr>
          <a:xfrm>
            <a:off x="594360" y="2219325"/>
            <a:ext cx="5746750" cy="3597275"/>
          </a:xfrm>
          <a:prstGeom prst="rect">
            <a:avLst/>
          </a:prstGeom>
          <a:solidFill>
            <a:schemeClr val="lt1"/>
          </a:solidFill>
          <a:ln>
            <a:noFill/>
          </a:ln>
        </p:spPr>
        <p:txBody>
          <a:bodyPr spcFirstLastPara="1" wrap="square" lIns="72000" tIns="45700" rIns="72000" bIns="45700" anchor="t" anchorCtr="0">
            <a:noAutofit/>
          </a:bodyPr>
          <a:lstStyle/>
          <a:p>
            <a:pPr marL="0" lvl="0" indent="0"/>
            <a:r>
              <a:rPr lang="de-DE" dirty="0">
                <a:latin typeface="Aptos" panose="020B0004020202020204" pitchFamily="34" charset="0"/>
              </a:rPr>
              <a:t>La </a:t>
            </a:r>
            <a:r>
              <a:rPr lang="de-DE" dirty="0" err="1">
                <a:latin typeface="Aptos" panose="020B0004020202020204" pitchFamily="34" charset="0"/>
              </a:rPr>
              <a:t>scelta</a:t>
            </a:r>
            <a:r>
              <a:rPr lang="de-DE" dirty="0">
                <a:latin typeface="Aptos" panose="020B0004020202020204" pitchFamily="34" charset="0"/>
              </a:rPr>
              <a:t> della </a:t>
            </a:r>
            <a:r>
              <a:rPr lang="de-DE" dirty="0" err="1">
                <a:latin typeface="Aptos" panose="020B0004020202020204" pitchFamily="34" charset="0"/>
              </a:rPr>
              <a:t>procedura</a:t>
            </a:r>
            <a:r>
              <a:rPr lang="de-DE" dirty="0">
                <a:latin typeface="Aptos" panose="020B0004020202020204" pitchFamily="34" charset="0"/>
              </a:rPr>
              <a:t> </a:t>
            </a:r>
            <a:r>
              <a:rPr lang="de-DE" dirty="0" err="1">
                <a:latin typeface="Aptos" panose="020B0004020202020204" pitchFamily="34" charset="0"/>
              </a:rPr>
              <a:t>determina</a:t>
            </a:r>
            <a:r>
              <a:rPr lang="de-DE" dirty="0">
                <a:latin typeface="Aptos" panose="020B0004020202020204" pitchFamily="34" charset="0"/>
              </a:rPr>
              <a:t> </a:t>
            </a:r>
            <a:r>
              <a:rPr lang="de-DE" b="1" dirty="0" err="1">
                <a:solidFill>
                  <a:schemeClr val="accent6"/>
                </a:solidFill>
                <a:latin typeface="Aptos" panose="020B0004020202020204" pitchFamily="34" charset="0"/>
              </a:rPr>
              <a:t>chi</a:t>
            </a:r>
            <a:r>
              <a:rPr lang="de-DE" b="1" dirty="0">
                <a:solidFill>
                  <a:schemeClr val="accent6"/>
                </a:solidFill>
                <a:latin typeface="Aptos" panose="020B0004020202020204" pitchFamily="34" charset="0"/>
              </a:rPr>
              <a:t> </a:t>
            </a:r>
            <a:r>
              <a:rPr lang="de-DE" b="1" dirty="0" err="1">
                <a:solidFill>
                  <a:schemeClr val="accent6"/>
                </a:solidFill>
                <a:latin typeface="Aptos" panose="020B0004020202020204" pitchFamily="34" charset="0"/>
              </a:rPr>
              <a:t>può</a:t>
            </a:r>
            <a:r>
              <a:rPr lang="de-DE" b="1" dirty="0">
                <a:solidFill>
                  <a:schemeClr val="accent6"/>
                </a:solidFill>
                <a:latin typeface="Aptos" panose="020B0004020202020204" pitchFamily="34" charset="0"/>
              </a:rPr>
              <a:t> </a:t>
            </a:r>
            <a:r>
              <a:rPr lang="de-DE" b="1" dirty="0" err="1">
                <a:solidFill>
                  <a:schemeClr val="accent6"/>
                </a:solidFill>
                <a:latin typeface="Aptos" panose="020B0004020202020204" pitchFamily="34" charset="0"/>
              </a:rPr>
              <a:t>candidarsi</a:t>
            </a:r>
            <a:r>
              <a:rPr lang="de-DE" dirty="0">
                <a:latin typeface="Aptos" panose="020B0004020202020204" pitchFamily="34" charset="0"/>
              </a:rPr>
              <a:t> per il </a:t>
            </a:r>
            <a:r>
              <a:rPr lang="de-DE" dirty="0" err="1">
                <a:latin typeface="Aptos" panose="020B0004020202020204" pitchFamily="34" charset="0"/>
              </a:rPr>
              <a:t>vostro</a:t>
            </a:r>
            <a:r>
              <a:rPr lang="de-DE" dirty="0">
                <a:latin typeface="Aptos" panose="020B0004020202020204" pitchFamily="34" charset="0"/>
              </a:rPr>
              <a:t> </a:t>
            </a:r>
            <a:r>
              <a:rPr lang="de-DE" dirty="0" err="1">
                <a:latin typeface="Aptos" panose="020B0004020202020204" pitchFamily="34" charset="0"/>
              </a:rPr>
              <a:t>appalto</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come</a:t>
            </a:r>
            <a:r>
              <a:rPr lang="de-DE" dirty="0">
                <a:latin typeface="Aptos" panose="020B0004020202020204" pitchFamily="34" charset="0"/>
              </a:rPr>
              <a:t> </a:t>
            </a:r>
            <a:r>
              <a:rPr lang="de-DE" dirty="0" err="1">
                <a:latin typeface="Aptos" panose="020B0004020202020204" pitchFamily="34" charset="0"/>
              </a:rPr>
              <a:t>applicare</a:t>
            </a:r>
            <a:r>
              <a:rPr lang="de-DE" dirty="0">
                <a:latin typeface="Aptos" panose="020B0004020202020204" pitchFamily="34" charset="0"/>
              </a:rPr>
              <a:t> </a:t>
            </a:r>
            <a:r>
              <a:rPr lang="de-DE" dirty="0" err="1">
                <a:latin typeface="Aptos" panose="020B0004020202020204" pitchFamily="34" charset="0"/>
              </a:rPr>
              <a:t>determinati</a:t>
            </a:r>
            <a:r>
              <a:rPr lang="de-DE" dirty="0">
                <a:latin typeface="Aptos" panose="020B0004020202020204" pitchFamily="34" charset="0"/>
              </a:rPr>
              <a:t> </a:t>
            </a:r>
            <a:r>
              <a:rPr lang="de-DE" dirty="0" err="1">
                <a:latin typeface="Aptos" panose="020B0004020202020204" pitchFamily="34" charset="0"/>
              </a:rPr>
              <a:t>criteri</a:t>
            </a:r>
            <a:r>
              <a:rPr lang="de-DE" dirty="0">
                <a:latin typeface="Aptos" panose="020B0004020202020204" pitchFamily="34" charset="0"/>
              </a:rPr>
              <a:t>.</a:t>
            </a:r>
            <a:endParaRPr dirty="0">
              <a:latin typeface="Aptos" panose="020B0004020202020204" pitchFamily="34" charset="0"/>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6"/>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p>
            <a:pPr marL="0" lvl="0" indent="0" algn="l" rtl="0">
              <a:lnSpc>
                <a:spcPct val="80000"/>
              </a:lnSpc>
              <a:spcBef>
                <a:spcPts val="0"/>
              </a:spcBef>
              <a:spcAft>
                <a:spcPts val="0"/>
              </a:spcAft>
              <a:buSzPts val="4400"/>
              <a:buNone/>
            </a:pPr>
            <a:r>
              <a:rPr lang="de-DE" dirty="0">
                <a:solidFill>
                  <a:schemeClr val="dk1"/>
                </a:solidFill>
                <a:latin typeface="Aptos Serif" panose="02020604070405020304" pitchFamily="18" charset="0"/>
                <a:ea typeface="Arial"/>
                <a:cs typeface="Aptos Serif" panose="02020604070405020304" pitchFamily="18" charset="0"/>
                <a:sym typeface="Arial"/>
              </a:rPr>
              <a:t>Agenda</a:t>
            </a:r>
            <a:endParaRPr dirty="0">
              <a:latin typeface="Aptos Serif" panose="02020604070405020304" pitchFamily="18" charset="0"/>
              <a:cs typeface="Aptos Serif" panose="02020604070405020304" pitchFamily="18" charset="0"/>
            </a:endParaRPr>
          </a:p>
        </p:txBody>
      </p:sp>
      <p:sp>
        <p:nvSpPr>
          <p:cNvPr id="101" name="Google Shape;101;p6"/>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p>
            <a:pPr marL="685800" indent="-457200" fontAlgn="base">
              <a:buFont typeface="+mj-lt"/>
              <a:buAutoNum type="arabicPeriod"/>
            </a:pPr>
            <a:r>
              <a:rPr lang="de-DE" dirty="0" err="1">
                <a:latin typeface="Aptos" panose="020B0004020202020204" pitchFamily="34" charset="0"/>
              </a:rPr>
              <a:t>Introduzione</a:t>
            </a:r>
            <a:endParaRPr lang="de-DE" dirty="0">
              <a:latin typeface="Aptos" panose="020B0004020202020204" pitchFamily="34" charset="0"/>
            </a:endParaRPr>
          </a:p>
          <a:p>
            <a:pPr marL="685800" indent="-457200" fontAlgn="base">
              <a:buFont typeface="+mj-lt"/>
              <a:buAutoNum type="arabicPeriod"/>
            </a:pPr>
            <a:r>
              <a:rPr lang="de-DE" dirty="0" err="1">
                <a:latin typeface="Aptos" panose="020B0004020202020204" pitchFamily="34" charset="0"/>
              </a:rPr>
              <a:t>Strumenti</a:t>
            </a:r>
            <a:r>
              <a:rPr lang="de-DE" dirty="0">
                <a:latin typeface="Aptos" panose="020B0004020202020204" pitchFamily="34" charset="0"/>
              </a:rPr>
              <a:t> </a:t>
            </a:r>
            <a:r>
              <a:rPr lang="de-DE" dirty="0" err="1">
                <a:latin typeface="Aptos" panose="020B0004020202020204" pitchFamily="34" charset="0"/>
              </a:rPr>
              <a:t>giuridici</a:t>
            </a:r>
            <a:r>
              <a:rPr lang="de-DE" dirty="0">
                <a:latin typeface="Aptos" panose="020B0004020202020204" pitchFamily="34" charset="0"/>
              </a:rPr>
              <a:t> </a:t>
            </a:r>
            <a:r>
              <a:rPr lang="de-DE" dirty="0" err="1">
                <a:latin typeface="Aptos" panose="020B0004020202020204" pitchFamily="34" charset="0"/>
              </a:rPr>
              <a:t>importanti</a:t>
            </a:r>
            <a:r>
              <a:rPr lang="de-DE" dirty="0">
                <a:latin typeface="Aptos" panose="020B0004020202020204" pitchFamily="34" charset="0"/>
              </a:rPr>
              <a:t> a </a:t>
            </a:r>
            <a:r>
              <a:rPr lang="de-DE" dirty="0" err="1">
                <a:latin typeface="Aptos" panose="020B0004020202020204" pitchFamily="34" charset="0"/>
              </a:rPr>
              <a:t>livello</a:t>
            </a:r>
            <a:r>
              <a:rPr lang="de-DE" dirty="0">
                <a:latin typeface="Aptos" panose="020B0004020202020204" pitchFamily="34" charset="0"/>
              </a:rPr>
              <a:t> UE</a:t>
            </a:r>
          </a:p>
          <a:p>
            <a:pPr marL="685800" indent="-457200" fontAlgn="base">
              <a:buFont typeface="+mj-lt"/>
              <a:buAutoNum type="arabicPeriod"/>
            </a:pPr>
            <a:r>
              <a:rPr lang="de-DE" dirty="0" err="1">
                <a:latin typeface="Aptos" panose="020B0004020202020204" pitchFamily="34" charset="0"/>
              </a:rPr>
              <a:t>Integrazione</a:t>
            </a:r>
            <a:r>
              <a:rPr lang="de-DE" dirty="0">
                <a:latin typeface="Aptos" panose="020B0004020202020204" pitchFamily="34" charset="0"/>
              </a:rPr>
              <a:t> della </a:t>
            </a:r>
            <a:r>
              <a:rPr lang="de-DE" dirty="0" err="1">
                <a:latin typeface="Aptos" panose="020B0004020202020204" pitchFamily="34" charset="0"/>
              </a:rPr>
              <a:t>sostenibilità</a:t>
            </a:r>
            <a:r>
              <a:rPr lang="de-DE" dirty="0">
                <a:latin typeface="Aptos" panose="020B0004020202020204" pitchFamily="34" charset="0"/>
              </a:rPr>
              <a:t> </a:t>
            </a:r>
            <a:r>
              <a:rPr lang="de-DE" dirty="0" err="1">
                <a:latin typeface="Aptos" panose="020B0004020202020204" pitchFamily="34" charset="0"/>
              </a:rPr>
              <a:t>negli</a:t>
            </a:r>
            <a:r>
              <a:rPr lang="de-DE" dirty="0">
                <a:latin typeface="Aptos" panose="020B0004020202020204" pitchFamily="34" charset="0"/>
              </a:rPr>
              <a:t> </a:t>
            </a:r>
            <a:r>
              <a:rPr lang="de-DE" dirty="0" err="1">
                <a:latin typeface="Aptos" panose="020B0004020202020204" pitchFamily="34" charset="0"/>
              </a:rPr>
              <a:t>approvvigionamenti</a:t>
            </a:r>
            <a:endParaRPr lang="de-DE" dirty="0">
              <a:latin typeface="Aptos" panose="020B0004020202020204" pitchFamily="34" charset="0"/>
            </a:endParaRPr>
          </a:p>
          <a:p>
            <a:pPr marL="685800" indent="-457200" fontAlgn="base">
              <a:buFont typeface="+mj-lt"/>
              <a:buAutoNum type="arabicPeriod"/>
            </a:pPr>
            <a:r>
              <a:rPr lang="de-DE" dirty="0" err="1">
                <a:latin typeface="Aptos" panose="020B0004020202020204" pitchFamily="34" charset="0"/>
              </a:rPr>
              <a:t>Esercizio</a:t>
            </a:r>
            <a:r>
              <a:rPr lang="de-DE" dirty="0">
                <a:latin typeface="Aptos" panose="020B0004020202020204" pitchFamily="34" charset="0"/>
              </a:rPr>
              <a:t> </a:t>
            </a:r>
            <a:r>
              <a:rPr lang="de-DE" dirty="0" err="1">
                <a:latin typeface="Aptos" panose="020B0004020202020204" pitchFamily="34" charset="0"/>
              </a:rPr>
              <a:t>pratico</a:t>
            </a:r>
            <a:endParaRPr lang="de-DE" dirty="0">
              <a:latin typeface="Aptos" panose="020B0004020202020204" pitchFamily="34" charset="0"/>
            </a:endParaRPr>
          </a:p>
          <a:p>
            <a:pPr marL="685800" indent="-457200" fontAlgn="base">
              <a:buFont typeface="+mj-lt"/>
              <a:buAutoNum type="arabicPeriod"/>
            </a:pPr>
            <a:r>
              <a:rPr lang="de-DE" dirty="0" err="1">
                <a:latin typeface="Aptos" panose="020B0004020202020204" pitchFamily="34" charset="0"/>
              </a:rPr>
              <a:t>Conclusioni</a:t>
            </a:r>
            <a:endParaRPr lang="de-DE" dirty="0">
              <a:latin typeface="Aptos" panose="020B00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46"/>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Vantaggi</a:t>
            </a:r>
            <a:r>
              <a:rPr lang="de-DE" dirty="0">
                <a:latin typeface="Aptos Serif" panose="02020604070405020304" pitchFamily="18" charset="0"/>
                <a:cs typeface="Aptos Serif" panose="02020604070405020304" pitchFamily="18" charset="0"/>
              </a:rPr>
              <a:t> delle </a:t>
            </a:r>
            <a:r>
              <a:rPr lang="de-DE" dirty="0" err="1">
                <a:latin typeface="Aptos Serif" panose="02020604070405020304" pitchFamily="18" charset="0"/>
                <a:cs typeface="Aptos Serif" panose="02020604070405020304" pitchFamily="18" charset="0"/>
              </a:rPr>
              <a:t>procedure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flessibili</a:t>
            </a:r>
            <a:endParaRPr dirty="0">
              <a:latin typeface="Aptos Serif" panose="02020604070405020304" pitchFamily="18" charset="0"/>
              <a:ea typeface="Arial"/>
              <a:cs typeface="Aptos Serif" panose="02020604070405020304" pitchFamily="18" charset="0"/>
              <a:sym typeface="Arial"/>
            </a:endParaRPr>
          </a:p>
        </p:txBody>
      </p:sp>
      <p:sp>
        <p:nvSpPr>
          <p:cNvPr id="235" name="Google Shape;235;p46"/>
          <p:cNvSpPr txBox="1">
            <a:spLocks noGrp="1"/>
          </p:cNvSpPr>
          <p:nvPr>
            <p:ph type="body" idx="1"/>
          </p:nvPr>
        </p:nvSpPr>
        <p:spPr>
          <a:xfrm>
            <a:off x="594360" y="2676525"/>
            <a:ext cx="8854440" cy="3597470"/>
          </a:xfrm>
          <a:prstGeom prst="rect">
            <a:avLst/>
          </a:prstGeom>
          <a:noFill/>
          <a:ln>
            <a:noFill/>
          </a:ln>
        </p:spPr>
        <p:txBody>
          <a:bodyPr spcFirstLastPara="1" wrap="square" lIns="0" tIns="45700" rIns="0" bIns="0" anchor="t" anchorCtr="0">
            <a:normAutofit/>
          </a:bodyPr>
          <a:lstStyle/>
          <a:p>
            <a:pPr marL="571500" indent="-342900" fontAlgn="base">
              <a:buFont typeface="Arial" panose="020B0604020202020204" pitchFamily="34" charset="0"/>
              <a:buChar char="•"/>
            </a:pPr>
            <a:r>
              <a:rPr lang="de-DE" dirty="0">
                <a:latin typeface="Aptos" panose="020B0004020202020204" pitchFamily="34" charset="0"/>
              </a:rPr>
              <a:t>Le </a:t>
            </a:r>
            <a:r>
              <a:rPr lang="de-DE" dirty="0" err="1">
                <a:latin typeface="Aptos" panose="020B0004020202020204" pitchFamily="34" charset="0"/>
              </a:rPr>
              <a:t>procedure</a:t>
            </a:r>
            <a:r>
              <a:rPr lang="de-DE" dirty="0">
                <a:latin typeface="Aptos" panose="020B0004020202020204" pitchFamily="34" charset="0"/>
              </a:rPr>
              <a:t> </a:t>
            </a:r>
            <a:r>
              <a:rPr lang="de-DE" dirty="0" err="1">
                <a:latin typeface="Aptos" panose="020B0004020202020204" pitchFamily="34" charset="0"/>
              </a:rPr>
              <a:t>competitive</a:t>
            </a:r>
            <a:r>
              <a:rPr lang="de-DE" dirty="0">
                <a:latin typeface="Aptos" panose="020B0004020202020204" pitchFamily="34" charset="0"/>
              </a:rPr>
              <a:t> (</a:t>
            </a:r>
            <a:r>
              <a:rPr lang="de-DE" dirty="0" err="1">
                <a:latin typeface="Aptos" panose="020B0004020202020204" pitchFamily="34" charset="0"/>
              </a:rPr>
              <a:t>negoziazione</a:t>
            </a:r>
            <a:r>
              <a:rPr lang="de-DE" dirty="0">
                <a:latin typeface="Aptos" panose="020B0004020202020204" pitchFamily="34" charset="0"/>
              </a:rPr>
              <a:t>, </a:t>
            </a:r>
            <a:r>
              <a:rPr lang="de-DE" dirty="0" err="1">
                <a:latin typeface="Aptos" panose="020B0004020202020204" pitchFamily="34" charset="0"/>
              </a:rPr>
              <a:t>dialogo</a:t>
            </a:r>
            <a:r>
              <a:rPr lang="de-DE" dirty="0">
                <a:latin typeface="Aptos" panose="020B0004020202020204" pitchFamily="34" charset="0"/>
              </a:rPr>
              <a:t>, </a:t>
            </a:r>
            <a:r>
              <a:rPr lang="de-DE" dirty="0" err="1">
                <a:latin typeface="Aptos" panose="020B0004020202020204" pitchFamily="34" charset="0"/>
              </a:rPr>
              <a:t>partenariato</a:t>
            </a:r>
            <a:r>
              <a:rPr lang="de-DE" dirty="0">
                <a:latin typeface="Aptos" panose="020B0004020202020204" pitchFamily="34" charset="0"/>
              </a:rPr>
              <a:t> per </a:t>
            </a:r>
            <a:r>
              <a:rPr lang="de-DE" dirty="0" err="1">
                <a:latin typeface="Aptos" panose="020B0004020202020204" pitchFamily="34" charset="0"/>
              </a:rPr>
              <a:t>l'innovazione</a:t>
            </a:r>
            <a:r>
              <a:rPr lang="de-DE" dirty="0">
                <a:latin typeface="Aptos" panose="020B0004020202020204" pitchFamily="34" charset="0"/>
              </a:rPr>
              <a:t>) </a:t>
            </a:r>
            <a:r>
              <a:rPr lang="de-DE" dirty="0" err="1">
                <a:latin typeface="Aptos" panose="020B0004020202020204" pitchFamily="34" charset="0"/>
              </a:rPr>
              <a:t>offrono</a:t>
            </a:r>
            <a:r>
              <a:rPr lang="de-DE" dirty="0">
                <a:latin typeface="Aptos" panose="020B0004020202020204" pitchFamily="34" charset="0"/>
              </a:rPr>
              <a:t> </a:t>
            </a:r>
            <a:r>
              <a:rPr lang="de-DE" dirty="0" err="1">
                <a:latin typeface="Aptos" panose="020B0004020202020204" pitchFamily="34" charset="0"/>
              </a:rPr>
              <a:t>maggiore</a:t>
            </a:r>
            <a:r>
              <a:rPr lang="de-DE" dirty="0">
                <a:latin typeface="Aptos" panose="020B0004020202020204" pitchFamily="34" charset="0"/>
              </a:rPr>
              <a:t> </a:t>
            </a:r>
            <a:r>
              <a:rPr lang="de-DE" dirty="0" err="1">
                <a:latin typeface="Aptos" panose="020B0004020202020204" pitchFamily="34" charset="0"/>
              </a:rPr>
              <a:t>flessibilità</a:t>
            </a:r>
            <a:r>
              <a:rPr lang="de-DE" dirty="0">
                <a:latin typeface="Aptos" panose="020B0004020202020204" pitchFamily="34" charset="0"/>
              </a:rPr>
              <a:t> </a:t>
            </a:r>
            <a:r>
              <a:rPr lang="de-DE" dirty="0" err="1">
                <a:latin typeface="Aptos" panose="020B0004020202020204" pitchFamily="34" charset="0"/>
              </a:rPr>
              <a:t>rispetto</a:t>
            </a:r>
            <a:r>
              <a:rPr lang="de-DE" dirty="0">
                <a:latin typeface="Aptos" panose="020B0004020202020204" pitchFamily="34" charset="0"/>
              </a:rPr>
              <a:t> alle </a:t>
            </a:r>
            <a:r>
              <a:rPr lang="de-DE" dirty="0" err="1">
                <a:latin typeface="Aptos" panose="020B0004020202020204" pitchFamily="34" charset="0"/>
              </a:rPr>
              <a:t>procedure</a:t>
            </a:r>
            <a:r>
              <a:rPr lang="de-DE" dirty="0">
                <a:latin typeface="Aptos" panose="020B0004020202020204" pitchFamily="34" charset="0"/>
              </a:rPr>
              <a:t> aperte/ristrette.</a:t>
            </a:r>
          </a:p>
          <a:p>
            <a:pPr marL="571500" indent="-342900" fontAlgn="base">
              <a:buFont typeface="Arial" panose="020B0604020202020204" pitchFamily="34" charset="0"/>
              <a:buChar char="•"/>
            </a:pPr>
            <a:r>
              <a:rPr lang="de-DE" dirty="0" err="1">
                <a:latin typeface="Aptos" panose="020B0004020202020204" pitchFamily="34" charset="0"/>
              </a:rPr>
              <a:t>Ciò</a:t>
            </a:r>
            <a:r>
              <a:rPr lang="de-DE" dirty="0">
                <a:latin typeface="Aptos" panose="020B0004020202020204" pitchFamily="34" charset="0"/>
              </a:rPr>
              <a:t> </a:t>
            </a:r>
            <a:r>
              <a:rPr lang="de-DE" dirty="0" err="1">
                <a:latin typeface="Aptos" panose="020B0004020202020204" pitchFamily="34" charset="0"/>
              </a:rPr>
              <a:t>può</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utile</a:t>
            </a:r>
            <a:r>
              <a:rPr lang="de-DE" dirty="0">
                <a:latin typeface="Aptos" panose="020B0004020202020204" pitchFamily="34" charset="0"/>
              </a:rPr>
              <a:t> per </a:t>
            </a:r>
            <a:r>
              <a:rPr lang="de-DE" dirty="0" err="1">
                <a:latin typeface="Aptos" panose="020B0004020202020204" pitchFamily="34" charset="0"/>
              </a:rPr>
              <a:t>gli</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sostenibili</a:t>
            </a:r>
            <a:r>
              <a:rPr lang="de-DE" dirty="0">
                <a:latin typeface="Aptos" panose="020B0004020202020204" pitchFamily="34" charset="0"/>
              </a:rPr>
              <a:t>, in </a:t>
            </a:r>
            <a:r>
              <a:rPr lang="de-DE" dirty="0" err="1">
                <a:latin typeface="Aptos" panose="020B0004020202020204" pitchFamily="34" charset="0"/>
              </a:rPr>
              <a:t>particolare</a:t>
            </a:r>
            <a:r>
              <a:rPr lang="de-DE" dirty="0">
                <a:latin typeface="Aptos" panose="020B0004020202020204" pitchFamily="34" charset="0"/>
              </a:rPr>
              <a:t> </a:t>
            </a:r>
            <a:r>
              <a:rPr lang="de-DE" dirty="0" err="1">
                <a:latin typeface="Aptos" panose="020B0004020202020204" pitchFamily="34" charset="0"/>
              </a:rPr>
              <a:t>quando</a:t>
            </a:r>
            <a:r>
              <a:rPr lang="de-DE" dirty="0">
                <a:latin typeface="Aptos" panose="020B0004020202020204" pitchFamily="34" charset="0"/>
              </a:rPr>
              <a:t> </a:t>
            </a:r>
            <a:r>
              <a:rPr lang="de-DE" dirty="0" err="1">
                <a:latin typeface="Aptos" panose="020B0004020202020204" pitchFamily="34" charset="0"/>
              </a:rPr>
              <a:t>è</a:t>
            </a:r>
            <a:r>
              <a:rPr lang="de-DE" dirty="0">
                <a:latin typeface="Aptos" panose="020B0004020202020204" pitchFamily="34" charset="0"/>
              </a:rPr>
              <a:t> difficile </a:t>
            </a:r>
            <a:r>
              <a:rPr lang="de-DE" dirty="0" err="1">
                <a:latin typeface="Aptos" panose="020B0004020202020204" pitchFamily="34" charset="0"/>
              </a:rPr>
              <a:t>stabilire</a:t>
            </a:r>
            <a:r>
              <a:rPr lang="de-DE" dirty="0">
                <a:latin typeface="Aptos" panose="020B0004020202020204" pitchFamily="34" charset="0"/>
              </a:rPr>
              <a:t>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minimi</a:t>
            </a:r>
            <a:r>
              <a:rPr lang="de-DE" dirty="0">
                <a:latin typeface="Aptos" panose="020B0004020202020204" pitchFamily="34" charset="0"/>
              </a:rPr>
              <a:t> </a:t>
            </a:r>
            <a:r>
              <a:rPr lang="de-DE" dirty="0" err="1">
                <a:latin typeface="Aptos" panose="020B0004020202020204" pitchFamily="34" charset="0"/>
              </a:rPr>
              <a:t>dettagliati</a:t>
            </a:r>
            <a:r>
              <a:rPr lang="de-DE" dirty="0">
                <a:latin typeface="Aptos" panose="020B0004020202020204" pitchFamily="34" charset="0"/>
              </a:rPr>
              <a:t> a causa della </a:t>
            </a:r>
            <a:r>
              <a:rPr lang="de-DE" dirty="0" err="1">
                <a:latin typeface="Aptos" panose="020B0004020202020204" pitchFamily="34" charset="0"/>
              </a:rPr>
              <a:t>conoscenza</a:t>
            </a:r>
            <a:r>
              <a:rPr lang="de-DE" dirty="0">
                <a:latin typeface="Aptos" panose="020B0004020202020204" pitchFamily="34" charset="0"/>
              </a:rPr>
              <a:t> </a:t>
            </a:r>
            <a:r>
              <a:rPr lang="de-DE" dirty="0" err="1">
                <a:latin typeface="Aptos" panose="020B0004020202020204" pitchFamily="34" charset="0"/>
              </a:rPr>
              <a:t>limitata</a:t>
            </a:r>
            <a:r>
              <a:rPr lang="de-DE" dirty="0">
                <a:latin typeface="Aptos" panose="020B0004020202020204" pitchFamily="34" charset="0"/>
              </a:rPr>
              <a:t> del </a:t>
            </a:r>
            <a:r>
              <a:rPr lang="de-DE" dirty="0" err="1">
                <a:latin typeface="Aptos" panose="020B0004020202020204" pitchFamily="34" charset="0"/>
              </a:rPr>
              <a:t>mercato</a:t>
            </a:r>
            <a:r>
              <a:rPr lang="de-DE" dirty="0">
                <a:latin typeface="Aptos" panose="020B0004020202020204" pitchFamily="34" charset="0"/>
              </a:rPr>
              <a:t>.</a:t>
            </a:r>
          </a:p>
          <a:p>
            <a:pPr marL="571500" indent="-342900" fontAlgn="base">
              <a:buFont typeface="Arial" panose="020B0604020202020204" pitchFamily="34" charset="0"/>
              <a:buChar char="•"/>
            </a:pPr>
            <a:r>
              <a:rPr lang="de-DE" dirty="0" err="1">
                <a:latin typeface="Aptos" panose="020B0004020202020204" pitchFamily="34" charset="0"/>
              </a:rPr>
              <a:t>Anche</a:t>
            </a:r>
            <a:r>
              <a:rPr lang="de-DE" dirty="0">
                <a:latin typeface="Aptos" panose="020B0004020202020204" pitchFamily="34" charset="0"/>
              </a:rPr>
              <a:t> il </a:t>
            </a:r>
            <a:r>
              <a:rPr lang="de-DE" dirty="0" err="1">
                <a:latin typeface="Aptos" panose="020B0004020202020204" pitchFamily="34" charset="0"/>
              </a:rPr>
              <a:t>coinvolgimento</a:t>
            </a:r>
            <a:r>
              <a:rPr lang="de-DE" dirty="0">
                <a:latin typeface="Aptos" panose="020B0004020202020204" pitchFamily="34" charset="0"/>
              </a:rPr>
              <a:t> del </a:t>
            </a:r>
            <a:r>
              <a:rPr lang="de-DE" dirty="0" err="1">
                <a:latin typeface="Aptos" panose="020B0004020202020204" pitchFamily="34" charset="0"/>
              </a:rPr>
              <a:t>mercato</a:t>
            </a:r>
            <a:r>
              <a:rPr lang="de-DE" dirty="0">
                <a:latin typeface="Aptos" panose="020B0004020202020204" pitchFamily="34" charset="0"/>
              </a:rPr>
              <a:t> </a:t>
            </a:r>
            <a:r>
              <a:rPr lang="de-DE" dirty="0" err="1">
                <a:latin typeface="Aptos" panose="020B0004020202020204" pitchFamily="34" charset="0"/>
              </a:rPr>
              <a:t>può</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d'aiuto</a:t>
            </a:r>
            <a:r>
              <a:rPr lang="de-DE" dirty="0">
                <a:latin typeface="Aptos" panose="020B0004020202020204" pitchFamily="34" charset="0"/>
              </a:rPr>
              <a:t> in </a:t>
            </a:r>
            <a:r>
              <a:rPr lang="de-DE" dirty="0" err="1">
                <a:latin typeface="Aptos" panose="020B0004020202020204" pitchFamily="34" charset="0"/>
              </a:rPr>
              <a:t>questo</a:t>
            </a:r>
            <a:r>
              <a:rPr lang="de-DE" dirty="0">
                <a:latin typeface="Aptos" panose="020B0004020202020204" pitchFamily="34" charset="0"/>
              </a:rPr>
              <a:t> </a:t>
            </a:r>
            <a:r>
              <a:rPr lang="de-DE" dirty="0" err="1">
                <a:latin typeface="Aptos" panose="020B0004020202020204" pitchFamily="34" charset="0"/>
              </a:rPr>
              <a:t>senso</a:t>
            </a:r>
            <a:r>
              <a:rPr lang="de-DE" dirty="0">
                <a:latin typeface="Aptos" panose="020B0004020202020204"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47"/>
          <p:cNvSpPr txBox="1">
            <a:spLocks noGrp="1"/>
          </p:cNvSpPr>
          <p:nvPr>
            <p:ph type="title"/>
          </p:nvPr>
        </p:nvSpPr>
        <p:spPr>
          <a:xfrm>
            <a:off x="594360" y="1242633"/>
            <a:ext cx="7750935" cy="2354026"/>
          </a:xfrm>
          <a:prstGeom prst="rect">
            <a:avLst/>
          </a:prstGeom>
          <a:noFill/>
          <a:ln>
            <a:noFill/>
          </a:ln>
        </p:spPr>
        <p:txBody>
          <a:bodyPr spcFirstLastPara="1" wrap="square" lIns="0" tIns="0" rIns="0" bIns="0" anchor="b" anchorCtr="0">
            <a:noAutofit/>
          </a:bodyPr>
          <a:lstStyle/>
          <a:p>
            <a:pPr lvl="0"/>
            <a:r>
              <a:rPr lang="de-DE" dirty="0">
                <a:latin typeface="Aptos Serif" panose="02020604070405020304" pitchFamily="18" charset="0"/>
                <a:ea typeface="Arial"/>
                <a:cs typeface="Aptos Serif" panose="02020604070405020304" pitchFamily="18" charset="0"/>
                <a:sym typeface="Arial"/>
              </a:rPr>
              <a:t>3. </a:t>
            </a:r>
            <a:r>
              <a:rPr lang="de-DE" dirty="0" err="1">
                <a:latin typeface="Aptos Serif" panose="02020604070405020304" pitchFamily="18" charset="0"/>
                <a:cs typeface="Aptos Serif" panose="02020604070405020304" pitchFamily="18" charset="0"/>
              </a:rPr>
              <a:t>Integrazione</a:t>
            </a:r>
            <a:r>
              <a:rPr lang="de-DE" dirty="0">
                <a:latin typeface="Aptos Serif" panose="02020604070405020304" pitchFamily="18" charset="0"/>
                <a:cs typeface="Aptos Serif" panose="02020604070405020304" pitchFamily="18" charset="0"/>
              </a:rPr>
              <a:t> della </a:t>
            </a:r>
            <a:br>
              <a:rPr lang="de-DE" dirty="0">
                <a:latin typeface="Aptos Serif" panose="02020604070405020304" pitchFamily="18" charset="0"/>
                <a:cs typeface="Aptos Serif" panose="02020604070405020304" pitchFamily="18" charset="0"/>
              </a:rPr>
            </a:br>
            <a:r>
              <a:rPr lang="de-DE" dirty="0" err="1">
                <a:latin typeface="Aptos Serif" panose="02020604070405020304" pitchFamily="18" charset="0"/>
                <a:cs typeface="Aptos Serif" panose="02020604070405020304" pitchFamily="18" charset="0"/>
              </a:rPr>
              <a:t>sostenibilità</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negli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approvvigionamenti</a:t>
            </a:r>
            <a:br>
              <a:rPr lang="de-DE" dirty="0">
                <a:latin typeface="Aptos Serif" panose="02020604070405020304" pitchFamily="18" charset="0"/>
                <a:ea typeface="Arial"/>
                <a:cs typeface="Aptos Serif" panose="02020604070405020304" pitchFamily="18" charset="0"/>
                <a:sym typeface="Arial"/>
              </a:rPr>
            </a:br>
            <a:br>
              <a:rPr lang="de-DE" dirty="0">
                <a:latin typeface="Aptos Serif" panose="02020604070405020304" pitchFamily="18" charset="0"/>
                <a:ea typeface="Arial"/>
                <a:cs typeface="Aptos Serif" panose="02020604070405020304" pitchFamily="18" charset="0"/>
                <a:sym typeface="Arial"/>
              </a:rPr>
            </a:br>
            <a:endParaRPr dirty="0">
              <a:latin typeface="Aptos Serif" panose="02020604070405020304" pitchFamily="18" charset="0"/>
              <a:ea typeface="Arial"/>
              <a:cs typeface="Aptos Serif" panose="02020604070405020304" pitchFamily="18" charset="0"/>
              <a:sym typeface="Arial"/>
            </a:endParaRPr>
          </a:p>
        </p:txBody>
      </p:sp>
      <p:sp>
        <p:nvSpPr>
          <p:cNvPr id="241" name="Google Shape;241;p47"/>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p>
            <a:pPr marL="457200" lvl="0" indent="-228600" algn="l" rtl="0">
              <a:lnSpc>
                <a:spcPct val="90000"/>
              </a:lnSpc>
              <a:spcBef>
                <a:spcPts val="1800"/>
              </a:spcBef>
              <a:spcAft>
                <a:spcPts val="0"/>
              </a:spcAft>
              <a:buClr>
                <a:srgbClr val="3F3F3F"/>
              </a:buClr>
              <a:buSzPts val="2000"/>
              <a:buFont typeface="Arial"/>
              <a:buNone/>
            </a:pPr>
            <a:endParaRPr/>
          </a:p>
        </p:txBody>
      </p:sp>
      <p:sp>
        <p:nvSpPr>
          <p:cNvPr id="242" name="Google Shape;242;p47"/>
          <p:cNvSpPr>
            <a:spLocks noGrp="1"/>
          </p:cNvSpPr>
          <p:nvPr>
            <p:ph type="pic" idx="2"/>
          </p:nvPr>
        </p:nvSpPr>
        <p:spPr>
          <a:xfrm flipH="1">
            <a:off x="7240858" y="0"/>
            <a:ext cx="4951140" cy="6858000"/>
          </a:xfrm>
          <a:prstGeom prst="flowChartDelay">
            <a:avLst/>
          </a:prstGeom>
          <a:solidFill>
            <a:srgbClr val="87C3CD"/>
          </a:solidFill>
          <a:ln>
            <a:noFill/>
          </a:ln>
        </p:spPr>
        <p:txBody>
          <a:bodyPr/>
          <a:lstStyle/>
          <a:p>
            <a:endParaRPr lang="de-DE"/>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48"/>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Specifiche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tecniche</a:t>
            </a:r>
            <a:endParaRPr dirty="0">
              <a:latin typeface="Aptos Serif" panose="02020604070405020304" pitchFamily="18" charset="0"/>
              <a:ea typeface="Arial"/>
              <a:cs typeface="Aptos Serif" panose="02020604070405020304" pitchFamily="18" charset="0"/>
              <a:sym typeface="Arial"/>
            </a:endParaRPr>
          </a:p>
        </p:txBody>
      </p:sp>
      <p:sp>
        <p:nvSpPr>
          <p:cNvPr id="249" name="Google Shape;249;p48"/>
          <p:cNvSpPr txBox="1">
            <a:spLocks noGrp="1"/>
          </p:cNvSpPr>
          <p:nvPr>
            <p:ph type="body" idx="1"/>
          </p:nvPr>
        </p:nvSpPr>
        <p:spPr>
          <a:xfrm>
            <a:off x="594360" y="2244039"/>
            <a:ext cx="4941467" cy="3597470"/>
          </a:xfrm>
          <a:prstGeom prst="rect">
            <a:avLst/>
          </a:prstGeom>
          <a:noFill/>
          <a:ln>
            <a:noFill/>
          </a:ln>
        </p:spPr>
        <p:txBody>
          <a:bodyPr spcFirstLastPara="1" wrap="square" lIns="0" tIns="45700" rIns="0" bIns="0" anchor="t" anchorCtr="0">
            <a:normAutofit/>
          </a:bodyPr>
          <a:lstStyle/>
          <a:p>
            <a:r>
              <a:rPr lang="de-DE" b="1" dirty="0" err="1">
                <a:latin typeface="Aptos" panose="020B0004020202020204" pitchFamily="34" charset="0"/>
              </a:rPr>
              <a:t>Specifiche</a:t>
            </a:r>
            <a:r>
              <a:rPr lang="de-DE" b="1" dirty="0">
                <a:latin typeface="Aptos" panose="020B0004020202020204" pitchFamily="34" charset="0"/>
              </a:rPr>
              <a:t> </a:t>
            </a:r>
            <a:r>
              <a:rPr lang="de-DE" b="1" dirty="0" err="1">
                <a:latin typeface="Aptos" panose="020B0004020202020204" pitchFamily="34" charset="0"/>
              </a:rPr>
              <a:t>basate</a:t>
            </a:r>
            <a:r>
              <a:rPr lang="de-DE" b="1" dirty="0">
                <a:latin typeface="Aptos" panose="020B0004020202020204" pitchFamily="34" charset="0"/>
              </a:rPr>
              <a:t> </a:t>
            </a:r>
            <a:r>
              <a:rPr lang="de-DE" b="1" dirty="0" err="1">
                <a:latin typeface="Aptos" panose="020B0004020202020204" pitchFamily="34" charset="0"/>
              </a:rPr>
              <a:t>sulle</a:t>
            </a:r>
            <a:r>
              <a:rPr lang="de-DE" b="1" dirty="0">
                <a:latin typeface="Aptos" panose="020B0004020202020204" pitchFamily="34" charset="0"/>
              </a:rPr>
              <a:t> </a:t>
            </a:r>
            <a:r>
              <a:rPr lang="de-DE" b="1" dirty="0" err="1">
                <a:latin typeface="Aptos" panose="020B0004020202020204" pitchFamily="34" charset="0"/>
              </a:rPr>
              <a:t>prestazioni</a:t>
            </a:r>
            <a:r>
              <a:rPr lang="de-DE" b="1" dirty="0">
                <a:latin typeface="Aptos" panose="020B0004020202020204" pitchFamily="34" charset="0"/>
              </a:rPr>
              <a:t> o </a:t>
            </a:r>
            <a:r>
              <a:rPr lang="de-DE" b="1" dirty="0" err="1">
                <a:latin typeface="Aptos" panose="020B0004020202020204" pitchFamily="34" charset="0"/>
              </a:rPr>
              <a:t>funzionali</a:t>
            </a:r>
            <a:endParaRPr lang="de-DE" dirty="0">
              <a:latin typeface="Aptos" panose="020B0004020202020204" pitchFamily="34" charset="0"/>
            </a:endParaRPr>
          </a:p>
          <a:p>
            <a:r>
              <a:rPr lang="de-DE" dirty="0" err="1">
                <a:latin typeface="Aptos" panose="020B0004020202020204" pitchFamily="34" charset="0"/>
              </a:rPr>
              <a:t>Descrivete</a:t>
            </a:r>
            <a:r>
              <a:rPr lang="de-DE" dirty="0">
                <a:latin typeface="Aptos" panose="020B0004020202020204" pitchFamily="34" charset="0"/>
              </a:rPr>
              <a:t> le </a:t>
            </a:r>
            <a:r>
              <a:rPr lang="de-DE" dirty="0" err="1">
                <a:latin typeface="Aptos" panose="020B0004020202020204" pitchFamily="34" charset="0"/>
              </a:rPr>
              <a:t>caratteristiche</a:t>
            </a:r>
            <a:r>
              <a:rPr lang="de-DE" dirty="0">
                <a:latin typeface="Aptos" panose="020B0004020202020204" pitchFamily="34" charset="0"/>
              </a:rPr>
              <a:t> o le </a:t>
            </a:r>
            <a:r>
              <a:rPr lang="de-DE" dirty="0" err="1">
                <a:latin typeface="Aptos" panose="020B0004020202020204" pitchFamily="34" charset="0"/>
              </a:rPr>
              <a:t>funzioni</a:t>
            </a:r>
            <a:r>
              <a:rPr lang="de-DE" dirty="0">
                <a:latin typeface="Aptos" panose="020B0004020202020204" pitchFamily="34" charset="0"/>
              </a:rPr>
              <a:t> </a:t>
            </a:r>
            <a:r>
              <a:rPr lang="de-DE" dirty="0" err="1">
                <a:latin typeface="Aptos" panose="020B0004020202020204" pitchFamily="34" charset="0"/>
              </a:rPr>
              <a:t>che</a:t>
            </a:r>
            <a:r>
              <a:rPr lang="de-DE" dirty="0">
                <a:latin typeface="Aptos" panose="020B0004020202020204" pitchFamily="34" charset="0"/>
              </a:rPr>
              <a:t> il </a:t>
            </a:r>
            <a:r>
              <a:rPr lang="de-DE" dirty="0" err="1">
                <a:latin typeface="Aptos" panose="020B0004020202020204" pitchFamily="34" charset="0"/>
              </a:rPr>
              <a:t>prodotto</a:t>
            </a:r>
            <a:r>
              <a:rPr lang="de-DE" dirty="0">
                <a:latin typeface="Aptos" panose="020B0004020202020204" pitchFamily="34" charset="0"/>
              </a:rPr>
              <a:t> o il </a:t>
            </a:r>
            <a:r>
              <a:rPr lang="de-DE" dirty="0" err="1">
                <a:latin typeface="Aptos" panose="020B0004020202020204" pitchFamily="34" charset="0"/>
              </a:rPr>
              <a:t>servizio</a:t>
            </a:r>
            <a:r>
              <a:rPr lang="de-DE" dirty="0">
                <a:latin typeface="Aptos" panose="020B0004020202020204" pitchFamily="34" charset="0"/>
              </a:rPr>
              <a:t> </a:t>
            </a:r>
            <a:r>
              <a:rPr lang="de-DE" dirty="0" err="1">
                <a:latin typeface="Aptos" panose="020B0004020202020204" pitchFamily="34" charset="0"/>
              </a:rPr>
              <a:t>deve</a:t>
            </a:r>
            <a:r>
              <a:rPr lang="de-DE" dirty="0">
                <a:latin typeface="Aptos" panose="020B0004020202020204" pitchFamily="34" charset="0"/>
              </a:rPr>
              <a:t> </a:t>
            </a:r>
            <a:r>
              <a:rPr lang="de-DE" dirty="0" err="1">
                <a:latin typeface="Aptos" panose="020B0004020202020204" pitchFamily="34" charset="0"/>
              </a:rPr>
              <a:t>soddisfare</a:t>
            </a:r>
            <a:r>
              <a:rPr lang="de-DE" dirty="0">
                <a:latin typeface="Aptos" panose="020B0004020202020204" pitchFamily="34" charset="0"/>
              </a:rPr>
              <a:t>, </a:t>
            </a:r>
            <a:r>
              <a:rPr lang="de-DE" dirty="0" err="1">
                <a:latin typeface="Aptos" panose="020B0004020202020204" pitchFamily="34" charset="0"/>
              </a:rPr>
              <a:t>concentrandosi</a:t>
            </a:r>
            <a:r>
              <a:rPr lang="de-DE" dirty="0">
                <a:latin typeface="Aptos" panose="020B0004020202020204" pitchFamily="34" charset="0"/>
              </a:rPr>
              <a:t> </a:t>
            </a:r>
            <a:r>
              <a:rPr lang="de-DE" dirty="0" err="1">
                <a:latin typeface="Aptos" panose="020B0004020202020204" pitchFamily="34" charset="0"/>
              </a:rPr>
              <a:t>su</a:t>
            </a:r>
            <a:r>
              <a:rPr lang="de-DE" dirty="0">
                <a:latin typeface="Aptos" panose="020B0004020202020204" pitchFamily="34" charset="0"/>
              </a:rPr>
              <a:t> </a:t>
            </a:r>
            <a:r>
              <a:rPr lang="de-DE" dirty="0" err="1">
                <a:latin typeface="Aptos" panose="020B0004020202020204" pitchFamily="34" charset="0"/>
              </a:rPr>
              <a:t>quali</a:t>
            </a:r>
            <a:r>
              <a:rPr lang="de-DE" dirty="0">
                <a:latin typeface="Aptos" panose="020B0004020202020204" pitchFamily="34" charset="0"/>
              </a:rPr>
              <a:t> </a:t>
            </a:r>
            <a:r>
              <a:rPr lang="de-DE" dirty="0" err="1">
                <a:latin typeface="Aptos" panose="020B0004020202020204" pitchFamily="34" charset="0"/>
              </a:rPr>
              <a:t>prestazioni</a:t>
            </a:r>
            <a:r>
              <a:rPr lang="de-DE" dirty="0">
                <a:latin typeface="Aptos" panose="020B0004020202020204" pitchFamily="34" charset="0"/>
              </a:rPr>
              <a:t> </a:t>
            </a:r>
            <a:r>
              <a:rPr lang="de-DE" dirty="0" err="1">
                <a:latin typeface="Aptos" panose="020B0004020202020204" pitchFamily="34" charset="0"/>
              </a:rPr>
              <a:t>deve</a:t>
            </a:r>
            <a:r>
              <a:rPr lang="de-DE" dirty="0">
                <a:latin typeface="Aptos" panose="020B0004020202020204" pitchFamily="34" charset="0"/>
              </a:rPr>
              <a:t> </a:t>
            </a:r>
            <a:r>
              <a:rPr lang="de-DE" dirty="0" err="1">
                <a:latin typeface="Aptos" panose="020B0004020202020204" pitchFamily="34" charset="0"/>
              </a:rPr>
              <a:t>garantire</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non </a:t>
            </a:r>
            <a:r>
              <a:rPr lang="de-DE" dirty="0" err="1">
                <a:latin typeface="Aptos" panose="020B0004020202020204" pitchFamily="34" charset="0"/>
              </a:rPr>
              <a:t>su</a:t>
            </a:r>
            <a:r>
              <a:rPr lang="de-DE" dirty="0">
                <a:latin typeface="Aptos" panose="020B0004020202020204" pitchFamily="34" charset="0"/>
              </a:rPr>
              <a:t> </a:t>
            </a:r>
            <a:r>
              <a:rPr lang="de-DE" dirty="0" err="1">
                <a:latin typeface="Aptos" panose="020B0004020202020204" pitchFamily="34" charset="0"/>
              </a:rPr>
              <a:t>come</a:t>
            </a:r>
            <a:r>
              <a:rPr lang="de-DE" dirty="0">
                <a:latin typeface="Aptos" panose="020B0004020202020204" pitchFamily="34" charset="0"/>
              </a:rPr>
              <a:t> </a:t>
            </a:r>
            <a:r>
              <a:rPr lang="de-DE" dirty="0" err="1">
                <a:latin typeface="Aptos" panose="020B0004020202020204" pitchFamily="34" charset="0"/>
              </a:rPr>
              <a:t>viene</a:t>
            </a:r>
            <a:r>
              <a:rPr lang="de-DE" dirty="0">
                <a:latin typeface="Aptos" panose="020B0004020202020204" pitchFamily="34" charset="0"/>
              </a:rPr>
              <a:t> </a:t>
            </a:r>
            <a:r>
              <a:rPr lang="de-DE" dirty="0" err="1">
                <a:latin typeface="Aptos" panose="020B0004020202020204" pitchFamily="34" charset="0"/>
              </a:rPr>
              <a:t>realizzato</a:t>
            </a:r>
            <a:r>
              <a:rPr lang="de-DE" dirty="0">
                <a:latin typeface="Aptos" panose="020B0004020202020204" pitchFamily="34" charset="0"/>
              </a:rPr>
              <a:t>.</a:t>
            </a:r>
          </a:p>
          <a:p>
            <a:pPr marL="0" lvl="0" indent="0" rtl="0">
              <a:lnSpc>
                <a:spcPct val="90000"/>
              </a:lnSpc>
              <a:spcBef>
                <a:spcPts val="1800"/>
              </a:spcBef>
              <a:spcAft>
                <a:spcPts val="0"/>
              </a:spcAft>
              <a:buSzPts val="2000"/>
              <a:buNone/>
            </a:pPr>
            <a:endParaRPr dirty="0">
              <a:latin typeface="Aptos" panose="020B0004020202020204" pitchFamily="34" charset="0"/>
            </a:endParaRPr>
          </a:p>
        </p:txBody>
      </p:sp>
      <p:sp>
        <p:nvSpPr>
          <p:cNvPr id="250" name="Google Shape;250;p48"/>
          <p:cNvSpPr txBox="1">
            <a:spLocks noGrp="1"/>
          </p:cNvSpPr>
          <p:nvPr>
            <p:ph type="body" idx="2"/>
          </p:nvPr>
        </p:nvSpPr>
        <p:spPr>
          <a:xfrm>
            <a:off x="6096000" y="2244039"/>
            <a:ext cx="5345151" cy="3597470"/>
          </a:xfrm>
          <a:prstGeom prst="rect">
            <a:avLst/>
          </a:prstGeom>
          <a:noFill/>
          <a:ln>
            <a:noFill/>
          </a:ln>
        </p:spPr>
        <p:txBody>
          <a:bodyPr spcFirstLastPara="1" wrap="square" lIns="0" tIns="45700" rIns="0" bIns="0" anchor="t" anchorCtr="0">
            <a:normAutofit/>
          </a:bodyPr>
          <a:lstStyle/>
          <a:p>
            <a:r>
              <a:rPr lang="de-DE" b="1" dirty="0" err="1">
                <a:latin typeface="Aptos" panose="020B0004020202020204" pitchFamily="34" charset="0"/>
              </a:rPr>
              <a:t>Specifiche</a:t>
            </a:r>
            <a:r>
              <a:rPr lang="de-DE" b="1" dirty="0">
                <a:latin typeface="Aptos" panose="020B0004020202020204" pitchFamily="34" charset="0"/>
              </a:rPr>
              <a:t> </a:t>
            </a:r>
            <a:r>
              <a:rPr lang="de-DE" b="1" dirty="0" err="1">
                <a:latin typeface="Aptos" panose="020B0004020202020204" pitchFamily="34" charset="0"/>
              </a:rPr>
              <a:t>basate</a:t>
            </a:r>
            <a:r>
              <a:rPr lang="de-DE" b="1" dirty="0">
                <a:latin typeface="Aptos" panose="020B0004020202020204" pitchFamily="34" charset="0"/>
              </a:rPr>
              <a:t> </a:t>
            </a:r>
            <a:r>
              <a:rPr lang="de-DE" b="1" dirty="0" err="1">
                <a:latin typeface="Aptos" panose="020B0004020202020204" pitchFamily="34" charset="0"/>
              </a:rPr>
              <a:t>su</a:t>
            </a:r>
            <a:r>
              <a:rPr lang="de-DE" b="1" dirty="0">
                <a:latin typeface="Aptos" panose="020B0004020202020204" pitchFamily="34" charset="0"/>
              </a:rPr>
              <a:t> norme</a:t>
            </a:r>
            <a:endParaRPr lang="de-DE" dirty="0">
              <a:latin typeface="Aptos" panose="020B0004020202020204" pitchFamily="34" charset="0"/>
            </a:endParaRPr>
          </a:p>
          <a:p>
            <a:r>
              <a:rPr lang="de-DE" dirty="0">
                <a:latin typeface="Aptos" panose="020B0004020202020204" pitchFamily="34" charset="0"/>
              </a:rPr>
              <a:t>Si </a:t>
            </a:r>
            <a:r>
              <a:rPr lang="de-DE" dirty="0" err="1">
                <a:latin typeface="Aptos" panose="020B0004020202020204" pitchFamily="34" charset="0"/>
              </a:rPr>
              <a:t>riferisce</a:t>
            </a:r>
            <a:r>
              <a:rPr lang="de-DE" dirty="0">
                <a:latin typeface="Aptos" panose="020B0004020202020204" pitchFamily="34" charset="0"/>
              </a:rPr>
              <a:t> a </a:t>
            </a:r>
            <a:r>
              <a:rPr lang="de-DE" dirty="0" err="1">
                <a:latin typeface="Aptos" panose="020B0004020202020204" pitchFamily="34" charset="0"/>
              </a:rPr>
              <a:t>una</a:t>
            </a:r>
            <a:r>
              <a:rPr lang="de-DE" dirty="0">
                <a:latin typeface="Aptos" panose="020B0004020202020204" pitchFamily="34" charset="0"/>
              </a:rPr>
              <a:t> </a:t>
            </a:r>
            <a:r>
              <a:rPr lang="de-DE" dirty="0" err="1">
                <a:latin typeface="Aptos" panose="020B0004020202020204" pitchFamily="34" charset="0"/>
              </a:rPr>
              <a:t>serie</a:t>
            </a:r>
            <a:r>
              <a:rPr lang="de-DE" dirty="0">
                <a:latin typeface="Aptos" panose="020B0004020202020204" pitchFamily="34" charset="0"/>
              </a:rPr>
              <a:t> di </a:t>
            </a:r>
            <a:r>
              <a:rPr lang="de-DE" dirty="0" err="1">
                <a:latin typeface="Aptos" panose="020B0004020202020204" pitchFamily="34" charset="0"/>
              </a:rPr>
              <a:t>requisiti</a:t>
            </a:r>
            <a:r>
              <a:rPr lang="de-DE" dirty="0">
                <a:latin typeface="Aptos" panose="020B0004020202020204" pitchFamily="34" charset="0"/>
              </a:rPr>
              <a:t> o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tecnici</a:t>
            </a:r>
            <a:r>
              <a:rPr lang="de-DE" dirty="0">
                <a:latin typeface="Aptos" panose="020B0004020202020204" pitchFamily="34" charset="0"/>
              </a:rPr>
              <a:t> </a:t>
            </a:r>
            <a:r>
              <a:rPr lang="de-DE" dirty="0" err="1">
                <a:latin typeface="Aptos" panose="020B0004020202020204" pitchFamily="34" charset="0"/>
              </a:rPr>
              <a:t>che</a:t>
            </a:r>
            <a:r>
              <a:rPr lang="de-DE" dirty="0">
                <a:latin typeface="Aptos" panose="020B0004020202020204" pitchFamily="34" charset="0"/>
              </a:rPr>
              <a:t>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prodotto</a:t>
            </a:r>
            <a:r>
              <a:rPr lang="de-DE" dirty="0">
                <a:latin typeface="Aptos" panose="020B0004020202020204" pitchFamily="34" charset="0"/>
              </a:rPr>
              <a:t>,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servizio</a:t>
            </a:r>
            <a:r>
              <a:rPr lang="de-DE" dirty="0">
                <a:latin typeface="Aptos" panose="020B0004020202020204" pitchFamily="34" charset="0"/>
              </a:rPr>
              <a:t> o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lavoro</a:t>
            </a:r>
            <a:r>
              <a:rPr lang="de-DE" dirty="0">
                <a:latin typeface="Aptos" panose="020B0004020202020204" pitchFamily="34" charset="0"/>
              </a:rPr>
              <a:t> </a:t>
            </a:r>
            <a:r>
              <a:rPr lang="de-DE" dirty="0" err="1">
                <a:latin typeface="Aptos" panose="020B0004020202020204" pitchFamily="34" charset="0"/>
              </a:rPr>
              <a:t>deve</a:t>
            </a:r>
            <a:r>
              <a:rPr lang="de-DE" dirty="0">
                <a:latin typeface="Aptos" panose="020B0004020202020204" pitchFamily="34" charset="0"/>
              </a:rPr>
              <a:t> </a:t>
            </a:r>
            <a:r>
              <a:rPr lang="de-DE" dirty="0" err="1">
                <a:latin typeface="Aptos" panose="020B0004020202020204" pitchFamily="34" charset="0"/>
              </a:rPr>
              <a:t>soddisfare</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che</a:t>
            </a:r>
            <a:r>
              <a:rPr lang="de-DE" dirty="0">
                <a:latin typeface="Aptos" panose="020B0004020202020204" pitchFamily="34" charset="0"/>
              </a:rPr>
              <a:t> </a:t>
            </a:r>
            <a:r>
              <a:rPr lang="de-DE" dirty="0" err="1">
                <a:latin typeface="Aptos" panose="020B0004020202020204" pitchFamily="34" charset="0"/>
              </a:rPr>
              <a:t>derivano</a:t>
            </a:r>
            <a:r>
              <a:rPr lang="de-DE" dirty="0">
                <a:latin typeface="Aptos" panose="020B0004020202020204" pitchFamily="34" charset="0"/>
              </a:rPr>
              <a:t> da norme </a:t>
            </a:r>
            <a:r>
              <a:rPr lang="de-DE" dirty="0" err="1">
                <a:latin typeface="Aptos" panose="020B0004020202020204" pitchFamily="34" charset="0"/>
              </a:rPr>
              <a:t>nazionali</a:t>
            </a:r>
            <a:r>
              <a:rPr lang="de-DE" dirty="0">
                <a:latin typeface="Aptos" panose="020B0004020202020204" pitchFamily="34" charset="0"/>
              </a:rPr>
              <a:t> o </a:t>
            </a:r>
            <a:r>
              <a:rPr lang="de-DE" dirty="0" err="1">
                <a:latin typeface="Aptos" panose="020B0004020202020204" pitchFamily="34" charset="0"/>
              </a:rPr>
              <a:t>internazionali</a:t>
            </a:r>
            <a:r>
              <a:rPr lang="de-DE" dirty="0">
                <a:latin typeface="Aptos" panose="020B0004020202020204" pitchFamily="34" charset="0"/>
              </a:rPr>
              <a:t> </a:t>
            </a:r>
            <a:r>
              <a:rPr lang="de-DE" dirty="0" err="1">
                <a:latin typeface="Aptos" panose="020B0004020202020204" pitchFamily="34" charset="0"/>
              </a:rPr>
              <a:t>consolidate</a:t>
            </a:r>
            <a:r>
              <a:rPr lang="de-DE" dirty="0">
                <a:latin typeface="Aptos" panose="020B0004020202020204" pitchFamily="34" charset="0"/>
              </a:rPr>
              <a:t>. </a:t>
            </a:r>
            <a:r>
              <a:rPr lang="de-DE" dirty="0" err="1">
                <a:latin typeface="Aptos" panose="020B0004020202020204" pitchFamily="34" charset="0"/>
              </a:rPr>
              <a:t>Tali</a:t>
            </a:r>
            <a:r>
              <a:rPr lang="de-DE" dirty="0">
                <a:latin typeface="Aptos" panose="020B0004020202020204" pitchFamily="34" charset="0"/>
              </a:rPr>
              <a:t> norme </a:t>
            </a:r>
            <a:r>
              <a:rPr lang="de-DE" dirty="0" err="1">
                <a:latin typeface="Aptos" panose="020B0004020202020204" pitchFamily="34" charset="0"/>
              </a:rPr>
              <a:t>definiscono</a:t>
            </a:r>
            <a:r>
              <a:rPr lang="de-DE" dirty="0">
                <a:latin typeface="Aptos" panose="020B0004020202020204" pitchFamily="34" charset="0"/>
              </a:rPr>
              <a:t> i </a:t>
            </a:r>
            <a:r>
              <a:rPr lang="de-DE" dirty="0" err="1">
                <a:latin typeface="Aptos" panose="020B0004020202020204" pitchFamily="34" charset="0"/>
              </a:rPr>
              <a:t>requisiti</a:t>
            </a:r>
            <a:r>
              <a:rPr lang="de-DE" dirty="0">
                <a:latin typeface="Aptos" panose="020B0004020202020204" pitchFamily="34" charset="0"/>
              </a:rPr>
              <a:t> di </a:t>
            </a:r>
            <a:r>
              <a:rPr lang="de-DE" dirty="0" err="1">
                <a:latin typeface="Aptos" panose="020B0004020202020204" pitchFamily="34" charset="0"/>
              </a:rPr>
              <a:t>qualità</a:t>
            </a:r>
            <a:r>
              <a:rPr lang="de-DE" dirty="0">
                <a:latin typeface="Aptos" panose="020B0004020202020204" pitchFamily="34" charset="0"/>
              </a:rPr>
              <a:t>, </a:t>
            </a:r>
            <a:r>
              <a:rPr lang="de-DE" dirty="0" err="1">
                <a:latin typeface="Aptos" panose="020B0004020202020204" pitchFamily="34" charset="0"/>
              </a:rPr>
              <a:t>sicurezza</a:t>
            </a:r>
            <a:r>
              <a:rPr lang="de-DE" dirty="0">
                <a:latin typeface="Aptos" panose="020B0004020202020204" pitchFamily="34" charset="0"/>
              </a:rPr>
              <a:t>, </a:t>
            </a:r>
            <a:r>
              <a:rPr lang="de-DE" dirty="0" err="1">
                <a:latin typeface="Aptos" panose="020B0004020202020204" pitchFamily="34" charset="0"/>
              </a:rPr>
              <a:t>prestazione</a:t>
            </a:r>
            <a:r>
              <a:rPr lang="de-DE" dirty="0">
                <a:latin typeface="Aptos" panose="020B0004020202020204" pitchFamily="34" charset="0"/>
              </a:rPr>
              <a:t> o </a:t>
            </a:r>
            <a:r>
              <a:rPr lang="de-DE" dirty="0" err="1">
                <a:latin typeface="Aptos" panose="020B0004020202020204" pitchFamily="34" charset="0"/>
              </a:rPr>
              <a:t>sostenibilità</a:t>
            </a:r>
            <a:r>
              <a:rPr lang="de-DE" dirty="0">
                <a:latin typeface="Aptos" panose="020B0004020202020204" pitchFamily="34" charset="0"/>
              </a:rPr>
              <a:t> </a:t>
            </a:r>
            <a:r>
              <a:rPr lang="de-DE" dirty="0" err="1">
                <a:latin typeface="Aptos" panose="020B0004020202020204" pitchFamily="34" charset="0"/>
              </a:rPr>
              <a:t>che</a:t>
            </a:r>
            <a:r>
              <a:rPr lang="de-DE" dirty="0">
                <a:latin typeface="Aptos" panose="020B0004020202020204" pitchFamily="34" charset="0"/>
              </a:rPr>
              <a:t>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rispettati</a:t>
            </a:r>
            <a:r>
              <a:rPr lang="de-DE" dirty="0">
                <a:latin typeface="Aptos" panose="020B0004020202020204" pitchFamily="34" charset="0"/>
              </a:rPr>
              <a:t>.</a:t>
            </a:r>
          </a:p>
          <a:p>
            <a:pPr marL="0" lvl="0" indent="0" rtl="0">
              <a:lnSpc>
                <a:spcPct val="90000"/>
              </a:lnSpc>
              <a:spcBef>
                <a:spcPts val="1800"/>
              </a:spcBef>
              <a:spcAft>
                <a:spcPts val="0"/>
              </a:spcAft>
              <a:buSzPts val="2000"/>
              <a:buNone/>
            </a:pPr>
            <a:endParaRPr dirty="0">
              <a:latin typeface="Aptos" panose="020B00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49"/>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L'utilizzo</a:t>
            </a:r>
            <a:r>
              <a:rPr lang="de-DE" dirty="0">
                <a:latin typeface="Aptos Serif" panose="02020604070405020304" pitchFamily="18" charset="0"/>
                <a:cs typeface="Aptos Serif" panose="02020604070405020304" pitchFamily="18" charset="0"/>
              </a:rPr>
              <a:t> i </a:t>
            </a:r>
            <a:r>
              <a:rPr lang="de-DE" dirty="0" err="1">
                <a:latin typeface="Aptos Serif" panose="02020604070405020304" pitchFamily="18" charset="0"/>
                <a:cs typeface="Aptos Serif" panose="02020604070405020304" pitchFamily="18" charset="0"/>
              </a:rPr>
              <a:t>marchi</a:t>
            </a:r>
            <a:endParaRPr dirty="0">
              <a:latin typeface="Aptos Serif" panose="02020604070405020304" pitchFamily="18" charset="0"/>
              <a:cs typeface="Aptos Serif" panose="02020604070405020304" pitchFamily="18" charset="0"/>
            </a:endParaRPr>
          </a:p>
        </p:txBody>
      </p:sp>
      <p:sp>
        <p:nvSpPr>
          <p:cNvPr id="256" name="Google Shape;256;p49"/>
          <p:cNvSpPr txBox="1">
            <a:spLocks noGrp="1"/>
          </p:cNvSpPr>
          <p:nvPr>
            <p:ph type="body" idx="1"/>
          </p:nvPr>
        </p:nvSpPr>
        <p:spPr>
          <a:xfrm>
            <a:off x="594359" y="2281918"/>
            <a:ext cx="10954638" cy="3708517"/>
          </a:xfrm>
          <a:prstGeom prst="rect">
            <a:avLst/>
          </a:prstGeom>
          <a:noFill/>
          <a:ln>
            <a:noFill/>
          </a:ln>
        </p:spPr>
        <p:txBody>
          <a:bodyPr spcFirstLastPara="1" wrap="square" lIns="0" tIns="228600" rIns="0" bIns="0" anchor="t" anchorCtr="0">
            <a:norm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committenti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fare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riferimento</a:t>
            </a:r>
            <a:r>
              <a:rPr lang="de-DE" sz="2000" b="0" dirty="0">
                <a:solidFill>
                  <a:schemeClr val="tx1">
                    <a:lumMod val="75000"/>
                    <a:lumOff val="25000"/>
                  </a:schemeClr>
                </a:solidFill>
                <a:latin typeface="Aptos" panose="020B0004020202020204" pitchFamily="34" charset="0"/>
              </a:rPr>
              <a:t> a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marchi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sostenibilità</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terzi</a:t>
            </a:r>
            <a:r>
              <a:rPr lang="de-DE" sz="2000" b="0" dirty="0">
                <a:solidFill>
                  <a:schemeClr val="tx1">
                    <a:lumMod val="75000"/>
                    <a:lumOff val="25000"/>
                  </a:schemeClr>
                </a:solidFill>
                <a:latin typeface="Aptos" panose="020B0004020202020204" pitchFamily="34" charset="0"/>
              </a:rPr>
              <a:t> </a:t>
            </a: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marchi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ridurre</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carico</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lavoro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necessario</a:t>
            </a:r>
            <a:r>
              <a:rPr lang="de-DE" sz="2000" b="0" dirty="0">
                <a:solidFill>
                  <a:schemeClr val="tx1">
                    <a:lumMod val="75000"/>
                    <a:lumOff val="25000"/>
                  </a:schemeClr>
                </a:solidFill>
                <a:latin typeface="Aptos" panose="020B0004020202020204" pitchFamily="34" charset="0"/>
              </a:rPr>
              <a:t> per </a:t>
            </a:r>
            <a:r>
              <a:rPr lang="de-DE" sz="2000" b="0" dirty="0" err="1">
                <a:solidFill>
                  <a:schemeClr val="tx1">
                    <a:lumMod val="75000"/>
                    <a:lumOff val="25000"/>
                  </a:schemeClr>
                </a:solidFill>
                <a:latin typeface="Aptos" panose="020B0004020202020204" pitchFamily="34" charset="0"/>
              </a:rPr>
              <a:t>definire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verificare</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ambientali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sociali</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marchi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soddisfare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determinati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requisiti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trasparenza</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accessibilità</a:t>
            </a:r>
            <a:r>
              <a:rPr lang="de-DE" sz="2000" b="0" dirty="0">
                <a:solidFill>
                  <a:schemeClr val="tx1">
                    <a:lumMod val="75000"/>
                    <a:lumOff val="25000"/>
                  </a:schemeClr>
                </a:solidFill>
                <a:latin typeface="Aptos" panose="020B0004020202020204" pitchFamily="34" charset="0"/>
              </a:rPr>
              <a:t> per </a:t>
            </a:r>
            <a:r>
              <a:rPr lang="de-DE" sz="2000" b="0" dirty="0" err="1">
                <a:solidFill>
                  <a:schemeClr val="tx1">
                    <a:lumMod val="75000"/>
                    <a:lumOff val="25000"/>
                  </a:schemeClr>
                </a:solidFill>
                <a:latin typeface="Aptos" panose="020B0004020202020204" pitchFamily="34" charset="0"/>
              </a:rPr>
              <a:t>poter</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riportati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direttamente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nei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documenti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gara</a:t>
            </a:r>
            <a:endParaRPr lang="de-DE" sz="2000" b="0" dirty="0">
              <a:solidFill>
                <a:schemeClr val="tx1">
                  <a:lumMod val="75000"/>
                  <a:lumOff val="25000"/>
                </a:schemeClr>
              </a:solidFill>
              <a:latin typeface="Aptos" panose="020B0004020202020204" pitchFamily="34" charset="0"/>
            </a:endParaRPr>
          </a:p>
          <a:p>
            <a:pPr marL="457200" lvl="0" indent="-228600" algn="l" rtl="0">
              <a:lnSpc>
                <a:spcPct val="80000"/>
              </a:lnSpc>
              <a:spcBef>
                <a:spcPts val="2200"/>
              </a:spcBef>
              <a:spcAft>
                <a:spcPts val="0"/>
              </a:spcAft>
              <a:buClr>
                <a:schemeClr val="accent4"/>
              </a:buClr>
              <a:buSzPts val="2400"/>
              <a:buFont typeface="Arial"/>
              <a:buNone/>
            </a:pPr>
            <a:endParaRPr dirty="0">
              <a:latin typeface="Aptos" panose="020B0004020202020204" pitchFamily="34" charset="0"/>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50"/>
          <p:cNvSpPr txBox="1">
            <a:spLocks noGrp="1"/>
          </p:cNvSpPr>
          <p:nvPr>
            <p:ph type="title"/>
          </p:nvPr>
        </p:nvSpPr>
        <p:spPr>
          <a:xfrm>
            <a:off x="594345" y="189575"/>
            <a:ext cx="1011120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Requisiti</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l'utilizzo</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marchi</a:t>
            </a:r>
            <a:endParaRPr dirty="0">
              <a:latin typeface="Aptos Serif" panose="02020604070405020304" pitchFamily="18" charset="0"/>
              <a:cs typeface="Aptos Serif" panose="02020604070405020304" pitchFamily="18" charset="0"/>
            </a:endParaRPr>
          </a:p>
        </p:txBody>
      </p:sp>
      <p:sp>
        <p:nvSpPr>
          <p:cNvPr id="263" name="Google Shape;263;p50"/>
          <p:cNvSpPr txBox="1">
            <a:spLocks noGrp="1"/>
          </p:cNvSpPr>
          <p:nvPr>
            <p:ph type="body" idx="1"/>
          </p:nvPr>
        </p:nvSpPr>
        <p:spPr>
          <a:xfrm>
            <a:off x="594348" y="2281925"/>
            <a:ext cx="11321400" cy="3708600"/>
          </a:xfrm>
          <a:prstGeom prst="rect">
            <a:avLst/>
          </a:prstGeom>
          <a:noFill/>
          <a:ln>
            <a:noFill/>
          </a:ln>
        </p:spPr>
        <p:txBody>
          <a:bodyPr spcFirstLastPara="1" wrap="square" lIns="0" tIns="228600" rIns="0" bIns="0" anchor="t" anchorCtr="0">
            <a:normAutofit lnSpcReduction="10000"/>
          </a:bodyPr>
          <a:lstStyle/>
          <a:p>
            <a:pPr marL="571500" indent="-342900" fontAlgn="base">
              <a:buFont typeface="Arial" panose="020B0604020202020204" pitchFamily="34" charset="0"/>
              <a:buChar char="•"/>
            </a:pPr>
            <a:r>
              <a:rPr lang="de-DE" sz="2200" b="0" dirty="0" err="1">
                <a:solidFill>
                  <a:schemeClr val="tx1">
                    <a:lumMod val="75000"/>
                    <a:lumOff val="25000"/>
                  </a:schemeClr>
                </a:solidFill>
                <a:latin typeface="Aptos" panose="020B0004020202020204" pitchFamily="34" charset="0"/>
              </a:rPr>
              <a:t>Essi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riguardano</a:t>
            </a:r>
            <a:r>
              <a:rPr lang="de-DE" sz="2200" b="0" dirty="0">
                <a:solidFill>
                  <a:schemeClr val="tx1">
                    <a:lumMod val="75000"/>
                    <a:lumOff val="25000"/>
                  </a:schemeClr>
                </a:solidFill>
                <a:latin typeface="Aptos" panose="020B0004020202020204" pitchFamily="34" charset="0"/>
              </a:rPr>
              <a:t> solo </a:t>
            </a:r>
            <a:r>
              <a:rPr lang="de-DE" sz="2200" b="0" dirty="0" err="1">
                <a:solidFill>
                  <a:schemeClr val="tx1">
                    <a:lumMod val="75000"/>
                    <a:lumOff val="25000"/>
                  </a:schemeClr>
                </a:solidFill>
                <a:latin typeface="Aptos" panose="020B0004020202020204" pitchFamily="34" charset="0"/>
              </a:rPr>
              <a:t>criteri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attinenti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all'oggetto</a:t>
            </a:r>
            <a:r>
              <a:rPr lang="de-DE" sz="2200" b="0" dirty="0">
                <a:solidFill>
                  <a:schemeClr val="tx1">
                    <a:lumMod val="75000"/>
                    <a:lumOff val="25000"/>
                  </a:schemeClr>
                </a:solidFill>
                <a:latin typeface="Aptos" panose="020B0004020202020204" pitchFamily="34" charset="0"/>
              </a:rPr>
              <a:t> del </a:t>
            </a:r>
            <a:r>
              <a:rPr lang="de-DE" sz="2200" b="0" dirty="0" err="1">
                <a:solidFill>
                  <a:schemeClr val="tx1">
                    <a:lumMod val="75000"/>
                    <a:lumOff val="25000"/>
                  </a:schemeClr>
                </a:solidFill>
                <a:latin typeface="Aptos" panose="020B0004020202020204" pitchFamily="34" charset="0"/>
              </a:rPr>
              <a:t>contratto</a:t>
            </a:r>
            <a:r>
              <a:rPr lang="de-DE" sz="22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200" b="0" dirty="0">
                <a:solidFill>
                  <a:schemeClr val="tx1">
                    <a:lumMod val="75000"/>
                    <a:lumOff val="25000"/>
                  </a:schemeClr>
                </a:solidFill>
                <a:latin typeface="Aptos" panose="020B0004020202020204" pitchFamily="34" charset="0"/>
              </a:rPr>
              <a:t>Si </a:t>
            </a:r>
            <a:r>
              <a:rPr lang="de-DE" sz="2200" b="0" dirty="0" err="1">
                <a:solidFill>
                  <a:schemeClr val="tx1">
                    <a:lumMod val="75000"/>
                    <a:lumOff val="25000"/>
                  </a:schemeClr>
                </a:solidFill>
                <a:latin typeface="Aptos" panose="020B0004020202020204" pitchFamily="34" charset="0"/>
              </a:rPr>
              <a:t>basano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su</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criteri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oggettivamente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verificabili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e</a:t>
            </a:r>
            <a:r>
              <a:rPr lang="de-DE" sz="2200" b="0" dirty="0">
                <a:solidFill>
                  <a:schemeClr val="tx1">
                    <a:lumMod val="75000"/>
                    <a:lumOff val="25000"/>
                  </a:schemeClr>
                </a:solidFill>
                <a:latin typeface="Aptos" panose="020B0004020202020204" pitchFamily="34" charset="0"/>
              </a:rPr>
              <a:t> non </a:t>
            </a:r>
            <a:r>
              <a:rPr lang="de-DE" sz="2200" b="0" dirty="0" err="1">
                <a:solidFill>
                  <a:schemeClr val="tx1">
                    <a:lumMod val="75000"/>
                    <a:lumOff val="25000"/>
                  </a:schemeClr>
                </a:solidFill>
                <a:latin typeface="Aptos" panose="020B0004020202020204" pitchFamily="34" charset="0"/>
              </a:rPr>
              <a:t>discriminatori</a:t>
            </a:r>
            <a:r>
              <a:rPr lang="de-DE" sz="22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200" b="0" dirty="0" err="1">
                <a:solidFill>
                  <a:schemeClr val="tx1">
                    <a:lumMod val="75000"/>
                    <a:lumOff val="25000"/>
                  </a:schemeClr>
                </a:solidFill>
                <a:latin typeface="Aptos" panose="020B0004020202020204" pitchFamily="34" charset="0"/>
              </a:rPr>
              <a:t>Sono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stabiliti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secondo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una</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procedura</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aperta</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trasparente</a:t>
            </a:r>
            <a:r>
              <a:rPr lang="de-DE" sz="2200" b="0" dirty="0">
                <a:solidFill>
                  <a:schemeClr val="tx1">
                    <a:lumMod val="75000"/>
                    <a:lumOff val="25000"/>
                  </a:schemeClr>
                </a:solidFill>
                <a:latin typeface="Aptos" panose="020B0004020202020204" pitchFamily="34" charset="0"/>
              </a:rPr>
              <a:t> alla </a:t>
            </a:r>
            <a:r>
              <a:rPr lang="de-DE" sz="2200" b="0" dirty="0" err="1">
                <a:solidFill>
                  <a:schemeClr val="tx1">
                    <a:lumMod val="75000"/>
                    <a:lumOff val="25000"/>
                  </a:schemeClr>
                </a:solidFill>
                <a:latin typeface="Aptos" panose="020B0004020202020204" pitchFamily="34" charset="0"/>
              </a:rPr>
              <a:t>quale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possono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partecipare</a:t>
            </a:r>
            <a:r>
              <a:rPr lang="de-DE" sz="2200" b="0" dirty="0">
                <a:solidFill>
                  <a:schemeClr val="tx1">
                    <a:lumMod val="75000"/>
                    <a:lumOff val="25000"/>
                  </a:schemeClr>
                </a:solidFill>
                <a:latin typeface="Aptos" panose="020B0004020202020204" pitchFamily="34" charset="0"/>
              </a:rPr>
              <a:t> tutte le </a:t>
            </a:r>
            <a:r>
              <a:rPr lang="de-DE" sz="2200" b="0" dirty="0" err="1">
                <a:solidFill>
                  <a:schemeClr val="tx1">
                    <a:lumMod val="75000"/>
                    <a:lumOff val="25000"/>
                  </a:schemeClr>
                </a:solidFill>
                <a:latin typeface="Aptos" panose="020B0004020202020204" pitchFamily="34" charset="0"/>
              </a:rPr>
              <a:t>parti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interessate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compresi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gli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enti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governativi</a:t>
            </a:r>
            <a:r>
              <a:rPr lang="de-DE" sz="2200" b="0" dirty="0">
                <a:solidFill>
                  <a:schemeClr val="tx1">
                    <a:lumMod val="75000"/>
                    <a:lumOff val="25000"/>
                  </a:schemeClr>
                </a:solidFill>
                <a:latin typeface="Aptos" panose="020B0004020202020204" pitchFamily="34" charset="0"/>
              </a:rPr>
              <a:t>, i </a:t>
            </a:r>
            <a:r>
              <a:rPr lang="de-DE" sz="2200" b="0" dirty="0" err="1">
                <a:solidFill>
                  <a:schemeClr val="tx1">
                    <a:lumMod val="75000"/>
                    <a:lumOff val="25000"/>
                  </a:schemeClr>
                </a:solidFill>
                <a:latin typeface="Aptos" panose="020B0004020202020204" pitchFamily="34" charset="0"/>
              </a:rPr>
              <a:t>consumatori</a:t>
            </a:r>
            <a:r>
              <a:rPr lang="de-DE" sz="2200" b="0" dirty="0">
                <a:solidFill>
                  <a:schemeClr val="tx1">
                    <a:lumMod val="75000"/>
                    <a:lumOff val="25000"/>
                  </a:schemeClr>
                </a:solidFill>
                <a:latin typeface="Aptos" panose="020B0004020202020204" pitchFamily="34" charset="0"/>
              </a:rPr>
              <a:t>, le </a:t>
            </a:r>
            <a:r>
              <a:rPr lang="de-DE" sz="2200" b="0" dirty="0" err="1">
                <a:solidFill>
                  <a:schemeClr val="tx1">
                    <a:lumMod val="75000"/>
                    <a:lumOff val="25000"/>
                  </a:schemeClr>
                </a:solidFill>
                <a:latin typeface="Aptos" panose="020B0004020202020204" pitchFamily="34" charset="0"/>
              </a:rPr>
              <a:t>parti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sociali</a:t>
            </a:r>
            <a:r>
              <a:rPr lang="de-DE" sz="2200" b="0" dirty="0">
                <a:solidFill>
                  <a:schemeClr val="tx1">
                    <a:lumMod val="75000"/>
                    <a:lumOff val="25000"/>
                  </a:schemeClr>
                </a:solidFill>
                <a:latin typeface="Aptos" panose="020B0004020202020204" pitchFamily="34" charset="0"/>
              </a:rPr>
              <a:t>, i </a:t>
            </a:r>
            <a:r>
              <a:rPr lang="de-DE" sz="2200" b="0" dirty="0" err="1">
                <a:solidFill>
                  <a:schemeClr val="tx1">
                    <a:lumMod val="75000"/>
                    <a:lumOff val="25000"/>
                  </a:schemeClr>
                </a:solidFill>
                <a:latin typeface="Aptos" panose="020B0004020202020204" pitchFamily="34" charset="0"/>
              </a:rPr>
              <a:t>produttori</a:t>
            </a:r>
            <a:r>
              <a:rPr lang="de-DE" sz="2200" b="0" dirty="0">
                <a:solidFill>
                  <a:schemeClr val="tx1">
                    <a:lumMod val="75000"/>
                    <a:lumOff val="25000"/>
                  </a:schemeClr>
                </a:solidFill>
                <a:latin typeface="Aptos" panose="020B0004020202020204" pitchFamily="34" charset="0"/>
              </a:rPr>
              <a:t>, i </a:t>
            </a:r>
            <a:r>
              <a:rPr lang="de-DE" sz="2200" b="0" dirty="0" err="1">
                <a:solidFill>
                  <a:schemeClr val="tx1">
                    <a:lumMod val="75000"/>
                    <a:lumOff val="25000"/>
                  </a:schemeClr>
                </a:solidFill>
                <a:latin typeface="Aptos" panose="020B0004020202020204" pitchFamily="34" charset="0"/>
              </a:rPr>
              <a:t>distributori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e</a:t>
            </a:r>
            <a:r>
              <a:rPr lang="de-DE" sz="2200" b="0" dirty="0">
                <a:solidFill>
                  <a:schemeClr val="tx1">
                    <a:lumMod val="75000"/>
                    <a:lumOff val="25000"/>
                  </a:schemeClr>
                </a:solidFill>
                <a:latin typeface="Aptos" panose="020B0004020202020204" pitchFamily="34" charset="0"/>
              </a:rPr>
              <a:t> le </a:t>
            </a:r>
            <a:r>
              <a:rPr lang="de-DE" sz="2200" b="0" dirty="0" err="1">
                <a:solidFill>
                  <a:schemeClr val="tx1">
                    <a:lumMod val="75000"/>
                    <a:lumOff val="25000"/>
                  </a:schemeClr>
                </a:solidFill>
                <a:latin typeface="Aptos" panose="020B0004020202020204" pitchFamily="34" charset="0"/>
              </a:rPr>
              <a:t>organizzazioni</a:t>
            </a:r>
            <a:r>
              <a:rPr lang="de-DE" sz="2200" b="0" dirty="0">
                <a:solidFill>
                  <a:schemeClr val="tx1">
                    <a:lumMod val="75000"/>
                    <a:lumOff val="25000"/>
                  </a:schemeClr>
                </a:solidFill>
                <a:latin typeface="Aptos" panose="020B0004020202020204" pitchFamily="34" charset="0"/>
              </a:rPr>
              <a:t> non </a:t>
            </a:r>
            <a:r>
              <a:rPr lang="de-DE" sz="2200" b="0" dirty="0" err="1">
                <a:solidFill>
                  <a:schemeClr val="tx1">
                    <a:lumMod val="75000"/>
                    <a:lumOff val="25000"/>
                  </a:schemeClr>
                </a:solidFill>
                <a:latin typeface="Aptos" panose="020B0004020202020204" pitchFamily="34" charset="0"/>
              </a:rPr>
              <a:t>governative</a:t>
            </a:r>
            <a:r>
              <a:rPr lang="de-DE" sz="22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200" b="0" dirty="0" err="1">
                <a:solidFill>
                  <a:schemeClr val="tx1">
                    <a:lumMod val="75000"/>
                    <a:lumOff val="25000"/>
                  </a:schemeClr>
                </a:solidFill>
                <a:latin typeface="Aptos" panose="020B0004020202020204" pitchFamily="34" charset="0"/>
              </a:rPr>
              <a:t>Sono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accessibili</a:t>
            </a:r>
            <a:r>
              <a:rPr lang="de-DE" sz="2200" b="0" dirty="0">
                <a:solidFill>
                  <a:schemeClr val="tx1">
                    <a:lumMod val="75000"/>
                    <a:lumOff val="25000"/>
                  </a:schemeClr>
                </a:solidFill>
                <a:latin typeface="Aptos" panose="020B0004020202020204" pitchFamily="34" charset="0"/>
              </a:rPr>
              <a:t> a tutte le </a:t>
            </a:r>
            <a:r>
              <a:rPr lang="de-DE" sz="2200" b="0" dirty="0" err="1">
                <a:solidFill>
                  <a:schemeClr val="tx1">
                    <a:lumMod val="75000"/>
                    <a:lumOff val="25000"/>
                  </a:schemeClr>
                </a:solidFill>
                <a:latin typeface="Aptos" panose="020B0004020202020204" pitchFamily="34" charset="0"/>
              </a:rPr>
              <a:t>parti</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interessate</a:t>
            </a:r>
            <a:r>
              <a:rPr lang="de-DE" sz="22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200" b="0" dirty="0" err="1">
                <a:solidFill>
                  <a:schemeClr val="tx1">
                    <a:lumMod val="75000"/>
                    <a:lumOff val="25000"/>
                  </a:schemeClr>
                </a:solidFill>
                <a:latin typeface="Aptos" panose="020B0004020202020204" pitchFamily="34" charset="0"/>
              </a:rPr>
              <a:t>Sono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stabiliti</a:t>
            </a:r>
            <a:r>
              <a:rPr lang="de-DE" sz="2200" b="0" dirty="0">
                <a:solidFill>
                  <a:schemeClr val="tx1">
                    <a:lumMod val="75000"/>
                    <a:lumOff val="25000"/>
                  </a:schemeClr>
                </a:solidFill>
                <a:latin typeface="Aptos" panose="020B0004020202020204" pitchFamily="34" charset="0"/>
              </a:rPr>
              <a:t> da </a:t>
            </a:r>
            <a:r>
              <a:rPr lang="de-DE" sz="2200" b="0" dirty="0" err="1">
                <a:solidFill>
                  <a:schemeClr val="tx1">
                    <a:lumMod val="75000"/>
                    <a:lumOff val="25000"/>
                  </a:schemeClr>
                </a:solidFill>
                <a:latin typeface="Aptos" panose="020B0004020202020204" pitchFamily="34" charset="0"/>
              </a:rPr>
              <a:t>un</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organismo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terzo</a:t>
            </a:r>
            <a:r>
              <a:rPr lang="de-DE" sz="2200" b="0" dirty="0">
                <a:solidFill>
                  <a:schemeClr val="tx1">
                    <a:lumMod val="75000"/>
                    <a:lumOff val="25000"/>
                  </a:schemeClr>
                </a:solidFill>
                <a:latin typeface="Aptos" panose="020B0004020202020204" pitchFamily="34" charset="0"/>
              </a:rPr>
              <a:t> sul </a:t>
            </a:r>
            <a:r>
              <a:rPr lang="de-DE" sz="2200" b="0" dirty="0" err="1">
                <a:solidFill>
                  <a:schemeClr val="tx1">
                    <a:lumMod val="75000"/>
                    <a:lumOff val="25000"/>
                  </a:schemeClr>
                </a:solidFill>
                <a:latin typeface="Aptos" panose="020B0004020202020204" pitchFamily="34" charset="0"/>
              </a:rPr>
              <a:t>quale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l'operatore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economico</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che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richiede</a:t>
            </a:r>
            <a:r>
              <a:rPr lang="de-DE" sz="2200" b="0" dirty="0">
                <a:solidFill>
                  <a:schemeClr val="tx1">
                    <a:lumMod val="75000"/>
                    <a:lumOff val="25000"/>
                  </a:schemeClr>
                </a:solidFill>
                <a:latin typeface="Aptos" panose="020B0004020202020204" pitchFamily="34" charset="0"/>
              </a:rPr>
              <a:t> il </a:t>
            </a:r>
            <a:r>
              <a:rPr lang="de-DE" sz="2200" b="0" dirty="0" err="1">
                <a:solidFill>
                  <a:schemeClr val="tx1">
                    <a:lumMod val="75000"/>
                    <a:lumOff val="25000"/>
                  </a:schemeClr>
                </a:solidFill>
                <a:latin typeface="Aptos" panose="020B0004020202020204" pitchFamily="34" charset="0"/>
              </a:rPr>
              <a:t>marchio</a:t>
            </a:r>
            <a:r>
              <a:rPr lang="de-DE" sz="2200" b="0" dirty="0">
                <a:solidFill>
                  <a:schemeClr val="tx1">
                    <a:lumMod val="75000"/>
                    <a:lumOff val="25000"/>
                  </a:schemeClr>
                </a:solidFill>
                <a:latin typeface="Aptos" panose="020B0004020202020204" pitchFamily="34" charset="0"/>
              </a:rPr>
              <a:t> non </a:t>
            </a:r>
            <a:r>
              <a:rPr lang="de-DE" sz="2200" b="0" dirty="0" err="1">
                <a:solidFill>
                  <a:schemeClr val="tx1">
                    <a:lumMod val="75000"/>
                    <a:lumOff val="25000"/>
                  </a:schemeClr>
                </a:solidFill>
                <a:latin typeface="Aptos" panose="020B0004020202020204" pitchFamily="34" charset="0"/>
              </a:rPr>
              <a:t>può</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esercitare</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un'influenza</a:t>
            </a:r>
            <a:r>
              <a:rPr lang="de-DE" sz="2200" b="0" dirty="0">
                <a:solidFill>
                  <a:schemeClr val="tx1">
                    <a:lumMod val="75000"/>
                    <a:lumOff val="25000"/>
                  </a:schemeClr>
                </a:solidFill>
                <a:latin typeface="Aptos" panose="020B0004020202020204" pitchFamily="34" charset="0"/>
              </a:rPr>
              <a:t> </a:t>
            </a:r>
            <a:r>
              <a:rPr lang="de-DE" sz="2200" b="0" dirty="0" err="1">
                <a:solidFill>
                  <a:schemeClr val="tx1">
                    <a:lumMod val="75000"/>
                    <a:lumOff val="25000"/>
                  </a:schemeClr>
                </a:solidFill>
                <a:latin typeface="Aptos" panose="020B0004020202020204" pitchFamily="34" charset="0"/>
              </a:rPr>
              <a:t>determinante</a:t>
            </a:r>
            <a:r>
              <a:rPr lang="de-DE" sz="2200" b="0" dirty="0">
                <a:solidFill>
                  <a:schemeClr val="tx1">
                    <a:lumMod val="75000"/>
                    <a:lumOff val="25000"/>
                  </a:schemeClr>
                </a:solidFill>
                <a:latin typeface="Aptos" panose="020B0004020202020204" pitchFamily="34" charset="0"/>
              </a:rPr>
              <a:t>.</a:t>
            </a:r>
          </a:p>
          <a:p>
            <a:pPr marL="457200" lvl="0" indent="-228600" algn="l" rtl="0">
              <a:lnSpc>
                <a:spcPct val="80000"/>
              </a:lnSpc>
              <a:spcBef>
                <a:spcPts val="2200"/>
              </a:spcBef>
              <a:spcAft>
                <a:spcPts val="0"/>
              </a:spcAft>
              <a:buClr>
                <a:schemeClr val="accent4"/>
              </a:buClr>
              <a:buSzPct val="142857"/>
              <a:buFont typeface="Arial"/>
              <a:buNone/>
            </a:pPr>
            <a:endParaRPr dirty="0">
              <a:latin typeface="Aptos" panose="020B0004020202020204" pitchFamily="34" charset="0"/>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51"/>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Criteri</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esclusione</a:t>
            </a:r>
            <a:endParaRPr dirty="0">
              <a:latin typeface="Aptos Serif" panose="02020604070405020304" pitchFamily="18" charset="0"/>
              <a:ea typeface="Arial"/>
              <a:cs typeface="Aptos Serif" panose="02020604070405020304" pitchFamily="18" charset="0"/>
              <a:sym typeface="Arial"/>
            </a:endParaRPr>
          </a:p>
        </p:txBody>
      </p:sp>
      <p:sp>
        <p:nvSpPr>
          <p:cNvPr id="270" name="Google Shape;270;p51"/>
          <p:cNvSpPr txBox="1">
            <a:spLocks noGrp="1"/>
          </p:cNvSpPr>
          <p:nvPr>
            <p:ph type="body" idx="1"/>
          </p:nvPr>
        </p:nvSpPr>
        <p:spPr>
          <a:xfrm>
            <a:off x="594359" y="2281918"/>
            <a:ext cx="9538382" cy="3708517"/>
          </a:xfrm>
          <a:prstGeom prst="rect">
            <a:avLst/>
          </a:prstGeom>
          <a:noFill/>
          <a:ln>
            <a:noFill/>
          </a:ln>
        </p:spPr>
        <p:txBody>
          <a:bodyPr spcFirstLastPara="1" wrap="square" lIns="0" tIns="228600" rIns="0" bIns="0" anchor="t" anchorCtr="0">
            <a:normAutofit/>
          </a:bodyPr>
          <a:lstStyle/>
          <a:p>
            <a:pPr fontAlgn="base"/>
            <a:r>
              <a:rPr lang="de-DE" b="0" dirty="0" err="1">
                <a:latin typeface="Aptos" panose="020B0004020202020204" pitchFamily="34" charset="0"/>
              </a:rPr>
              <a:t>Motivi</a:t>
            </a:r>
            <a:r>
              <a:rPr lang="de-DE" b="0" dirty="0">
                <a:latin typeface="Aptos" panose="020B0004020202020204" pitchFamily="34" charset="0"/>
              </a:rPr>
              <a:t> di </a:t>
            </a:r>
            <a:r>
              <a:rPr lang="de-DE" b="0" dirty="0" err="1">
                <a:latin typeface="Aptos" panose="020B0004020202020204" pitchFamily="34" charset="0"/>
              </a:rPr>
              <a:t>esclusione</a:t>
            </a:r>
            <a:r>
              <a:rPr lang="de-DE" b="0" dirty="0">
                <a:latin typeface="Aptos" panose="020B0004020202020204" pitchFamily="34" charset="0"/>
              </a:rPr>
              <a:t> </a:t>
            </a:r>
            <a:r>
              <a:rPr lang="de-DE" b="0" dirty="0" err="1">
                <a:latin typeface="Aptos" panose="020B0004020202020204" pitchFamily="34" charset="0"/>
              </a:rPr>
              <a:t>degli</a:t>
            </a:r>
            <a:r>
              <a:rPr lang="de-DE" b="0" dirty="0">
                <a:latin typeface="Aptos" panose="020B0004020202020204" pitchFamily="34" charset="0"/>
              </a:rPr>
              <a:t> </a:t>
            </a:r>
            <a:r>
              <a:rPr lang="de-DE" b="0" dirty="0" err="1">
                <a:latin typeface="Aptos" panose="020B0004020202020204" pitchFamily="34" charset="0"/>
              </a:rPr>
              <a:t>offerenti</a:t>
            </a:r>
            <a:r>
              <a:rPr lang="de-DE" b="0" dirty="0">
                <a:latin typeface="Aptos" panose="020B0004020202020204" pitchFamily="34" charset="0"/>
              </a:rPr>
              <a:t>:</a:t>
            </a:r>
          </a:p>
          <a:p>
            <a:pPr lvl="1" fontAlgn="base"/>
            <a:r>
              <a:rPr lang="de-DE" dirty="0" err="1">
                <a:latin typeface="Aptos" panose="020B0004020202020204" pitchFamily="34" charset="0"/>
              </a:rPr>
              <a:t>Inosservanza</a:t>
            </a:r>
            <a:r>
              <a:rPr lang="de-DE" dirty="0">
                <a:latin typeface="Aptos" panose="020B0004020202020204" pitchFamily="34" charset="0"/>
              </a:rPr>
              <a:t> delle </a:t>
            </a:r>
            <a:r>
              <a:rPr lang="de-DE" dirty="0" err="1">
                <a:latin typeface="Aptos" panose="020B0004020202020204" pitchFamily="34" charset="0"/>
              </a:rPr>
              <a:t>leggi</a:t>
            </a:r>
            <a:r>
              <a:rPr lang="de-DE" dirty="0">
                <a:latin typeface="Aptos" panose="020B0004020202020204" pitchFamily="34" charset="0"/>
              </a:rPr>
              <a:t> </a:t>
            </a:r>
            <a:r>
              <a:rPr lang="de-DE" dirty="0" err="1">
                <a:latin typeface="Aptos" panose="020B0004020202020204" pitchFamily="34" charset="0"/>
              </a:rPr>
              <a:t>ambientali</a:t>
            </a:r>
            <a:r>
              <a:rPr lang="de-DE" dirty="0">
                <a:latin typeface="Aptos" panose="020B0004020202020204" pitchFamily="34" charset="0"/>
              </a:rPr>
              <a:t> </a:t>
            </a:r>
            <a:r>
              <a:rPr lang="de-DE" dirty="0" err="1">
                <a:latin typeface="Aptos" panose="020B0004020202020204" pitchFamily="34" charset="0"/>
              </a:rPr>
              <a:t>nazionali</a:t>
            </a:r>
            <a:r>
              <a:rPr lang="de-DE" dirty="0">
                <a:latin typeface="Aptos" panose="020B0004020202020204" pitchFamily="34" charset="0"/>
              </a:rPr>
              <a:t>, </a:t>
            </a:r>
            <a:r>
              <a:rPr lang="de-DE" dirty="0" err="1">
                <a:latin typeface="Aptos" panose="020B0004020202020204" pitchFamily="34" charset="0"/>
              </a:rPr>
              <a:t>comunitarie</a:t>
            </a:r>
            <a:r>
              <a:rPr lang="de-DE" dirty="0">
                <a:latin typeface="Aptos" panose="020B0004020202020204" pitchFamily="34" charset="0"/>
              </a:rPr>
              <a:t> o </a:t>
            </a:r>
            <a:r>
              <a:rPr lang="de-DE" dirty="0" err="1">
                <a:latin typeface="Aptos" panose="020B0004020202020204" pitchFamily="34" charset="0"/>
              </a:rPr>
              <a:t>internazionali</a:t>
            </a:r>
            <a:r>
              <a:rPr lang="de-DE" dirty="0">
                <a:latin typeface="Aptos" panose="020B0004020202020204" pitchFamily="34" charset="0"/>
              </a:rPr>
              <a:t> </a:t>
            </a:r>
            <a:r>
              <a:rPr lang="de-DE" dirty="0" err="1">
                <a:latin typeface="Aptos" panose="020B0004020202020204" pitchFamily="34" charset="0"/>
              </a:rPr>
              <a:t>vigenti</a:t>
            </a:r>
            <a:r>
              <a:rPr lang="de-DE" dirty="0">
                <a:latin typeface="Aptos" panose="020B0004020202020204" pitchFamily="34" charset="0"/>
              </a:rPr>
              <a:t> </a:t>
            </a:r>
          </a:p>
          <a:p>
            <a:pPr lvl="1" fontAlgn="base"/>
            <a:r>
              <a:rPr lang="de-DE" dirty="0">
                <a:latin typeface="Aptos" panose="020B0004020202020204" pitchFamily="34" charset="0"/>
              </a:rPr>
              <a:t>Grave </a:t>
            </a:r>
            <a:r>
              <a:rPr lang="de-DE" dirty="0" err="1">
                <a:latin typeface="Aptos" panose="020B0004020202020204" pitchFamily="34" charset="0"/>
              </a:rPr>
              <a:t>negligenza</a:t>
            </a:r>
            <a:r>
              <a:rPr lang="de-DE" dirty="0">
                <a:latin typeface="Aptos" panose="020B0004020202020204" pitchFamily="34" charset="0"/>
              </a:rPr>
              <a:t> professionale </a:t>
            </a:r>
            <a:r>
              <a:rPr lang="de-DE" dirty="0" err="1">
                <a:latin typeface="Aptos" panose="020B0004020202020204" pitchFamily="34" charset="0"/>
              </a:rPr>
              <a:t>che</a:t>
            </a:r>
            <a:r>
              <a:rPr lang="de-DE" dirty="0">
                <a:latin typeface="Aptos" panose="020B0004020202020204" pitchFamily="34" charset="0"/>
              </a:rPr>
              <a:t> </a:t>
            </a:r>
            <a:r>
              <a:rPr lang="de-DE" dirty="0" err="1">
                <a:latin typeface="Aptos" panose="020B0004020202020204" pitchFamily="34" charset="0"/>
              </a:rPr>
              <a:t>pregiudica</a:t>
            </a:r>
            <a:r>
              <a:rPr lang="de-DE" dirty="0">
                <a:latin typeface="Aptos" panose="020B0004020202020204" pitchFamily="34" charset="0"/>
              </a:rPr>
              <a:t> la </a:t>
            </a:r>
            <a:r>
              <a:rPr lang="de-DE" dirty="0" err="1">
                <a:latin typeface="Aptos" panose="020B0004020202020204" pitchFamily="34" charset="0"/>
              </a:rPr>
              <a:t>correttezza</a:t>
            </a:r>
            <a:endParaRPr lang="de-DE" dirty="0">
              <a:latin typeface="Aptos" panose="020B0004020202020204" pitchFamily="34" charset="0"/>
            </a:endParaRPr>
          </a:p>
          <a:p>
            <a:pPr lvl="1" fontAlgn="base"/>
            <a:r>
              <a:rPr lang="de-DE" dirty="0" err="1">
                <a:latin typeface="Aptos" panose="020B0004020202020204" pitchFamily="34" charset="0"/>
              </a:rPr>
              <a:t>Carenze</a:t>
            </a:r>
            <a:r>
              <a:rPr lang="de-DE" dirty="0">
                <a:latin typeface="Aptos" panose="020B0004020202020204" pitchFamily="34" charset="0"/>
              </a:rPr>
              <a:t> </a:t>
            </a:r>
            <a:r>
              <a:rPr lang="de-DE" dirty="0" err="1">
                <a:latin typeface="Aptos" panose="020B0004020202020204" pitchFamily="34" charset="0"/>
              </a:rPr>
              <a:t>significative</a:t>
            </a:r>
            <a:r>
              <a:rPr lang="de-DE" dirty="0">
                <a:latin typeface="Aptos" panose="020B0004020202020204" pitchFamily="34" charset="0"/>
              </a:rPr>
              <a:t>/</a:t>
            </a:r>
            <a:r>
              <a:rPr lang="de-DE" dirty="0" err="1">
                <a:latin typeface="Aptos" panose="020B0004020202020204" pitchFamily="34" charset="0"/>
              </a:rPr>
              <a:t>persistenti</a:t>
            </a:r>
            <a:r>
              <a:rPr lang="de-DE" dirty="0">
                <a:latin typeface="Aptos" panose="020B0004020202020204" pitchFamily="34" charset="0"/>
              </a:rPr>
              <a:t> </a:t>
            </a:r>
            <a:r>
              <a:rPr lang="de-DE" dirty="0" err="1">
                <a:latin typeface="Aptos" panose="020B0004020202020204" pitchFamily="34" charset="0"/>
              </a:rPr>
              <a:t>nell'adempimento</a:t>
            </a:r>
            <a:r>
              <a:rPr lang="de-DE" dirty="0">
                <a:latin typeface="Aptos" panose="020B0004020202020204" pitchFamily="34" charset="0"/>
              </a:rPr>
              <a:t> di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contratto</a:t>
            </a:r>
            <a:r>
              <a:rPr lang="de-DE" dirty="0">
                <a:latin typeface="Aptos" panose="020B0004020202020204" pitchFamily="34" charset="0"/>
              </a:rPr>
              <a:t> </a:t>
            </a:r>
            <a:r>
              <a:rPr lang="de-DE" dirty="0" err="1">
                <a:latin typeface="Aptos" panose="020B0004020202020204" pitchFamily="34" charset="0"/>
              </a:rPr>
              <a:t>precedente</a:t>
            </a:r>
            <a:endParaRPr lang="de-DE" dirty="0">
              <a:latin typeface="Aptos" panose="020B0004020202020204" pitchFamily="34" charset="0"/>
            </a:endParaRPr>
          </a:p>
          <a:p>
            <a:pPr lvl="1" fontAlgn="base"/>
            <a:r>
              <a:rPr lang="de-DE" dirty="0" err="1">
                <a:latin typeface="Aptos" panose="020B0004020202020204" pitchFamily="34" charset="0"/>
              </a:rPr>
              <a:t>Falsità</a:t>
            </a:r>
            <a:r>
              <a:rPr lang="de-DE" dirty="0">
                <a:latin typeface="Aptos" panose="020B0004020202020204" pitchFamily="34" charset="0"/>
              </a:rPr>
              <a:t> in uno </a:t>
            </a:r>
            <a:r>
              <a:rPr lang="de-DE" dirty="0" err="1">
                <a:latin typeface="Aptos" panose="020B0004020202020204" pitchFamily="34" charset="0"/>
              </a:rPr>
              <a:t>dei</a:t>
            </a:r>
            <a:r>
              <a:rPr lang="de-DE" dirty="0">
                <a:latin typeface="Aptos" panose="020B0004020202020204" pitchFamily="34" charset="0"/>
              </a:rPr>
              <a:t> </a:t>
            </a:r>
            <a:r>
              <a:rPr lang="de-DE" dirty="0" err="1">
                <a:latin typeface="Aptos" panose="020B0004020202020204" pitchFamily="34" charset="0"/>
              </a:rPr>
              <a:t>punti</a:t>
            </a:r>
            <a:r>
              <a:rPr lang="de-DE" dirty="0">
                <a:latin typeface="Aptos" panose="020B0004020202020204" pitchFamily="34" charset="0"/>
              </a:rPr>
              <a:t> sopra </a:t>
            </a:r>
            <a:r>
              <a:rPr lang="de-DE" dirty="0" err="1">
                <a:latin typeface="Aptos" panose="020B0004020202020204" pitchFamily="34" charset="0"/>
              </a:rPr>
              <a:t>indicati</a:t>
            </a:r>
            <a:r>
              <a:rPr lang="de-DE" dirty="0">
                <a:latin typeface="Aptos" panose="020B0004020202020204" pitchFamily="34" charset="0"/>
              </a:rPr>
              <a:t> o </a:t>
            </a:r>
            <a:r>
              <a:rPr lang="de-DE" dirty="0" err="1">
                <a:latin typeface="Aptos" panose="020B0004020202020204" pitchFamily="34" charset="0"/>
              </a:rPr>
              <a:t>incapacità</a:t>
            </a:r>
            <a:r>
              <a:rPr lang="de-DE" dirty="0">
                <a:latin typeface="Aptos" panose="020B0004020202020204" pitchFamily="34" charset="0"/>
              </a:rPr>
              <a:t> di </a:t>
            </a:r>
            <a:r>
              <a:rPr lang="de-DE" dirty="0" err="1">
                <a:latin typeface="Aptos" panose="020B0004020202020204" pitchFamily="34" charset="0"/>
              </a:rPr>
              <a:t>fornire</a:t>
            </a:r>
            <a:r>
              <a:rPr lang="de-DE" dirty="0">
                <a:latin typeface="Aptos" panose="020B0004020202020204" pitchFamily="34" charset="0"/>
              </a:rPr>
              <a:t> le </a:t>
            </a:r>
            <a:r>
              <a:rPr lang="de-DE" dirty="0" err="1">
                <a:latin typeface="Aptos" panose="020B0004020202020204" pitchFamily="34" charset="0"/>
              </a:rPr>
              <a:t>attestazioni</a:t>
            </a:r>
            <a:r>
              <a:rPr lang="de-DE" dirty="0">
                <a:latin typeface="Aptos" panose="020B0004020202020204" pitchFamily="34" charset="0"/>
              </a:rPr>
              <a:t> </a:t>
            </a:r>
            <a:r>
              <a:rPr lang="de-DE" dirty="0" err="1">
                <a:latin typeface="Aptos" panose="020B0004020202020204" pitchFamily="34" charset="0"/>
              </a:rPr>
              <a:t>richieste</a:t>
            </a:r>
            <a:endParaRPr lang="de-DE" dirty="0">
              <a:latin typeface="Aptos" panose="020B0004020202020204" pitchFamily="34" charset="0"/>
            </a:endParaRPr>
          </a:p>
          <a:p>
            <a:pPr marL="457200" lvl="0" indent="-228600" algn="l" rtl="0">
              <a:lnSpc>
                <a:spcPct val="80000"/>
              </a:lnSpc>
              <a:spcBef>
                <a:spcPts val="2200"/>
              </a:spcBef>
              <a:spcAft>
                <a:spcPts val="0"/>
              </a:spcAft>
              <a:buClr>
                <a:schemeClr val="accent4"/>
              </a:buClr>
              <a:buSzPts val="2400"/>
              <a:buFont typeface="Arial"/>
              <a:buNone/>
            </a:pPr>
            <a:endParaRPr dirty="0">
              <a:latin typeface="Aptos" panose="020B0004020202020204" pitchFamily="34" charset="0"/>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52"/>
          <p:cNvSpPr txBox="1">
            <a:spLocks noGrp="1"/>
          </p:cNvSpPr>
          <p:nvPr>
            <p:ph type="title"/>
          </p:nvPr>
        </p:nvSpPr>
        <p:spPr>
          <a:xfrm>
            <a:off x="594360" y="189572"/>
            <a:ext cx="678780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Criteri</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selezione</a:t>
            </a:r>
            <a:endParaRPr dirty="0">
              <a:latin typeface="Aptos Serif" panose="02020604070405020304" pitchFamily="18" charset="0"/>
              <a:ea typeface="Arial"/>
              <a:cs typeface="Aptos Serif" panose="02020604070405020304" pitchFamily="18" charset="0"/>
              <a:sym typeface="Arial"/>
            </a:endParaRPr>
          </a:p>
        </p:txBody>
      </p:sp>
      <p:sp>
        <p:nvSpPr>
          <p:cNvPr id="277" name="Google Shape;277;p52"/>
          <p:cNvSpPr txBox="1">
            <a:spLocks noGrp="1"/>
          </p:cNvSpPr>
          <p:nvPr>
            <p:ph type="body" idx="1"/>
          </p:nvPr>
        </p:nvSpPr>
        <p:spPr>
          <a:xfrm>
            <a:off x="594359" y="2281918"/>
            <a:ext cx="9538382" cy="3708517"/>
          </a:xfrm>
          <a:prstGeom prst="rect">
            <a:avLst/>
          </a:prstGeom>
          <a:noFill/>
          <a:ln>
            <a:noFill/>
          </a:ln>
        </p:spPr>
        <p:txBody>
          <a:bodyPr spcFirstLastPara="1" wrap="square" lIns="0" tIns="228600" rIns="0" bIns="0" anchor="t" anchorCtr="0">
            <a:normAutofit/>
          </a:bodyPr>
          <a:lstStyle/>
          <a:p>
            <a:pPr fontAlgn="base"/>
            <a:r>
              <a:rPr lang="de-DE" b="0" dirty="0">
                <a:latin typeface="Aptos" panose="020B0004020202020204" pitchFamily="34" charset="0"/>
              </a:rPr>
              <a:t>I </a:t>
            </a:r>
            <a:r>
              <a:rPr lang="de-DE" b="0" dirty="0" err="1">
                <a:latin typeface="Aptos" panose="020B0004020202020204" pitchFamily="34" charset="0"/>
              </a:rPr>
              <a:t>criteri</a:t>
            </a:r>
            <a:r>
              <a:rPr lang="de-DE" b="0" dirty="0">
                <a:latin typeface="Aptos" panose="020B0004020202020204" pitchFamily="34" charset="0"/>
              </a:rPr>
              <a:t> di </a:t>
            </a:r>
            <a:r>
              <a:rPr lang="de-DE" b="0" dirty="0" err="1">
                <a:latin typeface="Aptos" panose="020B0004020202020204" pitchFamily="34" charset="0"/>
              </a:rPr>
              <a:t>selezione</a:t>
            </a:r>
            <a:r>
              <a:rPr lang="de-DE" b="0" dirty="0">
                <a:latin typeface="Aptos" panose="020B0004020202020204" pitchFamily="34" charset="0"/>
              </a:rPr>
              <a:t> per </a:t>
            </a:r>
            <a:r>
              <a:rPr lang="de-DE" b="0" dirty="0" err="1">
                <a:latin typeface="Aptos" panose="020B0004020202020204" pitchFamily="34" charset="0"/>
              </a:rPr>
              <a:t>un</a:t>
            </a:r>
            <a:r>
              <a:rPr lang="de-DE" b="0" dirty="0">
                <a:latin typeface="Aptos" panose="020B0004020202020204" pitchFamily="34" charset="0"/>
              </a:rPr>
              <a:t> </a:t>
            </a:r>
            <a:r>
              <a:rPr lang="de-DE" b="0" dirty="0" err="1">
                <a:latin typeface="Aptos" panose="020B0004020202020204" pitchFamily="34" charset="0"/>
              </a:rPr>
              <a:t>appalto</a:t>
            </a:r>
            <a:r>
              <a:rPr lang="de-DE" b="0" dirty="0">
                <a:latin typeface="Aptos" panose="020B0004020202020204" pitchFamily="34" charset="0"/>
              </a:rPr>
              <a:t> </a:t>
            </a:r>
            <a:r>
              <a:rPr lang="de-DE" b="0" dirty="0" err="1">
                <a:latin typeface="Aptos" panose="020B0004020202020204" pitchFamily="34" charset="0"/>
              </a:rPr>
              <a:t>sostenibile</a:t>
            </a:r>
            <a:r>
              <a:rPr lang="de-DE" b="0" dirty="0">
                <a:latin typeface="Aptos" panose="020B0004020202020204" pitchFamily="34" charset="0"/>
              </a:rPr>
              <a:t> </a:t>
            </a:r>
            <a:r>
              <a:rPr lang="de-DE" b="0" dirty="0" err="1">
                <a:latin typeface="Aptos" panose="020B0004020202020204" pitchFamily="34" charset="0"/>
              </a:rPr>
              <a:t>comprendono</a:t>
            </a:r>
            <a:r>
              <a:rPr lang="de-DE" b="0" dirty="0">
                <a:latin typeface="Aptos" panose="020B0004020202020204" pitchFamily="34" charset="0"/>
              </a:rPr>
              <a:t>:</a:t>
            </a:r>
          </a:p>
          <a:p>
            <a:pPr lvl="1" fontAlgn="base"/>
            <a:r>
              <a:rPr lang="de-DE" dirty="0" err="1">
                <a:latin typeface="Aptos" panose="020B0004020202020204" pitchFamily="34" charset="0"/>
              </a:rPr>
              <a:t>Esperienza</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referenze</a:t>
            </a:r>
            <a:endParaRPr lang="de-DE" dirty="0">
              <a:latin typeface="Aptos" panose="020B0004020202020204" pitchFamily="34" charset="0"/>
            </a:endParaRPr>
          </a:p>
          <a:p>
            <a:pPr lvl="1" fontAlgn="base"/>
            <a:r>
              <a:rPr lang="de-DE" dirty="0" err="1">
                <a:latin typeface="Aptos" panose="020B0004020202020204" pitchFamily="34" charset="0"/>
              </a:rPr>
              <a:t>Formazione</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qualifiche</a:t>
            </a:r>
            <a:r>
              <a:rPr lang="de-DE" dirty="0">
                <a:latin typeface="Aptos" panose="020B0004020202020204" pitchFamily="34" charset="0"/>
              </a:rPr>
              <a:t> </a:t>
            </a:r>
            <a:r>
              <a:rPr lang="de-DE" dirty="0" err="1">
                <a:latin typeface="Aptos" panose="020B0004020202020204" pitchFamily="34" charset="0"/>
              </a:rPr>
              <a:t>professionali</a:t>
            </a:r>
            <a:r>
              <a:rPr lang="de-DE" dirty="0">
                <a:latin typeface="Aptos" panose="020B0004020202020204" pitchFamily="34" charset="0"/>
              </a:rPr>
              <a:t> </a:t>
            </a:r>
            <a:r>
              <a:rPr lang="de-DE" dirty="0" err="1">
                <a:latin typeface="Aptos" panose="020B0004020202020204" pitchFamily="34" charset="0"/>
              </a:rPr>
              <a:t>dei</a:t>
            </a:r>
            <a:r>
              <a:rPr lang="de-DE" dirty="0">
                <a:latin typeface="Aptos" panose="020B0004020202020204" pitchFamily="34" charset="0"/>
              </a:rPr>
              <a:t> </a:t>
            </a:r>
            <a:r>
              <a:rPr lang="de-DE" dirty="0" err="1">
                <a:latin typeface="Aptos" panose="020B0004020202020204" pitchFamily="34" charset="0"/>
              </a:rPr>
              <a:t>dipendenti</a:t>
            </a:r>
            <a:r>
              <a:rPr lang="de-DE" dirty="0">
                <a:latin typeface="Aptos" panose="020B0004020202020204" pitchFamily="34" charset="0"/>
              </a:rPr>
              <a:t> </a:t>
            </a:r>
          </a:p>
          <a:p>
            <a:pPr lvl="1" fontAlgn="base"/>
            <a:r>
              <a:rPr lang="de-DE" dirty="0" err="1">
                <a:latin typeface="Aptos" panose="020B0004020202020204" pitchFamily="34" charset="0"/>
              </a:rPr>
              <a:t>Sistemi</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programmi</a:t>
            </a:r>
            <a:r>
              <a:rPr lang="de-DE" dirty="0">
                <a:latin typeface="Aptos" panose="020B0004020202020204" pitchFamily="34" charset="0"/>
              </a:rPr>
              <a:t> di </a:t>
            </a:r>
            <a:r>
              <a:rPr lang="de-DE" dirty="0" err="1">
                <a:latin typeface="Aptos" panose="020B0004020202020204" pitchFamily="34" charset="0"/>
              </a:rPr>
              <a:t>gestione</a:t>
            </a:r>
            <a:r>
              <a:rPr lang="de-DE" dirty="0">
                <a:latin typeface="Aptos" panose="020B0004020202020204" pitchFamily="34" charset="0"/>
              </a:rPr>
              <a:t> </a:t>
            </a:r>
            <a:r>
              <a:rPr lang="de-DE" dirty="0" err="1">
                <a:latin typeface="Aptos" panose="020B0004020202020204" pitchFamily="34" charset="0"/>
              </a:rPr>
              <a:t>ambientale</a:t>
            </a:r>
            <a:r>
              <a:rPr lang="de-DE" dirty="0">
                <a:latin typeface="Aptos" panose="020B0004020202020204" pitchFamily="34" charset="0"/>
              </a:rPr>
              <a:t> (ad es. EMAS, ISO 14001)</a:t>
            </a:r>
          </a:p>
          <a:p>
            <a:pPr lvl="1" fontAlgn="base"/>
            <a:r>
              <a:rPr lang="de-DE" dirty="0" err="1">
                <a:latin typeface="Aptos" panose="020B0004020202020204" pitchFamily="34" charset="0"/>
              </a:rPr>
              <a:t>Sistemi</a:t>
            </a:r>
            <a:r>
              <a:rPr lang="de-DE" dirty="0">
                <a:latin typeface="Aptos" panose="020B0004020202020204" pitchFamily="34" charset="0"/>
              </a:rPr>
              <a:t> di </a:t>
            </a:r>
            <a:r>
              <a:rPr lang="de-DE" dirty="0" err="1">
                <a:latin typeface="Aptos" panose="020B0004020202020204" pitchFamily="34" charset="0"/>
              </a:rPr>
              <a:t>gestione</a:t>
            </a:r>
            <a:r>
              <a:rPr lang="de-DE" dirty="0">
                <a:latin typeface="Aptos" panose="020B0004020202020204" pitchFamily="34" charset="0"/>
              </a:rPr>
              <a:t> della </a:t>
            </a:r>
            <a:r>
              <a:rPr lang="de-DE" dirty="0" err="1">
                <a:latin typeface="Aptos" panose="020B0004020202020204" pitchFamily="34" charset="0"/>
              </a:rPr>
              <a:t>filiera</a:t>
            </a:r>
            <a:r>
              <a:rPr lang="de-DE" dirty="0">
                <a:latin typeface="Aptos" panose="020B0004020202020204" pitchFamily="34" charset="0"/>
              </a:rPr>
              <a:t> di </a:t>
            </a:r>
            <a:r>
              <a:rPr lang="de-DE" dirty="0" err="1">
                <a:latin typeface="Aptos" panose="020B0004020202020204" pitchFamily="34" charset="0"/>
              </a:rPr>
              <a:t>fornitura</a:t>
            </a:r>
            <a:r>
              <a:rPr lang="de-DE" dirty="0">
                <a:latin typeface="Aptos" panose="020B0004020202020204" pitchFamily="34" charset="0"/>
              </a:rPr>
              <a:t>/</a:t>
            </a:r>
            <a:r>
              <a:rPr lang="de-DE" dirty="0" err="1">
                <a:latin typeface="Aptos" panose="020B0004020202020204" pitchFamily="34" charset="0"/>
              </a:rPr>
              <a:t>tracciabilità</a:t>
            </a:r>
            <a:endParaRPr lang="de-DE" dirty="0">
              <a:latin typeface="Aptos" panose="020B00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53"/>
          <p:cNvSpPr txBox="1">
            <a:spLocks noGrp="1"/>
          </p:cNvSpPr>
          <p:nvPr>
            <p:ph type="title"/>
          </p:nvPr>
        </p:nvSpPr>
        <p:spPr>
          <a:xfrm>
            <a:off x="594360" y="189572"/>
            <a:ext cx="7785552"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Sistema</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gestione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ambientale</a:t>
            </a:r>
            <a:r>
              <a:rPr lang="de-DE" dirty="0">
                <a:latin typeface="Aptos Serif" panose="02020604070405020304" pitchFamily="18" charset="0"/>
                <a:cs typeface="Aptos Serif" panose="02020604070405020304" pitchFamily="18" charset="0"/>
              </a:rPr>
              <a:t> (EMS)</a:t>
            </a:r>
            <a:endParaRPr dirty="0">
              <a:latin typeface="Aptos Serif" panose="02020604070405020304" pitchFamily="18" charset="0"/>
              <a:ea typeface="Arial"/>
              <a:cs typeface="Aptos Serif" panose="02020604070405020304" pitchFamily="18" charset="0"/>
              <a:sym typeface="Arial"/>
            </a:endParaRPr>
          </a:p>
        </p:txBody>
      </p:sp>
      <p:sp>
        <p:nvSpPr>
          <p:cNvPr id="284" name="Google Shape;284;p53"/>
          <p:cNvSpPr txBox="1">
            <a:spLocks noGrp="1"/>
          </p:cNvSpPr>
          <p:nvPr>
            <p:ph type="body" idx="1"/>
          </p:nvPr>
        </p:nvSpPr>
        <p:spPr>
          <a:xfrm>
            <a:off x="594359" y="2281918"/>
            <a:ext cx="9003124" cy="3708517"/>
          </a:xfrm>
          <a:prstGeom prst="rect">
            <a:avLst/>
          </a:prstGeom>
          <a:noFill/>
          <a:ln>
            <a:noFill/>
          </a:ln>
        </p:spPr>
        <p:txBody>
          <a:bodyPr spcFirstLastPara="1" wrap="square" lIns="0" tIns="228600" rIns="0" bIns="0" anchor="t" anchorCtr="0">
            <a:norm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L'EMS </a:t>
            </a:r>
            <a:r>
              <a:rPr lang="de-DE" sz="2000" b="0" dirty="0" err="1">
                <a:solidFill>
                  <a:schemeClr val="tx1">
                    <a:lumMod val="75000"/>
                    <a:lumOff val="25000"/>
                  </a:schemeClr>
                </a:solidFill>
                <a:latin typeface="Aptos" panose="020B0004020202020204" pitchFamily="34" charset="0"/>
              </a:rPr>
              <a:t>può</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dimostrare</a:t>
            </a:r>
            <a:r>
              <a:rPr lang="de-DE" sz="2000" b="0" dirty="0">
                <a:solidFill>
                  <a:schemeClr val="tx1">
                    <a:lumMod val="75000"/>
                    <a:lumOff val="25000"/>
                  </a:schemeClr>
                </a:solidFill>
                <a:latin typeface="Aptos" panose="020B0004020202020204" pitchFamily="34" charset="0"/>
              </a:rPr>
              <a:t> la </a:t>
            </a:r>
            <a:r>
              <a:rPr lang="de-DE" sz="2000" b="0" dirty="0" err="1">
                <a:solidFill>
                  <a:schemeClr val="tx1">
                    <a:lumMod val="75000"/>
                    <a:lumOff val="25000"/>
                  </a:schemeClr>
                </a:solidFill>
                <a:latin typeface="Aptos" panose="020B0004020202020204" pitchFamily="34" charset="0"/>
              </a:rPr>
              <a:t>capacità</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un'azienda</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soddisfare</a:t>
            </a:r>
            <a:r>
              <a:rPr lang="de-DE" sz="2000" b="0" dirty="0">
                <a:solidFill>
                  <a:schemeClr val="tx1">
                    <a:lumMod val="75000"/>
                    <a:lumOff val="25000"/>
                  </a:schemeClr>
                </a:solidFill>
                <a:latin typeface="Aptos" panose="020B0004020202020204" pitchFamily="34" charset="0"/>
              </a:rPr>
              <a:t> 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ambientali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può</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richiesto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nella</a:t>
            </a:r>
            <a:r>
              <a:rPr lang="de-DE" sz="2000" b="0" dirty="0">
                <a:solidFill>
                  <a:schemeClr val="tx1">
                    <a:lumMod val="75000"/>
                    <a:lumOff val="25000"/>
                  </a:schemeClr>
                </a:solidFill>
                <a:latin typeface="Aptos" panose="020B0004020202020204" pitchFamily="34" charset="0"/>
              </a:rPr>
              <a:t> fase di </a:t>
            </a:r>
            <a:r>
              <a:rPr lang="de-DE" sz="2000" b="0" dirty="0" err="1">
                <a:solidFill>
                  <a:schemeClr val="tx1">
                    <a:lumMod val="75000"/>
                    <a:lumOff val="25000"/>
                  </a:schemeClr>
                </a:solidFill>
                <a:latin typeface="Aptos" panose="020B0004020202020204" pitchFamily="34" charset="0"/>
              </a:rPr>
              <a:t>selezione</a:t>
            </a:r>
            <a:r>
              <a:rPr lang="de-DE" sz="2000" b="0" dirty="0">
                <a:solidFill>
                  <a:schemeClr val="tx1">
                    <a:lumMod val="75000"/>
                    <a:lumOff val="25000"/>
                  </a:schemeClr>
                </a:solidFill>
                <a:latin typeface="Aptos" panose="020B0004020202020204" pitchFamily="34" charset="0"/>
              </a:rPr>
              <a:t>, se </a:t>
            </a:r>
            <a:r>
              <a:rPr lang="de-DE" sz="2000" b="0" dirty="0" err="1">
                <a:solidFill>
                  <a:schemeClr val="tx1">
                    <a:lumMod val="75000"/>
                    <a:lumOff val="25000"/>
                  </a:schemeClr>
                </a:solidFill>
                <a:latin typeface="Aptos" panose="020B0004020202020204" pitchFamily="34" charset="0"/>
              </a:rPr>
              <a:t>rilevante</a:t>
            </a:r>
            <a:r>
              <a:rPr lang="de-DE" sz="2000" b="0" dirty="0">
                <a:solidFill>
                  <a:schemeClr val="tx1">
                    <a:lumMod val="75000"/>
                    <a:lumOff val="25000"/>
                  </a:schemeClr>
                </a:solidFill>
                <a:latin typeface="Aptos" panose="020B0004020202020204" pitchFamily="34" charset="0"/>
              </a:rPr>
              <a:t> per il </a:t>
            </a:r>
            <a:r>
              <a:rPr lang="de-DE" sz="2000" b="0" dirty="0" err="1">
                <a:solidFill>
                  <a:schemeClr val="tx1">
                    <a:lumMod val="75000"/>
                    <a:lumOff val="25000"/>
                  </a:schemeClr>
                </a:solidFill>
                <a:latin typeface="Aptos" panose="020B0004020202020204" pitchFamily="34" charset="0"/>
              </a:rPr>
              <a:t>servizio</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Esempio</a:t>
            </a:r>
            <a:r>
              <a:rPr lang="de-DE" sz="2000" b="0" dirty="0">
                <a:solidFill>
                  <a:schemeClr val="tx1">
                    <a:lumMod val="75000"/>
                    <a:lumOff val="25000"/>
                  </a:schemeClr>
                </a:solidFill>
                <a:latin typeface="Aptos" panose="020B0004020202020204" pitchFamily="34" charset="0"/>
              </a:rPr>
              <a:t>: servizi di </a:t>
            </a:r>
            <a:r>
              <a:rPr lang="de-DE" sz="2000" b="0" dirty="0" err="1">
                <a:solidFill>
                  <a:schemeClr val="tx1">
                    <a:lumMod val="75000"/>
                    <a:lumOff val="25000"/>
                  </a:schemeClr>
                </a:solidFill>
                <a:latin typeface="Aptos" panose="020B0004020202020204" pitchFamily="34" charset="0"/>
              </a:rPr>
              <a:t>catering</a:t>
            </a:r>
            <a:r>
              <a:rPr lang="de-DE" sz="2000" b="0" dirty="0">
                <a:solidFill>
                  <a:schemeClr val="tx1">
                    <a:lumMod val="75000"/>
                    <a:lumOff val="25000"/>
                  </a:schemeClr>
                </a:solidFill>
                <a:latin typeface="Aptos" panose="020B0004020202020204" pitchFamily="34" charset="0"/>
              </a:rPr>
              <a:t> o di </a:t>
            </a:r>
            <a:r>
              <a:rPr lang="de-DE" sz="2000" b="0" dirty="0" err="1">
                <a:solidFill>
                  <a:schemeClr val="tx1">
                    <a:lumMod val="75000"/>
                    <a:lumOff val="25000"/>
                  </a:schemeClr>
                </a:solidFill>
                <a:latin typeface="Aptos" panose="020B0004020202020204" pitchFamily="34" charset="0"/>
              </a:rPr>
              <a:t>pulizia</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Gli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offerenti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dimostrare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tramite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un</a:t>
            </a:r>
            <a:r>
              <a:rPr lang="de-DE" sz="2000" b="0" dirty="0">
                <a:solidFill>
                  <a:schemeClr val="tx1">
                    <a:lumMod val="75000"/>
                    <a:lumOff val="25000"/>
                  </a:schemeClr>
                </a:solidFill>
                <a:latin typeface="Aptos" panose="020B0004020202020204" pitchFamily="34" charset="0"/>
              </a:rPr>
              <a:t> SME, di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in </a:t>
            </a:r>
            <a:r>
              <a:rPr lang="de-DE" sz="2000" b="0" dirty="0" err="1">
                <a:solidFill>
                  <a:schemeClr val="tx1">
                    <a:lumMod val="75000"/>
                    <a:lumOff val="25000"/>
                  </a:schemeClr>
                </a:solidFill>
                <a:latin typeface="Aptos" panose="020B0004020202020204" pitchFamily="34" charset="0"/>
              </a:rPr>
              <a:t>grado</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fornire</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servizio</a:t>
            </a:r>
            <a:r>
              <a:rPr lang="de-DE" sz="2000" b="0" dirty="0">
                <a:solidFill>
                  <a:schemeClr val="tx1">
                    <a:lumMod val="75000"/>
                    <a:lumOff val="25000"/>
                  </a:schemeClr>
                </a:solidFill>
                <a:latin typeface="Aptos" panose="020B0004020202020204" pitchFamily="34" charset="0"/>
              </a:rPr>
              <a:t> in modo </a:t>
            </a:r>
            <a:r>
              <a:rPr lang="de-DE" sz="2000" b="0" dirty="0" err="1">
                <a:solidFill>
                  <a:schemeClr val="tx1">
                    <a:lumMod val="75000"/>
                    <a:lumOff val="25000"/>
                  </a:schemeClr>
                </a:solidFill>
                <a:latin typeface="Aptos" panose="020B0004020202020204" pitchFamily="34" charset="0"/>
              </a:rPr>
              <a:t>ecocompatibile</a:t>
            </a:r>
            <a:r>
              <a:rPr lang="de-DE" sz="2000" b="0" dirty="0">
                <a:solidFill>
                  <a:schemeClr val="tx1">
                    <a:lumMod val="75000"/>
                    <a:lumOff val="25000"/>
                  </a:schemeClr>
                </a:solidFill>
                <a:latin typeface="Aptos" panose="020B0004020202020204" pitchFamily="34" charset="0"/>
              </a:rPr>
              <a:t>. </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prese</a:t>
            </a:r>
            <a:r>
              <a:rPr lang="de-DE" sz="2000" b="0" dirty="0">
                <a:solidFill>
                  <a:schemeClr val="tx1">
                    <a:lumMod val="75000"/>
                    <a:lumOff val="25000"/>
                  </a:schemeClr>
                </a:solidFill>
                <a:latin typeface="Aptos" panose="020B0004020202020204" pitchFamily="34" charset="0"/>
              </a:rPr>
              <a:t> in </a:t>
            </a:r>
            <a:r>
              <a:rPr lang="de-DE" sz="2000" b="0" dirty="0" err="1">
                <a:solidFill>
                  <a:schemeClr val="tx1">
                    <a:lumMod val="75000"/>
                    <a:lumOff val="25000"/>
                  </a:schemeClr>
                </a:solidFill>
                <a:latin typeface="Aptos" panose="020B0004020202020204" pitchFamily="34" charset="0"/>
              </a:rPr>
              <a:t>considerazione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anche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attestazioni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equivalenti</a:t>
            </a:r>
            <a:r>
              <a:rPr lang="de-DE" sz="2000" b="0" dirty="0">
                <a:solidFill>
                  <a:schemeClr val="tx1">
                    <a:lumMod val="75000"/>
                    <a:lumOff val="25000"/>
                  </a:schemeClr>
                </a:solidFill>
                <a:latin typeface="Aptos" panose="020B0004020202020204" pitchFamily="34" charset="0"/>
              </a:rPr>
              <a:t>.</a:t>
            </a:r>
          </a:p>
        </p:txBody>
      </p:sp>
      <p:pic>
        <p:nvPicPr>
          <p:cNvPr id="285" name="Google Shape;285;p53"/>
          <p:cNvPicPr preferRelativeResize="0"/>
          <p:nvPr/>
        </p:nvPicPr>
        <p:blipFill rotWithShape="1">
          <a:blip r:embed="rId3">
            <a:alphaModFix/>
          </a:blip>
          <a:srcRect/>
          <a:stretch/>
        </p:blipFill>
        <p:spPr>
          <a:xfrm>
            <a:off x="9515707" y="3429000"/>
            <a:ext cx="2562226" cy="200411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g3955bd9627f_0_0"/>
          <p:cNvSpPr txBox="1">
            <a:spLocks noGrp="1"/>
          </p:cNvSpPr>
          <p:nvPr>
            <p:ph type="title"/>
          </p:nvPr>
        </p:nvSpPr>
        <p:spPr>
          <a:xfrm>
            <a:off x="594360" y="278129"/>
            <a:ext cx="9778500" cy="1494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Criteri</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aggiudicazione</a:t>
            </a:r>
            <a:endParaRPr dirty="0">
              <a:latin typeface="Aptos Serif" panose="02020604070405020304" pitchFamily="18" charset="0"/>
              <a:cs typeface="Aptos Serif" panose="02020604070405020304" pitchFamily="18" charset="0"/>
            </a:endParaRPr>
          </a:p>
        </p:txBody>
      </p:sp>
      <p:sp>
        <p:nvSpPr>
          <p:cNvPr id="292" name="Google Shape;292;g3955bd9627f_0_0"/>
          <p:cNvSpPr txBox="1">
            <a:spLocks noGrp="1"/>
          </p:cNvSpPr>
          <p:nvPr>
            <p:ph type="body" idx="1"/>
          </p:nvPr>
        </p:nvSpPr>
        <p:spPr>
          <a:xfrm>
            <a:off x="594349" y="2676525"/>
            <a:ext cx="5118900" cy="3597600"/>
          </a:xfrm>
          <a:prstGeom prst="rect">
            <a:avLst/>
          </a:prstGeom>
          <a:noFill/>
          <a:ln>
            <a:noFill/>
          </a:ln>
        </p:spPr>
        <p:txBody>
          <a:bodyPr spcFirstLastPara="1" wrap="square" lIns="0" tIns="45700" rIns="0" bIns="0" anchor="t" anchorCtr="0">
            <a:normAutofit fontScale="92500" lnSpcReduction="20000"/>
          </a:bodyPr>
          <a:lstStyle/>
          <a:p>
            <a:r>
              <a:rPr lang="de-DE" sz="2200" dirty="0" err="1">
                <a:latin typeface="Aptos" panose="020B0004020202020204" pitchFamily="34" charset="0"/>
              </a:rPr>
              <a:t>Selezione</a:t>
            </a:r>
            <a:r>
              <a:rPr lang="de-DE" sz="2200" dirty="0">
                <a:latin typeface="Aptos" panose="020B0004020202020204" pitchFamily="34" charset="0"/>
              </a:rPr>
              <a:t> più </a:t>
            </a:r>
            <a:r>
              <a:rPr lang="de-DE" sz="2200" dirty="0" err="1">
                <a:latin typeface="Aptos" panose="020B0004020202020204" pitchFamily="34" charset="0"/>
              </a:rPr>
              <a:t>vantaggiosa</a:t>
            </a:r>
            <a:r>
              <a:rPr lang="de-DE" sz="2200" dirty="0">
                <a:latin typeface="Aptos" panose="020B0004020202020204" pitchFamily="34" charset="0"/>
              </a:rPr>
              <a:t> </a:t>
            </a:r>
            <a:r>
              <a:rPr lang="de-DE" sz="2200" dirty="0" err="1">
                <a:latin typeface="Aptos" panose="020B0004020202020204" pitchFamily="34" charset="0"/>
              </a:rPr>
              <a:t>tra</a:t>
            </a:r>
            <a:r>
              <a:rPr lang="de-DE" sz="2200" dirty="0">
                <a:latin typeface="Aptos" panose="020B0004020202020204" pitchFamily="34" charset="0"/>
              </a:rPr>
              <a:t> quelle </a:t>
            </a:r>
            <a:r>
              <a:rPr lang="de-DE" sz="2200" dirty="0" err="1">
                <a:latin typeface="Aptos" panose="020B0004020202020204" pitchFamily="34" charset="0"/>
              </a:rPr>
              <a:t>che</a:t>
            </a:r>
            <a:r>
              <a:rPr lang="de-DE" sz="2200" dirty="0">
                <a:latin typeface="Aptos" panose="020B0004020202020204" pitchFamily="34" charset="0"/>
              </a:rPr>
              <a:t> </a:t>
            </a:r>
            <a:r>
              <a:rPr lang="de-DE" sz="2200" dirty="0" err="1">
                <a:latin typeface="Aptos" panose="020B0004020202020204" pitchFamily="34" charset="0"/>
              </a:rPr>
              <a:t>soddisfano</a:t>
            </a:r>
            <a:r>
              <a:rPr lang="de-DE" sz="2200" dirty="0">
                <a:latin typeface="Aptos" panose="020B0004020202020204" pitchFamily="34" charset="0"/>
              </a:rPr>
              <a:t> le </a:t>
            </a:r>
            <a:r>
              <a:rPr lang="de-DE" sz="2200" dirty="0" err="1">
                <a:latin typeface="Aptos" panose="020B0004020202020204" pitchFamily="34" charset="0"/>
              </a:rPr>
              <a:t>specifiche</a:t>
            </a:r>
            <a:r>
              <a:rPr lang="de-DE" sz="2200" dirty="0">
                <a:latin typeface="Aptos" panose="020B0004020202020204" pitchFamily="34" charset="0"/>
              </a:rPr>
              <a:t> </a:t>
            </a:r>
            <a:r>
              <a:rPr lang="de-DE" sz="2200" dirty="0" err="1">
                <a:latin typeface="Aptos" panose="020B0004020202020204" pitchFamily="34" charset="0"/>
              </a:rPr>
              <a:t>tecniche</a:t>
            </a:r>
            <a:endParaRPr lang="de-DE" sz="2200" dirty="0">
              <a:latin typeface="Aptos" panose="020B0004020202020204" pitchFamily="34" charset="0"/>
            </a:endParaRPr>
          </a:p>
          <a:p>
            <a:r>
              <a:rPr lang="de-DE" sz="2200" dirty="0" err="1">
                <a:latin typeface="Aptos" panose="020B0004020202020204" pitchFamily="34" charset="0"/>
              </a:rPr>
              <a:t>Costi</a:t>
            </a:r>
            <a:r>
              <a:rPr lang="de-DE" sz="2200" dirty="0">
                <a:latin typeface="Aptos" panose="020B0004020202020204" pitchFamily="34" charset="0"/>
              </a:rPr>
              <a:t> (</a:t>
            </a:r>
            <a:r>
              <a:rPr lang="de-DE" sz="2200" dirty="0" err="1">
                <a:latin typeface="Aptos" panose="020B0004020202020204" pitchFamily="34" charset="0"/>
              </a:rPr>
              <a:t>compresi</a:t>
            </a:r>
            <a:r>
              <a:rPr lang="de-DE" sz="2200" dirty="0">
                <a:latin typeface="Aptos" panose="020B0004020202020204" pitchFamily="34" charset="0"/>
              </a:rPr>
              <a:t> i </a:t>
            </a:r>
            <a:r>
              <a:rPr lang="de-DE" sz="2200" dirty="0" err="1">
                <a:latin typeface="Aptos" panose="020B0004020202020204" pitchFamily="34" charset="0"/>
              </a:rPr>
              <a:t>costi</a:t>
            </a:r>
            <a:r>
              <a:rPr lang="de-DE" sz="2200" dirty="0">
                <a:latin typeface="Aptos" panose="020B0004020202020204" pitchFamily="34" charset="0"/>
              </a:rPr>
              <a:t> del </a:t>
            </a:r>
            <a:r>
              <a:rPr lang="de-DE" sz="2200" dirty="0" err="1">
                <a:latin typeface="Aptos" panose="020B0004020202020204" pitchFamily="34" charset="0"/>
              </a:rPr>
              <a:t>ciclo</a:t>
            </a:r>
            <a:r>
              <a:rPr lang="de-DE" sz="2200" dirty="0">
                <a:latin typeface="Aptos" panose="020B0004020202020204" pitchFamily="34" charset="0"/>
              </a:rPr>
              <a:t> di </a:t>
            </a:r>
            <a:r>
              <a:rPr lang="de-DE" sz="2200" dirty="0" err="1">
                <a:latin typeface="Aptos" panose="020B0004020202020204" pitchFamily="34" charset="0"/>
              </a:rPr>
              <a:t>vita</a:t>
            </a:r>
            <a:r>
              <a:rPr lang="de-DE" sz="2200" dirty="0">
                <a:latin typeface="Aptos" panose="020B0004020202020204" pitchFamily="34" charset="0"/>
              </a:rPr>
              <a:t>) </a:t>
            </a:r>
            <a:r>
              <a:rPr lang="de-DE" sz="2200" dirty="0" err="1">
                <a:latin typeface="Aptos" panose="020B0004020202020204" pitchFamily="34" charset="0"/>
              </a:rPr>
              <a:t>e</a:t>
            </a:r>
            <a:r>
              <a:rPr lang="de-DE" sz="2200" dirty="0">
                <a:latin typeface="Aptos" panose="020B0004020202020204" pitchFamily="34" charset="0"/>
              </a:rPr>
              <a:t> </a:t>
            </a:r>
            <a:r>
              <a:rPr lang="de-DE" sz="2200" dirty="0" err="1">
                <a:latin typeface="Aptos" panose="020B0004020202020204" pitchFamily="34" charset="0"/>
              </a:rPr>
              <a:t>criteri</a:t>
            </a:r>
            <a:r>
              <a:rPr lang="de-DE" sz="2200" dirty="0">
                <a:latin typeface="Aptos" panose="020B0004020202020204" pitchFamily="34" charset="0"/>
              </a:rPr>
              <a:t> </a:t>
            </a:r>
            <a:r>
              <a:rPr lang="de-DE" sz="2200" dirty="0" err="1">
                <a:latin typeface="Aptos" panose="020B0004020202020204" pitchFamily="34" charset="0"/>
              </a:rPr>
              <a:t>qualitativi</a:t>
            </a:r>
            <a:endParaRPr lang="de-DE" sz="2200" dirty="0">
              <a:latin typeface="Aptos" panose="020B0004020202020204" pitchFamily="34" charset="0"/>
            </a:endParaRPr>
          </a:p>
          <a:p>
            <a:r>
              <a:rPr lang="de-DE" sz="2200" dirty="0">
                <a:latin typeface="Aptos" panose="020B0004020202020204" pitchFamily="34" charset="0"/>
              </a:rPr>
              <a:t>MEAT: </a:t>
            </a:r>
            <a:r>
              <a:rPr lang="de-DE" sz="2200" dirty="0" err="1">
                <a:latin typeface="Aptos" panose="020B0004020202020204" pitchFamily="34" charset="0"/>
              </a:rPr>
              <a:t>offerta</a:t>
            </a:r>
            <a:r>
              <a:rPr lang="de-DE" sz="2200" dirty="0">
                <a:latin typeface="Aptos" panose="020B0004020202020204" pitchFamily="34" charset="0"/>
              </a:rPr>
              <a:t> </a:t>
            </a:r>
            <a:r>
              <a:rPr lang="de-DE" sz="2200" dirty="0" err="1">
                <a:latin typeface="Aptos" panose="020B0004020202020204" pitchFamily="34" charset="0"/>
              </a:rPr>
              <a:t>economicamente</a:t>
            </a:r>
            <a:r>
              <a:rPr lang="de-DE" sz="2200" dirty="0">
                <a:latin typeface="Aptos" panose="020B0004020202020204" pitchFamily="34" charset="0"/>
              </a:rPr>
              <a:t> più </a:t>
            </a:r>
            <a:r>
              <a:rPr lang="de-DE" sz="2200" dirty="0" err="1">
                <a:latin typeface="Aptos" panose="020B0004020202020204" pitchFamily="34" charset="0"/>
              </a:rPr>
              <a:t>vantaggiosa</a:t>
            </a:r>
            <a:endParaRPr lang="de-DE" sz="2200" dirty="0">
              <a:latin typeface="Aptos" panose="020B0004020202020204" pitchFamily="34" charset="0"/>
            </a:endParaRPr>
          </a:p>
          <a:p>
            <a:r>
              <a:rPr lang="de-DE" sz="2200" dirty="0">
                <a:latin typeface="Aptos" panose="020B0004020202020204" pitchFamily="34" charset="0"/>
              </a:rPr>
              <a:t>I </a:t>
            </a:r>
            <a:r>
              <a:rPr lang="de-DE" sz="2200" dirty="0" err="1">
                <a:latin typeface="Aptos" panose="020B0004020202020204" pitchFamily="34" charset="0"/>
              </a:rPr>
              <a:t>criteri</a:t>
            </a:r>
            <a:r>
              <a:rPr lang="de-DE" sz="2200" dirty="0">
                <a:latin typeface="Aptos" panose="020B0004020202020204" pitchFamily="34" charset="0"/>
              </a:rPr>
              <a:t> </a:t>
            </a:r>
            <a:r>
              <a:rPr lang="de-DE" sz="2200" dirty="0" err="1">
                <a:latin typeface="Aptos" panose="020B0004020202020204" pitchFamily="34" charset="0"/>
              </a:rPr>
              <a:t>qualitativi</a:t>
            </a:r>
            <a:r>
              <a:rPr lang="de-DE" sz="2200" dirty="0">
                <a:latin typeface="Aptos" panose="020B0004020202020204" pitchFamily="34" charset="0"/>
              </a:rPr>
              <a:t> </a:t>
            </a:r>
            <a:r>
              <a:rPr lang="de-DE" sz="2200" dirty="0" err="1">
                <a:latin typeface="Aptos" panose="020B0004020202020204" pitchFamily="34" charset="0"/>
              </a:rPr>
              <a:t>possono</a:t>
            </a:r>
            <a:r>
              <a:rPr lang="de-DE" sz="2200" dirty="0">
                <a:latin typeface="Aptos" panose="020B0004020202020204" pitchFamily="34" charset="0"/>
              </a:rPr>
              <a:t> </a:t>
            </a:r>
            <a:r>
              <a:rPr lang="de-DE" sz="2200" dirty="0" err="1">
                <a:latin typeface="Aptos" panose="020B0004020202020204" pitchFamily="34" charset="0"/>
              </a:rPr>
              <a:t>comprendere</a:t>
            </a:r>
            <a:r>
              <a:rPr lang="de-DE" sz="2200" dirty="0">
                <a:latin typeface="Aptos" panose="020B0004020202020204" pitchFamily="34" charset="0"/>
              </a:rPr>
              <a:t> </a:t>
            </a:r>
            <a:r>
              <a:rPr lang="de-DE" sz="2200" dirty="0" err="1">
                <a:latin typeface="Aptos" panose="020B0004020202020204" pitchFamily="34" charset="0"/>
              </a:rPr>
              <a:t>una</a:t>
            </a:r>
            <a:r>
              <a:rPr lang="de-DE" sz="2200" dirty="0">
                <a:latin typeface="Aptos" panose="020B0004020202020204" pitchFamily="34" charset="0"/>
              </a:rPr>
              <a:t> </a:t>
            </a:r>
            <a:r>
              <a:rPr lang="de-DE" sz="2200" dirty="0" err="1">
                <a:latin typeface="Aptos" panose="020B0004020202020204" pitchFamily="34" charset="0"/>
              </a:rPr>
              <a:t>serie</a:t>
            </a:r>
            <a:r>
              <a:rPr lang="de-DE" sz="2200" dirty="0">
                <a:latin typeface="Aptos" panose="020B0004020202020204" pitchFamily="34" charset="0"/>
              </a:rPr>
              <a:t> di </a:t>
            </a:r>
            <a:r>
              <a:rPr lang="de-DE" sz="2200" dirty="0" err="1">
                <a:latin typeface="Aptos" panose="020B0004020202020204" pitchFamily="34" charset="0"/>
              </a:rPr>
              <a:t>fattori</a:t>
            </a:r>
            <a:r>
              <a:rPr lang="de-DE" sz="2200" dirty="0">
                <a:latin typeface="Aptos" panose="020B0004020202020204" pitchFamily="34" charset="0"/>
              </a:rPr>
              <a:t> </a:t>
            </a:r>
            <a:r>
              <a:rPr lang="de-DE" sz="2200" dirty="0" err="1">
                <a:latin typeface="Aptos" panose="020B0004020202020204" pitchFamily="34" charset="0"/>
              </a:rPr>
              <a:t>sociali</a:t>
            </a:r>
            <a:r>
              <a:rPr lang="de-DE" sz="2200" dirty="0">
                <a:latin typeface="Aptos" panose="020B0004020202020204" pitchFamily="34" charset="0"/>
              </a:rPr>
              <a:t> </a:t>
            </a:r>
            <a:r>
              <a:rPr lang="de-DE" sz="2200" dirty="0" err="1">
                <a:latin typeface="Aptos" panose="020B0004020202020204" pitchFamily="34" charset="0"/>
              </a:rPr>
              <a:t>e</a:t>
            </a:r>
            <a:r>
              <a:rPr lang="de-DE" sz="2200" dirty="0">
                <a:latin typeface="Aptos" panose="020B0004020202020204" pitchFamily="34" charset="0"/>
              </a:rPr>
              <a:t> </a:t>
            </a:r>
            <a:r>
              <a:rPr lang="de-DE" sz="2200" dirty="0" err="1">
                <a:latin typeface="Aptos" panose="020B0004020202020204" pitchFamily="34" charset="0"/>
              </a:rPr>
              <a:t>ambientali</a:t>
            </a:r>
            <a:endParaRPr lang="de-DE" sz="2200" dirty="0">
              <a:latin typeface="Aptos" panose="020B0004020202020204" pitchFamily="34" charset="0"/>
            </a:endParaRPr>
          </a:p>
          <a:p>
            <a:br>
              <a:rPr lang="de-DE" dirty="0"/>
            </a:br>
            <a:endParaRPr dirty="0">
              <a:latin typeface="Aptos" panose="020B0004020202020204" pitchFamily="34" charset="0"/>
            </a:endParaRPr>
          </a:p>
        </p:txBody>
      </p:sp>
      <p:sp>
        <p:nvSpPr>
          <p:cNvPr id="293" name="Google Shape;293;g3955bd9627f_0_0"/>
          <p:cNvSpPr txBox="1">
            <a:spLocks noGrp="1"/>
          </p:cNvSpPr>
          <p:nvPr>
            <p:ph type="body" idx="2"/>
          </p:nvPr>
        </p:nvSpPr>
        <p:spPr>
          <a:xfrm>
            <a:off x="5882160" y="2676525"/>
            <a:ext cx="5300502" cy="3597600"/>
          </a:xfrm>
          <a:prstGeom prst="rect">
            <a:avLst/>
          </a:prstGeom>
          <a:noFill/>
          <a:ln>
            <a:noFill/>
          </a:ln>
        </p:spPr>
        <p:txBody>
          <a:bodyPr spcFirstLastPara="1" wrap="square" lIns="0" tIns="45700" rIns="0" bIns="0" anchor="t" anchorCtr="0">
            <a:normAutofit/>
          </a:bodyPr>
          <a:lstStyle/>
          <a:p>
            <a:r>
              <a:rPr lang="de-DE" dirty="0" err="1">
                <a:latin typeface="Aptos" panose="020B0004020202020204" pitchFamily="34" charset="0"/>
              </a:rPr>
              <a:t>Esempi</a:t>
            </a:r>
            <a:endParaRPr lang="de-DE" dirty="0">
              <a:latin typeface="Aptos" panose="020B0004020202020204" pitchFamily="34" charset="0"/>
            </a:endParaRPr>
          </a:p>
          <a:p>
            <a:pPr marL="571500" indent="-342900" fontAlgn="base">
              <a:buFont typeface="Arial" panose="020B0604020202020204" pitchFamily="34" charset="0"/>
              <a:buChar char="•"/>
            </a:pPr>
            <a:r>
              <a:rPr lang="de-DE" dirty="0">
                <a:latin typeface="Aptos" panose="020B0004020202020204" pitchFamily="34" charset="0"/>
              </a:rPr>
              <a:t>Caffè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tè</a:t>
            </a:r>
            <a:r>
              <a:rPr lang="de-DE" dirty="0">
                <a:latin typeface="Aptos" panose="020B0004020202020204" pitchFamily="34" charset="0"/>
              </a:rPr>
              <a:t> 100% Fairtrade in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contratto</a:t>
            </a:r>
            <a:r>
              <a:rPr lang="de-DE" dirty="0">
                <a:latin typeface="Aptos" panose="020B0004020202020204" pitchFamily="34" charset="0"/>
              </a:rPr>
              <a:t> di </a:t>
            </a:r>
            <a:r>
              <a:rPr lang="de-DE" dirty="0" err="1">
                <a:latin typeface="Aptos" panose="020B0004020202020204" pitchFamily="34" charset="0"/>
              </a:rPr>
              <a:t>ristorazione</a:t>
            </a:r>
            <a:endParaRPr lang="de-DE" dirty="0">
              <a:latin typeface="Aptos" panose="020B0004020202020204" pitchFamily="34" charset="0"/>
            </a:endParaRPr>
          </a:p>
          <a:p>
            <a:pPr marL="571500" indent="-342900" fontAlgn="base">
              <a:buFont typeface="Arial" panose="020B0604020202020204" pitchFamily="34" charset="0"/>
              <a:buChar char="•"/>
            </a:pPr>
            <a:r>
              <a:rPr lang="de-DE" dirty="0" err="1">
                <a:latin typeface="Aptos" panose="020B0004020202020204" pitchFamily="34" charset="0"/>
              </a:rPr>
              <a:t>Efficienza</a:t>
            </a:r>
            <a:r>
              <a:rPr lang="de-DE" dirty="0">
                <a:latin typeface="Aptos" panose="020B0004020202020204" pitchFamily="34" charset="0"/>
              </a:rPr>
              <a:t> </a:t>
            </a:r>
            <a:r>
              <a:rPr lang="de-DE" dirty="0" err="1">
                <a:latin typeface="Aptos" panose="020B0004020202020204" pitchFamily="34" charset="0"/>
              </a:rPr>
              <a:t>energetica</a:t>
            </a:r>
            <a:r>
              <a:rPr lang="de-DE" dirty="0">
                <a:latin typeface="Aptos" panose="020B0004020202020204" pitchFamily="34" charset="0"/>
              </a:rPr>
              <a:t> </a:t>
            </a:r>
            <a:r>
              <a:rPr lang="de-DE" dirty="0" err="1">
                <a:latin typeface="Aptos" panose="020B0004020202020204" pitchFamily="34" charset="0"/>
              </a:rPr>
              <a:t>degli</a:t>
            </a:r>
            <a:r>
              <a:rPr lang="de-DE" dirty="0">
                <a:latin typeface="Aptos" panose="020B0004020202020204" pitchFamily="34" charset="0"/>
              </a:rPr>
              <a:t> </a:t>
            </a:r>
            <a:r>
              <a:rPr lang="de-DE" dirty="0" err="1">
                <a:latin typeface="Aptos" panose="020B0004020202020204" pitchFamily="34" charset="0"/>
              </a:rPr>
              <a:t>elettrodomestici</a:t>
            </a:r>
            <a:r>
              <a:rPr lang="de-DE" dirty="0">
                <a:latin typeface="Aptos" panose="020B0004020202020204" pitchFamily="34" charset="0"/>
              </a:rPr>
              <a:t> superiore ai </a:t>
            </a:r>
            <a:r>
              <a:rPr lang="de-DE" dirty="0" err="1">
                <a:latin typeface="Aptos" panose="020B0004020202020204" pitchFamily="34" charset="0"/>
              </a:rPr>
              <a:t>criteri</a:t>
            </a:r>
            <a:r>
              <a:rPr lang="de-DE" dirty="0">
                <a:latin typeface="Aptos" panose="020B0004020202020204" pitchFamily="34" charset="0"/>
              </a:rPr>
              <a:t> </a:t>
            </a:r>
            <a:r>
              <a:rPr lang="de-DE" dirty="0" err="1">
                <a:latin typeface="Aptos" panose="020B0004020202020204" pitchFamily="34" charset="0"/>
              </a:rPr>
              <a:t>minimi</a:t>
            </a:r>
            <a:endParaRPr lang="de-DE" dirty="0">
              <a:latin typeface="Aptos" panose="020B00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g3955bd9627f_0_7"/>
          <p:cNvSpPr txBox="1">
            <a:spLocks noGrp="1"/>
          </p:cNvSpPr>
          <p:nvPr>
            <p:ph type="title"/>
          </p:nvPr>
        </p:nvSpPr>
        <p:spPr>
          <a:xfrm>
            <a:off x="594360" y="189572"/>
            <a:ext cx="678780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Ponderazione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dei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criteri</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aggiudicazione</a:t>
            </a:r>
            <a:endParaRPr dirty="0">
              <a:latin typeface="Aptos Serif" panose="02020604070405020304" pitchFamily="18" charset="0"/>
              <a:cs typeface="Aptos Serif" panose="02020604070405020304" pitchFamily="18" charset="0"/>
            </a:endParaRPr>
          </a:p>
        </p:txBody>
      </p:sp>
      <p:sp>
        <p:nvSpPr>
          <p:cNvPr id="300" name="Google Shape;300;g3955bd9627f_0_7"/>
          <p:cNvSpPr txBox="1">
            <a:spLocks noGrp="1"/>
          </p:cNvSpPr>
          <p:nvPr>
            <p:ph type="body" idx="1"/>
          </p:nvPr>
        </p:nvSpPr>
        <p:spPr>
          <a:xfrm>
            <a:off x="594350" y="2281925"/>
            <a:ext cx="5243100" cy="4288500"/>
          </a:xfrm>
          <a:prstGeom prst="rect">
            <a:avLst/>
          </a:prstGeom>
          <a:noFill/>
          <a:ln>
            <a:noFill/>
          </a:ln>
        </p:spPr>
        <p:txBody>
          <a:bodyPr spcFirstLastPara="1" wrap="square" lIns="0" tIns="228600" rIns="0" bIns="0" anchor="t" anchorCtr="0">
            <a:normAutofit/>
          </a:bodyPr>
          <a:lstStyle/>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Nessun</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punteggio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fisso</a:t>
            </a:r>
            <a:r>
              <a:rPr lang="de-DE" sz="2000" b="0" dirty="0">
                <a:solidFill>
                  <a:schemeClr val="tx1">
                    <a:lumMod val="75000"/>
                    <a:lumOff val="25000"/>
                  </a:schemeClr>
                </a:solidFill>
                <a:latin typeface="Aptos" panose="020B0004020202020204" pitchFamily="34" charset="0"/>
              </a:rPr>
              <a:t> o </a:t>
            </a:r>
            <a:r>
              <a:rPr lang="de-DE" sz="2000" b="0" dirty="0" err="1">
                <a:solidFill>
                  <a:schemeClr val="tx1">
                    <a:lumMod val="75000"/>
                    <a:lumOff val="25000"/>
                  </a:schemeClr>
                </a:solidFill>
                <a:latin typeface="Aptos" panose="020B0004020202020204" pitchFamily="34" charset="0"/>
              </a:rPr>
              <a:t>percentuale</a:t>
            </a:r>
            <a:r>
              <a:rPr lang="de-DE" sz="2000" b="0" dirty="0">
                <a:solidFill>
                  <a:schemeClr val="tx1">
                    <a:lumMod val="75000"/>
                    <a:lumOff val="25000"/>
                  </a:schemeClr>
                </a:solidFill>
                <a:latin typeface="Aptos" panose="020B0004020202020204" pitchFamily="34" charset="0"/>
              </a:rPr>
              <a:t> per 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relativi</a:t>
            </a:r>
            <a:r>
              <a:rPr lang="de-DE" sz="2000" b="0" dirty="0">
                <a:solidFill>
                  <a:schemeClr val="tx1">
                    <a:lumMod val="75000"/>
                    <a:lumOff val="25000"/>
                  </a:schemeClr>
                </a:solidFill>
                <a:latin typeface="Aptos" panose="020B0004020202020204" pitchFamily="34" charset="0"/>
              </a:rPr>
              <a:t> al </a:t>
            </a:r>
            <a:r>
              <a:rPr lang="de-DE" sz="2000" b="0" dirty="0" err="1">
                <a:solidFill>
                  <a:schemeClr val="tx1">
                    <a:lumMod val="75000"/>
                    <a:lumOff val="25000"/>
                  </a:schemeClr>
                </a:solidFill>
                <a:latin typeface="Aptos" panose="020B0004020202020204" pitchFamily="34" charset="0"/>
              </a:rPr>
              <a:t>prezzo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alla </a:t>
            </a:r>
            <a:r>
              <a:rPr lang="de-DE" sz="2000" b="0" dirty="0" err="1">
                <a:solidFill>
                  <a:schemeClr val="tx1">
                    <a:lumMod val="75000"/>
                    <a:lumOff val="25000"/>
                  </a:schemeClr>
                </a:solidFill>
                <a:latin typeface="Aptos" panose="020B0004020202020204" pitchFamily="34" charset="0"/>
              </a:rPr>
              <a:t>qualità</a:t>
            </a:r>
            <a:r>
              <a:rPr lang="de-DE" sz="2000" b="0" dirty="0">
                <a:solidFill>
                  <a:schemeClr val="tx1">
                    <a:lumMod val="75000"/>
                    <a:lumOff val="25000"/>
                  </a:schemeClr>
                </a:solidFill>
                <a:latin typeface="Aptos" panose="020B0004020202020204" pitchFamily="34" charset="0"/>
              </a:rPr>
              <a:t>/</a:t>
            </a:r>
            <a:r>
              <a:rPr lang="de-DE" sz="2000" b="0" dirty="0" err="1">
                <a:solidFill>
                  <a:schemeClr val="tx1">
                    <a:lumMod val="75000"/>
                    <a:lumOff val="25000"/>
                  </a:schemeClr>
                </a:solidFill>
                <a:latin typeface="Aptos" panose="020B0004020202020204" pitchFamily="34" charset="0"/>
              </a:rPr>
              <a:t>sostenibilità</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 </a:t>
            </a:r>
            <a:r>
              <a:rPr lang="de-DE" sz="2000" b="0" dirty="0" err="1">
                <a:solidFill>
                  <a:schemeClr val="tx1">
                    <a:lumMod val="75000"/>
                    <a:lumOff val="25000"/>
                  </a:schemeClr>
                </a:solidFill>
                <a:latin typeface="Aptos" panose="020B0004020202020204" pitchFamily="34" charset="0"/>
              </a:rPr>
              <a:t>criteri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trasparenti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non </a:t>
            </a: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falsare</a:t>
            </a:r>
            <a:r>
              <a:rPr lang="de-DE" sz="2000" b="0" dirty="0">
                <a:solidFill>
                  <a:schemeClr val="tx1">
                    <a:lumMod val="75000"/>
                    <a:lumOff val="25000"/>
                  </a:schemeClr>
                </a:solidFill>
                <a:latin typeface="Aptos" panose="020B0004020202020204" pitchFamily="34" charset="0"/>
              </a:rPr>
              <a:t> la </a:t>
            </a:r>
            <a:r>
              <a:rPr lang="de-DE" sz="2000" b="0" dirty="0" err="1">
                <a:solidFill>
                  <a:schemeClr val="tx1">
                    <a:lumMod val="75000"/>
                    <a:lumOff val="25000"/>
                  </a:schemeClr>
                </a:solidFill>
                <a:latin typeface="Aptos" panose="020B0004020202020204" pitchFamily="34" charset="0"/>
              </a:rPr>
              <a:t>concorrenza</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Diversi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tipi</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calcolo</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punteggio</a:t>
            </a:r>
            <a:endParaRPr lang="de-DE" sz="2000" b="0" dirty="0">
              <a:solidFill>
                <a:schemeClr val="tx1">
                  <a:lumMod val="75000"/>
                  <a:lumOff val="25000"/>
                </a:schemeClr>
              </a:solidFill>
              <a:latin typeface="Aptos" panose="020B0004020202020204" pitchFamily="34" charset="0"/>
            </a:endParaRPr>
          </a:p>
        </p:txBody>
      </p:sp>
      <p:graphicFrame>
        <p:nvGraphicFramePr>
          <p:cNvPr id="301" name="Google Shape;301;g3955bd9627f_0_7"/>
          <p:cNvGraphicFramePr/>
          <p:nvPr>
            <p:extLst>
              <p:ext uri="{D42A27DB-BD31-4B8C-83A1-F6EECF244321}">
                <p14:modId xmlns:p14="http://schemas.microsoft.com/office/powerpoint/2010/main" val="1562152404"/>
              </p:ext>
            </p:extLst>
          </p:nvPr>
        </p:nvGraphicFramePr>
        <p:xfrm>
          <a:off x="6096000" y="2382100"/>
          <a:ext cx="5744850" cy="2739010"/>
        </p:xfrm>
        <a:graphic>
          <a:graphicData uri="http://schemas.openxmlformats.org/drawingml/2006/table">
            <a:tbl>
              <a:tblPr>
                <a:noFill/>
                <a:tableStyleId>{309DFD20-47F0-4381-8244-E11954A2019E}</a:tableStyleId>
              </a:tblPr>
              <a:tblGrid>
                <a:gridCol w="1914950">
                  <a:extLst>
                    <a:ext uri="{9D8B030D-6E8A-4147-A177-3AD203B41FA5}">
                      <a16:colId xmlns:a16="http://schemas.microsoft.com/office/drawing/2014/main" val="20000"/>
                    </a:ext>
                  </a:extLst>
                </a:gridCol>
                <a:gridCol w="2614456">
                  <a:extLst>
                    <a:ext uri="{9D8B030D-6E8A-4147-A177-3AD203B41FA5}">
                      <a16:colId xmlns:a16="http://schemas.microsoft.com/office/drawing/2014/main" val="20001"/>
                    </a:ext>
                  </a:extLst>
                </a:gridCol>
                <a:gridCol w="1215444">
                  <a:extLst>
                    <a:ext uri="{9D8B030D-6E8A-4147-A177-3AD203B41FA5}">
                      <a16:colId xmlns:a16="http://schemas.microsoft.com/office/drawing/2014/main" val="20002"/>
                    </a:ext>
                  </a:extLst>
                </a:gridCol>
              </a:tblGrid>
              <a:tr h="455150">
                <a:tc>
                  <a:txBody>
                    <a:bodyPr/>
                    <a:lstStyle/>
                    <a:p>
                      <a:pPr marL="0" lvl="0" indent="0" algn="l" rtl="0">
                        <a:spcBef>
                          <a:spcPts val="0"/>
                        </a:spcBef>
                        <a:spcAft>
                          <a:spcPts val="0"/>
                        </a:spcAft>
                        <a:buNone/>
                      </a:pPr>
                      <a:r>
                        <a:rPr lang="de-DE" b="1" dirty="0"/>
                        <a:t>Award </a:t>
                      </a:r>
                      <a:r>
                        <a:rPr lang="de-DE" b="1" dirty="0" err="1"/>
                        <a:t>Criterium</a:t>
                      </a:r>
                      <a:endParaRPr b="1" dirty="0"/>
                    </a:p>
                  </a:txBody>
                  <a:tcPr marL="91425" marR="91425" marT="91425" marB="91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9525" cap="flat" cmpd="sng">
                      <a:solidFill>
                        <a:schemeClr val="accent1"/>
                      </a:solidFill>
                      <a:prstDash val="solid"/>
                      <a:round/>
                      <a:headEnd type="none" w="sm" len="sm"/>
                      <a:tailEnd type="none" w="sm" len="sm"/>
                    </a:lnB>
                    <a:solidFill>
                      <a:srgbClr val="AFD7DD"/>
                    </a:solidFill>
                  </a:tcPr>
                </a:tc>
                <a:tc>
                  <a:txBody>
                    <a:bodyPr/>
                    <a:lstStyle/>
                    <a:p>
                      <a:pPr marL="0" lvl="0" indent="0" algn="l" rtl="0">
                        <a:spcBef>
                          <a:spcPts val="0"/>
                        </a:spcBef>
                        <a:spcAft>
                          <a:spcPts val="0"/>
                        </a:spcAft>
                        <a:buNone/>
                      </a:pPr>
                      <a:r>
                        <a:rPr lang="de-DE" b="1" dirty="0" err="1"/>
                        <a:t>Calculation</a:t>
                      </a:r>
                      <a:r>
                        <a:rPr lang="de-DE" b="1" dirty="0"/>
                        <a:t> </a:t>
                      </a:r>
                      <a:r>
                        <a:rPr lang="de-DE" b="1" dirty="0" err="1"/>
                        <a:t>formula</a:t>
                      </a:r>
                      <a:endParaRPr b="1" dirty="0"/>
                    </a:p>
                  </a:txBody>
                  <a:tcPr marL="91425" marR="91425" marT="91425" marB="91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9525" cap="flat" cmpd="sng">
                      <a:solidFill>
                        <a:schemeClr val="accent1"/>
                      </a:solidFill>
                      <a:prstDash val="solid"/>
                      <a:round/>
                      <a:headEnd type="none" w="sm" len="sm"/>
                      <a:tailEnd type="none" w="sm" len="sm"/>
                    </a:lnB>
                    <a:solidFill>
                      <a:srgbClr val="AFD7DD"/>
                    </a:solidFill>
                  </a:tcPr>
                </a:tc>
                <a:tc>
                  <a:txBody>
                    <a:bodyPr/>
                    <a:lstStyle/>
                    <a:p>
                      <a:pPr marL="0" lvl="0" indent="0" algn="l" rtl="0">
                        <a:spcBef>
                          <a:spcPts val="0"/>
                        </a:spcBef>
                        <a:spcAft>
                          <a:spcPts val="0"/>
                        </a:spcAft>
                        <a:buNone/>
                      </a:pPr>
                      <a:r>
                        <a:rPr lang="de-DE" b="1" dirty="0" err="1"/>
                        <a:t>Weighting</a:t>
                      </a:r>
                      <a:endParaRPr b="1" dirty="0"/>
                    </a:p>
                  </a:txBody>
                  <a:tcPr marL="91425" marR="91425" marT="91425" marB="91425">
                    <a:lnL w="9525" cap="flat" cmpd="sng">
                      <a:solidFill>
                        <a:schemeClr val="accent1"/>
                      </a:solidFill>
                      <a:prstDash val="solid"/>
                      <a:round/>
                      <a:headEnd type="none" w="sm" len="sm"/>
                      <a:tailEnd type="none" w="sm" len="sm"/>
                    </a:lnL>
                    <a:lnR w="9525" cap="flat" cmpd="sng">
                      <a:solidFill>
                        <a:schemeClr val="accent1"/>
                      </a:solidFill>
                      <a:prstDash val="solid"/>
                      <a:round/>
                      <a:headEnd type="none" w="sm" len="sm"/>
                      <a:tailEnd type="none" w="sm" len="sm"/>
                    </a:lnR>
                    <a:lnT w="9525" cap="flat" cmpd="sng">
                      <a:solidFill>
                        <a:schemeClr val="accent1"/>
                      </a:solidFill>
                      <a:prstDash val="solid"/>
                      <a:round/>
                      <a:headEnd type="none" w="sm" len="sm"/>
                      <a:tailEnd type="none" w="sm" len="sm"/>
                    </a:lnT>
                    <a:lnB w="9525" cap="flat" cmpd="sng">
                      <a:solidFill>
                        <a:schemeClr val="accent1"/>
                      </a:solidFill>
                      <a:prstDash val="solid"/>
                      <a:round/>
                      <a:headEnd type="none" w="sm" len="sm"/>
                      <a:tailEnd type="none" w="sm" len="sm"/>
                    </a:lnB>
                    <a:solidFill>
                      <a:srgbClr val="AFD7DD"/>
                    </a:solidFill>
                  </a:tcPr>
                </a:tc>
                <a:extLst>
                  <a:ext uri="{0D108BD9-81ED-4DB2-BD59-A6C34878D82A}">
                    <a16:rowId xmlns:a16="http://schemas.microsoft.com/office/drawing/2014/main" val="10000"/>
                  </a:ext>
                </a:extLst>
              </a:tr>
              <a:tr h="455150">
                <a:tc>
                  <a:txBody>
                    <a:bodyPr/>
                    <a:lstStyle/>
                    <a:p>
                      <a:pPr marL="0" lvl="0" indent="0" algn="l" rtl="0">
                        <a:spcBef>
                          <a:spcPts val="0"/>
                        </a:spcBef>
                        <a:spcAft>
                          <a:spcPts val="0"/>
                        </a:spcAft>
                        <a:buNone/>
                      </a:pPr>
                      <a:r>
                        <a:rPr lang="de-DE" dirty="0"/>
                        <a:t>Price</a:t>
                      </a:r>
                      <a:endParaRPr dirty="0"/>
                    </a:p>
                  </a:txBody>
                  <a:tcPr marL="91425" marR="91425" marT="91425" marB="91425">
                    <a:lnT w="9525" cap="flat" cmpd="sng">
                      <a:solidFill>
                        <a:schemeClr val="accent1"/>
                      </a:solidFill>
                      <a:prstDash val="solid"/>
                      <a:round/>
                      <a:headEnd type="none" w="sm" len="sm"/>
                      <a:tailEnd type="none" w="sm" len="sm"/>
                    </a:lnT>
                  </a:tcPr>
                </a:tc>
                <a:tc>
                  <a:txBody>
                    <a:bodyPr/>
                    <a:lstStyle/>
                    <a:p>
                      <a:pPr marL="0" lvl="0" indent="0" algn="l" rtl="0">
                        <a:spcBef>
                          <a:spcPts val="0"/>
                        </a:spcBef>
                        <a:spcAft>
                          <a:spcPts val="0"/>
                        </a:spcAft>
                        <a:buNone/>
                      </a:pPr>
                      <a:r>
                        <a:rPr lang="de-DE" dirty="0"/>
                        <a:t>Minimum </a:t>
                      </a:r>
                      <a:r>
                        <a:rPr lang="de-DE" dirty="0" err="1"/>
                        <a:t>value</a:t>
                      </a:r>
                      <a:r>
                        <a:rPr lang="de-DE" dirty="0"/>
                        <a:t> * 100 / </a:t>
                      </a:r>
                      <a:r>
                        <a:rPr lang="de-DE" dirty="0" err="1"/>
                        <a:t>bidder</a:t>
                      </a:r>
                      <a:r>
                        <a:rPr lang="de-DE" dirty="0"/>
                        <a:t> </a:t>
                      </a:r>
                      <a:r>
                        <a:rPr lang="de-DE" dirty="0" err="1"/>
                        <a:t>value</a:t>
                      </a:r>
                      <a:endParaRPr dirty="0"/>
                    </a:p>
                  </a:txBody>
                  <a:tcPr marL="91425" marR="91425" marT="91425" marB="91425">
                    <a:lnT w="9525" cap="flat" cmpd="sng">
                      <a:solidFill>
                        <a:schemeClr val="accent1"/>
                      </a:solidFill>
                      <a:prstDash val="solid"/>
                      <a:round/>
                      <a:headEnd type="none" w="sm" len="sm"/>
                      <a:tailEnd type="none" w="sm" len="sm"/>
                    </a:lnT>
                  </a:tcPr>
                </a:tc>
                <a:tc>
                  <a:txBody>
                    <a:bodyPr/>
                    <a:lstStyle/>
                    <a:p>
                      <a:pPr marL="0" lvl="0" indent="0" algn="ctr" rtl="0">
                        <a:spcBef>
                          <a:spcPts val="0"/>
                        </a:spcBef>
                        <a:spcAft>
                          <a:spcPts val="0"/>
                        </a:spcAft>
                        <a:buNone/>
                      </a:pPr>
                      <a:r>
                        <a:rPr lang="de-DE"/>
                        <a:t>60%</a:t>
                      </a:r>
                      <a:endParaRPr/>
                    </a:p>
                  </a:txBody>
                  <a:tcPr marL="91425" marR="91425" marT="91425" marB="91425">
                    <a:lnT w="9525" cap="flat" cmpd="sng">
                      <a:solidFill>
                        <a:schemeClr val="accent1"/>
                      </a:solidFill>
                      <a:prstDash val="solid"/>
                      <a:round/>
                      <a:headEnd type="none" w="sm" len="sm"/>
                      <a:tailEnd type="none" w="sm" len="sm"/>
                    </a:lnT>
                  </a:tcPr>
                </a:tc>
                <a:extLst>
                  <a:ext uri="{0D108BD9-81ED-4DB2-BD59-A6C34878D82A}">
                    <a16:rowId xmlns:a16="http://schemas.microsoft.com/office/drawing/2014/main" val="10001"/>
                  </a:ext>
                </a:extLst>
              </a:tr>
              <a:tr h="455150">
                <a:tc>
                  <a:txBody>
                    <a:bodyPr/>
                    <a:lstStyle/>
                    <a:p>
                      <a:pPr marL="0" lvl="0" indent="0" algn="l" rtl="0">
                        <a:spcBef>
                          <a:spcPts val="0"/>
                        </a:spcBef>
                        <a:spcAft>
                          <a:spcPts val="0"/>
                        </a:spcAft>
                        <a:buNone/>
                      </a:pPr>
                      <a:r>
                        <a:rPr lang="de-DE" dirty="0"/>
                        <a:t>Jury </a:t>
                      </a:r>
                      <a:r>
                        <a:rPr lang="de-DE" dirty="0" err="1"/>
                        <a:t>decision</a:t>
                      </a:r>
                      <a:r>
                        <a:rPr lang="de-DE" dirty="0"/>
                        <a:t> (</a:t>
                      </a:r>
                      <a:r>
                        <a:rPr lang="de-DE" dirty="0" err="1"/>
                        <a:t>test</a:t>
                      </a:r>
                      <a:r>
                        <a:rPr lang="de-DE" dirty="0"/>
                        <a:t> </a:t>
                      </a:r>
                      <a:r>
                        <a:rPr lang="de-DE" dirty="0" err="1"/>
                        <a:t>meal</a:t>
                      </a:r>
                      <a:r>
                        <a:rPr lang="de-DE" dirty="0"/>
                        <a:t>)</a:t>
                      </a:r>
                      <a:endParaRPr dirty="0"/>
                    </a:p>
                  </a:txBody>
                  <a:tcPr marL="91425" marR="91425" marT="91425" marB="91425"/>
                </a:tc>
                <a:tc>
                  <a:txBody>
                    <a:bodyPr/>
                    <a:lstStyle/>
                    <a:p>
                      <a:pPr marL="0" lvl="0" indent="0" algn="l" rtl="0">
                        <a:spcBef>
                          <a:spcPts val="0"/>
                        </a:spcBef>
                        <a:spcAft>
                          <a:spcPts val="0"/>
                        </a:spcAft>
                        <a:buNone/>
                      </a:pPr>
                      <a:r>
                        <a:rPr lang="de-DE" dirty="0"/>
                        <a:t>School grade</a:t>
                      </a:r>
                      <a:endParaRPr dirty="0"/>
                    </a:p>
                  </a:txBody>
                  <a:tcPr marL="91425" marR="91425" marT="91425" marB="91425"/>
                </a:tc>
                <a:tc>
                  <a:txBody>
                    <a:bodyPr/>
                    <a:lstStyle/>
                    <a:p>
                      <a:pPr marL="0" lvl="0" indent="0" algn="ctr" rtl="0">
                        <a:spcBef>
                          <a:spcPts val="0"/>
                        </a:spcBef>
                        <a:spcAft>
                          <a:spcPts val="0"/>
                        </a:spcAft>
                        <a:buNone/>
                      </a:pPr>
                      <a:r>
                        <a:rPr lang="de-DE"/>
                        <a:t>20%</a:t>
                      </a:r>
                      <a:endParaRPr/>
                    </a:p>
                  </a:txBody>
                  <a:tcPr marL="91425" marR="91425" marT="91425" marB="91425"/>
                </a:tc>
                <a:extLst>
                  <a:ext uri="{0D108BD9-81ED-4DB2-BD59-A6C34878D82A}">
                    <a16:rowId xmlns:a16="http://schemas.microsoft.com/office/drawing/2014/main" val="10002"/>
                  </a:ext>
                </a:extLst>
              </a:tr>
              <a:tr h="455150">
                <a:tc>
                  <a:txBody>
                    <a:bodyPr/>
                    <a:lstStyle/>
                    <a:p>
                      <a:pPr marL="0" lvl="0" indent="0" algn="l" rtl="0">
                        <a:spcBef>
                          <a:spcPts val="0"/>
                        </a:spcBef>
                        <a:spcAft>
                          <a:spcPts val="0"/>
                        </a:spcAft>
                        <a:buNone/>
                      </a:pPr>
                      <a:r>
                        <a:rPr lang="de-DE" dirty="0" err="1"/>
                        <a:t>Percentage</a:t>
                      </a:r>
                      <a:r>
                        <a:rPr lang="de-DE" dirty="0"/>
                        <a:t> </a:t>
                      </a:r>
                      <a:r>
                        <a:rPr lang="de-DE" dirty="0" err="1"/>
                        <a:t>of</a:t>
                      </a:r>
                      <a:r>
                        <a:rPr lang="de-DE" dirty="0"/>
                        <a:t> </a:t>
                      </a:r>
                      <a:r>
                        <a:rPr lang="de-DE" dirty="0" err="1"/>
                        <a:t>organic</a:t>
                      </a:r>
                      <a:r>
                        <a:rPr lang="de-DE" dirty="0"/>
                        <a:t> </a:t>
                      </a:r>
                      <a:r>
                        <a:rPr lang="de-DE" dirty="0" err="1"/>
                        <a:t>food</a:t>
                      </a:r>
                      <a:endParaRPr dirty="0"/>
                    </a:p>
                  </a:txBody>
                  <a:tcPr marL="91425" marR="91425" marT="91425" marB="91425"/>
                </a:tc>
                <a:tc>
                  <a:txBody>
                    <a:bodyPr/>
                    <a:lstStyle/>
                    <a:p>
                      <a:pPr marL="0" lvl="0" indent="0" algn="l" rtl="0">
                        <a:spcBef>
                          <a:spcPts val="0"/>
                        </a:spcBef>
                        <a:spcAft>
                          <a:spcPts val="0"/>
                        </a:spcAft>
                        <a:buNone/>
                      </a:pPr>
                      <a:r>
                        <a:rPr lang="de-DE" dirty="0" err="1"/>
                        <a:t>Bidder</a:t>
                      </a:r>
                      <a:r>
                        <a:rPr lang="de-DE" dirty="0"/>
                        <a:t> </a:t>
                      </a:r>
                      <a:r>
                        <a:rPr lang="de-DE" dirty="0" err="1"/>
                        <a:t>value</a:t>
                      </a:r>
                      <a:r>
                        <a:rPr lang="de-DE" dirty="0"/>
                        <a:t> * 100 / maximum </a:t>
                      </a:r>
                      <a:r>
                        <a:rPr lang="de-DE" dirty="0" err="1"/>
                        <a:t>value</a:t>
                      </a:r>
                      <a:endParaRPr dirty="0"/>
                    </a:p>
                  </a:txBody>
                  <a:tcPr marL="91425" marR="91425" marT="91425" marB="91425"/>
                </a:tc>
                <a:tc>
                  <a:txBody>
                    <a:bodyPr/>
                    <a:lstStyle/>
                    <a:p>
                      <a:pPr marL="0" lvl="0" indent="0" algn="ctr" rtl="0">
                        <a:spcBef>
                          <a:spcPts val="0"/>
                        </a:spcBef>
                        <a:spcAft>
                          <a:spcPts val="0"/>
                        </a:spcAft>
                        <a:buNone/>
                      </a:pPr>
                      <a:r>
                        <a:rPr lang="de-DE"/>
                        <a:t>20 %</a:t>
                      </a:r>
                      <a:endParaRPr/>
                    </a:p>
                  </a:txBody>
                  <a:tcPr marL="91425" marR="91425" marT="91425" marB="91425"/>
                </a:tc>
                <a:extLst>
                  <a:ext uri="{0D108BD9-81ED-4DB2-BD59-A6C34878D82A}">
                    <a16:rowId xmlns:a16="http://schemas.microsoft.com/office/drawing/2014/main" val="10003"/>
                  </a:ext>
                </a:extLst>
              </a:tr>
              <a:tr h="455150">
                <a:tc>
                  <a:txBody>
                    <a:bodyPr/>
                    <a:lstStyle/>
                    <a:p>
                      <a:pPr marL="0" lvl="0" indent="0" algn="l" rtl="0">
                        <a:spcBef>
                          <a:spcPts val="0"/>
                        </a:spcBef>
                        <a:spcAft>
                          <a:spcPts val="0"/>
                        </a:spcAft>
                        <a:buNone/>
                      </a:pPr>
                      <a:r>
                        <a:rPr lang="de-DE" b="1" dirty="0"/>
                        <a:t>Total</a:t>
                      </a:r>
                      <a:endParaRPr b="1" dirty="0"/>
                    </a:p>
                  </a:txBody>
                  <a:tcPr marL="91425" marR="91425" marT="91425" marB="91425"/>
                </a:tc>
                <a:tc>
                  <a:txBody>
                    <a:bodyPr/>
                    <a:lstStyle/>
                    <a:p>
                      <a:pPr marL="0" lvl="0" indent="0" algn="l" rtl="0">
                        <a:spcBef>
                          <a:spcPts val="0"/>
                        </a:spcBef>
                        <a:spcAft>
                          <a:spcPts val="0"/>
                        </a:spcAft>
                        <a:buNone/>
                      </a:pPr>
                      <a:endParaRPr b="1"/>
                    </a:p>
                  </a:txBody>
                  <a:tcPr marL="91425" marR="91425" marT="91425" marB="91425"/>
                </a:tc>
                <a:tc>
                  <a:txBody>
                    <a:bodyPr/>
                    <a:lstStyle/>
                    <a:p>
                      <a:pPr marL="0" lvl="0" indent="0" algn="ctr" rtl="0">
                        <a:spcBef>
                          <a:spcPts val="0"/>
                        </a:spcBef>
                        <a:spcAft>
                          <a:spcPts val="0"/>
                        </a:spcAft>
                        <a:buNone/>
                      </a:pPr>
                      <a:r>
                        <a:rPr lang="de-DE" b="1" dirty="0"/>
                        <a:t>100 %</a:t>
                      </a:r>
                      <a:endParaRPr b="1" dirty="0"/>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8"/>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p>
            <a:pPr lvl="0"/>
            <a:r>
              <a:rPr lang="de-DE" dirty="0">
                <a:latin typeface="Aptos Serif" panose="02020604070405020304" pitchFamily="18" charset="0"/>
                <a:ea typeface="Arial"/>
                <a:cs typeface="Aptos Serif" panose="02020604070405020304" pitchFamily="18" charset="0"/>
                <a:sym typeface="Arial"/>
              </a:rPr>
              <a:t>1. </a:t>
            </a:r>
            <a:r>
              <a:rPr lang="de-DE" dirty="0" err="1">
                <a:latin typeface="Aptos Serif" panose="02020604070405020304" pitchFamily="18" charset="0"/>
                <a:cs typeface="Aptos Serif" panose="02020604070405020304" pitchFamily="18" charset="0"/>
              </a:rPr>
              <a:t>Introduzione</a:t>
            </a:r>
            <a:br>
              <a:rPr lang="de-DE" dirty="0">
                <a:latin typeface="Aptos Serif" panose="02020604070405020304" pitchFamily="18" charset="0"/>
                <a:ea typeface="Arial"/>
                <a:cs typeface="Aptos Serif" panose="02020604070405020304" pitchFamily="18" charset="0"/>
                <a:sym typeface="Arial"/>
              </a:rPr>
            </a:br>
            <a:endParaRPr dirty="0">
              <a:latin typeface="Aptos Serif" panose="02020604070405020304" pitchFamily="18" charset="0"/>
              <a:ea typeface="Arial"/>
              <a:cs typeface="Aptos Serif" panose="02020604070405020304" pitchFamily="18" charset="0"/>
              <a:sym typeface="Arial"/>
            </a:endParaRPr>
          </a:p>
        </p:txBody>
      </p:sp>
      <p:sp>
        <p:nvSpPr>
          <p:cNvPr id="107" name="Google Shape;107;p8"/>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p>
            <a:pPr marL="457200" lvl="0" indent="-228600" algn="l" rtl="0">
              <a:lnSpc>
                <a:spcPct val="90000"/>
              </a:lnSpc>
              <a:spcBef>
                <a:spcPts val="1800"/>
              </a:spcBef>
              <a:spcAft>
                <a:spcPts val="0"/>
              </a:spcAft>
              <a:buClr>
                <a:srgbClr val="3F3F3F"/>
              </a:buClr>
              <a:buSzPts val="2000"/>
              <a:buFont typeface="Arial"/>
              <a:buNone/>
            </a:pPr>
            <a:endParaRPr/>
          </a:p>
        </p:txBody>
      </p:sp>
      <p:sp>
        <p:nvSpPr>
          <p:cNvPr id="108" name="Google Shape;108;p8"/>
          <p:cNvSpPr>
            <a:spLocks noGrp="1"/>
          </p:cNvSpPr>
          <p:nvPr>
            <p:ph type="pic" idx="2"/>
          </p:nvPr>
        </p:nvSpPr>
        <p:spPr>
          <a:xfrm flipH="1">
            <a:off x="6733505" y="0"/>
            <a:ext cx="5458495" cy="6858000"/>
          </a:xfrm>
          <a:prstGeom prst="flowChartDelay">
            <a:avLst/>
          </a:prstGeom>
          <a:solidFill>
            <a:srgbClr val="87C3CD"/>
          </a:solidFill>
          <a:ln>
            <a:noFill/>
          </a:ln>
        </p:spPr>
        <p:txBody>
          <a:bodyPr/>
          <a:lstStyle/>
          <a:p>
            <a:endParaRPr lang="de-DE"/>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g3955bd9627f_0_14"/>
          <p:cNvSpPr txBox="1">
            <a:spLocks noGrp="1"/>
          </p:cNvSpPr>
          <p:nvPr>
            <p:ph type="title"/>
          </p:nvPr>
        </p:nvSpPr>
        <p:spPr>
          <a:xfrm>
            <a:off x="594360" y="278129"/>
            <a:ext cx="9778500" cy="1494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Costi</a:t>
            </a:r>
            <a:r>
              <a:rPr lang="de-DE" dirty="0">
                <a:latin typeface="Aptos Serif" panose="02020604070405020304" pitchFamily="18" charset="0"/>
                <a:cs typeface="Aptos Serif" panose="02020604070405020304" pitchFamily="18" charset="0"/>
              </a:rPr>
              <a:t> del </a:t>
            </a:r>
            <a:r>
              <a:rPr lang="de-DE" dirty="0" err="1">
                <a:latin typeface="Aptos Serif" panose="02020604070405020304" pitchFamily="18" charset="0"/>
                <a:cs typeface="Aptos Serif" panose="02020604070405020304" pitchFamily="18" charset="0"/>
              </a:rPr>
              <a:t>ciclo</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vita</a:t>
            </a:r>
            <a:r>
              <a:rPr lang="de-DE" dirty="0">
                <a:latin typeface="Aptos Serif" panose="02020604070405020304" pitchFamily="18" charset="0"/>
                <a:cs typeface="Aptos Serif" panose="02020604070405020304" pitchFamily="18" charset="0"/>
              </a:rPr>
              <a:t> (LCC)</a:t>
            </a:r>
            <a:endParaRPr dirty="0">
              <a:latin typeface="Aptos Serif" panose="02020604070405020304" pitchFamily="18" charset="0"/>
              <a:cs typeface="Aptos Serif" panose="02020604070405020304" pitchFamily="18" charset="0"/>
            </a:endParaRPr>
          </a:p>
        </p:txBody>
      </p:sp>
      <p:sp>
        <p:nvSpPr>
          <p:cNvPr id="308" name="Google Shape;308;g3955bd9627f_0_14"/>
          <p:cNvSpPr txBox="1">
            <a:spLocks noGrp="1"/>
          </p:cNvSpPr>
          <p:nvPr>
            <p:ph type="body" idx="1"/>
          </p:nvPr>
        </p:nvSpPr>
        <p:spPr>
          <a:xfrm>
            <a:off x="594360" y="2231682"/>
            <a:ext cx="5287500" cy="4004400"/>
          </a:xfrm>
          <a:prstGeom prst="rect">
            <a:avLst/>
          </a:prstGeom>
          <a:noFill/>
          <a:ln>
            <a:noFill/>
          </a:ln>
        </p:spPr>
        <p:txBody>
          <a:bodyPr spcFirstLastPara="1" wrap="square" lIns="0" tIns="45700" rIns="0" bIns="0" anchor="t" anchorCtr="0">
            <a:noAutofit/>
          </a:bodyPr>
          <a:lstStyle/>
          <a:p>
            <a:r>
              <a:rPr lang="de-DE" dirty="0" err="1">
                <a:latin typeface="Aptos" panose="020B0004020202020204" pitchFamily="34" charset="0"/>
              </a:rPr>
              <a:t>Comprende</a:t>
            </a:r>
            <a:r>
              <a:rPr lang="de-DE" dirty="0">
                <a:latin typeface="Aptos" panose="020B0004020202020204" pitchFamily="34" charset="0"/>
              </a:rPr>
              <a:t> i </a:t>
            </a:r>
            <a:r>
              <a:rPr lang="de-DE" dirty="0" err="1">
                <a:latin typeface="Aptos" panose="020B0004020202020204" pitchFamily="34" charset="0"/>
              </a:rPr>
              <a:t>costi</a:t>
            </a:r>
            <a:r>
              <a:rPr lang="de-DE" dirty="0">
                <a:latin typeface="Aptos" panose="020B0004020202020204" pitchFamily="34" charset="0"/>
              </a:rPr>
              <a:t> </a:t>
            </a:r>
            <a:r>
              <a:rPr lang="de-DE" dirty="0" err="1">
                <a:latin typeface="Aptos" panose="020B0004020202020204" pitchFamily="34" charset="0"/>
              </a:rPr>
              <a:t>sostenuti</a:t>
            </a:r>
            <a:r>
              <a:rPr lang="de-DE" dirty="0">
                <a:latin typeface="Aptos" panose="020B0004020202020204" pitchFamily="34" charset="0"/>
              </a:rPr>
              <a:t> </a:t>
            </a:r>
            <a:r>
              <a:rPr lang="de-DE" dirty="0" err="1">
                <a:latin typeface="Aptos" panose="020B0004020202020204" pitchFamily="34" charset="0"/>
              </a:rPr>
              <a:t>dall'ente</a:t>
            </a:r>
            <a:r>
              <a:rPr lang="de-DE" dirty="0">
                <a:latin typeface="Aptos" panose="020B0004020202020204" pitchFamily="34" charset="0"/>
              </a:rPr>
              <a:t> </a:t>
            </a:r>
            <a:r>
              <a:rPr lang="de-DE" dirty="0" err="1">
                <a:latin typeface="Aptos" panose="020B0004020202020204" pitchFamily="34" charset="0"/>
              </a:rPr>
              <a:t>appaltante</a:t>
            </a:r>
            <a:r>
              <a:rPr lang="de-DE" dirty="0">
                <a:latin typeface="Aptos" panose="020B0004020202020204" pitchFamily="34" charset="0"/>
              </a:rPr>
              <a:t> per </a:t>
            </a:r>
            <a:r>
              <a:rPr lang="de-DE" dirty="0" err="1">
                <a:latin typeface="Aptos" panose="020B0004020202020204" pitchFamily="34" charset="0"/>
              </a:rPr>
              <a:t>l'acquisto</a:t>
            </a:r>
            <a:r>
              <a:rPr lang="de-DE" dirty="0">
                <a:latin typeface="Aptos" panose="020B0004020202020204" pitchFamily="34" charset="0"/>
              </a:rPr>
              <a:t>, </a:t>
            </a:r>
            <a:r>
              <a:rPr lang="de-DE" dirty="0" err="1">
                <a:latin typeface="Aptos" panose="020B0004020202020204" pitchFamily="34" charset="0"/>
              </a:rPr>
              <a:t>l'utilizzo</a:t>
            </a:r>
            <a:r>
              <a:rPr lang="de-DE" dirty="0">
                <a:latin typeface="Aptos" panose="020B0004020202020204" pitchFamily="34" charset="0"/>
              </a:rPr>
              <a:t>, la </a:t>
            </a:r>
            <a:r>
              <a:rPr lang="de-DE" dirty="0" err="1">
                <a:latin typeface="Aptos" panose="020B0004020202020204" pitchFamily="34" charset="0"/>
              </a:rPr>
              <a:t>manutenzione</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t>
            </a:r>
            <a:r>
              <a:rPr lang="de-DE" dirty="0" err="1">
                <a:latin typeface="Aptos" panose="020B0004020202020204" pitchFamily="34" charset="0"/>
              </a:rPr>
              <a:t>lo</a:t>
            </a:r>
            <a:r>
              <a:rPr lang="de-DE" dirty="0">
                <a:latin typeface="Aptos" panose="020B0004020202020204" pitchFamily="34" charset="0"/>
              </a:rPr>
              <a:t> </a:t>
            </a:r>
            <a:r>
              <a:rPr lang="de-DE" dirty="0" err="1">
                <a:latin typeface="Aptos" panose="020B0004020202020204" pitchFamily="34" charset="0"/>
              </a:rPr>
              <a:t>smaltimento</a:t>
            </a:r>
            <a:endParaRPr lang="de-DE" dirty="0">
              <a:latin typeface="Aptos" panose="020B0004020202020204" pitchFamily="34" charset="0"/>
            </a:endParaRPr>
          </a:p>
          <a:p>
            <a:r>
              <a:rPr lang="de-DE" dirty="0" err="1">
                <a:latin typeface="Aptos" panose="020B0004020202020204" pitchFamily="34" charset="0"/>
              </a:rPr>
              <a:t>Possono</a:t>
            </a:r>
            <a:r>
              <a:rPr lang="de-DE" dirty="0">
                <a:latin typeface="Aptos" panose="020B0004020202020204" pitchFamily="34" charset="0"/>
              </a:rPr>
              <a:t> </a:t>
            </a:r>
            <a:r>
              <a:rPr lang="de-DE" dirty="0" err="1">
                <a:latin typeface="Aptos" panose="020B0004020202020204" pitchFamily="34" charset="0"/>
              </a:rPr>
              <a:t>comprendere</a:t>
            </a:r>
            <a:r>
              <a:rPr lang="de-DE" dirty="0">
                <a:latin typeface="Aptos" panose="020B0004020202020204" pitchFamily="34" charset="0"/>
              </a:rPr>
              <a:t> </a:t>
            </a:r>
            <a:r>
              <a:rPr lang="de-DE" dirty="0" err="1">
                <a:latin typeface="Aptos" panose="020B0004020202020204" pitchFamily="34" charset="0"/>
              </a:rPr>
              <a:t>anche</a:t>
            </a:r>
            <a:r>
              <a:rPr lang="de-DE" dirty="0">
                <a:latin typeface="Aptos" panose="020B0004020202020204" pitchFamily="34" charset="0"/>
              </a:rPr>
              <a:t> i </a:t>
            </a:r>
            <a:r>
              <a:rPr lang="de-DE" dirty="0" err="1">
                <a:latin typeface="Aptos" panose="020B0004020202020204" pitchFamily="34" charset="0"/>
              </a:rPr>
              <a:t>costi</a:t>
            </a:r>
            <a:r>
              <a:rPr lang="de-DE" dirty="0">
                <a:latin typeface="Aptos" panose="020B0004020202020204" pitchFamily="34" charset="0"/>
              </a:rPr>
              <a:t> </a:t>
            </a:r>
            <a:r>
              <a:rPr lang="de-DE" dirty="0" err="1">
                <a:latin typeface="Aptos" panose="020B0004020202020204" pitchFamily="34" charset="0"/>
              </a:rPr>
              <a:t>esterni</a:t>
            </a:r>
            <a:r>
              <a:rPr lang="de-DE" dirty="0">
                <a:latin typeface="Aptos" panose="020B0004020202020204" pitchFamily="34" charset="0"/>
              </a:rPr>
              <a:t> (</a:t>
            </a:r>
            <a:r>
              <a:rPr lang="de-DE" dirty="0" err="1">
                <a:latin typeface="Aptos" panose="020B0004020202020204" pitchFamily="34" charset="0"/>
              </a:rPr>
              <a:t>emissioni</a:t>
            </a:r>
            <a:r>
              <a:rPr lang="de-DE" dirty="0">
                <a:latin typeface="Aptos" panose="020B0004020202020204" pitchFamily="34" charset="0"/>
              </a:rPr>
              <a:t> di gas </a:t>
            </a:r>
            <a:r>
              <a:rPr lang="de-DE" dirty="0" err="1">
                <a:latin typeface="Aptos" panose="020B0004020202020204" pitchFamily="34" charset="0"/>
              </a:rPr>
              <a:t>serra</a:t>
            </a:r>
            <a:r>
              <a:rPr lang="de-DE" dirty="0">
                <a:latin typeface="Aptos" panose="020B0004020202020204" pitchFamily="34" charset="0"/>
              </a:rPr>
              <a:t>), se </a:t>
            </a:r>
            <a:r>
              <a:rPr lang="de-DE" dirty="0" err="1">
                <a:latin typeface="Aptos" panose="020B0004020202020204" pitchFamily="34" charset="0"/>
              </a:rPr>
              <a:t>è</a:t>
            </a:r>
            <a:r>
              <a:rPr lang="de-DE" dirty="0">
                <a:latin typeface="Aptos" panose="020B0004020202020204" pitchFamily="34" charset="0"/>
              </a:rPr>
              <a:t> possibile </a:t>
            </a:r>
            <a:r>
              <a:rPr lang="de-DE" dirty="0" err="1">
                <a:latin typeface="Aptos" panose="020B0004020202020204" pitchFamily="34" charset="0"/>
              </a:rPr>
              <a:t>determinarne</a:t>
            </a:r>
            <a:r>
              <a:rPr lang="de-DE" dirty="0">
                <a:latin typeface="Aptos" panose="020B0004020202020204" pitchFamily="34" charset="0"/>
              </a:rPr>
              <a:t> il </a:t>
            </a:r>
            <a:r>
              <a:rPr lang="de-DE" dirty="0" err="1">
                <a:latin typeface="Aptos" panose="020B0004020202020204" pitchFamily="34" charset="0"/>
              </a:rPr>
              <a:t>valore</a:t>
            </a:r>
            <a:r>
              <a:rPr lang="de-DE" dirty="0">
                <a:latin typeface="Aptos" panose="020B0004020202020204" pitchFamily="34" charset="0"/>
              </a:rPr>
              <a:t> </a:t>
            </a:r>
            <a:r>
              <a:rPr lang="de-DE" dirty="0" err="1">
                <a:latin typeface="Aptos" panose="020B0004020202020204" pitchFamily="34" charset="0"/>
              </a:rPr>
              <a:t>monetario</a:t>
            </a:r>
            <a:endParaRPr lang="de-DE" dirty="0">
              <a:latin typeface="Aptos" panose="020B0004020202020204" pitchFamily="34" charset="0"/>
            </a:endParaRPr>
          </a:p>
          <a:p>
            <a:r>
              <a:rPr lang="de-DE" dirty="0" err="1">
                <a:latin typeface="Aptos" panose="020B0004020202020204" pitchFamily="34" charset="0"/>
              </a:rPr>
              <a:t>Consente</a:t>
            </a:r>
            <a:r>
              <a:rPr lang="de-DE" dirty="0">
                <a:latin typeface="Aptos" panose="020B0004020202020204" pitchFamily="34" charset="0"/>
              </a:rPr>
              <a:t> </a:t>
            </a:r>
            <a:r>
              <a:rPr lang="de-DE" dirty="0" err="1">
                <a:latin typeface="Aptos" panose="020B0004020202020204" pitchFamily="34" charset="0"/>
              </a:rPr>
              <a:t>un</a:t>
            </a:r>
            <a:r>
              <a:rPr lang="de-DE" dirty="0">
                <a:latin typeface="Aptos" panose="020B0004020202020204" pitchFamily="34" charset="0"/>
              </a:rPr>
              <a:t> </a:t>
            </a:r>
            <a:r>
              <a:rPr lang="de-DE" dirty="0" err="1">
                <a:latin typeface="Aptos" panose="020B0004020202020204" pitchFamily="34" charset="0"/>
              </a:rPr>
              <a:t>confronto</a:t>
            </a:r>
            <a:r>
              <a:rPr lang="de-DE" dirty="0">
                <a:latin typeface="Aptos" panose="020B0004020202020204" pitchFamily="34" charset="0"/>
              </a:rPr>
              <a:t> </a:t>
            </a:r>
            <a:r>
              <a:rPr lang="de-DE" dirty="0" err="1">
                <a:latin typeface="Aptos" panose="020B0004020202020204" pitchFamily="34" charset="0"/>
              </a:rPr>
              <a:t>dei</a:t>
            </a:r>
            <a:r>
              <a:rPr lang="de-DE" dirty="0">
                <a:latin typeface="Aptos" panose="020B0004020202020204" pitchFamily="34" charset="0"/>
              </a:rPr>
              <a:t> </a:t>
            </a:r>
            <a:r>
              <a:rPr lang="de-DE" dirty="0" err="1">
                <a:latin typeface="Aptos" panose="020B0004020202020204" pitchFamily="34" charset="0"/>
              </a:rPr>
              <a:t>costi</a:t>
            </a:r>
            <a:r>
              <a:rPr lang="de-DE" dirty="0">
                <a:latin typeface="Aptos" panose="020B0004020202020204" pitchFamily="34" charset="0"/>
              </a:rPr>
              <a:t> </a:t>
            </a:r>
            <a:r>
              <a:rPr lang="de-DE" dirty="0" err="1">
                <a:latin typeface="Aptos" panose="020B0004020202020204" pitchFamily="34" charset="0"/>
              </a:rPr>
              <a:t>effettivi</a:t>
            </a:r>
            <a:r>
              <a:rPr lang="de-DE" dirty="0">
                <a:latin typeface="Aptos" panose="020B0004020202020204" pitchFamily="34" charset="0"/>
              </a:rPr>
              <a:t> </a:t>
            </a:r>
            <a:r>
              <a:rPr lang="de-DE" dirty="0" err="1">
                <a:latin typeface="Aptos" panose="020B0004020202020204" pitchFamily="34" charset="0"/>
              </a:rPr>
              <a:t>dell'offerta</a:t>
            </a:r>
            <a:endParaRPr lang="de-DE" dirty="0">
              <a:effectLst/>
              <a:latin typeface="Aptos" panose="020B0004020202020204" pitchFamily="34" charset="0"/>
            </a:endParaRPr>
          </a:p>
        </p:txBody>
      </p:sp>
      <p:sp>
        <p:nvSpPr>
          <p:cNvPr id="309" name="Google Shape;309;g3955bd9627f_0_14"/>
          <p:cNvSpPr txBox="1">
            <a:spLocks noGrp="1"/>
          </p:cNvSpPr>
          <p:nvPr>
            <p:ph type="body" idx="2"/>
          </p:nvPr>
        </p:nvSpPr>
        <p:spPr>
          <a:xfrm>
            <a:off x="6054858" y="2231682"/>
            <a:ext cx="5457900" cy="3894000"/>
          </a:xfrm>
          <a:prstGeom prst="rect">
            <a:avLst/>
          </a:prstGeom>
          <a:noFill/>
          <a:ln>
            <a:noFill/>
          </a:ln>
        </p:spPr>
        <p:txBody>
          <a:bodyPr spcFirstLastPara="1" wrap="square" lIns="0" tIns="45700" rIns="0" bIns="0" anchor="t" anchorCtr="0">
            <a:noAutofit/>
          </a:bodyPr>
          <a:lstStyle/>
          <a:p>
            <a:r>
              <a:rPr lang="de-DE" sz="1600" dirty="0" err="1">
                <a:latin typeface="Aptos" panose="020B0004020202020204" pitchFamily="34" charset="0"/>
              </a:rPr>
              <a:t>L'offerta</a:t>
            </a:r>
            <a:r>
              <a:rPr lang="de-DE" sz="1600" dirty="0">
                <a:latin typeface="Aptos" panose="020B0004020202020204" pitchFamily="34" charset="0"/>
              </a:rPr>
              <a:t> </a:t>
            </a:r>
            <a:r>
              <a:rPr lang="de-DE" sz="1600" dirty="0" err="1">
                <a:latin typeface="Aptos" panose="020B0004020202020204" pitchFamily="34" charset="0"/>
              </a:rPr>
              <a:t>deve</a:t>
            </a:r>
            <a:r>
              <a:rPr lang="de-DE" sz="1600" dirty="0">
                <a:latin typeface="Aptos" panose="020B0004020202020204" pitchFamily="34" charset="0"/>
              </a:rPr>
              <a:t> </a:t>
            </a:r>
            <a:r>
              <a:rPr lang="de-DE" sz="1600" dirty="0" err="1">
                <a:latin typeface="Aptos" panose="020B0004020202020204" pitchFamily="34" charset="0"/>
              </a:rPr>
              <a:t>includere</a:t>
            </a:r>
            <a:r>
              <a:rPr lang="de-DE" sz="1600" dirty="0">
                <a:latin typeface="Aptos" panose="020B0004020202020204" pitchFamily="34" charset="0"/>
              </a:rPr>
              <a:t> le </a:t>
            </a:r>
            <a:r>
              <a:rPr lang="de-DE" sz="1600" dirty="0" err="1">
                <a:latin typeface="Aptos" panose="020B0004020202020204" pitchFamily="34" charset="0"/>
              </a:rPr>
              <a:t>modalità</a:t>
            </a:r>
            <a:r>
              <a:rPr lang="de-DE" sz="1600" dirty="0">
                <a:latin typeface="Aptos" panose="020B0004020202020204" pitchFamily="34" charset="0"/>
              </a:rPr>
              <a:t> </a:t>
            </a:r>
            <a:r>
              <a:rPr lang="de-DE" sz="1600" dirty="0" err="1">
                <a:latin typeface="Aptos" panose="020B0004020202020204" pitchFamily="34" charset="0"/>
              </a:rPr>
              <a:t>applicabili</a:t>
            </a:r>
            <a:r>
              <a:rPr lang="de-DE" sz="1600" dirty="0">
                <a:latin typeface="Aptos" panose="020B0004020202020204" pitchFamily="34" charset="0"/>
              </a:rPr>
              <a:t> </a:t>
            </a:r>
            <a:r>
              <a:rPr lang="de-DE" sz="1600" dirty="0" err="1">
                <a:latin typeface="Aptos" panose="020B0004020202020204" pitchFamily="34" charset="0"/>
              </a:rPr>
              <a:t>e</a:t>
            </a:r>
            <a:r>
              <a:rPr lang="de-DE" sz="1600" dirty="0">
                <a:latin typeface="Aptos" panose="020B0004020202020204" pitchFamily="34" charset="0"/>
              </a:rPr>
              <a:t> i </a:t>
            </a:r>
            <a:r>
              <a:rPr lang="de-DE" sz="1600" dirty="0" err="1">
                <a:latin typeface="Aptos" panose="020B0004020202020204" pitchFamily="34" charset="0"/>
              </a:rPr>
              <a:t>requisiti</a:t>
            </a:r>
            <a:r>
              <a:rPr lang="de-DE" sz="1600" dirty="0">
                <a:latin typeface="Aptos" panose="020B0004020202020204" pitchFamily="34" charset="0"/>
              </a:rPr>
              <a:t> </a:t>
            </a:r>
            <a:r>
              <a:rPr lang="de-DE" sz="1600" dirty="0" err="1">
                <a:latin typeface="Aptos" panose="020B0004020202020204" pitchFamily="34" charset="0"/>
              </a:rPr>
              <a:t>relativi</a:t>
            </a:r>
            <a:r>
              <a:rPr lang="de-DE" sz="1600" dirty="0">
                <a:latin typeface="Aptos" panose="020B0004020202020204" pitchFamily="34" charset="0"/>
              </a:rPr>
              <a:t> alle </a:t>
            </a:r>
            <a:r>
              <a:rPr lang="de-DE" sz="1600" dirty="0" err="1">
                <a:latin typeface="Aptos" panose="020B0004020202020204" pitchFamily="34" charset="0"/>
              </a:rPr>
              <a:t>specifiche</a:t>
            </a:r>
            <a:r>
              <a:rPr lang="de-DE" sz="1600" dirty="0">
                <a:latin typeface="Aptos" panose="020B0004020202020204" pitchFamily="34" charset="0"/>
              </a:rPr>
              <a:t> </a:t>
            </a:r>
            <a:r>
              <a:rPr lang="de-DE" sz="1600" dirty="0" err="1">
                <a:latin typeface="Aptos" panose="020B0004020202020204" pitchFamily="34" charset="0"/>
              </a:rPr>
              <a:t>tecniche</a:t>
            </a:r>
            <a:r>
              <a:rPr lang="de-DE" sz="1600" dirty="0">
                <a:latin typeface="Aptos" panose="020B0004020202020204" pitchFamily="34" charset="0"/>
              </a:rPr>
              <a:t> </a:t>
            </a:r>
            <a:r>
              <a:rPr lang="de-DE" sz="1600" dirty="0" err="1">
                <a:latin typeface="Aptos" panose="020B0004020202020204" pitchFamily="34" charset="0"/>
              </a:rPr>
              <a:t>richieste</a:t>
            </a:r>
            <a:r>
              <a:rPr lang="de-DE" sz="1600" dirty="0">
                <a:latin typeface="Aptos" panose="020B0004020202020204" pitchFamily="34" charset="0"/>
              </a:rPr>
              <a:t> </a:t>
            </a:r>
            <a:r>
              <a:rPr lang="de-DE" sz="1600" dirty="0" err="1">
                <a:latin typeface="Aptos" panose="020B0004020202020204" pitchFamily="34" charset="0"/>
              </a:rPr>
              <a:t>agli</a:t>
            </a:r>
            <a:r>
              <a:rPr lang="de-DE" sz="1600" dirty="0">
                <a:latin typeface="Aptos" panose="020B0004020202020204" pitchFamily="34" charset="0"/>
              </a:rPr>
              <a:t> </a:t>
            </a:r>
            <a:r>
              <a:rPr lang="de-DE" sz="1600" dirty="0" err="1">
                <a:latin typeface="Aptos" panose="020B0004020202020204" pitchFamily="34" charset="0"/>
              </a:rPr>
              <a:t>offerenti</a:t>
            </a:r>
            <a:endParaRPr lang="de-DE" sz="1600" dirty="0">
              <a:latin typeface="Aptos" panose="020B0004020202020204" pitchFamily="34" charset="0"/>
            </a:endParaRPr>
          </a:p>
          <a:p>
            <a:r>
              <a:rPr lang="de-DE" sz="1600" dirty="0">
                <a:latin typeface="Aptos" panose="020B0004020202020204" pitchFamily="34" charset="0"/>
              </a:rPr>
              <a:t>Le </a:t>
            </a:r>
            <a:r>
              <a:rPr lang="de-DE" sz="1600" dirty="0" err="1">
                <a:latin typeface="Aptos" panose="020B0004020202020204" pitchFamily="34" charset="0"/>
              </a:rPr>
              <a:t>modalità</a:t>
            </a:r>
            <a:r>
              <a:rPr lang="de-DE" sz="1600" dirty="0">
                <a:latin typeface="Aptos" panose="020B0004020202020204" pitchFamily="34" charset="0"/>
              </a:rPr>
              <a:t> </a:t>
            </a:r>
            <a:r>
              <a:rPr lang="de-DE" sz="1600" dirty="0" err="1">
                <a:latin typeface="Aptos" panose="020B0004020202020204" pitchFamily="34" charset="0"/>
              </a:rPr>
              <a:t>devono</a:t>
            </a:r>
            <a:endParaRPr lang="de-DE" sz="1600" dirty="0">
              <a:latin typeface="Aptos" panose="020B0004020202020204" pitchFamily="34" charset="0"/>
            </a:endParaRPr>
          </a:p>
          <a:p>
            <a:pPr marL="571500" indent="-342900">
              <a:buFont typeface="Arial" panose="020B0604020202020204" pitchFamily="34" charset="0"/>
              <a:buChar char="•"/>
            </a:pPr>
            <a:r>
              <a:rPr lang="de-DE" sz="1600" dirty="0" err="1">
                <a:latin typeface="Aptos" panose="020B0004020202020204" pitchFamily="34" charset="0"/>
              </a:rPr>
              <a:t>basarsi</a:t>
            </a:r>
            <a:r>
              <a:rPr lang="de-DE" sz="1600" dirty="0">
                <a:latin typeface="Aptos" panose="020B0004020202020204" pitchFamily="34" charset="0"/>
              </a:rPr>
              <a:t> </a:t>
            </a:r>
            <a:r>
              <a:rPr lang="de-DE" sz="1600" dirty="0" err="1">
                <a:latin typeface="Aptos" panose="020B0004020202020204" pitchFamily="34" charset="0"/>
              </a:rPr>
              <a:t>su</a:t>
            </a:r>
            <a:r>
              <a:rPr lang="de-DE" sz="1600" dirty="0">
                <a:latin typeface="Aptos" panose="020B0004020202020204" pitchFamily="34" charset="0"/>
              </a:rPr>
              <a:t> </a:t>
            </a:r>
            <a:r>
              <a:rPr lang="de-DE" sz="1600" dirty="0" err="1">
                <a:latin typeface="Aptos" panose="020B0004020202020204" pitchFamily="34" charset="0"/>
              </a:rPr>
              <a:t>criteri</a:t>
            </a:r>
            <a:r>
              <a:rPr lang="de-DE" sz="1600" dirty="0">
                <a:latin typeface="Aptos" panose="020B0004020202020204" pitchFamily="34" charset="0"/>
              </a:rPr>
              <a:t> </a:t>
            </a:r>
            <a:r>
              <a:rPr lang="de-DE" sz="1600" dirty="0" err="1">
                <a:latin typeface="Aptos" panose="020B0004020202020204" pitchFamily="34" charset="0"/>
              </a:rPr>
              <a:t>oggettivamente</a:t>
            </a:r>
            <a:r>
              <a:rPr lang="de-DE" sz="1600" dirty="0">
                <a:latin typeface="Aptos" panose="020B0004020202020204" pitchFamily="34" charset="0"/>
              </a:rPr>
              <a:t> </a:t>
            </a:r>
            <a:r>
              <a:rPr lang="de-DE" sz="1600" dirty="0" err="1">
                <a:latin typeface="Aptos" panose="020B0004020202020204" pitchFamily="34" charset="0"/>
              </a:rPr>
              <a:t>verificabili</a:t>
            </a:r>
            <a:r>
              <a:rPr lang="de-DE" sz="1600" dirty="0">
                <a:latin typeface="Aptos" panose="020B0004020202020204" pitchFamily="34" charset="0"/>
              </a:rPr>
              <a:t> </a:t>
            </a:r>
            <a:r>
              <a:rPr lang="de-DE" sz="1600" dirty="0" err="1">
                <a:latin typeface="Aptos" panose="020B0004020202020204" pitchFamily="34" charset="0"/>
              </a:rPr>
              <a:t>e</a:t>
            </a:r>
            <a:r>
              <a:rPr lang="de-DE" sz="1600" dirty="0">
                <a:latin typeface="Aptos" panose="020B0004020202020204" pitchFamily="34" charset="0"/>
              </a:rPr>
              <a:t> non </a:t>
            </a:r>
            <a:r>
              <a:rPr lang="de-DE" sz="1600" dirty="0" err="1">
                <a:latin typeface="Aptos" panose="020B0004020202020204" pitchFamily="34" charset="0"/>
              </a:rPr>
              <a:t>discriminatori</a:t>
            </a:r>
            <a:endParaRPr lang="de-DE" sz="1600" dirty="0">
              <a:latin typeface="Aptos" panose="020B0004020202020204" pitchFamily="34" charset="0"/>
            </a:endParaRPr>
          </a:p>
          <a:p>
            <a:pPr marL="571500" indent="-342900">
              <a:buFont typeface="Arial" panose="020B0604020202020204" pitchFamily="34" charset="0"/>
              <a:buChar char="•"/>
            </a:pPr>
            <a:r>
              <a:rPr lang="de-DE" sz="1600" dirty="0" err="1">
                <a:latin typeface="Aptos" panose="020B0004020202020204" pitchFamily="34" charset="0"/>
              </a:rPr>
              <a:t>essere</a:t>
            </a:r>
            <a:r>
              <a:rPr lang="de-DE" sz="1600" dirty="0">
                <a:latin typeface="Aptos" panose="020B0004020202020204" pitchFamily="34" charset="0"/>
              </a:rPr>
              <a:t> </a:t>
            </a:r>
            <a:r>
              <a:rPr lang="de-DE" sz="1600" dirty="0" err="1">
                <a:latin typeface="Aptos" panose="020B0004020202020204" pitchFamily="34" charset="0"/>
              </a:rPr>
              <a:t>accessibili</a:t>
            </a:r>
            <a:r>
              <a:rPr lang="de-DE" sz="1600" dirty="0">
                <a:latin typeface="Aptos" panose="020B0004020202020204" pitchFamily="34" charset="0"/>
              </a:rPr>
              <a:t> a tutte le </a:t>
            </a:r>
            <a:r>
              <a:rPr lang="de-DE" sz="1600" dirty="0" err="1">
                <a:latin typeface="Aptos" panose="020B0004020202020204" pitchFamily="34" charset="0"/>
              </a:rPr>
              <a:t>parti</a:t>
            </a:r>
            <a:r>
              <a:rPr lang="de-DE" sz="1600" dirty="0">
                <a:latin typeface="Aptos" panose="020B0004020202020204" pitchFamily="34" charset="0"/>
              </a:rPr>
              <a:t> </a:t>
            </a:r>
            <a:r>
              <a:rPr lang="de-DE" sz="1600" dirty="0" err="1">
                <a:latin typeface="Aptos" panose="020B0004020202020204" pitchFamily="34" charset="0"/>
              </a:rPr>
              <a:t>interessate</a:t>
            </a:r>
            <a:endParaRPr lang="de-DE" sz="1600" dirty="0">
              <a:latin typeface="Aptos" panose="020B0004020202020204" pitchFamily="34" charset="0"/>
            </a:endParaRPr>
          </a:p>
          <a:p>
            <a:pPr marL="571500" indent="-342900">
              <a:buFont typeface="Arial" panose="020B0604020202020204" pitchFamily="34" charset="0"/>
              <a:buChar char="•"/>
            </a:pPr>
            <a:r>
              <a:rPr lang="de-DE" sz="1600" dirty="0">
                <a:latin typeface="Aptos" panose="020B0004020202020204" pitchFamily="34" charset="0"/>
              </a:rPr>
              <a:t>le </a:t>
            </a:r>
            <a:r>
              <a:rPr lang="de-DE" sz="1600" dirty="0" err="1">
                <a:latin typeface="Aptos" panose="020B0004020202020204" pitchFamily="34" charset="0"/>
              </a:rPr>
              <a:t>specifiche</a:t>
            </a:r>
            <a:r>
              <a:rPr lang="de-DE" sz="1600" dirty="0">
                <a:latin typeface="Aptos" panose="020B0004020202020204" pitchFamily="34" charset="0"/>
              </a:rPr>
              <a:t> </a:t>
            </a:r>
            <a:r>
              <a:rPr lang="de-DE" sz="1600" dirty="0" err="1">
                <a:latin typeface="Aptos" panose="020B0004020202020204" pitchFamily="34" charset="0"/>
              </a:rPr>
              <a:t>tecniche</a:t>
            </a:r>
            <a:r>
              <a:rPr lang="de-DE" sz="1600" dirty="0">
                <a:latin typeface="Aptos" panose="020B0004020202020204" pitchFamily="34" charset="0"/>
              </a:rPr>
              <a:t> </a:t>
            </a:r>
            <a:r>
              <a:rPr lang="de-DE" sz="1600" dirty="0" err="1">
                <a:latin typeface="Aptos" panose="020B0004020202020204" pitchFamily="34" charset="0"/>
              </a:rPr>
              <a:t>richieste</a:t>
            </a:r>
            <a:r>
              <a:rPr lang="de-DE" sz="1600" dirty="0">
                <a:latin typeface="Aptos" panose="020B0004020202020204" pitchFamily="34" charset="0"/>
              </a:rPr>
              <a:t> </a:t>
            </a:r>
            <a:r>
              <a:rPr lang="de-DE" sz="1600" dirty="0" err="1">
                <a:latin typeface="Aptos" panose="020B0004020202020204" pitchFamily="34" charset="0"/>
              </a:rPr>
              <a:t>devono</a:t>
            </a:r>
            <a:r>
              <a:rPr lang="de-DE" sz="1600" dirty="0">
                <a:latin typeface="Aptos" panose="020B0004020202020204" pitchFamily="34" charset="0"/>
              </a:rPr>
              <a:t> </a:t>
            </a:r>
            <a:r>
              <a:rPr lang="de-DE" sz="1600" dirty="0" err="1">
                <a:latin typeface="Aptos" panose="020B0004020202020204" pitchFamily="34" charset="0"/>
              </a:rPr>
              <a:t>poter</a:t>
            </a:r>
            <a:r>
              <a:rPr lang="de-DE" sz="1600" dirty="0">
                <a:latin typeface="Aptos" panose="020B0004020202020204" pitchFamily="34" charset="0"/>
              </a:rPr>
              <a:t> </a:t>
            </a:r>
            <a:r>
              <a:rPr lang="de-DE" sz="1600" dirty="0" err="1">
                <a:latin typeface="Aptos" panose="020B0004020202020204" pitchFamily="34" charset="0"/>
              </a:rPr>
              <a:t>essere</a:t>
            </a:r>
            <a:r>
              <a:rPr lang="de-DE" sz="1600" dirty="0">
                <a:latin typeface="Aptos" panose="020B0004020202020204" pitchFamily="34" charset="0"/>
              </a:rPr>
              <a:t> </a:t>
            </a:r>
            <a:r>
              <a:rPr lang="de-DE" sz="1600" dirty="0" err="1">
                <a:latin typeface="Aptos" panose="020B0004020202020204" pitchFamily="34" charset="0"/>
              </a:rPr>
              <a:t>fornite</a:t>
            </a:r>
            <a:r>
              <a:rPr lang="de-DE" sz="1600" dirty="0">
                <a:latin typeface="Aptos" panose="020B0004020202020204" pitchFamily="34" charset="0"/>
              </a:rPr>
              <a:t> </a:t>
            </a:r>
            <a:r>
              <a:rPr lang="de-DE" sz="1600" dirty="0" err="1">
                <a:latin typeface="Aptos" panose="020B0004020202020204" pitchFamily="34" charset="0"/>
              </a:rPr>
              <a:t>con</a:t>
            </a:r>
            <a:r>
              <a:rPr lang="de-DE" sz="1600" dirty="0">
                <a:latin typeface="Aptos" panose="020B0004020202020204" pitchFamily="34" charset="0"/>
              </a:rPr>
              <a:t> uno </a:t>
            </a:r>
            <a:r>
              <a:rPr lang="de-DE" sz="1600" dirty="0" err="1">
                <a:latin typeface="Aptos" panose="020B0004020202020204" pitchFamily="34" charset="0"/>
              </a:rPr>
              <a:t>sforzo</a:t>
            </a:r>
            <a:r>
              <a:rPr lang="de-DE" sz="1600" dirty="0">
                <a:latin typeface="Aptos" panose="020B0004020202020204" pitchFamily="34" charset="0"/>
              </a:rPr>
              <a:t> </a:t>
            </a:r>
            <a:r>
              <a:rPr lang="de-DE" sz="1600" dirty="0" err="1">
                <a:latin typeface="Aptos" panose="020B0004020202020204" pitchFamily="34" charset="0"/>
              </a:rPr>
              <a:t>ragionevole</a:t>
            </a:r>
            <a:r>
              <a:rPr lang="de-DE" sz="1600" dirty="0">
                <a:latin typeface="Aptos" panose="020B0004020202020204" pitchFamily="34" charset="0"/>
              </a:rPr>
              <a:t> da </a:t>
            </a:r>
            <a:r>
              <a:rPr lang="de-DE" sz="1600" dirty="0" err="1">
                <a:latin typeface="Aptos" panose="020B0004020202020204" pitchFamily="34" charset="0"/>
              </a:rPr>
              <a:t>operatori</a:t>
            </a:r>
            <a:r>
              <a:rPr lang="de-DE" sz="1600" dirty="0">
                <a:latin typeface="Aptos" panose="020B0004020202020204" pitchFamily="34" charset="0"/>
              </a:rPr>
              <a:t> </a:t>
            </a:r>
            <a:r>
              <a:rPr lang="de-DE" sz="1600" dirty="0" err="1">
                <a:latin typeface="Aptos" panose="020B0004020202020204" pitchFamily="34" charset="0"/>
              </a:rPr>
              <a:t>economici</a:t>
            </a:r>
            <a:r>
              <a:rPr lang="de-DE" sz="1600" dirty="0">
                <a:latin typeface="Aptos" panose="020B0004020202020204" pitchFamily="34" charset="0"/>
              </a:rPr>
              <a:t> </a:t>
            </a:r>
            <a:r>
              <a:rPr lang="de-DE" sz="1600" dirty="0" err="1">
                <a:latin typeface="Aptos" panose="020B0004020202020204" pitchFamily="34" charset="0"/>
              </a:rPr>
              <a:t>che</a:t>
            </a:r>
            <a:r>
              <a:rPr lang="de-DE" sz="1600" dirty="0">
                <a:latin typeface="Aptos" panose="020B0004020202020204" pitchFamily="34" charset="0"/>
              </a:rPr>
              <a:t> </a:t>
            </a:r>
            <a:r>
              <a:rPr lang="de-DE" sz="1600" dirty="0" err="1">
                <a:latin typeface="Aptos" panose="020B0004020202020204" pitchFamily="34" charset="0"/>
              </a:rPr>
              <a:t>operano</a:t>
            </a:r>
            <a:r>
              <a:rPr lang="de-DE" sz="1600" dirty="0">
                <a:latin typeface="Aptos" panose="020B0004020202020204" pitchFamily="34" charset="0"/>
              </a:rPr>
              <a:t> normalmente </a:t>
            </a:r>
            <a:r>
              <a:rPr lang="de-DE" sz="1600" dirty="0" err="1">
                <a:latin typeface="Aptos" panose="020B0004020202020204" pitchFamily="34" charset="0"/>
              </a:rPr>
              <a:t>con</a:t>
            </a:r>
            <a:r>
              <a:rPr lang="de-DE" sz="1600" dirty="0">
                <a:latin typeface="Aptos" panose="020B0004020202020204" pitchFamily="34" charset="0"/>
              </a:rPr>
              <a:t> </a:t>
            </a:r>
            <a:r>
              <a:rPr lang="de-DE" sz="1600" dirty="0" err="1">
                <a:latin typeface="Aptos" panose="020B0004020202020204" pitchFamily="34" charset="0"/>
              </a:rPr>
              <a:t>diligenza</a:t>
            </a:r>
            <a:r>
              <a:rPr lang="de-DE" sz="1600" dirty="0">
                <a:latin typeface="Aptos" panose="020B0004020202020204" pitchFamily="34" charset="0"/>
              </a:rPr>
              <a:t>, </a:t>
            </a:r>
            <a:r>
              <a:rPr lang="de-DE" sz="1600" dirty="0" err="1">
                <a:latin typeface="Aptos" panose="020B0004020202020204" pitchFamily="34" charset="0"/>
              </a:rPr>
              <a:t>anche</a:t>
            </a:r>
            <a:r>
              <a:rPr lang="de-DE" sz="1600" dirty="0">
                <a:latin typeface="Aptos" panose="020B0004020202020204" pitchFamily="34" charset="0"/>
              </a:rPr>
              <a:t> </a:t>
            </a:r>
            <a:r>
              <a:rPr lang="de-DE" sz="1600" dirty="0" err="1">
                <a:latin typeface="Aptos" panose="020B0004020202020204" pitchFamily="34" charset="0"/>
              </a:rPr>
              <a:t>provenienti</a:t>
            </a:r>
            <a:r>
              <a:rPr lang="de-DE" sz="1600" dirty="0">
                <a:latin typeface="Aptos" panose="020B0004020202020204" pitchFamily="34" charset="0"/>
              </a:rPr>
              <a:t> da </a:t>
            </a:r>
            <a:r>
              <a:rPr lang="de-DE" sz="1600" dirty="0" err="1">
                <a:latin typeface="Aptos" panose="020B0004020202020204" pitchFamily="34" charset="0"/>
              </a:rPr>
              <a:t>paesi</a:t>
            </a:r>
            <a:r>
              <a:rPr lang="de-DE" sz="1600" dirty="0">
                <a:latin typeface="Aptos" panose="020B0004020202020204" pitchFamily="34" charset="0"/>
              </a:rPr>
              <a:t> </a:t>
            </a:r>
            <a:r>
              <a:rPr lang="de-DE" sz="1600" dirty="0" err="1">
                <a:latin typeface="Aptos" panose="020B0004020202020204" pitchFamily="34" charset="0"/>
              </a:rPr>
              <a:t>terzi</a:t>
            </a:r>
            <a:endParaRPr lang="de-DE" sz="1600" dirty="0">
              <a:latin typeface="Aptos" panose="020B0004020202020204" pitchFamily="34" charset="0"/>
            </a:endParaRPr>
          </a:p>
          <a:p>
            <a:r>
              <a:rPr lang="de-DE" sz="1600" dirty="0" err="1">
                <a:latin typeface="Aptos" panose="020B0004020202020204" pitchFamily="34" charset="0"/>
              </a:rPr>
              <a:t>Devono</a:t>
            </a:r>
            <a:r>
              <a:rPr lang="de-DE" sz="1600" dirty="0">
                <a:latin typeface="Aptos" panose="020B0004020202020204" pitchFamily="34" charset="0"/>
              </a:rPr>
              <a:t> </a:t>
            </a:r>
            <a:r>
              <a:rPr lang="de-DE" sz="1600" dirty="0" err="1">
                <a:latin typeface="Aptos" panose="020B0004020202020204" pitchFamily="34" charset="0"/>
              </a:rPr>
              <a:t>essere</a:t>
            </a:r>
            <a:r>
              <a:rPr lang="de-DE" sz="1600" dirty="0">
                <a:latin typeface="Aptos" panose="020B0004020202020204" pitchFamily="34" charset="0"/>
              </a:rPr>
              <a:t> </a:t>
            </a:r>
            <a:r>
              <a:rPr lang="de-DE" sz="1600" dirty="0" err="1">
                <a:latin typeface="Aptos" panose="020B0004020202020204" pitchFamily="34" charset="0"/>
              </a:rPr>
              <a:t>applicate</a:t>
            </a:r>
            <a:r>
              <a:rPr lang="de-DE" sz="1600" dirty="0">
                <a:latin typeface="Aptos" panose="020B0004020202020204" pitchFamily="34" charset="0"/>
              </a:rPr>
              <a:t> </a:t>
            </a:r>
            <a:r>
              <a:rPr lang="de-DE" sz="1600" dirty="0" err="1">
                <a:latin typeface="Aptos" panose="020B0004020202020204" pitchFamily="34" charset="0"/>
              </a:rPr>
              <a:t>modalità</a:t>
            </a:r>
            <a:r>
              <a:rPr lang="de-DE" sz="1600" dirty="0">
                <a:latin typeface="Aptos" panose="020B0004020202020204" pitchFamily="34" charset="0"/>
              </a:rPr>
              <a:t> </a:t>
            </a:r>
            <a:r>
              <a:rPr lang="de-DE" sz="1600" dirty="0" err="1">
                <a:latin typeface="Aptos" panose="020B0004020202020204" pitchFamily="34" charset="0"/>
              </a:rPr>
              <a:t>comuni</a:t>
            </a:r>
            <a:r>
              <a:rPr lang="de-DE" sz="1600" dirty="0">
                <a:latin typeface="Aptos" panose="020B0004020202020204" pitchFamily="34" charset="0"/>
              </a:rPr>
              <a:t> </a:t>
            </a:r>
            <a:r>
              <a:rPr lang="de-DE" sz="1600" dirty="0" err="1">
                <a:latin typeface="Aptos" panose="020B0004020202020204" pitchFamily="34" charset="0"/>
              </a:rPr>
              <a:t>vigenti</a:t>
            </a:r>
            <a:r>
              <a:rPr lang="de-DE" sz="1600" dirty="0">
                <a:latin typeface="Aptos" panose="020B0004020202020204" pitchFamily="34" charset="0"/>
              </a:rPr>
              <a:t> a </a:t>
            </a:r>
            <a:r>
              <a:rPr lang="de-DE" sz="1600" dirty="0" err="1">
                <a:latin typeface="Aptos" panose="020B0004020202020204" pitchFamily="34" charset="0"/>
              </a:rPr>
              <a:t>livello</a:t>
            </a:r>
            <a:r>
              <a:rPr lang="de-DE" sz="1600" dirty="0">
                <a:latin typeface="Aptos" panose="020B0004020202020204" pitchFamily="34" charset="0"/>
              </a:rPr>
              <a:t> </a:t>
            </a:r>
            <a:r>
              <a:rPr lang="de-DE" sz="1600" dirty="0" err="1">
                <a:latin typeface="Aptos" panose="020B0004020202020204" pitchFamily="34" charset="0"/>
              </a:rPr>
              <a:t>dell'UE</a:t>
            </a:r>
            <a:endParaRPr lang="de-DE" sz="1600" dirty="0">
              <a:effectLst/>
              <a:latin typeface="Aptos" panose="020B00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g3955bd9627f_0_21"/>
          <p:cNvSpPr txBox="1">
            <a:spLocks noGrp="1"/>
          </p:cNvSpPr>
          <p:nvPr>
            <p:ph type="title"/>
          </p:nvPr>
        </p:nvSpPr>
        <p:spPr>
          <a:xfrm>
            <a:off x="594360" y="278129"/>
            <a:ext cx="9778500" cy="1494600"/>
          </a:xfrm>
          <a:prstGeom prst="rect">
            <a:avLst/>
          </a:prstGeom>
          <a:noFill/>
          <a:ln>
            <a:noFill/>
          </a:ln>
        </p:spPr>
        <p:txBody>
          <a:bodyPr spcFirstLastPara="1" wrap="square" lIns="0" tIns="0" rIns="0" bIns="0" anchor="b" anchorCtr="0">
            <a:noAutofit/>
          </a:bodyPr>
          <a:lstStyle/>
          <a:p>
            <a:pPr lvl="0"/>
            <a:r>
              <a:rPr lang="de-DE" dirty="0">
                <a:latin typeface="Aptos Serif" panose="02020604070405020304" pitchFamily="18" charset="0"/>
                <a:cs typeface="Aptos Serif" panose="02020604070405020304" pitchFamily="18" charset="0"/>
              </a:rPr>
              <a:t>Offerte </a:t>
            </a:r>
            <a:r>
              <a:rPr lang="de-DE" dirty="0" err="1">
                <a:latin typeface="Aptos Serif" panose="02020604070405020304" pitchFamily="18" charset="0"/>
                <a:cs typeface="Aptos Serif" panose="02020604070405020304" pitchFamily="18" charset="0"/>
              </a:rPr>
              <a:t>eccessivamente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basse</a:t>
            </a:r>
            <a:endParaRPr dirty="0">
              <a:latin typeface="Aptos Serif" panose="02020604070405020304" pitchFamily="18" charset="0"/>
              <a:cs typeface="Aptos Serif" panose="02020604070405020304" pitchFamily="18" charset="0"/>
            </a:endParaRPr>
          </a:p>
        </p:txBody>
      </p:sp>
      <p:sp>
        <p:nvSpPr>
          <p:cNvPr id="316" name="Google Shape;316;g3955bd9627f_0_21"/>
          <p:cNvSpPr txBox="1">
            <a:spLocks noGrp="1"/>
          </p:cNvSpPr>
          <p:nvPr>
            <p:ph type="body" idx="1"/>
          </p:nvPr>
        </p:nvSpPr>
        <p:spPr>
          <a:xfrm>
            <a:off x="594360" y="2287625"/>
            <a:ext cx="9360000" cy="3597600"/>
          </a:xfrm>
          <a:prstGeom prst="rect">
            <a:avLst/>
          </a:prstGeom>
          <a:noFill/>
          <a:ln>
            <a:noFill/>
          </a:ln>
        </p:spPr>
        <p:txBody>
          <a:bodyPr spcFirstLastPara="1" wrap="square" lIns="0" tIns="45700" rIns="0" bIns="0" anchor="t" anchorCtr="0">
            <a:normAutofit/>
          </a:bodyPr>
          <a:lstStyle/>
          <a:p>
            <a:r>
              <a:rPr lang="de-DE" dirty="0">
                <a:latin typeface="Aptos" panose="020B0004020202020204" pitchFamily="34" charset="0"/>
              </a:rPr>
              <a:t>Offerte </a:t>
            </a:r>
            <a:r>
              <a:rPr lang="de-DE" dirty="0" err="1">
                <a:latin typeface="Aptos" panose="020B0004020202020204" pitchFamily="34" charset="0"/>
              </a:rPr>
              <a:t>eccessivamente</a:t>
            </a:r>
            <a:r>
              <a:rPr lang="de-DE" dirty="0">
                <a:latin typeface="Aptos" panose="020B0004020202020204" pitchFamily="34" charset="0"/>
              </a:rPr>
              <a:t> </a:t>
            </a:r>
            <a:r>
              <a:rPr lang="de-DE" dirty="0" err="1">
                <a:latin typeface="Aptos" panose="020B0004020202020204" pitchFamily="34" charset="0"/>
              </a:rPr>
              <a:t>basse</a:t>
            </a:r>
            <a:r>
              <a:rPr lang="de-DE" dirty="0">
                <a:latin typeface="Aptos" panose="020B0004020202020204" pitchFamily="34" charset="0"/>
              </a:rPr>
              <a:t> </a:t>
            </a:r>
            <a:r>
              <a:rPr lang="de-DE" dirty="0" err="1">
                <a:latin typeface="Aptos" panose="020B0004020202020204" pitchFamily="34" charset="0"/>
              </a:rPr>
              <a:t>possono</a:t>
            </a:r>
            <a:r>
              <a:rPr lang="de-DE" dirty="0">
                <a:latin typeface="Aptos" panose="020B0004020202020204" pitchFamily="34" charset="0"/>
              </a:rPr>
              <a:t> </a:t>
            </a:r>
            <a:r>
              <a:rPr lang="de-DE" dirty="0" err="1">
                <a:latin typeface="Aptos" panose="020B0004020202020204" pitchFamily="34" charset="0"/>
              </a:rPr>
              <a:t>indicare</a:t>
            </a:r>
            <a:r>
              <a:rPr lang="de-DE" dirty="0">
                <a:latin typeface="Aptos" panose="020B0004020202020204" pitchFamily="34" charset="0"/>
              </a:rPr>
              <a:t> il </a:t>
            </a:r>
            <a:r>
              <a:rPr lang="de-DE" dirty="0" err="1">
                <a:latin typeface="Aptos" panose="020B0004020202020204" pitchFamily="34" charset="0"/>
              </a:rPr>
              <a:t>mancato</a:t>
            </a:r>
            <a:r>
              <a:rPr lang="de-DE" dirty="0">
                <a:latin typeface="Aptos" panose="020B0004020202020204" pitchFamily="34" charset="0"/>
              </a:rPr>
              <a:t> </a:t>
            </a:r>
            <a:r>
              <a:rPr lang="de-DE" dirty="0" err="1">
                <a:latin typeface="Aptos" panose="020B0004020202020204" pitchFamily="34" charset="0"/>
              </a:rPr>
              <a:t>rispetto</a:t>
            </a:r>
            <a:r>
              <a:rPr lang="de-DE" dirty="0">
                <a:latin typeface="Aptos" panose="020B0004020202020204" pitchFamily="34" charset="0"/>
              </a:rPr>
              <a:t> </a:t>
            </a:r>
            <a:r>
              <a:rPr lang="de-DE" dirty="0" err="1">
                <a:latin typeface="Aptos" panose="020B0004020202020204" pitchFamily="34" charset="0"/>
              </a:rPr>
              <a:t>degli</a:t>
            </a:r>
            <a:r>
              <a:rPr lang="de-DE" dirty="0">
                <a:latin typeface="Aptos" panose="020B0004020202020204" pitchFamily="34" charset="0"/>
              </a:rPr>
              <a:t> </a:t>
            </a:r>
            <a:r>
              <a:rPr lang="de-DE" dirty="0" err="1">
                <a:latin typeface="Aptos" panose="020B0004020202020204" pitchFamily="34" charset="0"/>
              </a:rPr>
              <a:t>obblighi</a:t>
            </a:r>
            <a:r>
              <a:rPr lang="de-DE" dirty="0">
                <a:latin typeface="Aptos" panose="020B0004020202020204" pitchFamily="34" charset="0"/>
              </a:rPr>
              <a:t> </a:t>
            </a:r>
            <a:r>
              <a:rPr lang="de-DE" dirty="0" err="1">
                <a:latin typeface="Aptos" panose="020B0004020202020204" pitchFamily="34" charset="0"/>
              </a:rPr>
              <a:t>ambientali</a:t>
            </a:r>
            <a:r>
              <a:rPr lang="de-DE" dirty="0">
                <a:latin typeface="Aptos" panose="020B0004020202020204" pitchFamily="34" charset="0"/>
              </a:rPr>
              <a:t> o </a:t>
            </a:r>
            <a:r>
              <a:rPr lang="de-DE" dirty="0" err="1">
                <a:latin typeface="Aptos" panose="020B0004020202020204" pitchFamily="34" charset="0"/>
              </a:rPr>
              <a:t>sociali</a:t>
            </a:r>
            <a:r>
              <a:rPr lang="de-DE" dirty="0">
                <a:latin typeface="Aptos" panose="020B0004020202020204" pitchFamily="34" charset="0"/>
              </a:rPr>
              <a:t>.</a:t>
            </a:r>
          </a:p>
          <a:p>
            <a:r>
              <a:rPr lang="de-DE" dirty="0" err="1">
                <a:latin typeface="Aptos" panose="020B0004020202020204" pitchFamily="34" charset="0"/>
              </a:rPr>
              <a:t>Tali</a:t>
            </a:r>
            <a:r>
              <a:rPr lang="de-DE" dirty="0">
                <a:latin typeface="Aptos" panose="020B0004020202020204" pitchFamily="34" charset="0"/>
              </a:rPr>
              <a:t> </a:t>
            </a:r>
            <a:r>
              <a:rPr lang="de-DE" dirty="0" err="1">
                <a:latin typeface="Aptos" panose="020B0004020202020204" pitchFamily="34" charset="0"/>
              </a:rPr>
              <a:t>offerte</a:t>
            </a:r>
            <a:r>
              <a:rPr lang="de-DE" dirty="0">
                <a:latin typeface="Aptos" panose="020B0004020202020204" pitchFamily="34" charset="0"/>
              </a:rPr>
              <a:t>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esaminate</a:t>
            </a:r>
            <a:r>
              <a:rPr lang="de-DE" dirty="0">
                <a:latin typeface="Aptos" panose="020B0004020202020204" pitchFamily="34" charset="0"/>
              </a:rPr>
              <a:t> per </a:t>
            </a:r>
            <a:r>
              <a:rPr lang="de-DE" dirty="0" err="1">
                <a:latin typeface="Aptos" panose="020B0004020202020204" pitchFamily="34" charset="0"/>
              </a:rPr>
              <a:t>determinare</a:t>
            </a:r>
            <a:r>
              <a:rPr lang="de-DE" dirty="0">
                <a:latin typeface="Aptos" panose="020B0004020202020204" pitchFamily="34" charset="0"/>
              </a:rPr>
              <a:t> la </a:t>
            </a:r>
            <a:r>
              <a:rPr lang="de-DE" dirty="0" err="1">
                <a:latin typeface="Aptos" panose="020B0004020202020204" pitchFamily="34" charset="0"/>
              </a:rPr>
              <a:t>ragione</a:t>
            </a:r>
            <a:r>
              <a:rPr lang="de-DE" dirty="0">
                <a:latin typeface="Aptos" panose="020B0004020202020204" pitchFamily="34" charset="0"/>
              </a:rPr>
              <a:t> della </a:t>
            </a:r>
            <a:r>
              <a:rPr lang="de-DE" dirty="0" err="1">
                <a:latin typeface="Aptos" panose="020B0004020202020204" pitchFamily="34" charset="0"/>
              </a:rPr>
              <a:t>loro</a:t>
            </a:r>
            <a:r>
              <a:rPr lang="de-DE" dirty="0">
                <a:latin typeface="Aptos" panose="020B0004020202020204" pitchFamily="34" charset="0"/>
              </a:rPr>
              <a:t> bassa </a:t>
            </a:r>
            <a:r>
              <a:rPr lang="de-DE" dirty="0" err="1">
                <a:latin typeface="Aptos" panose="020B0004020202020204" pitchFamily="34" charset="0"/>
              </a:rPr>
              <a:t>quotazione</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per </a:t>
            </a:r>
            <a:r>
              <a:rPr lang="de-DE" dirty="0" err="1">
                <a:latin typeface="Aptos" panose="020B0004020202020204" pitchFamily="34" charset="0"/>
              </a:rPr>
              <a:t>confermare</a:t>
            </a:r>
            <a:r>
              <a:rPr lang="de-DE" dirty="0">
                <a:latin typeface="Aptos" panose="020B0004020202020204" pitchFamily="34" charset="0"/>
              </a:rPr>
              <a:t> </a:t>
            </a:r>
            <a:r>
              <a:rPr lang="de-DE" dirty="0" err="1">
                <a:latin typeface="Aptos" panose="020B0004020202020204" pitchFamily="34" charset="0"/>
              </a:rPr>
              <a:t>che</a:t>
            </a:r>
            <a:r>
              <a:rPr lang="de-DE" dirty="0">
                <a:latin typeface="Aptos" panose="020B0004020202020204" pitchFamily="34" charset="0"/>
              </a:rPr>
              <a:t> </a:t>
            </a:r>
            <a:r>
              <a:rPr lang="de-DE" dirty="0" err="1">
                <a:latin typeface="Aptos" panose="020B0004020202020204" pitchFamily="34" charset="0"/>
              </a:rPr>
              <a:t>soddisfano</a:t>
            </a:r>
            <a:r>
              <a:rPr lang="de-DE" dirty="0">
                <a:latin typeface="Aptos" panose="020B0004020202020204" pitchFamily="34" charset="0"/>
              </a:rPr>
              <a:t> tutti i </a:t>
            </a:r>
            <a:r>
              <a:rPr lang="de-DE" dirty="0" err="1">
                <a:latin typeface="Aptos" panose="020B0004020202020204" pitchFamily="34" charset="0"/>
              </a:rPr>
              <a:t>requisiti</a:t>
            </a:r>
            <a:r>
              <a:rPr lang="de-DE" dirty="0">
                <a:latin typeface="Aptos" panose="020B0004020202020204" pitchFamily="34" charset="0"/>
              </a:rPr>
              <a:t> di </a:t>
            </a:r>
            <a:r>
              <a:rPr lang="de-DE" dirty="0" err="1">
                <a:latin typeface="Aptos" panose="020B0004020202020204" pitchFamily="34" charset="0"/>
              </a:rPr>
              <a:t>legge</a:t>
            </a:r>
            <a:r>
              <a:rPr lang="de-DE" dirty="0">
                <a:latin typeface="Aptos" panose="020B0004020202020204" pitchFamily="34" charset="0"/>
              </a:rPr>
              <a:t>.</a:t>
            </a:r>
          </a:p>
          <a:p>
            <a:r>
              <a:rPr lang="de-DE" dirty="0" err="1">
                <a:latin typeface="Aptos" panose="020B0004020202020204" pitchFamily="34" charset="0"/>
              </a:rPr>
              <a:t>Gli</a:t>
            </a:r>
            <a:r>
              <a:rPr lang="de-DE" dirty="0">
                <a:latin typeface="Aptos" panose="020B0004020202020204" pitchFamily="34" charset="0"/>
              </a:rPr>
              <a:t> </a:t>
            </a:r>
            <a:r>
              <a:rPr lang="de-DE" dirty="0" err="1">
                <a:latin typeface="Aptos" panose="020B0004020202020204" pitchFamily="34" charset="0"/>
              </a:rPr>
              <a:t>offerenti</a:t>
            </a:r>
            <a:r>
              <a:rPr lang="de-DE" dirty="0">
                <a:latin typeface="Aptos" panose="020B0004020202020204" pitchFamily="34" charset="0"/>
              </a:rPr>
              <a:t>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avere</a:t>
            </a:r>
            <a:r>
              <a:rPr lang="de-DE" dirty="0">
                <a:latin typeface="Aptos" panose="020B0004020202020204" pitchFamily="34" charset="0"/>
              </a:rPr>
              <a:t> la </a:t>
            </a:r>
            <a:r>
              <a:rPr lang="de-DE" dirty="0" err="1">
                <a:latin typeface="Aptos" panose="020B0004020202020204" pitchFamily="34" charset="0"/>
              </a:rPr>
              <a:t>possibilità</a:t>
            </a:r>
            <a:r>
              <a:rPr lang="de-DE" dirty="0">
                <a:latin typeface="Aptos" panose="020B0004020202020204" pitchFamily="34" charset="0"/>
              </a:rPr>
              <a:t> di </a:t>
            </a:r>
            <a:r>
              <a:rPr lang="de-DE" dirty="0" err="1">
                <a:latin typeface="Aptos" panose="020B0004020202020204" pitchFamily="34" charset="0"/>
              </a:rPr>
              <a:t>spiegare</a:t>
            </a:r>
            <a:r>
              <a:rPr lang="de-DE" dirty="0">
                <a:latin typeface="Aptos" panose="020B0004020202020204" pitchFamily="34" charset="0"/>
              </a:rPr>
              <a:t> la </a:t>
            </a:r>
            <a:r>
              <a:rPr lang="de-DE" dirty="0" err="1">
                <a:latin typeface="Aptos" panose="020B0004020202020204" pitchFamily="34" charset="0"/>
              </a:rPr>
              <a:t>loro</a:t>
            </a:r>
            <a:r>
              <a:rPr lang="de-DE" dirty="0">
                <a:latin typeface="Aptos" panose="020B0004020202020204" pitchFamily="34" charset="0"/>
              </a:rPr>
              <a:t> </a:t>
            </a:r>
            <a:r>
              <a:rPr lang="de-DE" dirty="0" err="1">
                <a:latin typeface="Aptos" panose="020B0004020202020204" pitchFamily="34" charset="0"/>
              </a:rPr>
              <a:t>politica</a:t>
            </a:r>
            <a:r>
              <a:rPr lang="de-DE" dirty="0">
                <a:latin typeface="Aptos" panose="020B0004020202020204" pitchFamily="34" charset="0"/>
              </a:rPr>
              <a:t> </a:t>
            </a:r>
            <a:r>
              <a:rPr lang="de-DE" dirty="0" err="1">
                <a:latin typeface="Aptos" panose="020B0004020202020204" pitchFamily="34" charset="0"/>
              </a:rPr>
              <a:t>dei</a:t>
            </a:r>
            <a:r>
              <a:rPr lang="de-DE" dirty="0">
                <a:latin typeface="Aptos" panose="020B0004020202020204" pitchFamily="34" charset="0"/>
              </a:rPr>
              <a:t> </a:t>
            </a:r>
            <a:r>
              <a:rPr lang="de-DE" dirty="0" err="1">
                <a:latin typeface="Aptos" panose="020B0004020202020204" pitchFamily="34" charset="0"/>
              </a:rPr>
              <a:t>prezzi</a:t>
            </a:r>
            <a:r>
              <a:rPr lang="de-DE" dirty="0">
                <a:latin typeface="Aptos" panose="020B0004020202020204" pitchFamily="34" charset="0"/>
              </a:rPr>
              <a:t>.</a:t>
            </a:r>
          </a:p>
          <a:p>
            <a:r>
              <a:rPr lang="de-DE" dirty="0">
                <a:latin typeface="Aptos" panose="020B0004020202020204" pitchFamily="34" charset="0"/>
              </a:rPr>
              <a:t>Ai </a:t>
            </a:r>
            <a:r>
              <a:rPr lang="de-DE" dirty="0" err="1">
                <a:latin typeface="Aptos" panose="020B0004020202020204" pitchFamily="34" charset="0"/>
              </a:rPr>
              <a:t>sensi</a:t>
            </a:r>
            <a:r>
              <a:rPr lang="de-DE" dirty="0">
                <a:latin typeface="Aptos" panose="020B0004020202020204" pitchFamily="34" charset="0"/>
              </a:rPr>
              <a:t> </a:t>
            </a:r>
            <a:r>
              <a:rPr lang="de-DE" dirty="0" err="1">
                <a:latin typeface="Aptos" panose="020B0004020202020204" pitchFamily="34" charset="0"/>
              </a:rPr>
              <a:t>dell'articolo</a:t>
            </a:r>
            <a:r>
              <a:rPr lang="de-DE" dirty="0">
                <a:latin typeface="Aptos" panose="020B0004020202020204" pitchFamily="34" charset="0"/>
              </a:rPr>
              <a:t> 69, </a:t>
            </a:r>
            <a:r>
              <a:rPr lang="de-DE" dirty="0" err="1">
                <a:latin typeface="Aptos" panose="020B0004020202020204" pitchFamily="34" charset="0"/>
              </a:rPr>
              <a:t>paragrafo</a:t>
            </a:r>
            <a:r>
              <a:rPr lang="de-DE" dirty="0">
                <a:latin typeface="Aptos" panose="020B0004020202020204" pitchFamily="34" charset="0"/>
              </a:rPr>
              <a:t> 3, della </a:t>
            </a:r>
            <a:r>
              <a:rPr lang="de-DE" dirty="0" err="1">
                <a:latin typeface="Aptos" panose="020B0004020202020204" pitchFamily="34" charset="0"/>
              </a:rPr>
              <a:t>direttiva</a:t>
            </a:r>
            <a:r>
              <a:rPr lang="de-DE" dirty="0">
                <a:latin typeface="Aptos" panose="020B0004020202020204" pitchFamily="34" charset="0"/>
              </a:rPr>
              <a:t> 2014/24/UE, le </a:t>
            </a:r>
            <a:r>
              <a:rPr lang="de-DE" dirty="0" err="1">
                <a:latin typeface="Aptos" panose="020B0004020202020204" pitchFamily="34" charset="0"/>
              </a:rPr>
              <a:t>offerte</a:t>
            </a:r>
            <a:r>
              <a:rPr lang="de-DE" dirty="0">
                <a:latin typeface="Aptos" panose="020B0004020202020204" pitchFamily="34" charset="0"/>
              </a:rPr>
              <a:t> </a:t>
            </a:r>
            <a:r>
              <a:rPr lang="de-DE" dirty="0" err="1">
                <a:latin typeface="Aptos" panose="020B0004020202020204" pitchFamily="34" charset="0"/>
              </a:rPr>
              <a:t>insolitamente</a:t>
            </a:r>
            <a:r>
              <a:rPr lang="de-DE" dirty="0">
                <a:latin typeface="Aptos" panose="020B0004020202020204" pitchFamily="34" charset="0"/>
              </a:rPr>
              <a:t> </a:t>
            </a:r>
            <a:r>
              <a:rPr lang="de-DE" dirty="0" err="1">
                <a:latin typeface="Aptos" panose="020B0004020202020204" pitchFamily="34" charset="0"/>
              </a:rPr>
              <a:t>basse</a:t>
            </a:r>
            <a:r>
              <a:rPr lang="de-DE" dirty="0">
                <a:latin typeface="Aptos" panose="020B0004020202020204" pitchFamily="34" charset="0"/>
              </a:rPr>
              <a:t> </a:t>
            </a:r>
            <a:r>
              <a:rPr lang="de-DE" dirty="0" err="1">
                <a:latin typeface="Aptos" panose="020B0004020202020204" pitchFamily="34" charset="0"/>
              </a:rPr>
              <a:t>che</a:t>
            </a:r>
            <a:r>
              <a:rPr lang="de-DE" dirty="0">
                <a:latin typeface="Aptos" panose="020B0004020202020204" pitchFamily="34" charset="0"/>
              </a:rPr>
              <a:t> non </a:t>
            </a:r>
            <a:r>
              <a:rPr lang="de-DE" dirty="0" err="1">
                <a:latin typeface="Aptos" panose="020B0004020202020204" pitchFamily="34" charset="0"/>
              </a:rPr>
              <a:t>sono</a:t>
            </a:r>
            <a:r>
              <a:rPr lang="de-DE" dirty="0">
                <a:latin typeface="Aptos" panose="020B0004020202020204" pitchFamily="34" charset="0"/>
              </a:rPr>
              <a:t> </a:t>
            </a:r>
            <a:r>
              <a:rPr lang="de-DE" dirty="0" err="1">
                <a:latin typeface="Aptos" panose="020B0004020202020204" pitchFamily="34" charset="0"/>
              </a:rPr>
              <a:t>compatibili</a:t>
            </a:r>
            <a:r>
              <a:rPr lang="de-DE" dirty="0">
                <a:latin typeface="Aptos" panose="020B0004020202020204" pitchFamily="34" charset="0"/>
              </a:rPr>
              <a:t> </a:t>
            </a:r>
            <a:r>
              <a:rPr lang="de-DE" dirty="0" err="1">
                <a:latin typeface="Aptos" panose="020B0004020202020204" pitchFamily="34" charset="0"/>
              </a:rPr>
              <a:t>con</a:t>
            </a:r>
            <a:r>
              <a:rPr lang="de-DE" dirty="0">
                <a:latin typeface="Aptos" panose="020B0004020202020204" pitchFamily="34" charset="0"/>
              </a:rPr>
              <a:t> la </a:t>
            </a:r>
            <a:r>
              <a:rPr lang="de-DE" dirty="0" err="1">
                <a:latin typeface="Aptos" panose="020B0004020202020204" pitchFamily="34" charset="0"/>
              </a:rPr>
              <a:t>normativa</a:t>
            </a:r>
            <a:r>
              <a:rPr lang="de-DE" dirty="0">
                <a:latin typeface="Aptos" panose="020B0004020202020204" pitchFamily="34" charset="0"/>
              </a:rPr>
              <a:t> </a:t>
            </a:r>
            <a:r>
              <a:rPr lang="de-DE" dirty="0" err="1">
                <a:latin typeface="Aptos" panose="020B0004020202020204" pitchFamily="34" charset="0"/>
              </a:rPr>
              <a:t>ambientale</a:t>
            </a:r>
            <a:r>
              <a:rPr lang="de-DE" dirty="0">
                <a:latin typeface="Aptos" panose="020B0004020202020204" pitchFamily="34" charset="0"/>
              </a:rPr>
              <a:t> </a:t>
            </a:r>
            <a:r>
              <a:rPr lang="de-DE" dirty="0" err="1">
                <a:latin typeface="Aptos" panose="020B0004020202020204" pitchFamily="34" charset="0"/>
              </a:rPr>
              <a:t>dell'UE</a:t>
            </a:r>
            <a:r>
              <a:rPr lang="de-DE" dirty="0">
                <a:latin typeface="Aptos" panose="020B0004020202020204" pitchFamily="34" charset="0"/>
              </a:rPr>
              <a:t> o del </a:t>
            </a:r>
            <a:r>
              <a:rPr lang="de-DE" dirty="0" err="1">
                <a:latin typeface="Aptos" panose="020B0004020202020204" pitchFamily="34" charset="0"/>
              </a:rPr>
              <a:t>paese</a:t>
            </a:r>
            <a:r>
              <a:rPr lang="de-DE" dirty="0">
                <a:latin typeface="Aptos" panose="020B0004020202020204" pitchFamily="34" charset="0"/>
              </a:rPr>
              <a:t> in </a:t>
            </a:r>
            <a:r>
              <a:rPr lang="de-DE" dirty="0" err="1">
                <a:latin typeface="Aptos" panose="020B0004020202020204" pitchFamily="34" charset="0"/>
              </a:rPr>
              <a:t>questione</a:t>
            </a:r>
            <a:r>
              <a:rPr lang="de-DE" dirty="0">
                <a:latin typeface="Aptos" panose="020B0004020202020204" pitchFamily="34" charset="0"/>
              </a:rPr>
              <a:t>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respinte</a:t>
            </a:r>
            <a:r>
              <a:rPr lang="de-DE" dirty="0">
                <a:latin typeface="Aptos" panose="020B0004020202020204" pitchFamily="34" charset="0"/>
              </a:rPr>
              <a:t>. </a:t>
            </a:r>
            <a:endParaRPr lang="de-DE" dirty="0">
              <a:effectLst/>
              <a:latin typeface="Aptos" panose="020B0004020202020204" pitchFamily="34" charset="0"/>
            </a:endParaRPr>
          </a:p>
        </p:txBody>
      </p:sp>
      <p:sp>
        <p:nvSpPr>
          <p:cNvPr id="317" name="Google Shape;317;g3955bd9627f_0_21"/>
          <p:cNvSpPr txBox="1"/>
          <p:nvPr/>
        </p:nvSpPr>
        <p:spPr>
          <a:xfrm>
            <a:off x="5050575" y="5577425"/>
            <a:ext cx="71691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2800">
              <a:solidFill>
                <a:srgbClr val="3F3F3F"/>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g3955bd9627f_0_28"/>
          <p:cNvSpPr txBox="1">
            <a:spLocks noGrp="1"/>
          </p:cNvSpPr>
          <p:nvPr>
            <p:ph type="title"/>
          </p:nvPr>
        </p:nvSpPr>
        <p:spPr>
          <a:xfrm>
            <a:off x="594360" y="189572"/>
            <a:ext cx="678780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Clausole</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esecuzione</a:t>
            </a:r>
            <a:r>
              <a:rPr lang="de-DE" dirty="0">
                <a:latin typeface="Aptos Serif" panose="02020604070405020304" pitchFamily="18" charset="0"/>
                <a:cs typeface="Aptos Serif" panose="02020604070405020304" pitchFamily="18" charset="0"/>
              </a:rPr>
              <a:t> del </a:t>
            </a:r>
            <a:r>
              <a:rPr lang="de-DE" dirty="0" err="1">
                <a:latin typeface="Aptos Serif" panose="02020604070405020304" pitchFamily="18" charset="0"/>
                <a:cs typeface="Aptos Serif" panose="02020604070405020304" pitchFamily="18" charset="0"/>
              </a:rPr>
              <a:t>contratto</a:t>
            </a:r>
            <a:endParaRPr dirty="0">
              <a:latin typeface="Aptos Serif" panose="02020604070405020304" pitchFamily="18" charset="0"/>
              <a:cs typeface="Aptos Serif" panose="02020604070405020304" pitchFamily="18" charset="0"/>
            </a:endParaRPr>
          </a:p>
        </p:txBody>
      </p:sp>
      <p:sp>
        <p:nvSpPr>
          <p:cNvPr id="324" name="Google Shape;324;g3955bd9627f_0_28"/>
          <p:cNvSpPr txBox="1">
            <a:spLocks noGrp="1"/>
          </p:cNvSpPr>
          <p:nvPr>
            <p:ph type="body" idx="1"/>
          </p:nvPr>
        </p:nvSpPr>
        <p:spPr>
          <a:xfrm>
            <a:off x="594360" y="2232498"/>
            <a:ext cx="9439338" cy="3708600"/>
          </a:xfrm>
          <a:prstGeom prst="rect">
            <a:avLst/>
          </a:prstGeom>
          <a:noFill/>
          <a:ln>
            <a:noFill/>
          </a:ln>
        </p:spPr>
        <p:txBody>
          <a:bodyPr spcFirstLastPara="1" wrap="square" lIns="0" tIns="228600" rIns="0" bIns="0" anchor="t" anchorCtr="0">
            <a:norm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clausole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esecuzione</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garantiscono</a:t>
            </a:r>
            <a:r>
              <a:rPr lang="de-DE" sz="2000" b="0" dirty="0">
                <a:solidFill>
                  <a:schemeClr val="tx1">
                    <a:lumMod val="75000"/>
                    <a:lumOff val="25000"/>
                  </a:schemeClr>
                </a:solidFill>
                <a:latin typeface="Aptos" panose="020B0004020202020204" pitchFamily="34" charset="0"/>
              </a:rPr>
              <a:t> il </a:t>
            </a:r>
            <a:r>
              <a:rPr lang="de-DE" sz="2000" b="0" dirty="0" err="1">
                <a:solidFill>
                  <a:schemeClr val="tx1">
                    <a:lumMod val="75000"/>
                    <a:lumOff val="25000"/>
                  </a:schemeClr>
                </a:solidFill>
                <a:latin typeface="Aptos" panose="020B0004020202020204" pitchFamily="34" charset="0"/>
              </a:rPr>
              <a:t>rispetto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degli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obblighi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sociali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ambientali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nell'adempimento</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Devono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correlate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all'oggetto</a:t>
            </a:r>
            <a:r>
              <a:rPr lang="de-DE" sz="2000" b="0" dirty="0">
                <a:solidFill>
                  <a:schemeClr val="tx1">
                    <a:lumMod val="75000"/>
                    <a:lumOff val="25000"/>
                  </a:schemeClr>
                </a:solidFill>
                <a:latin typeface="Aptos" panose="020B0004020202020204" pitchFamily="34" charset="0"/>
              </a:rPr>
              <a:t> del </a:t>
            </a:r>
            <a:r>
              <a:rPr lang="de-DE" sz="2000" b="0" dirty="0" err="1">
                <a:solidFill>
                  <a:schemeClr val="tx1">
                    <a:lumMod val="75000"/>
                    <a:lumOff val="25000"/>
                  </a:schemeClr>
                </a:solidFill>
                <a:latin typeface="Aptos" panose="020B0004020202020204" pitchFamily="34" charset="0"/>
              </a:rPr>
              <a:t>contratto</a:t>
            </a:r>
            <a:r>
              <a:rPr lang="de-DE" sz="2000" b="0" dirty="0">
                <a:solidFill>
                  <a:schemeClr val="tx1">
                    <a:lumMod val="75000"/>
                    <a:lumOff val="25000"/>
                  </a:schemeClr>
                </a:solidFill>
                <a:latin typeface="Aptos" panose="020B0004020202020204" pitchFamily="34" charset="0"/>
              </a:rPr>
              <a:t>.</a:t>
            </a: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Durante la </a:t>
            </a:r>
            <a:r>
              <a:rPr lang="de-DE" sz="2000" b="0" dirty="0" err="1">
                <a:solidFill>
                  <a:schemeClr val="tx1">
                    <a:lumMod val="75000"/>
                    <a:lumOff val="25000"/>
                  </a:schemeClr>
                </a:solidFill>
                <a:latin typeface="Aptos" panose="020B0004020202020204" pitchFamily="34" charset="0"/>
              </a:rPr>
              <a:t>procedura</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appalto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gli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offerenti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invitati</a:t>
            </a:r>
            <a:r>
              <a:rPr lang="de-DE" sz="2000" b="0" dirty="0">
                <a:solidFill>
                  <a:schemeClr val="tx1">
                    <a:lumMod val="75000"/>
                    <a:lumOff val="25000"/>
                  </a:schemeClr>
                </a:solidFill>
                <a:latin typeface="Aptos" panose="020B0004020202020204" pitchFamily="34" charset="0"/>
              </a:rPr>
              <a:t> a </a:t>
            </a:r>
            <a:r>
              <a:rPr lang="de-DE" sz="2000" b="0" dirty="0" err="1">
                <a:solidFill>
                  <a:schemeClr val="tx1">
                    <a:lumMod val="75000"/>
                    <a:lumOff val="25000"/>
                  </a:schemeClr>
                </a:solidFill>
                <a:latin typeface="Aptos" panose="020B0004020202020204" pitchFamily="34" charset="0"/>
              </a:rPr>
              <a:t>confermare</a:t>
            </a:r>
            <a:r>
              <a:rPr lang="de-DE" sz="2000" b="0" dirty="0">
                <a:solidFill>
                  <a:schemeClr val="tx1">
                    <a:lumMod val="75000"/>
                    <a:lumOff val="25000"/>
                  </a:schemeClr>
                </a:solidFill>
                <a:latin typeface="Aptos" panose="020B0004020202020204" pitchFamily="34" charset="0"/>
              </a:rPr>
              <a:t> la </a:t>
            </a:r>
            <a:r>
              <a:rPr lang="de-DE" sz="2000" b="0" dirty="0" err="1">
                <a:solidFill>
                  <a:schemeClr val="tx1">
                    <a:lumMod val="75000"/>
                    <a:lumOff val="25000"/>
                  </a:schemeClr>
                </a:solidFill>
                <a:latin typeface="Aptos" panose="020B0004020202020204" pitchFamily="34" charset="0"/>
              </a:rPr>
              <a:t>loro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conformità</a:t>
            </a:r>
            <a:r>
              <a:rPr lang="de-DE" sz="2000" b="0" dirty="0">
                <a:solidFill>
                  <a:schemeClr val="tx1">
                    <a:lumMod val="75000"/>
                    <a:lumOff val="25000"/>
                  </a:schemeClr>
                </a:solidFill>
                <a:latin typeface="Aptos" panose="020B0004020202020204" pitchFamily="34" charset="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g3955bd9627f_0_34"/>
          <p:cNvSpPr txBox="1">
            <a:spLocks noGrp="1"/>
          </p:cNvSpPr>
          <p:nvPr>
            <p:ph type="title"/>
          </p:nvPr>
        </p:nvSpPr>
        <p:spPr>
          <a:xfrm>
            <a:off x="594360" y="189572"/>
            <a:ext cx="759027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Definizione</a:t>
            </a:r>
            <a:r>
              <a:rPr lang="de-DE" dirty="0">
                <a:latin typeface="Aptos Serif" panose="02020604070405020304" pitchFamily="18" charset="0"/>
                <a:cs typeface="Aptos Serif" panose="02020604070405020304" pitchFamily="18" charset="0"/>
              </a:rPr>
              <a:t> delle </a:t>
            </a:r>
            <a:r>
              <a:rPr lang="de-DE" dirty="0" err="1">
                <a:latin typeface="Aptos Serif" panose="02020604070405020304" pitchFamily="18" charset="0"/>
                <a:cs typeface="Aptos Serif" panose="02020604070405020304" pitchFamily="18" charset="0"/>
              </a:rPr>
              <a:t>clausole</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adempimento</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contrattuale</a:t>
            </a:r>
            <a:endParaRPr dirty="0">
              <a:latin typeface="Aptos Serif" panose="02020604070405020304" pitchFamily="18" charset="0"/>
              <a:cs typeface="Aptos Serif" panose="02020604070405020304" pitchFamily="18" charset="0"/>
            </a:endParaRPr>
          </a:p>
        </p:txBody>
      </p:sp>
      <p:sp>
        <p:nvSpPr>
          <p:cNvPr id="331" name="Google Shape;331;g3955bd9627f_0_34"/>
          <p:cNvSpPr txBox="1">
            <a:spLocks noGrp="1"/>
          </p:cNvSpPr>
          <p:nvPr>
            <p:ph type="body" idx="1"/>
          </p:nvPr>
        </p:nvSpPr>
        <p:spPr>
          <a:xfrm>
            <a:off x="594345" y="2281925"/>
            <a:ext cx="10635000" cy="3708600"/>
          </a:xfrm>
          <a:prstGeom prst="rect">
            <a:avLst/>
          </a:prstGeom>
          <a:noFill/>
          <a:ln>
            <a:noFill/>
          </a:ln>
        </p:spPr>
        <p:txBody>
          <a:bodyPr spcFirstLastPara="1" wrap="square" lIns="0" tIns="228600" rIns="0" bIns="0" anchor="t" anchorCtr="0">
            <a:normAutofit/>
          </a:bodyPr>
          <a:lstStyle/>
          <a:p>
            <a:pPr fontAlgn="base"/>
            <a:r>
              <a:rPr lang="de-DE" sz="2000" b="0" dirty="0" err="1">
                <a:solidFill>
                  <a:schemeClr val="tx1">
                    <a:lumMod val="75000"/>
                    <a:lumOff val="25000"/>
                  </a:schemeClr>
                </a:solidFill>
                <a:latin typeface="Aptos" panose="020B0004020202020204" pitchFamily="34" charset="0"/>
              </a:rPr>
              <a:t>Esempi</a:t>
            </a:r>
            <a:endParaRPr lang="de-DE" sz="2000" b="0" dirty="0">
              <a:solidFill>
                <a:schemeClr val="tx1">
                  <a:lumMod val="75000"/>
                  <a:lumOff val="25000"/>
                </a:schemeClr>
              </a:solidFill>
              <a:latin typeface="Aptos" panose="020B0004020202020204" pitchFamily="34" charset="0"/>
            </a:endParaRPr>
          </a:p>
          <a:p>
            <a:pPr fontAlgn="base"/>
            <a:endParaRPr lang="de-DE" sz="2000" b="0" dirty="0">
              <a:solidFill>
                <a:schemeClr val="tx1">
                  <a:lumMod val="75000"/>
                  <a:lumOff val="25000"/>
                </a:schemeClr>
              </a:solidFill>
              <a:latin typeface="Aptos" panose="020B0004020202020204" pitchFamily="34" charset="0"/>
            </a:endParaRPr>
          </a:p>
          <a:p>
            <a:pPr lvl="1" fontAlgn="base"/>
            <a:r>
              <a:rPr lang="de-DE" dirty="0">
                <a:latin typeface="Aptos" panose="020B0004020202020204" pitchFamily="34" charset="0"/>
              </a:rPr>
              <a:t>Contratto di </a:t>
            </a:r>
            <a:r>
              <a:rPr lang="de-DE" dirty="0" err="1">
                <a:latin typeface="Aptos" panose="020B0004020202020204" pitchFamily="34" charset="0"/>
              </a:rPr>
              <a:t>fornitura</a:t>
            </a:r>
            <a:r>
              <a:rPr lang="de-DE" dirty="0">
                <a:latin typeface="Aptos" panose="020B0004020202020204" pitchFamily="34" charset="0"/>
              </a:rPr>
              <a:t>: </a:t>
            </a:r>
            <a:r>
              <a:rPr lang="de-DE" dirty="0" err="1">
                <a:latin typeface="Aptos" panose="020B0004020202020204" pitchFamily="34" charset="0"/>
              </a:rPr>
              <a:t>gli</a:t>
            </a:r>
            <a:r>
              <a:rPr lang="de-DE" dirty="0">
                <a:latin typeface="Aptos" panose="020B0004020202020204" pitchFamily="34" charset="0"/>
              </a:rPr>
              <a:t> </a:t>
            </a:r>
            <a:r>
              <a:rPr lang="de-DE" dirty="0" err="1">
                <a:latin typeface="Aptos" panose="020B0004020202020204" pitchFamily="34" charset="0"/>
              </a:rPr>
              <a:t>indumenti</a:t>
            </a:r>
            <a:r>
              <a:rPr lang="de-DE" dirty="0">
                <a:latin typeface="Aptos" panose="020B0004020202020204" pitchFamily="34" charset="0"/>
              </a:rPr>
              <a:t> da </a:t>
            </a:r>
            <a:r>
              <a:rPr lang="de-DE" dirty="0" err="1">
                <a:latin typeface="Aptos" panose="020B0004020202020204" pitchFamily="34" charset="0"/>
              </a:rPr>
              <a:t>lavoro</a:t>
            </a:r>
            <a:r>
              <a:rPr lang="de-DE" dirty="0">
                <a:latin typeface="Aptos" panose="020B0004020202020204" pitchFamily="34" charset="0"/>
              </a:rPr>
              <a:t> </a:t>
            </a:r>
            <a:r>
              <a:rPr lang="de-DE" dirty="0" err="1">
                <a:latin typeface="Aptos" panose="020B0004020202020204" pitchFamily="34" charset="0"/>
              </a:rPr>
              <a:t>forniti</a:t>
            </a:r>
            <a:r>
              <a:rPr lang="de-DE" dirty="0">
                <a:latin typeface="Aptos" panose="020B0004020202020204" pitchFamily="34" charset="0"/>
              </a:rPr>
              <a:t> </a:t>
            </a:r>
            <a:r>
              <a:rPr lang="de-DE" dirty="0" err="1">
                <a:latin typeface="Aptos" panose="020B0004020202020204" pitchFamily="34" charset="0"/>
              </a:rPr>
              <a:t>nell'ambito</a:t>
            </a:r>
            <a:r>
              <a:rPr lang="de-DE" dirty="0">
                <a:latin typeface="Aptos" panose="020B0004020202020204" pitchFamily="34" charset="0"/>
              </a:rPr>
              <a:t> del </a:t>
            </a:r>
            <a:r>
              <a:rPr lang="de-DE" dirty="0" err="1">
                <a:latin typeface="Aptos" panose="020B0004020202020204" pitchFamily="34" charset="0"/>
              </a:rPr>
              <a:t>contratto</a:t>
            </a:r>
            <a:r>
              <a:rPr lang="de-DE" dirty="0">
                <a:latin typeface="Aptos" panose="020B0004020202020204" pitchFamily="34" charset="0"/>
              </a:rPr>
              <a:t> </a:t>
            </a: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stati</a:t>
            </a:r>
            <a:r>
              <a:rPr lang="de-DE" dirty="0">
                <a:latin typeface="Aptos" panose="020B0004020202020204" pitchFamily="34" charset="0"/>
              </a:rPr>
              <a:t> </a:t>
            </a:r>
            <a:r>
              <a:rPr lang="de-DE" dirty="0" err="1">
                <a:latin typeface="Aptos" panose="020B0004020202020204" pitchFamily="34" charset="0"/>
              </a:rPr>
              <a:t>prodotti</a:t>
            </a:r>
            <a:r>
              <a:rPr lang="de-DE" dirty="0">
                <a:latin typeface="Aptos" panose="020B0004020202020204" pitchFamily="34" charset="0"/>
              </a:rPr>
              <a:t> in </a:t>
            </a:r>
            <a:r>
              <a:rPr lang="de-DE" dirty="0" err="1">
                <a:latin typeface="Aptos" panose="020B0004020202020204" pitchFamily="34" charset="0"/>
              </a:rPr>
              <a:t>conformità</a:t>
            </a:r>
            <a:r>
              <a:rPr lang="de-DE" dirty="0">
                <a:latin typeface="Aptos" panose="020B0004020202020204" pitchFamily="34" charset="0"/>
              </a:rPr>
              <a:t> </a:t>
            </a:r>
            <a:r>
              <a:rPr lang="de-DE" dirty="0" err="1">
                <a:latin typeface="Aptos" panose="020B0004020202020204" pitchFamily="34" charset="0"/>
              </a:rPr>
              <a:t>con</a:t>
            </a:r>
            <a:r>
              <a:rPr lang="de-DE" dirty="0">
                <a:latin typeface="Aptos" panose="020B0004020202020204" pitchFamily="34" charset="0"/>
              </a:rPr>
              <a:t> le </a:t>
            </a:r>
            <a:r>
              <a:rPr lang="de-DE" dirty="0" err="1">
                <a:latin typeface="Aptos" panose="020B0004020202020204" pitchFamily="34" charset="0"/>
              </a:rPr>
              <a:t>convenzioni</a:t>
            </a:r>
            <a:r>
              <a:rPr lang="de-DE" dirty="0">
                <a:latin typeface="Aptos" panose="020B0004020202020204" pitchFamily="34" charset="0"/>
              </a:rPr>
              <a:t> </a:t>
            </a:r>
            <a:r>
              <a:rPr lang="de-DE" dirty="0" err="1">
                <a:latin typeface="Aptos" panose="020B0004020202020204" pitchFamily="34" charset="0"/>
              </a:rPr>
              <a:t>fondamentali</a:t>
            </a:r>
            <a:r>
              <a:rPr lang="de-DE" dirty="0">
                <a:latin typeface="Aptos" panose="020B0004020202020204" pitchFamily="34" charset="0"/>
              </a:rPr>
              <a:t> </a:t>
            </a:r>
            <a:r>
              <a:rPr lang="de-DE" dirty="0" err="1">
                <a:latin typeface="Aptos" panose="020B0004020202020204" pitchFamily="34" charset="0"/>
              </a:rPr>
              <a:t>dell'ILO</a:t>
            </a:r>
            <a:r>
              <a:rPr lang="de-DE" dirty="0">
                <a:latin typeface="Aptos" panose="020B0004020202020204" pitchFamily="34" charset="0"/>
              </a:rPr>
              <a:t>.</a:t>
            </a:r>
          </a:p>
          <a:p>
            <a:pPr lvl="1" fontAlgn="base"/>
            <a:r>
              <a:rPr lang="de-DE" dirty="0">
                <a:latin typeface="Aptos" panose="020B0004020202020204" pitchFamily="34" charset="0"/>
              </a:rPr>
              <a:t>Contratto di </a:t>
            </a:r>
            <a:r>
              <a:rPr lang="de-DE" dirty="0" err="1">
                <a:latin typeface="Aptos" panose="020B0004020202020204" pitchFamily="34" charset="0"/>
              </a:rPr>
              <a:t>prestazione</a:t>
            </a:r>
            <a:r>
              <a:rPr lang="de-DE" dirty="0">
                <a:latin typeface="Aptos" panose="020B0004020202020204" pitchFamily="34" charset="0"/>
              </a:rPr>
              <a:t> di servizi: </a:t>
            </a:r>
            <a:r>
              <a:rPr lang="de-DE" dirty="0" err="1">
                <a:latin typeface="Aptos" panose="020B0004020202020204" pitchFamily="34" charset="0"/>
              </a:rPr>
              <a:t>formazione</a:t>
            </a:r>
            <a:r>
              <a:rPr lang="de-DE" dirty="0">
                <a:latin typeface="Aptos" panose="020B0004020202020204" pitchFamily="34" charset="0"/>
              </a:rPr>
              <a:t> del personale in </a:t>
            </a:r>
            <a:r>
              <a:rPr lang="de-DE" dirty="0" err="1">
                <a:latin typeface="Aptos" panose="020B0004020202020204" pitchFamily="34" charset="0"/>
              </a:rPr>
              <a:t>merito</a:t>
            </a:r>
            <a:r>
              <a:rPr lang="de-DE" dirty="0">
                <a:latin typeface="Aptos" panose="020B0004020202020204" pitchFamily="34" charset="0"/>
              </a:rPr>
              <a:t> </a:t>
            </a:r>
            <a:r>
              <a:rPr lang="de-DE" dirty="0" err="1">
                <a:latin typeface="Aptos" panose="020B0004020202020204" pitchFamily="34" charset="0"/>
              </a:rPr>
              <a:t>agli</a:t>
            </a:r>
            <a:r>
              <a:rPr lang="de-DE" dirty="0">
                <a:latin typeface="Aptos" panose="020B0004020202020204" pitchFamily="34" charset="0"/>
              </a:rPr>
              <a:t> </a:t>
            </a:r>
            <a:r>
              <a:rPr lang="de-DE" dirty="0" err="1">
                <a:latin typeface="Aptos" panose="020B0004020202020204" pitchFamily="34" charset="0"/>
              </a:rPr>
              <a:t>aspetti</a:t>
            </a:r>
            <a:r>
              <a:rPr lang="de-DE" dirty="0">
                <a:latin typeface="Aptos" panose="020B0004020202020204" pitchFamily="34" charset="0"/>
              </a:rPr>
              <a:t> </a:t>
            </a:r>
            <a:r>
              <a:rPr lang="de-DE" dirty="0" err="1">
                <a:latin typeface="Aptos" panose="020B0004020202020204" pitchFamily="34" charset="0"/>
              </a:rPr>
              <a:t>ambientali</a:t>
            </a:r>
            <a:r>
              <a:rPr lang="de-DE" dirty="0">
                <a:latin typeface="Aptos" panose="020B0004020202020204" pitchFamily="34" charset="0"/>
              </a:rPr>
              <a:t> </a:t>
            </a:r>
            <a:r>
              <a:rPr lang="de-DE" dirty="0" err="1">
                <a:latin typeface="Aptos" panose="020B0004020202020204" pitchFamily="34" charset="0"/>
              </a:rPr>
              <a:t>dei</a:t>
            </a:r>
            <a:r>
              <a:rPr lang="de-DE" dirty="0">
                <a:latin typeface="Aptos" panose="020B0004020202020204" pitchFamily="34" charset="0"/>
              </a:rPr>
              <a:t> servizi di </a:t>
            </a:r>
            <a:r>
              <a:rPr lang="de-DE" dirty="0" err="1">
                <a:latin typeface="Aptos" panose="020B0004020202020204" pitchFamily="34" charset="0"/>
              </a:rPr>
              <a:t>pulizia</a:t>
            </a:r>
            <a:r>
              <a:rPr lang="de-DE" dirty="0">
                <a:latin typeface="Aptos" panose="020B0004020202020204" pitchFamily="34" charset="0"/>
              </a:rPr>
              <a:t> (</a:t>
            </a:r>
            <a:r>
              <a:rPr lang="de-DE" dirty="0" err="1">
                <a:latin typeface="Aptos" panose="020B0004020202020204" pitchFamily="34" charset="0"/>
              </a:rPr>
              <a:t>dosaggio</a:t>
            </a:r>
            <a:r>
              <a:rPr lang="de-DE" dirty="0">
                <a:latin typeface="Aptos" panose="020B0004020202020204" pitchFamily="34" charset="0"/>
              </a:rPr>
              <a:t> </a:t>
            </a:r>
            <a:r>
              <a:rPr lang="de-DE" dirty="0" err="1">
                <a:latin typeface="Aptos" panose="020B0004020202020204" pitchFamily="34" charset="0"/>
              </a:rPr>
              <a:t>dei</a:t>
            </a:r>
            <a:r>
              <a:rPr lang="de-DE" dirty="0">
                <a:latin typeface="Aptos" panose="020B0004020202020204" pitchFamily="34" charset="0"/>
              </a:rPr>
              <a:t> </a:t>
            </a:r>
            <a:r>
              <a:rPr lang="de-DE" dirty="0" err="1">
                <a:latin typeface="Aptos" panose="020B0004020202020204" pitchFamily="34" charset="0"/>
              </a:rPr>
              <a:t>detergenti</a:t>
            </a:r>
            <a:r>
              <a:rPr lang="de-DE" dirty="0">
                <a:latin typeface="Aptos" panose="020B0004020202020204" pitchFamily="34" charset="0"/>
              </a:rPr>
              <a:t>, </a:t>
            </a:r>
            <a:r>
              <a:rPr lang="de-DE" dirty="0" err="1">
                <a:latin typeface="Aptos" panose="020B0004020202020204" pitchFamily="34" charset="0"/>
              </a:rPr>
              <a:t>effetti</a:t>
            </a:r>
            <a:r>
              <a:rPr lang="de-DE" dirty="0">
                <a:latin typeface="Aptos" panose="020B0004020202020204" pitchFamily="34" charset="0"/>
              </a:rPr>
              <a:t> </a:t>
            </a:r>
            <a:r>
              <a:rPr lang="de-DE" dirty="0" err="1">
                <a:latin typeface="Aptos" panose="020B0004020202020204" pitchFamily="34" charset="0"/>
              </a:rPr>
              <a:t>sulla</a:t>
            </a:r>
            <a:r>
              <a:rPr lang="de-DE" dirty="0">
                <a:latin typeface="Aptos" panose="020B0004020202020204" pitchFamily="34" charset="0"/>
              </a:rPr>
              <a:t> </a:t>
            </a:r>
            <a:r>
              <a:rPr lang="de-DE" dirty="0" err="1">
                <a:latin typeface="Aptos" panose="020B0004020202020204" pitchFamily="34" charset="0"/>
              </a:rPr>
              <a:t>salute</a:t>
            </a:r>
            <a:r>
              <a:rPr lang="de-DE" dirty="0">
                <a:latin typeface="Aptos" panose="020B0004020202020204" pitchFamily="34" charset="0"/>
              </a:rPr>
              <a:t>, </a:t>
            </a:r>
            <a:r>
              <a:rPr lang="de-DE" dirty="0" err="1">
                <a:latin typeface="Aptos" panose="020B0004020202020204" pitchFamily="34" charset="0"/>
              </a:rPr>
              <a:t>ecc</a:t>
            </a:r>
            <a:r>
              <a:rPr lang="de-DE" dirty="0">
                <a:latin typeface="Aptos" panose="020B0004020202020204" pitchFamily="34" charset="0"/>
              </a:rPr>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g3955bd9627f_0_40"/>
          <p:cNvSpPr txBox="1">
            <a:spLocks noGrp="1"/>
          </p:cNvSpPr>
          <p:nvPr>
            <p:ph type="title"/>
          </p:nvPr>
        </p:nvSpPr>
        <p:spPr>
          <a:xfrm>
            <a:off x="594360" y="189572"/>
            <a:ext cx="853465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Applicazione</a:t>
            </a:r>
            <a:r>
              <a:rPr lang="de-DE" dirty="0">
                <a:latin typeface="Aptos Serif" panose="02020604070405020304" pitchFamily="18" charset="0"/>
                <a:cs typeface="Aptos Serif" panose="02020604070405020304" pitchFamily="18" charset="0"/>
              </a:rPr>
              <a:t> delle </a:t>
            </a:r>
            <a:r>
              <a:rPr lang="de-DE" dirty="0" err="1">
                <a:latin typeface="Aptos Serif" panose="02020604070405020304" pitchFamily="18" charset="0"/>
                <a:cs typeface="Aptos Serif" panose="02020604070405020304" pitchFamily="18" charset="0"/>
              </a:rPr>
              <a:t>clausole</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adempimento</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contrattuale</a:t>
            </a:r>
            <a:endParaRPr dirty="0">
              <a:latin typeface="Aptos Serif" panose="02020604070405020304" pitchFamily="18" charset="0"/>
              <a:cs typeface="Aptos Serif" panose="02020604070405020304" pitchFamily="18" charset="0"/>
            </a:endParaRPr>
          </a:p>
        </p:txBody>
      </p:sp>
      <p:sp>
        <p:nvSpPr>
          <p:cNvPr id="338" name="Google Shape;338;g3955bd9627f_0_40"/>
          <p:cNvSpPr txBox="1">
            <a:spLocks noGrp="1"/>
          </p:cNvSpPr>
          <p:nvPr>
            <p:ph type="body" idx="1"/>
          </p:nvPr>
        </p:nvSpPr>
        <p:spPr>
          <a:xfrm>
            <a:off x="222421" y="2244854"/>
            <a:ext cx="10847224" cy="3708600"/>
          </a:xfrm>
          <a:prstGeom prst="rect">
            <a:avLst/>
          </a:prstGeom>
          <a:noFill/>
          <a:ln>
            <a:noFill/>
          </a:ln>
        </p:spPr>
        <p:txBody>
          <a:bodyPr spcFirstLastPara="1" wrap="square" lIns="0" tIns="228600" rIns="0" bIns="0" anchor="t" anchorCtr="0">
            <a:noAutofit/>
          </a:bodyPr>
          <a:lstStyle/>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Le </a:t>
            </a:r>
            <a:r>
              <a:rPr lang="de-DE" sz="2000" b="0" dirty="0" err="1">
                <a:solidFill>
                  <a:schemeClr val="tx1">
                    <a:lumMod val="75000"/>
                    <a:lumOff val="25000"/>
                  </a:schemeClr>
                </a:solidFill>
                <a:latin typeface="Aptos" panose="020B0004020202020204" pitchFamily="34" charset="0"/>
              </a:rPr>
              <a:t>clausole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contrattuali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dovrebbero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includere</a:t>
            </a:r>
            <a:r>
              <a:rPr lang="de-DE" sz="2000" b="0" dirty="0">
                <a:solidFill>
                  <a:schemeClr val="tx1">
                    <a:lumMod val="75000"/>
                    <a:lumOff val="25000"/>
                  </a:schemeClr>
                </a:solidFill>
                <a:latin typeface="Aptos" panose="020B0004020202020204" pitchFamily="34" charset="0"/>
              </a:rPr>
              <a:t> quanto </a:t>
            </a:r>
            <a:r>
              <a:rPr lang="de-DE" sz="2000" b="0" dirty="0" err="1">
                <a:solidFill>
                  <a:schemeClr val="tx1">
                    <a:lumMod val="75000"/>
                    <a:lumOff val="25000"/>
                  </a:schemeClr>
                </a:solidFill>
                <a:latin typeface="Aptos" panose="020B0004020202020204" pitchFamily="34" charset="0"/>
              </a:rPr>
              <a:t>segue</a:t>
            </a:r>
            <a:r>
              <a:rPr lang="de-DE" sz="2000" b="0" dirty="0">
                <a:solidFill>
                  <a:schemeClr val="tx1">
                    <a:lumMod val="75000"/>
                    <a:lumOff val="25000"/>
                  </a:schemeClr>
                </a:solidFill>
                <a:latin typeface="Aptos" panose="020B0004020202020204" pitchFamily="34" charset="0"/>
              </a:rPr>
              <a:t>:</a:t>
            </a:r>
          </a:p>
          <a:p>
            <a:pPr lvl="1" fontAlgn="base"/>
            <a:r>
              <a:rPr lang="de-DE" dirty="0">
                <a:solidFill>
                  <a:schemeClr val="tx1">
                    <a:lumMod val="75000"/>
                    <a:lumOff val="25000"/>
                  </a:schemeClr>
                </a:solidFill>
                <a:latin typeface="Aptos" panose="020B0004020202020204" pitchFamily="34" charset="0"/>
              </a:rPr>
              <a:t>Cosa </a:t>
            </a:r>
            <a:r>
              <a:rPr lang="de-DE" dirty="0" err="1">
                <a:solidFill>
                  <a:schemeClr val="tx1">
                    <a:lumMod val="75000"/>
                    <a:lumOff val="25000"/>
                  </a:schemeClr>
                </a:solidFill>
                <a:latin typeface="Aptos" panose="020B0004020202020204" pitchFamily="34" charset="0"/>
              </a:rPr>
              <a:t>deve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essere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fatto</a:t>
            </a:r>
            <a:r>
              <a:rPr lang="de-DE" dirty="0">
                <a:solidFill>
                  <a:schemeClr val="tx1">
                    <a:lumMod val="75000"/>
                    <a:lumOff val="25000"/>
                  </a:schemeClr>
                </a:solidFill>
                <a:latin typeface="Aptos" panose="020B0004020202020204" pitchFamily="34" charset="0"/>
              </a:rPr>
              <a:t>?</a:t>
            </a:r>
          </a:p>
          <a:p>
            <a:pPr lvl="1" fontAlgn="base"/>
            <a:r>
              <a:rPr lang="de-DE" dirty="0">
                <a:solidFill>
                  <a:schemeClr val="tx1">
                    <a:lumMod val="75000"/>
                    <a:lumOff val="25000"/>
                  </a:schemeClr>
                </a:solidFill>
                <a:latin typeface="Aptos" panose="020B0004020202020204" pitchFamily="34" charset="0"/>
              </a:rPr>
              <a:t>Chi </a:t>
            </a:r>
            <a:r>
              <a:rPr lang="de-DE" dirty="0" err="1">
                <a:solidFill>
                  <a:schemeClr val="tx1">
                    <a:lumMod val="75000"/>
                    <a:lumOff val="25000"/>
                  </a:schemeClr>
                </a:solidFill>
                <a:latin typeface="Aptos" panose="020B0004020202020204" pitchFamily="34" charset="0"/>
              </a:rPr>
              <a:t>deve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farlo</a:t>
            </a:r>
            <a:endParaRPr lang="de-DE" dirty="0">
              <a:solidFill>
                <a:schemeClr val="tx1">
                  <a:lumMod val="75000"/>
                  <a:lumOff val="25000"/>
                </a:schemeClr>
              </a:solidFill>
              <a:latin typeface="Aptos" panose="020B0004020202020204" pitchFamily="34" charset="0"/>
            </a:endParaRPr>
          </a:p>
          <a:p>
            <a:pPr lvl="1" fontAlgn="base"/>
            <a:r>
              <a:rPr lang="de-DE" dirty="0">
                <a:solidFill>
                  <a:schemeClr val="tx1">
                    <a:lumMod val="75000"/>
                    <a:lumOff val="25000"/>
                  </a:schemeClr>
                </a:solidFill>
                <a:latin typeface="Aptos" panose="020B0004020202020204" pitchFamily="34" charset="0"/>
              </a:rPr>
              <a:t>Come </a:t>
            </a:r>
            <a:r>
              <a:rPr lang="de-DE" dirty="0" err="1">
                <a:solidFill>
                  <a:schemeClr val="tx1">
                    <a:lumMod val="75000"/>
                    <a:lumOff val="25000"/>
                  </a:schemeClr>
                </a:solidFill>
                <a:latin typeface="Aptos" panose="020B0004020202020204" pitchFamily="34" charset="0"/>
              </a:rPr>
              <a:t>viene</a:t>
            </a:r>
            <a:r>
              <a:rPr lang="de-DE" dirty="0">
                <a:solidFill>
                  <a:schemeClr val="tx1">
                    <a:lumMod val="75000"/>
                    <a:lumOff val="25000"/>
                  </a:schemeClr>
                </a:solidFill>
                <a:latin typeface="Aptos" panose="020B0004020202020204" pitchFamily="34" charset="0"/>
              </a:rPr>
              <a:t> </a:t>
            </a:r>
            <a:r>
              <a:rPr lang="de-DE" dirty="0" err="1">
                <a:solidFill>
                  <a:schemeClr val="tx1">
                    <a:lumMod val="75000"/>
                    <a:lumOff val="25000"/>
                  </a:schemeClr>
                </a:solidFill>
                <a:latin typeface="Aptos" panose="020B0004020202020204" pitchFamily="34" charset="0"/>
              </a:rPr>
              <a:t>verificato</a:t>
            </a:r>
            <a:r>
              <a:rPr lang="de-DE" dirty="0">
                <a:solidFill>
                  <a:schemeClr val="tx1">
                    <a:lumMod val="75000"/>
                    <a:lumOff val="25000"/>
                  </a:schemeClr>
                </a:solidFill>
                <a:latin typeface="Aptos" panose="020B0004020202020204" pitchFamily="34" charset="0"/>
              </a:rPr>
              <a:t>?</a:t>
            </a:r>
            <a:br>
              <a:rPr lang="de-DE" dirty="0">
                <a:solidFill>
                  <a:schemeClr val="tx1">
                    <a:lumMod val="75000"/>
                    <a:lumOff val="25000"/>
                  </a:schemeClr>
                </a:solidFill>
                <a:latin typeface="Aptos" panose="020B0004020202020204" pitchFamily="34" charset="0"/>
              </a:rPr>
            </a:br>
            <a:endParaRPr lang="de-DE"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a:solidFill>
                  <a:schemeClr val="tx1">
                    <a:lumMod val="75000"/>
                    <a:lumOff val="25000"/>
                  </a:schemeClr>
                </a:solidFill>
                <a:latin typeface="Aptos" panose="020B0004020202020204" pitchFamily="34" charset="0"/>
              </a:rPr>
              <a:t>In </a:t>
            </a:r>
            <a:r>
              <a:rPr lang="de-DE" sz="2000" b="0" dirty="0" err="1">
                <a:solidFill>
                  <a:schemeClr val="tx1">
                    <a:lumMod val="75000"/>
                    <a:lumOff val="25000"/>
                  </a:schemeClr>
                </a:solidFill>
                <a:latin typeface="Aptos" panose="020B0004020202020204" pitchFamily="34" charset="0"/>
              </a:rPr>
              <a:t>alcuni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casi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possono</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essere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opportuni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audit</a:t>
            </a:r>
            <a:r>
              <a:rPr lang="de-DE" sz="2000" b="0" dirty="0">
                <a:solidFill>
                  <a:schemeClr val="tx1">
                    <a:lumMod val="75000"/>
                    <a:lumOff val="25000"/>
                  </a:schemeClr>
                </a:solidFill>
                <a:latin typeface="Aptos" panose="020B0004020202020204" pitchFamily="34" charset="0"/>
              </a:rPr>
              <a:t>/</a:t>
            </a:r>
            <a:r>
              <a:rPr lang="de-DE" sz="2000" b="0" dirty="0" err="1">
                <a:solidFill>
                  <a:schemeClr val="tx1">
                    <a:lumMod val="75000"/>
                    <a:lumOff val="25000"/>
                  </a:schemeClr>
                </a:solidFill>
                <a:latin typeface="Aptos" panose="020B0004020202020204" pitchFamily="34" charset="0"/>
              </a:rPr>
              <a:t>controlli</a:t>
            </a:r>
            <a:r>
              <a:rPr lang="de-DE" sz="2000" b="0" dirty="0">
                <a:solidFill>
                  <a:schemeClr val="tx1">
                    <a:lumMod val="75000"/>
                    <a:lumOff val="25000"/>
                  </a:schemeClr>
                </a:solidFill>
                <a:latin typeface="Aptos" panose="020B0004020202020204" pitchFamily="34" charset="0"/>
              </a:rPr>
              <a:t>/</a:t>
            </a:r>
            <a:r>
              <a:rPr lang="de-DE" sz="2000" b="0" dirty="0" err="1">
                <a:solidFill>
                  <a:schemeClr val="tx1">
                    <a:lumMod val="75000"/>
                    <a:lumOff val="25000"/>
                  </a:schemeClr>
                </a:solidFill>
                <a:latin typeface="Aptos" panose="020B0004020202020204" pitchFamily="34" charset="0"/>
              </a:rPr>
              <a:t>certificazioni</a:t>
            </a:r>
            <a:r>
              <a:rPr lang="de-DE" sz="2000" b="0" dirty="0">
                <a:solidFill>
                  <a:schemeClr val="tx1">
                    <a:lumMod val="75000"/>
                    <a:lumOff val="25000"/>
                  </a:schemeClr>
                </a:solidFill>
                <a:latin typeface="Aptos" panose="020B0004020202020204" pitchFamily="34" charset="0"/>
              </a:rPr>
              <a:t> da </a:t>
            </a:r>
            <a:r>
              <a:rPr lang="de-DE" sz="2000" b="0" dirty="0" err="1">
                <a:solidFill>
                  <a:schemeClr val="tx1">
                    <a:lumMod val="75000"/>
                    <a:lumOff val="25000"/>
                  </a:schemeClr>
                </a:solidFill>
                <a:latin typeface="Aptos" panose="020B0004020202020204" pitchFamily="34" charset="0"/>
              </a:rPr>
              <a:t>parte</a:t>
            </a:r>
            <a:r>
              <a:rPr lang="de-DE" sz="2000" b="0" dirty="0">
                <a:solidFill>
                  <a:schemeClr val="tx1">
                    <a:lumMod val="75000"/>
                    <a:lumOff val="25000"/>
                  </a:schemeClr>
                </a:solidFill>
                <a:latin typeface="Aptos" panose="020B0004020202020204" pitchFamily="34" charset="0"/>
              </a:rPr>
              <a:t> di </a:t>
            </a:r>
            <a:r>
              <a:rPr lang="de-DE" sz="2000" b="0" dirty="0" err="1">
                <a:solidFill>
                  <a:schemeClr val="tx1">
                    <a:lumMod val="75000"/>
                    <a:lumOff val="25000"/>
                  </a:schemeClr>
                </a:solidFill>
                <a:latin typeface="Aptos" panose="020B0004020202020204" pitchFamily="34" charset="0"/>
              </a:rPr>
              <a:t>terzi</a:t>
            </a:r>
            <a:endParaRPr lang="de-DE" sz="2000" b="0" dirty="0">
              <a:solidFill>
                <a:schemeClr val="tx1">
                  <a:lumMod val="75000"/>
                  <a:lumOff val="25000"/>
                </a:schemeClr>
              </a:solidFill>
              <a:latin typeface="Aptos" panose="020B0004020202020204" pitchFamily="34" charset="0"/>
            </a:endParaRPr>
          </a:p>
          <a:p>
            <a:pPr marL="571500" indent="-342900" fontAlgn="base">
              <a:buFont typeface="Arial" panose="020B0604020202020204" pitchFamily="34" charset="0"/>
              <a:buChar char="•"/>
            </a:pPr>
            <a:r>
              <a:rPr lang="de-DE" sz="2000" b="0" dirty="0" err="1">
                <a:solidFill>
                  <a:schemeClr val="tx1">
                    <a:lumMod val="75000"/>
                    <a:lumOff val="25000"/>
                  </a:schemeClr>
                </a:solidFill>
                <a:latin typeface="Aptos" panose="020B0004020202020204" pitchFamily="34" charset="0"/>
              </a:rPr>
              <a:t>È</a:t>
            </a:r>
            <a:r>
              <a:rPr lang="de-DE" sz="2000" b="0" dirty="0">
                <a:solidFill>
                  <a:schemeClr val="tx1">
                    <a:lumMod val="75000"/>
                    <a:lumOff val="25000"/>
                  </a:schemeClr>
                </a:solidFill>
                <a:latin typeface="Aptos" panose="020B0004020202020204" pitchFamily="34" charset="0"/>
              </a:rPr>
              <a:t> possibile </a:t>
            </a:r>
            <a:r>
              <a:rPr lang="de-DE" sz="2000" b="0" dirty="0" err="1">
                <a:solidFill>
                  <a:schemeClr val="tx1">
                    <a:lumMod val="75000"/>
                    <a:lumOff val="25000"/>
                  </a:schemeClr>
                </a:solidFill>
                <a:latin typeface="Aptos" panose="020B0004020202020204" pitchFamily="34" charset="0"/>
              </a:rPr>
              <a:t>prevedere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incentivi</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e</a:t>
            </a:r>
            <a:r>
              <a:rPr lang="de-DE" sz="2000" b="0" dirty="0">
                <a:solidFill>
                  <a:schemeClr val="tx1">
                    <a:lumMod val="75000"/>
                    <a:lumOff val="25000"/>
                  </a:schemeClr>
                </a:solidFill>
                <a:latin typeface="Aptos" panose="020B0004020202020204" pitchFamily="34" charset="0"/>
              </a:rPr>
              <a:t>/o </a:t>
            </a:r>
            <a:r>
              <a:rPr lang="de-DE" sz="2000" b="0" dirty="0" err="1">
                <a:solidFill>
                  <a:schemeClr val="tx1">
                    <a:lumMod val="75000"/>
                    <a:lumOff val="25000"/>
                  </a:schemeClr>
                </a:solidFill>
                <a:latin typeface="Aptos" panose="020B0004020202020204" pitchFamily="34" charset="0"/>
              </a:rPr>
              <a:t>sanzioni</a:t>
            </a:r>
            <a:r>
              <a:rPr lang="de-DE" sz="2000" b="0" dirty="0">
                <a:solidFill>
                  <a:schemeClr val="tx1">
                    <a:lumMod val="75000"/>
                    <a:lumOff val="25000"/>
                  </a:schemeClr>
                </a:solidFill>
                <a:latin typeface="Aptos" panose="020B0004020202020204" pitchFamily="34" charset="0"/>
              </a:rPr>
              <a:t> per </a:t>
            </a:r>
            <a:r>
              <a:rPr lang="de-DE" sz="2000" b="0" dirty="0" err="1">
                <a:solidFill>
                  <a:schemeClr val="tx1">
                    <a:lumMod val="75000"/>
                    <a:lumOff val="25000"/>
                  </a:schemeClr>
                </a:solidFill>
                <a:latin typeface="Aptos" panose="020B0004020202020204" pitchFamily="34" charset="0"/>
              </a:rPr>
              <a:t>promuovere</a:t>
            </a:r>
            <a:r>
              <a:rPr lang="de-DE" sz="2000" b="0" dirty="0">
                <a:solidFill>
                  <a:schemeClr val="tx1">
                    <a:lumMod val="75000"/>
                    <a:lumOff val="25000"/>
                  </a:schemeClr>
                </a:solidFill>
                <a:latin typeface="Aptos" panose="020B0004020202020204" pitchFamily="34" charset="0"/>
              </a:rPr>
              <a:t> </a:t>
            </a:r>
            <a:r>
              <a:rPr lang="de-DE" sz="2000" b="0" dirty="0" err="1">
                <a:solidFill>
                  <a:schemeClr val="tx1">
                    <a:lumMod val="75000"/>
                    <a:lumOff val="25000"/>
                  </a:schemeClr>
                </a:solidFill>
                <a:latin typeface="Aptos" panose="020B0004020202020204" pitchFamily="34" charset="0"/>
              </a:rPr>
              <a:t>ulteriormente</a:t>
            </a:r>
            <a:r>
              <a:rPr lang="de-DE" sz="2000" b="0" dirty="0">
                <a:solidFill>
                  <a:schemeClr val="tx1">
                    <a:lumMod val="75000"/>
                    <a:lumOff val="25000"/>
                  </a:schemeClr>
                </a:solidFill>
                <a:latin typeface="Aptos" panose="020B0004020202020204" pitchFamily="34" charset="0"/>
              </a:rPr>
              <a:t> le </a:t>
            </a:r>
            <a:r>
              <a:rPr lang="de-DE" sz="2000" b="0" dirty="0" err="1">
                <a:solidFill>
                  <a:schemeClr val="tx1">
                    <a:lumMod val="75000"/>
                    <a:lumOff val="25000"/>
                  </a:schemeClr>
                </a:solidFill>
                <a:latin typeface="Aptos" panose="020B0004020202020204" pitchFamily="34" charset="0"/>
              </a:rPr>
              <a:t>prestazioni</a:t>
            </a:r>
            <a:r>
              <a:rPr lang="de-DE" sz="2000" b="0" dirty="0">
                <a:solidFill>
                  <a:schemeClr val="tx1">
                    <a:lumMod val="75000"/>
                    <a:lumOff val="25000"/>
                  </a:schemeClr>
                </a:solidFill>
                <a:latin typeface="Aptos" panose="020B0004020202020204" pitchFamily="34" charset="0"/>
              </a:rPr>
              <a:t> in materia di </a:t>
            </a:r>
            <a:r>
              <a:rPr lang="de-DE" sz="2000" b="0" dirty="0" err="1">
                <a:solidFill>
                  <a:schemeClr val="tx1">
                    <a:lumMod val="75000"/>
                    <a:lumOff val="25000"/>
                  </a:schemeClr>
                </a:solidFill>
                <a:latin typeface="Aptos" panose="020B0004020202020204" pitchFamily="34" charset="0"/>
              </a:rPr>
              <a:t>sostenibilità</a:t>
            </a:r>
            <a:endParaRPr lang="de-DE" sz="2000" b="0" dirty="0">
              <a:solidFill>
                <a:schemeClr val="tx1">
                  <a:lumMod val="75000"/>
                  <a:lumOff val="25000"/>
                </a:schemeClr>
              </a:solidFill>
              <a:latin typeface="Aptos" panose="020B0004020202020204" pitchFamily="34" charset="0"/>
            </a:endParaRPr>
          </a:p>
          <a:p>
            <a:pPr marL="1028700" lvl="1" indent="-215900" algn="l" rtl="0">
              <a:lnSpc>
                <a:spcPct val="90000"/>
              </a:lnSpc>
              <a:spcBef>
                <a:spcPts val="600"/>
              </a:spcBef>
              <a:spcAft>
                <a:spcPts val="0"/>
              </a:spcAft>
              <a:buSzPts val="1550"/>
              <a:buFont typeface="Arial"/>
              <a:buNone/>
            </a:pPr>
            <a:endParaRPr dirty="0">
              <a:solidFill>
                <a:schemeClr val="dk1"/>
              </a:solidFill>
              <a:latin typeface="Aptos" panose="020B0004020202020204" pitchFamily="34" charset="0"/>
            </a:endParaRPr>
          </a:p>
          <a:p>
            <a:pPr marL="1028700" lvl="1" indent="-215900" algn="l" rtl="0">
              <a:lnSpc>
                <a:spcPct val="90000"/>
              </a:lnSpc>
              <a:spcBef>
                <a:spcPts val="600"/>
              </a:spcBef>
              <a:spcAft>
                <a:spcPts val="0"/>
              </a:spcAft>
              <a:buSzPts val="1550"/>
              <a:buFont typeface="Arial"/>
              <a:buNone/>
            </a:pPr>
            <a:endParaRPr b="0" dirty="0">
              <a:solidFill>
                <a:schemeClr val="dk1"/>
              </a:solidFill>
              <a:latin typeface="Aptos" panose="020B00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61"/>
          <p:cNvSpPr txBox="1">
            <a:spLocks noGrp="1"/>
          </p:cNvSpPr>
          <p:nvPr>
            <p:ph type="title"/>
          </p:nvPr>
        </p:nvSpPr>
        <p:spPr>
          <a:xfrm>
            <a:off x="594359" y="303540"/>
            <a:ext cx="9606775"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Esercizio</a:t>
            </a:r>
            <a:br>
              <a:rPr lang="de-DE" dirty="0">
                <a:latin typeface="Aptos Serif" panose="02020604070405020304" pitchFamily="18" charset="0"/>
                <a:cs typeface="Aptos Serif" panose="02020604070405020304" pitchFamily="18" charset="0"/>
              </a:rPr>
            </a:br>
            <a:r>
              <a:rPr lang="de-DE" dirty="0" err="1">
                <a:latin typeface="Aptos Serif" panose="02020604070405020304" pitchFamily="18" charset="0"/>
                <a:cs typeface="Aptos Serif" panose="02020604070405020304" pitchFamily="18" charset="0"/>
              </a:rPr>
              <a:t>Sostenibilità</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nei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bandi</a:t>
            </a:r>
            <a:r>
              <a:rPr lang="de-DE" dirty="0">
                <a:latin typeface="Aptos Serif" panose="02020604070405020304" pitchFamily="18" charset="0"/>
                <a:cs typeface="Aptos Serif" panose="02020604070405020304" pitchFamily="18" charset="0"/>
              </a:rPr>
              <a:t> di </a:t>
            </a:r>
            <a:r>
              <a:rPr lang="de-DE" dirty="0" err="1">
                <a:latin typeface="Aptos Serif" panose="02020604070405020304" pitchFamily="18" charset="0"/>
                <a:cs typeface="Aptos Serif" panose="02020604070405020304" pitchFamily="18" charset="0"/>
              </a:rPr>
              <a:t>appalto</a:t>
            </a:r>
            <a:r>
              <a:rPr lang="de-DE" dirty="0">
                <a:latin typeface="Aptos Serif" panose="02020604070405020304" pitchFamily="18" charset="0"/>
                <a:cs typeface="Aptos Serif" panose="02020604070405020304" pitchFamily="18" charset="0"/>
              </a:rPr>
              <a:t> – </a:t>
            </a:r>
            <a:r>
              <a:rPr lang="de-DE" dirty="0" err="1">
                <a:latin typeface="Aptos Serif" panose="02020604070405020304" pitchFamily="18" charset="0"/>
                <a:cs typeface="Aptos Serif" panose="02020604070405020304" pitchFamily="18" charset="0"/>
              </a:rPr>
              <a:t>giuridicamente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ineccepibile</a:t>
            </a:r>
            <a:r>
              <a:rPr lang="de-DE" dirty="0">
                <a:latin typeface="Aptos Serif" panose="02020604070405020304" pitchFamily="18" charset="0"/>
                <a:cs typeface="Aptos Serif" panose="02020604070405020304" pitchFamily="18" charset="0"/>
              </a:rPr>
              <a:t>?</a:t>
            </a:r>
            <a:endParaRPr dirty="0">
              <a:latin typeface="Aptos Serif" panose="02020604070405020304" pitchFamily="18" charset="0"/>
              <a:ea typeface="Arial"/>
              <a:cs typeface="Aptos Serif" panose="02020604070405020304" pitchFamily="18" charset="0"/>
              <a:sym typeface="Arial"/>
            </a:endParaRPr>
          </a:p>
        </p:txBody>
      </p:sp>
      <p:sp>
        <p:nvSpPr>
          <p:cNvPr id="345" name="Google Shape;345;p61"/>
          <p:cNvSpPr txBox="1">
            <a:spLocks noGrp="1"/>
          </p:cNvSpPr>
          <p:nvPr>
            <p:ph type="body" idx="1"/>
          </p:nvPr>
        </p:nvSpPr>
        <p:spPr>
          <a:xfrm>
            <a:off x="594359" y="2281918"/>
            <a:ext cx="6981036" cy="3708517"/>
          </a:xfrm>
          <a:prstGeom prst="rect">
            <a:avLst/>
          </a:prstGeom>
          <a:noFill/>
          <a:ln>
            <a:noFill/>
          </a:ln>
        </p:spPr>
        <p:txBody>
          <a:bodyPr spcFirstLastPara="1" wrap="square" lIns="0" tIns="228600" rIns="0" bIns="0" anchor="t" anchorCtr="0">
            <a:normAutofit/>
          </a:bodyPr>
          <a:lstStyle/>
          <a:p>
            <a:pPr marL="1028700" lvl="1" indent="-215900" algn="l" rtl="0">
              <a:lnSpc>
                <a:spcPct val="100000"/>
              </a:lnSpc>
              <a:spcBef>
                <a:spcPts val="600"/>
              </a:spcBef>
              <a:spcAft>
                <a:spcPts val="0"/>
              </a:spcAft>
              <a:buSzPts val="2000"/>
              <a:buFont typeface="Arial"/>
              <a:buNone/>
            </a:pPr>
            <a:endParaRPr>
              <a:solidFill>
                <a:schemeClr val="dk1"/>
              </a:solidFill>
              <a:latin typeface="Arial"/>
              <a:ea typeface="Arial"/>
              <a:cs typeface="Arial"/>
              <a:sym typeface="Arial"/>
            </a:endParaRPr>
          </a:p>
          <a:p>
            <a:pPr marL="1028700" lvl="1" indent="-215900" algn="l" rtl="0">
              <a:lnSpc>
                <a:spcPct val="100000"/>
              </a:lnSpc>
              <a:spcBef>
                <a:spcPts val="600"/>
              </a:spcBef>
              <a:spcAft>
                <a:spcPts val="0"/>
              </a:spcAft>
              <a:buSzPts val="2000"/>
              <a:buFont typeface="Arial"/>
              <a:buNone/>
            </a:pPr>
            <a:endParaRPr b="0">
              <a:solidFill>
                <a:schemeClr val="dk1"/>
              </a:solidFill>
              <a:latin typeface="Arial"/>
              <a:ea typeface="Arial"/>
              <a:cs typeface="Arial"/>
              <a:sym typeface="Arial"/>
            </a:endParaRPr>
          </a:p>
        </p:txBody>
      </p:sp>
      <p:sp>
        <p:nvSpPr>
          <p:cNvPr id="346" name="Google Shape;346;p61"/>
          <p:cNvSpPr txBox="1"/>
          <p:nvPr/>
        </p:nvSpPr>
        <p:spPr>
          <a:xfrm>
            <a:off x="594359" y="2281918"/>
            <a:ext cx="11202900" cy="3785611"/>
          </a:xfrm>
          <a:prstGeom prst="rect">
            <a:avLst/>
          </a:prstGeom>
          <a:noFill/>
          <a:ln>
            <a:noFill/>
          </a:ln>
        </p:spPr>
        <p:txBody>
          <a:bodyPr spcFirstLastPara="1" wrap="square" lIns="91425" tIns="45700" rIns="91425" bIns="45700" anchor="t" anchorCtr="0">
            <a:spAutoFit/>
          </a:bodyPr>
          <a:lstStyle/>
          <a:p>
            <a:r>
              <a:rPr lang="de-DE" sz="1600" b="1" dirty="0" err="1">
                <a:latin typeface="Aptos" panose="020B0004020202020204" pitchFamily="34" charset="0"/>
              </a:rPr>
              <a:t>Obiettivo</a:t>
            </a:r>
            <a:r>
              <a:rPr lang="de-DE" sz="1600" dirty="0">
                <a:latin typeface="Aptos" panose="020B0004020202020204" pitchFamily="34" charset="0"/>
              </a:rPr>
              <a:t>:</a:t>
            </a:r>
            <a:br>
              <a:rPr lang="de-DE" sz="1600" dirty="0">
                <a:latin typeface="Aptos" panose="020B0004020202020204" pitchFamily="34" charset="0"/>
              </a:rPr>
            </a:br>
            <a:r>
              <a:rPr lang="de-DE" sz="1600" dirty="0">
                <a:latin typeface="Aptos" panose="020B0004020202020204" pitchFamily="34" charset="0"/>
              </a:rPr>
              <a:t>I </a:t>
            </a:r>
            <a:r>
              <a:rPr lang="de-DE" sz="1600" dirty="0" err="1">
                <a:latin typeface="Aptos" panose="020B0004020202020204" pitchFamily="34" charset="0"/>
              </a:rPr>
              <a:t>partecipanti</a:t>
            </a:r>
            <a:r>
              <a:rPr lang="de-DE" sz="1600" dirty="0">
                <a:latin typeface="Aptos" panose="020B0004020202020204" pitchFamily="34" charset="0"/>
              </a:rPr>
              <a:t> </a:t>
            </a:r>
            <a:r>
              <a:rPr lang="de-DE" sz="1600" dirty="0" err="1">
                <a:latin typeface="Aptos" panose="020B0004020202020204" pitchFamily="34" charset="0"/>
              </a:rPr>
              <a:t>imparano</a:t>
            </a:r>
            <a:r>
              <a:rPr lang="de-DE" sz="1600" dirty="0">
                <a:latin typeface="Aptos" panose="020B0004020202020204" pitchFamily="34" charset="0"/>
              </a:rPr>
              <a:t> a </a:t>
            </a:r>
            <a:r>
              <a:rPr lang="de-DE" sz="1600" dirty="0" err="1">
                <a:latin typeface="Aptos" panose="020B0004020202020204" pitchFamily="34" charset="0"/>
              </a:rPr>
              <a:t>identificare</a:t>
            </a:r>
            <a:r>
              <a:rPr lang="de-DE" sz="1600" dirty="0">
                <a:latin typeface="Aptos" panose="020B0004020202020204" pitchFamily="34" charset="0"/>
              </a:rPr>
              <a:t> le </a:t>
            </a:r>
            <a:r>
              <a:rPr lang="de-DE" sz="1600" dirty="0" err="1">
                <a:latin typeface="Aptos" panose="020B0004020202020204" pitchFamily="34" charset="0"/>
              </a:rPr>
              <a:t>possibilità</a:t>
            </a:r>
            <a:r>
              <a:rPr lang="de-DE" sz="1600" dirty="0">
                <a:latin typeface="Aptos" panose="020B0004020202020204" pitchFamily="34" charset="0"/>
              </a:rPr>
              <a:t> legalmente </a:t>
            </a:r>
            <a:r>
              <a:rPr lang="de-DE" sz="1600" dirty="0" err="1">
                <a:latin typeface="Aptos" panose="020B0004020202020204" pitchFamily="34" charset="0"/>
              </a:rPr>
              <a:t>ammissibili</a:t>
            </a:r>
            <a:r>
              <a:rPr lang="de-DE" sz="1600" dirty="0">
                <a:latin typeface="Aptos" panose="020B0004020202020204" pitchFamily="34" charset="0"/>
              </a:rPr>
              <a:t> per </a:t>
            </a:r>
            <a:r>
              <a:rPr lang="de-DE" sz="1600" dirty="0" err="1">
                <a:latin typeface="Aptos" panose="020B0004020202020204" pitchFamily="34" charset="0"/>
              </a:rPr>
              <a:t>l'inserimento</a:t>
            </a:r>
            <a:r>
              <a:rPr lang="de-DE" sz="1600" dirty="0">
                <a:latin typeface="Aptos" panose="020B0004020202020204" pitchFamily="34" charset="0"/>
              </a:rPr>
              <a:t> di </a:t>
            </a:r>
            <a:r>
              <a:rPr lang="de-DE" sz="1600" dirty="0" err="1">
                <a:latin typeface="Aptos" panose="020B0004020202020204" pitchFamily="34" charset="0"/>
              </a:rPr>
              <a:t>criteri</a:t>
            </a:r>
            <a:r>
              <a:rPr lang="de-DE" sz="1600" dirty="0">
                <a:latin typeface="Aptos" panose="020B0004020202020204" pitchFamily="34" charset="0"/>
              </a:rPr>
              <a:t> di </a:t>
            </a:r>
            <a:r>
              <a:rPr lang="de-DE" sz="1600" dirty="0" err="1">
                <a:latin typeface="Aptos" panose="020B0004020202020204" pitchFamily="34" charset="0"/>
              </a:rPr>
              <a:t>sostenibilità</a:t>
            </a:r>
            <a:r>
              <a:rPr lang="de-DE" sz="1600" dirty="0">
                <a:latin typeface="Aptos" panose="020B0004020202020204" pitchFamily="34" charset="0"/>
              </a:rPr>
              <a:t> </a:t>
            </a:r>
            <a:r>
              <a:rPr lang="de-DE" sz="1600" dirty="0" err="1">
                <a:latin typeface="Aptos" panose="020B0004020202020204" pitchFamily="34" charset="0"/>
              </a:rPr>
              <a:t>nei</a:t>
            </a:r>
            <a:r>
              <a:rPr lang="de-DE" sz="1600" dirty="0">
                <a:latin typeface="Aptos" panose="020B0004020202020204" pitchFamily="34" charset="0"/>
              </a:rPr>
              <a:t> </a:t>
            </a:r>
            <a:r>
              <a:rPr lang="de-DE" sz="1600" dirty="0" err="1">
                <a:latin typeface="Aptos" panose="020B0004020202020204" pitchFamily="34" charset="0"/>
              </a:rPr>
              <a:t>documenti</a:t>
            </a:r>
            <a:r>
              <a:rPr lang="de-DE" sz="1600" dirty="0">
                <a:latin typeface="Aptos" panose="020B0004020202020204" pitchFamily="34" charset="0"/>
              </a:rPr>
              <a:t> di </a:t>
            </a:r>
            <a:r>
              <a:rPr lang="de-DE" sz="1600" dirty="0" err="1">
                <a:latin typeface="Aptos" panose="020B0004020202020204" pitchFamily="34" charset="0"/>
              </a:rPr>
              <a:t>appalto</a:t>
            </a:r>
            <a:r>
              <a:rPr lang="de-DE" sz="1600" dirty="0">
                <a:latin typeface="Aptos" panose="020B0004020202020204" pitchFamily="34" charset="0"/>
              </a:rPr>
              <a:t> </a:t>
            </a:r>
            <a:r>
              <a:rPr lang="de-DE" sz="1600" dirty="0" err="1">
                <a:latin typeface="Aptos" panose="020B0004020202020204" pitchFamily="34" charset="0"/>
              </a:rPr>
              <a:t>e</a:t>
            </a:r>
            <a:r>
              <a:rPr lang="de-DE" sz="1600" dirty="0">
                <a:latin typeface="Aptos" panose="020B0004020202020204" pitchFamily="34" charset="0"/>
              </a:rPr>
              <a:t> a </a:t>
            </a:r>
            <a:r>
              <a:rPr lang="de-DE" sz="1600" dirty="0" err="1">
                <a:latin typeface="Aptos" panose="020B0004020202020204" pitchFamily="34" charset="0"/>
              </a:rPr>
              <a:t>distinguere</a:t>
            </a:r>
            <a:r>
              <a:rPr lang="de-DE" sz="1600" dirty="0">
                <a:latin typeface="Aptos" panose="020B0004020202020204" pitchFamily="34" charset="0"/>
              </a:rPr>
              <a:t> </a:t>
            </a:r>
            <a:r>
              <a:rPr lang="de-DE" sz="1600" dirty="0" err="1">
                <a:latin typeface="Aptos" panose="020B0004020202020204" pitchFamily="34" charset="0"/>
              </a:rPr>
              <a:t>tra</a:t>
            </a:r>
            <a:r>
              <a:rPr lang="de-DE" sz="1600" dirty="0">
                <a:latin typeface="Aptos" panose="020B0004020202020204" pitchFamily="34" charset="0"/>
              </a:rPr>
              <a:t> </a:t>
            </a:r>
            <a:r>
              <a:rPr lang="de-DE" sz="1600" dirty="0" err="1">
                <a:latin typeface="Aptos" panose="020B0004020202020204" pitchFamily="34" charset="0"/>
              </a:rPr>
              <a:t>pratiche</a:t>
            </a:r>
            <a:r>
              <a:rPr lang="de-DE" sz="1600" dirty="0">
                <a:latin typeface="Aptos" panose="020B0004020202020204" pitchFamily="34" charset="0"/>
              </a:rPr>
              <a:t> legalmente </a:t>
            </a:r>
            <a:r>
              <a:rPr lang="de-DE" sz="1600" dirty="0" err="1">
                <a:latin typeface="Aptos" panose="020B0004020202020204" pitchFamily="34" charset="0"/>
              </a:rPr>
              <a:t>ineccepibili</a:t>
            </a:r>
            <a:r>
              <a:rPr lang="de-DE" sz="1600" dirty="0">
                <a:latin typeface="Aptos" panose="020B0004020202020204" pitchFamily="34" charset="0"/>
              </a:rPr>
              <a:t> </a:t>
            </a:r>
            <a:r>
              <a:rPr lang="de-DE" sz="1600" dirty="0" err="1">
                <a:latin typeface="Aptos" panose="020B0004020202020204" pitchFamily="34" charset="0"/>
              </a:rPr>
              <a:t>e</a:t>
            </a:r>
            <a:r>
              <a:rPr lang="de-DE" sz="1600" dirty="0">
                <a:latin typeface="Aptos" panose="020B0004020202020204" pitchFamily="34" charset="0"/>
              </a:rPr>
              <a:t> </a:t>
            </a:r>
            <a:r>
              <a:rPr lang="de-DE" sz="1600" dirty="0" err="1">
                <a:latin typeface="Aptos" panose="020B0004020202020204" pitchFamily="34" charset="0"/>
              </a:rPr>
              <a:t>pratiche</a:t>
            </a:r>
            <a:r>
              <a:rPr lang="de-DE" sz="1600" dirty="0">
                <a:latin typeface="Aptos" panose="020B0004020202020204" pitchFamily="34" charset="0"/>
              </a:rPr>
              <a:t> </a:t>
            </a:r>
            <a:r>
              <a:rPr lang="de-DE" sz="1600" dirty="0" err="1">
                <a:latin typeface="Aptos" panose="020B0004020202020204" pitchFamily="34" charset="0"/>
              </a:rPr>
              <a:t>rischiose</a:t>
            </a:r>
            <a:r>
              <a:rPr lang="de-DE" sz="1600" dirty="0">
                <a:latin typeface="Aptos" panose="020B0004020202020204" pitchFamily="34" charset="0"/>
              </a:rPr>
              <a:t> o </a:t>
            </a:r>
            <a:r>
              <a:rPr lang="de-DE" sz="1600" dirty="0" err="1">
                <a:latin typeface="Aptos" panose="020B0004020202020204" pitchFamily="34" charset="0"/>
              </a:rPr>
              <a:t>illegali</a:t>
            </a:r>
            <a:r>
              <a:rPr lang="de-DE" sz="1600" dirty="0">
                <a:latin typeface="Aptos" panose="020B0004020202020204" pitchFamily="34" charset="0"/>
              </a:rPr>
              <a:t>.</a:t>
            </a:r>
          </a:p>
          <a:p>
            <a:r>
              <a:rPr lang="de-DE" sz="1600" b="1" dirty="0">
                <a:latin typeface="Aptos" panose="020B0004020202020204" pitchFamily="34" charset="0"/>
              </a:rPr>
              <a:t> </a:t>
            </a:r>
            <a:endParaRPr lang="de-DE" sz="1600" dirty="0">
              <a:latin typeface="Aptos" panose="020B0004020202020204" pitchFamily="34" charset="0"/>
            </a:endParaRPr>
          </a:p>
          <a:p>
            <a:r>
              <a:rPr lang="de-DE" sz="1600" b="1" dirty="0">
                <a:latin typeface="Aptos" panose="020B0004020202020204" pitchFamily="34" charset="0"/>
              </a:rPr>
              <a:t>Scenario</a:t>
            </a:r>
            <a:r>
              <a:rPr lang="de-DE" sz="1600" dirty="0">
                <a:latin typeface="Aptos" panose="020B0004020202020204" pitchFamily="34" charset="0"/>
              </a:rPr>
              <a:t>:</a:t>
            </a:r>
            <a:br>
              <a:rPr lang="de-DE" sz="1600" dirty="0">
                <a:latin typeface="Aptos" panose="020B0004020202020204" pitchFamily="34" charset="0"/>
              </a:rPr>
            </a:br>
            <a:r>
              <a:rPr lang="de-DE" sz="1600" dirty="0">
                <a:latin typeface="Aptos" panose="020B0004020202020204" pitchFamily="34" charset="0"/>
              </a:rPr>
              <a:t>Ai </a:t>
            </a:r>
            <a:r>
              <a:rPr lang="de-DE" sz="1600" dirty="0" err="1">
                <a:latin typeface="Aptos" panose="020B0004020202020204" pitchFamily="34" charset="0"/>
              </a:rPr>
              <a:t>partecipanti</a:t>
            </a:r>
            <a:r>
              <a:rPr lang="de-DE" sz="1600" dirty="0">
                <a:latin typeface="Aptos" panose="020B0004020202020204" pitchFamily="34" charset="0"/>
              </a:rPr>
              <a:t> </a:t>
            </a:r>
            <a:r>
              <a:rPr lang="de-DE" sz="1600" dirty="0" err="1">
                <a:latin typeface="Aptos" panose="020B0004020202020204" pitchFamily="34" charset="0"/>
              </a:rPr>
              <a:t>vengono</a:t>
            </a:r>
            <a:r>
              <a:rPr lang="de-DE" sz="1600" dirty="0">
                <a:latin typeface="Aptos" panose="020B0004020202020204" pitchFamily="34" charset="0"/>
              </a:rPr>
              <a:t> </a:t>
            </a:r>
            <a:r>
              <a:rPr lang="de-DE" sz="1600" dirty="0" err="1">
                <a:latin typeface="Aptos" panose="020B0004020202020204" pitchFamily="34" charset="0"/>
              </a:rPr>
              <a:t>forniti</a:t>
            </a:r>
            <a:r>
              <a:rPr lang="de-DE" sz="1600" dirty="0">
                <a:latin typeface="Aptos" panose="020B0004020202020204" pitchFamily="34" charset="0"/>
              </a:rPr>
              <a:t> mini </a:t>
            </a:r>
            <a:r>
              <a:rPr lang="de-DE" sz="1600" dirty="0" err="1">
                <a:latin typeface="Aptos" panose="020B0004020202020204" pitchFamily="34" charset="0"/>
              </a:rPr>
              <a:t>scenari</a:t>
            </a:r>
            <a:r>
              <a:rPr lang="de-DE" sz="1600" dirty="0">
                <a:latin typeface="Aptos" panose="020B0004020202020204" pitchFamily="34" charset="0"/>
              </a:rPr>
              <a:t> di </a:t>
            </a:r>
            <a:r>
              <a:rPr lang="de-DE" sz="1600" dirty="0" err="1">
                <a:latin typeface="Aptos" panose="020B0004020202020204" pitchFamily="34" charset="0"/>
              </a:rPr>
              <a:t>gara</a:t>
            </a:r>
            <a:r>
              <a:rPr lang="de-DE" sz="1600" dirty="0">
                <a:latin typeface="Aptos" panose="020B0004020202020204" pitchFamily="34" charset="0"/>
              </a:rPr>
              <a:t> </a:t>
            </a:r>
            <a:r>
              <a:rPr lang="de-DE" sz="1600" dirty="0" err="1">
                <a:latin typeface="Aptos" panose="020B0004020202020204" pitchFamily="34" charset="0"/>
              </a:rPr>
              <a:t>d'appalto</a:t>
            </a:r>
            <a:r>
              <a:rPr lang="de-DE" sz="1600" dirty="0">
                <a:latin typeface="Aptos" panose="020B0004020202020204" pitchFamily="34" charset="0"/>
              </a:rPr>
              <a:t> in </a:t>
            </a:r>
            <a:r>
              <a:rPr lang="de-DE" sz="1600" dirty="0" err="1">
                <a:latin typeface="Aptos" panose="020B0004020202020204" pitchFamily="34" charset="0"/>
              </a:rPr>
              <a:t>cui</a:t>
            </a:r>
            <a:r>
              <a:rPr lang="de-DE" sz="1600" dirty="0">
                <a:latin typeface="Aptos" panose="020B0004020202020204" pitchFamily="34" charset="0"/>
              </a:rPr>
              <a:t> </a:t>
            </a:r>
            <a:r>
              <a:rPr lang="de-DE" sz="1600" dirty="0" err="1">
                <a:latin typeface="Aptos" panose="020B0004020202020204" pitchFamily="34" charset="0"/>
              </a:rPr>
              <a:t>sono</a:t>
            </a:r>
            <a:r>
              <a:rPr lang="de-DE" sz="1600" dirty="0">
                <a:latin typeface="Aptos" panose="020B0004020202020204" pitchFamily="34" charset="0"/>
              </a:rPr>
              <a:t> </a:t>
            </a:r>
            <a:r>
              <a:rPr lang="de-DE" sz="1600" dirty="0" err="1">
                <a:latin typeface="Aptos" panose="020B0004020202020204" pitchFamily="34" charset="0"/>
              </a:rPr>
              <a:t>integrati</a:t>
            </a:r>
            <a:r>
              <a:rPr lang="de-DE" sz="1600" dirty="0">
                <a:latin typeface="Aptos" panose="020B0004020202020204" pitchFamily="34" charset="0"/>
              </a:rPr>
              <a:t> </a:t>
            </a:r>
            <a:r>
              <a:rPr lang="de-DE" sz="1600" dirty="0" err="1">
                <a:latin typeface="Aptos" panose="020B0004020202020204" pitchFamily="34" charset="0"/>
              </a:rPr>
              <a:t>criteri</a:t>
            </a:r>
            <a:r>
              <a:rPr lang="de-DE" sz="1600" dirty="0">
                <a:latin typeface="Aptos" panose="020B0004020202020204" pitchFamily="34" charset="0"/>
              </a:rPr>
              <a:t> di </a:t>
            </a:r>
            <a:r>
              <a:rPr lang="de-DE" sz="1600" dirty="0" err="1">
                <a:latin typeface="Aptos" panose="020B0004020202020204" pitchFamily="34" charset="0"/>
              </a:rPr>
              <a:t>sostenibilità</a:t>
            </a:r>
            <a:r>
              <a:rPr lang="de-DE" sz="1600" dirty="0">
                <a:latin typeface="Aptos" panose="020B0004020202020204" pitchFamily="34" charset="0"/>
              </a:rPr>
              <a:t>. I </a:t>
            </a:r>
            <a:r>
              <a:rPr lang="de-DE" sz="1600" dirty="0" err="1">
                <a:latin typeface="Aptos" panose="020B0004020202020204" pitchFamily="34" charset="0"/>
              </a:rPr>
              <a:t>gruppi</a:t>
            </a:r>
            <a:r>
              <a:rPr lang="de-DE" sz="1600" dirty="0">
                <a:latin typeface="Aptos" panose="020B0004020202020204" pitchFamily="34" charset="0"/>
              </a:rPr>
              <a:t> </a:t>
            </a:r>
            <a:r>
              <a:rPr lang="de-DE" sz="1600" dirty="0" err="1">
                <a:latin typeface="Aptos" panose="020B0004020202020204" pitchFamily="34" charset="0"/>
              </a:rPr>
              <a:t>identificano</a:t>
            </a:r>
            <a:r>
              <a:rPr lang="de-DE" sz="1600" dirty="0">
                <a:latin typeface="Aptos" panose="020B0004020202020204" pitchFamily="34" charset="0"/>
              </a:rPr>
              <a:t> (1) in </a:t>
            </a:r>
            <a:r>
              <a:rPr lang="de-DE" sz="1600" dirty="0" err="1">
                <a:latin typeface="Aptos" panose="020B0004020202020204" pitchFamily="34" charset="0"/>
              </a:rPr>
              <a:t>quale</a:t>
            </a:r>
            <a:r>
              <a:rPr lang="de-DE" sz="1600" dirty="0">
                <a:latin typeface="Aptos" panose="020B0004020202020204" pitchFamily="34" charset="0"/>
              </a:rPr>
              <a:t> fase </a:t>
            </a:r>
            <a:r>
              <a:rPr lang="de-DE" sz="1600" dirty="0" err="1">
                <a:latin typeface="Aptos" panose="020B0004020202020204" pitchFamily="34" charset="0"/>
              </a:rPr>
              <a:t>viene</a:t>
            </a:r>
            <a:r>
              <a:rPr lang="de-DE" sz="1600" dirty="0">
                <a:latin typeface="Aptos" panose="020B0004020202020204" pitchFamily="34" charset="0"/>
              </a:rPr>
              <a:t> </a:t>
            </a:r>
            <a:r>
              <a:rPr lang="de-DE" sz="1600" dirty="0" err="1">
                <a:latin typeface="Aptos" panose="020B0004020202020204" pitchFamily="34" charset="0"/>
              </a:rPr>
              <a:t>presa</a:t>
            </a:r>
            <a:r>
              <a:rPr lang="de-DE" sz="1600" dirty="0">
                <a:latin typeface="Aptos" panose="020B0004020202020204" pitchFamily="34" charset="0"/>
              </a:rPr>
              <a:t> in </a:t>
            </a:r>
            <a:r>
              <a:rPr lang="de-DE" sz="1600" dirty="0" err="1">
                <a:latin typeface="Aptos" panose="020B0004020202020204" pitchFamily="34" charset="0"/>
              </a:rPr>
              <a:t>considerazione</a:t>
            </a:r>
            <a:r>
              <a:rPr lang="de-DE" sz="1600" dirty="0">
                <a:latin typeface="Aptos" panose="020B0004020202020204" pitchFamily="34" charset="0"/>
              </a:rPr>
              <a:t> la </a:t>
            </a:r>
            <a:r>
              <a:rPr lang="de-DE" sz="1600" dirty="0" err="1">
                <a:latin typeface="Aptos" panose="020B0004020202020204" pitchFamily="34" charset="0"/>
              </a:rPr>
              <a:t>sostenibilità</a:t>
            </a:r>
            <a:r>
              <a:rPr lang="de-DE" sz="1600" dirty="0">
                <a:latin typeface="Aptos" panose="020B0004020202020204" pitchFamily="34" charset="0"/>
              </a:rPr>
              <a:t> (</a:t>
            </a:r>
            <a:r>
              <a:rPr lang="de-DE" sz="1600" dirty="0" err="1">
                <a:latin typeface="Aptos" panose="020B0004020202020204" pitchFamily="34" charset="0"/>
              </a:rPr>
              <a:t>specifiche</a:t>
            </a:r>
            <a:r>
              <a:rPr lang="de-DE" sz="1600" dirty="0">
                <a:latin typeface="Aptos" panose="020B0004020202020204" pitchFamily="34" charset="0"/>
              </a:rPr>
              <a:t>, </a:t>
            </a:r>
            <a:r>
              <a:rPr lang="de-DE" sz="1600" dirty="0" err="1">
                <a:latin typeface="Aptos" panose="020B0004020202020204" pitchFamily="34" charset="0"/>
              </a:rPr>
              <a:t>aggiudicazione</a:t>
            </a:r>
            <a:r>
              <a:rPr lang="de-DE" sz="1600" dirty="0">
                <a:latin typeface="Aptos" panose="020B0004020202020204" pitchFamily="34" charset="0"/>
              </a:rPr>
              <a:t>, </a:t>
            </a:r>
            <a:r>
              <a:rPr lang="de-DE" sz="1600" dirty="0" err="1">
                <a:latin typeface="Aptos" panose="020B0004020202020204" pitchFamily="34" charset="0"/>
              </a:rPr>
              <a:t>prestazione</a:t>
            </a:r>
            <a:r>
              <a:rPr lang="de-DE" sz="1600" dirty="0">
                <a:latin typeface="Aptos" panose="020B0004020202020204" pitchFamily="34" charset="0"/>
              </a:rPr>
              <a:t>); (2) se </a:t>
            </a:r>
            <a:r>
              <a:rPr lang="de-DE" sz="1600" dirty="0" err="1">
                <a:latin typeface="Aptos" panose="020B0004020202020204" pitchFamily="34" charset="0"/>
              </a:rPr>
              <a:t>ciò</a:t>
            </a:r>
            <a:r>
              <a:rPr lang="de-DE" sz="1600" dirty="0">
                <a:latin typeface="Aptos" panose="020B0004020202020204" pitchFamily="34" charset="0"/>
              </a:rPr>
              <a:t> </a:t>
            </a:r>
            <a:r>
              <a:rPr lang="de-DE" sz="1600" dirty="0" err="1">
                <a:latin typeface="Aptos" panose="020B0004020202020204" pitchFamily="34" charset="0"/>
              </a:rPr>
              <a:t>è</a:t>
            </a:r>
            <a:r>
              <a:rPr lang="de-DE" sz="1600" dirty="0">
                <a:latin typeface="Aptos" panose="020B0004020202020204" pitchFamily="34" charset="0"/>
              </a:rPr>
              <a:t> legalmente </a:t>
            </a:r>
            <a:r>
              <a:rPr lang="de-DE" sz="1600" dirty="0" err="1">
                <a:latin typeface="Aptos" panose="020B0004020202020204" pitchFamily="34" charset="0"/>
              </a:rPr>
              <a:t>ammissibile</a:t>
            </a:r>
            <a:r>
              <a:rPr lang="de-DE" sz="1600" dirty="0">
                <a:latin typeface="Aptos" panose="020B0004020202020204" pitchFamily="34" charset="0"/>
              </a:rPr>
              <a:t>, </a:t>
            </a:r>
            <a:r>
              <a:rPr lang="de-DE" sz="1600" dirty="0" err="1">
                <a:latin typeface="Aptos" panose="020B0004020202020204" pitchFamily="34" charset="0"/>
              </a:rPr>
              <a:t>discutibile</a:t>
            </a:r>
            <a:r>
              <a:rPr lang="de-DE" sz="1600" dirty="0">
                <a:latin typeface="Aptos" panose="020B0004020202020204" pitchFamily="34" charset="0"/>
              </a:rPr>
              <a:t> o illegale </a:t>
            </a:r>
            <a:r>
              <a:rPr lang="de-DE" sz="1600" dirty="0" err="1">
                <a:latin typeface="Aptos" panose="020B0004020202020204" pitchFamily="34" charset="0"/>
              </a:rPr>
              <a:t>e</a:t>
            </a:r>
            <a:r>
              <a:rPr lang="de-DE" sz="1600" dirty="0">
                <a:latin typeface="Aptos" panose="020B0004020202020204" pitchFamily="34" charset="0"/>
              </a:rPr>
              <a:t> </a:t>
            </a:r>
            <a:r>
              <a:rPr lang="de-DE" sz="1600" dirty="0" err="1">
                <a:latin typeface="Aptos" panose="020B0004020202020204" pitchFamily="34" charset="0"/>
              </a:rPr>
              <a:t>perché</a:t>
            </a:r>
            <a:r>
              <a:rPr lang="de-DE" sz="1600" dirty="0">
                <a:latin typeface="Aptos" panose="020B0004020202020204" pitchFamily="34" charset="0"/>
              </a:rPr>
              <a:t>; </a:t>
            </a:r>
            <a:r>
              <a:rPr lang="de-DE" sz="1600" dirty="0" err="1">
                <a:latin typeface="Aptos" panose="020B0004020202020204" pitchFamily="34" charset="0"/>
              </a:rPr>
              <a:t>e</a:t>
            </a:r>
            <a:r>
              <a:rPr lang="de-DE" sz="1600" dirty="0">
                <a:latin typeface="Aptos" panose="020B0004020202020204" pitchFamily="34" charset="0"/>
              </a:rPr>
              <a:t> (3) </a:t>
            </a:r>
            <a:r>
              <a:rPr lang="de-DE" sz="1600" dirty="0" err="1">
                <a:latin typeface="Aptos" panose="020B0004020202020204" pitchFamily="34" charset="0"/>
              </a:rPr>
              <a:t>propongono</a:t>
            </a:r>
            <a:r>
              <a:rPr lang="de-DE" sz="1600" dirty="0">
                <a:latin typeface="Aptos" panose="020B0004020202020204" pitchFamily="34" charset="0"/>
              </a:rPr>
              <a:t> </a:t>
            </a:r>
            <a:r>
              <a:rPr lang="de-DE" sz="1600" dirty="0" err="1">
                <a:latin typeface="Aptos" panose="020B0004020202020204" pitchFamily="34" charset="0"/>
              </a:rPr>
              <a:t>come</a:t>
            </a:r>
            <a:r>
              <a:rPr lang="de-DE" sz="1600" dirty="0">
                <a:latin typeface="Aptos" panose="020B0004020202020204" pitchFamily="34" charset="0"/>
              </a:rPr>
              <a:t> </a:t>
            </a:r>
            <a:r>
              <a:rPr lang="de-DE" sz="1600" dirty="0" err="1">
                <a:latin typeface="Aptos" panose="020B0004020202020204" pitchFamily="34" charset="0"/>
              </a:rPr>
              <a:t>modificare</a:t>
            </a:r>
            <a:r>
              <a:rPr lang="de-DE" sz="1600" dirty="0">
                <a:latin typeface="Aptos" panose="020B0004020202020204" pitchFamily="34" charset="0"/>
              </a:rPr>
              <a:t> o </a:t>
            </a:r>
            <a:r>
              <a:rPr lang="de-DE" sz="1600" dirty="0" err="1">
                <a:latin typeface="Aptos" panose="020B0004020202020204" pitchFamily="34" charset="0"/>
              </a:rPr>
              <a:t>adattare</a:t>
            </a:r>
            <a:r>
              <a:rPr lang="de-DE" sz="1600" dirty="0">
                <a:latin typeface="Aptos" panose="020B0004020202020204" pitchFamily="34" charset="0"/>
              </a:rPr>
              <a:t> la </a:t>
            </a:r>
            <a:r>
              <a:rPr lang="de-DE" sz="1600" dirty="0" err="1">
                <a:latin typeface="Aptos" panose="020B0004020202020204" pitchFamily="34" charset="0"/>
              </a:rPr>
              <a:t>formulazione</a:t>
            </a:r>
            <a:r>
              <a:rPr lang="de-DE" sz="1600" dirty="0">
                <a:latin typeface="Aptos" panose="020B0004020202020204" pitchFamily="34" charset="0"/>
              </a:rPr>
              <a:t> per </a:t>
            </a:r>
            <a:r>
              <a:rPr lang="de-DE" sz="1600" dirty="0" err="1">
                <a:latin typeface="Aptos" panose="020B0004020202020204" pitchFamily="34" charset="0"/>
              </a:rPr>
              <a:t>renderla</a:t>
            </a:r>
            <a:r>
              <a:rPr lang="de-DE" sz="1600" dirty="0">
                <a:latin typeface="Aptos" panose="020B0004020202020204" pitchFamily="34" charset="0"/>
              </a:rPr>
              <a:t> </a:t>
            </a:r>
            <a:r>
              <a:rPr lang="de-DE" sz="1600" dirty="0" err="1">
                <a:latin typeface="Aptos" panose="020B0004020202020204" pitchFamily="34" charset="0"/>
              </a:rPr>
              <a:t>giuridicamente</a:t>
            </a:r>
            <a:r>
              <a:rPr lang="de-DE" sz="1600" dirty="0">
                <a:latin typeface="Aptos" panose="020B0004020202020204" pitchFamily="34" charset="0"/>
              </a:rPr>
              <a:t> </a:t>
            </a:r>
            <a:r>
              <a:rPr lang="de-DE" sz="1600" dirty="0" err="1">
                <a:latin typeface="Aptos" panose="020B0004020202020204" pitchFamily="34" charset="0"/>
              </a:rPr>
              <a:t>ineccepibile</a:t>
            </a:r>
            <a:r>
              <a:rPr lang="de-DE" sz="1600" dirty="0">
                <a:latin typeface="Aptos" panose="020B0004020202020204" pitchFamily="34" charset="0"/>
              </a:rPr>
              <a:t>.</a:t>
            </a:r>
          </a:p>
          <a:p>
            <a:endParaRPr lang="de-DE" sz="1600" dirty="0">
              <a:latin typeface="Aptos" panose="020B0004020202020204" pitchFamily="34" charset="0"/>
            </a:endParaRPr>
          </a:p>
          <a:p>
            <a:r>
              <a:rPr lang="de-DE" sz="1600" b="1" dirty="0" err="1">
                <a:latin typeface="Aptos" panose="020B0004020202020204" pitchFamily="34" charset="0"/>
              </a:rPr>
              <a:t>Fasi</a:t>
            </a:r>
            <a:r>
              <a:rPr lang="de-DE" sz="1600" b="1" dirty="0">
                <a:latin typeface="Aptos" panose="020B0004020202020204" pitchFamily="34" charset="0"/>
              </a:rPr>
              <a:t>:</a:t>
            </a:r>
            <a:endParaRPr lang="de-DE" sz="1600" dirty="0">
              <a:latin typeface="Aptos" panose="020B0004020202020204" pitchFamily="34" charset="0"/>
            </a:endParaRPr>
          </a:p>
          <a:p>
            <a:pPr marL="285750" indent="-285750" fontAlgn="base">
              <a:buFont typeface="Arial" panose="020B0604020202020204" pitchFamily="34" charset="0"/>
              <a:buChar char="•"/>
            </a:pPr>
            <a:r>
              <a:rPr lang="de-DE" sz="1600" dirty="0" err="1">
                <a:latin typeface="Aptos" panose="020B0004020202020204" pitchFamily="34" charset="0"/>
              </a:rPr>
              <a:t>Distribuzione</a:t>
            </a:r>
            <a:r>
              <a:rPr lang="de-DE" sz="1600" dirty="0">
                <a:latin typeface="Aptos" panose="020B0004020202020204" pitchFamily="34" charset="0"/>
              </a:rPr>
              <a:t> </a:t>
            </a:r>
            <a:r>
              <a:rPr lang="de-DE" sz="1600" dirty="0" err="1">
                <a:latin typeface="Aptos" panose="020B0004020202020204" pitchFamily="34" charset="0"/>
              </a:rPr>
              <a:t>e</a:t>
            </a:r>
            <a:r>
              <a:rPr lang="de-DE" sz="1600" dirty="0">
                <a:latin typeface="Aptos" panose="020B0004020202020204" pitchFamily="34" charset="0"/>
              </a:rPr>
              <a:t> </a:t>
            </a:r>
            <a:r>
              <a:rPr lang="de-DE" sz="1600" dirty="0" err="1">
                <a:latin typeface="Aptos" panose="020B0004020202020204" pitchFamily="34" charset="0"/>
              </a:rPr>
              <a:t>lettura</a:t>
            </a:r>
            <a:r>
              <a:rPr lang="de-DE" sz="1600" dirty="0">
                <a:latin typeface="Aptos" panose="020B0004020202020204" pitchFamily="34" charset="0"/>
              </a:rPr>
              <a:t> del </a:t>
            </a:r>
            <a:r>
              <a:rPr lang="de-DE" sz="1600" dirty="0" err="1">
                <a:latin typeface="Aptos" panose="020B0004020202020204" pitchFamily="34" charset="0"/>
              </a:rPr>
              <a:t>caso</a:t>
            </a:r>
            <a:r>
              <a:rPr lang="de-DE" sz="1600" dirty="0">
                <a:latin typeface="Aptos" panose="020B0004020202020204" pitchFamily="34" charset="0"/>
              </a:rPr>
              <a:t> di </a:t>
            </a:r>
            <a:r>
              <a:rPr lang="de-DE" sz="1600" dirty="0" err="1">
                <a:latin typeface="Aptos" panose="020B0004020202020204" pitchFamily="34" charset="0"/>
              </a:rPr>
              <a:t>studio</a:t>
            </a:r>
            <a:endParaRPr lang="de-DE" sz="1600" dirty="0">
              <a:latin typeface="Aptos" panose="020B0004020202020204" pitchFamily="34" charset="0"/>
            </a:endParaRPr>
          </a:p>
          <a:p>
            <a:pPr marL="285750" indent="-285750" fontAlgn="base">
              <a:buFont typeface="Arial" panose="020B0604020202020204" pitchFamily="34" charset="0"/>
              <a:buChar char="•"/>
            </a:pPr>
            <a:r>
              <a:rPr lang="de-DE" sz="1600" dirty="0">
                <a:latin typeface="Aptos" panose="020B0004020202020204" pitchFamily="34" charset="0"/>
              </a:rPr>
              <a:t>Lavoro di </a:t>
            </a:r>
            <a:r>
              <a:rPr lang="de-DE" sz="1600" dirty="0" err="1">
                <a:latin typeface="Aptos" panose="020B0004020202020204" pitchFamily="34" charset="0"/>
              </a:rPr>
              <a:t>gruppo</a:t>
            </a:r>
            <a:endParaRPr lang="de-DE" sz="1600" dirty="0">
              <a:latin typeface="Aptos" panose="020B0004020202020204" pitchFamily="34" charset="0"/>
            </a:endParaRPr>
          </a:p>
          <a:p>
            <a:pPr marL="285750" indent="-285750" fontAlgn="base">
              <a:buFont typeface="Arial" panose="020B0604020202020204" pitchFamily="34" charset="0"/>
              <a:buChar char="•"/>
            </a:pPr>
            <a:r>
              <a:rPr lang="de-DE" sz="1600" dirty="0" err="1">
                <a:latin typeface="Aptos" panose="020B0004020202020204" pitchFamily="34" charset="0"/>
              </a:rPr>
              <a:t>Discussione</a:t>
            </a:r>
            <a:endParaRPr lang="de-DE" sz="1600" dirty="0">
              <a:latin typeface="Aptos" panose="020B0004020202020204" pitchFamily="34" charset="0"/>
            </a:endParaRPr>
          </a:p>
          <a:p>
            <a:pPr marL="285750" indent="-285750" fontAlgn="base">
              <a:buFont typeface="Arial" panose="020B0604020202020204" pitchFamily="34" charset="0"/>
              <a:buChar char="•"/>
            </a:pPr>
            <a:r>
              <a:rPr lang="de-DE" sz="1600" dirty="0" err="1">
                <a:latin typeface="Aptos" panose="020B0004020202020204" pitchFamily="34" charset="0"/>
              </a:rPr>
              <a:t>Sintesi</a:t>
            </a:r>
            <a:endParaRPr lang="de-DE" sz="1600" dirty="0">
              <a:latin typeface="Aptos" panose="020B00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g3955bd9627f_0_132"/>
          <p:cNvSpPr txBox="1">
            <a:spLocks noGrp="1"/>
          </p:cNvSpPr>
          <p:nvPr>
            <p:ph type="title"/>
          </p:nvPr>
        </p:nvSpPr>
        <p:spPr>
          <a:xfrm>
            <a:off x="594360" y="278129"/>
            <a:ext cx="9778500" cy="1494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Conclusioni</a:t>
            </a:r>
            <a:endParaRPr dirty="0">
              <a:latin typeface="Aptos Serif" panose="02020604070405020304" pitchFamily="18" charset="0"/>
              <a:cs typeface="Aptos Serif" panose="02020604070405020304" pitchFamily="18" charset="0"/>
            </a:endParaRPr>
          </a:p>
        </p:txBody>
      </p:sp>
      <p:sp>
        <p:nvSpPr>
          <p:cNvPr id="377" name="Google Shape;377;g3955bd9627f_0_132"/>
          <p:cNvSpPr txBox="1">
            <a:spLocks noGrp="1"/>
          </p:cNvSpPr>
          <p:nvPr>
            <p:ph type="body" idx="1"/>
          </p:nvPr>
        </p:nvSpPr>
        <p:spPr>
          <a:xfrm>
            <a:off x="594360" y="2224405"/>
            <a:ext cx="5736600" cy="4460400"/>
          </a:xfrm>
          <a:prstGeom prst="rect">
            <a:avLst/>
          </a:prstGeom>
          <a:noFill/>
          <a:ln>
            <a:noFill/>
          </a:ln>
        </p:spPr>
        <p:txBody>
          <a:bodyPr spcFirstLastPara="1" wrap="square" lIns="0" tIns="45700" rIns="0" bIns="0" anchor="t" anchorCtr="0">
            <a:normAutofit fontScale="92500" lnSpcReduction="10000"/>
          </a:bodyPr>
          <a:lstStyle/>
          <a:p>
            <a:pPr marL="571500" indent="-342900" fontAlgn="base">
              <a:buFont typeface="Arial" panose="020B0604020202020204" pitchFamily="34" charset="0"/>
              <a:buChar char="•"/>
            </a:pPr>
            <a:r>
              <a:rPr lang="de-DE" dirty="0">
                <a:latin typeface="Aptos" panose="020B0004020202020204" pitchFamily="34" charset="0"/>
              </a:rPr>
              <a:t>Il </a:t>
            </a:r>
            <a:r>
              <a:rPr lang="de-DE" dirty="0" err="1">
                <a:latin typeface="Aptos" panose="020B0004020202020204" pitchFamily="34" charset="0"/>
              </a:rPr>
              <a:t>conferimento</a:t>
            </a:r>
            <a:r>
              <a:rPr lang="de-DE" dirty="0">
                <a:latin typeface="Aptos" panose="020B0004020202020204" pitchFamily="34" charset="0"/>
              </a:rPr>
              <a:t> </a:t>
            </a:r>
            <a:r>
              <a:rPr lang="de-DE" dirty="0" err="1">
                <a:latin typeface="Aptos" panose="020B0004020202020204" pitchFamily="34" charset="0"/>
              </a:rPr>
              <a:t>degli</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è</a:t>
            </a:r>
            <a:r>
              <a:rPr lang="de-DE" dirty="0">
                <a:latin typeface="Aptos" panose="020B0004020202020204" pitchFamily="34" charset="0"/>
              </a:rPr>
              <a:t> </a:t>
            </a:r>
            <a:r>
              <a:rPr lang="de-DE" dirty="0" err="1">
                <a:latin typeface="Aptos" panose="020B0004020202020204" pitchFamily="34" charset="0"/>
              </a:rPr>
              <a:t>soggetto</a:t>
            </a:r>
            <a:r>
              <a:rPr lang="de-DE" dirty="0">
                <a:latin typeface="Aptos" panose="020B0004020202020204" pitchFamily="34" charset="0"/>
              </a:rPr>
              <a:t> alle </a:t>
            </a:r>
            <a:r>
              <a:rPr lang="de-DE" dirty="0" err="1">
                <a:latin typeface="Aptos" panose="020B0004020202020204" pitchFamily="34" charset="0"/>
              </a:rPr>
              <a:t>direttive</a:t>
            </a:r>
            <a:r>
              <a:rPr lang="de-DE" dirty="0">
                <a:latin typeface="Aptos" panose="020B0004020202020204" pitchFamily="34" charset="0"/>
              </a:rPr>
              <a:t> UE in materia di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pubblici</a:t>
            </a:r>
            <a:r>
              <a:rPr lang="de-DE" dirty="0">
                <a:latin typeface="Aptos" panose="020B0004020202020204" pitchFamily="34" charset="0"/>
              </a:rPr>
              <a:t>, alle </a:t>
            </a:r>
            <a:r>
              <a:rPr lang="de-DE" dirty="0" err="1">
                <a:latin typeface="Aptos" panose="020B0004020202020204" pitchFamily="34" charset="0"/>
              </a:rPr>
              <a:t>disposizioni</a:t>
            </a:r>
            <a:r>
              <a:rPr lang="de-DE" dirty="0">
                <a:latin typeface="Aptos" panose="020B0004020202020204" pitchFamily="34" charset="0"/>
              </a:rPr>
              <a:t> </a:t>
            </a:r>
            <a:r>
              <a:rPr lang="de-DE" dirty="0" err="1">
                <a:latin typeface="Aptos" panose="020B0004020202020204" pitchFamily="34" charset="0"/>
              </a:rPr>
              <a:t>contrattuali</a:t>
            </a:r>
            <a:r>
              <a:rPr lang="de-DE" dirty="0">
                <a:latin typeface="Aptos" panose="020B0004020202020204" pitchFamily="34" charset="0"/>
              </a:rPr>
              <a:t>, alla </a:t>
            </a:r>
            <a:r>
              <a:rPr lang="de-DE" dirty="0" err="1">
                <a:latin typeface="Aptos" panose="020B0004020202020204" pitchFamily="34" charset="0"/>
              </a:rPr>
              <a:t>giurisprudenza</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alla </a:t>
            </a:r>
            <a:r>
              <a:rPr lang="de-DE" dirty="0" err="1">
                <a:latin typeface="Aptos" panose="020B0004020202020204" pitchFamily="34" charset="0"/>
              </a:rPr>
              <a:t>legislazione</a:t>
            </a:r>
            <a:r>
              <a:rPr lang="de-DE" dirty="0">
                <a:latin typeface="Aptos" panose="020B0004020202020204" pitchFamily="34" charset="0"/>
              </a:rPr>
              <a:t> </a:t>
            </a:r>
            <a:r>
              <a:rPr lang="de-DE" dirty="0" err="1">
                <a:latin typeface="Aptos" panose="020B0004020202020204" pitchFamily="34" charset="0"/>
              </a:rPr>
              <a:t>nazionale</a:t>
            </a:r>
            <a:r>
              <a:rPr lang="de-DE" dirty="0">
                <a:latin typeface="Aptos" panose="020B0004020202020204" pitchFamily="34" charset="0"/>
              </a:rPr>
              <a:t>.</a:t>
            </a:r>
          </a:p>
          <a:p>
            <a:pPr marL="571500" indent="-342900" fontAlgn="base">
              <a:buFont typeface="Arial" panose="020B0604020202020204" pitchFamily="34" charset="0"/>
              <a:buChar char="•"/>
            </a:pPr>
            <a:r>
              <a:rPr lang="de-DE" dirty="0" err="1">
                <a:latin typeface="Aptos" panose="020B0004020202020204" pitchFamily="34" charset="0"/>
              </a:rPr>
              <a:t>Devono</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applicati</a:t>
            </a:r>
            <a:r>
              <a:rPr lang="de-DE" dirty="0">
                <a:latin typeface="Aptos" panose="020B0004020202020204" pitchFamily="34" charset="0"/>
              </a:rPr>
              <a:t> i </a:t>
            </a:r>
            <a:r>
              <a:rPr lang="de-DE" dirty="0" err="1">
                <a:latin typeface="Aptos" panose="020B0004020202020204" pitchFamily="34" charset="0"/>
              </a:rPr>
              <a:t>principi</a:t>
            </a:r>
            <a:r>
              <a:rPr lang="de-DE" dirty="0">
                <a:latin typeface="Aptos" panose="020B0004020202020204" pitchFamily="34" charset="0"/>
              </a:rPr>
              <a:t> di </a:t>
            </a:r>
            <a:r>
              <a:rPr lang="de-DE" b="1" dirty="0" err="1">
                <a:latin typeface="Aptos" panose="020B0004020202020204" pitchFamily="34" charset="0"/>
              </a:rPr>
              <a:t>parità</a:t>
            </a:r>
            <a:r>
              <a:rPr lang="de-DE" b="1" dirty="0">
                <a:latin typeface="Aptos" panose="020B0004020202020204" pitchFamily="34" charset="0"/>
              </a:rPr>
              <a:t> di </a:t>
            </a:r>
            <a:r>
              <a:rPr lang="de-DE" b="1" dirty="0" err="1">
                <a:latin typeface="Aptos" panose="020B0004020202020204" pitchFamily="34" charset="0"/>
              </a:rPr>
              <a:t>trattamento</a:t>
            </a:r>
            <a:r>
              <a:rPr lang="de-DE" b="1" dirty="0">
                <a:latin typeface="Aptos" panose="020B0004020202020204" pitchFamily="34" charset="0"/>
              </a:rPr>
              <a:t>, </a:t>
            </a:r>
            <a:r>
              <a:rPr lang="de-DE" b="1" dirty="0" err="1">
                <a:latin typeface="Aptos" panose="020B0004020202020204" pitchFamily="34" charset="0"/>
              </a:rPr>
              <a:t>trasparenza</a:t>
            </a:r>
            <a:r>
              <a:rPr lang="de-DE" b="1" dirty="0">
                <a:latin typeface="Aptos" panose="020B0004020202020204" pitchFamily="34" charset="0"/>
              </a:rPr>
              <a:t>, </a:t>
            </a:r>
            <a:r>
              <a:rPr lang="de-DE" b="1" dirty="0" err="1">
                <a:latin typeface="Aptos" panose="020B0004020202020204" pitchFamily="34" charset="0"/>
              </a:rPr>
              <a:t>proporzionalità</a:t>
            </a:r>
            <a:r>
              <a:rPr lang="de-DE" b="1" dirty="0">
                <a:latin typeface="Aptos" panose="020B0004020202020204" pitchFamily="34" charset="0"/>
              </a:rPr>
              <a:t> </a:t>
            </a:r>
            <a:r>
              <a:rPr lang="de-DE" b="1" dirty="0" err="1">
                <a:latin typeface="Aptos" panose="020B0004020202020204" pitchFamily="34" charset="0"/>
              </a:rPr>
              <a:t>e</a:t>
            </a:r>
            <a:r>
              <a:rPr lang="de-DE" b="1" dirty="0">
                <a:latin typeface="Aptos" panose="020B0004020202020204" pitchFamily="34" charset="0"/>
              </a:rPr>
              <a:t> </a:t>
            </a:r>
            <a:r>
              <a:rPr lang="de-DE" b="1" dirty="0" err="1">
                <a:latin typeface="Aptos" panose="020B0004020202020204" pitchFamily="34" charset="0"/>
              </a:rPr>
              <a:t>reciproco</a:t>
            </a:r>
            <a:r>
              <a:rPr lang="de-DE" b="1" dirty="0">
                <a:latin typeface="Aptos" panose="020B0004020202020204" pitchFamily="34" charset="0"/>
              </a:rPr>
              <a:t> </a:t>
            </a:r>
            <a:r>
              <a:rPr lang="de-DE" b="1" dirty="0" err="1">
                <a:latin typeface="Aptos" panose="020B0004020202020204" pitchFamily="34" charset="0"/>
              </a:rPr>
              <a:t>riconoscimento</a:t>
            </a:r>
            <a:r>
              <a:rPr lang="de-DE" dirty="0">
                <a:latin typeface="Aptos" panose="020B0004020202020204" pitchFamily="34" charset="0"/>
              </a:rPr>
              <a:t>.</a:t>
            </a:r>
          </a:p>
          <a:p>
            <a:pPr marL="571500" indent="-342900" fontAlgn="base">
              <a:buFont typeface="Arial" panose="020B0604020202020204" pitchFamily="34" charset="0"/>
              <a:buChar char="•"/>
            </a:pPr>
            <a:r>
              <a:rPr lang="de-DE" dirty="0">
                <a:latin typeface="Aptos" panose="020B0004020202020204" pitchFamily="34" charset="0"/>
              </a:rPr>
              <a:t>Le </a:t>
            </a:r>
            <a:r>
              <a:rPr lang="de-DE" dirty="0" err="1">
                <a:latin typeface="Aptos" panose="020B0004020202020204" pitchFamily="34" charset="0"/>
              </a:rPr>
              <a:t>direttive</a:t>
            </a:r>
            <a:r>
              <a:rPr lang="de-DE" dirty="0">
                <a:latin typeface="Aptos" panose="020B0004020202020204" pitchFamily="34" charset="0"/>
              </a:rPr>
              <a:t> </a:t>
            </a:r>
            <a:r>
              <a:rPr lang="de-DE" dirty="0" err="1">
                <a:latin typeface="Aptos" panose="020B0004020202020204" pitchFamily="34" charset="0"/>
              </a:rPr>
              <a:t>sugli</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del 2014 </a:t>
            </a:r>
            <a:r>
              <a:rPr lang="de-DE" dirty="0" err="1">
                <a:latin typeface="Aptos" panose="020B0004020202020204" pitchFamily="34" charset="0"/>
              </a:rPr>
              <a:t>consentono</a:t>
            </a:r>
            <a:r>
              <a:rPr lang="de-DE" dirty="0">
                <a:latin typeface="Aptos" panose="020B0004020202020204" pitchFamily="34" charset="0"/>
              </a:rPr>
              <a:t> </a:t>
            </a:r>
            <a:r>
              <a:rPr lang="de-DE" dirty="0" err="1">
                <a:latin typeface="Aptos" panose="020B0004020202020204" pitchFamily="34" charset="0"/>
              </a:rPr>
              <a:t>l'applicazione</a:t>
            </a:r>
            <a:r>
              <a:rPr lang="de-DE" dirty="0">
                <a:latin typeface="Aptos" panose="020B0004020202020204" pitchFamily="34" charset="0"/>
              </a:rPr>
              <a:t> di </a:t>
            </a:r>
            <a:r>
              <a:rPr lang="de-DE" dirty="0" err="1">
                <a:latin typeface="Aptos" panose="020B0004020202020204" pitchFamily="34" charset="0"/>
              </a:rPr>
              <a:t>criteri</a:t>
            </a:r>
            <a:r>
              <a:rPr lang="de-DE" dirty="0">
                <a:latin typeface="Aptos" panose="020B0004020202020204" pitchFamily="34" charset="0"/>
              </a:rPr>
              <a:t> di </a:t>
            </a:r>
            <a:r>
              <a:rPr lang="de-DE" dirty="0" err="1">
                <a:latin typeface="Aptos" panose="020B0004020202020204" pitchFamily="34" charset="0"/>
              </a:rPr>
              <a:t>approvvigionamento</a:t>
            </a:r>
            <a:r>
              <a:rPr lang="de-DE" dirty="0">
                <a:latin typeface="Aptos" panose="020B0004020202020204" pitchFamily="34" charset="0"/>
              </a:rPr>
              <a:t> </a:t>
            </a:r>
            <a:r>
              <a:rPr lang="de-DE" dirty="0" err="1">
                <a:latin typeface="Aptos" panose="020B0004020202020204" pitchFamily="34" charset="0"/>
              </a:rPr>
              <a:t>sostenibile</a:t>
            </a:r>
            <a:r>
              <a:rPr lang="de-DE" dirty="0">
                <a:latin typeface="Aptos" panose="020B0004020202020204" pitchFamily="34" charset="0"/>
              </a:rPr>
              <a:t> </a:t>
            </a:r>
            <a:r>
              <a:rPr lang="de-DE" dirty="0" err="1">
                <a:latin typeface="Aptos" panose="020B0004020202020204" pitchFamily="34" charset="0"/>
              </a:rPr>
              <a:t>durante</a:t>
            </a:r>
            <a:r>
              <a:rPr lang="de-DE" dirty="0">
                <a:latin typeface="Aptos" panose="020B0004020202020204" pitchFamily="34" charset="0"/>
              </a:rPr>
              <a:t> </a:t>
            </a:r>
            <a:r>
              <a:rPr lang="de-DE" dirty="0" err="1">
                <a:latin typeface="Aptos" panose="020B0004020202020204" pitchFamily="34" charset="0"/>
              </a:rPr>
              <a:t>l'intera</a:t>
            </a:r>
            <a:r>
              <a:rPr lang="de-DE" dirty="0">
                <a:latin typeface="Aptos" panose="020B0004020202020204" pitchFamily="34" charset="0"/>
              </a:rPr>
              <a:t> </a:t>
            </a:r>
            <a:r>
              <a:rPr lang="de-DE" dirty="0" err="1">
                <a:latin typeface="Aptos" panose="020B0004020202020204" pitchFamily="34" charset="0"/>
              </a:rPr>
              <a:t>procedura</a:t>
            </a:r>
            <a:r>
              <a:rPr lang="de-DE" dirty="0">
                <a:latin typeface="Aptos" panose="020B0004020202020204" pitchFamily="34" charset="0"/>
              </a:rPr>
              <a:t> di </a:t>
            </a:r>
            <a:r>
              <a:rPr lang="de-DE" dirty="0" err="1">
                <a:latin typeface="Aptos" panose="020B0004020202020204" pitchFamily="34" charset="0"/>
              </a:rPr>
              <a:t>appalto</a:t>
            </a:r>
            <a:r>
              <a:rPr lang="de-DE" dirty="0">
                <a:latin typeface="Aptos" panose="020B0004020202020204" pitchFamily="34" charset="0"/>
              </a:rPr>
              <a:t>.</a:t>
            </a:r>
          </a:p>
          <a:p>
            <a:pPr marL="571500" indent="-342900" fontAlgn="base">
              <a:buFont typeface="Arial" panose="020B0604020202020204" pitchFamily="34" charset="0"/>
              <a:buChar char="•"/>
            </a:pPr>
            <a:r>
              <a:rPr lang="de-DE" b="1" dirty="0">
                <a:latin typeface="Aptos" panose="020B0004020202020204" pitchFamily="34" charset="0"/>
              </a:rPr>
              <a:t>Il </a:t>
            </a:r>
            <a:r>
              <a:rPr lang="de-DE" b="1" dirty="0" err="1">
                <a:latin typeface="Aptos" panose="020B0004020202020204" pitchFamily="34" charset="0"/>
              </a:rPr>
              <a:t>collegamento</a:t>
            </a:r>
            <a:r>
              <a:rPr lang="de-DE" b="1" dirty="0">
                <a:latin typeface="Aptos" panose="020B0004020202020204" pitchFamily="34" charset="0"/>
              </a:rPr>
              <a:t> </a:t>
            </a:r>
            <a:r>
              <a:rPr lang="de-DE" b="1" dirty="0" err="1">
                <a:latin typeface="Aptos" panose="020B0004020202020204" pitchFamily="34" charset="0"/>
              </a:rPr>
              <a:t>con</a:t>
            </a:r>
            <a:r>
              <a:rPr lang="de-DE" b="1" dirty="0">
                <a:latin typeface="Aptos" panose="020B0004020202020204" pitchFamily="34" charset="0"/>
              </a:rPr>
              <a:t> </a:t>
            </a:r>
            <a:r>
              <a:rPr lang="de-DE" b="1" dirty="0" err="1">
                <a:latin typeface="Aptos" panose="020B0004020202020204" pitchFamily="34" charset="0"/>
              </a:rPr>
              <a:t>l'oggetto</a:t>
            </a:r>
            <a:r>
              <a:rPr lang="de-DE" b="1" dirty="0">
                <a:latin typeface="Aptos" panose="020B0004020202020204" pitchFamily="34" charset="0"/>
              </a:rPr>
              <a:t> </a:t>
            </a:r>
            <a:r>
              <a:rPr lang="de-DE" b="1" dirty="0" err="1">
                <a:latin typeface="Aptos" panose="020B0004020202020204" pitchFamily="34" charset="0"/>
              </a:rPr>
              <a:t>dell'appalto</a:t>
            </a:r>
            <a:r>
              <a:rPr lang="de-DE" b="1" dirty="0">
                <a:latin typeface="Aptos" panose="020B0004020202020204" pitchFamily="34" charset="0"/>
              </a:rPr>
              <a:t> </a:t>
            </a:r>
            <a:r>
              <a:rPr lang="de-DE" dirty="0" err="1">
                <a:latin typeface="Aptos" panose="020B0004020202020204" pitchFamily="34" charset="0"/>
              </a:rPr>
              <a:t>limita</a:t>
            </a:r>
            <a:r>
              <a:rPr lang="de-DE" dirty="0">
                <a:latin typeface="Aptos" panose="020B0004020202020204" pitchFamily="34" charset="0"/>
              </a:rPr>
              <a:t> i </a:t>
            </a:r>
            <a:r>
              <a:rPr lang="de-DE" dirty="0" err="1">
                <a:latin typeface="Aptos" panose="020B0004020202020204" pitchFamily="34" charset="0"/>
              </a:rPr>
              <a:t>requisiti</a:t>
            </a:r>
            <a:r>
              <a:rPr lang="de-DE" dirty="0">
                <a:latin typeface="Aptos" panose="020B0004020202020204" pitchFamily="34" charset="0"/>
              </a:rPr>
              <a:t> </a:t>
            </a:r>
            <a:r>
              <a:rPr lang="de-DE" dirty="0" err="1">
                <a:latin typeface="Aptos" panose="020B0004020202020204" pitchFamily="34" charset="0"/>
              </a:rPr>
              <a:t>richiesti</a:t>
            </a:r>
            <a:r>
              <a:rPr lang="de-DE" dirty="0">
                <a:latin typeface="Aptos" panose="020B0004020202020204" pitchFamily="34" charset="0"/>
              </a:rPr>
              <a:t> </a:t>
            </a:r>
            <a:r>
              <a:rPr lang="de-DE" dirty="0" err="1">
                <a:latin typeface="Aptos" panose="020B0004020202020204" pitchFamily="34" charset="0"/>
              </a:rPr>
              <a:t>agli</a:t>
            </a:r>
            <a:r>
              <a:rPr lang="de-DE" dirty="0">
                <a:latin typeface="Aptos" panose="020B0004020202020204" pitchFamily="34" charset="0"/>
              </a:rPr>
              <a:t> </a:t>
            </a:r>
            <a:r>
              <a:rPr lang="de-DE" dirty="0" err="1">
                <a:latin typeface="Aptos" panose="020B0004020202020204" pitchFamily="34" charset="0"/>
              </a:rPr>
              <a:t>offerenti</a:t>
            </a:r>
            <a:r>
              <a:rPr lang="de-DE" dirty="0">
                <a:latin typeface="Aptos" panose="020B0004020202020204" pitchFamily="34" charset="0"/>
              </a:rPr>
              <a:t>.</a:t>
            </a:r>
            <a:endParaRPr lang="de-DE" b="1" dirty="0">
              <a:latin typeface="Aptos" panose="020B0004020202020204" pitchFamily="34" charset="0"/>
            </a:endParaRPr>
          </a:p>
          <a:p>
            <a:pPr marL="571500" indent="-342900" fontAlgn="base">
              <a:buFont typeface="Arial" panose="020B0604020202020204" pitchFamily="34" charset="0"/>
              <a:buChar char="•"/>
            </a:pPr>
            <a:r>
              <a:rPr lang="de-DE" dirty="0">
                <a:latin typeface="Aptos" panose="020B0004020202020204" pitchFamily="34" charset="0"/>
              </a:rPr>
              <a:t>Il GPP </a:t>
            </a:r>
            <a:r>
              <a:rPr lang="de-DE" dirty="0" err="1">
                <a:latin typeface="Aptos" panose="020B0004020202020204" pitchFamily="34" charset="0"/>
              </a:rPr>
              <a:t>può</a:t>
            </a:r>
            <a:r>
              <a:rPr lang="de-DE" dirty="0">
                <a:latin typeface="Aptos" panose="020B0004020202020204" pitchFamily="34" charset="0"/>
              </a:rPr>
              <a:t> </a:t>
            </a:r>
            <a:r>
              <a:rPr lang="de-DE" dirty="0" err="1">
                <a:latin typeface="Aptos" panose="020B0004020202020204" pitchFamily="34" charset="0"/>
              </a:rPr>
              <a:t>essere</a:t>
            </a:r>
            <a:r>
              <a:rPr lang="de-DE" dirty="0">
                <a:latin typeface="Aptos" panose="020B0004020202020204" pitchFamily="34" charset="0"/>
              </a:rPr>
              <a:t> </a:t>
            </a:r>
            <a:r>
              <a:rPr lang="de-DE" dirty="0" err="1">
                <a:latin typeface="Aptos" panose="020B0004020202020204" pitchFamily="34" charset="0"/>
              </a:rPr>
              <a:t>applicato</a:t>
            </a:r>
            <a:r>
              <a:rPr lang="de-DE" dirty="0">
                <a:latin typeface="Aptos" panose="020B0004020202020204" pitchFamily="34" charset="0"/>
              </a:rPr>
              <a:t> in </a:t>
            </a:r>
            <a:r>
              <a:rPr lang="de-DE" dirty="0" err="1">
                <a:latin typeface="Aptos" panose="020B0004020202020204" pitchFamily="34" charset="0"/>
              </a:rPr>
              <a:t>qualsiasi</a:t>
            </a:r>
            <a:r>
              <a:rPr lang="de-DE" dirty="0">
                <a:latin typeface="Aptos" panose="020B0004020202020204" pitchFamily="34" charset="0"/>
              </a:rPr>
              <a:t> </a:t>
            </a:r>
            <a:r>
              <a:rPr lang="de-DE" dirty="0" err="1">
                <a:latin typeface="Aptos" panose="020B0004020202020204" pitchFamily="34" charset="0"/>
              </a:rPr>
              <a:t>procedura</a:t>
            </a:r>
            <a:r>
              <a:rPr lang="de-DE" dirty="0">
                <a:latin typeface="Aptos" panose="020B0004020202020204" pitchFamily="34" charset="0"/>
              </a:rPr>
              <a:t>.</a:t>
            </a:r>
          </a:p>
        </p:txBody>
      </p:sp>
      <p:sp>
        <p:nvSpPr>
          <p:cNvPr id="378" name="Google Shape;378;g3955bd9627f_0_132"/>
          <p:cNvSpPr txBox="1">
            <a:spLocks noGrp="1"/>
          </p:cNvSpPr>
          <p:nvPr>
            <p:ph type="body" idx="2"/>
          </p:nvPr>
        </p:nvSpPr>
        <p:spPr>
          <a:xfrm>
            <a:off x="6485595" y="2224405"/>
            <a:ext cx="5297400" cy="3876600"/>
          </a:xfrm>
          <a:prstGeom prst="rect">
            <a:avLst/>
          </a:prstGeom>
          <a:noFill/>
          <a:ln>
            <a:noFill/>
          </a:ln>
        </p:spPr>
        <p:txBody>
          <a:bodyPr spcFirstLastPara="1" wrap="square" lIns="0" tIns="45700" rIns="0" bIns="0" anchor="t" anchorCtr="0">
            <a:normAutofit fontScale="92500" lnSpcReduction="20000"/>
          </a:bodyPr>
          <a:lstStyle/>
          <a:p>
            <a:pPr marL="571500" indent="-342900" fontAlgn="base">
              <a:buFont typeface="Arial" panose="020B0604020202020204" pitchFamily="34" charset="0"/>
              <a:buChar char="•"/>
            </a:pPr>
            <a:r>
              <a:rPr lang="de-DE" b="1" dirty="0" err="1">
                <a:latin typeface="Aptos" panose="020B0004020202020204" pitchFamily="34" charset="0"/>
                <a:cs typeface="Aptos Serif" panose="02020604070405020304" pitchFamily="18" charset="0"/>
              </a:rPr>
              <a:t>L'esclusione</a:t>
            </a:r>
            <a:r>
              <a:rPr lang="de-DE" b="1" dirty="0">
                <a:latin typeface="Aptos" panose="020B0004020202020204" pitchFamily="34" charset="0"/>
                <a:cs typeface="Aptos Serif" panose="02020604070405020304" pitchFamily="18" charset="0"/>
              </a:rPr>
              <a:t> </a:t>
            </a:r>
            <a:r>
              <a:rPr lang="de-DE" b="1" dirty="0" err="1">
                <a:latin typeface="Aptos" panose="020B0004020202020204" pitchFamily="34" charset="0"/>
                <a:cs typeface="Aptos Serif" panose="02020604070405020304" pitchFamily="18" charset="0"/>
              </a:rPr>
              <a:t>e</a:t>
            </a:r>
            <a:r>
              <a:rPr lang="de-DE" b="1" dirty="0">
                <a:latin typeface="Aptos" panose="020B0004020202020204" pitchFamily="34" charset="0"/>
                <a:cs typeface="Aptos Serif" panose="02020604070405020304" pitchFamily="18" charset="0"/>
              </a:rPr>
              <a:t> la </a:t>
            </a:r>
            <a:r>
              <a:rPr lang="de-DE" b="1" dirty="0" err="1">
                <a:latin typeface="Aptos" panose="020B0004020202020204" pitchFamily="34" charset="0"/>
                <a:cs typeface="Aptos Serif" panose="02020604070405020304" pitchFamily="18" charset="0"/>
              </a:rPr>
              <a:t>selezione</a:t>
            </a:r>
            <a:r>
              <a:rPr lang="de-DE" b="1"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degli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offerenti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possono</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includere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aspetti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ambientali</a:t>
            </a:r>
            <a:r>
              <a:rPr lang="de-DE" dirty="0">
                <a:latin typeface="Aptos" panose="020B0004020202020204" pitchFamily="34" charset="0"/>
                <a:cs typeface="Aptos Serif" panose="02020604070405020304" pitchFamily="18" charset="0"/>
              </a:rPr>
              <a:t>.</a:t>
            </a:r>
            <a:endParaRPr lang="de-DE" b="1" dirty="0">
              <a:latin typeface="Aptos" panose="020B0004020202020204" pitchFamily="34" charset="0"/>
              <a:cs typeface="Aptos Serif" panose="02020604070405020304" pitchFamily="18" charset="0"/>
            </a:endParaRPr>
          </a:p>
          <a:p>
            <a:pPr marL="571500" indent="-342900" fontAlgn="base">
              <a:buFont typeface="Arial" panose="020B0604020202020204" pitchFamily="34" charset="0"/>
              <a:buChar char="•"/>
            </a:pPr>
            <a:r>
              <a:rPr lang="de-DE" b="1" dirty="0">
                <a:latin typeface="Aptos" panose="020B0004020202020204" pitchFamily="34" charset="0"/>
                <a:cs typeface="Aptos Serif" panose="02020604070405020304" pitchFamily="18" charset="0"/>
              </a:rPr>
              <a:t>Le </a:t>
            </a:r>
            <a:r>
              <a:rPr lang="de-DE" b="1" dirty="0" err="1">
                <a:latin typeface="Aptos" panose="020B0004020202020204" pitchFamily="34" charset="0"/>
                <a:cs typeface="Aptos Serif" panose="02020604070405020304" pitchFamily="18" charset="0"/>
              </a:rPr>
              <a:t>specifiche</a:t>
            </a:r>
            <a:r>
              <a:rPr lang="de-DE" b="1" dirty="0">
                <a:latin typeface="Aptos" panose="020B0004020202020204" pitchFamily="34" charset="0"/>
                <a:cs typeface="Aptos Serif" panose="02020604070405020304" pitchFamily="18" charset="0"/>
              </a:rPr>
              <a:t> </a:t>
            </a:r>
            <a:r>
              <a:rPr lang="de-DE" b="1" dirty="0" err="1">
                <a:latin typeface="Aptos" panose="020B0004020202020204" pitchFamily="34" charset="0"/>
                <a:cs typeface="Aptos Serif" panose="02020604070405020304" pitchFamily="18" charset="0"/>
              </a:rPr>
              <a:t>tecniche</a:t>
            </a:r>
            <a:r>
              <a:rPr lang="de-DE" b="1"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possono</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stabilire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requisiti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ambientali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minimi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anche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con</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riferimento</a:t>
            </a:r>
            <a:r>
              <a:rPr lang="de-DE" dirty="0">
                <a:latin typeface="Aptos" panose="020B0004020202020204" pitchFamily="34" charset="0"/>
                <a:cs typeface="Aptos Serif" panose="02020604070405020304" pitchFamily="18" charset="0"/>
              </a:rPr>
              <a:t> a </a:t>
            </a:r>
            <a:r>
              <a:rPr lang="de-DE" dirty="0" err="1">
                <a:latin typeface="Aptos" panose="020B0004020202020204" pitchFamily="34" charset="0"/>
                <a:cs typeface="Aptos Serif" panose="02020604070405020304" pitchFamily="18" charset="0"/>
              </a:rPr>
              <a:t>marchi</a:t>
            </a:r>
            <a:r>
              <a:rPr lang="de-DE" dirty="0">
                <a:latin typeface="Aptos" panose="020B0004020202020204" pitchFamily="34" charset="0"/>
                <a:cs typeface="Aptos Serif" panose="02020604070405020304" pitchFamily="18" charset="0"/>
              </a:rPr>
              <a:t> di </a:t>
            </a:r>
            <a:r>
              <a:rPr lang="de-DE" dirty="0" err="1">
                <a:latin typeface="Aptos" panose="020B0004020202020204" pitchFamily="34" charset="0"/>
                <a:cs typeface="Aptos Serif" panose="02020604070405020304" pitchFamily="18" charset="0"/>
              </a:rPr>
              <a:t>terze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parti</a:t>
            </a:r>
            <a:r>
              <a:rPr lang="de-DE" dirty="0">
                <a:latin typeface="Aptos" panose="020B0004020202020204" pitchFamily="34" charset="0"/>
                <a:cs typeface="Aptos Serif" panose="02020604070405020304" pitchFamily="18" charset="0"/>
              </a:rPr>
              <a:t>.</a:t>
            </a:r>
            <a:endParaRPr lang="de-DE" b="1" dirty="0">
              <a:latin typeface="Aptos" panose="020B0004020202020204" pitchFamily="34" charset="0"/>
              <a:cs typeface="Aptos Serif" panose="02020604070405020304" pitchFamily="18" charset="0"/>
            </a:endParaRPr>
          </a:p>
          <a:p>
            <a:pPr marL="571500" indent="-342900" fontAlgn="base">
              <a:buFont typeface="Arial" panose="020B0604020202020204" pitchFamily="34" charset="0"/>
              <a:buChar char="•"/>
            </a:pPr>
            <a:r>
              <a:rPr lang="de-DE" b="1" dirty="0">
                <a:latin typeface="Aptos" panose="020B0004020202020204" pitchFamily="34" charset="0"/>
                <a:cs typeface="Aptos Serif" panose="02020604070405020304" pitchFamily="18" charset="0"/>
              </a:rPr>
              <a:t>I </a:t>
            </a:r>
            <a:r>
              <a:rPr lang="de-DE" b="1" dirty="0" err="1">
                <a:latin typeface="Aptos" panose="020B0004020202020204" pitchFamily="34" charset="0"/>
                <a:cs typeface="Aptos Serif" panose="02020604070405020304" pitchFamily="18" charset="0"/>
              </a:rPr>
              <a:t>criteri</a:t>
            </a:r>
            <a:r>
              <a:rPr lang="de-DE" b="1" dirty="0">
                <a:latin typeface="Aptos" panose="020B0004020202020204" pitchFamily="34" charset="0"/>
                <a:cs typeface="Aptos Serif" panose="02020604070405020304" pitchFamily="18" charset="0"/>
              </a:rPr>
              <a:t> di </a:t>
            </a:r>
            <a:r>
              <a:rPr lang="de-DE" b="1" dirty="0" err="1">
                <a:latin typeface="Aptos" panose="020B0004020202020204" pitchFamily="34" charset="0"/>
                <a:cs typeface="Aptos Serif" panose="02020604070405020304" pitchFamily="18" charset="0"/>
              </a:rPr>
              <a:t>aggiudicazione</a:t>
            </a:r>
            <a:r>
              <a:rPr lang="de-DE" b="1"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servono</a:t>
            </a:r>
            <a:r>
              <a:rPr lang="de-DE" dirty="0">
                <a:latin typeface="Aptos" panose="020B0004020202020204" pitchFamily="34" charset="0"/>
                <a:cs typeface="Aptos Serif" panose="02020604070405020304" pitchFamily="18" charset="0"/>
              </a:rPr>
              <a:t> a </a:t>
            </a:r>
            <a:r>
              <a:rPr lang="de-DE" dirty="0" err="1">
                <a:latin typeface="Aptos" panose="020B0004020202020204" pitchFamily="34" charset="0"/>
                <a:cs typeface="Aptos Serif" panose="02020604070405020304" pitchFamily="18" charset="0"/>
              </a:rPr>
              <a:t>valutare</a:t>
            </a:r>
            <a:r>
              <a:rPr lang="de-DE" dirty="0">
                <a:latin typeface="Aptos" panose="020B0004020202020204" pitchFamily="34" charset="0"/>
                <a:cs typeface="Aptos Serif" panose="02020604070405020304" pitchFamily="18" charset="0"/>
              </a:rPr>
              <a:t> le </a:t>
            </a:r>
            <a:r>
              <a:rPr lang="de-DE" dirty="0" err="1">
                <a:latin typeface="Aptos" panose="020B0004020202020204" pitchFamily="34" charset="0"/>
                <a:cs typeface="Aptos Serif" panose="02020604070405020304" pitchFamily="18" charset="0"/>
              </a:rPr>
              <a:t>prestazioni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che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vanno</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oltre</a:t>
            </a:r>
            <a:r>
              <a:rPr lang="de-DE" dirty="0">
                <a:latin typeface="Aptos" panose="020B0004020202020204" pitchFamily="34" charset="0"/>
                <a:cs typeface="Aptos Serif" panose="02020604070405020304" pitchFamily="18" charset="0"/>
              </a:rPr>
              <a:t> i </a:t>
            </a:r>
            <a:r>
              <a:rPr lang="de-DE" dirty="0" err="1">
                <a:latin typeface="Aptos" panose="020B0004020202020204" pitchFamily="34" charset="0"/>
                <a:cs typeface="Aptos Serif" panose="02020604070405020304" pitchFamily="18" charset="0"/>
              </a:rPr>
              <a:t>requisiti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minimi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possono</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includere</a:t>
            </a:r>
            <a:r>
              <a:rPr lang="de-DE" dirty="0">
                <a:latin typeface="Aptos" panose="020B0004020202020204" pitchFamily="34" charset="0"/>
                <a:cs typeface="Aptos Serif" panose="02020604070405020304" pitchFamily="18" charset="0"/>
              </a:rPr>
              <a:t> i </a:t>
            </a:r>
            <a:r>
              <a:rPr lang="de-DE" dirty="0" err="1">
                <a:latin typeface="Aptos" panose="020B0004020202020204" pitchFamily="34" charset="0"/>
                <a:cs typeface="Aptos Serif" panose="02020604070405020304" pitchFamily="18" charset="0"/>
              </a:rPr>
              <a:t>costi</a:t>
            </a:r>
            <a:r>
              <a:rPr lang="de-DE" dirty="0">
                <a:latin typeface="Aptos" panose="020B0004020202020204" pitchFamily="34" charset="0"/>
                <a:cs typeface="Aptos Serif" panose="02020604070405020304" pitchFamily="18" charset="0"/>
              </a:rPr>
              <a:t> del </a:t>
            </a:r>
            <a:r>
              <a:rPr lang="de-DE" dirty="0" err="1">
                <a:latin typeface="Aptos" panose="020B0004020202020204" pitchFamily="34" charset="0"/>
                <a:cs typeface="Aptos Serif" panose="02020604070405020304" pitchFamily="18" charset="0"/>
              </a:rPr>
              <a:t>ciclo</a:t>
            </a:r>
            <a:r>
              <a:rPr lang="de-DE" dirty="0">
                <a:latin typeface="Aptos" panose="020B0004020202020204" pitchFamily="34" charset="0"/>
                <a:cs typeface="Aptos Serif" panose="02020604070405020304" pitchFamily="18" charset="0"/>
              </a:rPr>
              <a:t> di </a:t>
            </a:r>
            <a:r>
              <a:rPr lang="de-DE" dirty="0" err="1">
                <a:latin typeface="Aptos" panose="020B0004020202020204" pitchFamily="34" charset="0"/>
                <a:cs typeface="Aptos Serif" panose="02020604070405020304" pitchFamily="18" charset="0"/>
              </a:rPr>
              <a:t>vita</a:t>
            </a:r>
            <a:endParaRPr lang="de-DE" b="1" dirty="0">
              <a:latin typeface="Aptos" panose="020B0004020202020204" pitchFamily="34" charset="0"/>
              <a:cs typeface="Aptos Serif" panose="02020604070405020304" pitchFamily="18" charset="0"/>
            </a:endParaRPr>
          </a:p>
          <a:p>
            <a:pPr marL="571500" indent="-342900">
              <a:buFont typeface="Arial" panose="020B0604020202020204" pitchFamily="34" charset="0"/>
              <a:buChar char="•"/>
            </a:pPr>
            <a:r>
              <a:rPr lang="de-DE" b="1" dirty="0">
                <a:latin typeface="Aptos" panose="020B0004020202020204" pitchFamily="34" charset="0"/>
                <a:cs typeface="Aptos Serif" panose="02020604070405020304" pitchFamily="18" charset="0"/>
              </a:rPr>
              <a:t>Le </a:t>
            </a:r>
            <a:r>
              <a:rPr lang="de-DE" b="1" dirty="0" err="1">
                <a:latin typeface="Aptos" panose="020B0004020202020204" pitchFamily="34" charset="0"/>
                <a:cs typeface="Aptos Serif" panose="02020604070405020304" pitchFamily="18" charset="0"/>
              </a:rPr>
              <a:t>clausole</a:t>
            </a:r>
            <a:r>
              <a:rPr lang="de-DE" b="1" dirty="0">
                <a:latin typeface="Aptos" panose="020B0004020202020204" pitchFamily="34" charset="0"/>
                <a:cs typeface="Aptos Serif" panose="02020604070405020304" pitchFamily="18" charset="0"/>
              </a:rPr>
              <a:t> </a:t>
            </a:r>
            <a:r>
              <a:rPr lang="de-DE" b="1" dirty="0" err="1">
                <a:latin typeface="Aptos" panose="020B0004020202020204" pitchFamily="34" charset="0"/>
                <a:cs typeface="Aptos Serif" panose="02020604070405020304" pitchFamily="18" charset="0"/>
              </a:rPr>
              <a:t>contrattuali</a:t>
            </a:r>
            <a:r>
              <a:rPr lang="de-DE" b="1" dirty="0">
                <a:latin typeface="Aptos" panose="020B0004020202020204" pitchFamily="34" charset="0"/>
                <a:cs typeface="Aptos Serif" panose="02020604070405020304" pitchFamily="18" charset="0"/>
              </a:rPr>
              <a:t> relative alle </a:t>
            </a:r>
            <a:r>
              <a:rPr lang="de-DE" b="1" dirty="0" err="1">
                <a:latin typeface="Aptos" panose="020B0004020202020204" pitchFamily="34" charset="0"/>
                <a:cs typeface="Aptos Serif" panose="02020604070405020304" pitchFamily="18" charset="0"/>
              </a:rPr>
              <a:t>prestazioni</a:t>
            </a:r>
            <a:r>
              <a:rPr lang="de-DE" b="1"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dovrebbero</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imporre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obblighi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sociali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ambientali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ed</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essere</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specifiche</a:t>
            </a:r>
            <a:r>
              <a:rPr lang="de-DE" dirty="0">
                <a:latin typeface="Aptos" panose="020B0004020202020204" pitchFamily="34" charset="0"/>
                <a:cs typeface="Aptos Serif" panose="02020604070405020304" pitchFamily="18" charset="0"/>
              </a:rPr>
              <a:t> per </a:t>
            </a:r>
            <a:r>
              <a:rPr lang="de-DE" dirty="0" err="1">
                <a:latin typeface="Aptos" panose="020B0004020202020204" pitchFamily="34" charset="0"/>
                <a:cs typeface="Aptos Serif" panose="02020604070405020304" pitchFamily="18" charset="0"/>
              </a:rPr>
              <a:t>ogni</a:t>
            </a:r>
            <a:r>
              <a:rPr lang="de-DE" dirty="0">
                <a:latin typeface="Aptos" panose="020B0004020202020204" pitchFamily="34" charset="0"/>
                <a:cs typeface="Aptos Serif" panose="02020604070405020304" pitchFamily="18" charset="0"/>
              </a:rPr>
              <a:t> </a:t>
            </a:r>
            <a:r>
              <a:rPr lang="de-DE" dirty="0" err="1">
                <a:latin typeface="Aptos" panose="020B0004020202020204" pitchFamily="34" charset="0"/>
                <a:cs typeface="Aptos Serif" panose="02020604070405020304" pitchFamily="18" charset="0"/>
              </a:rPr>
              <a:t>contratto</a:t>
            </a:r>
            <a:r>
              <a:rPr lang="de-DE" dirty="0">
                <a:latin typeface="Aptos" panose="020B0004020202020204" pitchFamily="34" charset="0"/>
                <a:cs typeface="Aptos Serif" panose="02020604070405020304" pitchFamily="18" charset="0"/>
              </a:rPr>
              <a:t>.</a:t>
            </a:r>
            <a:endParaRPr sz="1800" dirty="0">
              <a:solidFill>
                <a:schemeClr val="tx1"/>
              </a:solidFill>
              <a:latin typeface="Aptos" panose="020B0004020202020204" pitchFamily="34" charset="0"/>
              <a:cs typeface="Aptos Serif" panose="0202060407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15"/>
          <p:cNvSpPr txBox="1">
            <a:spLocks noGrp="1"/>
          </p:cNvSpPr>
          <p:nvPr>
            <p:ph type="ctrTitle"/>
          </p:nvPr>
        </p:nvSpPr>
        <p:spPr>
          <a:xfrm>
            <a:off x="594360" y="411479"/>
            <a:ext cx="9019540" cy="3291840"/>
          </a:xfrm>
          <a:prstGeom prst="rect">
            <a:avLst/>
          </a:prstGeom>
          <a:noFill/>
          <a:ln>
            <a:noFill/>
          </a:ln>
        </p:spPr>
        <p:txBody>
          <a:bodyPr spcFirstLastPara="1" wrap="square" lIns="0" tIns="0" rIns="0" bIns="0" anchor="b" anchorCtr="0">
            <a:noAutofit/>
          </a:bodyPr>
          <a:lstStyle/>
          <a:p>
            <a:pPr marL="0" lvl="0" indent="0" algn="l" rtl="0">
              <a:lnSpc>
                <a:spcPct val="80000"/>
              </a:lnSpc>
              <a:spcBef>
                <a:spcPts val="0"/>
              </a:spcBef>
              <a:spcAft>
                <a:spcPts val="0"/>
              </a:spcAft>
              <a:buSzPts val="5400"/>
              <a:buNone/>
            </a:pPr>
            <a:r>
              <a:rPr lang="de-DE" sz="5400" dirty="0">
                <a:latin typeface="Aptos Serif" panose="02020604070405020304" pitchFamily="18" charset="0"/>
                <a:ea typeface="Arial"/>
                <a:cs typeface="Aptos Serif" panose="02020604070405020304" pitchFamily="18" charset="0"/>
                <a:sym typeface="Arial"/>
              </a:rPr>
              <a:t>Grazie per </a:t>
            </a:r>
            <a:r>
              <a:rPr lang="de-DE" sz="5400" dirty="0" err="1">
                <a:latin typeface="Aptos Serif" panose="02020604070405020304" pitchFamily="18" charset="0"/>
                <a:ea typeface="Arial"/>
                <a:cs typeface="Aptos Serif" panose="02020604070405020304" pitchFamily="18" charset="0"/>
                <a:sym typeface="Arial"/>
              </a:rPr>
              <a:t>l‘attenzione</a:t>
            </a:r>
            <a:r>
              <a:rPr lang="de-DE" sz="5400" dirty="0">
                <a:latin typeface="Aptos Serif" panose="02020604070405020304" pitchFamily="18" charset="0"/>
                <a:ea typeface="Arial"/>
                <a:cs typeface="Aptos Serif" panose="02020604070405020304" pitchFamily="18" charset="0"/>
                <a:sym typeface="Arial"/>
              </a:rPr>
              <a:t>!</a:t>
            </a:r>
            <a:endParaRPr dirty="0">
              <a:latin typeface="Aptos Serif" panose="02020604070405020304" pitchFamily="18" charset="0"/>
              <a:ea typeface="Arial"/>
              <a:cs typeface="Aptos Serif" panose="02020604070405020304" pitchFamily="18" charset="0"/>
              <a:sym typeface="Arial"/>
            </a:endParaRPr>
          </a:p>
        </p:txBody>
      </p:sp>
      <p:pic>
        <p:nvPicPr>
          <p:cNvPr id="385" name="Google Shape;385;p15" descr="Ein Bild, das Text, Schrift, Screenshot, Grafiken enthält.&#10;&#10;Automatisch generierte Beschreibung"/>
          <p:cNvPicPr preferRelativeResize="0"/>
          <p:nvPr/>
        </p:nvPicPr>
        <p:blipFill rotWithShape="1">
          <a:blip r:embed="rId3">
            <a:alphaModFix/>
          </a:blip>
          <a:srcRect/>
          <a:stretch/>
        </p:blipFill>
        <p:spPr>
          <a:xfrm>
            <a:off x="6517389" y="4928199"/>
            <a:ext cx="5273749" cy="1904297"/>
          </a:xfrm>
          <a:prstGeom prst="rect">
            <a:avLst/>
          </a:prstGeom>
          <a:noFill/>
          <a:ln>
            <a:noFill/>
          </a:ln>
        </p:spPr>
      </p:pic>
      <p:pic>
        <p:nvPicPr>
          <p:cNvPr id="2" name="Grafik 1">
            <a:extLst>
              <a:ext uri="{FF2B5EF4-FFF2-40B4-BE49-F238E27FC236}">
                <a16:creationId xmlns:a16="http://schemas.microsoft.com/office/drawing/2014/main" id="{A281E64F-1133-AE99-D6FC-25280EFE16E5}"/>
              </a:ext>
            </a:extLst>
          </p:cNvPr>
          <p:cNvPicPr>
            <a:picLocks noChangeAspect="1"/>
          </p:cNvPicPr>
          <p:nvPr/>
        </p:nvPicPr>
        <p:blipFill>
          <a:blip r:embed="rId4"/>
          <a:srcRect/>
          <a:stretch/>
        </p:blipFill>
        <p:spPr>
          <a:xfrm>
            <a:off x="49428" y="5491602"/>
            <a:ext cx="3409143" cy="1363657"/>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66"/>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p>
            <a:pPr marL="0" lvl="0" indent="0" algn="l" rtl="0">
              <a:lnSpc>
                <a:spcPct val="80000"/>
              </a:lnSpc>
              <a:spcBef>
                <a:spcPts val="0"/>
              </a:spcBef>
              <a:spcAft>
                <a:spcPts val="0"/>
              </a:spcAft>
              <a:buClr>
                <a:srgbClr val="3F3F3F"/>
              </a:buClr>
              <a:buSzPts val="4400"/>
              <a:buFont typeface="Play"/>
              <a:buNone/>
            </a:pPr>
            <a:r>
              <a:rPr lang="de-DE" dirty="0" err="1">
                <a:latin typeface="Aptos Serif" panose="02020604070405020304" pitchFamily="18" charset="0"/>
                <a:cs typeface="Aptos Serif" panose="02020604070405020304" pitchFamily="18" charset="0"/>
              </a:rPr>
              <a:t>Fonti</a:t>
            </a:r>
            <a:endParaRPr dirty="0">
              <a:latin typeface="Aptos Serif" panose="02020604070405020304" pitchFamily="18" charset="0"/>
              <a:cs typeface="Aptos Serif" panose="02020604070405020304" pitchFamily="18" charset="0"/>
            </a:endParaRPr>
          </a:p>
        </p:txBody>
      </p:sp>
      <p:sp>
        <p:nvSpPr>
          <p:cNvPr id="393" name="Google Shape;393;p66"/>
          <p:cNvSpPr txBox="1">
            <a:spLocks noGrp="1"/>
          </p:cNvSpPr>
          <p:nvPr>
            <p:ph type="body" idx="1"/>
          </p:nvPr>
        </p:nvSpPr>
        <p:spPr>
          <a:xfrm>
            <a:off x="595522" y="2676525"/>
            <a:ext cx="11157863" cy="3597470"/>
          </a:xfrm>
          <a:prstGeom prst="rect">
            <a:avLst/>
          </a:prstGeom>
          <a:noFill/>
          <a:ln>
            <a:noFill/>
          </a:ln>
        </p:spPr>
        <p:txBody>
          <a:bodyPr spcFirstLastPara="1" wrap="square" lIns="0" tIns="45700" rIns="91425" bIns="45700" anchor="t" anchorCtr="0">
            <a:normAutofit/>
          </a:bodyPr>
          <a:lstStyle/>
          <a:p>
            <a:r>
              <a:rPr lang="de-DE" dirty="0" err="1">
                <a:latin typeface="Aptos" panose="020B0004020202020204" pitchFamily="34" charset="0"/>
              </a:rPr>
              <a:t>Commissione</a:t>
            </a:r>
            <a:r>
              <a:rPr lang="de-DE" dirty="0">
                <a:latin typeface="Aptos" panose="020B0004020202020204" pitchFamily="34" charset="0"/>
              </a:rPr>
              <a:t> europea: Toolkit </a:t>
            </a:r>
            <a:r>
              <a:rPr lang="de-DE" dirty="0" err="1">
                <a:latin typeface="Aptos" panose="020B0004020202020204" pitchFamily="34" charset="0"/>
              </a:rPr>
              <a:t>formativo</a:t>
            </a:r>
            <a:r>
              <a:rPr lang="de-DE" dirty="0">
                <a:latin typeface="Aptos" panose="020B0004020202020204" pitchFamily="34" charset="0"/>
              </a:rPr>
              <a:t> GPP, Modulo 3 </a:t>
            </a:r>
            <a:r>
              <a:rPr lang="de-DE" dirty="0" err="1">
                <a:latin typeface="Aptos" panose="020B0004020202020204" pitchFamily="34" charset="0"/>
              </a:rPr>
              <a:t>Aspetti</a:t>
            </a:r>
            <a:r>
              <a:rPr lang="de-DE" dirty="0">
                <a:latin typeface="Aptos" panose="020B0004020202020204" pitchFamily="34" charset="0"/>
              </a:rPr>
              <a:t> </a:t>
            </a:r>
            <a:r>
              <a:rPr lang="de-DE" dirty="0" err="1">
                <a:latin typeface="Aptos" panose="020B0004020202020204" pitchFamily="34" charset="0"/>
              </a:rPr>
              <a:t>giuridici</a:t>
            </a:r>
            <a:r>
              <a:rPr lang="de-DE" dirty="0">
                <a:latin typeface="Aptos" panose="020B0004020202020204" pitchFamily="34" charset="0"/>
              </a:rPr>
              <a:t> del GPP;</a:t>
            </a:r>
            <a:r>
              <a:rPr lang="de-DE" u="sng" dirty="0">
                <a:latin typeface="Aptos" panose="020B0004020202020204" pitchFamily="34" charset="0"/>
                <a:hlinkClick r:id="rId3"/>
              </a:rPr>
              <a:t> https://green-business.ec.europa.eu/green-public-procurement/gpp-training-toolkit_en</a:t>
            </a:r>
            <a:r>
              <a:rPr lang="de-DE" dirty="0">
                <a:latin typeface="Aptos" panose="020B0004020202020204" pitchFamily="34" charset="0"/>
              </a:rPr>
              <a:t> </a:t>
            </a:r>
          </a:p>
          <a:p>
            <a:r>
              <a:rPr lang="de-DE" dirty="0" err="1">
                <a:latin typeface="Aptos" panose="020B0004020202020204" pitchFamily="34" charset="0"/>
              </a:rPr>
              <a:t>Ufficio</a:t>
            </a:r>
            <a:r>
              <a:rPr lang="de-DE" dirty="0">
                <a:latin typeface="Aptos" panose="020B0004020202020204" pitchFamily="34" charset="0"/>
              </a:rPr>
              <a:t> </a:t>
            </a:r>
            <a:r>
              <a:rPr lang="de-DE" dirty="0" err="1">
                <a:latin typeface="Aptos" panose="020B0004020202020204" pitchFamily="34" charset="0"/>
              </a:rPr>
              <a:t>federale</a:t>
            </a:r>
            <a:r>
              <a:rPr lang="de-DE" dirty="0">
                <a:latin typeface="Aptos" panose="020B0004020202020204" pitchFamily="34" charset="0"/>
              </a:rPr>
              <a:t> </a:t>
            </a:r>
            <a:r>
              <a:rPr lang="de-DE" dirty="0" err="1">
                <a:latin typeface="Aptos" panose="020B0004020202020204" pitchFamily="34" charset="0"/>
              </a:rPr>
              <a:t>dell'ambiente</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pubblici</a:t>
            </a:r>
            <a:r>
              <a:rPr lang="de-DE" dirty="0">
                <a:latin typeface="Aptos" panose="020B0004020202020204" pitchFamily="34" charset="0"/>
              </a:rPr>
              <a:t> </a:t>
            </a:r>
            <a:r>
              <a:rPr lang="de-DE" dirty="0" err="1">
                <a:latin typeface="Aptos" panose="020B0004020202020204" pitchFamily="34" charset="0"/>
              </a:rPr>
              <a:t>sostenibili</a:t>
            </a:r>
            <a:r>
              <a:rPr lang="de-DE" dirty="0">
                <a:latin typeface="Aptos" panose="020B0004020202020204" pitchFamily="34" charset="0"/>
              </a:rPr>
              <a:t> – </a:t>
            </a:r>
            <a:r>
              <a:rPr lang="de-DE" dirty="0" err="1">
                <a:latin typeface="Aptos" panose="020B0004020202020204" pitchFamily="34" charset="0"/>
              </a:rPr>
              <a:t>Script</a:t>
            </a:r>
            <a:r>
              <a:rPr lang="de-DE" dirty="0">
                <a:latin typeface="Aptos" panose="020B0004020202020204" pitchFamily="34" charset="0"/>
              </a:rPr>
              <a:t> di </a:t>
            </a:r>
            <a:r>
              <a:rPr lang="de-DE" dirty="0" err="1">
                <a:latin typeface="Aptos" panose="020B0004020202020204" pitchFamily="34" charset="0"/>
              </a:rPr>
              <a:t>formazione</a:t>
            </a:r>
            <a:r>
              <a:rPr lang="de-DE" dirty="0">
                <a:latin typeface="Aptos" panose="020B0004020202020204" pitchFamily="34" charset="0"/>
              </a:rPr>
              <a:t> 1: </a:t>
            </a:r>
            <a:r>
              <a:rPr lang="de-DE" dirty="0" err="1">
                <a:latin typeface="Aptos" panose="020B0004020202020204" pitchFamily="34" charset="0"/>
              </a:rPr>
              <a:t>Nozioni</a:t>
            </a:r>
            <a:r>
              <a:rPr lang="de-DE" dirty="0">
                <a:latin typeface="Aptos" panose="020B0004020202020204" pitchFamily="34" charset="0"/>
              </a:rPr>
              <a:t> di </a:t>
            </a:r>
            <a:r>
              <a:rPr lang="de-DE" dirty="0" err="1">
                <a:latin typeface="Aptos" panose="020B0004020202020204" pitchFamily="34" charset="0"/>
              </a:rPr>
              <a:t>base</a:t>
            </a:r>
            <a:r>
              <a:rPr lang="de-DE" dirty="0">
                <a:latin typeface="Aptos" panose="020B0004020202020204" pitchFamily="34" charset="0"/>
              </a:rPr>
              <a:t> </a:t>
            </a:r>
            <a:r>
              <a:rPr lang="de-DE" dirty="0" err="1">
                <a:latin typeface="Aptos" panose="020B0004020202020204" pitchFamily="34" charset="0"/>
              </a:rPr>
              <a:t>sugli</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pubblici</a:t>
            </a:r>
            <a:r>
              <a:rPr lang="de-DE" dirty="0">
                <a:latin typeface="Aptos" panose="020B0004020202020204" pitchFamily="34" charset="0"/>
              </a:rPr>
              <a:t> </a:t>
            </a:r>
            <a:r>
              <a:rPr lang="de-DE" dirty="0" err="1">
                <a:latin typeface="Aptos" panose="020B0004020202020204" pitchFamily="34" charset="0"/>
              </a:rPr>
              <a:t>sostenibili</a:t>
            </a:r>
            <a:r>
              <a:rPr lang="de-DE" dirty="0">
                <a:latin typeface="Aptos" panose="020B0004020202020204" pitchFamily="34" charset="0"/>
              </a:rPr>
              <a:t>;</a:t>
            </a:r>
            <a:r>
              <a:rPr lang="de-DE" u="sng" dirty="0">
                <a:latin typeface="Aptos" panose="020B0004020202020204" pitchFamily="34" charset="0"/>
                <a:hlinkClick r:id="rId4"/>
              </a:rPr>
              <a:t> https://www.umweltbundesamt.de/publikationen/umweltfreundliche-beschaffung-schulungsskript-1</a:t>
            </a:r>
            <a:r>
              <a:rPr lang="de-DE" dirty="0">
                <a:latin typeface="Aptos" panose="020B0004020202020204" pitchFamily="34" charset="0"/>
              </a:rPr>
              <a:t> </a:t>
            </a:r>
            <a:endParaRPr dirty="0">
              <a:latin typeface="Aptos" panose="020B00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30"/>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Linee</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guida</a:t>
            </a:r>
            <a:r>
              <a:rPr lang="de-DE" dirty="0">
                <a:latin typeface="Aptos Serif" panose="02020604070405020304" pitchFamily="18" charset="0"/>
                <a:cs typeface="Aptos Serif" panose="02020604070405020304" pitchFamily="18" charset="0"/>
              </a:rPr>
              <a:t> per </a:t>
            </a:r>
            <a:r>
              <a:rPr lang="de-DE" dirty="0" err="1">
                <a:latin typeface="Aptos Serif" panose="02020604070405020304" pitchFamily="18" charset="0"/>
                <a:cs typeface="Aptos Serif" panose="02020604070405020304" pitchFamily="18" charset="0"/>
              </a:rPr>
              <a:t>gli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approvvigionamenti</a:t>
            </a:r>
            <a:endParaRPr dirty="0">
              <a:latin typeface="Aptos Serif" panose="02020604070405020304" pitchFamily="18" charset="0"/>
              <a:ea typeface="Arial"/>
              <a:cs typeface="Aptos Serif" panose="02020604070405020304" pitchFamily="18" charset="0"/>
              <a:sym typeface="Arial"/>
            </a:endParaRPr>
          </a:p>
        </p:txBody>
      </p:sp>
      <p:sp>
        <p:nvSpPr>
          <p:cNvPr id="114" name="Google Shape;114;p30"/>
          <p:cNvSpPr txBox="1">
            <a:spLocks noGrp="1"/>
          </p:cNvSpPr>
          <p:nvPr>
            <p:ph type="body" idx="1"/>
          </p:nvPr>
        </p:nvSpPr>
        <p:spPr>
          <a:xfrm>
            <a:off x="594359" y="2281918"/>
            <a:ext cx="10766748" cy="3708517"/>
          </a:xfrm>
          <a:prstGeom prst="rect">
            <a:avLst/>
          </a:prstGeom>
          <a:noFill/>
          <a:ln>
            <a:noFill/>
          </a:ln>
        </p:spPr>
        <p:txBody>
          <a:bodyPr spcFirstLastPara="1" wrap="square" lIns="0" tIns="228600" rIns="0" bIns="0" anchor="t" anchorCtr="0">
            <a:normAutofit/>
          </a:bodyPr>
          <a:lstStyle/>
          <a:p>
            <a:r>
              <a:rPr lang="de-DE" b="0" dirty="0" err="1">
                <a:solidFill>
                  <a:schemeClr val="tx1">
                    <a:lumMod val="75000"/>
                    <a:lumOff val="25000"/>
                  </a:schemeClr>
                </a:solidFill>
                <a:latin typeface="Aptos" panose="020B0004020202020204" pitchFamily="34" charset="0"/>
              </a:rPr>
              <a:t>Inserimento</a:t>
            </a:r>
            <a:r>
              <a:rPr lang="de-DE" b="0" dirty="0">
                <a:solidFill>
                  <a:schemeClr val="tx1">
                    <a:lumMod val="75000"/>
                    <a:lumOff val="25000"/>
                  </a:schemeClr>
                </a:solidFill>
                <a:latin typeface="Aptos" panose="020B0004020202020204" pitchFamily="34" charset="0"/>
              </a:rPr>
              <a:t> di </a:t>
            </a:r>
            <a:r>
              <a:rPr lang="de-DE" b="0" dirty="0" err="1">
                <a:solidFill>
                  <a:schemeClr val="tx1">
                    <a:lumMod val="75000"/>
                    <a:lumOff val="25000"/>
                  </a:schemeClr>
                </a:solidFill>
                <a:latin typeface="Aptos" panose="020B0004020202020204" pitchFamily="34" charset="0"/>
              </a:rPr>
              <a:t>criteri</a:t>
            </a:r>
            <a:r>
              <a:rPr lang="de-DE" b="0" dirty="0">
                <a:solidFill>
                  <a:schemeClr val="tx1">
                    <a:lumMod val="75000"/>
                    <a:lumOff val="25000"/>
                  </a:schemeClr>
                </a:solidFill>
                <a:latin typeface="Aptos" panose="020B0004020202020204" pitchFamily="34" charset="0"/>
              </a:rPr>
              <a:t> di </a:t>
            </a:r>
            <a:r>
              <a:rPr lang="de-DE" b="0" dirty="0" err="1">
                <a:solidFill>
                  <a:schemeClr val="tx1">
                    <a:lumMod val="75000"/>
                    <a:lumOff val="25000"/>
                  </a:schemeClr>
                </a:solidFill>
                <a:latin typeface="Aptos" panose="020B0004020202020204" pitchFamily="34" charset="0"/>
              </a:rPr>
              <a:t>sostenibilità</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nei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documenti</a:t>
            </a:r>
            <a:r>
              <a:rPr lang="de-DE" b="0" dirty="0">
                <a:solidFill>
                  <a:schemeClr val="tx1">
                    <a:lumMod val="75000"/>
                    <a:lumOff val="25000"/>
                  </a:schemeClr>
                </a:solidFill>
                <a:latin typeface="Aptos" panose="020B0004020202020204" pitchFamily="34" charset="0"/>
              </a:rPr>
              <a:t> di </a:t>
            </a:r>
            <a:r>
              <a:rPr lang="de-DE" b="0" dirty="0" err="1">
                <a:solidFill>
                  <a:schemeClr val="tx1">
                    <a:lumMod val="75000"/>
                    <a:lumOff val="25000"/>
                  </a:schemeClr>
                </a:solidFill>
                <a:latin typeface="Aptos" panose="020B0004020202020204" pitchFamily="34" charset="0"/>
              </a:rPr>
              <a:t>gara</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espressamente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consentiti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auspicabili</a:t>
            </a:r>
            <a:r>
              <a:rPr lang="de-DE" b="0" dirty="0">
                <a:solidFill>
                  <a:schemeClr val="tx1">
                    <a:lumMod val="75000"/>
                    <a:lumOff val="25000"/>
                  </a:schemeClr>
                </a:solidFill>
                <a:latin typeface="Aptos" panose="020B0004020202020204" pitchFamily="34" charset="0"/>
              </a:rPr>
              <a:t> ai </a:t>
            </a:r>
            <a:r>
              <a:rPr lang="de-DE" b="0" dirty="0" err="1">
                <a:solidFill>
                  <a:schemeClr val="tx1">
                    <a:lumMod val="75000"/>
                    <a:lumOff val="25000"/>
                  </a:schemeClr>
                </a:solidFill>
                <a:latin typeface="Aptos" panose="020B0004020202020204" pitchFamily="34" charset="0"/>
              </a:rPr>
              <a:t>sensi</a:t>
            </a:r>
            <a:r>
              <a:rPr lang="de-DE" b="0" dirty="0">
                <a:solidFill>
                  <a:schemeClr val="tx1">
                    <a:lumMod val="75000"/>
                    <a:lumOff val="25000"/>
                  </a:schemeClr>
                </a:solidFill>
                <a:latin typeface="Aptos" panose="020B0004020202020204" pitchFamily="34" charset="0"/>
              </a:rPr>
              <a:t> della </a:t>
            </a:r>
            <a:r>
              <a:rPr lang="de-DE" b="0" dirty="0" err="1">
                <a:solidFill>
                  <a:schemeClr val="tx1">
                    <a:lumMod val="75000"/>
                    <a:lumOff val="25000"/>
                  </a:schemeClr>
                </a:solidFill>
                <a:latin typeface="Aptos" panose="020B0004020202020204" pitchFamily="34" charset="0"/>
              </a:rPr>
              <a:t>normativa</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vigente</a:t>
            </a:r>
            <a:r>
              <a:rPr lang="de-DE" b="0" dirty="0">
                <a:solidFill>
                  <a:schemeClr val="tx1">
                    <a:lumMod val="75000"/>
                    <a:lumOff val="25000"/>
                  </a:schemeClr>
                </a:solidFill>
                <a:latin typeface="Aptos" panose="020B0004020202020204" pitchFamily="34" charset="0"/>
              </a:rPr>
              <a:t>.</a:t>
            </a:r>
          </a:p>
          <a:p>
            <a:r>
              <a:rPr lang="de-DE" b="0" dirty="0">
                <a:solidFill>
                  <a:schemeClr val="tx1">
                    <a:lumMod val="75000"/>
                    <a:lumOff val="25000"/>
                  </a:schemeClr>
                </a:solidFill>
                <a:latin typeface="Aptos" panose="020B0004020202020204" pitchFamily="34" charset="0"/>
              </a:rPr>
              <a:t>La </a:t>
            </a:r>
            <a:r>
              <a:rPr lang="de-DE" b="0" dirty="0" err="1">
                <a:solidFill>
                  <a:schemeClr val="tx1">
                    <a:lumMod val="75000"/>
                    <a:lumOff val="25000"/>
                  </a:schemeClr>
                </a:solidFill>
                <a:latin typeface="Aptos" panose="020B0004020202020204" pitchFamily="34" charset="0"/>
              </a:rPr>
              <a:t>sostenibilità</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come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principio</a:t>
            </a:r>
            <a:r>
              <a:rPr lang="de-DE" b="0" dirty="0">
                <a:solidFill>
                  <a:schemeClr val="tx1">
                    <a:lumMod val="75000"/>
                    <a:lumOff val="25000"/>
                  </a:schemeClr>
                </a:solidFill>
                <a:latin typeface="Aptos" panose="020B0004020202020204" pitchFamily="34" charset="0"/>
              </a:rPr>
              <a:t> di </a:t>
            </a:r>
            <a:r>
              <a:rPr lang="de-DE" b="0" dirty="0" err="1">
                <a:solidFill>
                  <a:schemeClr val="tx1">
                    <a:lumMod val="75000"/>
                    <a:lumOff val="25000"/>
                  </a:schemeClr>
                </a:solidFill>
                <a:latin typeface="Aptos" panose="020B0004020202020204" pitchFamily="34" charset="0"/>
              </a:rPr>
              <a:t>riferimento</a:t>
            </a:r>
            <a:r>
              <a:rPr lang="de-DE" b="0" dirty="0">
                <a:solidFill>
                  <a:schemeClr val="tx1">
                    <a:lumMod val="75000"/>
                    <a:lumOff val="25000"/>
                  </a:schemeClr>
                </a:solidFill>
                <a:latin typeface="Aptos" panose="020B0004020202020204" pitchFamily="34" charset="0"/>
              </a:rPr>
              <a:t> per </a:t>
            </a:r>
            <a:r>
              <a:rPr lang="de-DE" b="0" dirty="0" err="1">
                <a:solidFill>
                  <a:schemeClr val="tx1">
                    <a:lumMod val="75000"/>
                    <a:lumOff val="25000"/>
                  </a:schemeClr>
                </a:solidFill>
                <a:latin typeface="Aptos" panose="020B0004020202020204" pitchFamily="34" charset="0"/>
              </a:rPr>
              <a:t>gli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appalti</a:t>
            </a:r>
            <a:r>
              <a:rPr lang="de-DE" b="0" dirty="0">
                <a:solidFill>
                  <a:schemeClr val="tx1">
                    <a:lumMod val="75000"/>
                    <a:lumOff val="25000"/>
                  </a:schemeClr>
                </a:solidFill>
                <a:latin typeface="Aptos" panose="020B0004020202020204" pitchFamily="34" charset="0"/>
              </a:rPr>
              <a:t>, al pari della </a:t>
            </a:r>
            <a:r>
              <a:rPr lang="de-DE" b="0" dirty="0" err="1">
                <a:solidFill>
                  <a:schemeClr val="tx1">
                    <a:lumMod val="75000"/>
                    <a:lumOff val="25000"/>
                  </a:schemeClr>
                </a:solidFill>
                <a:latin typeface="Aptos" panose="020B0004020202020204" pitchFamily="34" charset="0"/>
              </a:rPr>
              <a:t>trasparenza</a:t>
            </a:r>
            <a:r>
              <a:rPr lang="de-DE" b="0" dirty="0">
                <a:solidFill>
                  <a:schemeClr val="tx1">
                    <a:lumMod val="75000"/>
                    <a:lumOff val="25000"/>
                  </a:schemeClr>
                </a:solidFill>
                <a:latin typeface="Aptos" panose="020B0004020202020204" pitchFamily="34" charset="0"/>
              </a:rPr>
              <a:t>, della non </a:t>
            </a:r>
            <a:r>
              <a:rPr lang="de-DE" b="0" dirty="0" err="1">
                <a:solidFill>
                  <a:schemeClr val="tx1">
                    <a:lumMod val="75000"/>
                    <a:lumOff val="25000"/>
                  </a:schemeClr>
                </a:solidFill>
                <a:latin typeface="Aptos" panose="020B0004020202020204" pitchFamily="34" charset="0"/>
              </a:rPr>
              <a:t>discriminazione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e</a:t>
            </a:r>
            <a:r>
              <a:rPr lang="de-DE" b="0" dirty="0">
                <a:solidFill>
                  <a:schemeClr val="tx1">
                    <a:lumMod val="75000"/>
                    <a:lumOff val="25000"/>
                  </a:schemeClr>
                </a:solidFill>
                <a:latin typeface="Aptos" panose="020B0004020202020204" pitchFamily="34" charset="0"/>
              </a:rPr>
              <a:t> della </a:t>
            </a:r>
            <a:r>
              <a:rPr lang="de-DE" b="0" dirty="0" err="1">
                <a:solidFill>
                  <a:schemeClr val="tx1">
                    <a:lumMod val="75000"/>
                    <a:lumOff val="25000"/>
                  </a:schemeClr>
                </a:solidFill>
                <a:latin typeface="Aptos" panose="020B0004020202020204" pitchFamily="34" charset="0"/>
              </a:rPr>
              <a:t>proporzionalità</a:t>
            </a:r>
            <a:r>
              <a:rPr lang="de-DE" b="0" dirty="0">
                <a:solidFill>
                  <a:schemeClr val="tx1">
                    <a:lumMod val="75000"/>
                    <a:lumOff val="25000"/>
                  </a:schemeClr>
                </a:solidFill>
                <a:latin typeface="Aptos" panose="020B0004020202020204" pitchFamily="34" charset="0"/>
              </a:rPr>
              <a:t> (art. 18, </a:t>
            </a:r>
            <a:r>
              <a:rPr lang="de-DE" b="0" dirty="0" err="1">
                <a:solidFill>
                  <a:schemeClr val="tx1">
                    <a:lumMod val="75000"/>
                    <a:lumOff val="25000"/>
                  </a:schemeClr>
                </a:solidFill>
                <a:latin typeface="Aptos" panose="020B0004020202020204" pitchFamily="34" charset="0"/>
              </a:rPr>
              <a:t>paragrafo</a:t>
            </a:r>
            <a:r>
              <a:rPr lang="de-DE" b="0" dirty="0">
                <a:solidFill>
                  <a:schemeClr val="tx1">
                    <a:lumMod val="75000"/>
                    <a:lumOff val="25000"/>
                  </a:schemeClr>
                </a:solidFill>
                <a:latin typeface="Aptos" panose="020B0004020202020204" pitchFamily="34" charset="0"/>
              </a:rPr>
              <a:t> 2, della </a:t>
            </a:r>
            <a:r>
              <a:rPr lang="de-DE" b="0" dirty="0" err="1">
                <a:solidFill>
                  <a:schemeClr val="tx1">
                    <a:lumMod val="75000"/>
                    <a:lumOff val="25000"/>
                  </a:schemeClr>
                </a:solidFill>
                <a:latin typeface="Aptos" panose="020B0004020202020204" pitchFamily="34" charset="0"/>
              </a:rPr>
              <a:t>direttiva</a:t>
            </a:r>
            <a:r>
              <a:rPr lang="de-DE" b="0" dirty="0">
                <a:solidFill>
                  <a:schemeClr val="tx1">
                    <a:lumMod val="75000"/>
                    <a:lumOff val="25000"/>
                  </a:schemeClr>
                </a:solidFill>
                <a:latin typeface="Aptos" panose="020B0004020202020204" pitchFamily="34" charset="0"/>
              </a:rPr>
              <a:t> 2014/24/UE).</a:t>
            </a:r>
            <a:endParaRPr lang="de-DE" b="0" dirty="0">
              <a:solidFill>
                <a:schemeClr val="tx1">
                  <a:lumMod val="75000"/>
                  <a:lumOff val="25000"/>
                </a:schemeClr>
              </a:solidFill>
              <a:effectLst/>
              <a:latin typeface="Aptos" panose="020B00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1"/>
          <p:cNvSpPr txBox="1">
            <a:spLocks noGrp="1"/>
          </p:cNvSpPr>
          <p:nvPr>
            <p:ph type="title"/>
          </p:nvPr>
        </p:nvSpPr>
        <p:spPr>
          <a:xfrm>
            <a:off x="594350" y="189575"/>
            <a:ext cx="7957500" cy="1593600"/>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Diritto</a:t>
            </a:r>
            <a:r>
              <a:rPr lang="de-DE" dirty="0">
                <a:latin typeface="Aptos Serif" panose="02020604070405020304" pitchFamily="18" charset="0"/>
                <a:cs typeface="Aptos Serif" panose="02020604070405020304" pitchFamily="18" charset="0"/>
              </a:rPr>
              <a:t> alla </a:t>
            </a:r>
            <a:r>
              <a:rPr lang="de-DE" dirty="0" err="1">
                <a:latin typeface="Aptos Serif" panose="02020604070405020304" pitchFamily="18" charset="0"/>
                <a:cs typeface="Aptos Serif" panose="02020604070405020304" pitchFamily="18" charset="0"/>
              </a:rPr>
              <a:t>definizione</a:t>
            </a:r>
            <a:r>
              <a:rPr lang="de-DE" dirty="0">
                <a:latin typeface="Aptos Serif" panose="02020604070405020304" pitchFamily="18" charset="0"/>
                <a:cs typeface="Aptos Serif" panose="02020604070405020304" pitchFamily="18" charset="0"/>
              </a:rPr>
              <a:t> </a:t>
            </a:r>
            <a:br>
              <a:rPr lang="de-DE" dirty="0">
                <a:latin typeface="Aptos Serif" panose="02020604070405020304" pitchFamily="18" charset="0"/>
                <a:cs typeface="Aptos Serif" panose="02020604070405020304" pitchFamily="18" charset="0"/>
              </a:rPr>
            </a:br>
            <a:r>
              <a:rPr lang="de-DE" dirty="0">
                <a:latin typeface="Aptos Serif" panose="02020604070405020304" pitchFamily="18" charset="0"/>
                <a:cs typeface="Aptos Serif" panose="02020604070405020304" pitchFamily="18" charset="0"/>
              </a:rPr>
              <a:t>della </a:t>
            </a:r>
            <a:r>
              <a:rPr lang="de-DE" dirty="0" err="1">
                <a:latin typeface="Aptos Serif" panose="02020604070405020304" pitchFamily="18" charset="0"/>
                <a:cs typeface="Aptos Serif" panose="02020604070405020304" pitchFamily="18" charset="0"/>
              </a:rPr>
              <a:t>prestazione</a:t>
            </a:r>
            <a:endParaRPr dirty="0">
              <a:latin typeface="Aptos Serif" panose="02020604070405020304" pitchFamily="18" charset="0"/>
              <a:ea typeface="Arial"/>
              <a:cs typeface="Aptos Serif" panose="02020604070405020304" pitchFamily="18" charset="0"/>
              <a:sym typeface="Arial"/>
            </a:endParaRPr>
          </a:p>
        </p:txBody>
      </p:sp>
      <p:sp>
        <p:nvSpPr>
          <p:cNvPr id="120" name="Google Shape;120;p31"/>
          <p:cNvSpPr txBox="1">
            <a:spLocks noGrp="1"/>
          </p:cNvSpPr>
          <p:nvPr>
            <p:ph type="body" idx="1"/>
          </p:nvPr>
        </p:nvSpPr>
        <p:spPr>
          <a:xfrm>
            <a:off x="594360" y="2281918"/>
            <a:ext cx="6249612" cy="3708517"/>
          </a:xfrm>
          <a:prstGeom prst="rect">
            <a:avLst/>
          </a:prstGeom>
          <a:noFill/>
          <a:ln>
            <a:noFill/>
          </a:ln>
        </p:spPr>
        <p:txBody>
          <a:bodyPr spcFirstLastPara="1" wrap="square" lIns="0" tIns="228600" rIns="0" bIns="0" anchor="t" anchorCtr="0">
            <a:normAutofit/>
          </a:bodyPr>
          <a:lstStyle/>
          <a:p>
            <a:r>
              <a:rPr lang="de-DE" b="0" dirty="0">
                <a:solidFill>
                  <a:schemeClr val="tx1">
                    <a:lumMod val="75000"/>
                    <a:lumOff val="25000"/>
                  </a:schemeClr>
                </a:solidFill>
                <a:latin typeface="Aptos" panose="020B0004020202020204" pitchFamily="34" charset="0"/>
              </a:rPr>
              <a:t>Il </a:t>
            </a:r>
            <a:r>
              <a:rPr lang="de-DE" b="0" dirty="0" err="1">
                <a:solidFill>
                  <a:schemeClr val="tx1">
                    <a:lumMod val="75000"/>
                    <a:lumOff val="25000"/>
                  </a:schemeClr>
                </a:solidFill>
                <a:latin typeface="Aptos" panose="020B0004020202020204" pitchFamily="34" charset="0"/>
              </a:rPr>
              <a:t>diritto</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degli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appalti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pubblici</a:t>
            </a:r>
            <a:r>
              <a:rPr lang="de-DE" b="0" dirty="0">
                <a:solidFill>
                  <a:schemeClr val="tx1">
                    <a:lumMod val="75000"/>
                    <a:lumOff val="25000"/>
                  </a:schemeClr>
                </a:solidFill>
                <a:latin typeface="Aptos" panose="020B0004020202020204" pitchFamily="34" charset="0"/>
              </a:rPr>
              <a:t> non </a:t>
            </a:r>
            <a:r>
              <a:rPr lang="de-DE" b="0" dirty="0" err="1">
                <a:solidFill>
                  <a:schemeClr val="tx1">
                    <a:lumMod val="75000"/>
                    <a:lumOff val="25000"/>
                  </a:schemeClr>
                </a:solidFill>
                <a:latin typeface="Aptos" panose="020B0004020202020204" pitchFamily="34" charset="0"/>
              </a:rPr>
              <a:t>determina</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cosa</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viene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acquistato</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ma</a:t>
            </a:r>
            <a:r>
              <a:rPr lang="de-DE" b="0" dirty="0">
                <a:solidFill>
                  <a:schemeClr val="tx1">
                    <a:lumMod val="75000"/>
                    <a:lumOff val="25000"/>
                  </a:schemeClr>
                </a:solidFill>
                <a:latin typeface="Aptos" panose="020B0004020202020204" pitchFamily="34" charset="0"/>
              </a:rPr>
              <a:t> solo </a:t>
            </a:r>
            <a:r>
              <a:rPr lang="de-DE" b="0" dirty="0" err="1">
                <a:solidFill>
                  <a:schemeClr val="tx1">
                    <a:lumMod val="75000"/>
                    <a:lumOff val="25000"/>
                  </a:schemeClr>
                </a:solidFill>
                <a:latin typeface="Aptos" panose="020B0004020202020204" pitchFamily="34" charset="0"/>
              </a:rPr>
              <a:t>come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viene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acquistato</a:t>
            </a:r>
            <a:r>
              <a:rPr lang="de-DE" b="0" dirty="0">
                <a:solidFill>
                  <a:schemeClr val="tx1">
                    <a:lumMod val="75000"/>
                    <a:lumOff val="25000"/>
                  </a:schemeClr>
                </a:solidFill>
                <a:latin typeface="Aptos" panose="020B0004020202020204" pitchFamily="34" charset="0"/>
              </a:rPr>
              <a:t>.</a:t>
            </a:r>
          </a:p>
          <a:p>
            <a:r>
              <a:rPr lang="de-DE" b="0" dirty="0">
                <a:solidFill>
                  <a:schemeClr val="tx1">
                    <a:lumMod val="75000"/>
                    <a:lumOff val="25000"/>
                  </a:schemeClr>
                </a:solidFill>
                <a:latin typeface="Aptos" panose="020B0004020202020204" pitchFamily="34" charset="0"/>
              </a:rPr>
              <a:t>I </a:t>
            </a:r>
            <a:r>
              <a:rPr lang="de-DE" b="0" dirty="0" err="1">
                <a:solidFill>
                  <a:schemeClr val="tx1">
                    <a:lumMod val="75000"/>
                    <a:lumOff val="25000"/>
                  </a:schemeClr>
                </a:solidFill>
                <a:latin typeface="Aptos" panose="020B0004020202020204" pitchFamily="34" charset="0"/>
              </a:rPr>
              <a:t>criteri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ecosociali</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possono</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essere</a:t>
            </a:r>
            <a:r>
              <a:rPr lang="de-DE" b="0" dirty="0">
                <a:solidFill>
                  <a:schemeClr val="tx1">
                    <a:lumMod val="75000"/>
                    <a:lumOff val="25000"/>
                  </a:schemeClr>
                </a:solidFill>
                <a:latin typeface="Aptos" panose="020B0004020202020204" pitchFamily="34" charset="0"/>
              </a:rPr>
              <a:t> </a:t>
            </a:r>
            <a:r>
              <a:rPr lang="de-DE" b="0" dirty="0" err="1">
                <a:solidFill>
                  <a:schemeClr val="tx1">
                    <a:lumMod val="75000"/>
                    <a:lumOff val="25000"/>
                  </a:schemeClr>
                </a:solidFill>
                <a:latin typeface="Aptos" panose="020B0004020202020204" pitchFamily="34" charset="0"/>
              </a:rPr>
              <a:t>presi</a:t>
            </a:r>
            <a:r>
              <a:rPr lang="de-DE" b="0" dirty="0">
                <a:solidFill>
                  <a:schemeClr val="tx1">
                    <a:lumMod val="75000"/>
                    <a:lumOff val="25000"/>
                  </a:schemeClr>
                </a:solidFill>
                <a:latin typeface="Aptos" panose="020B0004020202020204" pitchFamily="34" charset="0"/>
              </a:rPr>
              <a:t> in </a:t>
            </a:r>
            <a:r>
              <a:rPr lang="de-DE" b="0" dirty="0" err="1">
                <a:solidFill>
                  <a:schemeClr val="tx1">
                    <a:lumMod val="75000"/>
                    <a:lumOff val="25000"/>
                  </a:schemeClr>
                </a:solidFill>
                <a:latin typeface="Aptos" panose="020B0004020202020204" pitchFamily="34" charset="0"/>
              </a:rPr>
              <a:t>considerazione</a:t>
            </a:r>
            <a:r>
              <a:rPr lang="de-DE" b="0" dirty="0">
                <a:solidFill>
                  <a:schemeClr val="tx1">
                    <a:lumMod val="75000"/>
                    <a:lumOff val="25000"/>
                  </a:schemeClr>
                </a:solidFill>
                <a:latin typeface="Aptos" panose="020B0004020202020204" pitchFamily="34" charset="0"/>
              </a:rPr>
              <a:t> in tutte le </a:t>
            </a:r>
            <a:r>
              <a:rPr lang="de-DE" b="0" dirty="0" err="1">
                <a:solidFill>
                  <a:schemeClr val="tx1">
                    <a:lumMod val="75000"/>
                    <a:lumOff val="25000"/>
                  </a:schemeClr>
                </a:solidFill>
                <a:latin typeface="Aptos" panose="020B0004020202020204" pitchFamily="34" charset="0"/>
              </a:rPr>
              <a:t>fasi</a:t>
            </a:r>
            <a:r>
              <a:rPr lang="de-DE" b="0" dirty="0">
                <a:solidFill>
                  <a:schemeClr val="tx1">
                    <a:lumMod val="75000"/>
                    <a:lumOff val="25000"/>
                  </a:schemeClr>
                </a:solidFill>
                <a:latin typeface="Aptos" panose="020B0004020202020204" pitchFamily="34" charset="0"/>
              </a:rPr>
              <a:t> della </a:t>
            </a:r>
            <a:r>
              <a:rPr lang="de-DE" b="0" dirty="0" err="1">
                <a:solidFill>
                  <a:schemeClr val="tx1">
                    <a:lumMod val="75000"/>
                    <a:lumOff val="25000"/>
                  </a:schemeClr>
                </a:solidFill>
                <a:latin typeface="Aptos" panose="020B0004020202020204" pitchFamily="34" charset="0"/>
              </a:rPr>
              <a:t>procedura</a:t>
            </a:r>
            <a:r>
              <a:rPr lang="de-DE" b="0" dirty="0">
                <a:solidFill>
                  <a:schemeClr val="tx1">
                    <a:lumMod val="75000"/>
                    <a:lumOff val="25000"/>
                  </a:schemeClr>
                </a:solidFill>
                <a:latin typeface="Aptos" panose="020B0004020202020204" pitchFamily="34" charset="0"/>
              </a:rPr>
              <a:t> di </a:t>
            </a:r>
            <a:r>
              <a:rPr lang="de-DE" b="0" dirty="0" err="1">
                <a:solidFill>
                  <a:schemeClr val="tx1">
                    <a:lumMod val="75000"/>
                    <a:lumOff val="25000"/>
                  </a:schemeClr>
                </a:solidFill>
                <a:latin typeface="Aptos" panose="020B0004020202020204" pitchFamily="34" charset="0"/>
              </a:rPr>
              <a:t>appalto</a:t>
            </a:r>
            <a:r>
              <a:rPr lang="de-DE" b="0" dirty="0">
                <a:solidFill>
                  <a:schemeClr val="tx1">
                    <a:lumMod val="75000"/>
                    <a:lumOff val="25000"/>
                  </a:schemeClr>
                </a:solidFill>
                <a:latin typeface="Aptos" panose="020B0004020202020204" pitchFamily="34" charset="0"/>
              </a:rPr>
              <a:t>.</a:t>
            </a:r>
            <a:endParaRPr lang="de-DE" b="0" dirty="0">
              <a:solidFill>
                <a:schemeClr val="tx1">
                  <a:lumMod val="75000"/>
                  <a:lumOff val="25000"/>
                </a:schemeClr>
              </a:solidFill>
              <a:effectLst/>
              <a:latin typeface="Aptos" panose="020B0004020202020204" pitchFamily="34" charset="0"/>
            </a:endParaRPr>
          </a:p>
        </p:txBody>
      </p:sp>
      <p:sp>
        <p:nvSpPr>
          <p:cNvPr id="121" name="Google Shape;121;p31"/>
          <p:cNvSpPr/>
          <p:nvPr/>
        </p:nvSpPr>
        <p:spPr>
          <a:xfrm rot="4396374">
            <a:off x="8318469" y="3098917"/>
            <a:ext cx="2972935" cy="1888557"/>
          </a:xfrm>
          <a:custGeom>
            <a:avLst/>
            <a:gdLst/>
            <a:ahLst/>
            <a:cxnLst/>
            <a:rect l="l" t="t" r="r" b="b"/>
            <a:pathLst>
              <a:path w="120000" h="120000" extrusionOk="0">
                <a:moveTo>
                  <a:pt x="0" y="120000"/>
                </a:moveTo>
                <a:quadBezTo>
                  <a:pt x="20000" y="40000"/>
                  <a:pt x="96087" y="15000"/>
                </a:quadBezTo>
                <a:lnTo>
                  <a:pt x="95013" y="0"/>
                </a:lnTo>
                <a:lnTo>
                  <a:pt x="120000" y="18786"/>
                </a:lnTo>
                <a:lnTo>
                  <a:pt x="98561" y="49572"/>
                </a:lnTo>
                <a:lnTo>
                  <a:pt x="97488" y="34572"/>
                </a:lnTo>
                <a:quadBezTo>
                  <a:pt x="30000" y="44572"/>
                  <a:pt x="0" y="120000"/>
                </a:quadBezTo>
                <a:close/>
              </a:path>
            </a:pathLst>
          </a:custGeom>
          <a:solidFill>
            <a:schemeClr val="tx2">
              <a:alpha val="90196"/>
            </a:schemeClr>
          </a:solidFill>
          <a:ln w="25400"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2" name="Google Shape;122;p31"/>
          <p:cNvSpPr txBox="1"/>
          <p:nvPr/>
        </p:nvSpPr>
        <p:spPr>
          <a:xfrm>
            <a:off x="7136099" y="2490411"/>
            <a:ext cx="3708858" cy="307777"/>
          </a:xfrm>
          <a:prstGeom prst="rect">
            <a:avLst/>
          </a:prstGeom>
          <a:noFill/>
          <a:ln>
            <a:noFill/>
          </a:ln>
        </p:spPr>
        <p:txBody>
          <a:bodyPr spcFirstLastPara="1" wrap="square" lIns="91425" tIns="45700" rIns="91425" bIns="45700" anchor="t" anchorCtr="0">
            <a:spAutoFit/>
          </a:bodyPr>
          <a:lstStyle/>
          <a:p>
            <a:pPr lvl="0"/>
            <a:r>
              <a:rPr lang="de-DE" dirty="0" err="1">
                <a:latin typeface="Aptos" panose="020B0004020202020204" pitchFamily="34" charset="0"/>
              </a:rPr>
              <a:t>Definizione</a:t>
            </a:r>
            <a:r>
              <a:rPr lang="de-DE" dirty="0">
                <a:latin typeface="Aptos" panose="020B0004020202020204" pitchFamily="34" charset="0"/>
              </a:rPr>
              <a:t> </a:t>
            </a:r>
            <a:r>
              <a:rPr lang="de-DE" dirty="0" err="1">
                <a:latin typeface="Aptos" panose="020B0004020202020204" pitchFamily="34" charset="0"/>
              </a:rPr>
              <a:t>dell'oggetto</a:t>
            </a:r>
            <a:r>
              <a:rPr lang="de-DE" dirty="0">
                <a:latin typeface="Aptos" panose="020B0004020202020204" pitchFamily="34" charset="0"/>
              </a:rPr>
              <a:t> </a:t>
            </a:r>
            <a:r>
              <a:rPr lang="de-DE" dirty="0" err="1">
                <a:latin typeface="Aptos" panose="020B0004020202020204" pitchFamily="34" charset="0"/>
              </a:rPr>
              <a:t>dell'appalto</a:t>
            </a:r>
            <a:endParaRPr dirty="0">
              <a:latin typeface="Aptos" panose="020B0004020202020204" pitchFamily="34" charset="0"/>
            </a:endParaRPr>
          </a:p>
        </p:txBody>
      </p:sp>
      <p:sp>
        <p:nvSpPr>
          <p:cNvPr id="123" name="Google Shape;123;p31"/>
          <p:cNvSpPr txBox="1"/>
          <p:nvPr/>
        </p:nvSpPr>
        <p:spPr>
          <a:xfrm>
            <a:off x="10055773" y="2940750"/>
            <a:ext cx="2234530" cy="307736"/>
          </a:xfrm>
          <a:prstGeom prst="rect">
            <a:avLst/>
          </a:prstGeom>
          <a:noFill/>
          <a:ln>
            <a:noFill/>
          </a:ln>
        </p:spPr>
        <p:txBody>
          <a:bodyPr spcFirstLastPara="1" wrap="square" lIns="91425" tIns="45700" rIns="91425" bIns="45700" anchor="t" anchorCtr="0">
            <a:spAutoFit/>
          </a:bodyPr>
          <a:lstStyle/>
          <a:p>
            <a:pPr lvl="0"/>
            <a:r>
              <a:rPr lang="de-DE" dirty="0" err="1">
                <a:latin typeface="Aptos" panose="020B0004020202020204" pitchFamily="34" charset="0"/>
              </a:rPr>
              <a:t>Specifiche</a:t>
            </a:r>
            <a:r>
              <a:rPr lang="de-DE" dirty="0">
                <a:latin typeface="Aptos" panose="020B0004020202020204" pitchFamily="34" charset="0"/>
              </a:rPr>
              <a:t> </a:t>
            </a:r>
            <a:r>
              <a:rPr lang="de-DE" dirty="0" err="1">
                <a:latin typeface="Aptos" panose="020B0004020202020204" pitchFamily="34" charset="0"/>
              </a:rPr>
              <a:t>tecniche</a:t>
            </a:r>
            <a:endParaRPr sz="1400" b="0" i="0" u="none" strike="noStrike" cap="none" dirty="0">
              <a:solidFill>
                <a:srgbClr val="000000"/>
              </a:solidFill>
              <a:latin typeface="Aptos" panose="020B0004020202020204" pitchFamily="34" charset="0"/>
              <a:sym typeface="Arial"/>
            </a:endParaRPr>
          </a:p>
        </p:txBody>
      </p:sp>
      <p:sp>
        <p:nvSpPr>
          <p:cNvPr id="124" name="Google Shape;124;p31"/>
          <p:cNvSpPr txBox="1"/>
          <p:nvPr/>
        </p:nvSpPr>
        <p:spPr>
          <a:xfrm>
            <a:off x="7511352" y="3488340"/>
            <a:ext cx="2664296" cy="307777"/>
          </a:xfrm>
          <a:prstGeom prst="rect">
            <a:avLst/>
          </a:prstGeom>
          <a:noFill/>
          <a:ln>
            <a:noFill/>
          </a:ln>
        </p:spPr>
        <p:txBody>
          <a:bodyPr spcFirstLastPara="1" wrap="square" lIns="91425" tIns="45700" rIns="91425" bIns="45700" anchor="t" anchorCtr="0">
            <a:spAutoFit/>
          </a:bodyPr>
          <a:lstStyle/>
          <a:p>
            <a:pPr lvl="0"/>
            <a:r>
              <a:rPr lang="de-DE" dirty="0" err="1">
                <a:latin typeface="Aptos" panose="020B0004020202020204" pitchFamily="34" charset="0"/>
              </a:rPr>
              <a:t>Selezione</a:t>
            </a:r>
            <a:r>
              <a:rPr lang="de-DE" dirty="0">
                <a:latin typeface="Aptos" panose="020B0004020202020204" pitchFamily="34" charset="0"/>
              </a:rPr>
              <a:t> </a:t>
            </a:r>
            <a:r>
              <a:rPr lang="de-DE" dirty="0" err="1">
                <a:latin typeface="Aptos" panose="020B0004020202020204" pitchFamily="34" charset="0"/>
              </a:rPr>
              <a:t>degli</a:t>
            </a:r>
            <a:r>
              <a:rPr lang="de-DE" dirty="0">
                <a:latin typeface="Aptos" panose="020B0004020202020204" pitchFamily="34" charset="0"/>
              </a:rPr>
              <a:t> </a:t>
            </a:r>
            <a:r>
              <a:rPr lang="de-DE" dirty="0" err="1">
                <a:latin typeface="Aptos" panose="020B0004020202020204" pitchFamily="34" charset="0"/>
              </a:rPr>
              <a:t>offerenti</a:t>
            </a:r>
            <a:endParaRPr sz="1400" b="0" i="0" u="none" strike="noStrike" cap="none" dirty="0">
              <a:solidFill>
                <a:srgbClr val="000000"/>
              </a:solidFill>
              <a:latin typeface="Aptos" panose="020B0004020202020204" pitchFamily="34" charset="0"/>
              <a:sym typeface="Arial"/>
            </a:endParaRPr>
          </a:p>
        </p:txBody>
      </p:sp>
      <p:sp>
        <p:nvSpPr>
          <p:cNvPr id="125" name="Google Shape;125;p31"/>
          <p:cNvSpPr txBox="1"/>
          <p:nvPr/>
        </p:nvSpPr>
        <p:spPr>
          <a:xfrm>
            <a:off x="8321219" y="4436041"/>
            <a:ext cx="3708858" cy="307777"/>
          </a:xfrm>
          <a:prstGeom prst="rect">
            <a:avLst/>
          </a:prstGeom>
          <a:noFill/>
          <a:ln>
            <a:noFill/>
          </a:ln>
        </p:spPr>
        <p:txBody>
          <a:bodyPr spcFirstLastPara="1" wrap="square" lIns="91425" tIns="45700" rIns="91425" bIns="45700" anchor="t" anchorCtr="0">
            <a:spAutoFit/>
          </a:bodyPr>
          <a:lstStyle/>
          <a:p>
            <a:pPr lvl="0"/>
            <a:r>
              <a:rPr lang="de-DE" dirty="0" err="1">
                <a:latin typeface="Aptos" panose="020B0004020202020204" pitchFamily="34" charset="0"/>
              </a:rPr>
              <a:t>Condizioni</a:t>
            </a:r>
            <a:r>
              <a:rPr lang="de-DE" dirty="0">
                <a:latin typeface="Aptos" panose="020B0004020202020204" pitchFamily="34" charset="0"/>
              </a:rPr>
              <a:t> </a:t>
            </a:r>
            <a:r>
              <a:rPr lang="de-DE" dirty="0" err="1">
                <a:latin typeface="Aptos" panose="020B0004020202020204" pitchFamily="34" charset="0"/>
              </a:rPr>
              <a:t>contrattuali</a:t>
            </a:r>
            <a:endParaRPr sz="1400" b="0" i="0" u="none" strike="noStrike" cap="none" dirty="0">
              <a:solidFill>
                <a:srgbClr val="000000"/>
              </a:solidFill>
              <a:latin typeface="Aptos" panose="020B0004020202020204" pitchFamily="34" charset="0"/>
              <a:sym typeface="Arial"/>
            </a:endParaRPr>
          </a:p>
        </p:txBody>
      </p:sp>
      <p:sp>
        <p:nvSpPr>
          <p:cNvPr id="126" name="Google Shape;126;p31"/>
          <p:cNvSpPr txBox="1"/>
          <p:nvPr/>
        </p:nvSpPr>
        <p:spPr>
          <a:xfrm>
            <a:off x="10416600" y="3749071"/>
            <a:ext cx="1775400" cy="523180"/>
          </a:xfrm>
          <a:prstGeom prst="rect">
            <a:avLst/>
          </a:prstGeom>
          <a:noFill/>
          <a:ln>
            <a:noFill/>
          </a:ln>
        </p:spPr>
        <p:txBody>
          <a:bodyPr spcFirstLastPara="1" wrap="square" lIns="91425" tIns="45700" rIns="91425" bIns="45700" anchor="t" anchorCtr="0">
            <a:spAutoFit/>
          </a:bodyPr>
          <a:lstStyle/>
          <a:p>
            <a:pPr lvl="0"/>
            <a:r>
              <a:rPr lang="de-DE" dirty="0" err="1">
                <a:latin typeface="Aptos" panose="020B0004020202020204" pitchFamily="34" charset="0"/>
              </a:rPr>
              <a:t>Criteri</a:t>
            </a:r>
            <a:r>
              <a:rPr lang="de-DE" dirty="0">
                <a:latin typeface="Aptos" panose="020B0004020202020204" pitchFamily="34" charset="0"/>
              </a:rPr>
              <a:t> di </a:t>
            </a:r>
            <a:r>
              <a:rPr lang="de-DE" dirty="0" err="1">
                <a:latin typeface="Aptos" panose="020B0004020202020204" pitchFamily="34" charset="0"/>
              </a:rPr>
              <a:t>aggiudicazione</a:t>
            </a:r>
            <a:endParaRPr dirty="0">
              <a:latin typeface="Aptos" panose="020B00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32"/>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Condizioni</a:t>
            </a:r>
            <a:endParaRPr dirty="0">
              <a:latin typeface="Aptos Serif" panose="02020604070405020304" pitchFamily="18" charset="0"/>
              <a:ea typeface="Arial"/>
              <a:cs typeface="Aptos Serif" panose="02020604070405020304" pitchFamily="18" charset="0"/>
              <a:sym typeface="Arial"/>
            </a:endParaRPr>
          </a:p>
        </p:txBody>
      </p:sp>
      <p:sp>
        <p:nvSpPr>
          <p:cNvPr id="132" name="Google Shape;132;p32"/>
          <p:cNvSpPr txBox="1">
            <a:spLocks noGrp="1"/>
          </p:cNvSpPr>
          <p:nvPr>
            <p:ph type="body" idx="1"/>
          </p:nvPr>
        </p:nvSpPr>
        <p:spPr>
          <a:xfrm>
            <a:off x="458434" y="2281918"/>
            <a:ext cx="10749144" cy="3708517"/>
          </a:xfrm>
          <a:prstGeom prst="rect">
            <a:avLst/>
          </a:prstGeom>
          <a:noFill/>
          <a:ln>
            <a:noFill/>
          </a:ln>
        </p:spPr>
        <p:txBody>
          <a:bodyPr spcFirstLastPara="1" wrap="square" lIns="0" tIns="228600" rIns="0" bIns="0" anchor="t" anchorCtr="0">
            <a:normAutofit/>
          </a:bodyPr>
          <a:lstStyle/>
          <a:p>
            <a:r>
              <a:rPr lang="de-DE" b="0" dirty="0">
                <a:latin typeface="Aptos" panose="020B0004020202020204" pitchFamily="34" charset="0"/>
              </a:rPr>
              <a:t>I </a:t>
            </a:r>
            <a:r>
              <a:rPr lang="de-DE" b="0" dirty="0" err="1">
                <a:latin typeface="Aptos" panose="020B0004020202020204" pitchFamily="34" charset="0"/>
              </a:rPr>
              <a:t>criteri</a:t>
            </a:r>
            <a:r>
              <a:rPr lang="de-DE" b="0" dirty="0">
                <a:latin typeface="Aptos" panose="020B0004020202020204" pitchFamily="34" charset="0"/>
              </a:rPr>
              <a:t> </a:t>
            </a:r>
            <a:r>
              <a:rPr lang="de-DE" b="0" dirty="0" err="1">
                <a:latin typeface="Aptos" panose="020B0004020202020204" pitchFamily="34" charset="0"/>
              </a:rPr>
              <a:t>sono</a:t>
            </a:r>
            <a:r>
              <a:rPr lang="de-DE" b="0" dirty="0">
                <a:latin typeface="Aptos" panose="020B0004020202020204" pitchFamily="34" charset="0"/>
              </a:rPr>
              <a:t> </a:t>
            </a:r>
            <a:r>
              <a:rPr lang="de-DE" b="0" dirty="0" err="1">
                <a:latin typeface="Aptos" panose="020B0004020202020204" pitchFamily="34" charset="0"/>
              </a:rPr>
              <a:t>correlati</a:t>
            </a:r>
            <a:r>
              <a:rPr lang="de-DE" b="0" dirty="0">
                <a:latin typeface="Aptos" panose="020B0004020202020204" pitchFamily="34" charset="0"/>
              </a:rPr>
              <a:t> </a:t>
            </a:r>
            <a:r>
              <a:rPr lang="de-DE" b="0" dirty="0" err="1">
                <a:latin typeface="Aptos" panose="020B0004020202020204" pitchFamily="34" charset="0"/>
              </a:rPr>
              <a:t>all'oggetto</a:t>
            </a:r>
            <a:r>
              <a:rPr lang="de-DE" b="0" dirty="0">
                <a:latin typeface="Aptos" panose="020B0004020202020204" pitchFamily="34" charset="0"/>
              </a:rPr>
              <a:t> </a:t>
            </a:r>
            <a:r>
              <a:rPr lang="de-DE" b="0" dirty="0" err="1">
                <a:latin typeface="Aptos" panose="020B0004020202020204" pitchFamily="34" charset="0"/>
              </a:rPr>
              <a:t>dell'appalto</a:t>
            </a:r>
            <a:r>
              <a:rPr lang="de-DE" b="0" dirty="0">
                <a:latin typeface="Aptos" panose="020B0004020202020204" pitchFamily="34" charset="0"/>
              </a:rPr>
              <a:t>.</a:t>
            </a:r>
            <a:endParaRPr lang="de-DE" sz="2000" b="0" dirty="0">
              <a:latin typeface="Aptos" panose="020B0004020202020204" pitchFamily="34" charset="0"/>
            </a:endParaRPr>
          </a:p>
          <a:p>
            <a:r>
              <a:rPr lang="de-DE" b="0" dirty="0">
                <a:latin typeface="Aptos" panose="020B0004020202020204" pitchFamily="34" charset="0"/>
              </a:rPr>
              <a:t>I </a:t>
            </a:r>
            <a:r>
              <a:rPr lang="de-DE" b="0" dirty="0" err="1">
                <a:latin typeface="Aptos" panose="020B0004020202020204" pitchFamily="34" charset="0"/>
              </a:rPr>
              <a:t>criteri</a:t>
            </a:r>
            <a:r>
              <a:rPr lang="de-DE" b="0" dirty="0">
                <a:latin typeface="Aptos" panose="020B0004020202020204" pitchFamily="34" charset="0"/>
              </a:rPr>
              <a:t> non </a:t>
            </a:r>
            <a:r>
              <a:rPr lang="de-DE" b="0" dirty="0" err="1">
                <a:latin typeface="Aptos" panose="020B0004020202020204" pitchFamily="34" charset="0"/>
              </a:rPr>
              <a:t>sono</a:t>
            </a:r>
            <a:r>
              <a:rPr lang="de-DE" b="0" dirty="0">
                <a:latin typeface="Aptos" panose="020B0004020202020204" pitchFamily="34" charset="0"/>
              </a:rPr>
              <a:t> </a:t>
            </a:r>
            <a:r>
              <a:rPr lang="de-DE" b="0" dirty="0" err="1">
                <a:latin typeface="Aptos" panose="020B0004020202020204" pitchFamily="34" charset="0"/>
              </a:rPr>
              <a:t>discriminatori</a:t>
            </a:r>
            <a:r>
              <a:rPr lang="de-DE" b="0" dirty="0">
                <a:latin typeface="Aptos" panose="020B0004020202020204" pitchFamily="34" charset="0"/>
              </a:rPr>
              <a:t> (</a:t>
            </a:r>
            <a:r>
              <a:rPr lang="de-DE" b="0" dirty="0" err="1">
                <a:latin typeface="Aptos" panose="020B0004020202020204" pitchFamily="34" charset="0"/>
              </a:rPr>
              <a:t>nessuna</a:t>
            </a:r>
            <a:r>
              <a:rPr lang="de-DE" b="0" dirty="0">
                <a:latin typeface="Aptos" panose="020B0004020202020204" pitchFamily="34" charset="0"/>
              </a:rPr>
              <a:t> </a:t>
            </a:r>
            <a:r>
              <a:rPr lang="de-DE" b="0" dirty="0" err="1">
                <a:latin typeface="Aptos" panose="020B0004020202020204" pitchFamily="34" charset="0"/>
              </a:rPr>
              <a:t>restrizione</a:t>
            </a:r>
            <a:r>
              <a:rPr lang="de-DE" b="0" dirty="0">
                <a:latin typeface="Aptos" panose="020B0004020202020204" pitchFamily="34" charset="0"/>
              </a:rPr>
              <a:t> </a:t>
            </a:r>
            <a:r>
              <a:rPr lang="de-DE" b="0" dirty="0" err="1">
                <a:latin typeface="Aptos" panose="020B0004020202020204" pitchFamily="34" charset="0"/>
              </a:rPr>
              <a:t>inammissibile</a:t>
            </a:r>
            <a:r>
              <a:rPr lang="de-DE" b="0" dirty="0">
                <a:latin typeface="Aptos" panose="020B0004020202020204" pitchFamily="34" charset="0"/>
              </a:rPr>
              <a:t> del </a:t>
            </a:r>
            <a:r>
              <a:rPr lang="de-DE" b="0" dirty="0" err="1">
                <a:latin typeface="Aptos" panose="020B0004020202020204" pitchFamily="34" charset="0"/>
              </a:rPr>
              <a:t>gruppo</a:t>
            </a:r>
            <a:r>
              <a:rPr lang="de-DE" b="0" dirty="0">
                <a:latin typeface="Aptos" panose="020B0004020202020204" pitchFamily="34" charset="0"/>
              </a:rPr>
              <a:t> di </a:t>
            </a:r>
            <a:r>
              <a:rPr lang="de-DE" b="0" dirty="0" err="1">
                <a:latin typeface="Aptos" panose="020B0004020202020204" pitchFamily="34" charset="0"/>
              </a:rPr>
              <a:t>offerenti</a:t>
            </a:r>
            <a:r>
              <a:rPr lang="de-DE" b="0" dirty="0">
                <a:latin typeface="Aptos" panose="020B0004020202020204" pitchFamily="34" charset="0"/>
              </a:rPr>
              <a:t>, ad </a:t>
            </a:r>
            <a:r>
              <a:rPr lang="de-DE" b="0" dirty="0" err="1">
                <a:latin typeface="Aptos" panose="020B0004020202020204" pitchFamily="34" charset="0"/>
              </a:rPr>
              <a:t>esempio</a:t>
            </a:r>
            <a:r>
              <a:rPr lang="de-DE" b="0" dirty="0">
                <a:latin typeface="Aptos" panose="020B0004020202020204" pitchFamily="34" charset="0"/>
              </a:rPr>
              <a:t> </a:t>
            </a:r>
            <a:r>
              <a:rPr lang="de-DE" b="0" dirty="0" err="1">
                <a:latin typeface="Aptos" panose="020B0004020202020204" pitchFamily="34" charset="0"/>
              </a:rPr>
              <a:t>attraverso</a:t>
            </a:r>
            <a:r>
              <a:rPr lang="de-DE" b="0" dirty="0">
                <a:latin typeface="Aptos" panose="020B0004020202020204" pitchFamily="34" charset="0"/>
              </a:rPr>
              <a:t> </a:t>
            </a:r>
            <a:r>
              <a:rPr lang="de-DE" b="0" dirty="0" err="1">
                <a:latin typeface="Aptos" panose="020B0004020202020204" pitchFamily="34" charset="0"/>
              </a:rPr>
              <a:t>limitazioni</a:t>
            </a:r>
            <a:r>
              <a:rPr lang="de-DE" b="0" dirty="0">
                <a:latin typeface="Aptos" panose="020B0004020202020204" pitchFamily="34" charset="0"/>
              </a:rPr>
              <a:t> </a:t>
            </a:r>
            <a:r>
              <a:rPr lang="de-DE" b="0" dirty="0" err="1">
                <a:latin typeface="Aptos" panose="020B0004020202020204" pitchFamily="34" charset="0"/>
              </a:rPr>
              <a:t>regionali</a:t>
            </a:r>
            <a:r>
              <a:rPr lang="de-DE" b="0" dirty="0">
                <a:latin typeface="Aptos" panose="020B0004020202020204" pitchFamily="34" charset="0"/>
              </a:rPr>
              <a:t>).</a:t>
            </a:r>
            <a:endParaRPr lang="de-DE" sz="2000" b="0" dirty="0">
              <a:latin typeface="Aptos" panose="020B0004020202020204" pitchFamily="34" charset="0"/>
            </a:endParaRPr>
          </a:p>
          <a:p>
            <a:r>
              <a:rPr lang="de-DE" b="0" dirty="0">
                <a:latin typeface="Aptos" panose="020B0004020202020204" pitchFamily="34" charset="0"/>
              </a:rPr>
              <a:t>I </a:t>
            </a:r>
            <a:r>
              <a:rPr lang="de-DE" b="0" dirty="0" err="1">
                <a:latin typeface="Aptos" panose="020B0004020202020204" pitchFamily="34" charset="0"/>
              </a:rPr>
              <a:t>criteri</a:t>
            </a:r>
            <a:r>
              <a:rPr lang="de-DE" b="0" dirty="0">
                <a:latin typeface="Aptos" panose="020B0004020202020204" pitchFamily="34" charset="0"/>
              </a:rPr>
              <a:t> </a:t>
            </a:r>
            <a:r>
              <a:rPr lang="de-DE" b="0" dirty="0" err="1">
                <a:latin typeface="Aptos" panose="020B0004020202020204" pitchFamily="34" charset="0"/>
              </a:rPr>
              <a:t>sono</a:t>
            </a:r>
            <a:r>
              <a:rPr lang="de-DE" b="0" dirty="0">
                <a:latin typeface="Aptos" panose="020B0004020202020204" pitchFamily="34" charset="0"/>
              </a:rPr>
              <a:t> </a:t>
            </a:r>
            <a:r>
              <a:rPr lang="de-DE" b="0" dirty="0" err="1">
                <a:latin typeface="Aptos" panose="020B0004020202020204" pitchFamily="34" charset="0"/>
              </a:rPr>
              <a:t>espressamente</a:t>
            </a:r>
            <a:r>
              <a:rPr lang="de-DE" b="0" dirty="0">
                <a:latin typeface="Aptos" panose="020B0004020202020204" pitchFamily="34" charset="0"/>
              </a:rPr>
              <a:t> </a:t>
            </a:r>
            <a:r>
              <a:rPr lang="de-DE" b="0" dirty="0" err="1">
                <a:latin typeface="Aptos" panose="020B0004020202020204" pitchFamily="34" charset="0"/>
              </a:rPr>
              <a:t>indicati</a:t>
            </a:r>
            <a:r>
              <a:rPr lang="de-DE" b="0" dirty="0">
                <a:latin typeface="Aptos" panose="020B0004020202020204" pitchFamily="34" charset="0"/>
              </a:rPr>
              <a:t> </a:t>
            </a:r>
            <a:r>
              <a:rPr lang="de-DE" b="0" dirty="0" err="1">
                <a:latin typeface="Aptos" panose="020B0004020202020204" pitchFamily="34" charset="0"/>
              </a:rPr>
              <a:t>nel</a:t>
            </a:r>
            <a:r>
              <a:rPr lang="de-DE" b="0" dirty="0">
                <a:latin typeface="Aptos" panose="020B0004020202020204" pitchFamily="34" charset="0"/>
              </a:rPr>
              <a:t> </a:t>
            </a:r>
            <a:r>
              <a:rPr lang="de-DE" b="0" dirty="0" err="1">
                <a:latin typeface="Aptos" panose="020B0004020202020204" pitchFamily="34" charset="0"/>
              </a:rPr>
              <a:t>capitolato</a:t>
            </a:r>
            <a:r>
              <a:rPr lang="de-DE" b="0" dirty="0">
                <a:latin typeface="Aptos" panose="020B0004020202020204" pitchFamily="34" charset="0"/>
              </a:rPr>
              <a:t> </a:t>
            </a:r>
            <a:r>
              <a:rPr lang="de-DE" b="0" dirty="0" err="1">
                <a:latin typeface="Aptos" panose="020B0004020202020204" pitchFamily="34" charset="0"/>
              </a:rPr>
              <a:t>d'appalto</a:t>
            </a:r>
            <a:r>
              <a:rPr lang="de-DE" b="0" dirty="0">
                <a:latin typeface="Aptos" panose="020B0004020202020204" pitchFamily="34" charset="0"/>
              </a:rPr>
              <a:t>.</a:t>
            </a:r>
            <a:endParaRPr lang="de-DE" sz="2000" b="0" dirty="0">
              <a:latin typeface="Aptos" panose="020B0004020202020204" pitchFamily="34" charset="0"/>
            </a:endParaRPr>
          </a:p>
          <a:p>
            <a:r>
              <a:rPr lang="de-DE" b="0" dirty="0">
                <a:latin typeface="Aptos" panose="020B0004020202020204" pitchFamily="34" charset="0"/>
              </a:rPr>
              <a:t>I </a:t>
            </a:r>
            <a:r>
              <a:rPr lang="de-DE" b="0" dirty="0" err="1">
                <a:latin typeface="Aptos" panose="020B0004020202020204" pitchFamily="34" charset="0"/>
              </a:rPr>
              <a:t>criteri</a:t>
            </a:r>
            <a:r>
              <a:rPr lang="de-DE" b="0" dirty="0">
                <a:latin typeface="Aptos" panose="020B0004020202020204" pitchFamily="34" charset="0"/>
              </a:rPr>
              <a:t> non </a:t>
            </a:r>
            <a:r>
              <a:rPr lang="de-DE" b="0" dirty="0" err="1">
                <a:latin typeface="Aptos" panose="020B0004020202020204" pitchFamily="34" charset="0"/>
              </a:rPr>
              <a:t>lasciano</a:t>
            </a:r>
            <a:r>
              <a:rPr lang="de-DE" b="0" dirty="0">
                <a:latin typeface="Aptos" panose="020B0004020202020204" pitchFamily="34" charset="0"/>
              </a:rPr>
              <a:t> </a:t>
            </a:r>
            <a:r>
              <a:rPr lang="de-DE" b="0" dirty="0" err="1">
                <a:latin typeface="Aptos" panose="020B0004020202020204" pitchFamily="34" charset="0"/>
              </a:rPr>
              <a:t>all'amministrazione</a:t>
            </a:r>
            <a:r>
              <a:rPr lang="de-DE" b="0" dirty="0">
                <a:latin typeface="Aptos" panose="020B0004020202020204" pitchFamily="34" charset="0"/>
              </a:rPr>
              <a:t> </a:t>
            </a:r>
            <a:r>
              <a:rPr lang="de-DE" b="0" dirty="0" err="1">
                <a:latin typeface="Aptos" panose="020B0004020202020204" pitchFamily="34" charset="0"/>
              </a:rPr>
              <a:t>aggiudicatrice</a:t>
            </a:r>
            <a:r>
              <a:rPr lang="de-DE" b="0" dirty="0">
                <a:latin typeface="Aptos" panose="020B0004020202020204" pitchFamily="34" charset="0"/>
              </a:rPr>
              <a:t> </a:t>
            </a:r>
            <a:r>
              <a:rPr lang="de-DE" b="0" dirty="0" err="1">
                <a:latin typeface="Aptos" panose="020B0004020202020204" pitchFamily="34" charset="0"/>
              </a:rPr>
              <a:t>una</a:t>
            </a:r>
            <a:r>
              <a:rPr lang="de-DE" b="0" dirty="0">
                <a:latin typeface="Aptos" panose="020B0004020202020204" pitchFamily="34" charset="0"/>
              </a:rPr>
              <a:t> </a:t>
            </a:r>
            <a:r>
              <a:rPr lang="de-DE" b="0" dirty="0" err="1">
                <a:latin typeface="Aptos" panose="020B0004020202020204" pitchFamily="34" charset="0"/>
              </a:rPr>
              <a:t>libertà</a:t>
            </a:r>
            <a:r>
              <a:rPr lang="de-DE" b="0" dirty="0">
                <a:latin typeface="Aptos" panose="020B0004020202020204" pitchFamily="34" charset="0"/>
              </a:rPr>
              <a:t> di </a:t>
            </a:r>
            <a:r>
              <a:rPr lang="de-DE" b="0" dirty="0" err="1">
                <a:latin typeface="Aptos" panose="020B0004020202020204" pitchFamily="34" charset="0"/>
              </a:rPr>
              <a:t>scelta</a:t>
            </a:r>
            <a:r>
              <a:rPr lang="de-DE" b="0" dirty="0">
                <a:latin typeface="Aptos" panose="020B0004020202020204" pitchFamily="34" charset="0"/>
              </a:rPr>
              <a:t> </a:t>
            </a:r>
            <a:r>
              <a:rPr lang="de-DE" b="0" dirty="0" err="1">
                <a:latin typeface="Aptos" panose="020B0004020202020204" pitchFamily="34" charset="0"/>
              </a:rPr>
              <a:t>illimitata</a:t>
            </a:r>
            <a:r>
              <a:rPr lang="de-DE" b="0" dirty="0">
                <a:latin typeface="Aptos" panose="020B0004020202020204" pitchFamily="34" charset="0"/>
              </a:rPr>
              <a:t>.</a:t>
            </a:r>
            <a:endParaRPr lang="de-DE" sz="2000" b="0" dirty="0">
              <a:effectLst/>
              <a:latin typeface="Aptos" panose="020B00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33"/>
          <p:cNvSpPr txBox="1">
            <a:spLocks noGrp="1"/>
          </p:cNvSpPr>
          <p:nvPr>
            <p:ph type="title"/>
          </p:nvPr>
        </p:nvSpPr>
        <p:spPr>
          <a:xfrm>
            <a:off x="594360" y="383060"/>
            <a:ext cx="6335157" cy="2354026"/>
          </a:xfrm>
          <a:prstGeom prst="rect">
            <a:avLst/>
          </a:prstGeom>
          <a:noFill/>
          <a:ln>
            <a:noFill/>
          </a:ln>
        </p:spPr>
        <p:txBody>
          <a:bodyPr spcFirstLastPara="1" wrap="square" lIns="0" tIns="0" rIns="0" bIns="0" anchor="b" anchorCtr="0">
            <a:noAutofit/>
          </a:bodyPr>
          <a:lstStyle/>
          <a:p>
            <a:pPr lvl="0"/>
            <a:r>
              <a:rPr lang="de-DE" sz="4000" dirty="0">
                <a:latin typeface="Aptos Serif" panose="02020604070405020304" pitchFamily="18" charset="0"/>
                <a:ea typeface="Arial"/>
                <a:cs typeface="Aptos Serif" panose="02020604070405020304" pitchFamily="18" charset="0"/>
                <a:sym typeface="Arial"/>
              </a:rPr>
              <a:t>2. </a:t>
            </a:r>
            <a:r>
              <a:rPr lang="de-DE" dirty="0" err="1">
                <a:latin typeface="Aptos Serif" panose="02020604070405020304" pitchFamily="18" charset="0"/>
                <a:cs typeface="Aptos Serif" panose="02020604070405020304" pitchFamily="18" charset="0"/>
              </a:rPr>
              <a:t>Importanti</a:t>
            </a:r>
            <a:r>
              <a:rPr lang="de-DE" dirty="0">
                <a:latin typeface="Aptos Serif" panose="02020604070405020304" pitchFamily="18" charset="0"/>
                <a:cs typeface="Aptos Serif" panose="02020604070405020304" pitchFamily="18" charset="0"/>
              </a:rPr>
              <a:t> </a:t>
            </a:r>
            <a:br>
              <a:rPr lang="de-DE" dirty="0">
                <a:latin typeface="Aptos Serif" panose="02020604070405020304" pitchFamily="18" charset="0"/>
                <a:cs typeface="Aptos Serif" panose="02020604070405020304" pitchFamily="18" charset="0"/>
              </a:rPr>
            </a:br>
            <a:r>
              <a:rPr lang="de-DE" dirty="0" err="1">
                <a:latin typeface="Aptos Serif" panose="02020604070405020304" pitchFamily="18" charset="0"/>
                <a:cs typeface="Aptos Serif" panose="02020604070405020304" pitchFamily="18" charset="0"/>
              </a:rPr>
              <a:t>strumenti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giuridici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dell'UE</a:t>
            </a:r>
            <a:r>
              <a:rPr lang="de-DE" dirty="0">
                <a:latin typeface="Aptos Serif" panose="02020604070405020304" pitchFamily="18" charset="0"/>
                <a:cs typeface="Aptos Serif" panose="02020604070405020304" pitchFamily="18" charset="0"/>
              </a:rPr>
              <a:t> in materia di </a:t>
            </a:r>
            <a:r>
              <a:rPr lang="de-DE" dirty="0" err="1">
                <a:latin typeface="Aptos Serif" panose="02020604070405020304" pitchFamily="18" charset="0"/>
                <a:cs typeface="Aptos Serif" panose="02020604070405020304" pitchFamily="18" charset="0"/>
              </a:rPr>
              <a:t>appalti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pubblici</a:t>
            </a:r>
            <a:endParaRPr dirty="0">
              <a:latin typeface="Aptos Serif" panose="02020604070405020304" pitchFamily="18" charset="0"/>
              <a:ea typeface="Arial"/>
              <a:cs typeface="Aptos Serif" panose="02020604070405020304" pitchFamily="18" charset="0"/>
              <a:sym typeface="Arial"/>
            </a:endParaRPr>
          </a:p>
        </p:txBody>
      </p:sp>
      <p:sp>
        <p:nvSpPr>
          <p:cNvPr id="138" name="Google Shape;138;p33"/>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p>
            <a:pPr marL="457200" lvl="0" indent="-228600" algn="l" rtl="0">
              <a:lnSpc>
                <a:spcPct val="90000"/>
              </a:lnSpc>
              <a:spcBef>
                <a:spcPts val="1800"/>
              </a:spcBef>
              <a:spcAft>
                <a:spcPts val="0"/>
              </a:spcAft>
              <a:buClr>
                <a:srgbClr val="3F3F3F"/>
              </a:buClr>
              <a:buSzPts val="2000"/>
              <a:buFont typeface="Arial"/>
              <a:buNone/>
            </a:pPr>
            <a:endParaRPr/>
          </a:p>
        </p:txBody>
      </p:sp>
      <p:sp>
        <p:nvSpPr>
          <p:cNvPr id="139" name="Google Shape;139;p33"/>
          <p:cNvSpPr>
            <a:spLocks noGrp="1"/>
          </p:cNvSpPr>
          <p:nvPr>
            <p:ph type="pic" idx="2"/>
          </p:nvPr>
        </p:nvSpPr>
        <p:spPr>
          <a:xfrm flipH="1">
            <a:off x="6733505" y="0"/>
            <a:ext cx="5458495" cy="6858000"/>
          </a:xfrm>
          <a:prstGeom prst="flowChartDelay">
            <a:avLst/>
          </a:prstGeom>
          <a:solidFill>
            <a:srgbClr val="87C3CD"/>
          </a:solidFill>
          <a:ln>
            <a:noFill/>
          </a:ln>
        </p:spPr>
        <p:txBody>
          <a:bodyPr/>
          <a:lstStyle/>
          <a:p>
            <a:endParaRPr lang="de-D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34"/>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Strumenti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giuridici</a:t>
            </a:r>
            <a:r>
              <a:rPr lang="de-DE" dirty="0">
                <a:latin typeface="Aptos Serif" panose="02020604070405020304" pitchFamily="18" charset="0"/>
                <a:cs typeface="Aptos Serif" panose="02020604070405020304" pitchFamily="18" charset="0"/>
              </a:rPr>
              <a:t> </a:t>
            </a:r>
            <a:r>
              <a:rPr lang="de-DE" dirty="0" err="1">
                <a:latin typeface="Aptos Serif" panose="02020604070405020304" pitchFamily="18" charset="0"/>
                <a:cs typeface="Aptos Serif" panose="02020604070405020304" pitchFamily="18" charset="0"/>
              </a:rPr>
              <a:t>pertinenti</a:t>
            </a:r>
            <a:endParaRPr dirty="0">
              <a:latin typeface="Aptos Serif" panose="02020604070405020304" pitchFamily="18" charset="0"/>
              <a:cs typeface="Aptos Serif" panose="02020604070405020304" pitchFamily="18" charset="0"/>
            </a:endParaRPr>
          </a:p>
        </p:txBody>
      </p:sp>
      <p:sp>
        <p:nvSpPr>
          <p:cNvPr id="146" name="Google Shape;146;p34"/>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p>
            <a:r>
              <a:rPr lang="de-DE" dirty="0" err="1">
                <a:latin typeface="Aptos" panose="020B0004020202020204" pitchFamily="34" charset="0"/>
              </a:rPr>
              <a:t>Trattato</a:t>
            </a:r>
            <a:r>
              <a:rPr lang="de-DE" dirty="0">
                <a:latin typeface="Aptos" panose="020B0004020202020204" pitchFamily="34" charset="0"/>
              </a:rPr>
              <a:t> sul </a:t>
            </a:r>
            <a:r>
              <a:rPr lang="de-DE" dirty="0" err="1">
                <a:latin typeface="Aptos" panose="020B0004020202020204" pitchFamily="34" charset="0"/>
              </a:rPr>
              <a:t>funzionamento</a:t>
            </a:r>
            <a:r>
              <a:rPr lang="de-DE" dirty="0">
                <a:latin typeface="Aptos" panose="020B0004020202020204" pitchFamily="34" charset="0"/>
              </a:rPr>
              <a:t> </a:t>
            </a:r>
            <a:r>
              <a:rPr lang="de-DE" dirty="0" err="1">
                <a:latin typeface="Aptos" panose="020B0004020202020204" pitchFamily="34" charset="0"/>
              </a:rPr>
              <a:t>dell'Unione</a:t>
            </a:r>
            <a:r>
              <a:rPr lang="de-DE" dirty="0">
                <a:latin typeface="Aptos" panose="020B0004020202020204" pitchFamily="34" charset="0"/>
              </a:rPr>
              <a:t> europea (TFUE)</a:t>
            </a:r>
          </a:p>
          <a:p>
            <a:r>
              <a:rPr lang="de-DE" dirty="0" err="1">
                <a:latin typeface="Aptos" panose="020B0004020202020204" pitchFamily="34" charset="0"/>
              </a:rPr>
              <a:t>Direttive</a:t>
            </a:r>
            <a:r>
              <a:rPr lang="de-DE" dirty="0">
                <a:latin typeface="Aptos" panose="020B0004020202020204" pitchFamily="34" charset="0"/>
              </a:rPr>
              <a:t> UE </a:t>
            </a:r>
            <a:r>
              <a:rPr lang="de-DE" dirty="0" err="1">
                <a:latin typeface="Aptos" panose="020B0004020202020204" pitchFamily="34" charset="0"/>
              </a:rPr>
              <a:t>sugli</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pubblici</a:t>
            </a:r>
            <a:r>
              <a:rPr lang="de-DE" dirty="0">
                <a:latin typeface="Aptos" panose="020B0004020202020204" pitchFamily="34" charset="0"/>
              </a:rPr>
              <a:t>: 2014/23/UE, 2014/24/UE </a:t>
            </a:r>
            <a:r>
              <a:rPr lang="de-DE" dirty="0" err="1">
                <a:latin typeface="Aptos" panose="020B0004020202020204" pitchFamily="34" charset="0"/>
              </a:rPr>
              <a:t>e</a:t>
            </a:r>
            <a:r>
              <a:rPr lang="de-DE" dirty="0">
                <a:latin typeface="Aptos" panose="020B0004020202020204" pitchFamily="34" charset="0"/>
              </a:rPr>
              <a:t> 2014/25/UE</a:t>
            </a:r>
          </a:p>
          <a:p>
            <a:r>
              <a:rPr lang="de-DE" dirty="0" err="1">
                <a:latin typeface="Aptos" panose="020B0004020202020204" pitchFamily="34" charset="0"/>
              </a:rPr>
              <a:t>Normativa</a:t>
            </a:r>
            <a:r>
              <a:rPr lang="de-DE" dirty="0">
                <a:latin typeface="Aptos" panose="020B0004020202020204" pitchFamily="34" charset="0"/>
              </a:rPr>
              <a:t> </a:t>
            </a:r>
            <a:r>
              <a:rPr lang="de-DE" dirty="0" err="1">
                <a:latin typeface="Aptos" panose="020B0004020202020204" pitchFamily="34" charset="0"/>
              </a:rPr>
              <a:t>settoriale</a:t>
            </a:r>
            <a:r>
              <a:rPr lang="de-DE" dirty="0">
                <a:latin typeface="Aptos" panose="020B0004020202020204" pitchFamily="34" charset="0"/>
              </a:rPr>
              <a:t> </a:t>
            </a:r>
            <a:r>
              <a:rPr lang="de-DE" dirty="0" err="1">
                <a:latin typeface="Aptos" panose="020B0004020202020204" pitchFamily="34" charset="0"/>
              </a:rPr>
              <a:t>dell'UE</a:t>
            </a:r>
            <a:r>
              <a:rPr lang="de-DE" dirty="0">
                <a:latin typeface="Aptos" panose="020B0004020202020204" pitchFamily="34" charset="0"/>
              </a:rPr>
              <a:t>, ad </a:t>
            </a:r>
            <a:r>
              <a:rPr lang="de-DE" dirty="0" err="1">
                <a:latin typeface="Aptos" panose="020B0004020202020204" pitchFamily="34" charset="0"/>
              </a:rPr>
              <a:t>esempio</a:t>
            </a:r>
            <a:r>
              <a:rPr lang="de-DE" dirty="0">
                <a:latin typeface="Aptos" panose="020B0004020202020204" pitchFamily="34" charset="0"/>
              </a:rPr>
              <a:t> la </a:t>
            </a:r>
            <a:r>
              <a:rPr lang="de-DE" dirty="0" err="1">
                <a:latin typeface="Aptos" panose="020B0004020202020204" pitchFamily="34" charset="0"/>
              </a:rPr>
              <a:t>direttiva</a:t>
            </a:r>
            <a:r>
              <a:rPr lang="de-DE" dirty="0">
                <a:latin typeface="Aptos" panose="020B0004020202020204" pitchFamily="34" charset="0"/>
              </a:rPr>
              <a:t> sui </a:t>
            </a:r>
            <a:r>
              <a:rPr lang="de-DE" dirty="0" err="1">
                <a:latin typeface="Aptos" panose="020B0004020202020204" pitchFamily="34" charset="0"/>
              </a:rPr>
              <a:t>veicoli</a:t>
            </a:r>
            <a:r>
              <a:rPr lang="de-DE" dirty="0">
                <a:latin typeface="Aptos" panose="020B0004020202020204" pitchFamily="34" charset="0"/>
              </a:rPr>
              <a:t> </a:t>
            </a:r>
            <a:r>
              <a:rPr lang="de-DE" dirty="0" err="1">
                <a:latin typeface="Aptos" panose="020B0004020202020204" pitchFamily="34" charset="0"/>
              </a:rPr>
              <a:t>puliti</a:t>
            </a:r>
            <a:r>
              <a:rPr lang="de-DE" dirty="0">
                <a:latin typeface="Aptos" panose="020B0004020202020204" pitchFamily="34" charset="0"/>
              </a:rPr>
              <a:t>, la </a:t>
            </a:r>
            <a:r>
              <a:rPr lang="de-DE" dirty="0" err="1">
                <a:latin typeface="Aptos" panose="020B0004020202020204" pitchFamily="34" charset="0"/>
              </a:rPr>
              <a:t>direttiva</a:t>
            </a:r>
            <a:r>
              <a:rPr lang="de-DE" dirty="0">
                <a:latin typeface="Aptos" panose="020B0004020202020204" pitchFamily="34" charset="0"/>
              </a:rPr>
              <a:t> </a:t>
            </a:r>
            <a:r>
              <a:rPr lang="de-DE" dirty="0" err="1">
                <a:latin typeface="Aptos" panose="020B0004020202020204" pitchFamily="34" charset="0"/>
              </a:rPr>
              <a:t>sull'efficienza</a:t>
            </a:r>
            <a:r>
              <a:rPr lang="de-DE" dirty="0">
                <a:latin typeface="Aptos" panose="020B0004020202020204" pitchFamily="34" charset="0"/>
              </a:rPr>
              <a:t> </a:t>
            </a:r>
            <a:r>
              <a:rPr lang="de-DE" dirty="0" err="1">
                <a:latin typeface="Aptos" panose="020B0004020202020204" pitchFamily="34" charset="0"/>
              </a:rPr>
              <a:t>energetica</a:t>
            </a:r>
            <a:r>
              <a:rPr lang="de-DE" dirty="0">
                <a:latin typeface="Aptos" panose="020B0004020202020204" pitchFamily="34" charset="0"/>
              </a:rPr>
              <a:t> </a:t>
            </a:r>
            <a:r>
              <a:rPr lang="de-DE" dirty="0" err="1">
                <a:latin typeface="Aptos" panose="020B0004020202020204" pitchFamily="34" charset="0"/>
              </a:rPr>
              <a:t>e</a:t>
            </a:r>
            <a:r>
              <a:rPr lang="de-DE" dirty="0">
                <a:latin typeface="Aptos" panose="020B0004020202020204" pitchFamily="34" charset="0"/>
              </a:rPr>
              <a:t> il </a:t>
            </a:r>
            <a:r>
              <a:rPr lang="de-DE" dirty="0" err="1">
                <a:latin typeface="Aptos" panose="020B0004020202020204" pitchFamily="34" charset="0"/>
              </a:rPr>
              <a:t>nuovo</a:t>
            </a:r>
            <a:r>
              <a:rPr lang="de-DE" dirty="0">
                <a:latin typeface="Aptos" panose="020B0004020202020204" pitchFamily="34" charset="0"/>
              </a:rPr>
              <a:t> </a:t>
            </a:r>
            <a:r>
              <a:rPr lang="de-DE" dirty="0" err="1">
                <a:latin typeface="Aptos" panose="020B0004020202020204" pitchFamily="34" charset="0"/>
              </a:rPr>
              <a:t>regolamento</a:t>
            </a:r>
            <a:r>
              <a:rPr lang="de-DE" dirty="0">
                <a:latin typeface="Aptos" panose="020B0004020202020204" pitchFamily="34" charset="0"/>
              </a:rPr>
              <a:t> </a:t>
            </a:r>
            <a:r>
              <a:rPr lang="de-DE" dirty="0" err="1">
                <a:latin typeface="Aptos" panose="020B0004020202020204" pitchFamily="34" charset="0"/>
              </a:rPr>
              <a:t>sulle</a:t>
            </a:r>
            <a:r>
              <a:rPr lang="de-DE" dirty="0">
                <a:latin typeface="Aptos" panose="020B0004020202020204" pitchFamily="34" charset="0"/>
              </a:rPr>
              <a:t> </a:t>
            </a:r>
            <a:r>
              <a:rPr lang="de-DE" dirty="0" err="1">
                <a:latin typeface="Aptos" panose="020B0004020202020204" pitchFamily="34" charset="0"/>
              </a:rPr>
              <a:t>batterie</a:t>
            </a:r>
            <a:r>
              <a:rPr lang="de-DE" dirty="0">
                <a:latin typeface="Aptos" panose="020B0004020202020204" pitchFamily="34" charset="0"/>
              </a:rPr>
              <a:t>.</a:t>
            </a:r>
          </a:p>
          <a:p>
            <a:endParaRPr dirty="0">
              <a:latin typeface="Aptos" panose="020B0004020202020204" pitchFamily="34" charset="0"/>
              <a:sym typeface="Arial"/>
            </a:endParaRPr>
          </a:p>
        </p:txBody>
      </p:sp>
      <p:sp>
        <p:nvSpPr>
          <p:cNvPr id="147" name="Google Shape;147;p34"/>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p>
            <a:r>
              <a:rPr lang="de-DE" dirty="0" err="1">
                <a:latin typeface="Aptos" panose="020B0004020202020204" pitchFamily="34" charset="0"/>
              </a:rPr>
              <a:t>Disposizioni</a:t>
            </a:r>
            <a:r>
              <a:rPr lang="de-DE" dirty="0">
                <a:latin typeface="Aptos" panose="020B0004020202020204" pitchFamily="34" charset="0"/>
              </a:rPr>
              <a:t> </a:t>
            </a:r>
            <a:r>
              <a:rPr lang="de-DE" dirty="0" err="1">
                <a:latin typeface="Aptos" panose="020B0004020202020204" pitchFamily="34" charset="0"/>
              </a:rPr>
              <a:t>nazionali</a:t>
            </a:r>
            <a:r>
              <a:rPr lang="de-DE" dirty="0">
                <a:latin typeface="Aptos" panose="020B0004020202020204" pitchFamily="34" charset="0"/>
              </a:rPr>
              <a:t> di </a:t>
            </a:r>
            <a:r>
              <a:rPr lang="de-DE" dirty="0" err="1">
                <a:latin typeface="Aptos" panose="020B0004020202020204" pitchFamily="34" charset="0"/>
              </a:rPr>
              <a:t>attuazione</a:t>
            </a:r>
            <a:endParaRPr lang="de-DE" dirty="0">
              <a:latin typeface="Aptos" panose="020B0004020202020204" pitchFamily="34" charset="0"/>
            </a:endParaRPr>
          </a:p>
          <a:p>
            <a:r>
              <a:rPr lang="de-DE" dirty="0" err="1">
                <a:latin typeface="Aptos" panose="020B0004020202020204" pitchFamily="34" charset="0"/>
              </a:rPr>
              <a:t>Giurisprudenza</a:t>
            </a:r>
            <a:r>
              <a:rPr lang="de-DE" dirty="0">
                <a:latin typeface="Aptos" panose="020B0004020202020204" pitchFamily="34" charset="0"/>
              </a:rPr>
              <a:t> della </a:t>
            </a:r>
            <a:r>
              <a:rPr lang="de-DE" dirty="0" err="1">
                <a:latin typeface="Aptos" panose="020B0004020202020204" pitchFamily="34" charset="0"/>
              </a:rPr>
              <a:t>Corte</a:t>
            </a:r>
            <a:r>
              <a:rPr lang="de-DE" dirty="0">
                <a:latin typeface="Aptos" panose="020B0004020202020204" pitchFamily="34" charset="0"/>
              </a:rPr>
              <a:t> di </a:t>
            </a:r>
            <a:r>
              <a:rPr lang="de-DE" dirty="0" err="1">
                <a:latin typeface="Aptos" panose="020B0004020202020204" pitchFamily="34" charset="0"/>
              </a:rPr>
              <a:t>giustizia</a:t>
            </a:r>
            <a:r>
              <a:rPr lang="de-DE" dirty="0">
                <a:latin typeface="Aptos" panose="020B0004020202020204" pitchFamily="34" charset="0"/>
              </a:rPr>
              <a:t> </a:t>
            </a:r>
            <a:r>
              <a:rPr lang="de-DE" dirty="0" err="1">
                <a:latin typeface="Aptos" panose="020B0004020202020204" pitchFamily="34" charset="0"/>
              </a:rPr>
              <a:t>dell'Unione</a:t>
            </a:r>
            <a:r>
              <a:rPr lang="de-DE" dirty="0">
                <a:latin typeface="Aptos" panose="020B0004020202020204" pitchFamily="34" charset="0"/>
              </a:rPr>
              <a:t> europea + </a:t>
            </a:r>
            <a:r>
              <a:rPr lang="de-DE" dirty="0" err="1">
                <a:latin typeface="Aptos" panose="020B0004020202020204" pitchFamily="34" charset="0"/>
              </a:rPr>
              <a:t>tribunali</a:t>
            </a:r>
            <a:r>
              <a:rPr lang="de-DE" dirty="0">
                <a:latin typeface="Aptos" panose="020B0004020202020204" pitchFamily="34" charset="0"/>
              </a:rPr>
              <a:t> </a:t>
            </a:r>
            <a:r>
              <a:rPr lang="de-DE" dirty="0" err="1">
                <a:latin typeface="Aptos" panose="020B0004020202020204" pitchFamily="34" charset="0"/>
              </a:rPr>
              <a:t>nazionali</a:t>
            </a:r>
            <a:endParaRPr lang="de-DE" dirty="0">
              <a:latin typeface="Aptos" panose="020B0004020202020204" pitchFamily="34" charset="0"/>
            </a:endParaRPr>
          </a:p>
          <a:p>
            <a:r>
              <a:rPr lang="de-DE" dirty="0" err="1">
                <a:latin typeface="Aptos" panose="020B0004020202020204" pitchFamily="34" charset="0"/>
              </a:rPr>
              <a:t>Accordo</a:t>
            </a:r>
            <a:r>
              <a:rPr lang="de-DE" dirty="0">
                <a:latin typeface="Aptos" panose="020B0004020202020204" pitchFamily="34" charset="0"/>
              </a:rPr>
              <a:t> WTO </a:t>
            </a:r>
            <a:r>
              <a:rPr lang="de-DE" dirty="0" err="1">
                <a:latin typeface="Aptos" panose="020B0004020202020204" pitchFamily="34" charset="0"/>
              </a:rPr>
              <a:t>sugli</a:t>
            </a:r>
            <a:r>
              <a:rPr lang="de-DE" dirty="0">
                <a:latin typeface="Aptos" panose="020B0004020202020204" pitchFamily="34" charset="0"/>
              </a:rPr>
              <a:t> </a:t>
            </a:r>
            <a:r>
              <a:rPr lang="de-DE" dirty="0" err="1">
                <a:latin typeface="Aptos" panose="020B0004020202020204" pitchFamily="34" charset="0"/>
              </a:rPr>
              <a:t>appalti</a:t>
            </a:r>
            <a:r>
              <a:rPr lang="de-DE" dirty="0">
                <a:latin typeface="Aptos" panose="020B0004020202020204" pitchFamily="34" charset="0"/>
              </a:rPr>
              <a:t> </a:t>
            </a:r>
            <a:r>
              <a:rPr lang="de-DE" dirty="0" err="1">
                <a:latin typeface="Aptos" panose="020B0004020202020204" pitchFamily="34" charset="0"/>
              </a:rPr>
              <a:t>pubblici</a:t>
            </a:r>
            <a:endParaRPr lang="de-DE" dirty="0">
              <a:latin typeface="Aptos" panose="020B0004020202020204" pitchFamily="34" charset="0"/>
            </a:endParaRPr>
          </a:p>
          <a:p>
            <a:br>
              <a:rPr lang="de-DE" dirty="0"/>
            </a:br>
            <a:endParaRPr dirty="0">
              <a:latin typeface="Aptos" panose="020B0004020202020204" pitchFamily="34" charset="0"/>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5"/>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p>
            <a:pPr lvl="0"/>
            <a:r>
              <a:rPr lang="de-DE" dirty="0" err="1">
                <a:latin typeface="Aptos Serif" panose="02020604070405020304" pitchFamily="18" charset="0"/>
                <a:cs typeface="Aptos Serif" panose="02020604070405020304" pitchFamily="18" charset="0"/>
              </a:rPr>
              <a:t>Principi</a:t>
            </a:r>
            <a:r>
              <a:rPr lang="de-DE" dirty="0">
                <a:latin typeface="Aptos Serif" panose="02020604070405020304" pitchFamily="18" charset="0"/>
                <a:cs typeface="Aptos Serif" panose="02020604070405020304" pitchFamily="18" charset="0"/>
              </a:rPr>
              <a:t> del </a:t>
            </a:r>
            <a:r>
              <a:rPr lang="de-DE" dirty="0" err="1">
                <a:latin typeface="Aptos Serif" panose="02020604070405020304" pitchFamily="18" charset="0"/>
                <a:cs typeface="Aptos Serif" panose="02020604070405020304" pitchFamily="18" charset="0"/>
              </a:rPr>
              <a:t>trattato</a:t>
            </a:r>
            <a:r>
              <a:rPr lang="de-DE" dirty="0">
                <a:latin typeface="Aptos Serif" panose="02020604070405020304" pitchFamily="18" charset="0"/>
                <a:cs typeface="Aptos Serif" panose="02020604070405020304" pitchFamily="18" charset="0"/>
              </a:rPr>
              <a:t> UE (I)</a:t>
            </a:r>
            <a:endParaRPr dirty="0">
              <a:latin typeface="Aptos Serif" panose="02020604070405020304" pitchFamily="18" charset="0"/>
              <a:cs typeface="Aptos Serif" panose="02020604070405020304" pitchFamily="18" charset="0"/>
            </a:endParaRPr>
          </a:p>
        </p:txBody>
      </p:sp>
      <p:sp>
        <p:nvSpPr>
          <p:cNvPr id="154" name="Google Shape;154;p35"/>
          <p:cNvSpPr txBox="1">
            <a:spLocks noGrp="1"/>
          </p:cNvSpPr>
          <p:nvPr>
            <p:ph type="body" idx="1"/>
          </p:nvPr>
        </p:nvSpPr>
        <p:spPr>
          <a:xfrm>
            <a:off x="595523" y="2219320"/>
            <a:ext cx="5746750" cy="3597470"/>
          </a:xfrm>
          <a:prstGeom prst="rect">
            <a:avLst/>
          </a:prstGeom>
          <a:noFill/>
          <a:ln>
            <a:noFill/>
          </a:ln>
        </p:spPr>
        <p:txBody>
          <a:bodyPr spcFirstLastPara="1" wrap="square" lIns="0" tIns="45700" rIns="91425" bIns="45700" anchor="t" anchorCtr="0">
            <a:normAutofit/>
          </a:bodyPr>
          <a:lstStyle/>
          <a:p>
            <a:r>
              <a:rPr lang="de-DE" sz="1800" b="1" dirty="0" err="1">
                <a:latin typeface="Aptos" panose="020B0004020202020204" pitchFamily="34" charset="0"/>
              </a:rPr>
              <a:t>Parità</a:t>
            </a:r>
            <a:r>
              <a:rPr lang="de-DE" sz="1800" b="1" dirty="0">
                <a:latin typeface="Aptos" panose="020B0004020202020204" pitchFamily="34" charset="0"/>
              </a:rPr>
              <a:t> di </a:t>
            </a:r>
            <a:r>
              <a:rPr lang="de-DE" sz="1800" b="1" dirty="0" err="1">
                <a:latin typeface="Aptos" panose="020B0004020202020204" pitchFamily="34" charset="0"/>
              </a:rPr>
              <a:t>trattamento</a:t>
            </a:r>
            <a:endParaRPr lang="de-DE" sz="1800" dirty="0">
              <a:latin typeface="Aptos" panose="020B0004020202020204" pitchFamily="34" charset="0"/>
            </a:endParaRPr>
          </a:p>
          <a:p>
            <a:r>
              <a:rPr lang="de-DE" sz="1800" dirty="0" err="1">
                <a:latin typeface="Aptos" panose="020B0004020202020204" pitchFamily="34" charset="0"/>
              </a:rPr>
              <a:t>Comprende</a:t>
            </a:r>
            <a:r>
              <a:rPr lang="de-DE" sz="1800" dirty="0">
                <a:latin typeface="Aptos" panose="020B0004020202020204" pitchFamily="34" charset="0"/>
              </a:rPr>
              <a:t> il </a:t>
            </a:r>
            <a:r>
              <a:rPr lang="de-DE" sz="1800" dirty="0" err="1">
                <a:latin typeface="Aptos" panose="020B0004020202020204" pitchFamily="34" charset="0"/>
              </a:rPr>
              <a:t>divieto</a:t>
            </a:r>
            <a:r>
              <a:rPr lang="de-DE" sz="1800" dirty="0">
                <a:latin typeface="Aptos" panose="020B0004020202020204" pitchFamily="34" charset="0"/>
              </a:rPr>
              <a:t> di </a:t>
            </a:r>
            <a:r>
              <a:rPr lang="de-DE" sz="1800" dirty="0" err="1">
                <a:latin typeface="Aptos" panose="020B0004020202020204" pitchFamily="34" charset="0"/>
              </a:rPr>
              <a:t>discriminazione</a:t>
            </a:r>
            <a:r>
              <a:rPr lang="de-DE" sz="1800" dirty="0">
                <a:latin typeface="Aptos" panose="020B0004020202020204" pitchFamily="34" charset="0"/>
              </a:rPr>
              <a:t> </a:t>
            </a:r>
            <a:r>
              <a:rPr lang="de-DE" sz="1800" dirty="0" err="1">
                <a:latin typeface="Aptos" panose="020B0004020202020204" pitchFamily="34" charset="0"/>
              </a:rPr>
              <a:t>basata</a:t>
            </a:r>
            <a:r>
              <a:rPr lang="de-DE" sz="1800" dirty="0">
                <a:latin typeface="Aptos" panose="020B0004020202020204" pitchFamily="34" charset="0"/>
              </a:rPr>
              <a:t> </a:t>
            </a:r>
            <a:r>
              <a:rPr lang="de-DE" sz="1800" dirty="0" err="1">
                <a:latin typeface="Aptos" panose="020B0004020202020204" pitchFamily="34" charset="0"/>
              </a:rPr>
              <a:t>sulla</a:t>
            </a:r>
            <a:r>
              <a:rPr lang="de-DE" sz="1800" dirty="0">
                <a:latin typeface="Aptos" panose="020B0004020202020204" pitchFamily="34" charset="0"/>
              </a:rPr>
              <a:t> </a:t>
            </a:r>
            <a:r>
              <a:rPr lang="de-DE" sz="1800" dirty="0" err="1">
                <a:latin typeface="Aptos" panose="020B0004020202020204" pitchFamily="34" charset="0"/>
              </a:rPr>
              <a:t>nazionalità</a:t>
            </a:r>
            <a:r>
              <a:rPr lang="de-DE" sz="1800" dirty="0">
                <a:latin typeface="Aptos" panose="020B0004020202020204" pitchFamily="34" charset="0"/>
              </a:rPr>
              <a:t>.</a:t>
            </a:r>
          </a:p>
          <a:p>
            <a:r>
              <a:rPr lang="de-DE" sz="1800" dirty="0">
                <a:latin typeface="Aptos" panose="020B0004020202020204" pitchFamily="34" charset="0"/>
              </a:rPr>
              <a:t>Si </a:t>
            </a:r>
            <a:r>
              <a:rPr lang="de-DE" sz="1800" dirty="0" err="1">
                <a:latin typeface="Aptos" panose="020B0004020202020204" pitchFamily="34" charset="0"/>
              </a:rPr>
              <a:t>applica</a:t>
            </a:r>
            <a:r>
              <a:rPr lang="de-DE" sz="1800" dirty="0">
                <a:latin typeface="Aptos" panose="020B0004020202020204" pitchFamily="34" charset="0"/>
              </a:rPr>
              <a:t> a tutti </a:t>
            </a:r>
            <a:r>
              <a:rPr lang="de-DE" sz="1800" dirty="0" err="1">
                <a:latin typeface="Aptos" panose="020B0004020202020204" pitchFamily="34" charset="0"/>
              </a:rPr>
              <a:t>gli</a:t>
            </a:r>
            <a:r>
              <a:rPr lang="de-DE" sz="1800" dirty="0">
                <a:latin typeface="Aptos" panose="020B0004020202020204" pitchFamily="34" charset="0"/>
              </a:rPr>
              <a:t> </a:t>
            </a:r>
            <a:r>
              <a:rPr lang="de-DE" sz="1800" dirty="0" err="1">
                <a:latin typeface="Aptos" panose="020B0004020202020204" pitchFamily="34" charset="0"/>
              </a:rPr>
              <a:t>appalti</a:t>
            </a:r>
            <a:r>
              <a:rPr lang="de-DE" sz="1800" dirty="0">
                <a:latin typeface="Aptos" panose="020B0004020202020204" pitchFamily="34" charset="0"/>
              </a:rPr>
              <a:t> </a:t>
            </a:r>
            <a:r>
              <a:rPr lang="de-DE" sz="1800" dirty="0" err="1">
                <a:latin typeface="Aptos" panose="020B0004020202020204" pitchFamily="34" charset="0"/>
              </a:rPr>
              <a:t>che</a:t>
            </a:r>
            <a:r>
              <a:rPr lang="de-DE" sz="1800" dirty="0">
                <a:latin typeface="Aptos" panose="020B0004020202020204" pitchFamily="34" charset="0"/>
              </a:rPr>
              <a:t> </a:t>
            </a:r>
            <a:r>
              <a:rPr lang="de-DE" sz="1800" dirty="0" err="1">
                <a:latin typeface="Aptos" panose="020B0004020202020204" pitchFamily="34" charset="0"/>
              </a:rPr>
              <a:t>rientrano</a:t>
            </a:r>
            <a:r>
              <a:rPr lang="de-DE" sz="1800" dirty="0">
                <a:latin typeface="Aptos" panose="020B0004020202020204" pitchFamily="34" charset="0"/>
              </a:rPr>
              <a:t> </a:t>
            </a:r>
            <a:r>
              <a:rPr lang="de-DE" sz="1800" dirty="0" err="1">
                <a:latin typeface="Aptos" panose="020B0004020202020204" pitchFamily="34" charset="0"/>
              </a:rPr>
              <a:t>nell'ambito</a:t>
            </a:r>
            <a:r>
              <a:rPr lang="de-DE" sz="1800" dirty="0">
                <a:latin typeface="Aptos" panose="020B0004020202020204" pitchFamily="34" charset="0"/>
              </a:rPr>
              <a:t> di </a:t>
            </a:r>
            <a:r>
              <a:rPr lang="de-DE" sz="1800" dirty="0" err="1">
                <a:latin typeface="Aptos" panose="020B0004020202020204" pitchFamily="34" charset="0"/>
              </a:rPr>
              <a:t>applicazione</a:t>
            </a:r>
            <a:r>
              <a:rPr lang="de-DE" sz="1800" dirty="0">
                <a:latin typeface="Aptos" panose="020B0004020202020204" pitchFamily="34" charset="0"/>
              </a:rPr>
              <a:t> delle </a:t>
            </a:r>
            <a:r>
              <a:rPr lang="de-DE" sz="1800" dirty="0" err="1">
                <a:latin typeface="Aptos" panose="020B0004020202020204" pitchFamily="34" charset="0"/>
              </a:rPr>
              <a:t>direttive</a:t>
            </a:r>
            <a:r>
              <a:rPr lang="de-DE" sz="1800" dirty="0">
                <a:latin typeface="Aptos" panose="020B0004020202020204" pitchFamily="34" charset="0"/>
              </a:rPr>
              <a:t> o </a:t>
            </a:r>
            <a:r>
              <a:rPr lang="de-DE" sz="1800" dirty="0" err="1">
                <a:latin typeface="Aptos" panose="020B0004020202020204" pitchFamily="34" charset="0"/>
              </a:rPr>
              <a:t>che</a:t>
            </a:r>
            <a:r>
              <a:rPr lang="de-DE" sz="1800" dirty="0">
                <a:latin typeface="Aptos" panose="020B0004020202020204" pitchFamily="34" charset="0"/>
              </a:rPr>
              <a:t> </a:t>
            </a:r>
            <a:r>
              <a:rPr lang="de-DE" sz="1800" dirty="0" err="1">
                <a:latin typeface="Aptos" panose="020B0004020202020204" pitchFamily="34" charset="0"/>
              </a:rPr>
              <a:t>presentano</a:t>
            </a:r>
            <a:r>
              <a:rPr lang="de-DE" sz="1800" dirty="0">
                <a:latin typeface="Aptos" panose="020B0004020202020204" pitchFamily="34" charset="0"/>
              </a:rPr>
              <a:t> </a:t>
            </a:r>
            <a:r>
              <a:rPr lang="de-DE" sz="1800" dirty="0" err="1">
                <a:latin typeface="Aptos" panose="020B0004020202020204" pitchFamily="34" charset="0"/>
              </a:rPr>
              <a:t>un</a:t>
            </a:r>
            <a:r>
              <a:rPr lang="de-DE" sz="1800" dirty="0">
                <a:latin typeface="Aptos" panose="020B0004020202020204" pitchFamily="34" charset="0"/>
              </a:rPr>
              <a:t> </a:t>
            </a:r>
            <a:r>
              <a:rPr lang="de-DE" sz="1800" dirty="0" err="1">
                <a:latin typeface="Aptos" panose="020B0004020202020204" pitchFamily="34" charset="0"/>
              </a:rPr>
              <a:t>interesse</a:t>
            </a:r>
            <a:r>
              <a:rPr lang="de-DE" sz="1800" dirty="0">
                <a:latin typeface="Aptos" panose="020B0004020202020204" pitchFamily="34" charset="0"/>
              </a:rPr>
              <a:t> </a:t>
            </a:r>
            <a:r>
              <a:rPr lang="de-DE" sz="1800" dirty="0" err="1">
                <a:latin typeface="Aptos" panose="020B0004020202020204" pitchFamily="34" charset="0"/>
              </a:rPr>
              <a:t>transfrontaliero</a:t>
            </a:r>
            <a:r>
              <a:rPr lang="de-DE" sz="1800" dirty="0">
                <a:latin typeface="Aptos" panose="020B0004020202020204" pitchFamily="34" charset="0"/>
              </a:rPr>
              <a:t>.</a:t>
            </a:r>
          </a:p>
          <a:p>
            <a:pPr marL="457200" lvl="0" indent="-228600" algn="l" rtl="0">
              <a:lnSpc>
                <a:spcPct val="90000"/>
              </a:lnSpc>
              <a:spcBef>
                <a:spcPts val="1800"/>
              </a:spcBef>
              <a:spcAft>
                <a:spcPts val="0"/>
              </a:spcAft>
              <a:buClr>
                <a:srgbClr val="3F3F3F"/>
              </a:buClr>
              <a:buSzPts val="2000"/>
              <a:buNone/>
            </a:pPr>
            <a:endParaRPr sz="1800" dirty="0">
              <a:latin typeface="Aptos" panose="020B0004020202020204" pitchFamily="34" charset="0"/>
              <a:sym typeface="Arial"/>
            </a:endParaRPr>
          </a:p>
        </p:txBody>
      </p:sp>
      <p:sp>
        <p:nvSpPr>
          <p:cNvPr id="155" name="Google Shape;155;p35"/>
          <p:cNvSpPr txBox="1">
            <a:spLocks noGrp="1"/>
          </p:cNvSpPr>
          <p:nvPr>
            <p:ph type="body" idx="2"/>
          </p:nvPr>
        </p:nvSpPr>
        <p:spPr>
          <a:xfrm>
            <a:off x="6675863" y="2219320"/>
            <a:ext cx="4891297" cy="3597470"/>
          </a:xfrm>
          <a:prstGeom prst="rect">
            <a:avLst/>
          </a:prstGeom>
          <a:noFill/>
          <a:ln>
            <a:noFill/>
          </a:ln>
        </p:spPr>
        <p:txBody>
          <a:bodyPr spcFirstLastPara="1" wrap="square" lIns="0" tIns="45700" rIns="91425" bIns="45700" anchor="t" anchorCtr="0">
            <a:noAutofit/>
          </a:bodyPr>
          <a:lstStyle/>
          <a:p>
            <a:pPr marL="101600" indent="0">
              <a:buNone/>
            </a:pPr>
            <a:r>
              <a:rPr lang="de-DE" sz="1800" b="1" dirty="0" err="1">
                <a:latin typeface="Aptos" panose="020B0004020202020204" pitchFamily="34" charset="0"/>
              </a:rPr>
              <a:t>Trasparenza</a:t>
            </a:r>
            <a:endParaRPr lang="de-DE" sz="1800" dirty="0">
              <a:latin typeface="Aptos" panose="020B0004020202020204" pitchFamily="34" charset="0"/>
            </a:endParaRPr>
          </a:p>
          <a:p>
            <a:pPr marL="101600" indent="0">
              <a:buNone/>
            </a:pPr>
            <a:r>
              <a:rPr lang="de-DE" sz="1800" dirty="0" err="1">
                <a:latin typeface="Aptos" panose="020B0004020202020204" pitchFamily="34" charset="0"/>
              </a:rPr>
              <a:t>Gli</a:t>
            </a:r>
            <a:r>
              <a:rPr lang="de-DE" sz="1800" dirty="0">
                <a:latin typeface="Aptos" panose="020B0004020202020204" pitchFamily="34" charset="0"/>
              </a:rPr>
              <a:t> </a:t>
            </a:r>
            <a:r>
              <a:rPr lang="de-DE" sz="1800" dirty="0" err="1">
                <a:latin typeface="Aptos" panose="020B0004020202020204" pitchFamily="34" charset="0"/>
              </a:rPr>
              <a:t>appalti</a:t>
            </a:r>
            <a:r>
              <a:rPr lang="de-DE" sz="1800" dirty="0">
                <a:latin typeface="Aptos" panose="020B0004020202020204" pitchFamily="34" charset="0"/>
              </a:rPr>
              <a:t> </a:t>
            </a:r>
            <a:r>
              <a:rPr lang="de-DE" sz="1800" dirty="0" err="1">
                <a:latin typeface="Aptos" panose="020B0004020202020204" pitchFamily="34" charset="0"/>
              </a:rPr>
              <a:t>devono</a:t>
            </a:r>
            <a:r>
              <a:rPr lang="de-DE" sz="1800" dirty="0">
                <a:latin typeface="Aptos" panose="020B0004020202020204" pitchFamily="34" charset="0"/>
              </a:rPr>
              <a:t> </a:t>
            </a:r>
            <a:r>
              <a:rPr lang="de-DE" sz="1800" dirty="0" err="1">
                <a:latin typeface="Aptos" panose="020B0004020202020204" pitchFamily="34" charset="0"/>
              </a:rPr>
              <a:t>essere</a:t>
            </a:r>
            <a:r>
              <a:rPr lang="de-DE" sz="1800" dirty="0">
                <a:latin typeface="Aptos" panose="020B0004020202020204" pitchFamily="34" charset="0"/>
              </a:rPr>
              <a:t> </a:t>
            </a:r>
            <a:r>
              <a:rPr lang="de-DE" sz="1800" dirty="0" err="1">
                <a:latin typeface="Aptos" panose="020B0004020202020204" pitchFamily="34" charset="0"/>
              </a:rPr>
              <a:t>pubblicizzati</a:t>
            </a:r>
            <a:r>
              <a:rPr lang="de-DE" sz="1800" dirty="0">
                <a:latin typeface="Aptos" panose="020B0004020202020204" pitchFamily="34" charset="0"/>
              </a:rPr>
              <a:t> in modo </a:t>
            </a:r>
            <a:r>
              <a:rPr lang="de-DE" sz="1800" dirty="0" err="1">
                <a:latin typeface="Aptos" panose="020B0004020202020204" pitchFamily="34" charset="0"/>
              </a:rPr>
              <a:t>adeguato</a:t>
            </a:r>
            <a:r>
              <a:rPr lang="de-DE" sz="1800" dirty="0">
                <a:latin typeface="Aptos" panose="020B0004020202020204" pitchFamily="34" charset="0"/>
              </a:rPr>
              <a:t> in </a:t>
            </a:r>
            <a:r>
              <a:rPr lang="de-DE" sz="1800" dirty="0" err="1">
                <a:latin typeface="Aptos" panose="020B0004020202020204" pitchFamily="34" charset="0"/>
              </a:rPr>
              <a:t>base</a:t>
            </a:r>
            <a:r>
              <a:rPr lang="de-DE" sz="1800" dirty="0">
                <a:latin typeface="Aptos" panose="020B0004020202020204" pitchFamily="34" charset="0"/>
              </a:rPr>
              <a:t> al </a:t>
            </a:r>
            <a:r>
              <a:rPr lang="de-DE" sz="1800" dirty="0" err="1">
                <a:latin typeface="Aptos" panose="020B0004020202020204" pitchFamily="34" charset="0"/>
              </a:rPr>
              <a:t>loro</a:t>
            </a:r>
            <a:r>
              <a:rPr lang="de-DE" sz="1800" dirty="0">
                <a:latin typeface="Aptos" panose="020B0004020202020204" pitchFamily="34" charset="0"/>
              </a:rPr>
              <a:t> </a:t>
            </a:r>
            <a:r>
              <a:rPr lang="de-DE" sz="1800" dirty="0" err="1">
                <a:latin typeface="Aptos" panose="020B0004020202020204" pitchFamily="34" charset="0"/>
              </a:rPr>
              <a:t>valore</a:t>
            </a:r>
            <a:r>
              <a:rPr lang="de-DE" sz="1800" dirty="0">
                <a:latin typeface="Aptos" panose="020B0004020202020204" pitchFamily="34" charset="0"/>
              </a:rPr>
              <a:t>.</a:t>
            </a:r>
          </a:p>
          <a:p>
            <a:pPr marL="101600" indent="0">
              <a:buNone/>
            </a:pPr>
            <a:r>
              <a:rPr lang="de-DE" sz="1800" dirty="0">
                <a:latin typeface="Aptos" panose="020B0004020202020204" pitchFamily="34" charset="0"/>
              </a:rPr>
              <a:t>I </a:t>
            </a:r>
            <a:r>
              <a:rPr lang="de-DE" sz="1800" dirty="0" err="1">
                <a:latin typeface="Aptos" panose="020B0004020202020204" pitchFamily="34" charset="0"/>
              </a:rPr>
              <a:t>documenti</a:t>
            </a:r>
            <a:r>
              <a:rPr lang="de-DE" sz="1800" dirty="0">
                <a:latin typeface="Aptos" panose="020B0004020202020204" pitchFamily="34" charset="0"/>
              </a:rPr>
              <a:t> di </a:t>
            </a:r>
            <a:r>
              <a:rPr lang="de-DE" sz="1800" dirty="0" err="1">
                <a:latin typeface="Aptos" panose="020B0004020202020204" pitchFamily="34" charset="0"/>
              </a:rPr>
              <a:t>gara</a:t>
            </a:r>
            <a:r>
              <a:rPr lang="de-DE" sz="1800" dirty="0">
                <a:latin typeface="Aptos" panose="020B0004020202020204" pitchFamily="34" charset="0"/>
              </a:rPr>
              <a:t> </a:t>
            </a:r>
            <a:r>
              <a:rPr lang="de-DE" sz="1800" dirty="0" err="1">
                <a:latin typeface="Aptos" panose="020B0004020202020204" pitchFamily="34" charset="0"/>
              </a:rPr>
              <a:t>devono</a:t>
            </a:r>
            <a:r>
              <a:rPr lang="de-DE" sz="1800" dirty="0">
                <a:latin typeface="Aptos" panose="020B0004020202020204" pitchFamily="34" charset="0"/>
              </a:rPr>
              <a:t> </a:t>
            </a:r>
            <a:r>
              <a:rPr lang="de-DE" sz="1800" dirty="0" err="1">
                <a:latin typeface="Aptos" panose="020B0004020202020204" pitchFamily="34" charset="0"/>
              </a:rPr>
              <a:t>essere</a:t>
            </a:r>
            <a:r>
              <a:rPr lang="de-DE" sz="1800" dirty="0">
                <a:latin typeface="Aptos" panose="020B0004020202020204" pitchFamily="34" charset="0"/>
              </a:rPr>
              <a:t> </a:t>
            </a:r>
            <a:r>
              <a:rPr lang="de-DE" sz="1800" dirty="0" err="1">
                <a:latin typeface="Aptos" panose="020B0004020202020204" pitchFamily="34" charset="0"/>
              </a:rPr>
              <a:t>comprensibili</a:t>
            </a:r>
            <a:r>
              <a:rPr lang="de-DE" sz="1800" dirty="0">
                <a:latin typeface="Aptos" panose="020B0004020202020204" pitchFamily="34" charset="0"/>
              </a:rPr>
              <a:t> per </a:t>
            </a:r>
            <a:r>
              <a:rPr lang="de-DE" sz="1800" dirty="0" err="1">
                <a:latin typeface="Aptos" panose="020B0004020202020204" pitchFamily="34" charset="0"/>
              </a:rPr>
              <a:t>un</a:t>
            </a:r>
            <a:r>
              <a:rPr lang="de-DE" sz="1800" dirty="0">
                <a:latin typeface="Aptos" panose="020B0004020202020204" pitchFamily="34" charset="0"/>
              </a:rPr>
              <a:t> </a:t>
            </a:r>
            <a:r>
              <a:rPr lang="de-DE" sz="1800" dirty="0" err="1">
                <a:latin typeface="Aptos" panose="020B0004020202020204" pitchFamily="34" charset="0"/>
              </a:rPr>
              <a:t>offerente</a:t>
            </a:r>
            <a:r>
              <a:rPr lang="de-DE" sz="1800" dirty="0">
                <a:latin typeface="Aptos" panose="020B0004020202020204" pitchFamily="34" charset="0"/>
              </a:rPr>
              <a:t> «</a:t>
            </a:r>
            <a:r>
              <a:rPr lang="de-DE" sz="1800" dirty="0" err="1">
                <a:latin typeface="Aptos" panose="020B0004020202020204" pitchFamily="34" charset="0"/>
              </a:rPr>
              <a:t>mediamente</a:t>
            </a:r>
            <a:r>
              <a:rPr lang="de-DE" sz="1800" dirty="0">
                <a:latin typeface="Aptos" panose="020B0004020202020204" pitchFamily="34" charset="0"/>
              </a:rPr>
              <a:t> </a:t>
            </a:r>
            <a:r>
              <a:rPr lang="de-DE" sz="1800" dirty="0" err="1">
                <a:latin typeface="Aptos" panose="020B0004020202020204" pitchFamily="34" charset="0"/>
              </a:rPr>
              <a:t>informato</a:t>
            </a:r>
            <a:r>
              <a:rPr lang="de-DE" sz="1800" dirty="0">
                <a:latin typeface="Aptos" panose="020B0004020202020204" pitchFamily="34" charset="0"/>
              </a:rPr>
              <a:t> </a:t>
            </a:r>
            <a:r>
              <a:rPr lang="de-DE" sz="1800" dirty="0" err="1">
                <a:latin typeface="Aptos" panose="020B0004020202020204" pitchFamily="34" charset="0"/>
              </a:rPr>
              <a:t>e</a:t>
            </a:r>
            <a:r>
              <a:rPr lang="de-DE" sz="1800" dirty="0">
                <a:latin typeface="Aptos" panose="020B0004020202020204" pitchFamily="34" charset="0"/>
              </a:rPr>
              <a:t> normalmente </a:t>
            </a:r>
            <a:r>
              <a:rPr lang="de-DE" sz="1800" dirty="0" err="1">
                <a:latin typeface="Aptos" panose="020B0004020202020204" pitchFamily="34" charset="0"/>
              </a:rPr>
              <a:t>diligente</a:t>
            </a:r>
            <a:r>
              <a:rPr lang="de-DE" sz="1800" dirty="0">
                <a:latin typeface="Aptos" panose="020B0004020202020204" pitchFamily="34" charset="0"/>
              </a:rPr>
              <a:t>».</a:t>
            </a:r>
          </a:p>
          <a:p>
            <a:pPr marL="101600" indent="0">
              <a:buNone/>
            </a:pPr>
            <a:r>
              <a:rPr lang="de-DE" sz="1800" dirty="0">
                <a:latin typeface="Aptos" panose="020B0004020202020204" pitchFamily="34" charset="0"/>
              </a:rPr>
              <a:t>Le </a:t>
            </a:r>
            <a:r>
              <a:rPr lang="de-DE" sz="1800" dirty="0" err="1">
                <a:latin typeface="Aptos" panose="020B0004020202020204" pitchFamily="34" charset="0"/>
              </a:rPr>
              <a:t>modifiche</a:t>
            </a:r>
            <a:r>
              <a:rPr lang="de-DE" sz="1800" dirty="0">
                <a:latin typeface="Aptos" panose="020B0004020202020204" pitchFamily="34" charset="0"/>
              </a:rPr>
              <a:t> alla </a:t>
            </a:r>
            <a:r>
              <a:rPr lang="de-DE" sz="1800" dirty="0" err="1">
                <a:latin typeface="Aptos" panose="020B0004020202020204" pitchFamily="34" charset="0"/>
              </a:rPr>
              <a:t>procedura</a:t>
            </a:r>
            <a:r>
              <a:rPr lang="de-DE" sz="1800" dirty="0">
                <a:latin typeface="Aptos" panose="020B0004020202020204" pitchFamily="34" charset="0"/>
              </a:rPr>
              <a:t> </a:t>
            </a:r>
            <a:r>
              <a:rPr lang="de-DE" sz="1800" dirty="0" err="1">
                <a:latin typeface="Aptos" panose="020B0004020202020204" pitchFamily="34" charset="0"/>
              </a:rPr>
              <a:t>devono</a:t>
            </a:r>
            <a:r>
              <a:rPr lang="de-DE" sz="1800" dirty="0">
                <a:latin typeface="Aptos" panose="020B0004020202020204" pitchFamily="34" charset="0"/>
              </a:rPr>
              <a:t> </a:t>
            </a:r>
            <a:r>
              <a:rPr lang="de-DE" sz="1800" dirty="0" err="1">
                <a:latin typeface="Aptos" panose="020B0004020202020204" pitchFamily="34" charset="0"/>
              </a:rPr>
              <a:t>essere</a:t>
            </a:r>
            <a:r>
              <a:rPr lang="de-DE" sz="1800" dirty="0">
                <a:latin typeface="Aptos" panose="020B0004020202020204" pitchFamily="34" charset="0"/>
              </a:rPr>
              <a:t> </a:t>
            </a:r>
            <a:r>
              <a:rPr lang="de-DE" sz="1800" dirty="0" err="1">
                <a:latin typeface="Aptos" panose="020B0004020202020204" pitchFamily="34" charset="0"/>
              </a:rPr>
              <a:t>comunicate</a:t>
            </a:r>
            <a:r>
              <a:rPr lang="de-DE" sz="1800" dirty="0">
                <a:latin typeface="Aptos" panose="020B0004020202020204" pitchFamily="34" charset="0"/>
              </a:rPr>
              <a:t> a tutti </a:t>
            </a:r>
            <a:r>
              <a:rPr lang="de-DE" sz="1800" dirty="0" err="1">
                <a:latin typeface="Aptos" panose="020B0004020202020204" pitchFamily="34" charset="0"/>
              </a:rPr>
              <a:t>gli</a:t>
            </a:r>
            <a:r>
              <a:rPr lang="de-DE" sz="1800" dirty="0">
                <a:latin typeface="Aptos" panose="020B0004020202020204" pitchFamily="34" charset="0"/>
              </a:rPr>
              <a:t> </a:t>
            </a:r>
            <a:r>
              <a:rPr lang="de-DE" sz="1800" dirty="0" err="1">
                <a:latin typeface="Aptos" panose="020B0004020202020204" pitchFamily="34" charset="0"/>
              </a:rPr>
              <a:t>offerenti</a:t>
            </a:r>
            <a:r>
              <a:rPr lang="de-DE" sz="1800" dirty="0">
                <a:latin typeface="Aptos" panose="020B0004020202020204" pitchFamily="34" charset="0"/>
              </a:rPr>
              <a:t>.</a:t>
            </a:r>
          </a:p>
          <a:p>
            <a:pPr marL="101600" indent="0">
              <a:buNone/>
            </a:pPr>
            <a:r>
              <a:rPr lang="de-DE" sz="1800" dirty="0" err="1">
                <a:latin typeface="Aptos" panose="020B0004020202020204" pitchFamily="34" charset="0"/>
              </a:rPr>
              <a:t>Gli</a:t>
            </a:r>
            <a:r>
              <a:rPr lang="de-DE" sz="1800" dirty="0">
                <a:latin typeface="Aptos" panose="020B0004020202020204" pitchFamily="34" charset="0"/>
              </a:rPr>
              <a:t> </a:t>
            </a:r>
            <a:r>
              <a:rPr lang="de-DE" sz="1800" dirty="0" err="1">
                <a:latin typeface="Aptos" panose="020B0004020202020204" pitchFamily="34" charset="0"/>
              </a:rPr>
              <a:t>offerenti</a:t>
            </a:r>
            <a:r>
              <a:rPr lang="de-DE" sz="1800" dirty="0">
                <a:latin typeface="Aptos" panose="020B0004020202020204" pitchFamily="34" charset="0"/>
              </a:rPr>
              <a:t> </a:t>
            </a:r>
            <a:r>
              <a:rPr lang="de-DE" sz="1800" dirty="0" err="1">
                <a:latin typeface="Aptos" panose="020B0004020202020204" pitchFamily="34" charset="0"/>
              </a:rPr>
              <a:t>devono</a:t>
            </a:r>
            <a:r>
              <a:rPr lang="de-DE" sz="1800" dirty="0">
                <a:latin typeface="Aptos" panose="020B0004020202020204" pitchFamily="34" charset="0"/>
              </a:rPr>
              <a:t> </a:t>
            </a:r>
            <a:r>
              <a:rPr lang="de-DE" sz="1800" dirty="0" err="1">
                <a:latin typeface="Aptos" panose="020B0004020202020204" pitchFamily="34" charset="0"/>
              </a:rPr>
              <a:t>essere</a:t>
            </a:r>
            <a:r>
              <a:rPr lang="de-DE" sz="1800" dirty="0">
                <a:latin typeface="Aptos" panose="020B0004020202020204" pitchFamily="34" charset="0"/>
              </a:rPr>
              <a:t> </a:t>
            </a:r>
            <a:r>
              <a:rPr lang="de-DE" sz="1800" dirty="0" err="1">
                <a:latin typeface="Aptos" panose="020B0004020202020204" pitchFamily="34" charset="0"/>
              </a:rPr>
              <a:t>informati</a:t>
            </a:r>
            <a:r>
              <a:rPr lang="de-DE" sz="1800" dirty="0">
                <a:latin typeface="Aptos" panose="020B0004020202020204" pitchFamily="34" charset="0"/>
              </a:rPr>
              <a:t> </a:t>
            </a:r>
            <a:r>
              <a:rPr lang="de-DE" sz="1800" dirty="0" err="1">
                <a:latin typeface="Aptos" panose="020B0004020202020204" pitchFamily="34" charset="0"/>
              </a:rPr>
              <a:t>dei</a:t>
            </a:r>
            <a:r>
              <a:rPr lang="de-DE" sz="1800" dirty="0">
                <a:latin typeface="Aptos" panose="020B0004020202020204" pitchFamily="34" charset="0"/>
              </a:rPr>
              <a:t> </a:t>
            </a:r>
            <a:r>
              <a:rPr lang="de-DE" sz="1800" dirty="0" err="1">
                <a:latin typeface="Aptos" panose="020B0004020202020204" pitchFamily="34" charset="0"/>
              </a:rPr>
              <a:t>motivi</a:t>
            </a:r>
            <a:r>
              <a:rPr lang="de-DE" sz="1800" dirty="0">
                <a:latin typeface="Aptos" panose="020B0004020202020204" pitchFamily="34" charset="0"/>
              </a:rPr>
              <a:t> del </a:t>
            </a:r>
            <a:r>
              <a:rPr lang="de-DE" sz="1800" dirty="0" err="1">
                <a:latin typeface="Aptos" panose="020B0004020202020204" pitchFamily="34" charset="0"/>
              </a:rPr>
              <a:t>rifiuto</a:t>
            </a:r>
            <a:r>
              <a:rPr lang="de-DE" sz="1800" dirty="0">
                <a:latin typeface="Aptos" panose="020B0004020202020204" pitchFamily="34" charset="0"/>
              </a:rPr>
              <a:t>.</a:t>
            </a:r>
          </a:p>
          <a:p>
            <a:pPr marL="101600" lvl="0" indent="0" algn="l" rtl="0">
              <a:lnSpc>
                <a:spcPct val="90000"/>
              </a:lnSpc>
              <a:spcBef>
                <a:spcPts val="1800"/>
              </a:spcBef>
              <a:spcAft>
                <a:spcPts val="0"/>
              </a:spcAft>
              <a:buSzPct val="129032"/>
              <a:buNone/>
            </a:pPr>
            <a:endParaRPr sz="1800" dirty="0">
              <a:latin typeface="Aptos" panose="020B0004020202020204" pitchFamily="34" charset="0"/>
              <a:sym typeface="Arial"/>
            </a:endParaRPr>
          </a:p>
        </p:txBody>
      </p:sp>
    </p:spTree>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4827</Words>
  <Application>Microsoft Macintosh PowerPoint</Application>
  <PresentationFormat>Breitbild</PresentationFormat>
  <Paragraphs>341</Paragraphs>
  <Slides>38</Slides>
  <Notes>38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38</vt:i4>
      </vt:variant>
    </vt:vector>
  </HeadingPairs>
  <TitlesOfParts>
    <vt:vector size="46" baseType="lpstr">
      <vt:lpstr>Courier New</vt:lpstr>
      <vt:lpstr>Arial</vt:lpstr>
      <vt:lpstr>Aptos</vt:lpstr>
      <vt:lpstr>Calibri</vt:lpstr>
      <vt:lpstr>Play</vt:lpstr>
      <vt:lpstr>Noto Sans Symbols</vt:lpstr>
      <vt:lpstr>Aptos Serif</vt:lpstr>
      <vt:lpstr>Benutzerdefiniert</vt:lpstr>
      <vt:lpstr>PowerPoint-Präsentation</vt:lpstr>
      <vt:lpstr>Agenda</vt:lpstr>
      <vt:lpstr>1. Introduzione </vt:lpstr>
      <vt:lpstr>Linee guida per gli approvvigionamenti</vt:lpstr>
      <vt:lpstr>Diritto alla definizione  della prestazione</vt:lpstr>
      <vt:lpstr>Condizioni</vt:lpstr>
      <vt:lpstr>2. Importanti  strumenti giuridici dell'UE in materia di appalti pubblici</vt:lpstr>
      <vt:lpstr>Strumenti giuridici pertinenti</vt:lpstr>
      <vt:lpstr>Principi del trattato UE (I)</vt:lpstr>
      <vt:lpstr>Principi del trattato UE (II)</vt:lpstr>
      <vt:lpstr>Direttive UE sugli appalti pubblici 2014 – Condizioni quadro importanti</vt:lpstr>
      <vt:lpstr>Specifiche tecniche</vt:lpstr>
      <vt:lpstr>Linee guida per gli appalti – Selezione ed esclusione</vt:lpstr>
      <vt:lpstr>Linee guida per gli appalti – Criteri di aggiudicazione</vt:lpstr>
      <vt:lpstr>Linee guida per gli appalti – Condizioni contrattuali</vt:lpstr>
      <vt:lpstr>Riferimento  all'oggetto dell'appalto</vt:lpstr>
      <vt:lpstr>Riferimento al tema – Esempi Criteri</vt:lpstr>
      <vt:lpstr>Scelta della procedura di appalto</vt:lpstr>
      <vt:lpstr>Effetti della procedura</vt:lpstr>
      <vt:lpstr>Vantaggi delle procedure flessibili</vt:lpstr>
      <vt:lpstr>3. Integrazione della  sostenibilità negli approvvigionamenti  </vt:lpstr>
      <vt:lpstr>Specifiche tecniche</vt:lpstr>
      <vt:lpstr>L'utilizzo i marchi</vt:lpstr>
      <vt:lpstr>Requisiti per l'utilizzo di marchi</vt:lpstr>
      <vt:lpstr>Criteri di esclusione</vt:lpstr>
      <vt:lpstr>Criteri di selezione</vt:lpstr>
      <vt:lpstr>Sistema di gestione ambientale (EMS)</vt:lpstr>
      <vt:lpstr>Criteri di aggiudicazione</vt:lpstr>
      <vt:lpstr>Ponderazione dei criteri di aggiudicazione</vt:lpstr>
      <vt:lpstr>Costi del ciclo di vita (LCC)</vt:lpstr>
      <vt:lpstr>Offerte eccessivamente basse</vt:lpstr>
      <vt:lpstr>Clausole di esecuzione del contratto</vt:lpstr>
      <vt:lpstr>Definizione delle clausole di adempimento contrattuale</vt:lpstr>
      <vt:lpstr>Applicazione delle clausole di adempimento contrattuale</vt:lpstr>
      <vt:lpstr>Esercizio Sostenibilità nei bandi di appalto – giuridicamente ineccepibile?</vt:lpstr>
      <vt:lpstr>Conclusioni</vt:lpstr>
      <vt:lpstr>Grazie per l‘attenzione!</vt:lpstr>
      <vt:lpstr>Fonti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nicole</dc:creator>
  <cp:lastModifiedBy>Katharina Gasteiger</cp:lastModifiedBy>
  <cp:revision>12</cp:revision>
  <dcterms:created xsi:type="dcterms:W3CDTF">2024-09-16T10:50:40Z</dcterms:created>
  <dcterms:modified xsi:type="dcterms:W3CDTF">2026-04-28T08:37:43Z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