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3" r:id="rId4"/>
    <p:sldId id="259" r:id="rId5"/>
    <p:sldId id="264" r:id="rId6"/>
    <p:sldId id="261" r:id="rId7"/>
    <p:sldId id="265" r:id="rId8"/>
  </p:sldIdLst>
  <p:sldSz cx="12192000" cy="6858000"/>
  <p:notesSz cx="6858000" cy="9144000"/>
  <p:embeddedFontLst>
    <p:embeddedFont>
      <p:font typeface="Aptos Serif" panose="02020604070405020304" pitchFamily="18" charset="0"/>
      <p:regular r:id="rId10"/>
      <p:bold r:id="rId11"/>
      <p:italic r:id="rId12"/>
      <p:boldItalic r:id="rId13"/>
    </p:embeddedFont>
    <p:embeddedFont>
      <p:font typeface="Play" pitchFamily="2" charset="0"/>
      <p:regular r:id="rId14"/>
      <p:bold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jWxeugmlrXDrTIhLxk/t5U+PydS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ziska Häller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4"/>
  </p:normalViewPr>
  <p:slideViewPr>
    <p:cSldViewPr snapToGrid="0">
      <p:cViewPr varScale="1">
        <p:scale>
          <a:sx n="106" d="100"/>
          <a:sy n="106" d="100"/>
        </p:scale>
        <p:origin x="6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7A9B5890-235C-68D8-1EEC-7C0BCEDAE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:notes">
            <a:extLst>
              <a:ext uri="{FF2B5EF4-FFF2-40B4-BE49-F238E27FC236}">
                <a16:creationId xmlns:a16="http://schemas.microsoft.com/office/drawing/2014/main" id="{9D40D291-55CD-1783-0A0B-A2C0331563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3:notes">
            <a:extLst>
              <a:ext uri="{FF2B5EF4-FFF2-40B4-BE49-F238E27FC236}">
                <a16:creationId xmlns:a16="http://schemas.microsoft.com/office/drawing/2014/main" id="{B0F95D55-0767-4B19-1E48-813356FC41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4189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>
          <a:extLst>
            <a:ext uri="{FF2B5EF4-FFF2-40B4-BE49-F238E27FC236}">
              <a16:creationId xmlns:a16="http://schemas.microsoft.com/office/drawing/2014/main" id="{E2F444B1-D14F-9EB6-9026-57788F465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:notes">
            <a:extLst>
              <a:ext uri="{FF2B5EF4-FFF2-40B4-BE49-F238E27FC236}">
                <a16:creationId xmlns:a16="http://schemas.microsoft.com/office/drawing/2014/main" id="{674DE279-7BC9-728D-D1F5-9B1B6E4126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9:notes">
            <a:extLst>
              <a:ext uri="{FF2B5EF4-FFF2-40B4-BE49-F238E27FC236}">
                <a16:creationId xmlns:a16="http://schemas.microsoft.com/office/drawing/2014/main" id="{6A31FBE2-5E76-ABF3-14D9-FA5AC8AB63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755594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6" name="Google Shape;76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de-DE"/>
              <a:t>Quelle: </a:t>
            </a:r>
            <a:r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Broschüre „Computer am Arbeitsplatz: Wirtschaftlichkeit und Umweltschutz – Ratgeber für Verwaltungen“; Prakash et. al., uni 2016</a:t>
            </a:r>
            <a:endParaRPr/>
          </a:p>
        </p:txBody>
      </p:sp>
      <p:sp>
        <p:nvSpPr>
          <p:cNvPr id="77" name="Google Shape;77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>
          <a:extLst>
            <a:ext uri="{FF2B5EF4-FFF2-40B4-BE49-F238E27FC236}">
              <a16:creationId xmlns:a16="http://schemas.microsoft.com/office/drawing/2014/main" id="{C3A7A4B1-5610-CCA9-9D37-30BBC7C4C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:notes">
            <a:extLst>
              <a:ext uri="{FF2B5EF4-FFF2-40B4-BE49-F238E27FC236}">
                <a16:creationId xmlns:a16="http://schemas.microsoft.com/office/drawing/2014/main" id="{758B646E-E02E-6C27-9256-86E90EBA44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6" name="Google Shape;76;p11:notes">
            <a:extLst>
              <a:ext uri="{FF2B5EF4-FFF2-40B4-BE49-F238E27FC236}">
                <a16:creationId xmlns:a16="http://schemas.microsoft.com/office/drawing/2014/main" id="{DEDE86F1-65D3-DCFB-9D03-F711F90A841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de-DE"/>
              <a:t>Quelle: </a:t>
            </a:r>
            <a:r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Broschüre „Computer am Arbeitsplatz: Wirtschaftlichkeit und Umweltschutz – Ratgeber für Verwaltungen“; Prakash et. al., uni 2016</a:t>
            </a:r>
            <a:endParaRPr/>
          </a:p>
        </p:txBody>
      </p:sp>
      <p:sp>
        <p:nvSpPr>
          <p:cNvPr id="77" name="Google Shape;77;p11:notes">
            <a:extLst>
              <a:ext uri="{FF2B5EF4-FFF2-40B4-BE49-F238E27FC236}">
                <a16:creationId xmlns:a16="http://schemas.microsoft.com/office/drawing/2014/main" id="{375BA6BE-8C57-9D83-53C4-EE400BC18A7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0880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1">
  <p:cSld name="Titel 1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7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8" name="Google Shape;18;p17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17"/>
          <p:cNvSpPr/>
          <p:nvPr/>
        </p:nvSpPr>
        <p:spPr>
          <a:xfrm rot="10800000">
            <a:off x="-130449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7"/>
          <p:cNvSpPr/>
          <p:nvPr/>
        </p:nvSpPr>
        <p:spPr>
          <a:xfrm rot="-5400000">
            <a:off x="-1055890" y="818688"/>
            <a:ext cx="2127278" cy="21272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>
  <p:cSld name="Agenda 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8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7" name="Google Shape;27;p18"/>
          <p:cNvCxnSpPr/>
          <p:nvPr/>
        </p:nvCxnSpPr>
        <p:spPr>
          <a:xfrm>
            <a:off x="594360" y="214884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8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8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">
  <p:cSld name="Titel">
    <p:bg>
      <p:bgPr>
        <a:solidFill>
          <a:schemeClr val="lt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2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32" name="Google Shape;32;p22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3" name="Google Shape;33;p22"/>
          <p:cNvSpPr txBox="1">
            <a:spLocks noGrp="1"/>
          </p:cNvSpPr>
          <p:nvPr>
            <p:ph type="body" idx="1"/>
          </p:nvPr>
        </p:nvSpPr>
        <p:spPr>
          <a:xfrm>
            <a:off x="6309905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22"/>
          <p:cNvSpPr/>
          <p:nvPr/>
        </p:nvSpPr>
        <p:spPr>
          <a:xfrm rot="-5400000">
            <a:off x="-1994302" y="2784058"/>
            <a:ext cx="3988604" cy="4143593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22"/>
          <p:cNvSpPr/>
          <p:nvPr/>
        </p:nvSpPr>
        <p:spPr>
          <a:xfrm rot="10800000">
            <a:off x="1657654" y="5606713"/>
            <a:ext cx="2376839" cy="2502573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22"/>
          <p:cNvSpPr/>
          <p:nvPr/>
        </p:nvSpPr>
        <p:spPr>
          <a:xfrm rot="-8153822">
            <a:off x="691437" y="2439793"/>
            <a:ext cx="1375053" cy="140689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2">
  <p:cSld name="Titel 2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1"/>
          <p:cNvSpPr txBox="1">
            <a:spLocks noGrp="1"/>
          </p:cNvSpPr>
          <p:nvPr>
            <p:ph type="ctrTitle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body" idx="1"/>
          </p:nvPr>
        </p:nvSpPr>
        <p:spPr>
          <a:xfrm>
            <a:off x="6299835" y="456860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0" name="Google Shape;40;p21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1" name="Google Shape;41;p21"/>
          <p:cNvSpPr>
            <a:spLocks noGrp="1"/>
          </p:cNvSpPr>
          <p:nvPr>
            <p:ph type="pic" idx="2"/>
          </p:nvPr>
        </p:nvSpPr>
        <p:spPr>
          <a:xfrm>
            <a:off x="0" y="-11113"/>
            <a:ext cx="5628068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9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4" name="Google Shape;44;p29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pic>
        <p:nvPicPr>
          <p:cNvPr id="14" name="Google Shape;14;p16" descr="Logo ProCure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Cominciamo</a:t>
            </a:r>
            <a:b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</a:b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con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un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quiz</a:t>
            </a:r>
            <a:endParaRPr sz="5400"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355B1B6-4FE6-6F65-5959-B723DC1F918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  <p:pic>
        <p:nvPicPr>
          <p:cNvPr id="1026" name="Picture 2" descr="Ein Bild, das Text, Schrift, Screenshot, Grafiken enthält.&#10;&#10;Automatisch generierte Beschreibung">
            <a:extLst>
              <a:ext uri="{FF2B5EF4-FFF2-40B4-BE49-F238E27FC236}">
                <a16:creationId xmlns:a16="http://schemas.microsoft.com/office/drawing/2014/main" id="{9989730E-7963-2777-2FEB-4682D4AAB1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905" y="4836695"/>
            <a:ext cx="5594095" cy="2021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Alimenti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55" name="Google Shape;55;p3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1134096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230399" lvl="0" indent="0">
              <a:lnSpc>
                <a:spcPct val="130000"/>
              </a:lnSpc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Una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tazza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di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tè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contiene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30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litri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di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acqua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virtuale. Quanta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acqua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virtuale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contiene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una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tazza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di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caffè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?</a:t>
            </a:r>
          </a:p>
          <a:p>
            <a:pPr marL="573299" lvl="0" indent="-3429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  <a:sym typeface="Arial"/>
              </a:rPr>
              <a:t>60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litri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3299" lvl="0" indent="-3429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  <a:sym typeface="Arial"/>
              </a:rPr>
              <a:t>30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litri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3299" lvl="0" indent="-3429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  <a:sym typeface="Arial"/>
              </a:rPr>
              <a:t>140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litri</a:t>
            </a:r>
            <a:endParaRPr sz="2000" b="0" dirty="0">
              <a:solidFill>
                <a:schemeClr val="tx1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5FCAFAAD-1691-CD69-74D2-F2DF3B5D40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">
            <a:extLst>
              <a:ext uri="{FF2B5EF4-FFF2-40B4-BE49-F238E27FC236}">
                <a16:creationId xmlns:a16="http://schemas.microsoft.com/office/drawing/2014/main" id="{E27EB0A1-4EB4-251E-CE34-D99509596A9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Alimenti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55" name="Google Shape;55;p3">
            <a:extLst>
              <a:ext uri="{FF2B5EF4-FFF2-40B4-BE49-F238E27FC236}">
                <a16:creationId xmlns:a16="http://schemas.microsoft.com/office/drawing/2014/main" id="{DD3D1FCB-0083-1801-4706-7EB4EBD383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1134096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 fontScale="77500" lnSpcReduction="20000"/>
          </a:bodyPr>
          <a:lstStyle/>
          <a:p>
            <a:pPr marL="230399" lvl="0" indent="0">
              <a:lnSpc>
                <a:spcPct val="130000"/>
              </a:lnSpc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Una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tazza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di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tè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contiene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30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litri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di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acqua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virtuale. Quanta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acqua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virtuale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contiene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una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tazza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di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caffè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?</a:t>
            </a:r>
          </a:p>
          <a:p>
            <a:pPr marL="573299" lvl="0" indent="-3429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  <a:sym typeface="Arial"/>
              </a:rPr>
              <a:t>60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litri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3299" lvl="0" indent="-3429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  <a:sym typeface="Arial"/>
              </a:rPr>
              <a:t>30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litri</a:t>
            </a:r>
            <a:endParaRPr lang="de-DE" sz="2000" b="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3299" lvl="0" indent="-3429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rgbClr val="FF0000"/>
                </a:solidFill>
                <a:latin typeface="Aptos" panose="020B0004020202020204" pitchFamily="34" charset="0"/>
                <a:sym typeface="Arial"/>
              </a:rPr>
              <a:t>140 </a:t>
            </a:r>
            <a:r>
              <a:rPr lang="de-DE" sz="2000" b="0" dirty="0" err="1">
                <a:solidFill>
                  <a:srgbClr val="FF0000"/>
                </a:solidFill>
                <a:latin typeface="Aptos" panose="020B0004020202020204" pitchFamily="34" charset="0"/>
              </a:rPr>
              <a:t>litri</a:t>
            </a:r>
            <a:endParaRPr lang="de-DE" sz="2000" b="0" dirty="0">
              <a:solidFill>
                <a:srgbClr val="FF0000"/>
              </a:solidFill>
              <a:latin typeface="Aptos" panose="020B0004020202020204" pitchFamily="34" charset="0"/>
            </a:endParaRPr>
          </a:p>
          <a:p>
            <a:pPr marL="230399" lvl="0" indent="0">
              <a:lnSpc>
                <a:spcPct val="130000"/>
              </a:lnSpc>
            </a:pPr>
            <a:r>
              <a:rPr lang="de-DE" b="0" dirty="0">
                <a:latin typeface="Aptos" panose="020B0004020202020204" pitchFamily="34" charset="0"/>
              </a:rPr>
              <a:t>Le </a:t>
            </a:r>
            <a:r>
              <a:rPr lang="de-DE" b="0" dirty="0" err="1">
                <a:latin typeface="Aptos" panose="020B0004020202020204" pitchFamily="34" charset="0"/>
              </a:rPr>
              <a:t>principali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zone</a:t>
            </a:r>
            <a:r>
              <a:rPr lang="de-DE" b="0" dirty="0">
                <a:latin typeface="Aptos" panose="020B0004020202020204" pitchFamily="34" charset="0"/>
              </a:rPr>
              <a:t> di </a:t>
            </a:r>
            <a:r>
              <a:rPr lang="de-DE" b="0" dirty="0" err="1">
                <a:latin typeface="Aptos" panose="020B0004020202020204" pitchFamily="34" charset="0"/>
              </a:rPr>
              <a:t>coltivazione</a:t>
            </a:r>
            <a:r>
              <a:rPr lang="de-DE" b="0" dirty="0">
                <a:latin typeface="Aptos" panose="020B0004020202020204" pitchFamily="34" charset="0"/>
              </a:rPr>
              <a:t> del </a:t>
            </a:r>
            <a:r>
              <a:rPr lang="de-DE" b="0" dirty="0" err="1">
                <a:latin typeface="Aptos" panose="020B0004020202020204" pitchFamily="34" charset="0"/>
              </a:rPr>
              <a:t>tè</a:t>
            </a:r>
            <a:r>
              <a:rPr lang="de-DE" b="0" dirty="0">
                <a:latin typeface="Aptos" panose="020B0004020202020204" pitchFamily="34" charset="0"/>
              </a:rPr>
              <a:t> si </a:t>
            </a:r>
            <a:r>
              <a:rPr lang="de-DE" b="0" dirty="0" err="1">
                <a:latin typeface="Aptos" panose="020B0004020202020204" pitchFamily="34" charset="0"/>
              </a:rPr>
              <a:t>trovano</a:t>
            </a:r>
            <a:r>
              <a:rPr lang="de-DE" b="0" dirty="0">
                <a:latin typeface="Aptos" panose="020B0004020202020204" pitchFamily="34" charset="0"/>
              </a:rPr>
              <a:t> in </a:t>
            </a:r>
            <a:r>
              <a:rPr lang="de-DE" b="0" dirty="0" err="1">
                <a:latin typeface="Aptos" panose="020B0004020202020204" pitchFamily="34" charset="0"/>
              </a:rPr>
              <a:t>regioni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con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elevate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precipitazioni</a:t>
            </a:r>
            <a:r>
              <a:rPr lang="de-DE" b="0" dirty="0">
                <a:latin typeface="Aptos" panose="020B0004020202020204" pitchFamily="34" charset="0"/>
              </a:rPr>
              <a:t>. </a:t>
            </a:r>
            <a:r>
              <a:rPr lang="de-DE" b="0" dirty="0" err="1">
                <a:latin typeface="Aptos" panose="020B0004020202020204" pitchFamily="34" charset="0"/>
              </a:rPr>
              <a:t>Pertanto</a:t>
            </a:r>
            <a:r>
              <a:rPr lang="de-DE" b="0" dirty="0">
                <a:latin typeface="Aptos" panose="020B0004020202020204" pitchFamily="34" charset="0"/>
              </a:rPr>
              <a:t>, il </a:t>
            </a:r>
            <a:r>
              <a:rPr lang="de-DE" b="0" dirty="0" err="1">
                <a:latin typeface="Aptos" panose="020B0004020202020204" pitchFamily="34" charset="0"/>
              </a:rPr>
              <a:t>tè</a:t>
            </a:r>
            <a:r>
              <a:rPr lang="de-DE" b="0" dirty="0">
                <a:latin typeface="Aptos" panose="020B0004020202020204" pitchFamily="34" charset="0"/>
              </a:rPr>
              <a:t> ha </a:t>
            </a:r>
            <a:r>
              <a:rPr lang="de-DE" b="0" dirty="0" err="1">
                <a:latin typeface="Aptos" panose="020B0004020202020204" pitchFamily="34" charset="0"/>
              </a:rPr>
              <a:t>un’impronta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idrica</a:t>
            </a:r>
            <a:r>
              <a:rPr lang="de-DE" b="0" dirty="0">
                <a:latin typeface="Aptos" panose="020B0004020202020204" pitchFamily="34" charset="0"/>
              </a:rPr>
              <a:t> inferiore </a:t>
            </a:r>
            <a:r>
              <a:rPr lang="de-DE" b="0" dirty="0" err="1">
                <a:latin typeface="Aptos" panose="020B0004020202020204" pitchFamily="34" charset="0"/>
              </a:rPr>
              <a:t>rispetto</a:t>
            </a:r>
            <a:r>
              <a:rPr lang="de-DE" b="0" dirty="0">
                <a:latin typeface="Aptos" panose="020B0004020202020204" pitchFamily="34" charset="0"/>
              </a:rPr>
              <a:t> al </a:t>
            </a:r>
            <a:r>
              <a:rPr lang="de-DE" b="0" dirty="0" err="1">
                <a:latin typeface="Aptos" panose="020B0004020202020204" pitchFamily="34" charset="0"/>
              </a:rPr>
              <a:t>caffè</a:t>
            </a:r>
            <a:r>
              <a:rPr lang="de-DE" b="0" dirty="0">
                <a:latin typeface="Aptos" panose="020B0004020202020204" pitchFamily="34" charset="0"/>
              </a:rPr>
              <a:t>. Il </a:t>
            </a:r>
            <a:r>
              <a:rPr lang="de-DE" b="0" dirty="0" err="1">
                <a:latin typeface="Aptos" panose="020B0004020202020204" pitchFamily="34" charset="0"/>
              </a:rPr>
              <a:t>caffè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rappresenta</a:t>
            </a:r>
            <a:r>
              <a:rPr lang="de-DE" b="0" dirty="0">
                <a:latin typeface="Aptos" panose="020B0004020202020204" pitchFamily="34" charset="0"/>
              </a:rPr>
              <a:t> il 6% del </a:t>
            </a:r>
            <a:r>
              <a:rPr lang="de-DE" b="0" dirty="0" err="1">
                <a:latin typeface="Aptos" panose="020B0004020202020204" pitchFamily="34" charset="0"/>
              </a:rPr>
              <a:t>commercio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mondiale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dell’acqua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ed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è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quindi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una</a:t>
            </a:r>
            <a:r>
              <a:rPr lang="de-DE" b="0" dirty="0">
                <a:latin typeface="Aptos" panose="020B0004020202020204" pitchFamily="34" charset="0"/>
              </a:rPr>
              <a:t> delle </a:t>
            </a:r>
            <a:r>
              <a:rPr lang="de-DE" b="0" dirty="0" err="1">
                <a:latin typeface="Aptos" panose="020B0004020202020204" pitchFamily="34" charset="0"/>
              </a:rPr>
              <a:t>materie</a:t>
            </a:r>
            <a:r>
              <a:rPr lang="de-DE" b="0" dirty="0">
                <a:latin typeface="Aptos" panose="020B0004020202020204" pitchFamily="34" charset="0"/>
              </a:rPr>
              <a:t> prime più </a:t>
            </a:r>
            <a:r>
              <a:rPr lang="de-DE" b="0" dirty="0" err="1">
                <a:latin typeface="Aptos" panose="020B0004020202020204" pitchFamily="34" charset="0"/>
              </a:rPr>
              <a:t>importanti</a:t>
            </a:r>
            <a:r>
              <a:rPr lang="de-DE" b="0" dirty="0">
                <a:latin typeface="Aptos" panose="020B0004020202020204" pitchFamily="34" charset="0"/>
              </a:rPr>
              <a:t> in </a:t>
            </a:r>
            <a:r>
              <a:rPr lang="de-DE" b="0" dirty="0" err="1">
                <a:latin typeface="Aptos" panose="020B0004020202020204" pitchFamily="34" charset="0"/>
              </a:rPr>
              <a:t>questo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settore</a:t>
            </a:r>
            <a:r>
              <a:rPr lang="de-DE" b="0" dirty="0">
                <a:latin typeface="Aptos" panose="020B0004020202020204" pitchFamily="34" charset="0"/>
              </a:rPr>
              <a:t>.</a:t>
            </a:r>
            <a:endParaRPr sz="2000" b="0" dirty="0">
              <a:solidFill>
                <a:schemeClr val="tx1"/>
              </a:solidFill>
              <a:latin typeface="Aptos" panose="020B00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91870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Carta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67" name="Google Shape;67;p9"/>
          <p:cNvSpPr txBox="1">
            <a:spLocks noGrp="1"/>
          </p:cNvSpPr>
          <p:nvPr>
            <p:ph type="body" idx="1"/>
          </p:nvPr>
        </p:nvSpPr>
        <p:spPr>
          <a:xfrm>
            <a:off x="594360" y="2260601"/>
            <a:ext cx="11340967" cy="4140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Quanti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chilogrammi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di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legno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si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risparmiano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1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confezione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di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carta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riciclata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(500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fogli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)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rispetto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alla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carta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di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fibra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vergine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?</a:t>
            </a:r>
            <a:endParaRPr lang="de-DE" sz="20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1500" lvl="0" indent="-342900" algn="l" rtl="0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de-DE" sz="18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3 kg</a:t>
            </a:r>
            <a:endParaRPr sz="1800" dirty="0">
              <a:latin typeface="Aptos" panose="020B0004020202020204" pitchFamily="34" charset="0"/>
            </a:endParaRPr>
          </a:p>
          <a:p>
            <a:pPr marL="571500" lvl="0" indent="-342900" algn="l" rtl="0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de-DE" sz="18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0,5 kg</a:t>
            </a:r>
            <a:endParaRPr sz="1800" dirty="0">
              <a:latin typeface="Aptos" panose="020B0004020202020204" pitchFamily="34" charset="0"/>
            </a:endParaRPr>
          </a:p>
          <a:p>
            <a:pPr marL="571500" lvl="0" indent="-342900" algn="l" rtl="0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de-DE" sz="18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7,5 kg</a:t>
            </a:r>
            <a:endParaRPr sz="1800" b="0" dirty="0">
              <a:solidFill>
                <a:schemeClr val="dk1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>
          <a:extLst>
            <a:ext uri="{FF2B5EF4-FFF2-40B4-BE49-F238E27FC236}">
              <a16:creationId xmlns:a16="http://schemas.microsoft.com/office/drawing/2014/main" id="{8950A8EE-6C2B-C783-6704-8E49CD6C91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9">
            <a:extLst>
              <a:ext uri="{FF2B5EF4-FFF2-40B4-BE49-F238E27FC236}">
                <a16:creationId xmlns:a16="http://schemas.microsoft.com/office/drawing/2014/main" id="{11915446-DFD7-91DC-4E34-C58D91ACC60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Carta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67" name="Google Shape;67;p9">
            <a:extLst>
              <a:ext uri="{FF2B5EF4-FFF2-40B4-BE49-F238E27FC236}">
                <a16:creationId xmlns:a16="http://schemas.microsoft.com/office/drawing/2014/main" id="{94483FE6-3432-A905-5E59-57B11BFC30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60" y="2260601"/>
            <a:ext cx="11340967" cy="4140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Quanti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chilogrammi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di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legno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si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risparmiano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1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confezione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di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carta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riciclata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(500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fogli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)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rispetto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alla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carta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di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fibra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vergine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?</a:t>
            </a:r>
            <a:endParaRPr lang="de-DE" sz="20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571500" lvl="0" indent="-342900" algn="l" rtl="0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de-DE" sz="18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3 kg</a:t>
            </a:r>
            <a:endParaRPr sz="1800" dirty="0">
              <a:latin typeface="Aptos" panose="020B0004020202020204" pitchFamily="34" charset="0"/>
            </a:endParaRPr>
          </a:p>
          <a:p>
            <a:pPr marL="571500" lvl="0" indent="-342900" algn="l" rtl="0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de-DE" sz="18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0,5 kg</a:t>
            </a:r>
            <a:endParaRPr sz="1800" dirty="0">
              <a:latin typeface="Aptos" panose="020B0004020202020204" pitchFamily="34" charset="0"/>
            </a:endParaRPr>
          </a:p>
          <a:p>
            <a:pPr marL="571500" lvl="0" indent="-342900" algn="l" rtl="0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de-DE" sz="1800" b="0" dirty="0">
                <a:solidFill>
                  <a:srgbClr val="FF0000"/>
                </a:solidFill>
                <a:latin typeface="Aptos" panose="020B0004020202020204" pitchFamily="34" charset="0"/>
                <a:sym typeface="Arial"/>
              </a:rPr>
              <a:t>7,5 kg</a:t>
            </a:r>
          </a:p>
          <a:p>
            <a:pPr marL="228600" lvl="0" indent="0">
              <a:lnSpc>
                <a:spcPct val="100000"/>
              </a:lnSpc>
            </a:pPr>
            <a:r>
              <a:rPr lang="de-DE" sz="2000" b="0" dirty="0">
                <a:latin typeface="Aptos" panose="020B0004020202020204" pitchFamily="34" charset="0"/>
              </a:rPr>
              <a:t>Per la </a:t>
            </a:r>
            <a:r>
              <a:rPr lang="de-DE" sz="2000" b="0" dirty="0" err="1">
                <a:latin typeface="Aptos" panose="020B0004020202020204" pitchFamily="34" charset="0"/>
              </a:rPr>
              <a:t>produzione</a:t>
            </a:r>
            <a:r>
              <a:rPr lang="de-DE" sz="2000" b="0" dirty="0">
                <a:latin typeface="Aptos" panose="020B0004020202020204" pitchFamily="34" charset="0"/>
              </a:rPr>
              <a:t> di 500 </a:t>
            </a:r>
            <a:r>
              <a:rPr lang="de-DE" sz="2000" b="0" dirty="0" err="1">
                <a:latin typeface="Aptos" panose="020B0004020202020204" pitchFamily="34" charset="0"/>
              </a:rPr>
              <a:t>fogli</a:t>
            </a:r>
            <a:r>
              <a:rPr lang="de-DE" sz="2000" b="0" dirty="0">
                <a:latin typeface="Aptos" panose="020B0004020202020204" pitchFamily="34" charset="0"/>
              </a:rPr>
              <a:t> di </a:t>
            </a:r>
            <a:r>
              <a:rPr lang="de-DE" sz="2000" b="0" dirty="0" err="1">
                <a:latin typeface="Aptos" panose="020B0004020202020204" pitchFamily="34" charset="0"/>
              </a:rPr>
              <a:t>carta</a:t>
            </a:r>
            <a:r>
              <a:rPr lang="de-DE" sz="2000" b="0" dirty="0">
                <a:latin typeface="Aptos" panose="020B0004020202020204" pitchFamily="34" charset="0"/>
              </a:rPr>
              <a:t> in </a:t>
            </a:r>
            <a:r>
              <a:rPr lang="de-DE" sz="2000" b="0" dirty="0" err="1">
                <a:latin typeface="Aptos" panose="020B0004020202020204" pitchFamily="34" charset="0"/>
              </a:rPr>
              <a:t>fibra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vergine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sono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necessari</a:t>
            </a:r>
            <a:r>
              <a:rPr lang="de-DE" sz="2000" b="0" dirty="0">
                <a:latin typeface="Aptos" panose="020B0004020202020204" pitchFamily="34" charset="0"/>
              </a:rPr>
              <a:t> circa 7,5 </a:t>
            </a:r>
            <a:r>
              <a:rPr lang="de-DE" sz="2000" b="0" dirty="0" err="1">
                <a:latin typeface="Aptos" panose="020B0004020202020204" pitchFamily="34" charset="0"/>
              </a:rPr>
              <a:t>chilogrammi</a:t>
            </a:r>
            <a:r>
              <a:rPr lang="de-DE" sz="2000" b="0" dirty="0">
                <a:latin typeface="Aptos" panose="020B0004020202020204" pitchFamily="34" charset="0"/>
              </a:rPr>
              <a:t> di </a:t>
            </a:r>
            <a:r>
              <a:rPr lang="de-DE" sz="2000" b="0" dirty="0" err="1">
                <a:latin typeface="Aptos" panose="020B0004020202020204" pitchFamily="34" charset="0"/>
              </a:rPr>
              <a:t>legno</a:t>
            </a:r>
            <a:r>
              <a:rPr lang="de-DE" sz="2000" b="0" dirty="0">
                <a:latin typeface="Aptos" panose="020B0004020202020204" pitchFamily="34" charset="0"/>
              </a:rPr>
              <a:t>. Per la </a:t>
            </a:r>
            <a:r>
              <a:rPr lang="de-DE" sz="2000" b="0" dirty="0" err="1">
                <a:latin typeface="Aptos" panose="020B0004020202020204" pitchFamily="34" charset="0"/>
              </a:rPr>
              <a:t>produzione</a:t>
            </a:r>
            <a:r>
              <a:rPr lang="de-DE" sz="2000" b="0" dirty="0">
                <a:latin typeface="Aptos" panose="020B0004020202020204" pitchFamily="34" charset="0"/>
              </a:rPr>
              <a:t> di </a:t>
            </a:r>
            <a:r>
              <a:rPr lang="de-DE" sz="2000" b="0" dirty="0" err="1">
                <a:latin typeface="Aptos" panose="020B0004020202020204" pitchFamily="34" charset="0"/>
              </a:rPr>
              <a:t>carta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riciclata</a:t>
            </a:r>
            <a:r>
              <a:rPr lang="de-DE" sz="2000" b="0" dirty="0">
                <a:latin typeface="Aptos" panose="020B0004020202020204" pitchFamily="34" charset="0"/>
              </a:rPr>
              <a:t> non </a:t>
            </a:r>
            <a:r>
              <a:rPr lang="de-DE" sz="2000" b="0" dirty="0" err="1">
                <a:latin typeface="Aptos" panose="020B0004020202020204" pitchFamily="34" charset="0"/>
              </a:rPr>
              <a:t>è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necessario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alcun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legno</a:t>
            </a:r>
            <a:r>
              <a:rPr lang="de-DE" sz="2000" b="0" dirty="0"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latin typeface="Aptos" panose="020B0004020202020204" pitchFamily="34" charset="0"/>
              </a:rPr>
              <a:t>quindi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è</a:t>
            </a:r>
            <a:r>
              <a:rPr lang="de-DE" sz="2000" b="0" dirty="0">
                <a:latin typeface="Aptos" panose="020B0004020202020204" pitchFamily="34" charset="0"/>
              </a:rPr>
              <a:t> possibile </a:t>
            </a:r>
            <a:r>
              <a:rPr lang="de-DE" sz="2000" b="0" dirty="0" err="1">
                <a:latin typeface="Aptos" panose="020B0004020202020204" pitchFamily="34" charset="0"/>
              </a:rPr>
              <a:t>risparmiare</a:t>
            </a:r>
            <a:r>
              <a:rPr lang="de-DE" sz="2000" b="0" dirty="0">
                <a:latin typeface="Aptos" panose="020B0004020202020204" pitchFamily="34" charset="0"/>
              </a:rPr>
              <a:t> il 100% del </a:t>
            </a:r>
            <a:r>
              <a:rPr lang="de-DE" sz="2000" b="0" dirty="0" err="1">
                <a:latin typeface="Aptos" panose="020B0004020202020204" pitchFamily="34" charset="0"/>
              </a:rPr>
              <a:t>consumo</a:t>
            </a:r>
            <a:r>
              <a:rPr lang="de-DE" sz="2000" b="0" dirty="0">
                <a:latin typeface="Aptos" panose="020B0004020202020204" pitchFamily="34" charset="0"/>
              </a:rPr>
              <a:t> di </a:t>
            </a:r>
            <a:r>
              <a:rPr lang="de-DE" sz="2000" b="0" dirty="0" err="1">
                <a:latin typeface="Aptos" panose="020B0004020202020204" pitchFamily="34" charset="0"/>
              </a:rPr>
              <a:t>legno</a:t>
            </a:r>
            <a:r>
              <a:rPr lang="de-DE" sz="2000" b="0" dirty="0">
                <a:latin typeface="Aptos" panose="020B0004020202020204" pitchFamily="34" charset="0"/>
              </a:rPr>
              <a:t> della </a:t>
            </a:r>
            <a:r>
              <a:rPr lang="de-DE" sz="2000" b="0" dirty="0" err="1">
                <a:latin typeface="Aptos" panose="020B0004020202020204" pitchFamily="34" charset="0"/>
              </a:rPr>
              <a:t>carta</a:t>
            </a:r>
            <a:r>
              <a:rPr lang="de-DE" sz="2000" b="0" dirty="0">
                <a:latin typeface="Aptos" panose="020B0004020202020204" pitchFamily="34" charset="0"/>
              </a:rPr>
              <a:t> in </a:t>
            </a:r>
            <a:r>
              <a:rPr lang="de-DE" sz="2000" b="0" dirty="0" err="1">
                <a:latin typeface="Aptos" panose="020B0004020202020204" pitchFamily="34" charset="0"/>
              </a:rPr>
              <a:t>fibra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vergine</a:t>
            </a:r>
            <a:r>
              <a:rPr lang="de-DE" sz="2000" b="0" dirty="0">
                <a:latin typeface="Aptos" panose="020B0004020202020204" pitchFamily="34" charset="0"/>
              </a:rPr>
              <a:t>.</a:t>
            </a:r>
            <a:endParaRPr sz="2000" b="0" dirty="0">
              <a:solidFill>
                <a:schemeClr val="dk1"/>
              </a:solidFill>
              <a:latin typeface="Aptos" panose="020B00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582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Apparecchi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elettrici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informatici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80" name="Google Shape;80;p11"/>
          <p:cNvSpPr txBox="1">
            <a:spLocks noGrp="1"/>
          </p:cNvSpPr>
          <p:nvPr>
            <p:ph type="body" idx="1"/>
          </p:nvPr>
        </p:nvSpPr>
        <p:spPr>
          <a:xfrm>
            <a:off x="594350" y="2260600"/>
            <a:ext cx="11503800" cy="375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230399" lvl="0" indent="0">
              <a:lnSpc>
                <a:spcPct val="130000"/>
              </a:lnSpc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Quanta CO</a:t>
            </a:r>
            <a:r>
              <a:rPr lang="de-DE" sz="2000" b="0" baseline="-25000" dirty="0">
                <a:solidFill>
                  <a:schemeClr val="tx1"/>
                </a:solidFill>
                <a:latin typeface="Aptos" panose="020B0004020202020204" pitchFamily="34" charset="0"/>
              </a:rPr>
              <a:t>2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è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possibile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risparmiare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utilizzando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un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notebook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per 6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anni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anziché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solo per 3?</a:t>
            </a:r>
          </a:p>
          <a:p>
            <a:pPr marL="573299" lvl="0" indent="-3429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DE" sz="1900" b="0" dirty="0">
                <a:solidFill>
                  <a:schemeClr val="dk1"/>
                </a:solidFill>
                <a:latin typeface="Aptos" panose="020B0004020202020204" pitchFamily="34" charset="0"/>
              </a:rPr>
              <a:t>- </a:t>
            </a:r>
            <a:r>
              <a:rPr lang="de-DE" sz="19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10 %</a:t>
            </a:r>
            <a:endParaRPr sz="1900" dirty="0">
              <a:latin typeface="Aptos" panose="020B0004020202020204" pitchFamily="34" charset="0"/>
            </a:endParaRPr>
          </a:p>
          <a:p>
            <a:pPr marL="571500" lvl="0" indent="-342900" algn="l" rtl="0">
              <a:lnSpc>
                <a:spcPct val="13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de-DE" sz="1900" b="0" dirty="0">
                <a:solidFill>
                  <a:schemeClr val="dk1"/>
                </a:solidFill>
                <a:latin typeface="Aptos" panose="020B0004020202020204" pitchFamily="34" charset="0"/>
              </a:rPr>
              <a:t>- </a:t>
            </a:r>
            <a:r>
              <a:rPr lang="de-DE" sz="19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28 </a:t>
            </a:r>
            <a:r>
              <a:rPr lang="de-DE" sz="1900" b="0" dirty="0">
                <a:solidFill>
                  <a:schemeClr val="dk1"/>
                </a:solidFill>
                <a:latin typeface="Aptos" panose="020B0004020202020204" pitchFamily="34" charset="0"/>
              </a:rPr>
              <a:t>%</a:t>
            </a:r>
            <a:endParaRPr sz="1900" dirty="0">
              <a:latin typeface="Aptos" panose="020B0004020202020204" pitchFamily="34" charset="0"/>
            </a:endParaRPr>
          </a:p>
          <a:p>
            <a:pPr marL="571500" lvl="0" indent="-342900" algn="l" rtl="0">
              <a:lnSpc>
                <a:spcPct val="13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de-DE" sz="1900" b="0" dirty="0">
                <a:solidFill>
                  <a:schemeClr val="dk1"/>
                </a:solidFill>
                <a:latin typeface="Aptos" panose="020B0004020202020204" pitchFamily="34" charset="0"/>
              </a:rPr>
              <a:t>- </a:t>
            </a:r>
            <a:r>
              <a:rPr lang="de-DE" sz="19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52 %</a:t>
            </a:r>
            <a:endParaRPr sz="1900"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>
          <a:extLst>
            <a:ext uri="{FF2B5EF4-FFF2-40B4-BE49-F238E27FC236}">
              <a16:creationId xmlns:a16="http://schemas.microsoft.com/office/drawing/2014/main" id="{65AE11F6-B443-5920-478E-64ABD60B4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>
            <a:extLst>
              <a:ext uri="{FF2B5EF4-FFF2-40B4-BE49-F238E27FC236}">
                <a16:creationId xmlns:a16="http://schemas.microsoft.com/office/drawing/2014/main" id="{CA497382-7528-AC19-4C9A-A429BAF2E4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Apparecchi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elettrici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informatici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80" name="Google Shape;80;p11">
            <a:extLst>
              <a:ext uri="{FF2B5EF4-FFF2-40B4-BE49-F238E27FC236}">
                <a16:creationId xmlns:a16="http://schemas.microsoft.com/office/drawing/2014/main" id="{CDF3962B-A97A-4F74-C558-F8EDE22E48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0" y="2260600"/>
            <a:ext cx="11503800" cy="375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 fontScale="85000" lnSpcReduction="20000"/>
          </a:bodyPr>
          <a:lstStyle/>
          <a:p>
            <a:pPr marL="230399" lvl="0" indent="0">
              <a:lnSpc>
                <a:spcPct val="130000"/>
              </a:lnSpc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Quanta CO</a:t>
            </a:r>
            <a:r>
              <a:rPr lang="de-DE" sz="2000" b="0" baseline="-25000" dirty="0">
                <a:solidFill>
                  <a:schemeClr val="tx1"/>
                </a:solidFill>
                <a:latin typeface="Aptos" panose="020B0004020202020204" pitchFamily="34" charset="0"/>
              </a:rPr>
              <a:t>2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è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possibile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risparmiare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utilizzando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un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notebook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per 6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anni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anziché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solo per 3?</a:t>
            </a:r>
          </a:p>
          <a:p>
            <a:pPr marL="573299" lvl="0" indent="-3429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DE" sz="1900" b="0" dirty="0">
                <a:solidFill>
                  <a:schemeClr val="dk1"/>
                </a:solidFill>
                <a:latin typeface="Aptos" panose="020B0004020202020204" pitchFamily="34" charset="0"/>
              </a:rPr>
              <a:t>- </a:t>
            </a:r>
            <a:r>
              <a:rPr lang="de-DE" sz="19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10 %</a:t>
            </a:r>
            <a:endParaRPr sz="1900" dirty="0">
              <a:latin typeface="Aptos" panose="020B0004020202020204" pitchFamily="34" charset="0"/>
            </a:endParaRPr>
          </a:p>
          <a:p>
            <a:pPr marL="571500" lvl="0" indent="-342900" algn="l" rtl="0">
              <a:lnSpc>
                <a:spcPct val="13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de-DE" sz="1900" b="0" dirty="0">
                <a:solidFill>
                  <a:srgbClr val="FF0000"/>
                </a:solidFill>
                <a:latin typeface="Aptos" panose="020B0004020202020204" pitchFamily="34" charset="0"/>
              </a:rPr>
              <a:t>- </a:t>
            </a:r>
            <a:r>
              <a:rPr lang="de-DE" sz="1900" b="0" dirty="0">
                <a:solidFill>
                  <a:srgbClr val="FF0000"/>
                </a:solidFill>
                <a:latin typeface="Aptos" panose="020B0004020202020204" pitchFamily="34" charset="0"/>
                <a:sym typeface="Arial"/>
              </a:rPr>
              <a:t>28 </a:t>
            </a:r>
            <a:r>
              <a:rPr lang="de-DE" sz="1900" b="0" dirty="0">
                <a:solidFill>
                  <a:srgbClr val="FF0000"/>
                </a:solidFill>
                <a:latin typeface="Aptos" panose="020B0004020202020204" pitchFamily="34" charset="0"/>
              </a:rPr>
              <a:t>%</a:t>
            </a:r>
            <a:endParaRPr sz="1900" dirty="0">
              <a:solidFill>
                <a:srgbClr val="FF0000"/>
              </a:solidFill>
              <a:latin typeface="Aptos" panose="020B0004020202020204" pitchFamily="34" charset="0"/>
            </a:endParaRPr>
          </a:p>
          <a:p>
            <a:pPr marL="571500" lvl="0" indent="-342900" algn="l" rtl="0">
              <a:lnSpc>
                <a:spcPct val="13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de-DE" sz="1900" b="0" dirty="0">
                <a:solidFill>
                  <a:schemeClr val="dk1"/>
                </a:solidFill>
                <a:latin typeface="Aptos" panose="020B0004020202020204" pitchFamily="34" charset="0"/>
              </a:rPr>
              <a:t>- </a:t>
            </a:r>
            <a:r>
              <a:rPr lang="de-DE" sz="19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52 %</a:t>
            </a:r>
          </a:p>
          <a:p>
            <a:pPr marL="228600" lvl="0" indent="0">
              <a:lnSpc>
                <a:spcPct val="130000"/>
              </a:lnSpc>
            </a:pPr>
            <a:r>
              <a:rPr lang="de-DE" b="0" dirty="0">
                <a:latin typeface="Aptos" panose="020B0004020202020204" pitchFamily="34" charset="0"/>
              </a:rPr>
              <a:t>La </a:t>
            </a:r>
            <a:r>
              <a:rPr lang="de-DE" b="0" dirty="0" err="1">
                <a:latin typeface="Aptos" panose="020B0004020202020204" pitchFamily="34" charset="0"/>
              </a:rPr>
              <a:t>maggior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parte</a:t>
            </a:r>
            <a:r>
              <a:rPr lang="de-DE" b="0" dirty="0">
                <a:latin typeface="Aptos" panose="020B0004020202020204" pitchFamily="34" charset="0"/>
              </a:rPr>
              <a:t> delle </a:t>
            </a:r>
            <a:r>
              <a:rPr lang="de-DE" b="0" dirty="0" err="1">
                <a:latin typeface="Aptos" panose="020B0004020202020204" pitchFamily="34" charset="0"/>
              </a:rPr>
              <a:t>emissioni</a:t>
            </a:r>
            <a:r>
              <a:rPr lang="de-DE" b="0" dirty="0">
                <a:latin typeface="Aptos" panose="020B0004020202020204" pitchFamily="34" charset="0"/>
              </a:rPr>
              <a:t> di CO</a:t>
            </a:r>
            <a:r>
              <a:rPr lang="de-DE" b="0" baseline="-25000" dirty="0">
                <a:latin typeface="Aptos" panose="020B0004020202020204" pitchFamily="34" charset="0"/>
              </a:rPr>
              <a:t>2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dei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notebook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deriva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dalla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loro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produzione</a:t>
            </a:r>
            <a:r>
              <a:rPr lang="de-DE" b="0" dirty="0">
                <a:latin typeface="Aptos" panose="020B0004020202020204" pitchFamily="34" charset="0"/>
              </a:rPr>
              <a:t>. </a:t>
            </a:r>
            <a:r>
              <a:rPr lang="de-DE" b="0" dirty="0" err="1">
                <a:latin typeface="Aptos" panose="020B0004020202020204" pitchFamily="34" charset="0"/>
              </a:rPr>
              <a:t>Un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utilizzo</a:t>
            </a:r>
            <a:r>
              <a:rPr lang="de-DE" b="0" dirty="0">
                <a:latin typeface="Aptos" panose="020B0004020202020204" pitchFamily="34" charset="0"/>
              </a:rPr>
              <a:t> più lungo di </a:t>
            </a:r>
            <a:r>
              <a:rPr lang="de-DE" b="0" dirty="0" err="1">
                <a:latin typeface="Aptos" panose="020B0004020202020204" pitchFamily="34" charset="0"/>
              </a:rPr>
              <a:t>un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notebook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riduce</a:t>
            </a:r>
            <a:r>
              <a:rPr lang="de-DE" b="0" dirty="0">
                <a:latin typeface="Aptos" panose="020B0004020202020204" pitchFamily="34" charset="0"/>
              </a:rPr>
              <a:t> le </a:t>
            </a:r>
            <a:r>
              <a:rPr lang="de-DE" b="0" dirty="0" err="1">
                <a:latin typeface="Aptos" panose="020B0004020202020204" pitchFamily="34" charset="0"/>
              </a:rPr>
              <a:t>emissioni</a:t>
            </a:r>
            <a:r>
              <a:rPr lang="de-DE" b="0" dirty="0">
                <a:latin typeface="Aptos" panose="020B0004020202020204" pitchFamily="34" charset="0"/>
              </a:rPr>
              <a:t>: </a:t>
            </a:r>
            <a:r>
              <a:rPr lang="de-DE" b="0" dirty="0" err="1">
                <a:latin typeface="Aptos" panose="020B0004020202020204" pitchFamily="34" charset="0"/>
              </a:rPr>
              <a:t>l’acquisto</a:t>
            </a:r>
            <a:r>
              <a:rPr lang="de-DE" b="0" dirty="0">
                <a:latin typeface="Aptos" panose="020B0004020202020204" pitchFamily="34" charset="0"/>
              </a:rPr>
              <a:t> di </a:t>
            </a:r>
            <a:r>
              <a:rPr lang="de-DE" b="0" dirty="0" err="1">
                <a:latin typeface="Aptos" panose="020B0004020202020204" pitchFamily="34" charset="0"/>
              </a:rPr>
              <a:t>un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nuovo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notebook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dopo</a:t>
            </a:r>
            <a:r>
              <a:rPr lang="de-DE" b="0" dirty="0">
                <a:latin typeface="Aptos" panose="020B0004020202020204" pitchFamily="34" charset="0"/>
              </a:rPr>
              <a:t> 6 </a:t>
            </a:r>
            <a:r>
              <a:rPr lang="de-DE" b="0" dirty="0" err="1">
                <a:latin typeface="Aptos" panose="020B0004020202020204" pitchFamily="34" charset="0"/>
              </a:rPr>
              <a:t>anni</a:t>
            </a:r>
            <a:r>
              <a:rPr lang="de-DE" b="0" dirty="0">
                <a:latin typeface="Aptos" panose="020B0004020202020204" pitchFamily="34" charset="0"/>
              </a:rPr>
              <a:t> causa il 28% di </a:t>
            </a:r>
            <a:r>
              <a:rPr lang="de-DE" b="0" dirty="0" err="1">
                <a:latin typeface="Aptos" panose="020B0004020202020204" pitchFamily="34" charset="0"/>
              </a:rPr>
              <a:t>emissioni</a:t>
            </a:r>
            <a:r>
              <a:rPr lang="de-DE" b="0" dirty="0">
                <a:latin typeface="Aptos" panose="020B0004020202020204" pitchFamily="34" charset="0"/>
              </a:rPr>
              <a:t> in meno </a:t>
            </a:r>
            <a:r>
              <a:rPr lang="de-DE" b="0" dirty="0" err="1">
                <a:latin typeface="Aptos" panose="020B0004020202020204" pitchFamily="34" charset="0"/>
              </a:rPr>
              <a:t>rispetto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all’acquisto</a:t>
            </a:r>
            <a:r>
              <a:rPr lang="de-DE" b="0" dirty="0">
                <a:latin typeface="Aptos" panose="020B0004020202020204" pitchFamily="34" charset="0"/>
              </a:rPr>
              <a:t> di </a:t>
            </a:r>
            <a:r>
              <a:rPr lang="de-DE" b="0" dirty="0" err="1">
                <a:latin typeface="Aptos" panose="020B0004020202020204" pitchFamily="34" charset="0"/>
              </a:rPr>
              <a:t>un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nuovo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notebook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dopo</a:t>
            </a:r>
            <a:r>
              <a:rPr lang="de-DE" b="0" dirty="0">
                <a:latin typeface="Aptos" panose="020B0004020202020204" pitchFamily="34" charset="0"/>
              </a:rPr>
              <a:t> 3 </a:t>
            </a:r>
            <a:r>
              <a:rPr lang="de-DE" b="0" dirty="0" err="1">
                <a:latin typeface="Aptos" panose="020B0004020202020204" pitchFamily="34" charset="0"/>
              </a:rPr>
              <a:t>anni</a:t>
            </a:r>
            <a:r>
              <a:rPr lang="de-DE" b="0" dirty="0">
                <a:latin typeface="Aptos" panose="020B0004020202020204" pitchFamily="34" charset="0"/>
              </a:rPr>
              <a:t>.</a:t>
            </a:r>
            <a:endParaRPr sz="19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186428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376</Words>
  <Application>Microsoft Macintosh PowerPoint</Application>
  <PresentationFormat>Breitbild</PresentationFormat>
  <Paragraphs>38</Paragraphs>
  <Slides>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Aptos</vt:lpstr>
      <vt:lpstr>Play</vt:lpstr>
      <vt:lpstr>Calibri</vt:lpstr>
      <vt:lpstr>Aptos Serif</vt:lpstr>
      <vt:lpstr>Benutzerdefiniert</vt:lpstr>
      <vt:lpstr>Cominciamo con un quiz</vt:lpstr>
      <vt:lpstr>Alimenti</vt:lpstr>
      <vt:lpstr>Alimenti</vt:lpstr>
      <vt:lpstr>Carta</vt:lpstr>
      <vt:lpstr>Carta</vt:lpstr>
      <vt:lpstr>Apparecchi elettrici e informatici</vt:lpstr>
      <vt:lpstr>Apparecchi elettrici e informatici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nicole</dc:creator>
  <cp:lastModifiedBy>Katharina Gasteiger</cp:lastModifiedBy>
  <cp:revision>4</cp:revision>
  <dcterms:created xsi:type="dcterms:W3CDTF">2024-09-16T10:50:40Z</dcterms:created>
  <dcterms:modified xsi:type="dcterms:W3CDTF">2026-04-30T06:05:41Z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0x010100255B8ECBF0E41D4F84283CBD4EE3A7A4</vt:lpwstr>
  </property>
  <property fmtid="{D5CDD505-2E9C-101B-9397-08002B2CF9AE}" pid="3" name="MediaServiceImageTags">
    <vt:lpwstr/>
  </property>
</Properties>
</file>