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Aptos Serif" panose="02020604070405020304" pitchFamily="18" charset="0"/>
      <p:regular r:id="rId11"/>
      <p:bold r:id="rId12"/>
      <p:italic r:id="rId13"/>
      <p:boldItalic r:id="rId14"/>
    </p:embeddedFont>
    <p:embeddedFont>
      <p:font typeface="Play" pitchFamily="2" charset="0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gKgBXTS/bDmcdEhBnxzARcPVK0F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3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81"/>
  </p:normalViewPr>
  <p:slideViewPr>
    <p:cSldViewPr snapToGrid="0">
      <p:cViewPr varScale="1">
        <p:scale>
          <a:sx n="116" d="100"/>
          <a:sy n="116" d="100"/>
        </p:scale>
        <p:origin x="2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8" name="Google Shape;12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4" name="Google Shape;13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1" name="Google Shape;14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9" name="Google Shape;14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6" name="Google Shape;15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7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3" name="Google Shape;16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0" name="Google Shape;17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und Inhalt ">
  <p:cSld name="Titel und Inhalt 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11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11"/>
          <p:cNvSpPr txBox="1">
            <a:spLocks noGrp="1"/>
          </p:cNvSpPr>
          <p:nvPr>
            <p:ph type="title"/>
          </p:nvPr>
        </p:nvSpPr>
        <p:spPr>
          <a:xfrm>
            <a:off x="6318884" y="3499667"/>
            <a:ext cx="4939668" cy="2542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cxnSp>
        <p:nvCxnSpPr>
          <p:cNvPr id="23" name="Google Shape;23;p11"/>
          <p:cNvCxnSpPr/>
          <p:nvPr/>
        </p:nvCxnSpPr>
        <p:spPr>
          <a:xfrm>
            <a:off x="6347459" y="6313170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24" name="Google Shape;24;p11"/>
          <p:cNvSpPr txBox="1">
            <a:spLocks noGrp="1"/>
          </p:cNvSpPr>
          <p:nvPr>
            <p:ph type="body" idx="1"/>
          </p:nvPr>
        </p:nvSpPr>
        <p:spPr>
          <a:xfrm>
            <a:off x="603884" y="457201"/>
            <a:ext cx="5198272" cy="2305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rabicPeriod"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lphaLcPeriod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rabicParenR"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rabicPeriod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/>
          <p:nvPr/>
        </p:nvSpPr>
        <p:spPr>
          <a:xfrm>
            <a:off x="8601557" y="7977"/>
            <a:ext cx="2848222" cy="1424113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1"/>
          <p:cNvSpPr/>
          <p:nvPr/>
        </p:nvSpPr>
        <p:spPr>
          <a:xfrm>
            <a:off x="6179401" y="7977"/>
            <a:ext cx="1807675" cy="916057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1"/>
          <p:cNvSpPr/>
          <p:nvPr/>
        </p:nvSpPr>
        <p:spPr>
          <a:xfrm>
            <a:off x="7827281" y="1627027"/>
            <a:ext cx="1307559" cy="1307559"/>
          </a:xfrm>
          <a:prstGeom prst="ellipse">
            <a:avLst/>
          </a:prstGeom>
          <a:solidFill>
            <a:srgbClr val="CCE279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1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">
  <p:cSld name="Titel und zwei Inhalte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>
            <a:spLocks noGrp="1"/>
          </p:cNvSpPr>
          <p:nvPr>
            <p:ph type="title"/>
          </p:nvPr>
        </p:nvSpPr>
        <p:spPr>
          <a:xfrm>
            <a:off x="594359" y="198407"/>
            <a:ext cx="10972801" cy="1574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body" idx="1"/>
          </p:nvPr>
        </p:nvSpPr>
        <p:spPr>
          <a:xfrm>
            <a:off x="595523" y="2676525"/>
            <a:ext cx="5746752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20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0"/>
          <p:cNvSpPr/>
          <p:nvPr/>
        </p:nvSpPr>
        <p:spPr>
          <a:xfrm>
            <a:off x="8335967" y="-1"/>
            <a:ext cx="1393348" cy="70609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0"/>
          <p:cNvSpPr/>
          <p:nvPr/>
        </p:nvSpPr>
        <p:spPr>
          <a:xfrm>
            <a:off x="9762831" y="493293"/>
            <a:ext cx="806083" cy="80608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>
  <p:cSld name="Tabelle 2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>
            <a:spLocks noGrp="1"/>
          </p:cNvSpPr>
          <p:nvPr>
            <p:ph type="title"/>
          </p:nvPr>
        </p:nvSpPr>
        <p:spPr>
          <a:xfrm>
            <a:off x="594359" y="202400"/>
            <a:ext cx="10972801" cy="157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3">
  <p:cSld name="Titel 3 2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p22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594359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594359" y="454955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110" name="Google Shape;110;p22"/>
          <p:cNvCxnSpPr/>
          <p:nvPr/>
        </p:nvCxnSpPr>
        <p:spPr>
          <a:xfrm>
            <a:off x="594359" y="395020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111" name="Google Shape;111;p22"/>
          <p:cNvSpPr/>
          <p:nvPr/>
        </p:nvSpPr>
        <p:spPr>
          <a:xfrm>
            <a:off x="10874687" y="-9"/>
            <a:ext cx="1317315" cy="1244904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22"/>
          <p:cNvSpPr/>
          <p:nvPr/>
        </p:nvSpPr>
        <p:spPr>
          <a:xfrm>
            <a:off x="6210034" y="0"/>
            <a:ext cx="3792979" cy="189649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22"/>
          <p:cNvSpPr/>
          <p:nvPr/>
        </p:nvSpPr>
        <p:spPr>
          <a:xfrm rot="5400000">
            <a:off x="9347265" y="2480753"/>
            <a:ext cx="3792978" cy="189649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2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Finanzierung">
  <p:cSld name="Finanzierung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23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>
            <a:off x="2179160" y="3113784"/>
            <a:ext cx="4749961" cy="2036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18" name="Google Shape;118;p23" descr="Grafik 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1069" y="2129065"/>
            <a:ext cx="3150693" cy="872961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23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Zusammenfassung 2">
  <p:cSld name="Zusammenfassung 2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12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1" name="Google Shape;31;p12"/>
          <p:cNvCxnSpPr/>
          <p:nvPr/>
        </p:nvCxnSpPr>
        <p:spPr>
          <a:xfrm>
            <a:off x="594359" y="214883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32" name="Google Shape;32;p12"/>
          <p:cNvSpPr txBox="1">
            <a:spLocks noGrp="1"/>
          </p:cNvSpPr>
          <p:nvPr>
            <p:ph type="title"/>
          </p:nvPr>
        </p:nvSpPr>
        <p:spPr>
          <a:xfrm>
            <a:off x="594359" y="102874"/>
            <a:ext cx="11318838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body" idx="1"/>
          </p:nvPr>
        </p:nvSpPr>
        <p:spPr>
          <a:xfrm>
            <a:off x="3657598" y="2282007"/>
            <a:ext cx="8130211" cy="3699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34" name="Google Shape;34;p12"/>
          <p:cNvGrpSpPr/>
          <p:nvPr/>
        </p:nvGrpSpPr>
        <p:grpSpPr>
          <a:xfrm>
            <a:off x="-4" y="3804831"/>
            <a:ext cx="961204" cy="3033144"/>
            <a:chOff x="-1" y="-1"/>
            <a:chExt cx="961204" cy="3033143"/>
          </a:xfrm>
        </p:grpSpPr>
        <p:sp>
          <p:nvSpPr>
            <p:cNvPr id="35" name="Google Shape;35;p12"/>
            <p:cNvSpPr/>
            <p:nvPr/>
          </p:nvSpPr>
          <p:spPr>
            <a:xfrm rot="-5400000">
              <a:off x="-436036" y="441921"/>
              <a:ext cx="1839161" cy="955316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12"/>
            <p:cNvSpPr/>
            <p:nvPr/>
          </p:nvSpPr>
          <p:spPr>
            <a:xfrm rot="-5400000">
              <a:off x="-219321" y="2326180"/>
              <a:ext cx="926281" cy="487641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rgbClr val="65B2BE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12"/>
            <p:cNvSpPr/>
            <p:nvPr/>
          </p:nvSpPr>
          <p:spPr>
            <a:xfrm rot="-5400000">
              <a:off x="209622" y="1219890"/>
              <a:ext cx="634043" cy="658681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" name="Google Shape;38;p12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3">
  <p:cSld name="Titel 3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13" descr="Google Shape;14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13"/>
          <p:cNvSpPr txBox="1">
            <a:spLocks noGrp="1"/>
          </p:cNvSpPr>
          <p:nvPr>
            <p:ph type="title"/>
          </p:nvPr>
        </p:nvSpPr>
        <p:spPr>
          <a:xfrm>
            <a:off x="594359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body" idx="1"/>
          </p:nvPr>
        </p:nvSpPr>
        <p:spPr>
          <a:xfrm>
            <a:off x="594359" y="454955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43" name="Google Shape;43;p13"/>
          <p:cNvCxnSpPr/>
          <p:nvPr/>
        </p:nvCxnSpPr>
        <p:spPr>
          <a:xfrm>
            <a:off x="594359" y="395020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44" name="Google Shape;44;p13"/>
          <p:cNvSpPr/>
          <p:nvPr/>
        </p:nvSpPr>
        <p:spPr>
          <a:xfrm>
            <a:off x="10874687" y="-9"/>
            <a:ext cx="1317315" cy="1244904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13"/>
          <p:cNvSpPr/>
          <p:nvPr/>
        </p:nvSpPr>
        <p:spPr>
          <a:xfrm>
            <a:off x="6210034" y="0"/>
            <a:ext cx="3792979" cy="189649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13"/>
          <p:cNvSpPr/>
          <p:nvPr/>
        </p:nvSpPr>
        <p:spPr>
          <a:xfrm rot="5400000">
            <a:off x="9347265" y="2480753"/>
            <a:ext cx="3792978" cy="189649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4B1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13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47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1">
  <p:cSld name="Titel 1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14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4"/>
          <p:cNvSpPr/>
          <p:nvPr/>
        </p:nvSpPr>
        <p:spPr>
          <a:xfrm rot="10800000">
            <a:off x="331999" y="4831776"/>
            <a:ext cx="4356929" cy="2026224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4"/>
          <p:cNvSpPr txBox="1">
            <a:spLocks noGrp="1"/>
          </p:cNvSpPr>
          <p:nvPr>
            <p:ph type="title"/>
          </p:nvPr>
        </p:nvSpPr>
        <p:spPr>
          <a:xfrm>
            <a:off x="6309902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cxnSp>
        <p:nvCxnSpPr>
          <p:cNvPr id="52" name="Google Shape;52;p14"/>
          <p:cNvCxnSpPr/>
          <p:nvPr/>
        </p:nvCxnSpPr>
        <p:spPr>
          <a:xfrm>
            <a:off x="6309358" y="3950208"/>
            <a:ext cx="2133603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53" name="Google Shape;53;p14"/>
          <p:cNvSpPr/>
          <p:nvPr/>
        </p:nvSpPr>
        <p:spPr>
          <a:xfrm rot="10800000">
            <a:off x="7748" y="5613104"/>
            <a:ext cx="1317315" cy="1244905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4"/>
          <p:cNvSpPr/>
          <p:nvPr/>
        </p:nvSpPr>
        <p:spPr>
          <a:xfrm rot="-5400000">
            <a:off x="-524072" y="1350507"/>
            <a:ext cx="2127281" cy="106364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4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Agenda 1">
  <p:cSld name="Agenda 1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15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5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5"/>
          <p:cNvSpPr txBox="1">
            <a:spLocks noGrp="1"/>
          </p:cNvSpPr>
          <p:nvPr>
            <p:ph type="title"/>
          </p:nvPr>
        </p:nvSpPr>
        <p:spPr>
          <a:xfrm>
            <a:off x="594359" y="189572"/>
            <a:ext cx="6787748" cy="159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6787747" cy="3708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61" name="Google Shape;61;p15"/>
          <p:cNvCxnSpPr/>
          <p:nvPr/>
        </p:nvCxnSpPr>
        <p:spPr>
          <a:xfrm>
            <a:off x="594360" y="2148839"/>
            <a:ext cx="2130552" cy="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62" name="Google Shape;62;p15"/>
          <p:cNvSpPr/>
          <p:nvPr/>
        </p:nvSpPr>
        <p:spPr>
          <a:xfrm>
            <a:off x="8076006" y="-1"/>
            <a:ext cx="1393348" cy="70609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/>
          <p:nvPr/>
        </p:nvSpPr>
        <p:spPr>
          <a:xfrm>
            <a:off x="9723418" y="301731"/>
            <a:ext cx="846745" cy="80871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2">
  <p:cSld name="Titel 2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6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6"/>
          <p:cNvSpPr txBox="1">
            <a:spLocks noGrp="1"/>
          </p:cNvSpPr>
          <p:nvPr>
            <p:ph type="title"/>
          </p:nvPr>
        </p:nvSpPr>
        <p:spPr>
          <a:xfrm>
            <a:off x="6299834" y="43052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6"/>
          <p:cNvSpPr txBox="1">
            <a:spLocks noGrp="1"/>
          </p:cNvSpPr>
          <p:nvPr>
            <p:ph type="body" idx="1"/>
          </p:nvPr>
        </p:nvSpPr>
        <p:spPr>
          <a:xfrm>
            <a:off x="6299834" y="456860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69" name="Google Shape;69;p16"/>
          <p:cNvCxnSpPr/>
          <p:nvPr/>
        </p:nvCxnSpPr>
        <p:spPr>
          <a:xfrm>
            <a:off x="6309358" y="3950208"/>
            <a:ext cx="2133603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70" name="Google Shape;70;p16"/>
          <p:cNvSpPr>
            <a:spLocks noGrp="1"/>
          </p:cNvSpPr>
          <p:nvPr>
            <p:ph type="pic" idx="2"/>
          </p:nvPr>
        </p:nvSpPr>
        <p:spPr>
          <a:xfrm>
            <a:off x="-2" y="-11115"/>
            <a:ext cx="5628072" cy="6858002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16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>
  <p:cSld name="Titel und zwei Inhalte 2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>
            <a:spLocks noGrp="1"/>
          </p:cNvSpPr>
          <p:nvPr>
            <p:ph type="title"/>
          </p:nvPr>
        </p:nvSpPr>
        <p:spPr>
          <a:xfrm>
            <a:off x="594359" y="278129"/>
            <a:ext cx="9778367" cy="1494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body" idx="1"/>
          </p:nvPr>
        </p:nvSpPr>
        <p:spPr>
          <a:xfrm>
            <a:off x="594359" y="2676525"/>
            <a:ext cx="449083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7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B0D8D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7"/>
          <p:cNvSpPr/>
          <p:nvPr/>
        </p:nvSpPr>
        <p:spPr>
          <a:xfrm>
            <a:off x="8335967" y="-1"/>
            <a:ext cx="1393348" cy="70609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7"/>
          <p:cNvSpPr/>
          <p:nvPr/>
        </p:nvSpPr>
        <p:spPr>
          <a:xfrm>
            <a:off x="9624159" y="313423"/>
            <a:ext cx="1157489" cy="115748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7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inhalt und Bild">
  <p:cSld name="Titelinhalt und Bild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8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8"/>
          <p:cNvSpPr txBox="1">
            <a:spLocks noGrp="1"/>
          </p:cNvSpPr>
          <p:nvPr>
            <p:ph type="title"/>
          </p:nvPr>
        </p:nvSpPr>
        <p:spPr>
          <a:xfrm>
            <a:off x="575309" y="278129"/>
            <a:ext cx="5063493" cy="2354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body" idx="1"/>
          </p:nvPr>
        </p:nvSpPr>
        <p:spPr>
          <a:xfrm>
            <a:off x="594359" y="3279578"/>
            <a:ext cx="5044443" cy="2994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3" name="Google Shape;83;p18"/>
          <p:cNvCxnSpPr/>
          <p:nvPr/>
        </p:nvCxnSpPr>
        <p:spPr>
          <a:xfrm>
            <a:off x="594359" y="2997457"/>
            <a:ext cx="2133602" cy="3994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84" name="Google Shape;84;p18"/>
          <p:cNvSpPr>
            <a:spLocks noGrp="1"/>
          </p:cNvSpPr>
          <p:nvPr>
            <p:ph type="pic" idx="2"/>
          </p:nvPr>
        </p:nvSpPr>
        <p:spPr>
          <a:xfrm flipH="1">
            <a:off x="6733503" y="0"/>
            <a:ext cx="5458498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85" name="Google Shape;85;p18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inhalt und Tabelle">
  <p:cSld name="Titelinhalt und Tabelle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9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9"/>
          <p:cNvSpPr txBox="1">
            <a:spLocks noGrp="1"/>
          </p:cNvSpPr>
          <p:nvPr>
            <p:ph type="title"/>
          </p:nvPr>
        </p:nvSpPr>
        <p:spPr>
          <a:xfrm>
            <a:off x="3661409" y="4661717"/>
            <a:ext cx="7936232" cy="1380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cxnSp>
        <p:nvCxnSpPr>
          <p:cNvPr id="89" name="Google Shape;89;p19"/>
          <p:cNvCxnSpPr/>
          <p:nvPr/>
        </p:nvCxnSpPr>
        <p:spPr>
          <a:xfrm>
            <a:off x="3670933" y="6313170"/>
            <a:ext cx="2133603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90" name="Google Shape;90;p19"/>
          <p:cNvSpPr txBox="1">
            <a:spLocks noGrp="1"/>
          </p:cNvSpPr>
          <p:nvPr>
            <p:ph type="body" idx="1"/>
          </p:nvPr>
        </p:nvSpPr>
        <p:spPr>
          <a:xfrm>
            <a:off x="603884" y="584005"/>
            <a:ext cx="2825116" cy="3999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2pPr>
            <a:lvl3pPr marL="1371600" lvl="2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4pPr>
            <a:lvl5pPr marL="2286000" lvl="4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91" name="Google Shape;91;p19"/>
          <p:cNvGrpSpPr/>
          <p:nvPr/>
        </p:nvGrpSpPr>
        <p:grpSpPr>
          <a:xfrm>
            <a:off x="5885" y="3804833"/>
            <a:ext cx="1315507" cy="3053170"/>
            <a:chOff x="-2" y="-1"/>
            <a:chExt cx="1315504" cy="3053169"/>
          </a:xfrm>
        </p:grpSpPr>
        <p:sp>
          <p:nvSpPr>
            <p:cNvPr id="92" name="Google Shape;92;p19"/>
            <p:cNvSpPr/>
            <p:nvPr/>
          </p:nvSpPr>
          <p:spPr>
            <a:xfrm rot="-5400000">
              <a:off x="-441923" y="441921"/>
              <a:ext cx="1839160" cy="955317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9"/>
            <p:cNvSpPr/>
            <p:nvPr/>
          </p:nvSpPr>
          <p:spPr>
            <a:xfrm rot="-5400000">
              <a:off x="-259498" y="2216696"/>
              <a:ext cx="1095969" cy="576975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rgbClr val="65B2BE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19"/>
            <p:cNvSpPr/>
            <p:nvPr/>
          </p:nvSpPr>
          <p:spPr>
            <a:xfrm rot="-5400000">
              <a:off x="669141" y="1627857"/>
              <a:ext cx="634043" cy="658681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5" name="Google Shape;95;p19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9" descr="Grafik 3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" name="Google Shape;7;p9"/>
          <p:cNvCxnSpPr/>
          <p:nvPr/>
        </p:nvCxnSpPr>
        <p:spPr>
          <a:xfrm>
            <a:off x="594359" y="214883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8" name="Google Shape;8;p9"/>
          <p:cNvSpPr txBox="1">
            <a:spLocks noGrp="1"/>
          </p:cNvSpPr>
          <p:nvPr>
            <p:ph type="title"/>
          </p:nvPr>
        </p:nvSpPr>
        <p:spPr>
          <a:xfrm>
            <a:off x="594359" y="202400"/>
            <a:ext cx="10972801" cy="157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endParaRPr/>
          </a:p>
        </p:txBody>
      </p:sp>
      <p:sp>
        <p:nvSpPr>
          <p:cNvPr id="9" name="Google Shape;9;p9"/>
          <p:cNvSpPr txBox="1">
            <a:spLocks noGrp="1"/>
          </p:cNvSpPr>
          <p:nvPr>
            <p:ph type="body" idx="1"/>
          </p:nvPr>
        </p:nvSpPr>
        <p:spPr>
          <a:xfrm>
            <a:off x="6805083" y="2438400"/>
            <a:ext cx="4775201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9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37131" y="4836746"/>
            <a:ext cx="5273749" cy="1904297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"/>
          <p:cNvSpPr txBox="1"/>
          <p:nvPr/>
        </p:nvSpPr>
        <p:spPr>
          <a:xfrm>
            <a:off x="6309904" y="4085366"/>
            <a:ext cx="274519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Data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8" name="Google Shape;118;p1"/>
          <p:cNvSpPr txBox="1"/>
          <p:nvPr/>
        </p:nvSpPr>
        <p:spPr>
          <a:xfrm>
            <a:off x="6309900" y="2326035"/>
            <a:ext cx="5882100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de-DE" sz="4400" b="1" dirty="0" err="1">
                <a:solidFill>
                  <a:schemeClr val="tx2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Competenze</a:t>
            </a:r>
            <a:r>
              <a:rPr lang="de-DE" sz="4400" b="1" dirty="0">
                <a:solidFill>
                  <a:schemeClr val="tx2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formative - </a:t>
            </a:r>
            <a:r>
              <a:rPr lang="de-DE" sz="4400" b="1" dirty="0" err="1">
                <a:solidFill>
                  <a:schemeClr val="tx2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Esercizi</a:t>
            </a:r>
            <a:endParaRPr sz="4400" b="1" i="0" u="none" strike="noStrike" cap="none" dirty="0">
              <a:solidFill>
                <a:schemeClr val="tx2"/>
              </a:solidFill>
              <a:latin typeface="Aptos Serif" panose="02020604070405020304" pitchFamily="18" charset="0"/>
              <a:cs typeface="Aptos Serif" panose="02020604070405020304" pitchFamily="18" charset="0"/>
              <a:sym typeface="Arial"/>
            </a:endParaRPr>
          </a:p>
        </p:txBody>
      </p:sp>
      <p:pic>
        <p:nvPicPr>
          <p:cNvPr id="119" name="Google Shape;119;p1" descr="Ein Bild, das Screenshot, Grafiken, Schrift, Grafikdesign enthält.&#10;&#10;Automatisch generierte Beschreibu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686857" y="2224159"/>
            <a:ext cx="3409143" cy="1861207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"/>
          <p:cNvSpPr txBox="1"/>
          <p:nvPr/>
        </p:nvSpPr>
        <p:spPr>
          <a:xfrm>
            <a:off x="6309904" y="1956744"/>
            <a:ext cx="4891496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Train </a:t>
            </a:r>
            <a:r>
              <a:rPr lang="de-DE" sz="1800" b="0" i="0" u="none" strike="noStrike" cap="none" dirty="0" err="1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the</a:t>
            </a: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 Trainer: 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25F6492-FEBB-3B1B-71C2-28018DA5642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0" y="5383033"/>
            <a:ext cx="3687417" cy="14749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"/>
          <p:cNvSpPr txBox="1">
            <a:spLocks noGrp="1"/>
          </p:cNvSpPr>
          <p:nvPr>
            <p:ph type="body" idx="1"/>
          </p:nvPr>
        </p:nvSpPr>
        <p:spPr>
          <a:xfrm>
            <a:off x="723103" y="2488191"/>
            <a:ext cx="7502474" cy="3304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>
              <a:spcBef>
                <a:spcPts val="0"/>
              </a:spcBef>
              <a:buClr>
                <a:schemeClr val="accent4"/>
              </a:buClr>
              <a:buSzPts val="3600"/>
              <a:buNone/>
            </a:pPr>
            <a:r>
              <a:rPr lang="de-DE" sz="4400" b="1" dirty="0" err="1">
                <a:latin typeface="Aptos Serif" panose="02020604070405020304" pitchFamily="18" charset="0"/>
                <a:cs typeface="Aptos Serif" panose="02020604070405020304" pitchFamily="18" charset="0"/>
              </a:rPr>
              <a:t>Esercizio</a:t>
            </a:r>
            <a:r>
              <a:rPr lang="de-DE" sz="4400" b="1" dirty="0">
                <a:latin typeface="Aptos Serif" panose="02020604070405020304" pitchFamily="18" charset="0"/>
                <a:cs typeface="Aptos Serif" panose="02020604070405020304" pitchFamily="18" charset="0"/>
              </a:rPr>
              <a:t> di </a:t>
            </a:r>
            <a:r>
              <a:rPr lang="de-DE" sz="4400" b="1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conversazione</a:t>
            </a:r>
            <a:endParaRPr sz="4400" dirty="0">
              <a:solidFill>
                <a:srgbClr val="3F3F3F"/>
              </a:solidFill>
              <a:latin typeface="Aptos Serif" panose="02020604070405020304" pitchFamily="18" charset="0"/>
              <a:cs typeface="Aptos Serif" panose="02020604070405020304" pitchFamily="18" charset="0"/>
              <a:sym typeface="Arial"/>
            </a:endParaRPr>
          </a:p>
          <a:p>
            <a:pPr marL="101600" indent="0">
              <a:buNone/>
            </a:pPr>
            <a:r>
              <a:rPr lang="de-DE" dirty="0">
                <a:latin typeface="Aptos" panose="020B0004020202020204" pitchFamily="34" charset="0"/>
              </a:rPr>
              <a:t>Come </a:t>
            </a:r>
            <a:r>
              <a:rPr lang="de-DE" dirty="0" err="1">
                <a:latin typeface="Aptos" panose="020B0004020202020204" pitchFamily="34" charset="0"/>
              </a:rPr>
              <a:t>affrontare</a:t>
            </a:r>
            <a:r>
              <a:rPr lang="de-DE" dirty="0">
                <a:latin typeface="Aptos" panose="020B0004020202020204" pitchFamily="34" charset="0"/>
              </a:rPr>
              <a:t> la </a:t>
            </a:r>
            <a:r>
              <a:rPr lang="de-DE" dirty="0" err="1">
                <a:latin typeface="Aptos" panose="020B0004020202020204" pitchFamily="34" charset="0"/>
              </a:rPr>
              <a:t>diffidenza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nei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confronti</a:t>
            </a:r>
            <a:r>
              <a:rPr lang="de-DE" dirty="0">
                <a:latin typeface="Aptos" panose="020B0004020202020204" pitchFamily="34" charset="0"/>
              </a:rPr>
              <a:t> di </a:t>
            </a:r>
            <a:r>
              <a:rPr lang="de-DE" dirty="0" err="1">
                <a:latin typeface="Aptos" panose="020B0004020202020204" pitchFamily="34" charset="0"/>
              </a:rPr>
              <a:t>un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approvvigionamento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equo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sostenibile</a:t>
            </a:r>
            <a:endParaRPr lang="de-DE" sz="3200" dirty="0">
              <a:effectLst/>
              <a:latin typeface="Aptos" panose="020B0004020202020204" pitchFamily="34" charset="0"/>
            </a:endParaRPr>
          </a:p>
        </p:txBody>
      </p:sp>
      <p:sp>
        <p:nvSpPr>
          <p:cNvPr id="131" name="Google Shape;131;p2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lvl="3">
              <a:buSzPts val="4400"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1.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Obiettivo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37" name="Google Shape;137;p3"/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Esercitatevi</a:t>
            </a:r>
            <a:r>
              <a:rPr lang="de-DE" dirty="0">
                <a:latin typeface="Aptos" panose="020B0004020202020204" pitchFamily="34" charset="0"/>
              </a:rPr>
              <a:t> a </a:t>
            </a:r>
            <a:r>
              <a:rPr lang="de-DE" dirty="0" err="1">
                <a:latin typeface="Aptos" panose="020B0004020202020204" pitchFamily="34" charset="0"/>
              </a:rPr>
              <a:t>gestire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obiezioni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riserve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Esercitati</a:t>
            </a:r>
            <a:r>
              <a:rPr lang="de-DE" dirty="0">
                <a:latin typeface="Aptos" panose="020B0004020202020204" pitchFamily="34" charset="0"/>
              </a:rPr>
              <a:t> a </a:t>
            </a:r>
            <a:r>
              <a:rPr lang="de-DE" dirty="0" err="1">
                <a:latin typeface="Aptos" panose="020B0004020202020204" pitchFamily="34" charset="0"/>
              </a:rPr>
              <a:t>condurre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conversazioni</a:t>
            </a:r>
            <a:r>
              <a:rPr lang="de-DE" dirty="0">
                <a:latin typeface="Aptos" panose="020B0004020202020204" pitchFamily="34" charset="0"/>
              </a:rPr>
              <a:t> in modo </a:t>
            </a:r>
            <a:r>
              <a:rPr lang="de-DE" dirty="0" err="1">
                <a:latin typeface="Aptos" panose="020B0004020202020204" pitchFamily="34" charset="0"/>
              </a:rPr>
              <a:t>rispettoso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orientato</a:t>
            </a:r>
            <a:r>
              <a:rPr lang="de-DE" dirty="0">
                <a:latin typeface="Aptos" panose="020B0004020202020204" pitchFamily="34" charset="0"/>
              </a:rPr>
              <a:t> alla </a:t>
            </a:r>
            <a:r>
              <a:rPr lang="de-DE" dirty="0" err="1">
                <a:latin typeface="Aptos" panose="020B0004020202020204" pitchFamily="34" charset="0"/>
              </a:rPr>
              <a:t>soluzione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Accettate</a:t>
            </a:r>
            <a:r>
              <a:rPr lang="de-DE" dirty="0">
                <a:latin typeface="Aptos" panose="020B0004020202020204" pitchFamily="34" charset="0"/>
              </a:rPr>
              <a:t> la </a:t>
            </a:r>
            <a:r>
              <a:rPr lang="de-DE" dirty="0" err="1">
                <a:latin typeface="Aptos" panose="020B0004020202020204" pitchFamily="34" charset="0"/>
              </a:rPr>
              <a:t>diversità</a:t>
            </a:r>
            <a:r>
              <a:rPr lang="de-DE" dirty="0">
                <a:latin typeface="Aptos" panose="020B0004020202020204" pitchFamily="34" charset="0"/>
              </a:rPr>
              <a:t> delle </a:t>
            </a:r>
            <a:r>
              <a:rPr lang="de-DE" dirty="0" err="1">
                <a:latin typeface="Aptos" panose="020B0004020202020204" pitchFamily="34" charset="0"/>
              </a:rPr>
              <a:t>prospettive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</p:txBody>
      </p:sp>
      <p:sp>
        <p:nvSpPr>
          <p:cNvPr id="138" name="Google Shape;138;p3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4"/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lnSpcReduction="10000"/>
          </a:bodyPr>
          <a:lstStyle/>
          <a:p>
            <a:pPr marL="0" lvl="0" indent="0" algn="l" rtl="0">
              <a:lnSpc>
                <a:spcPct val="72000"/>
              </a:lnSpc>
              <a:spcBef>
                <a:spcPts val="0"/>
              </a:spcBef>
              <a:spcAft>
                <a:spcPts val="0"/>
              </a:spcAft>
              <a:buClr>
                <a:srgbClr val="829C21"/>
              </a:buClr>
              <a:buSzPts val="2134"/>
              <a:buFont typeface="Arial"/>
              <a:buNone/>
            </a:pPr>
            <a:r>
              <a:rPr lang="en-US" dirty="0" err="1">
                <a:solidFill>
                  <a:srgbClr val="829C21"/>
                </a:solidFill>
                <a:latin typeface="Aptos" panose="020B0004020202020204" pitchFamily="34" charset="0"/>
                <a:sym typeface="Arial"/>
              </a:rPr>
              <a:t>Moderatore</a:t>
            </a:r>
            <a:r>
              <a:rPr lang="en-US" dirty="0">
                <a:solidFill>
                  <a:srgbClr val="829C21"/>
                </a:solidFill>
                <a:latin typeface="Aptos" panose="020B0004020202020204" pitchFamily="34" charset="0"/>
                <a:sym typeface="Arial"/>
              </a:rPr>
              <a:t>:</a:t>
            </a:r>
            <a:endParaRPr dirty="0">
              <a:latin typeface="Aptos" panose="020B0004020202020204" pitchFamily="34" charset="0"/>
              <a:sym typeface="Arial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Conduce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discussioni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costruttive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sull’approvvigionamento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equo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Ascolta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attivamente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pone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domande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sottolinea</a:t>
            </a:r>
            <a:r>
              <a:rPr lang="de-DE" dirty="0">
                <a:latin typeface="Aptos" panose="020B0004020202020204" pitchFamily="34" charset="0"/>
              </a:rPr>
              <a:t> i </a:t>
            </a:r>
            <a:r>
              <a:rPr lang="de-DE" dirty="0" err="1">
                <a:latin typeface="Aptos" panose="020B0004020202020204" pitchFamily="34" charset="0"/>
              </a:rPr>
              <a:t>vantaggi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0" lvl="0" indent="0" algn="l" rtl="0">
              <a:lnSpc>
                <a:spcPct val="72000"/>
              </a:lnSpc>
              <a:spcBef>
                <a:spcPts val="1700"/>
              </a:spcBef>
              <a:spcAft>
                <a:spcPts val="0"/>
              </a:spcAft>
              <a:buSzPts val="2134"/>
              <a:buNone/>
            </a:pPr>
            <a:r>
              <a:rPr lang="en-US" dirty="0" err="1">
                <a:solidFill>
                  <a:srgbClr val="367781"/>
                </a:solidFill>
                <a:latin typeface="Aptos" panose="020B0004020202020204" pitchFamily="34" charset="0"/>
                <a:sym typeface="Arial"/>
              </a:rPr>
              <a:t>Partecipante</a:t>
            </a:r>
            <a:r>
              <a:rPr lang="en-US" dirty="0">
                <a:solidFill>
                  <a:srgbClr val="36778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en-US" dirty="0" err="1">
                <a:solidFill>
                  <a:srgbClr val="367781"/>
                </a:solidFill>
                <a:latin typeface="Aptos" panose="020B0004020202020204" pitchFamily="34" charset="0"/>
                <a:sym typeface="Arial"/>
              </a:rPr>
              <a:t>critico</a:t>
            </a:r>
            <a:r>
              <a:rPr lang="en-US" dirty="0">
                <a:solidFill>
                  <a:srgbClr val="367781"/>
                </a:solidFill>
                <a:latin typeface="Aptos" panose="020B0004020202020204" pitchFamily="34" charset="0"/>
                <a:sym typeface="Arial"/>
              </a:rPr>
              <a:t>:</a:t>
            </a:r>
            <a:endParaRPr dirty="0">
              <a:latin typeface="Aptos" panose="020B0004020202020204" pitchFamily="34" charset="0"/>
              <a:sym typeface="Arial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Esprime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riserve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concrete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scetticismo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latin typeface="Aptos" panose="020B0004020202020204" pitchFamily="34" charset="0"/>
              </a:rPr>
              <a:t>Mette in </a:t>
            </a:r>
            <a:r>
              <a:rPr lang="de-DE" dirty="0" err="1">
                <a:latin typeface="Aptos" panose="020B0004020202020204" pitchFamily="34" charset="0"/>
              </a:rPr>
              <a:t>discussione</a:t>
            </a:r>
            <a:r>
              <a:rPr lang="de-DE" dirty="0">
                <a:latin typeface="Aptos" panose="020B0004020202020204" pitchFamily="34" charset="0"/>
              </a:rPr>
              <a:t> la </a:t>
            </a:r>
            <a:r>
              <a:rPr lang="de-DE" dirty="0" err="1">
                <a:latin typeface="Aptos" panose="020B0004020202020204" pitchFamily="34" charset="0"/>
              </a:rPr>
              <a:t>discussione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0" lvl="0" indent="0" algn="l" rtl="0">
              <a:lnSpc>
                <a:spcPct val="72000"/>
              </a:lnSpc>
              <a:spcBef>
                <a:spcPts val="1700"/>
              </a:spcBef>
              <a:spcAft>
                <a:spcPts val="0"/>
              </a:spcAft>
              <a:buSzPts val="2134"/>
              <a:buNone/>
            </a:pPr>
            <a:r>
              <a:rPr lang="en-US" dirty="0" err="1">
                <a:solidFill>
                  <a:srgbClr val="C69007"/>
                </a:solidFill>
                <a:latin typeface="Aptos" panose="020B0004020202020204" pitchFamily="34" charset="0"/>
                <a:sym typeface="Arial"/>
              </a:rPr>
              <a:t>Partecipante</a:t>
            </a:r>
            <a:r>
              <a:rPr lang="en-US" dirty="0">
                <a:solidFill>
                  <a:srgbClr val="C69007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en-US" dirty="0" err="1">
                <a:solidFill>
                  <a:srgbClr val="C69007"/>
                </a:solidFill>
                <a:latin typeface="Aptos" panose="020B0004020202020204" pitchFamily="34" charset="0"/>
                <a:sym typeface="Arial"/>
              </a:rPr>
              <a:t>neutrale</a:t>
            </a:r>
            <a:r>
              <a:rPr lang="en-US" dirty="0">
                <a:solidFill>
                  <a:srgbClr val="C69007"/>
                </a:solidFill>
                <a:latin typeface="Aptos" panose="020B0004020202020204" pitchFamily="34" charset="0"/>
                <a:sym typeface="Arial"/>
              </a:rPr>
              <a:t>:</a:t>
            </a:r>
            <a:endParaRPr dirty="0">
              <a:latin typeface="Aptos" panose="020B0004020202020204" pitchFamily="34" charset="0"/>
              <a:sym typeface="Arial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Mostra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interesse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obiettivo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pone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domande</a:t>
            </a:r>
            <a:r>
              <a:rPr lang="de-DE" dirty="0">
                <a:latin typeface="Aptos" panose="020B0004020202020204" pitchFamily="34" charset="0"/>
              </a:rPr>
              <a:t> per </a:t>
            </a:r>
            <a:r>
              <a:rPr lang="de-DE" dirty="0" err="1">
                <a:latin typeface="Aptos" panose="020B0004020202020204" pitchFamily="34" charset="0"/>
              </a:rPr>
              <a:t>chiarire</a:t>
            </a:r>
            <a:r>
              <a:rPr lang="de-DE" dirty="0">
                <a:latin typeface="Aptos" panose="020B0004020202020204" pitchFamily="34" charset="0"/>
              </a:rPr>
              <a:t> la </a:t>
            </a:r>
            <a:r>
              <a:rPr lang="de-DE" dirty="0" err="1">
                <a:latin typeface="Aptos" panose="020B0004020202020204" pitchFamily="34" charset="0"/>
              </a:rPr>
              <a:t>comprensione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Osserva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inoltre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modalità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dinamiche</a:t>
            </a:r>
            <a:r>
              <a:rPr lang="de-DE" dirty="0">
                <a:latin typeface="Aptos" panose="020B0004020202020204" pitchFamily="34" charset="0"/>
              </a:rPr>
              <a:t> della </a:t>
            </a:r>
            <a:r>
              <a:rPr lang="de-DE" dirty="0" err="1">
                <a:latin typeface="Aptos" panose="020B0004020202020204" pitchFamily="34" charset="0"/>
              </a:rPr>
              <a:t>discussione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332613" lvl="0" indent="-332613" algn="l" rtl="0">
              <a:lnSpc>
                <a:spcPct val="72000"/>
              </a:lnSpc>
              <a:spcBef>
                <a:spcPts val="1700"/>
              </a:spcBef>
              <a:spcAft>
                <a:spcPts val="0"/>
              </a:spcAft>
              <a:buSzPts val="2134"/>
              <a:buFont typeface="Arial"/>
              <a:buChar char="•"/>
            </a:pPr>
            <a:endParaRPr dirty="0">
              <a:latin typeface="Aptos" panose="020B0004020202020204" pitchFamily="34" charset="0"/>
              <a:sym typeface="Arial"/>
            </a:endParaRPr>
          </a:p>
        </p:txBody>
      </p:sp>
      <p:sp>
        <p:nvSpPr>
          <p:cNvPr id="144" name="Google Shape;144;p4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sp>
        <p:nvSpPr>
          <p:cNvPr id="145" name="Google Shape;145;p4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lvl="3">
              <a:buSzPts val="4400"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2.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Distribuzione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dei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ruoli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46" name="Google Shape;146;p4"/>
          <p:cNvSpPr txBox="1"/>
          <p:nvPr/>
        </p:nvSpPr>
        <p:spPr>
          <a:xfrm>
            <a:off x="45719" y="-80081"/>
            <a:ext cx="127001" cy="617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"/>
          <p:cNvSpPr txBox="1">
            <a:spLocks noGrp="1"/>
          </p:cNvSpPr>
          <p:nvPr>
            <p:ph type="body" idx="1"/>
          </p:nvPr>
        </p:nvSpPr>
        <p:spPr>
          <a:xfrm>
            <a:off x="1366519" y="2518590"/>
            <a:ext cx="10446539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685800" indent="-457200" fontAlgn="base">
              <a:buFont typeface="+mj-lt"/>
              <a:buAutoNum type="alphaLcPeriod"/>
            </a:pPr>
            <a:r>
              <a:rPr lang="de-DE" dirty="0" err="1">
                <a:latin typeface="Aptos" panose="020B0004020202020204" pitchFamily="34" charset="0"/>
              </a:rPr>
              <a:t>Introduzione</a:t>
            </a:r>
            <a:r>
              <a:rPr lang="de-DE" dirty="0">
                <a:latin typeface="Aptos" panose="020B0004020202020204" pitchFamily="34" charset="0"/>
              </a:rPr>
              <a:t> (5 min): </a:t>
            </a:r>
            <a:r>
              <a:rPr lang="de-DE" dirty="0" err="1">
                <a:latin typeface="Aptos" panose="020B0004020202020204" pitchFamily="34" charset="0"/>
              </a:rPr>
              <a:t>presentazione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dei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ruoli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formazione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dei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gruppi</a:t>
            </a:r>
            <a:r>
              <a:rPr lang="de-DE" dirty="0">
                <a:latin typeface="Aptos" panose="020B0004020202020204" pitchFamily="34" charset="0"/>
              </a:rPr>
              <a:t> di </a:t>
            </a:r>
            <a:r>
              <a:rPr lang="de-DE" dirty="0" err="1">
                <a:latin typeface="Aptos" panose="020B0004020202020204" pitchFamily="34" charset="0"/>
              </a:rPr>
              <a:t>lavoro</a:t>
            </a:r>
            <a:endParaRPr lang="de-DE" dirty="0">
              <a:latin typeface="Aptos" panose="020B0004020202020204" pitchFamily="34" charset="0"/>
            </a:endParaRPr>
          </a:p>
          <a:p>
            <a:pPr marL="685800" indent="-457200" fontAlgn="base">
              <a:buFont typeface="+mj-lt"/>
              <a:buAutoNum type="alphaLcPeriod"/>
            </a:pPr>
            <a:r>
              <a:rPr lang="de-DE" dirty="0" err="1">
                <a:latin typeface="Aptos" panose="020B0004020202020204" pitchFamily="34" charset="0"/>
              </a:rPr>
              <a:t>Gioco</a:t>
            </a:r>
            <a:r>
              <a:rPr lang="de-DE" dirty="0">
                <a:latin typeface="Aptos" panose="020B0004020202020204" pitchFamily="34" charset="0"/>
              </a:rPr>
              <a:t> di </a:t>
            </a:r>
            <a:r>
              <a:rPr lang="de-DE" dirty="0" err="1">
                <a:latin typeface="Aptos" panose="020B0004020202020204" pitchFamily="34" charset="0"/>
              </a:rPr>
              <a:t>ruolo</a:t>
            </a:r>
            <a:r>
              <a:rPr lang="de-DE" dirty="0">
                <a:latin typeface="Aptos" panose="020B0004020202020204" pitchFamily="34" charset="0"/>
              </a:rPr>
              <a:t> (10 min): </a:t>
            </a:r>
            <a:r>
              <a:rPr lang="de-DE" dirty="0" err="1">
                <a:latin typeface="Aptos" panose="020B0004020202020204" pitchFamily="34" charset="0"/>
              </a:rPr>
              <a:t>conversazione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simulata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sull’approvvigionamento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equo</a:t>
            </a:r>
            <a:endParaRPr lang="de-DE" dirty="0">
              <a:latin typeface="Aptos" panose="020B0004020202020204" pitchFamily="34" charset="0"/>
            </a:endParaRPr>
          </a:p>
          <a:p>
            <a:pPr marL="685800" indent="-457200" fontAlgn="base">
              <a:buFont typeface="+mj-lt"/>
              <a:buAutoNum type="alphaLcPeriod"/>
            </a:pPr>
            <a:r>
              <a:rPr lang="de-DE" dirty="0" err="1">
                <a:latin typeface="Aptos" panose="020B0004020202020204" pitchFamily="34" charset="0"/>
              </a:rPr>
              <a:t>Riflessione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nel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gruppo</a:t>
            </a:r>
            <a:r>
              <a:rPr lang="de-DE" dirty="0">
                <a:latin typeface="Aptos" panose="020B0004020202020204" pitchFamily="34" charset="0"/>
              </a:rPr>
              <a:t> di </a:t>
            </a:r>
            <a:r>
              <a:rPr lang="de-DE" dirty="0" err="1">
                <a:latin typeface="Aptos" panose="020B0004020202020204" pitchFamily="34" charset="0"/>
              </a:rPr>
              <a:t>lavoro</a:t>
            </a:r>
            <a:r>
              <a:rPr lang="de-DE" dirty="0">
                <a:latin typeface="Aptos" panose="020B0004020202020204" pitchFamily="34" charset="0"/>
              </a:rPr>
              <a:t> (10 min): </a:t>
            </a:r>
            <a:r>
              <a:rPr lang="de-DE" dirty="0" err="1">
                <a:latin typeface="Aptos" panose="020B0004020202020204" pitchFamily="34" charset="0"/>
              </a:rPr>
              <a:t>cosa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è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riuscito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bene</a:t>
            </a:r>
            <a:r>
              <a:rPr lang="de-DE" dirty="0">
                <a:latin typeface="Aptos" panose="020B0004020202020204" pitchFamily="34" charset="0"/>
              </a:rPr>
              <a:t>? Cosa </a:t>
            </a:r>
            <a:r>
              <a:rPr lang="de-DE" dirty="0" err="1">
                <a:latin typeface="Aptos" panose="020B0004020202020204" pitchFamily="34" charset="0"/>
              </a:rPr>
              <a:t>è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stato</a:t>
            </a:r>
            <a:r>
              <a:rPr lang="de-DE" dirty="0">
                <a:latin typeface="Aptos" panose="020B0004020202020204" pitchFamily="34" charset="0"/>
              </a:rPr>
              <a:t> difficile?</a:t>
            </a:r>
          </a:p>
          <a:p>
            <a:pPr marL="685800" indent="-457200" fontAlgn="base">
              <a:buFont typeface="+mj-lt"/>
              <a:buAutoNum type="alphaLcPeriod"/>
            </a:pPr>
            <a:r>
              <a:rPr lang="de-DE" dirty="0" err="1">
                <a:latin typeface="Aptos" panose="020B0004020202020204" pitchFamily="34" charset="0"/>
              </a:rPr>
              <a:t>Riflessione</a:t>
            </a:r>
            <a:r>
              <a:rPr lang="de-DE" dirty="0">
                <a:latin typeface="Aptos" panose="020B0004020202020204" pitchFamily="34" charset="0"/>
              </a:rPr>
              <a:t> in </a:t>
            </a:r>
            <a:r>
              <a:rPr lang="de-DE" dirty="0" err="1">
                <a:latin typeface="Aptos" panose="020B0004020202020204" pitchFamily="34" charset="0"/>
              </a:rPr>
              <a:t>plenaria</a:t>
            </a:r>
            <a:r>
              <a:rPr lang="de-DE" dirty="0">
                <a:latin typeface="Aptos" panose="020B0004020202020204" pitchFamily="34" charset="0"/>
              </a:rPr>
              <a:t> (5 min): ): </a:t>
            </a:r>
            <a:r>
              <a:rPr lang="de-DE" dirty="0" err="1">
                <a:latin typeface="Aptos" panose="020B0004020202020204" pitchFamily="34" charset="0"/>
              </a:rPr>
              <a:t>sintesi</a:t>
            </a:r>
            <a:r>
              <a:rPr lang="de-DE" dirty="0">
                <a:latin typeface="Aptos" panose="020B0004020202020204" pitchFamily="34" charset="0"/>
              </a:rPr>
              <a:t> delle </a:t>
            </a:r>
            <a:r>
              <a:rPr lang="de-DE" dirty="0" err="1">
                <a:latin typeface="Aptos" panose="020B0004020202020204" pitchFamily="34" charset="0"/>
              </a:rPr>
              <a:t>conoscenze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acquisite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</a:t>
            </a:r>
            <a:r>
              <a:rPr lang="de-DE" dirty="0">
                <a:latin typeface="Aptos" panose="020B0004020202020204" pitchFamily="34" charset="0"/>
              </a:rPr>
              <a:t> delle </a:t>
            </a:r>
            <a:r>
              <a:rPr lang="de-DE" dirty="0" err="1">
                <a:latin typeface="Aptos" panose="020B0004020202020204" pitchFamily="34" charset="0"/>
              </a:rPr>
              <a:t>strategie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utilii</a:t>
            </a:r>
            <a:endParaRPr lang="de-DE" dirty="0">
              <a:latin typeface="Aptos" panose="020B0004020202020204" pitchFamily="34" charset="0"/>
            </a:endParaRPr>
          </a:p>
        </p:txBody>
      </p:sp>
      <p:sp>
        <p:nvSpPr>
          <p:cNvPr id="152" name="Google Shape;152;p5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sp>
        <p:nvSpPr>
          <p:cNvPr id="153" name="Google Shape;153;p5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lvl="3">
              <a:buSzPts val="4400"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3.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Svolgimento</a:t>
            </a: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6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lvl="0">
              <a:buSzPts val="4400"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4.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Riflessione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nel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gruppo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di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lavoro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–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Domande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59" name="Google Shape;159;p6"/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latin typeface="Aptos" panose="020B0004020202020204" pitchFamily="34" charset="0"/>
              </a:rPr>
              <a:t>Come mi </a:t>
            </a:r>
            <a:r>
              <a:rPr lang="de-DE" dirty="0" err="1">
                <a:latin typeface="Aptos" panose="020B0004020202020204" pitchFamily="34" charset="0"/>
              </a:rPr>
              <a:t>sono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sentito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nel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mio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ruolo</a:t>
            </a:r>
            <a:r>
              <a:rPr lang="de-DE" dirty="0">
                <a:latin typeface="Aptos" panose="020B0004020202020204" pitchFamily="34" charset="0"/>
              </a:rPr>
              <a:t>?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latin typeface="Aptos" panose="020B0004020202020204" pitchFamily="34" charset="0"/>
              </a:rPr>
              <a:t>Cosa ha </a:t>
            </a:r>
            <a:r>
              <a:rPr lang="de-DE" dirty="0" err="1">
                <a:latin typeface="Aptos" panose="020B0004020202020204" pitchFamily="34" charset="0"/>
              </a:rPr>
              <a:t>influenzato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positivamente</a:t>
            </a:r>
            <a:r>
              <a:rPr lang="de-DE" dirty="0">
                <a:latin typeface="Aptos" panose="020B0004020202020204" pitchFamily="34" charset="0"/>
              </a:rPr>
              <a:t> la </a:t>
            </a:r>
            <a:r>
              <a:rPr lang="de-DE" dirty="0" err="1">
                <a:latin typeface="Aptos" panose="020B0004020202020204" pitchFamily="34" charset="0"/>
              </a:rPr>
              <a:t>conversazione</a:t>
            </a:r>
            <a:r>
              <a:rPr lang="de-DE" dirty="0">
                <a:latin typeface="Aptos" panose="020B0004020202020204" pitchFamily="34" charset="0"/>
              </a:rPr>
              <a:t>?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latin typeface="Aptos" panose="020B0004020202020204" pitchFamily="34" charset="0"/>
              </a:rPr>
              <a:t>Quale </a:t>
            </a:r>
            <a:r>
              <a:rPr lang="de-DE" dirty="0" err="1">
                <a:latin typeface="Aptos" panose="020B0004020202020204" pitchFamily="34" charset="0"/>
              </a:rPr>
              <a:t>contributo</a:t>
            </a:r>
            <a:r>
              <a:rPr lang="de-DE" dirty="0">
                <a:latin typeface="Aptos" panose="020B0004020202020204" pitchFamily="34" charset="0"/>
              </a:rPr>
              <a:t> ha </a:t>
            </a:r>
            <a:r>
              <a:rPr lang="de-DE" dirty="0" err="1">
                <a:latin typeface="Aptos" panose="020B0004020202020204" pitchFamily="34" charset="0"/>
              </a:rPr>
              <a:t>fornito</a:t>
            </a:r>
            <a:r>
              <a:rPr lang="de-DE" dirty="0">
                <a:latin typeface="Aptos" panose="020B0004020202020204" pitchFamily="34" charset="0"/>
              </a:rPr>
              <a:t> il </a:t>
            </a:r>
            <a:r>
              <a:rPr lang="de-DE" dirty="0" err="1">
                <a:latin typeface="Aptos" panose="020B0004020202020204" pitchFamily="34" charset="0"/>
              </a:rPr>
              <a:t>moderatore</a:t>
            </a:r>
            <a:r>
              <a:rPr lang="de-DE" dirty="0">
                <a:latin typeface="Aptos" panose="020B0004020202020204" pitchFamily="34" charset="0"/>
              </a:rPr>
              <a:t>?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Quali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argomenti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sono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stati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convincenti</a:t>
            </a:r>
            <a:r>
              <a:rPr lang="de-DE" dirty="0">
                <a:latin typeface="Aptos" panose="020B0004020202020204" pitchFamily="34" charset="0"/>
              </a:rPr>
              <a:t>?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latin typeface="Aptos" panose="020B0004020202020204" pitchFamily="34" charset="0"/>
              </a:rPr>
              <a:t>Cosa </a:t>
            </a:r>
            <a:r>
              <a:rPr lang="de-DE" dirty="0" err="1">
                <a:latin typeface="Aptos" panose="020B0004020202020204" pitchFamily="34" charset="0"/>
              </a:rPr>
              <a:t>farei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diversamente</a:t>
            </a:r>
            <a:r>
              <a:rPr lang="de-DE" dirty="0">
                <a:latin typeface="Aptos" panose="020B0004020202020204" pitchFamily="34" charset="0"/>
              </a:rPr>
              <a:t> in </a:t>
            </a:r>
            <a:r>
              <a:rPr lang="de-DE" dirty="0" err="1">
                <a:latin typeface="Aptos" panose="020B0004020202020204" pitchFamily="34" charset="0"/>
              </a:rPr>
              <a:t>una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conversazione</a:t>
            </a:r>
            <a:r>
              <a:rPr lang="de-DE" dirty="0">
                <a:latin typeface="Aptos" panose="020B0004020202020204" pitchFamily="34" charset="0"/>
              </a:rPr>
              <a:t> reale?</a:t>
            </a:r>
          </a:p>
          <a:p>
            <a:pPr marL="216166" lvl="0" indent="-21616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Font typeface="Arial"/>
              <a:buChar char="•"/>
            </a:pPr>
            <a:endParaRPr dirty="0">
              <a:latin typeface="Aptos" panose="020B0004020202020204" pitchFamily="34" charset="0"/>
              <a:sym typeface="Arial"/>
            </a:endParaRPr>
          </a:p>
        </p:txBody>
      </p:sp>
      <p:sp>
        <p:nvSpPr>
          <p:cNvPr id="160" name="Google Shape;160;p6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7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lvl="0">
              <a:buSzPts val="4400"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5.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Riflessione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in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plenaria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66" name="Google Shape;166;p7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sp>
        <p:nvSpPr>
          <p:cNvPr id="167" name="Google Shape;167;p7"/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Quali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sono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state</a:t>
            </a:r>
            <a:r>
              <a:rPr lang="de-DE" dirty="0">
                <a:latin typeface="Aptos" panose="020B0004020202020204" pitchFamily="34" charset="0"/>
              </a:rPr>
              <a:t> le </a:t>
            </a:r>
            <a:r>
              <a:rPr lang="de-DE" dirty="0" err="1">
                <a:latin typeface="Aptos" panose="020B0004020202020204" pitchFamily="34" charset="0"/>
              </a:rPr>
              <a:t>obiezioni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perplessità</a:t>
            </a:r>
            <a:r>
              <a:rPr lang="de-DE" dirty="0">
                <a:latin typeface="Aptos" panose="020B0004020202020204" pitchFamily="34" charset="0"/>
              </a:rPr>
              <a:t> più </a:t>
            </a:r>
            <a:r>
              <a:rPr lang="de-DE" dirty="0" err="1">
                <a:latin typeface="Aptos" panose="020B0004020202020204" pitchFamily="34" charset="0"/>
              </a:rPr>
              <a:t>comuni</a:t>
            </a:r>
            <a:r>
              <a:rPr lang="de-DE" dirty="0">
                <a:latin typeface="Aptos" panose="020B0004020202020204" pitchFamily="34" charset="0"/>
              </a:rPr>
              <a:t>?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Quali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strategie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sono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state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utili</a:t>
            </a:r>
            <a:r>
              <a:rPr lang="de-DE" dirty="0">
                <a:latin typeface="Aptos" panose="020B0004020202020204" pitchFamily="34" charset="0"/>
              </a:rPr>
              <a:t> per </a:t>
            </a:r>
            <a:r>
              <a:rPr lang="de-DE" dirty="0" err="1">
                <a:latin typeface="Aptos" panose="020B0004020202020204" pitchFamily="34" charset="0"/>
              </a:rPr>
              <a:t>affrontarle</a:t>
            </a:r>
            <a:r>
              <a:rPr lang="de-DE" dirty="0">
                <a:latin typeface="Aptos" panose="020B0004020202020204" pitchFamily="34" charset="0"/>
              </a:rPr>
              <a:t>?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Quali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insegnamenti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porterete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voi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nei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vostri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futuri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corsi</a:t>
            </a:r>
            <a:r>
              <a:rPr lang="de-DE" dirty="0">
                <a:latin typeface="Aptos" panose="020B0004020202020204" pitchFamily="34" charset="0"/>
              </a:rPr>
              <a:t> di </a:t>
            </a:r>
            <a:r>
              <a:rPr lang="de-DE" dirty="0" err="1">
                <a:latin typeface="Aptos" panose="020B0004020202020204" pitchFamily="34" charset="0"/>
              </a:rPr>
              <a:t>formazione</a:t>
            </a:r>
            <a:r>
              <a:rPr lang="de-DE" dirty="0">
                <a:latin typeface="Aptos" panose="020B0004020202020204" pitchFamily="34" charset="0"/>
              </a:rPr>
              <a:t>?</a:t>
            </a:r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600"/>
            </a:pPr>
            <a:br>
              <a:rPr lang="en-US" dirty="0">
                <a:latin typeface="Aptos" panose="020B0004020202020204" pitchFamily="34" charset="0"/>
                <a:sym typeface="Arial"/>
              </a:rPr>
            </a:br>
            <a:endParaRPr dirty="0"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Google Shape;172;p8" descr="Google Shape;227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18249" y="4849669"/>
            <a:ext cx="5273751" cy="1904299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8"/>
          <p:cNvSpPr txBox="1">
            <a:spLocks noGrp="1"/>
          </p:cNvSpPr>
          <p:nvPr>
            <p:ph type="title"/>
          </p:nvPr>
        </p:nvSpPr>
        <p:spPr>
          <a:xfrm>
            <a:off x="594359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</a:pPr>
            <a:r>
              <a:rPr lang="en-US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Grazie!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4A851725-D991-4939-A526-FDBB0423ABF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0" y="5383033"/>
            <a:ext cx="3687417" cy="14749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nutzerdefiniert">
  <a:themeElements>
    <a:clrScheme name="Benutzerdefinier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266</Words>
  <Application>Microsoft Macintosh PowerPoint</Application>
  <PresentationFormat>Breitbild</PresentationFormat>
  <Paragraphs>44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Arial</vt:lpstr>
      <vt:lpstr>Aptos</vt:lpstr>
      <vt:lpstr>Calibri</vt:lpstr>
      <vt:lpstr>Play</vt:lpstr>
      <vt:lpstr>Aptos Serif</vt:lpstr>
      <vt:lpstr>Benutzerdefiniert</vt:lpstr>
      <vt:lpstr>PowerPoint-Präsentation</vt:lpstr>
      <vt:lpstr>PowerPoint-Präsentation</vt:lpstr>
      <vt:lpstr>1. Obiettivo</vt:lpstr>
      <vt:lpstr>2. Distribuzione dei ruoli</vt:lpstr>
      <vt:lpstr>3. Svolgimento </vt:lpstr>
      <vt:lpstr>4. Riflessione nel gruppo di lavoro – Domande</vt:lpstr>
      <vt:lpstr>5. Riflessione in plenaria</vt:lpstr>
      <vt:lpstr>Grazie!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Katharina Gasteiger</cp:lastModifiedBy>
  <cp:revision>3</cp:revision>
  <dcterms:modified xsi:type="dcterms:W3CDTF">2026-04-28T10:19:10Z</dcterms:modified>
</cp:coreProperties>
</file>