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Aptos Serif" panose="02020604070405020304" pitchFamily="18" charset="0"/>
      <p:regular r:id="rId11"/>
      <p:bold r:id="rId12"/>
      <p:italic r:id="rId13"/>
      <p:boldItalic r:id="rId14"/>
    </p:embeddedFont>
    <p:embeddedFont>
      <p:font typeface="Play" pitchFamily="2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hjG8HkzIfqCKpgV215BE0DEVk65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3F3F"/>
    <a:srgbClr val="65B1BE"/>
    <a:srgbClr val="5FB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84"/>
  </p:normalViewPr>
  <p:slideViewPr>
    <p:cSldViewPr snapToGrid="0">
      <p:cViewPr varScale="1">
        <p:scale>
          <a:sx n="106" d="100"/>
          <a:sy n="106" d="100"/>
        </p:scale>
        <p:origin x="5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6" name="Google Shape;16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2" name="Google Shape;18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9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9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9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>
  <p:cSld name="Titelinhalt und Tabelle"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86" name="Google Shape;86;p18"/>
          <p:cNvCxnSpPr/>
          <p:nvPr/>
        </p:nvCxnSpPr>
        <p:spPr>
          <a:xfrm>
            <a:off x="3670935" y="631317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603885" y="584005"/>
            <a:ext cx="2825115" cy="3999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743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3670934" y="584005"/>
            <a:ext cx="7926705" cy="3999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91" name="Google Shape;91;p18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92" name="Google Shape;92;p18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8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8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bg>
      <p:bgPr>
        <a:solidFill>
          <a:schemeClr val="lt1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97" name="Google Shape;97;p19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9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2"/>
          </p:nvPr>
        </p:nvSpPr>
        <p:spPr>
          <a:xfrm>
            <a:off x="7620000" y="2676525"/>
            <a:ext cx="394716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19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102" name="Google Shape;102;p19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9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9"/>
          <p:cNvSpPr/>
          <p:nvPr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title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0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108" name="Google Shape;108;p20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09" name="Google Shape;109;p20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2" name="Google Shape;112;p21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0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usammenfassung 2">
  <p:cSld name="Zusammenfassung 2"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594359" y="102875"/>
            <a:ext cx="11318837" cy="1680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3657599" y="2282008"/>
            <a:ext cx="8130209" cy="3699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4" name="Google Shape;34;p11"/>
          <p:cNvGrpSpPr/>
          <p:nvPr/>
        </p:nvGrpSpPr>
        <p:grpSpPr>
          <a:xfrm rot="-5400000">
            <a:off x="-1510682" y="4366092"/>
            <a:ext cx="3033138" cy="1910624"/>
            <a:chOff x="4906860" y="2159825"/>
            <a:chExt cx="3856142" cy="2338190"/>
          </a:xfrm>
        </p:grpSpPr>
        <p:sp>
          <p:nvSpPr>
            <p:cNvPr id="35" name="Google Shape;35;p11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11"/>
            <p:cNvSpPr/>
            <p:nvPr/>
          </p:nvSpPr>
          <p:spPr>
            <a:xfrm>
              <a:off x="4906860" y="2724951"/>
              <a:ext cx="1177611" cy="1193527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11"/>
            <p:cNvSpPr/>
            <p:nvPr/>
          </p:nvSpPr>
          <p:spPr>
            <a:xfrm>
              <a:off x="6390367" y="3563171"/>
              <a:ext cx="806080" cy="806079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>
  <p:cSld name="Titel 3">
    <p:bg>
      <p:bgPr>
        <a:solidFill>
          <a:schemeClr val="lt1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1"/>
          </p:nvPr>
        </p:nvSpPr>
        <p:spPr>
          <a:xfrm>
            <a:off x="594360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1" name="Google Shape;41;p12"/>
          <p:cNvCxnSpPr/>
          <p:nvPr/>
        </p:nvCxnSpPr>
        <p:spPr>
          <a:xfrm>
            <a:off x="594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2" name="Google Shape;42;p12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2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2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2">
  <p:cSld name="Titel 2"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ctrTitle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body" idx="1"/>
          </p:nvPr>
        </p:nvSpPr>
        <p:spPr>
          <a:xfrm>
            <a:off x="6299835" y="456860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8" name="Google Shape;48;p13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9" name="Google Shape;49;p13"/>
          <p:cNvSpPr>
            <a:spLocks noGrp="1"/>
          </p:cNvSpPr>
          <p:nvPr>
            <p:ph type="pic" idx="2"/>
          </p:nvPr>
        </p:nvSpPr>
        <p:spPr>
          <a:xfrm>
            <a:off x="0" y="-11113"/>
            <a:ext cx="5628068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>
  <p:cSld name="Titel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52" name="Google Shape;52;p14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3" name="Google Shape;53;p14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4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4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body" idx="1"/>
          </p:nvPr>
        </p:nvSpPr>
        <p:spPr>
          <a:xfrm>
            <a:off x="594360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2"/>
          </p:nvPr>
        </p:nvSpPr>
        <p:spPr>
          <a:xfrm>
            <a:off x="5881898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3" name="Google Shape;63;p15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4" name="Google Shape;64;p15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5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5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>
  <p:cSld name="Titel und Inhalt "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>
            <a:spLocks noGrp="1"/>
          </p:cNvSpPr>
          <p:nvPr>
            <p:ph type="title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9" name="Google Shape;69;p16"/>
          <p:cNvCxnSpPr/>
          <p:nvPr/>
        </p:nvCxnSpPr>
        <p:spPr>
          <a:xfrm>
            <a:off x="6347460" y="631317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603885" y="457201"/>
            <a:ext cx="5198269" cy="2305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743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eriod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lphaLcPeriod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arenR"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None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eriod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2"/>
          </p:nvPr>
        </p:nvSpPr>
        <p:spPr>
          <a:xfrm>
            <a:off x="594360" y="2810595"/>
            <a:ext cx="5198269" cy="3319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6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>
  <p:cSld name="Titelinhalt und Bild">
    <p:bg>
      <p:bgPr>
        <a:solidFill>
          <a:schemeClr val="l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594360" y="3279579"/>
            <a:ext cx="5044440" cy="299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0" name="Google Shape;80;p17"/>
          <p:cNvCxnSpPr/>
          <p:nvPr/>
        </p:nvCxnSpPr>
        <p:spPr>
          <a:xfrm>
            <a:off x="594360" y="299745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1" name="Google Shape;81;p17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8" descr="Logo ProCur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37131" y="4836746"/>
            <a:ext cx="5273749" cy="190429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"/>
          <p:cNvSpPr txBox="1"/>
          <p:nvPr/>
        </p:nvSpPr>
        <p:spPr>
          <a:xfrm>
            <a:off x="6309904" y="4085366"/>
            <a:ext cx="27451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Data</a:t>
            </a:r>
            <a:endParaRPr sz="1400" b="0" i="0" u="none" strike="noStrike" cap="none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6309900" y="1709169"/>
            <a:ext cx="5882100" cy="2185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de-DE" sz="44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Perché</a:t>
            </a:r>
            <a:r>
              <a:rPr lang="de-DE" sz="44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44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è</a:t>
            </a:r>
            <a:r>
              <a:rPr lang="de-DE" sz="44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44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importante</a:t>
            </a:r>
            <a:r>
              <a:rPr lang="de-DE" sz="44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: </a:t>
            </a:r>
            <a:endParaRPr lang="de-DE" sz="4400"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r>
              <a:rPr lang="de-DE" sz="24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Approvvigionamenti</a:t>
            </a:r>
            <a:r>
              <a:rPr lang="de-DE" sz="24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24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sostenibili</a:t>
            </a:r>
            <a:r>
              <a:rPr lang="de-DE" sz="24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br>
              <a:rPr lang="de-DE" sz="24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</a:br>
            <a:r>
              <a:rPr lang="de-DE" sz="24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nei</a:t>
            </a:r>
            <a:r>
              <a:rPr lang="de-DE" sz="24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24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piccoli</a:t>
            </a:r>
            <a:r>
              <a:rPr lang="de-DE" sz="24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24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comuni</a:t>
            </a:r>
            <a:endParaRPr sz="2400" b="1" i="0" u="none" strike="noStrike" cap="none"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  <a:sym typeface="Arial"/>
            </a:endParaRPr>
          </a:p>
        </p:txBody>
      </p:sp>
      <p:pic>
        <p:nvPicPr>
          <p:cNvPr id="119" name="Google Shape;119;p1" descr="Ein Bild, das Screenshot, Grafiken, Schrift, Grafikdesign enthält.&#10;&#10;Automatisch generierte Beschreibu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86857" y="2224159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"/>
          <p:cNvSpPr txBox="1"/>
          <p:nvPr/>
        </p:nvSpPr>
        <p:spPr>
          <a:xfrm>
            <a:off x="6309900" y="1339878"/>
            <a:ext cx="489149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Train </a:t>
            </a:r>
            <a:r>
              <a:rPr lang="de-DE" sz="1800" b="0" i="0" u="none" strike="noStrike" cap="none" dirty="0" err="1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the</a:t>
            </a: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 Trainer: 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25F6492-FEBB-3B1B-71C2-28018DA5642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"/>
          <p:cNvSpPr/>
          <p:nvPr/>
        </p:nvSpPr>
        <p:spPr>
          <a:xfrm>
            <a:off x="245331" y="313309"/>
            <a:ext cx="2911393" cy="2077144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  <a:p>
            <a:pPr algn="ctr"/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La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spesa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pubblica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come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leva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per il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cambiamento</a:t>
            </a:r>
            <a:endParaRPr lang="de-DE" sz="2000" dirty="0">
              <a:solidFill>
                <a:schemeClr val="bg1"/>
              </a:solidFill>
              <a:latin typeface="Aptos" panose="020B0004020202020204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8" name="Google Shape;128;p2"/>
          <p:cNvSpPr txBox="1"/>
          <p:nvPr/>
        </p:nvSpPr>
        <p:spPr>
          <a:xfrm>
            <a:off x="2946400" y="2192902"/>
            <a:ext cx="7112000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de-DE" sz="2000" dirty="0">
                <a:latin typeface="Aptos" panose="020B0004020202020204" pitchFamily="34" charset="0"/>
              </a:rPr>
              <a:t>Per i </a:t>
            </a:r>
            <a:r>
              <a:rPr lang="de-DE" sz="2000" dirty="0" err="1">
                <a:latin typeface="Aptos" panose="020B0004020202020204" pitchFamily="34" charset="0"/>
              </a:rPr>
              <a:t>piccoli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comuni</a:t>
            </a:r>
            <a:r>
              <a:rPr lang="de-DE" sz="2000" dirty="0">
                <a:latin typeface="Aptos" panose="020B0004020202020204" pitchFamily="34" charset="0"/>
              </a:rPr>
              <a:t>, </a:t>
            </a:r>
            <a:r>
              <a:rPr lang="de-DE" sz="2000" dirty="0" err="1">
                <a:latin typeface="Aptos" panose="020B0004020202020204" pitchFamily="34" charset="0"/>
              </a:rPr>
              <a:t>l’approvvigionamento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sostenibile</a:t>
            </a:r>
            <a:r>
              <a:rPr lang="de-DE" sz="2000" dirty="0">
                <a:latin typeface="Aptos" panose="020B0004020202020204" pitchFamily="34" charset="0"/>
              </a:rPr>
              <a:t> non </a:t>
            </a:r>
            <a:r>
              <a:rPr lang="de-DE" sz="2000" dirty="0" err="1">
                <a:latin typeface="Aptos" panose="020B0004020202020204" pitchFamily="34" charset="0"/>
              </a:rPr>
              <a:t>è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una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limitazione</a:t>
            </a:r>
            <a:r>
              <a:rPr lang="de-DE" sz="2000" dirty="0">
                <a:latin typeface="Aptos" panose="020B0004020202020204" pitchFamily="34" charset="0"/>
              </a:rPr>
              <a:t>, </a:t>
            </a:r>
            <a:r>
              <a:rPr lang="de-DE" sz="2000" dirty="0" err="1">
                <a:latin typeface="Aptos" panose="020B0004020202020204" pitchFamily="34" charset="0"/>
              </a:rPr>
              <a:t>ma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una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leva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determinante</a:t>
            </a:r>
            <a:r>
              <a:rPr lang="de-DE" sz="2000" b="1" dirty="0">
                <a:latin typeface="Aptos" panose="020B0004020202020204" pitchFamily="34" charset="0"/>
              </a:rPr>
              <a:t> per </a:t>
            </a:r>
            <a:r>
              <a:rPr lang="de-DE" sz="2000" b="1" dirty="0" err="1">
                <a:latin typeface="Aptos" panose="020B0004020202020204" pitchFamily="34" charset="0"/>
              </a:rPr>
              <a:t>lo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sviluppo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locale</a:t>
            </a:r>
            <a:r>
              <a:rPr lang="de-DE" sz="2000" dirty="0">
                <a:latin typeface="Aptos" panose="020B0004020202020204" pitchFamily="34" charset="0"/>
              </a:rPr>
              <a:t>. </a:t>
            </a:r>
          </a:p>
          <a:p>
            <a:endParaRPr lang="de-DE" sz="2000" dirty="0">
              <a:latin typeface="Aptos" panose="020B0004020202020204" pitchFamily="34" charset="0"/>
            </a:endParaRPr>
          </a:p>
          <a:p>
            <a:r>
              <a:rPr lang="de-DE" sz="2000" dirty="0" err="1">
                <a:latin typeface="Aptos" panose="020B0004020202020204" pitchFamily="34" charset="0"/>
              </a:rPr>
              <a:t>Essi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combinano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tre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dimensioni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strategiche</a:t>
            </a:r>
            <a:r>
              <a:rPr lang="de-DE" sz="2000" dirty="0">
                <a:latin typeface="Aptos" panose="020B0004020202020204" pitchFamily="34" charset="0"/>
              </a:rPr>
              <a:t>:</a:t>
            </a:r>
            <a:endParaRPr lang="de-DE" sz="2000" dirty="0">
              <a:effectLst/>
              <a:latin typeface="Aptos" panose="020B0004020202020204" pitchFamily="34" charset="0"/>
            </a:endParaRPr>
          </a:p>
        </p:txBody>
      </p:sp>
      <p:grpSp>
        <p:nvGrpSpPr>
          <p:cNvPr id="129" name="Google Shape;129;p2"/>
          <p:cNvGrpSpPr/>
          <p:nvPr/>
        </p:nvGrpSpPr>
        <p:grpSpPr>
          <a:xfrm>
            <a:off x="2140794" y="4179959"/>
            <a:ext cx="8171667" cy="1290263"/>
            <a:chOff x="7194" y="1616980"/>
            <a:chExt cx="8171667" cy="1290263"/>
          </a:xfrm>
        </p:grpSpPr>
        <p:sp>
          <p:nvSpPr>
            <p:cNvPr id="130" name="Google Shape;130;p2"/>
            <p:cNvSpPr/>
            <p:nvPr/>
          </p:nvSpPr>
          <p:spPr>
            <a:xfrm>
              <a:off x="7194" y="1616980"/>
              <a:ext cx="2150438" cy="1290263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  <a:ln>
              <a:headEnd type="none" w="sm" len="sm"/>
              <a:tailEnd type="none" w="sm" len="sm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ptos" panose="020B0004020202020204" pitchFamily="34" charset="0"/>
              </a:endParaRPr>
            </a:p>
          </p:txBody>
        </p:sp>
        <p:sp>
          <p:nvSpPr>
            <p:cNvPr id="131" name="Google Shape;131;p2"/>
            <p:cNvSpPr txBox="1"/>
            <p:nvPr/>
          </p:nvSpPr>
          <p:spPr>
            <a:xfrm>
              <a:off x="44985" y="1654771"/>
              <a:ext cx="2074856" cy="12146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de-DE" sz="1800" b="1" i="0" u="none" strike="noStrike" cap="none" dirty="0" err="1">
                  <a:solidFill>
                    <a:schemeClr val="lt1"/>
                  </a:solidFill>
                  <a:latin typeface="Aptos" panose="020B0004020202020204" pitchFamily="34" charset="0"/>
                  <a:sym typeface="Arial"/>
                </a:rPr>
                <a:t>Ecologica</a:t>
              </a:r>
              <a:endParaRPr sz="1800" b="1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2372677" y="1995457"/>
              <a:ext cx="455893" cy="53330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AB506"/>
            </a:solidFill>
            <a:ln>
              <a:noFill/>
            </a:ln>
            <a:effectLst>
              <a:outerShdw blurRad="40000" dist="20000" dir="5400000" rotWithShape="0">
                <a:srgbClr val="000000">
                  <a:alpha val="38039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ptos" panose="020B0004020202020204" pitchFamily="34" charset="0"/>
              </a:endParaRPr>
            </a:p>
          </p:txBody>
        </p:sp>
        <p:sp>
          <p:nvSpPr>
            <p:cNvPr id="133" name="Google Shape;133;p2"/>
            <p:cNvSpPr txBox="1"/>
            <p:nvPr/>
          </p:nvSpPr>
          <p:spPr>
            <a:xfrm>
              <a:off x="2372677" y="2102119"/>
              <a:ext cx="319125" cy="3199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3017809" y="1616980"/>
              <a:ext cx="2150438" cy="1290263"/>
            </a:xfrm>
            <a:prstGeom prst="roundRect">
              <a:avLst>
                <a:gd name="adj" fmla="val 10000"/>
              </a:avLst>
            </a:prstGeom>
            <a:solidFill>
              <a:srgbClr val="5FB135"/>
            </a:solidFill>
            <a:ln w="38100" cap="flat" cmpd="sng">
              <a:solidFill>
                <a:srgbClr val="5FB135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8039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ptos" panose="020B0004020202020204" pitchFamily="34" charset="0"/>
              </a:endParaRPr>
            </a:p>
          </p:txBody>
        </p:sp>
        <p:sp>
          <p:nvSpPr>
            <p:cNvPr id="135" name="Google Shape;135;p2"/>
            <p:cNvSpPr txBox="1"/>
            <p:nvPr/>
          </p:nvSpPr>
          <p:spPr>
            <a:xfrm>
              <a:off x="3055600" y="1654771"/>
              <a:ext cx="2074856" cy="1214681"/>
            </a:xfrm>
            <a:prstGeom prst="rect">
              <a:avLst/>
            </a:prstGeom>
            <a:solidFill>
              <a:srgbClr val="5FB135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de-DE" sz="1800" b="1" i="0" u="none" strike="noStrike" cap="none" dirty="0" err="1">
                  <a:solidFill>
                    <a:schemeClr val="lt1"/>
                  </a:solidFill>
                  <a:latin typeface="Aptos" panose="020B0004020202020204" pitchFamily="34" charset="0"/>
                  <a:sym typeface="Arial"/>
                </a:rPr>
                <a:t>Economica</a:t>
              </a:r>
              <a:endParaRPr sz="1800" b="1" i="0" u="none" strike="noStrike" cap="none" dirty="0">
                <a:solidFill>
                  <a:schemeClr val="lt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5383291" y="1995457"/>
              <a:ext cx="455893" cy="53330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65B1BE"/>
            </a:solidFill>
            <a:ln>
              <a:noFill/>
            </a:ln>
            <a:effectLst>
              <a:outerShdw blurRad="40000" dist="20000" dir="5400000" rotWithShape="0">
                <a:srgbClr val="000000">
                  <a:alpha val="38039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ptos" panose="020B0004020202020204" pitchFamily="34" charset="0"/>
              </a:endParaRPr>
            </a:p>
          </p:txBody>
        </p:sp>
        <p:sp>
          <p:nvSpPr>
            <p:cNvPr id="137" name="Google Shape;137;p2"/>
            <p:cNvSpPr txBox="1"/>
            <p:nvPr/>
          </p:nvSpPr>
          <p:spPr>
            <a:xfrm>
              <a:off x="5383291" y="2102119"/>
              <a:ext cx="319125" cy="319984"/>
            </a:xfrm>
            <a:prstGeom prst="rect">
              <a:avLst/>
            </a:prstGeom>
            <a:solidFill>
              <a:srgbClr val="65B1BE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6028423" y="1616980"/>
              <a:ext cx="2150438" cy="1290263"/>
            </a:xfrm>
            <a:prstGeom prst="roundRect">
              <a:avLst>
                <a:gd name="adj" fmla="val 10000"/>
              </a:avLst>
            </a:prstGeom>
            <a:solidFill>
              <a:srgbClr val="65B1BE"/>
            </a:solidFill>
            <a:ln>
              <a:solidFill>
                <a:srgbClr val="65B1BE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ptos" panose="020B0004020202020204" pitchFamily="34" charset="0"/>
              </a:endParaRPr>
            </a:p>
          </p:txBody>
        </p:sp>
        <p:sp>
          <p:nvSpPr>
            <p:cNvPr id="139" name="Google Shape;139;p2"/>
            <p:cNvSpPr txBox="1"/>
            <p:nvPr/>
          </p:nvSpPr>
          <p:spPr>
            <a:xfrm>
              <a:off x="6066214" y="1654771"/>
              <a:ext cx="2074856" cy="1214681"/>
            </a:xfrm>
            <a:prstGeom prst="rect">
              <a:avLst/>
            </a:prstGeom>
            <a:solidFill>
              <a:srgbClr val="65B1BE"/>
            </a:solidFill>
            <a:ln>
              <a:noFill/>
            </a:ln>
          </p:spPr>
          <p:txBody>
            <a:bodyPr spcFirstLastPara="1" wrap="square"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de-DE" sz="1800" b="1" i="0" u="none" strike="noStrike" cap="none">
                  <a:solidFill>
                    <a:schemeClr val="lt1"/>
                  </a:solidFill>
                  <a:latin typeface="Aptos" panose="020B0004020202020204" pitchFamily="34" charset="0"/>
                  <a:sym typeface="Arial"/>
                </a:rPr>
                <a:t>Governance</a:t>
              </a:r>
              <a:endParaRPr>
                <a:latin typeface="Aptos" panose="020B00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2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Esempio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: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economia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45" name="Google Shape;145;p22"/>
          <p:cNvSpPr txBox="1">
            <a:spLocks noGrp="1"/>
          </p:cNvSpPr>
          <p:nvPr>
            <p:ph type="body" idx="1"/>
          </p:nvPr>
        </p:nvSpPr>
        <p:spPr>
          <a:xfrm>
            <a:off x="2586445" y="1828387"/>
            <a:ext cx="7847512" cy="4373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r>
              <a:rPr lang="de-DE" b="0" dirty="0" err="1">
                <a:latin typeface="Aptos" panose="020B0004020202020204" pitchFamily="34" charset="0"/>
              </a:rPr>
              <a:t>Nei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piccoli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comuni</a:t>
            </a:r>
            <a:r>
              <a:rPr lang="de-DE" b="0" dirty="0">
                <a:latin typeface="Aptos" panose="020B0004020202020204" pitchFamily="34" charset="0"/>
              </a:rPr>
              <a:t>, </a:t>
            </a:r>
            <a:r>
              <a:rPr lang="de-DE" b="0" dirty="0" err="1">
                <a:latin typeface="Aptos" panose="020B0004020202020204" pitchFamily="34" charset="0"/>
              </a:rPr>
              <a:t>dove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gli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interventi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hanno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un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impatto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economico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limitato</a:t>
            </a:r>
            <a:r>
              <a:rPr lang="de-DE" b="0" dirty="0">
                <a:latin typeface="Aptos" panose="020B0004020202020204" pitchFamily="34" charset="0"/>
              </a:rPr>
              <a:t>, </a:t>
            </a:r>
            <a:r>
              <a:rPr lang="de-DE" b="0" dirty="0" err="1">
                <a:latin typeface="Aptos" panose="020B0004020202020204" pitchFamily="34" charset="0"/>
              </a:rPr>
              <a:t>gli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effetti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sono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moltiplicatori</a:t>
            </a:r>
            <a:r>
              <a:rPr lang="de-DE" b="0" dirty="0">
                <a:latin typeface="Aptos" panose="020B0004020202020204" pitchFamily="34" charset="0"/>
              </a:rPr>
              <a:t>:</a:t>
            </a:r>
            <a:endParaRPr lang="de-DE" dirty="0">
              <a:latin typeface="Aptos" panose="020B0004020202020204" pitchFamily="34" charset="0"/>
            </a:endParaRPr>
          </a:p>
          <a:p>
            <a:endParaRPr lang="de-DE" dirty="0">
              <a:latin typeface="Aptos" panose="020B0004020202020204" pitchFamily="34" charset="0"/>
            </a:endParaRPr>
          </a:p>
          <a:p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bando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comunale</a:t>
            </a:r>
            <a:r>
              <a:rPr lang="de-DE" dirty="0">
                <a:latin typeface="Aptos" panose="020B0004020202020204" pitchFamily="34" charset="0"/>
              </a:rPr>
              <a:t> del </a:t>
            </a:r>
            <a:r>
              <a:rPr lang="de-DE" dirty="0" err="1">
                <a:latin typeface="Aptos" panose="020B0004020202020204" pitchFamily="34" charset="0"/>
              </a:rPr>
              <a:t>valore</a:t>
            </a:r>
            <a:r>
              <a:rPr lang="de-DE" dirty="0">
                <a:latin typeface="Aptos" panose="020B0004020202020204" pitchFamily="34" charset="0"/>
              </a:rPr>
              <a:t> di 100.000 </a:t>
            </a:r>
            <a:r>
              <a:rPr lang="de-DE" dirty="0" err="1">
                <a:latin typeface="Aptos" panose="020B0004020202020204" pitchFamily="34" charset="0"/>
              </a:rPr>
              <a:t>euro</a:t>
            </a:r>
            <a:r>
              <a:rPr lang="de-DE" dirty="0">
                <a:latin typeface="Aptos" panose="020B0004020202020204" pitchFamily="34" charset="0"/>
              </a:rPr>
              <a:t> per la </a:t>
            </a:r>
            <a:r>
              <a:rPr lang="de-DE" dirty="0" err="1">
                <a:latin typeface="Aptos" panose="020B0004020202020204" pitchFamily="34" charset="0"/>
              </a:rPr>
              <a:t>conversione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dell’illuminazione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pubblica</a:t>
            </a:r>
            <a:r>
              <a:rPr lang="de-DE" dirty="0">
                <a:latin typeface="Aptos" panose="020B0004020202020204" pitchFamily="34" charset="0"/>
              </a:rPr>
              <a:t> a LED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sensori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intelligenti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può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ridurre</a:t>
            </a:r>
            <a:r>
              <a:rPr lang="de-DE" dirty="0">
                <a:latin typeface="Aptos" panose="020B0004020202020204" pitchFamily="34" charset="0"/>
              </a:rPr>
              <a:t> il </a:t>
            </a:r>
            <a:r>
              <a:rPr lang="de-DE" dirty="0" err="1">
                <a:latin typeface="Aptos" panose="020B0004020202020204" pitchFamily="34" charset="0"/>
              </a:rPr>
              <a:t>consumo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energetico</a:t>
            </a:r>
            <a:r>
              <a:rPr lang="de-DE" dirty="0">
                <a:latin typeface="Aptos" panose="020B0004020202020204" pitchFamily="34" charset="0"/>
              </a:rPr>
              <a:t> del 60%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incoraggiare</a:t>
            </a:r>
            <a:r>
              <a:rPr lang="de-DE" dirty="0">
                <a:latin typeface="Aptos" panose="020B0004020202020204" pitchFamily="34" charset="0"/>
              </a:rPr>
              <a:t> le </a:t>
            </a:r>
            <a:r>
              <a:rPr lang="de-DE" dirty="0" err="1">
                <a:latin typeface="Aptos" panose="020B0004020202020204" pitchFamily="34" charset="0"/>
              </a:rPr>
              <a:t>imprese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impiantistiche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locali</a:t>
            </a:r>
            <a:r>
              <a:rPr lang="de-DE" dirty="0">
                <a:latin typeface="Aptos" panose="020B0004020202020204" pitchFamily="34" charset="0"/>
              </a:rPr>
              <a:t> a </a:t>
            </a:r>
            <a:r>
              <a:rPr lang="de-DE" dirty="0" err="1">
                <a:latin typeface="Aptos" panose="020B0004020202020204" pitchFamily="34" charset="0"/>
              </a:rPr>
              <a:t>specializzarsi</a:t>
            </a:r>
            <a:r>
              <a:rPr lang="de-DE" dirty="0">
                <a:latin typeface="Aptos" panose="020B0004020202020204" pitchFamily="34" charset="0"/>
              </a:rPr>
              <a:t> in </a:t>
            </a:r>
            <a:r>
              <a:rPr lang="de-DE" dirty="0" err="1">
                <a:latin typeface="Aptos" panose="020B0004020202020204" pitchFamily="34" charset="0"/>
              </a:rPr>
              <a:t>tecnologie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verdi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</p:txBody>
      </p:sp>
      <p:pic>
        <p:nvPicPr>
          <p:cNvPr id="146" name="Google Shape;146;p22" descr="Luci accese con riempimento a tinta unita"/>
          <p:cNvPicPr preferRelativeResize="0"/>
          <p:nvPr/>
        </p:nvPicPr>
        <p:blipFill rotWithShape="1"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66000"/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993395" y="3722874"/>
            <a:ext cx="1165861" cy="11658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>
            <a:spLocks noGrp="1"/>
          </p:cNvSpPr>
          <p:nvPr>
            <p:ph type="title"/>
          </p:nvPr>
        </p:nvSpPr>
        <p:spPr>
          <a:xfrm>
            <a:off x="603188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Esempio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: ambiente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53" name="Google Shape;153;p23"/>
          <p:cNvSpPr txBox="1">
            <a:spLocks noGrp="1"/>
          </p:cNvSpPr>
          <p:nvPr>
            <p:ph type="body" idx="1"/>
          </p:nvPr>
        </p:nvSpPr>
        <p:spPr>
          <a:xfrm>
            <a:off x="2391700" y="2006222"/>
            <a:ext cx="8346735" cy="41910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r>
              <a:rPr lang="de-DE" b="0" dirty="0" err="1">
                <a:latin typeface="Aptos" panose="020B0004020202020204" pitchFamily="34" charset="0"/>
              </a:rPr>
              <a:t>L’introduzione</a:t>
            </a:r>
            <a:r>
              <a:rPr lang="de-DE" b="0" dirty="0">
                <a:latin typeface="Aptos" panose="020B0004020202020204" pitchFamily="34" charset="0"/>
              </a:rPr>
              <a:t> di </a:t>
            </a:r>
            <a:r>
              <a:rPr lang="de-DE" b="0" dirty="0" err="1">
                <a:latin typeface="Aptos" panose="020B0004020202020204" pitchFamily="34" charset="0"/>
              </a:rPr>
              <a:t>un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approvvigionamento</a:t>
            </a:r>
            <a:r>
              <a:rPr lang="de-DE" b="0" dirty="0">
                <a:latin typeface="Aptos" panose="020B0004020202020204" pitchFamily="34" charset="0"/>
              </a:rPr>
              <a:t> "</a:t>
            </a:r>
            <a:r>
              <a:rPr lang="de-DE" b="0" dirty="0" err="1">
                <a:latin typeface="Aptos" panose="020B0004020202020204" pitchFamily="34" charset="0"/>
              </a:rPr>
              <a:t>verde</a:t>
            </a:r>
            <a:r>
              <a:rPr lang="de-DE" b="0" dirty="0">
                <a:latin typeface="Aptos" panose="020B0004020202020204" pitchFamily="34" charset="0"/>
              </a:rPr>
              <a:t>" per la </a:t>
            </a:r>
            <a:r>
              <a:rPr lang="de-DE" b="0" dirty="0" err="1">
                <a:latin typeface="Aptos" panose="020B0004020202020204" pitchFamily="34" charset="0"/>
              </a:rPr>
              <a:t>manutenzione</a:t>
            </a:r>
            <a:r>
              <a:rPr lang="de-DE" b="0" dirty="0">
                <a:latin typeface="Aptos" panose="020B0004020202020204" pitchFamily="34" charset="0"/>
              </a:rPr>
              <a:t> delle </a:t>
            </a:r>
            <a:r>
              <a:rPr lang="de-DE" b="0" dirty="0" err="1">
                <a:latin typeface="Aptos" panose="020B0004020202020204" pitchFamily="34" charset="0"/>
              </a:rPr>
              <a:t>aree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verdi</a:t>
            </a:r>
            <a:r>
              <a:rPr lang="de-DE" b="0" dirty="0">
                <a:latin typeface="Aptos" panose="020B0004020202020204" pitchFamily="34" charset="0"/>
              </a:rPr>
              <a:t> urbane – </a:t>
            </a:r>
            <a:r>
              <a:rPr lang="de-DE" b="0" dirty="0" err="1">
                <a:latin typeface="Aptos" panose="020B0004020202020204" pitchFamily="34" charset="0"/>
              </a:rPr>
              <a:t>con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attrezzature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elettriche</a:t>
            </a:r>
            <a:r>
              <a:rPr lang="de-DE" b="0" dirty="0">
                <a:latin typeface="Aptos" panose="020B0004020202020204" pitchFamily="34" charset="0"/>
              </a:rPr>
              <a:t>, </a:t>
            </a:r>
            <a:r>
              <a:rPr lang="de-DE" b="0" dirty="0" err="1">
                <a:latin typeface="Aptos" panose="020B0004020202020204" pitchFamily="34" charset="0"/>
              </a:rPr>
              <a:t>compostaggio</a:t>
            </a:r>
            <a:r>
              <a:rPr lang="de-DE" b="0" dirty="0">
                <a:latin typeface="Aptos" panose="020B0004020202020204" pitchFamily="34" charset="0"/>
              </a:rPr>
              <a:t> in loco </a:t>
            </a:r>
            <a:r>
              <a:rPr lang="de-DE" b="0" dirty="0" err="1">
                <a:latin typeface="Aptos" panose="020B0004020202020204" pitchFamily="34" charset="0"/>
              </a:rPr>
              <a:t>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utilizzo</a:t>
            </a:r>
            <a:r>
              <a:rPr lang="de-DE" b="0" dirty="0">
                <a:latin typeface="Aptos" panose="020B0004020202020204" pitchFamily="34" charset="0"/>
              </a:rPr>
              <a:t> di </a:t>
            </a:r>
            <a:r>
              <a:rPr lang="de-DE" b="0" dirty="0" err="1">
                <a:latin typeface="Aptos" panose="020B0004020202020204" pitchFamily="34" charset="0"/>
              </a:rPr>
              <a:t>acqua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riciclata</a:t>
            </a:r>
            <a:r>
              <a:rPr lang="de-DE" b="0" dirty="0">
                <a:latin typeface="Aptos" panose="020B0004020202020204" pitchFamily="34" charset="0"/>
              </a:rPr>
              <a:t> – </a:t>
            </a:r>
            <a:r>
              <a:rPr lang="de-DE" b="0" dirty="0" err="1">
                <a:latin typeface="Aptos" panose="020B0004020202020204" pitchFamily="34" charset="0"/>
              </a:rPr>
              <a:t>riduce</a:t>
            </a:r>
            <a:r>
              <a:rPr lang="de-DE" b="0" dirty="0">
                <a:latin typeface="Aptos" panose="020B0004020202020204" pitchFamily="34" charset="0"/>
              </a:rPr>
              <a:t> non solo le </a:t>
            </a:r>
            <a:r>
              <a:rPr lang="de-DE" b="0" dirty="0" err="1">
                <a:latin typeface="Aptos" panose="020B0004020202020204" pitchFamily="34" charset="0"/>
              </a:rPr>
              <a:t>emissioni</a:t>
            </a:r>
            <a:r>
              <a:rPr lang="de-DE" b="0" dirty="0">
                <a:latin typeface="Aptos" panose="020B0004020202020204" pitchFamily="34" charset="0"/>
              </a:rPr>
              <a:t> di CO₂, </a:t>
            </a:r>
            <a:r>
              <a:rPr lang="de-DE" b="0" dirty="0" err="1">
                <a:latin typeface="Aptos" panose="020B0004020202020204" pitchFamily="34" charset="0"/>
              </a:rPr>
              <a:t>ma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anche</a:t>
            </a:r>
            <a:r>
              <a:rPr lang="de-DE" b="0" dirty="0">
                <a:latin typeface="Aptos" panose="020B0004020202020204" pitchFamily="34" charset="0"/>
              </a:rPr>
              <a:t> i </a:t>
            </a:r>
            <a:r>
              <a:rPr lang="de-DE" b="0" dirty="0" err="1">
                <a:latin typeface="Aptos" panose="020B0004020202020204" pitchFamily="34" charset="0"/>
              </a:rPr>
              <a:t>costi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operativi</a:t>
            </a:r>
            <a:r>
              <a:rPr lang="de-DE" b="0" dirty="0">
                <a:latin typeface="Aptos" panose="020B0004020202020204" pitchFamily="34" charset="0"/>
              </a:rPr>
              <a:t> a lungo </a:t>
            </a:r>
            <a:r>
              <a:rPr lang="de-DE" b="0" dirty="0" err="1">
                <a:latin typeface="Aptos" panose="020B0004020202020204" pitchFamily="34" charset="0"/>
              </a:rPr>
              <a:t>termine</a:t>
            </a:r>
            <a:r>
              <a:rPr lang="de-DE" b="0" dirty="0">
                <a:latin typeface="Aptos" panose="020B0004020202020204" pitchFamily="34" charset="0"/>
              </a:rPr>
              <a:t>.</a:t>
            </a:r>
          </a:p>
          <a:p>
            <a:endParaRPr lang="de-DE" dirty="0">
              <a:latin typeface="Aptos" panose="020B0004020202020204" pitchFamily="34" charset="0"/>
            </a:endParaRPr>
          </a:p>
          <a:p>
            <a:r>
              <a:rPr lang="de-DE" dirty="0">
                <a:latin typeface="Aptos" panose="020B0004020202020204" pitchFamily="34" charset="0"/>
              </a:rPr>
              <a:t>In </a:t>
            </a:r>
            <a:r>
              <a:rPr lang="de-DE" dirty="0" err="1">
                <a:latin typeface="Aptos" panose="020B0004020202020204" pitchFamily="34" charset="0"/>
              </a:rPr>
              <a:t>questo</a:t>
            </a:r>
            <a:r>
              <a:rPr lang="de-DE" dirty="0">
                <a:latin typeface="Aptos" panose="020B0004020202020204" pitchFamily="34" charset="0"/>
              </a:rPr>
              <a:t> modo, la </a:t>
            </a:r>
            <a:r>
              <a:rPr lang="de-DE" dirty="0" err="1">
                <a:latin typeface="Aptos" panose="020B0004020202020204" pitchFamily="34" charset="0"/>
              </a:rPr>
              <a:t>transizione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ecologica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diventa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parte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integrante</a:t>
            </a:r>
            <a:r>
              <a:rPr lang="de-DE" dirty="0">
                <a:latin typeface="Aptos" panose="020B0004020202020204" pitchFamily="34" charset="0"/>
              </a:rPr>
              <a:t> della </a:t>
            </a:r>
            <a:r>
              <a:rPr lang="de-DE" dirty="0" err="1">
                <a:latin typeface="Aptos" panose="020B0004020202020204" pitchFamily="34" charset="0"/>
              </a:rPr>
              <a:t>gestione</a:t>
            </a:r>
            <a:r>
              <a:rPr lang="de-DE" dirty="0">
                <a:latin typeface="Aptos" panose="020B0004020202020204" pitchFamily="34" charset="0"/>
              </a:rPr>
              <a:t> quotidiana della </a:t>
            </a:r>
            <a:r>
              <a:rPr lang="de-DE" dirty="0" err="1">
                <a:latin typeface="Aptos" panose="020B0004020202020204" pitchFamily="34" charset="0"/>
              </a:rPr>
              <a:t>spesa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pubblica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</p:txBody>
      </p:sp>
      <p:pic>
        <p:nvPicPr>
          <p:cNvPr id="154" name="Google Shape;154;p23" descr="Scena di pioggia con riempimento a tinta unita"/>
          <p:cNvPicPr preferRelativeResize="0"/>
          <p:nvPr/>
        </p:nvPicPr>
        <p:blipFill rotWithShape="1">
          <a:blip r:embed="rId3">
            <a:alphaModFix/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/>
        </p:blipFill>
        <p:spPr>
          <a:xfrm>
            <a:off x="603188" y="4400552"/>
            <a:ext cx="1348740" cy="13487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23" descr="Albero caducifoglio con riempimento a tinta unita"/>
          <p:cNvPicPr preferRelativeResize="0"/>
          <p:nvPr/>
        </p:nvPicPr>
        <p:blipFill rotWithShape="1">
          <a:blip r:embed="rId4">
            <a:alphaModFix/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/>
        </p:blipFill>
        <p:spPr>
          <a:xfrm>
            <a:off x="10738435" y="1783079"/>
            <a:ext cx="1064399" cy="1064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Esempio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: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governance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61" name="Google Shape;161;p24"/>
          <p:cNvSpPr txBox="1">
            <a:spLocks noGrp="1"/>
          </p:cNvSpPr>
          <p:nvPr>
            <p:ph type="body" idx="1"/>
          </p:nvPr>
        </p:nvSpPr>
        <p:spPr>
          <a:xfrm>
            <a:off x="437698" y="2005204"/>
            <a:ext cx="10690800" cy="455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r>
              <a:rPr lang="de-DE" b="0" dirty="0">
                <a:latin typeface="Aptos" panose="020B0004020202020204" pitchFamily="34" charset="0"/>
              </a:rPr>
              <a:t>Per i </a:t>
            </a:r>
            <a:r>
              <a:rPr lang="de-DE" b="0" dirty="0" err="1">
                <a:latin typeface="Aptos" panose="020B0004020202020204" pitchFamily="34" charset="0"/>
              </a:rPr>
              <a:t>piccoli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comuni</a:t>
            </a:r>
            <a:r>
              <a:rPr lang="de-DE" b="0" dirty="0">
                <a:latin typeface="Aptos" panose="020B0004020202020204" pitchFamily="34" charset="0"/>
              </a:rPr>
              <a:t>, </a:t>
            </a:r>
            <a:r>
              <a:rPr lang="de-DE" b="0" dirty="0" err="1">
                <a:latin typeface="Aptos" panose="020B0004020202020204" pitchFamily="34" charset="0"/>
              </a:rPr>
              <a:t>l’applicazione</a:t>
            </a:r>
            <a:r>
              <a:rPr lang="de-DE" b="0" dirty="0">
                <a:latin typeface="Aptos" panose="020B0004020202020204" pitchFamily="34" charset="0"/>
              </a:rPr>
              <a:t> di </a:t>
            </a:r>
            <a:r>
              <a:rPr lang="de-DE" b="0" dirty="0" err="1">
                <a:latin typeface="Aptos" panose="020B0004020202020204" pitchFamily="34" charset="0"/>
              </a:rPr>
              <a:t>criteri</a:t>
            </a:r>
            <a:r>
              <a:rPr lang="de-DE" b="0" dirty="0">
                <a:latin typeface="Aptos" panose="020B0004020202020204" pitchFamily="34" charset="0"/>
              </a:rPr>
              <a:t> di </a:t>
            </a:r>
            <a:r>
              <a:rPr lang="de-DE" b="0" dirty="0" err="1">
                <a:latin typeface="Aptos" panose="020B0004020202020204" pitchFamily="34" charset="0"/>
              </a:rPr>
              <a:t>sostenibilità</a:t>
            </a:r>
            <a:r>
              <a:rPr lang="de-DE" b="0" dirty="0">
                <a:latin typeface="Aptos" panose="020B0004020202020204" pitchFamily="34" charset="0"/>
              </a:rPr>
              <a:t> alla </a:t>
            </a:r>
            <a:r>
              <a:rPr lang="de-DE" b="0" dirty="0" err="1">
                <a:latin typeface="Aptos" panose="020B0004020202020204" pitchFamily="34" charset="0"/>
              </a:rPr>
              <a:t>spesa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pubblica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comporta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anche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un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rafforzamento</a:t>
            </a:r>
            <a:r>
              <a:rPr lang="de-DE" b="0" dirty="0">
                <a:latin typeface="Aptos" panose="020B0004020202020204" pitchFamily="34" charset="0"/>
              </a:rPr>
              <a:t> della </a:t>
            </a:r>
            <a:r>
              <a:rPr lang="de-DE" b="0" dirty="0" err="1">
                <a:latin typeface="Aptos" panose="020B0004020202020204" pitchFamily="34" charset="0"/>
              </a:rPr>
              <a:t>qualità</a:t>
            </a:r>
            <a:r>
              <a:rPr lang="de-DE" b="0" dirty="0">
                <a:latin typeface="Aptos" panose="020B0004020202020204" pitchFamily="34" charset="0"/>
              </a:rPr>
              <a:t> della </a:t>
            </a:r>
            <a:r>
              <a:rPr lang="de-DE" b="0" dirty="0" err="1">
                <a:latin typeface="Aptos" panose="020B0004020202020204" pitchFamily="34" charset="0"/>
              </a:rPr>
              <a:t>governance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locale</a:t>
            </a:r>
            <a:r>
              <a:rPr lang="de-DE" b="0" dirty="0">
                <a:latin typeface="Aptos" panose="020B0004020202020204" pitchFamily="34" charset="0"/>
              </a:rPr>
              <a:t>, </a:t>
            </a:r>
            <a:r>
              <a:rPr lang="de-DE" b="0" dirty="0" err="1">
                <a:latin typeface="Aptos" panose="020B0004020202020204" pitchFamily="34" charset="0"/>
              </a:rPr>
              <a:t>una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riduzione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dei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rischi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un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aumento</a:t>
            </a:r>
            <a:r>
              <a:rPr lang="de-DE" b="0" dirty="0">
                <a:latin typeface="Aptos" panose="020B0004020202020204" pitchFamily="34" charset="0"/>
              </a:rPr>
              <a:t> della </a:t>
            </a:r>
            <a:r>
              <a:rPr lang="de-DE" b="0" dirty="0" err="1">
                <a:latin typeface="Aptos" panose="020B0004020202020204" pitchFamily="34" charset="0"/>
              </a:rPr>
              <a:t>trasparenza</a:t>
            </a:r>
            <a:r>
              <a:rPr lang="de-DE" b="0" dirty="0">
                <a:latin typeface="Aptos" panose="020B0004020202020204" pitchFamily="34" charset="0"/>
              </a:rPr>
              <a:t>.</a:t>
            </a:r>
            <a:br>
              <a:rPr lang="de-DE" dirty="0">
                <a:latin typeface="Aptos" panose="020B0004020202020204" pitchFamily="34" charset="0"/>
              </a:rPr>
            </a:br>
            <a:endParaRPr lang="de-DE" sz="2000" dirty="0">
              <a:latin typeface="Aptos" panose="020B0004020202020204" pitchFamily="34" charset="0"/>
            </a:endParaRPr>
          </a:p>
          <a:p>
            <a:r>
              <a:rPr lang="de-DE" dirty="0" err="1">
                <a:latin typeface="Aptos" panose="020B0004020202020204" pitchFamily="34" charset="0"/>
              </a:rPr>
              <a:t>L’introduzione</a:t>
            </a:r>
            <a:r>
              <a:rPr lang="de-DE" dirty="0">
                <a:latin typeface="Aptos" panose="020B0004020202020204" pitchFamily="34" charset="0"/>
              </a:rPr>
              <a:t> di </a:t>
            </a:r>
            <a:r>
              <a:rPr lang="de-DE" dirty="0" err="1">
                <a:latin typeface="Aptos" panose="020B0004020202020204" pitchFamily="34" charset="0"/>
              </a:rPr>
              <a:t>un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sistema</a:t>
            </a:r>
            <a:r>
              <a:rPr lang="de-DE" dirty="0">
                <a:latin typeface="Aptos" panose="020B0004020202020204" pitchFamily="34" charset="0"/>
              </a:rPr>
              <a:t> di </a:t>
            </a:r>
            <a:r>
              <a:rPr lang="de-DE" dirty="0" err="1">
                <a:latin typeface="Aptos" panose="020B0004020202020204" pitchFamily="34" charset="0"/>
              </a:rPr>
              <a:t>controllo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interno</a:t>
            </a:r>
            <a:r>
              <a:rPr lang="de-DE" dirty="0">
                <a:latin typeface="Aptos" panose="020B0004020202020204" pitchFamily="34" charset="0"/>
              </a:rPr>
              <a:t> per i </a:t>
            </a:r>
            <a:r>
              <a:rPr lang="de-DE" dirty="0" err="1">
                <a:latin typeface="Aptos" panose="020B0004020202020204" pitchFamily="34" charset="0"/>
              </a:rPr>
              <a:t>comuni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formazione</a:t>
            </a:r>
            <a:r>
              <a:rPr lang="de-DE" dirty="0">
                <a:latin typeface="Aptos" panose="020B0004020202020204" pitchFamily="34" charset="0"/>
              </a:rPr>
              <a:t> in materia di GPP (Green Public </a:t>
            </a:r>
            <a:r>
              <a:rPr lang="de-DE" dirty="0" err="1">
                <a:latin typeface="Aptos" panose="020B0004020202020204" pitchFamily="34" charset="0"/>
              </a:rPr>
              <a:t>Procurement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appalti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pubblici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verdi</a:t>
            </a:r>
            <a:r>
              <a:rPr lang="de-DE" dirty="0">
                <a:latin typeface="Aptos" panose="020B0004020202020204" pitchFamily="34" charset="0"/>
              </a:rPr>
              <a:t>) per tutti i </a:t>
            </a:r>
            <a:r>
              <a:rPr lang="de-DE" dirty="0" err="1">
                <a:latin typeface="Aptos" panose="020B0004020202020204" pitchFamily="34" charset="0"/>
              </a:rPr>
              <a:t>funzionari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riduce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gli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errori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formali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le </a:t>
            </a:r>
            <a:r>
              <a:rPr lang="de-DE" dirty="0" err="1">
                <a:latin typeface="Aptos" panose="020B0004020202020204" pitchFamily="34" charset="0"/>
              </a:rPr>
              <a:t>controversie</a:t>
            </a:r>
            <a:r>
              <a:rPr lang="de-DE" dirty="0">
                <a:latin typeface="Aptos" panose="020B0004020202020204" pitchFamily="34" charset="0"/>
              </a:rPr>
              <a:t> in </a:t>
            </a:r>
            <a:r>
              <a:rPr lang="de-DE" dirty="0" err="1">
                <a:latin typeface="Aptos" panose="020B0004020202020204" pitchFamily="34" charset="0"/>
              </a:rPr>
              <a:t>conformità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</a:t>
            </a:r>
            <a:r>
              <a:rPr lang="de-DE" dirty="0">
                <a:latin typeface="Aptos" panose="020B0004020202020204" pitchFamily="34" charset="0"/>
              </a:rPr>
              <a:t> le normative </a:t>
            </a:r>
            <a:r>
              <a:rPr lang="de-DE" dirty="0" err="1">
                <a:latin typeface="Aptos" panose="020B0004020202020204" pitchFamily="34" charset="0"/>
              </a:rPr>
              <a:t>europee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nazionali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lang="de-DE" sz="2000" dirty="0">
              <a:latin typeface="Aptos" panose="020B0004020202020204" pitchFamily="34" charset="0"/>
            </a:endParaRPr>
          </a:p>
          <a:p>
            <a:r>
              <a:rPr lang="de-DE" dirty="0" err="1">
                <a:latin typeface="Aptos" panose="020B0004020202020204" pitchFamily="34" charset="0"/>
              </a:rPr>
              <a:t>Quando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un’amministrazione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dimostra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coerenza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tra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principi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azioni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rafforza</a:t>
            </a:r>
            <a:r>
              <a:rPr lang="de-DE" dirty="0">
                <a:latin typeface="Aptos" panose="020B0004020202020204" pitchFamily="34" charset="0"/>
              </a:rPr>
              <a:t> la propria </a:t>
            </a:r>
            <a:r>
              <a:rPr lang="de-DE" dirty="0" err="1">
                <a:latin typeface="Aptos" panose="020B0004020202020204" pitchFamily="34" charset="0"/>
              </a:rPr>
              <a:t>legittimità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credibilità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istituzionale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lang="de-DE" sz="2000"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endParaRPr sz="2000" dirty="0"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"/>
          <p:cNvSpPr/>
          <p:nvPr/>
        </p:nvSpPr>
        <p:spPr>
          <a:xfrm>
            <a:off x="219237" y="378070"/>
            <a:ext cx="4366200" cy="1877700"/>
          </a:xfrm>
          <a:prstGeom prst="wedgeEllipseCallout">
            <a:avLst>
              <a:gd name="adj1" fmla="val -38946"/>
              <a:gd name="adj2" fmla="val 75662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Promozione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dell’economia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locale</a:t>
            </a:r>
            <a:endParaRPr sz="2000" b="1" i="0" u="none" strike="noStrike" cap="none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70" name="Google Shape;170;p3"/>
          <p:cNvSpPr/>
          <p:nvPr/>
        </p:nvSpPr>
        <p:spPr>
          <a:xfrm>
            <a:off x="1680520" y="2133600"/>
            <a:ext cx="6263528" cy="4346330"/>
          </a:xfrm>
          <a:prstGeom prst="wedgeEllipseCallout">
            <a:avLst>
              <a:gd name="adj1" fmla="val 56049"/>
              <a:gd name="adj2" fmla="val 49724"/>
            </a:avLst>
          </a:prstGeom>
          <a:solidFill>
            <a:schemeClr val="accent4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L’approvvigionamento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sostenibile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spesso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privilegia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l’acquisto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da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fornitori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locali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contribuendo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così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a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stimolare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l’economia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locale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.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Sostenendo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le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piccole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imprese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i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produttori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locali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i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comuni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possono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creare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posti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di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lavoro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promuovere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l’imprenditoria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locale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mantenere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le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risorse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finanziarie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all’interno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del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comune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.</a:t>
            </a:r>
            <a:endParaRPr sz="2000" b="0" i="0" u="none" strike="noStrike" cap="none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71" name="Google Shape;171;p3"/>
          <p:cNvSpPr/>
          <p:nvPr/>
        </p:nvSpPr>
        <p:spPr>
          <a:xfrm>
            <a:off x="7310003" y="378070"/>
            <a:ext cx="4540122" cy="2671189"/>
          </a:xfrm>
          <a:prstGeom prst="wedgeEllipseCallout">
            <a:avLst>
              <a:gd name="adj1" fmla="val 46967"/>
              <a:gd name="adj2" fmla="val 61482"/>
            </a:avLst>
          </a:prstGeom>
          <a:solidFill>
            <a:srgbClr val="87C3CD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Ciò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riduce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anche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l’impronta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di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carbonio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associata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al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trasporto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di merci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su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lunghe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distanze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.</a:t>
            </a:r>
            <a:endParaRPr sz="2000" b="0" i="0" u="none" strike="noStrike" cap="none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5"/>
          <p:cNvSpPr txBox="1">
            <a:spLocks noGrp="1"/>
          </p:cNvSpPr>
          <p:nvPr>
            <p:ph type="title"/>
          </p:nvPr>
        </p:nvSpPr>
        <p:spPr>
          <a:xfrm>
            <a:off x="436581" y="0"/>
            <a:ext cx="11318837" cy="1224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Economia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circolare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77" name="Google Shape;177;p25"/>
          <p:cNvSpPr txBox="1">
            <a:spLocks noGrp="1"/>
          </p:cNvSpPr>
          <p:nvPr>
            <p:ph type="body" idx="1"/>
          </p:nvPr>
        </p:nvSpPr>
        <p:spPr>
          <a:xfrm>
            <a:off x="667265" y="1438914"/>
            <a:ext cx="10803554" cy="474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pPr lvl="0"/>
            <a:r>
              <a:rPr lang="de-DE" dirty="0">
                <a:latin typeface="Aptos" panose="020B0004020202020204" pitchFamily="34" charset="0"/>
              </a:rPr>
              <a:t>I </a:t>
            </a:r>
            <a:r>
              <a:rPr lang="de-DE" dirty="0" err="1">
                <a:latin typeface="Aptos" panose="020B0004020202020204" pitchFamily="34" charset="0"/>
              </a:rPr>
              <a:t>comuni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possono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applicare</a:t>
            </a:r>
            <a:r>
              <a:rPr lang="de-DE" dirty="0">
                <a:latin typeface="Aptos" panose="020B0004020202020204" pitchFamily="34" charset="0"/>
              </a:rPr>
              <a:t> i </a:t>
            </a:r>
            <a:r>
              <a:rPr lang="de-DE" dirty="0" err="1">
                <a:latin typeface="Aptos" panose="020B0004020202020204" pitchFamily="34" charset="0"/>
              </a:rPr>
              <a:t>principi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dell’economia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circolare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nelle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pratiche</a:t>
            </a:r>
            <a:r>
              <a:rPr lang="de-DE" dirty="0">
                <a:latin typeface="Aptos" panose="020B0004020202020204" pitchFamily="34" charset="0"/>
              </a:rPr>
              <a:t> di </a:t>
            </a:r>
            <a:r>
              <a:rPr lang="de-DE" dirty="0" err="1">
                <a:latin typeface="Aptos" panose="020B0004020202020204" pitchFamily="34" charset="0"/>
              </a:rPr>
              <a:t>approvvigionamento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concrete</a:t>
            </a:r>
            <a:r>
              <a:rPr lang="de-DE" dirty="0">
                <a:latin typeface="Aptos" panose="020B0004020202020204" pitchFamily="34" charset="0"/>
              </a:rPr>
              <a:t>:</a:t>
            </a:r>
            <a:endParaRPr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lang="de-DE"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endParaRPr lang="de-DE" dirty="0">
              <a:latin typeface="Aptos" panose="020B0004020202020204" pitchFamily="34" charset="0"/>
            </a:endParaRPr>
          </a:p>
          <a:p>
            <a:pPr lvl="0"/>
            <a:r>
              <a:rPr lang="de-DE" dirty="0" err="1">
                <a:latin typeface="Aptos" panose="020B0004020202020204" pitchFamily="34" charset="0"/>
              </a:rPr>
              <a:t>Questo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approccio</a:t>
            </a:r>
            <a:r>
              <a:rPr lang="de-DE" dirty="0">
                <a:latin typeface="Aptos" panose="020B0004020202020204" pitchFamily="34" charset="0"/>
              </a:rPr>
              <a:t> non solo </a:t>
            </a:r>
            <a:r>
              <a:rPr lang="de-DE" dirty="0" err="1">
                <a:latin typeface="Aptos" panose="020B0004020202020204" pitchFamily="34" charset="0"/>
              </a:rPr>
              <a:t>riduce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l’impatto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ambientale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ma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promuove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anche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un’economia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circolare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un’economia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locale</a:t>
            </a:r>
            <a:r>
              <a:rPr lang="de-DE" dirty="0">
                <a:latin typeface="Aptos" panose="020B0004020202020204" pitchFamily="34" charset="0"/>
              </a:rPr>
              <a:t> resiliente.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78" name="Google Shape;178;p25"/>
          <p:cNvSpPr/>
          <p:nvPr/>
        </p:nvSpPr>
        <p:spPr>
          <a:xfrm>
            <a:off x="1594023" y="2717602"/>
            <a:ext cx="4501978" cy="2682298"/>
          </a:xfrm>
          <a:prstGeom prst="ellipse">
            <a:avLst/>
          </a:prstGeom>
          <a:solidFill>
            <a:srgbClr val="FFC000"/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Criteri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di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durata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riparabilità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e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riutilizzabilità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nelle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specifiche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tecniche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(per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mobili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attrezzature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TIC,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ecc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.).</a:t>
            </a:r>
            <a:endParaRPr sz="2000" b="0" i="0" u="none" strike="noStrike" cap="none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79" name="Google Shape;179;p25"/>
          <p:cNvSpPr/>
          <p:nvPr/>
        </p:nvSpPr>
        <p:spPr>
          <a:xfrm>
            <a:off x="6238399" y="2717602"/>
            <a:ext cx="4501978" cy="2682298"/>
          </a:xfrm>
          <a:prstGeom prst="ellipse">
            <a:avLst/>
          </a:prstGeom>
          <a:solidFill>
            <a:srgbClr val="65B1BE"/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Gestione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sostenibile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dei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rifiuti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e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dei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solidFill>
                  <a:schemeClr val="bg1"/>
                </a:solidFill>
                <a:latin typeface="Aptos" panose="020B0004020202020204" pitchFamily="34" charset="0"/>
              </a:rPr>
              <a:t>materiali</a:t>
            </a:r>
            <a:r>
              <a:rPr lang="de-DE" sz="2000" b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nei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progetti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di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edilizia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pubblica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promozione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del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riciclaggio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e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 del </a:t>
            </a:r>
            <a:r>
              <a:rPr lang="de-DE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recupero</a:t>
            </a:r>
            <a:r>
              <a:rPr lang="de-DE" sz="2000" dirty="0">
                <a:solidFill>
                  <a:schemeClr val="bg1"/>
                </a:solidFill>
                <a:latin typeface="Aptos" panose="020B0004020202020204" pitchFamily="34" charset="0"/>
              </a:rPr>
              <a:t>.</a:t>
            </a:r>
            <a:endParaRPr sz="2000" b="0" i="0" u="none" strike="noStrike" cap="none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"/>
          <p:cNvSpPr txBox="1">
            <a:spLocks noGrp="1"/>
          </p:cNvSpPr>
          <p:nvPr>
            <p:ph type="ctrTitle"/>
          </p:nvPr>
        </p:nvSpPr>
        <p:spPr>
          <a:xfrm>
            <a:off x="594359" y="411479"/>
            <a:ext cx="10683241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Grazie per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l’attenzione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!</a:t>
            </a:r>
            <a:endParaRPr sz="4000"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pic>
        <p:nvPicPr>
          <p:cNvPr id="186" name="Google Shape;186;p7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48711" y="4939612"/>
            <a:ext cx="5273749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94F1B025-9FF8-2DA5-47B3-A27AE55F7B0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423</Words>
  <Application>Microsoft Macintosh PowerPoint</Application>
  <PresentationFormat>Breitbild</PresentationFormat>
  <Paragraphs>43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Aptos</vt:lpstr>
      <vt:lpstr>Play</vt:lpstr>
      <vt:lpstr>Calibri</vt:lpstr>
      <vt:lpstr>Aptos Serif</vt:lpstr>
      <vt:lpstr>Benutzerdefiniert</vt:lpstr>
      <vt:lpstr>PowerPoint-Präsentation</vt:lpstr>
      <vt:lpstr>PowerPoint-Präsentation</vt:lpstr>
      <vt:lpstr>Esempio: economia</vt:lpstr>
      <vt:lpstr>Esempio: ambiente</vt:lpstr>
      <vt:lpstr>Esempio: governance</vt:lpstr>
      <vt:lpstr>PowerPoint-Präsentation</vt:lpstr>
      <vt:lpstr>Economia circolare </vt:lpstr>
      <vt:lpstr>Grazie per l’attenzione!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nicole</dc:creator>
  <cp:lastModifiedBy>Katharina Gasteiger</cp:lastModifiedBy>
  <cp:revision>12</cp:revision>
  <dcterms:created xsi:type="dcterms:W3CDTF">2024-09-16T10:50:40Z</dcterms:created>
  <dcterms:modified xsi:type="dcterms:W3CDTF">2026-04-28T07:15:26Z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