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embeddedFontLst>
    <p:embeddedFont>
      <p:font typeface="Aptos Serif" panose="02020604070405020304" pitchFamily="18" charset="0"/>
      <p:regular r:id="rId71"/>
      <p:bold r:id="rId72"/>
      <p:italic r:id="rId73"/>
      <p:boldItalic r:id="rId74"/>
    </p:embeddedFont>
    <p:embeddedFont>
      <p:font typeface="Play"/>
      <p:regular r:id="rId75"/>
      <p:bold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jdBSFnvGj2CAkKKGklvZ5qTsFa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9"/>
  </p:normalViewPr>
  <p:slideViewPr>
    <p:cSldViewPr snapToGrid="0">
      <p:cViewPr varScale="1">
        <p:scale>
          <a:sx n="112" d="100"/>
          <a:sy n="112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Questi criteri aiutano le autorità ad acquistare beni con un impatto ridotto. Si dividono in: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◦ Criteri di selezione: garantire che il fornitore disponga dei sistemi di gestione adeguati.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◦ Specifiche tecniche: requisiti rigorosi come i sistemi di tracciabilità per dimostrare l'origine delle fibre e la gestione delle sostanze chimiche (elenchi di sostanze soggette a restrizioni).</a:t>
            </a:r>
            <a:endParaRPr/>
          </a:p>
        </p:txBody>
      </p:sp>
      <p:sp>
        <p:nvSpPr>
          <p:cNvPr id="213" name="Google Shape;2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Per essere considerato "green", un contratto può richiedere che almeno il 20% del cotone sia biologico o coltivato con metodi di lotta integrata (IPM). Per la lana, esistono limiti rigorosi per gli inquinanti consentiti nelle acque reflue derivanti dalla "lavatura" (pulizia della lana).</a:t>
            </a:r>
            <a:endParaRPr/>
          </a:p>
        </p:txBody>
      </p:sp>
      <p:sp>
        <p:nvSpPr>
          <p:cNvPr id="230" name="Google Shape;23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I "criteri di aggiudicazione" vengono utilizzati per assegnare punti extra alle offerte migliori.</a:t>
            </a:r>
            <a:endParaRPr/>
          </a:p>
        </p:txBody>
      </p:sp>
      <p:sp>
        <p:nvSpPr>
          <p:cNvPr id="248" name="Google Shape;24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Poiché è difficile controllare ogni fabbrica, le autorità utilizzano le etichette come prova: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◦ GOTS: Copre sia i criteri ambientali che sociali per i tessuti biologici.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◦ OEKO-TEX: Si concentra sulla sicurezza da sostanze nocive e sulla responsabilità sociale.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◦ Ecolabel UE: Identifica le aziende con le migliori prestazioni ambientali.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◦ SA8000: Lo standard di riferimento per la certificazione del lavoro equo e dei diritti umani.</a:t>
            </a:r>
            <a:endParaRPr/>
          </a:p>
        </p:txBody>
      </p:sp>
      <p:sp>
        <p:nvSpPr>
          <p:cNvPr id="297" name="Google Shape;297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6f27418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d6f27418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>
                <a:latin typeface="Arial"/>
                <a:ea typeface="Arial"/>
                <a:cs typeface="Arial"/>
                <a:sym typeface="Arial"/>
              </a:rPr>
              <a:t>Il D.M. 30 giugno 2021 rappresenta il recepimento italiano degli obiettivi di economia circolare nel settore tessile. È importante sottolineare che questo CAM non si applica solo all'acquisto di divise o DPI, ma anche al servizio di noleggio e lavaggio (spesso usato in ambito sanitario).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Sostanze Chimiche: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Il CAM impone limiti che vanno oltre il regolamento REACH, vietando coloranti allergenici o cancerogeni e metalli pesanti, a tutela della salute dell'utilizzatore finale.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Durabilità: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A differenza del fast-fashion, il tessile per la PA deve resistere a cicli di lavaggio industriali frequenti senza perdere proprietà tecniche o colore, riducendo così la frequenza di sostituzione.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Criteri Premianti: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In fase di valutazione dell'offerta, le stazioni appaltanti devono premiare chi dimostra l'uso di cotone biologico o fibre sintetiche derivanti dal riciclo di polimeri, incentivando la chiusura del ciclo dei materiali.</a:t>
            </a:r>
            <a:endParaRPr/>
          </a:p>
        </p:txBody>
      </p:sp>
      <p:sp>
        <p:nvSpPr>
          <p:cNvPr id="305" name="Google Shape;305;g3d6f274188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I problemi principali sono il consumo di materiali rari ed energia durante la produzione, l'uso di sostanze pericolose e le elevate emissioni di gas serra durante l'uso. La gestione del fine vita è fondamentale perché i rifiuti elettronici (e-waste) sono difficili da smaltire in sicurezza.</a:t>
            </a:r>
            <a:endParaRPr/>
          </a:p>
        </p:txBody>
      </p:sp>
      <p:sp>
        <p:nvSpPr>
          <p:cNvPr id="324" name="Google Shape;324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L'ICT ha un "lato oscuro" nella sua catena di fornitura, tra cui condizioni di estrazione non sicure (che spesso comportano il lavoro minorile) per le materie prime e scarsi diritti dei lavoratori nelle fabbriche di assemblaggio di componenti elettronici.</a:t>
            </a:r>
            <a:endParaRPr/>
          </a:p>
        </p:txBody>
      </p:sp>
      <p:sp>
        <p:nvSpPr>
          <p:cNvPr id="341" name="Google Shape;341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L'obiettivo è "Oltre le ICT verdi", ovvero considerare: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◦ Ambientale: efficienza energetica e circolarità.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◦ Sociale: progettazione inclusiva ed ecosistemi digitali etici.</a:t>
            </a:r>
            <a:endParaRPr/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/>
              <a:t>◦ Economico: risparmio sui costi attraverso una progettazione migliore e "posti di lavoro verdi".</a:t>
            </a:r>
            <a:endParaRPr/>
          </a:p>
        </p:txBody>
      </p:sp>
      <p:sp>
        <p:nvSpPr>
          <p:cNvPr id="356" name="Google Shape;35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Questa sezione esplora l'enorme impatto globale dell'industria tessile e come gli appalti pubblici possano essere utilizzati per definire obiettivi ambientali e sociali strategici. L'industria tessile è uno dei settori a più alto consumo di risorse. Solo nel 2020, il consumo tessile medio pro capite nell'UE ha richiesto 400 m² di terreno, 9 m³ di acqua e 391 kg di materie prime, con un'impronta di carbonio di 270 kg. Tra i problemi principali figurano il consumo eccessivo, i bassi tassi di riciclo (la maggior parte dei tessuti finisce in discarica), l'inquinamento idrico dovuto ai coloranti e le elevate emissioni di gas serra (GHG). La produzione è raddoppiata dal 2000 e si prevede che continuerà a crescere rapidamente.</a:t>
            </a:r>
            <a:endParaRPr/>
          </a:p>
        </p:txBody>
      </p:sp>
      <p:sp>
        <p:nvSpPr>
          <p:cNvPr id="97" name="Google Shape;9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 criteri rivisti del 2021 si concentrano sull'estensione del ciclo di vita del prodotto. Ciò significa dare priorità ai dispositivi riparabili, con garanzie più lunghe e supportare l'acquisto di dispositivi rigenerati/ricondizionati.</a:t>
            </a:r>
            <a:endParaRPr/>
          </a:p>
        </p:txBody>
      </p:sp>
      <p:sp>
        <p:nvSpPr>
          <p:cNvPr id="430" name="Google Shape;43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Per l'elaborazione su larga scala, l'attenzione si sposta sull'efficienza energetica (riduzione dell'elettricità per il raffreddamento) e sul costo del ciclo di vita (LCC), che aiuta le autorità a rendersi conto che un server più costoso ed efficiente è in realtà più economico nel tempo grazie alle bollette energetiche più basse.</a:t>
            </a:r>
            <a:endParaRPr/>
          </a:p>
        </p:txBody>
      </p:sp>
      <p:sp>
        <p:nvSpPr>
          <p:cNvPr id="438" name="Google Shape;43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Le fonti ammettono che, sebbene le questioni ambientali siano ben affrontate, i rischi sociali vengono spesso trascurati a causa dell'estrema complessità delle filiere dell'elettronica. La maggior parte degli strumenti di auditing sociale è ancora volontaria.</a:t>
            </a:r>
            <a:endParaRPr/>
          </a:p>
        </p:txBody>
      </p:sp>
      <p:sp>
        <p:nvSpPr>
          <p:cNvPr id="447" name="Google Shape;447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TCO Certified è il marchio più completo per l'ICT. È verificato in modo indipendente e copre l'impatto climatico, le sostanze pericolose, la circolarità e la responsabilità sociale della catena di fornitura.</a:t>
            </a:r>
            <a:endParaRPr/>
          </a:p>
        </p:txBody>
      </p:sp>
      <p:sp>
        <p:nvSpPr>
          <p:cNvPr id="465" name="Google Shape;465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d6f274188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d6f2741882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de-DE" sz="1100">
                <a:latin typeface="Arial"/>
                <a:ea typeface="Arial"/>
                <a:cs typeface="Arial"/>
                <a:sym typeface="Arial"/>
              </a:rPr>
              <a:t>Il decreto del 2026 recepisce integralmente le direttive UE sul 'Diritto alla Riparazione'. Non è più solo un suggerimento: le stazioni appaltanti devono richiedere prodotti che possano essere smontati e riparati facilmente, vietando componenti incollate o saldate che ne impediscono la manutenzione.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Ciclo di Vita Reale: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La normativa si sposta dal concetto di 'acquisto' a quello di 'disponibilità del bene'. Si dà estrema importanza alla disponibilità dei pezzi di ricambio e alla facilità con cui la RAM o le batterie possono essere sostituite dall'utente o da tecnici locali.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Sostenibilità Digitale: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Viene introdotto un controllo più severo sulla catena di fornitura delle materie prime critiche (come il litio) e sull'uso di materiali riciclati post-consumo nella scocca dei dispositivi.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Integrazione con il Codice 36/2023: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Il DM 11 marzo 2026 è lo strumento operativo che permette di attuare il 'Principio di Risultato' e il 'Principio di Accessibilità', garantendo che la tecnologia acquistata dalla PA sia durevole, sicura e a basso impatto ambientale per tutto il suo ciclo di utilizzo."</a:t>
            </a:r>
            <a:endParaRPr/>
          </a:p>
        </p:txBody>
      </p:sp>
      <p:sp>
        <p:nvSpPr>
          <p:cNvPr id="474" name="Google Shape;474;g3d6f2741882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Dal punto di vista ambientale, la pulizia provoca l'inquinamento dell'acqua (sostanze chimiche nello scarico) e la produzione di rifiuti (bottiglie di plastica).</a:t>
            </a:r>
            <a:endParaRPr/>
          </a:p>
        </p:txBody>
      </p:sp>
      <p:sp>
        <p:nvSpPr>
          <p:cNvPr id="493" name="Google Shape;493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Dal punto di vista sociale, si tratta di un settore noto per i bassi salari, il lavoro part-time precario e i rischi per la salute dei lavoratori che maneggiano sostanze chimiche tossiche.</a:t>
            </a:r>
            <a:endParaRPr/>
          </a:p>
        </p:txBody>
      </p:sp>
      <p:sp>
        <p:nvSpPr>
          <p:cNvPr id="516" name="Google Shape;516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Il settore è spesso associato a pratiche di sfruttamento del lavoro, tra cui bassi salari, orari di lavoro pericolosamente lunghi e lavoro minorile. Poiché la forza lavoro è prevalentemente femminile, la disuguaglianza di genere e la mancanza di trasparenza nella catena di approvvigionamento sono preoccupazioni importanti.</a:t>
            </a:r>
            <a:endParaRPr/>
          </a:p>
        </p:txBody>
      </p:sp>
      <p:sp>
        <p:nvSpPr>
          <p:cNvPr id="113" name="Google Shape;1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L'UE punta a migliorare l'efficienza energetica delle apparecchiature (come gli aspirapolvere), la gestione delle acque reflue e il riciclaggio dei rifiuti destinati alla pulizia.</a:t>
            </a:r>
            <a:endParaRPr/>
          </a:p>
        </p:txBody>
      </p:sp>
      <p:sp>
        <p:nvSpPr>
          <p:cNvPr id="531" name="Google Shape;531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8" name="Google Shape;598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Le autorità sono incoraggiate a richiedere prodotti con marchio ecologico e l'uso di prodotti concentrati e non diluiti, che riducono drasticamente l'energia necessaria per il trasporto e la quantità di rifiuti di imballaggi in plastica.</a:t>
            </a:r>
            <a:endParaRPr/>
          </a:p>
        </p:txBody>
      </p:sp>
      <p:sp>
        <p:nvSpPr>
          <p:cNvPr id="606" name="Google Shape;60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Gli offerenti possono guadagnare punti migliorando la gestione ambientale, fornendo formazione al personale sulle pratiche di sicurezza e garantendo il dosaggio corretto per evitare sprechi di sostanze chimiche.</a:t>
            </a:r>
            <a:endParaRPr/>
          </a:p>
        </p:txBody>
      </p:sp>
      <p:sp>
        <p:nvSpPr>
          <p:cNvPr id="615" name="Google Shape;615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L'Ecolabel UE per i servizi di pulizia è unico perché include criteri obbligatori sulla formazione e sul benessere del personale, rendendolo uno strumento per la sostenibilità sia ambientale che sociale.</a:t>
            </a:r>
            <a:endParaRPr/>
          </a:p>
        </p:txBody>
      </p:sp>
      <p:sp>
        <p:nvSpPr>
          <p:cNvPr id="624" name="Google Shape;624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4" name="Google Shape;634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L'approvvigionamento sostenibile mira a mitigare questi impatti dando priorità alla riduzione di CO2, all'approvvigionamento di materiali sostenibili (come fibre organiche o riciclate), al risparmio di acqua ed energia durante la produzione e all'eliminazione di sostanze chimiche pericolose.</a:t>
            </a:r>
            <a:endParaRPr/>
          </a:p>
        </p:txBody>
      </p:sp>
      <p:sp>
        <p:nvSpPr>
          <p:cNvPr id="128" name="Google Shape;12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d6f274188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d6f2741882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>
                <a:latin typeface="Arial"/>
                <a:ea typeface="Arial"/>
                <a:cs typeface="Arial"/>
                <a:sym typeface="Arial"/>
              </a:rPr>
              <a:t>Questo CAM è uno dei più rilevanti per volume di spesa pubblica. Il decreto del 2021 distingue nettamente tra la fornitura di soli prodotti e l'affidamento dell'intero servizio di pulizia (es. pulizia uffici o ospedali).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Ecolabel UE: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La conformità dei detergenti deve essere garantita dal marchio Ecolabel UE o da certificazioni equivalenti che attestino la biodegradabilità e l'assenza di microplastiche.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Riduzione Plastica: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Viene introdotto l'obbligo di sistemi di dosaggio per evitare sprechi e l'uso di prodotti concentrati per ridurre l'impatto dei trasporti e degli imballaggi plastici.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Formazione: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Un punto critico è la formazione del personale: il CAM richiede che gli operatori siano addestrati all'uso corretto dei prodotti per evitare rischi sanitari e ambientali (sovradosaggio).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Monitoraggio: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Le aziende devono rendicontare periodicamente i consumi idrici ed energetici, rendendo il servizio di pulizia una vera e propria gestione efficiente delle risorse.</a:t>
            </a:r>
            <a:endParaRPr/>
          </a:p>
        </p:txBody>
      </p:sp>
      <p:sp>
        <p:nvSpPr>
          <p:cNvPr id="642" name="Google Shape;642;g3d6f2741882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Le principali preoccupazioni riguardano l'esaurimento delle risorse (deforestazione), l'inquinamento dovuto allo sbiancamento della carta e gli enormi rifiuti generati dalle cartucce di toner e inchiostro monouso.</a:t>
            </a:r>
            <a:endParaRPr/>
          </a:p>
        </p:txBody>
      </p:sp>
      <p:sp>
        <p:nvSpPr>
          <p:cNvPr id="661" name="Google Shape;661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7" name="Google Shape;687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6" name="Google Shape;696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8" name="Google Shape;738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L'UE si è posta l'obiettivo di raggiungere un tasso di riciclo della carta del 76% entro il 2030. È inoltre in atto una forte spinta per contrastare l'inquinamento da plastica riducendo gli imballaggi.</a:t>
            </a:r>
            <a:endParaRPr/>
          </a:p>
        </p:txBody>
      </p:sp>
      <p:sp>
        <p:nvSpPr>
          <p:cNvPr id="746" name="Google Shape;74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/>
              <a:t>La responsabilità sociale negli acquisti tessili si concentra sulla garanzia di pratiche di lavoro eque, condizioni di lavoro sicure, parità di genere e il pagamento di salari equi.</a:t>
            </a:r>
            <a:endParaRPr/>
          </a:p>
        </p:txBody>
      </p:sp>
      <p:sp>
        <p:nvSpPr>
          <p:cNvPr id="149" name="Google Shape;14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2" name="Google Shape;762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4" name="Google Shape;794;p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4" name="Google Shape;804;p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d6f274188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d6f2741882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Carta (DM 2023):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La normativa italiana è molto severa sulla provenienza della fibra. Non basta che la carta sia 'bianca', deve essere garantita l'assenza di sostanze tossiche nel processo di produzione e la tracciabilità della cellulosa. L'uso di carta riciclata non è più solo suggerito, ma è il criterio preferenziale per ridurre l'impronta idrica ed energetica.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Stampanti (DM 11 marzo 2026):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Il nuovo decreto del 2026 cambia le regole del gioco. Le stazioni appaltanti non devono più valutare solo il costo della macchina, ma la sua </a:t>
            </a: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durabilità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. Le stampanti devono essere progettate per durare almeno 5-7 anni, con parti facilmente sostituibili. Un punto fondamentale è l'obbligo di accettare consumabili non originali (rigenerati) senza che questo faccia decadere la garanzia, contrastando il monopolio dei produttori.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Toner e Cartucce (DM 11 marzo 2026):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Questo è il CAM che più di ogni altro combatte i rifiuti plastici. Il decreto impone una </a:t>
            </a:r>
            <a:r>
              <a:rPr lang="de-DE" sz="1100" b="1">
                <a:latin typeface="Arial"/>
                <a:ea typeface="Arial"/>
                <a:cs typeface="Arial"/>
                <a:sym typeface="Arial"/>
              </a:rPr>
              <a:t>quota obbligatoria di cartucce rigenerate</a:t>
            </a:r>
            <a:r>
              <a:rPr lang="de-DE" sz="1100">
                <a:latin typeface="Arial"/>
                <a:ea typeface="Arial"/>
                <a:cs typeface="Arial"/>
                <a:sym typeface="Arial"/>
              </a:rPr>
              <a:t> (minimo 30%). Questo significa che la PA deve favorire attivamente l'industria della rigenerazione, garantendo che i vuoti non diventino rifiuti ma vengano ricaricati e immessi nuovamente nel ciclo, con un risparmio economico e ambientale enorme.</a:t>
            </a:r>
            <a:endParaRPr/>
          </a:p>
        </p:txBody>
      </p:sp>
      <p:sp>
        <p:nvSpPr>
          <p:cNvPr id="814" name="Google Shape;814;g3d6f2741882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1" name="Google Shape;821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8" name="Google Shape;82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Il consumo di prodotti tessili nell'UE ha il quarto impatto ambientale più elevato dopo quello alimentare, abitativo e della mobilità. Questa strategia è in linea con il Green Deal europeo e mira a indirizzare l'intero settore verso un modello circolare, in cui i prodotti sono progettati per durare più a lungo e per essere più facili da riciclare.</a:t>
            </a:r>
            <a:endParaRPr/>
          </a:p>
        </p:txBody>
      </p:sp>
      <p:sp>
        <p:nvSpPr>
          <p:cNvPr id="199" name="Google Shape;19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1">
  <p:cSld name="Titel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/>
          <p:nvPr/>
        </p:nvSpPr>
        <p:spPr>
          <a:xfrm rot="10800000">
            <a:off x="332000" y="4831776"/>
            <a:ext cx="4356925" cy="4052448"/>
          </a:xfrm>
          <a:prstGeom prst="pie">
            <a:avLst>
              <a:gd name="adj1" fmla="val 0"/>
              <a:gd name="adj2" fmla="val 1080160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" name="Google Shape;18;p17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17"/>
          <p:cNvSpPr/>
          <p:nvPr/>
        </p:nvSpPr>
        <p:spPr>
          <a:xfrm rot="10800000">
            <a:off x="-1304496" y="5613097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7"/>
          <p:cNvSpPr/>
          <p:nvPr/>
        </p:nvSpPr>
        <p:spPr>
          <a:xfrm rot="-5400000">
            <a:off x="-1055890" y="818688"/>
            <a:ext cx="2127278" cy="21272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">
  <p:cSld name="TES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0"/>
          <p:cNvSpPr txBox="1">
            <a:spLocks noGrp="1"/>
          </p:cNvSpPr>
          <p:nvPr>
            <p:ph type="sldNum" idx="12"/>
          </p:nvPr>
        </p:nvSpPr>
        <p:spPr>
          <a:xfrm>
            <a:off x="11351299" y="6288618"/>
            <a:ext cx="6205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" name="Google Shape;27;p18"/>
          <p:cNvCxnSpPr/>
          <p:nvPr/>
        </p:nvCxnSpPr>
        <p:spPr>
          <a:xfrm>
            <a:off x="594360" y="2148840"/>
            <a:ext cx="2130552" cy="0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18"/>
          <p:cNvSpPr/>
          <p:nvPr/>
        </p:nvSpPr>
        <p:spPr>
          <a:xfrm>
            <a:off x="8076007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8"/>
          <p:cNvSpPr/>
          <p:nvPr/>
        </p:nvSpPr>
        <p:spPr>
          <a:xfrm>
            <a:off x="9723419" y="301731"/>
            <a:ext cx="846741" cy="80871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Bild">
  <p:cSld name="Titelinhalt und Bild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" name="Google Shape;33;p25"/>
          <p:cNvCxnSpPr/>
          <p:nvPr/>
        </p:nvCxnSpPr>
        <p:spPr>
          <a:xfrm>
            <a:off x="594360" y="2997459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25"/>
          <p:cNvSpPr>
            <a:spLocks noGrp="1"/>
          </p:cNvSpPr>
          <p:nvPr>
            <p:ph type="pic" idx="2"/>
          </p:nvPr>
        </p:nvSpPr>
        <p:spPr>
          <a:xfrm flipH="1">
            <a:off x="6733505" y="0"/>
            <a:ext cx="5458495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e 2">
  <p:cSld name="Tabelle 2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1" name="Google Shape;41;p28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2">
  <p:cSld name="Titel 2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" name="Google Shape;45;p21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" name="Google Shape;46;p21"/>
          <p:cNvSpPr>
            <a:spLocks noGrp="1"/>
          </p:cNvSpPr>
          <p:nvPr>
            <p:ph type="pic" idx="2"/>
          </p:nvPr>
        </p:nvSpPr>
        <p:spPr>
          <a:xfrm>
            <a:off x="0" y="-11113"/>
            <a:ext cx="5628068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9" name="Google Shape;49;p22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" name="Google Shape;50;p22"/>
          <p:cNvSpPr txBox="1">
            <a:spLocks noGrp="1"/>
          </p:cNvSpPr>
          <p:nvPr>
            <p:ph type="body" idx="1"/>
          </p:nvPr>
        </p:nvSpPr>
        <p:spPr>
          <a:xfrm>
            <a:off x="6309905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/>
          <p:nvPr/>
        </p:nvSpPr>
        <p:spPr>
          <a:xfrm rot="-5400000">
            <a:off x="-1994302" y="2784058"/>
            <a:ext cx="3988604" cy="4143593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2"/>
          <p:cNvSpPr/>
          <p:nvPr/>
        </p:nvSpPr>
        <p:spPr>
          <a:xfrm rot="10800000">
            <a:off x="1657654" y="5606713"/>
            <a:ext cx="2376839" cy="2502573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2"/>
          <p:cNvSpPr/>
          <p:nvPr/>
        </p:nvSpPr>
        <p:spPr>
          <a:xfrm rot="-8153822">
            <a:off x="691437" y="2439793"/>
            <a:ext cx="1375053" cy="140689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 2">
  <p:cSld name="Titel und zwei Inhalte 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5881898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0" name="Google Shape;60;p23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23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rgbClr val="AFD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9624160" y="313424"/>
            <a:ext cx="1157486" cy="115748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3">
  <p:cSld name="Titel 3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body" idx="1"/>
          </p:nvPr>
        </p:nvSpPr>
        <p:spPr>
          <a:xfrm>
            <a:off x="594360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7" name="Google Shape;67;p20"/>
          <p:cNvCxnSpPr/>
          <p:nvPr/>
        </p:nvCxnSpPr>
        <p:spPr>
          <a:xfrm>
            <a:off x="594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20"/>
          <p:cNvSpPr/>
          <p:nvPr/>
        </p:nvSpPr>
        <p:spPr>
          <a:xfrm>
            <a:off x="10879755" y="-1244903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0"/>
          <p:cNvSpPr/>
          <p:nvPr/>
        </p:nvSpPr>
        <p:spPr>
          <a:xfrm>
            <a:off x="6210036" y="-1896488"/>
            <a:ext cx="3792975" cy="3792975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0"/>
          <p:cNvSpPr/>
          <p:nvPr/>
        </p:nvSpPr>
        <p:spPr>
          <a:xfrm rot="5400000">
            <a:off x="10295512" y="1532512"/>
            <a:ext cx="3792975" cy="3792975"/>
          </a:xfrm>
          <a:prstGeom prst="pie">
            <a:avLst>
              <a:gd name="adj1" fmla="val 0"/>
              <a:gd name="adj2" fmla="val 10837603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zierung">
  <p:cSld name="Finanzierung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2179161" y="3113786"/>
            <a:ext cx="4749959" cy="203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29" descr="Ein Bild, das Screenshot, Schrift, Text, Electric Blue (Farbe)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1071" y="2129065"/>
            <a:ext cx="3150689" cy="87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body" idx="1"/>
          </p:nvPr>
        </p:nvSpPr>
        <p:spPr>
          <a:xfrm>
            <a:off x="594360" y="1825625"/>
            <a:ext cx="110032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title"/>
          </p:nvPr>
        </p:nvSpPr>
        <p:spPr>
          <a:xfrm>
            <a:off x="594360" y="365125"/>
            <a:ext cx="110032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 u="none" strike="noStrike" cap="none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14" name="Google Shape;14;p16" descr="Logo ProCur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19633" y="5890912"/>
            <a:ext cx="1307555" cy="7138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topics/en/article/20201208STO93327/the-impact-of-textile-production-and-waste-on-the-environment-infographics" TargetMode="External"/><Relationship Id="rId7" Type="http://schemas.openxmlformats.org/officeDocument/2006/relationships/hyperlink" Target="https://green-forum.ec.europa.eu/green-business/green-public-procurement/good-practice-library/application-international-labour-organisation-ilo-conventions-textiles-tender_e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lo.org/sites/default/files/wcmsp5/groups/public/@ed_dialogue/@sector/documents/normativeinstrument/wcms_828429.pdf" TargetMode="External"/><Relationship Id="rId5" Type="http://schemas.openxmlformats.org/officeDocument/2006/relationships/hyperlink" Target="https://environment.ec.europa.eu/document/download/74126c90-5cbf-46d0-ab6b-60878644b395_en?filename=COM_2022_141_1_EN_ACT_part1_v8.pdf" TargetMode="External"/><Relationship Id="rId4" Type="http://schemas.openxmlformats.org/officeDocument/2006/relationships/hyperlink" Target="https://environment.ec.europa.eu/strategy/textiles-strategy_en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e.gov.it/portale/documents/d/guest/guri-70-del-2026-pdf" TargetMode="External"/><Relationship Id="rId3" Type="http://schemas.openxmlformats.org/officeDocument/2006/relationships/hyperlink" Target="https://digital-skills-jobs.europa.eu/en/latest/briefs/beyond-green-ict-building-truly-sustainable-digital-future-deep-dive" TargetMode="External"/><Relationship Id="rId7" Type="http://schemas.openxmlformats.org/officeDocument/2006/relationships/hyperlink" Target="https://environment.ec.europa.eu/topics/circular-economy/eu-ecolabel/product-groups-and-criteria/electronic-equipment_en#:~:text=The%20EU%20Ecolabel%20guarantees%20that,can%20be%20recovered%20and%20recycled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eb.org/wp-content/uploads/2020/06/Towards-a-socially-sustainable-and-circular-ICT-sector.pdf" TargetMode="External"/><Relationship Id="rId5" Type="http://schemas.openxmlformats.org/officeDocument/2006/relationships/hyperlink" Target="https://green-forum.ec.europa.eu/green-business/green-public-procurement/good-practice-library/sustainability-and-circularity-starting-point-ict-procurement_en" TargetMode="External"/><Relationship Id="rId4" Type="http://schemas.openxmlformats.org/officeDocument/2006/relationships/hyperlink" Target="about:blank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usproc.jrc.ec.europa.eu/product-bureau/sites/default/files/2020-02/cleaning.pdf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nvironment/circular-economy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environment.ec.europa.eu/topics/plastics_en" TargetMode="External"/><Relationship Id="rId3" Type="http://schemas.openxmlformats.org/officeDocument/2006/relationships/hyperlink" Target="https://green-forum.ec.europa.eu/green-business/green-public-procurement/gpp-criteria-and-requirements_en" TargetMode="External"/><Relationship Id="rId7" Type="http://schemas.openxmlformats.org/officeDocument/2006/relationships/hyperlink" Target="https://susproc.jrc.ec.europa.eu/product-bureau/product-groups/410/home" TargetMode="External"/><Relationship Id="rId12" Type="http://schemas.openxmlformats.org/officeDocument/2006/relationships/hyperlink" Target="https://circabc.europa.eu/ui/group/44278090-3fae-4515-bcc2-44fd57c1d0d1/library/95364f55-0e94-405d-a867-a5e7e0936c80/details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usproc.jrc.ec.europa.eu/product-bureau/product-groups/441/home" TargetMode="External"/><Relationship Id="rId11" Type="http://schemas.openxmlformats.org/officeDocument/2006/relationships/hyperlink" Target="https://circabc.europa.eu/ui/group/44278090-3fae-4515-bcc2-44fd57c1d0d1/library/f1b77f0a-74cf-4d1f-adfd-e43e111e637f/details" TargetMode="External"/><Relationship Id="rId5" Type="http://schemas.openxmlformats.org/officeDocument/2006/relationships/hyperlink" Target="https://susproc.jrc.ec.europa.eu/product-bureau/product-groups/460/home" TargetMode="External"/><Relationship Id="rId10" Type="http://schemas.openxmlformats.org/officeDocument/2006/relationships/hyperlink" Target="https://www.eurosac.org/media/news/monitoring-report-2024/?utm_source=chatgpt.com" TargetMode="External"/><Relationship Id="rId4" Type="http://schemas.openxmlformats.org/officeDocument/2006/relationships/hyperlink" Target="https://susproc.jrc.ec.europa.eu/product-bureau/product-groups/529/home" TargetMode="External"/><Relationship Id="rId9" Type="http://schemas.openxmlformats.org/officeDocument/2006/relationships/hyperlink" Target="https://environment.ec.europa.eu/strategy/plastics-strategy_en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strategy-and-policy/priorities-2019-2024/european-green-deal_e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.europa.eu/info/strategy/priorities-2019-2024/europe-fit-digital-age/european-industrial-strategy_en" TargetMode="External"/><Relationship Id="rId4" Type="http://schemas.openxmlformats.org/officeDocument/2006/relationships/hyperlink" Target="https://environment.ec.europa.eu/strategy/circular-economy-action-plan_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4836746"/>
            <a:ext cx="5273749" cy="190429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"/>
          <p:cNvSpPr txBox="1"/>
          <p:nvPr/>
        </p:nvSpPr>
        <p:spPr>
          <a:xfrm>
            <a:off x="6309904" y="4085366"/>
            <a:ext cx="27451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Data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6220218" y="1859380"/>
            <a:ext cx="5882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Modulo 4: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Criteri</a:t>
            </a:r>
            <a:r>
              <a:rPr lang="de-DE" sz="32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specifici</a:t>
            </a:r>
            <a:r>
              <a:rPr lang="de-DE" sz="32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gruppi</a:t>
            </a:r>
            <a:r>
              <a:rPr lang="de-DE" sz="32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di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sz="32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un</a:t>
            </a:r>
            <a:r>
              <a:rPr lang="de-DE" sz="32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app</a:t>
            </a:r>
            <a:r>
              <a:rPr lang="de-DE" sz="3200" b="1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alto</a:t>
            </a:r>
            <a:r>
              <a:rPr lang="de-DE" sz="3200" b="1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sz="32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sostenibile</a:t>
            </a:r>
            <a:endParaRPr sz="32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Arial"/>
            </a:endParaRPr>
          </a:p>
        </p:txBody>
      </p:sp>
      <p:pic>
        <p:nvPicPr>
          <p:cNvPr id="85" name="Google Shape;85;p1" descr="Ein Bild, das Screenshot, Grafiken, Schrift, Grafikdesign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385" y="2224159"/>
            <a:ext cx="3409143" cy="186120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6220218" y="1213090"/>
            <a:ext cx="534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Programma</a:t>
            </a:r>
            <a:r>
              <a:rPr lang="de-DE" sz="18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formativo</a:t>
            </a:r>
            <a:r>
              <a:rPr lang="de-DE" sz="18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18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app</a:t>
            </a:r>
            <a:r>
              <a:rPr lang="de-DE" sz="1800" b="1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al</a:t>
            </a:r>
            <a:r>
              <a:rPr lang="de-DE" sz="18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ti</a:t>
            </a:r>
            <a:r>
              <a:rPr lang="de-DE" sz="18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18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87" name="Google Shape;87;p1" descr="Ein Bild, das Text, Screenshot, Schrift enthält.&#10;&#10;KI-generierte Inhalte können fehlerhaft sein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047" y="5010411"/>
            <a:ext cx="4175155" cy="167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body" idx="1"/>
          </p:nvPr>
        </p:nvSpPr>
        <p:spPr>
          <a:xfrm>
            <a:off x="3546282" y="4128133"/>
            <a:ext cx="8250022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Il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di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tessili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nell’UE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ha, in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media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, il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quarto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più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elevato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sull’ambiente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sui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cambiamenti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climatici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dopo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l’alimentazione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l’edilizia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abitativa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mobilità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.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È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anche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il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terzo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settore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di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acqua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uso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suolo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il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quinto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uso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materie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prime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primarie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ed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emissioni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di gas a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effetto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serra</a:t>
            </a:r>
            <a:r>
              <a:rPr lang="de-DE" b="0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endParaRPr dirty="0">
              <a:solidFill>
                <a:srgbClr val="393939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08" name="Google Shape;208;p36"/>
          <p:cNvSpPr txBox="1"/>
          <p:nvPr/>
        </p:nvSpPr>
        <p:spPr>
          <a:xfrm flipH="1">
            <a:off x="6254750" y="1718925"/>
            <a:ext cx="5460900" cy="18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Strategia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un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settore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tessile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sostenibile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circolare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Arial"/>
            </a:endParaRPr>
          </a:p>
        </p:txBody>
      </p:sp>
      <p:pic>
        <p:nvPicPr>
          <p:cNvPr id="209" name="Google Shape;209;p36" title="pexels-digitalbuggu-365066.jpg"/>
          <p:cNvPicPr preferRelativeResize="0"/>
          <p:nvPr/>
        </p:nvPicPr>
        <p:blipFill rotWithShape="1">
          <a:blip r:embed="rId3">
            <a:alphaModFix/>
          </a:blip>
          <a:srcRect l="11054" r="11046"/>
          <a:stretch/>
        </p:blipFill>
        <p:spPr>
          <a:xfrm>
            <a:off x="1795750" y="115575"/>
            <a:ext cx="4257075" cy="307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/>
          <p:nvPr/>
        </p:nvSpPr>
        <p:spPr>
          <a:xfrm>
            <a:off x="7056175" y="6338550"/>
            <a:ext cx="335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di Digital Buggu: https://www.pexels.com/it-it/foto/pila-di-stoffa-365066/</a:t>
            </a:r>
            <a:endParaRPr sz="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title"/>
          </p:nvPr>
        </p:nvSpPr>
        <p:spPr>
          <a:xfrm>
            <a:off x="594360" y="1074974"/>
            <a:ext cx="6050958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pellame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dirty="0">
                <a:latin typeface="Aptos" panose="020B0004020202020204" pitchFamily="34" charset="0"/>
                <a:sym typeface="Arial"/>
              </a:rPr>
              <a:t>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sono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stati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concepiti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facilitare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l’acquisto</a:t>
            </a:r>
            <a:r>
              <a:rPr lang="de-DE" dirty="0">
                <a:latin typeface="Aptos" panose="020B0004020202020204" pitchFamily="34" charset="0"/>
                <a:sym typeface="Arial"/>
              </a:rPr>
              <a:t> da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parte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degli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enti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pubblici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beni</a:t>
            </a:r>
            <a:r>
              <a:rPr lang="de-DE" dirty="0">
                <a:latin typeface="Aptos" panose="020B0004020202020204" pitchFamily="34" charset="0"/>
                <a:sym typeface="Arial"/>
              </a:rPr>
              <a:t>, servizi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lavori</a:t>
            </a:r>
            <a:r>
              <a:rPr lang="de-DE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ridotto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ambientale</a:t>
            </a:r>
            <a:r>
              <a:rPr lang="de-DE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dirty="0">
                <a:latin typeface="Aptos" panose="020B0004020202020204" pitchFamily="34" charset="0"/>
                <a:sym typeface="Arial"/>
              </a:rPr>
              <a:t>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sono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suddivisi</a:t>
            </a:r>
            <a:r>
              <a:rPr lang="de-DE" dirty="0">
                <a:latin typeface="Aptos" panose="020B0004020202020204" pitchFamily="34" charset="0"/>
                <a:sym typeface="Arial"/>
              </a:rPr>
              <a:t> in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selezione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specifiche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tecniche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aggiudicazione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clausole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esecuzione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contratto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.</a:t>
            </a:r>
            <a:endParaRPr b="1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217" name="Google Shape;217;p37" title="pexels-teona-swift-6850497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63" b="7763"/>
          <a:stretch/>
        </p:blipFill>
        <p:spPr>
          <a:xfrm flipH="1">
            <a:off x="6733500" y="0"/>
            <a:ext cx="5458500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  <p:sp>
        <p:nvSpPr>
          <p:cNvPr id="218" name="Google Shape;218;p37"/>
          <p:cNvSpPr txBox="1"/>
          <p:nvPr/>
        </p:nvSpPr>
        <p:spPr>
          <a:xfrm>
            <a:off x="4431500" y="6581100"/>
            <a:ext cx="3646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Teona Swift: https://www.pexels.com/it-it/foto/luce-leggero-soleggiato-creativo-6850497/</a:t>
            </a:r>
            <a:endParaRPr sz="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>
            <a:spLocks noGrp="1"/>
          </p:cNvSpPr>
          <p:nvPr>
            <p:ph type="title"/>
          </p:nvPr>
        </p:nvSpPr>
        <p:spPr>
          <a:xfrm>
            <a:off x="615429" y="452934"/>
            <a:ext cx="9062596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il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settore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della pelle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224" name="Google Shape;224;p38"/>
          <p:cNvSpPr txBox="1">
            <a:spLocks noGrp="1"/>
          </p:cNvSpPr>
          <p:nvPr>
            <p:ph type="body" idx="1"/>
          </p:nvPr>
        </p:nvSpPr>
        <p:spPr>
          <a:xfrm>
            <a:off x="345784" y="2255178"/>
            <a:ext cx="6009296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Requisiti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fornitori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Settore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tessile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b="1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25" name="Google Shape;225;p38"/>
          <p:cNvSpPr txBox="1">
            <a:spLocks noGrp="1"/>
          </p:cNvSpPr>
          <p:nvPr>
            <p:ph type="body" idx="2"/>
          </p:nvPr>
        </p:nvSpPr>
        <p:spPr>
          <a:xfrm>
            <a:off x="655901" y="3735175"/>
            <a:ext cx="4490827" cy="223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Tracciabilità</a:t>
            </a:r>
            <a:r>
              <a:rPr lang="de-DE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delle </a:t>
            </a:r>
            <a:r>
              <a:rPr lang="de-DE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fibre</a:t>
            </a:r>
            <a:r>
              <a:rPr lang="de-DE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tessili</a:t>
            </a:r>
            <a:br>
              <a:rPr lang="de-DE" dirty="0">
                <a:latin typeface="Aptos" panose="020B0004020202020204" pitchFamily="34" charset="0"/>
                <a:sym typeface="Arial"/>
              </a:rPr>
            </a:br>
            <a:r>
              <a:rPr lang="de-DE" b="1" dirty="0">
                <a:latin typeface="Aptos" panose="020B0004020202020204" pitchFamily="34" charset="0"/>
                <a:sym typeface="Arial"/>
              </a:rPr>
              <a:t>Sistemi per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tracciare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l’origine</a:t>
            </a:r>
            <a:r>
              <a:rPr lang="de-DE" dirty="0">
                <a:latin typeface="Aptos" panose="020B0004020202020204" pitchFamily="34" charset="0"/>
                <a:sym typeface="Arial"/>
              </a:rPr>
              <a:t>, il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contenuto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processi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fibre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naturali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sintetiche</a:t>
            </a:r>
            <a:r>
              <a:rPr lang="de-DE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supportati</a:t>
            </a:r>
            <a:r>
              <a:rPr lang="de-DE" dirty="0">
                <a:latin typeface="Aptos" panose="020B0004020202020204" pitchFamily="34" charset="0"/>
                <a:sym typeface="Arial"/>
              </a:rPr>
              <a:t> da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registrazioni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transazioni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certificazioni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terze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parti</a:t>
            </a:r>
            <a:r>
              <a:rPr lang="de-DE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26" name="Google Shape;226;p38"/>
          <p:cNvSpPr txBox="1"/>
          <p:nvPr/>
        </p:nvSpPr>
        <p:spPr>
          <a:xfrm>
            <a:off x="6056162" y="3735175"/>
            <a:ext cx="4980248" cy="223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lnSpcReduction="10000"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0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delle </a:t>
            </a:r>
            <a:r>
              <a:rPr lang="de-DE" sz="20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0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chimiche</a:t>
            </a:r>
            <a:b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</a:b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Attuazione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un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elenco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soggette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a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restrizioni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(RSL)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comunicazione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ai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siti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monitoraggio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della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conformità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(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siti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)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test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da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parte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organismi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accreditati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(ad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esempio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ISO 17025, ISO 17065, ISO 19011).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483409" y="2802052"/>
            <a:ext cx="8323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rgbClr val="397D88"/>
                </a:solidFill>
                <a:latin typeface="Arial"/>
                <a:ea typeface="Arial"/>
                <a:cs typeface="Arial"/>
                <a:sym typeface="Arial"/>
              </a:rPr>
              <a:t>Gli offerenti devono dimostrare di disporre delle risorse, delle competenze e dei sistemi documentati per:</a:t>
            </a:r>
            <a:endParaRPr sz="1800" b="0" i="0" u="none" strike="noStrike" cap="none">
              <a:solidFill>
                <a:srgbClr val="397D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>
            <a:spLocks noGrp="1"/>
          </p:cNvSpPr>
          <p:nvPr>
            <p:ph type="title"/>
          </p:nvPr>
        </p:nvSpPr>
        <p:spPr>
          <a:xfrm>
            <a:off x="594360" y="461009"/>
            <a:ext cx="896299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tessuti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pelle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430433" y="2251817"/>
            <a:ext cx="86985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Specifiche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tecniche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fibra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cotone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fibra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lana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pasta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legno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b="1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34" name="Google Shape;234;p39"/>
          <p:cNvSpPr txBox="1">
            <a:spLocks noGrp="1"/>
          </p:cNvSpPr>
          <p:nvPr>
            <p:ph type="body" idx="2"/>
          </p:nvPr>
        </p:nvSpPr>
        <p:spPr>
          <a:xfrm>
            <a:off x="430433" y="3121400"/>
            <a:ext cx="3364954" cy="2715729"/>
          </a:xfrm>
          <a:prstGeom prst="rect">
            <a:avLst/>
          </a:prstGeom>
          <a:noFill/>
          <a:ln w="9525" cap="flat" cmpd="sng">
            <a:solidFill>
              <a:srgbClr val="FCD3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0" anchor="t" anchorCtr="0">
            <a:normAutofit fontScale="85000" lnSpcReduction="1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b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Cotone: </a:t>
            </a:r>
            <a:endParaRPr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b="1">
                <a:latin typeface="Aptos" panose="020B0004020202020204" pitchFamily="34" charset="0"/>
                <a:sym typeface="Arial"/>
              </a:rPr>
              <a:t>Almeno il 20 % del contenuto dei prodotti in cotone utilizzati per l’adempimento del contratto deve essere:</a:t>
            </a:r>
            <a:endParaRPr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17647"/>
              <a:buFont typeface="Arial"/>
              <a:buChar char="-"/>
            </a:pPr>
            <a:r>
              <a:rPr lang="de-DE" b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biologico;</a:t>
            </a:r>
            <a:endParaRPr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17647"/>
              <a:buFont typeface="Arial"/>
              <a:buChar char="-"/>
            </a:pPr>
            <a:r>
              <a:rPr lang="de-DE" b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Gestione integrata dei parassiti (IPM)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235" name="Google Shape;235;p39"/>
          <p:cNvSpPr txBox="1"/>
          <p:nvPr/>
        </p:nvSpPr>
        <p:spPr>
          <a:xfrm>
            <a:off x="4140103" y="3121399"/>
            <a:ext cx="3588456" cy="2715729"/>
          </a:xfrm>
          <a:prstGeom prst="rect">
            <a:avLst/>
          </a:prstGeom>
          <a:noFill/>
          <a:ln w="9525" cap="flat" cmpd="sng">
            <a:solidFill>
              <a:srgbClr val="31FA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0" anchor="t" anchorCtr="0">
            <a:normAutofit fontScale="85000" lnSpcReduction="20000"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sz="2000" b="1" i="0" u="none" strike="noStrike" cap="none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Fibra di lana: </a:t>
            </a:r>
            <a:endParaRPr>
              <a:latin typeface="Aptos" panose="020B0004020202020204" pitchFamily="34" charset="0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Gli scarichi di acque reflue provenienti dalla lavatura della lana </a:t>
            </a:r>
            <a:r>
              <a:rPr lang="de-DE" sz="2000" b="1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devono essere ≤25 g per la lana grossolana e la lana d’agnello e ≤45 g per la lana fine</a:t>
            </a: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</a:t>
            </a:r>
            <a:endParaRPr>
              <a:latin typeface="Aptos" panose="020B0004020202020204" pitchFamily="34" charset="0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Le emissioni di zolfo da viscosa e modal non devono superare i limiti annuali stabiliti.</a:t>
            </a:r>
            <a:endParaRPr sz="2000" b="1" i="0" u="none" strike="noStrike" cap="none">
              <a:solidFill>
                <a:srgbClr val="397D88"/>
              </a:solidFill>
              <a:latin typeface="Aptos" panose="020B0004020202020204" pitchFamily="34" charset="0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endParaRPr sz="2000" b="1" i="0" u="none" strike="noStrike" cap="none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36" name="Google Shape;236;p39"/>
          <p:cNvSpPr txBox="1"/>
          <p:nvPr/>
        </p:nvSpPr>
        <p:spPr>
          <a:xfrm>
            <a:off x="8073275" y="3121399"/>
            <a:ext cx="3588456" cy="2715729"/>
          </a:xfrm>
          <a:prstGeom prst="rect">
            <a:avLst/>
          </a:prstGeom>
          <a:noFill/>
          <a:ln w="9525" cap="flat" cmpd="sng">
            <a:solidFill>
              <a:srgbClr val="CBE2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0" anchor="t" anchorCtr="0">
            <a:normAutofit fontScale="85000" lnSpcReduction="10000"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8039"/>
              <a:buFont typeface="Arial"/>
              <a:buNone/>
            </a:pPr>
            <a:r>
              <a:rPr lang="de-DE" sz="2400" b="1" i="0" u="none" strike="noStrike" cap="none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Pasta di legno: </a:t>
            </a:r>
            <a:endParaRPr>
              <a:latin typeface="Aptos" panose="020B0004020202020204" pitchFamily="34" charset="0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sz="2000" b="1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Gli Stati membri dell’UE applicano criteri </a:t>
            </a: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 processi </a:t>
            </a:r>
            <a:r>
              <a:rPr lang="de-DE" sz="2000" b="1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diversi </a:t>
            </a: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per definire la gestione sostenibile delle foreste.</a:t>
            </a:r>
            <a:endParaRPr>
              <a:latin typeface="Aptos" panose="020B0004020202020204" pitchFamily="34" charset="0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117647"/>
              <a:buFont typeface="Arial"/>
              <a:buNone/>
            </a:pP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In generale, le certificazioni</a:t>
            </a:r>
            <a:r>
              <a:rPr lang="de-DE" sz="2000" b="1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FSC e PEFC</a:t>
            </a:r>
            <a:r>
              <a:rPr lang="de-DE" sz="2000" b="0" i="0" u="none" strike="noStrike" cap="none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offrono garanzie sufficienti per la conformità alle politiche nazionali.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>
            <a:spLocks noGrp="1"/>
          </p:cNvSpPr>
          <p:nvPr>
            <p:ph type="title"/>
          </p:nvPr>
        </p:nvSpPr>
        <p:spPr>
          <a:xfrm>
            <a:off x="560907" y="529152"/>
            <a:ext cx="8886510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in pelle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242" name="Google Shape;242;p40"/>
          <p:cNvSpPr txBox="1">
            <a:spLocks noGrp="1"/>
          </p:cNvSpPr>
          <p:nvPr>
            <p:ph type="body" idx="1"/>
          </p:nvPr>
        </p:nvSpPr>
        <p:spPr>
          <a:xfrm>
            <a:off x="390389" y="2251240"/>
            <a:ext cx="88866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Specifiche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tecniche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restrizioni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chimiche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standard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b="1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43" name="Google Shape;243;p40"/>
          <p:cNvSpPr txBox="1">
            <a:spLocks noGrp="1"/>
          </p:cNvSpPr>
          <p:nvPr>
            <p:ph type="body" idx="2"/>
          </p:nvPr>
        </p:nvSpPr>
        <p:spPr>
          <a:xfrm>
            <a:off x="655901" y="3228231"/>
            <a:ext cx="4490827" cy="3485720"/>
          </a:xfrm>
          <a:prstGeom prst="rect">
            <a:avLst/>
          </a:prstGeom>
          <a:noFill/>
          <a:ln w="9525" cap="flat" cmpd="sng">
            <a:solidFill>
              <a:srgbClr val="31FA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L’offerente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deve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dichiarare</a:t>
            </a:r>
            <a:r>
              <a:rPr lang="de-DE" dirty="0">
                <a:latin typeface="Aptos" panose="020B0004020202020204" pitchFamily="34" charset="0"/>
                <a:sym typeface="Arial"/>
              </a:rPr>
              <a:t> 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presenza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qualsiasi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sostanza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presente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nell’elenco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sostanze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candidate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REACH13 in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concentrazioni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superiori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allo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0,1 % </a:t>
            </a:r>
            <a:r>
              <a:rPr lang="de-DE" dirty="0">
                <a:latin typeface="Aptos" panose="020B0004020202020204" pitchFamily="34" charset="0"/>
                <a:sym typeface="Arial"/>
              </a:rPr>
              <a:t>(in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peso</a:t>
            </a:r>
            <a:r>
              <a:rPr lang="de-DE" dirty="0">
                <a:latin typeface="Aptos" panose="020B0004020202020204" pitchFamily="34" charset="0"/>
                <a:sym typeface="Arial"/>
              </a:rPr>
              <a:t>)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nel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finito</a:t>
            </a:r>
            <a:r>
              <a:rPr lang="de-DE" dirty="0">
                <a:latin typeface="Aptos" panose="020B0004020202020204" pitchFamily="34" charset="0"/>
                <a:sym typeface="Arial"/>
              </a:rPr>
              <a:t>. Il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finale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fornito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non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deve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dirty="0" err="1">
                <a:latin typeface="Aptos" panose="020B0004020202020204" pitchFamily="34" charset="0"/>
                <a:sym typeface="Arial"/>
              </a:rPr>
              <a:t>contenere</a:t>
            </a:r>
            <a:r>
              <a:rPr lang="de-DE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>
                <a:latin typeface="Aptos" panose="020B0004020202020204" pitchFamily="34" charset="0"/>
                <a:sym typeface="Arial"/>
              </a:rPr>
              <a:t>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sostanze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elencate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nell’allegato</a:t>
            </a:r>
            <a:r>
              <a:rPr lang="de-DE" dirty="0">
                <a:latin typeface="Aptos" panose="020B0004020202020204" pitchFamily="34" charset="0"/>
                <a:sym typeface="Arial"/>
              </a:rPr>
              <a:t> 1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in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concentrazioni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superiori</a:t>
            </a:r>
            <a:r>
              <a:rPr lang="de-DE" dirty="0">
                <a:latin typeface="Aptos" panose="020B0004020202020204" pitchFamily="34" charset="0"/>
                <a:sym typeface="Arial"/>
              </a:rPr>
              <a:t> ai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limiti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concentrazione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singoli</a:t>
            </a:r>
            <a:r>
              <a:rPr lang="de-DE" dirty="0">
                <a:latin typeface="Aptos" panose="020B0004020202020204" pitchFamily="34" charset="0"/>
                <a:sym typeface="Arial"/>
              </a:rPr>
              <a:t> o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totali</a:t>
            </a:r>
            <a:r>
              <a:rPr lang="de-DE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5656149" y="3228231"/>
            <a:ext cx="4716576" cy="3485720"/>
          </a:xfrm>
          <a:prstGeom prst="rect">
            <a:avLst/>
          </a:prstGeom>
          <a:noFill/>
          <a:ln w="9525" cap="flat" cmpd="sng">
            <a:solidFill>
              <a:srgbClr val="31FA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tessili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devono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soddisfare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requisiti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pertinenti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Disponibilità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parti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accessori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ourier New" panose="02070309020205020404" pitchFamily="49" charset="0"/>
              <a:buChar char="o"/>
            </a:pP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pezzi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ricambio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devono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essere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disponibili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almeno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2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anni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dopo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consegna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o la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contratto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ourier New" panose="02070309020205020404" pitchFamily="49" charset="0"/>
              <a:buChar char="o"/>
            </a:pP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Deve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essere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incluso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un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listino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prezzi</a:t>
            </a:r>
            <a:r>
              <a:rPr lang="de-DE" sz="20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per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tali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parti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body" idx="1"/>
          </p:nvPr>
        </p:nvSpPr>
        <p:spPr>
          <a:xfrm>
            <a:off x="367275" y="2118596"/>
            <a:ext cx="4490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CRITERI DI ASSEGNAZIONE: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571501" y="533881"/>
            <a:ext cx="8915400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in pelle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grpSp>
        <p:nvGrpSpPr>
          <p:cNvPr id="252" name="Google Shape;252;p41"/>
          <p:cNvGrpSpPr/>
          <p:nvPr/>
        </p:nvGrpSpPr>
        <p:grpSpPr>
          <a:xfrm>
            <a:off x="676310" y="3097695"/>
            <a:ext cx="10964399" cy="3482166"/>
            <a:chOff x="176" y="0"/>
            <a:chExt cx="10964399" cy="3482166"/>
          </a:xfrm>
        </p:grpSpPr>
        <p:sp>
          <p:nvSpPr>
            <p:cNvPr id="253" name="Google Shape;253;p41"/>
            <p:cNvSpPr/>
            <p:nvPr/>
          </p:nvSpPr>
          <p:spPr>
            <a:xfrm>
              <a:off x="176" y="0"/>
              <a:ext cx="634075" cy="63407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54" name="Google Shape;254;p41"/>
            <p:cNvSpPr/>
            <p:nvPr/>
          </p:nvSpPr>
          <p:spPr>
            <a:xfrm>
              <a:off x="63583" y="63407"/>
              <a:ext cx="507260" cy="507260"/>
            </a:xfrm>
            <a:prstGeom prst="chord">
              <a:avLst>
                <a:gd name="adj1" fmla="val 1800000"/>
                <a:gd name="adj2" fmla="val 9000000"/>
              </a:avLst>
            </a:prstGeom>
            <a:solidFill>
              <a:srgbClr val="A7D3DA"/>
            </a:solidFill>
            <a:ln w="25400" cap="flat" cmpd="sng">
              <a:solidFill>
                <a:srgbClr val="A7D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55" name="Google Shape;255;p41"/>
            <p:cNvSpPr/>
            <p:nvPr/>
          </p:nvSpPr>
          <p:spPr>
            <a:xfrm>
              <a:off x="766351" y="63407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56" name="Google Shape;256;p41"/>
            <p:cNvSpPr txBox="1"/>
            <p:nvPr/>
          </p:nvSpPr>
          <p:spPr>
            <a:xfrm>
              <a:off x="766351" y="63407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Punti assegnati per </a:t>
              </a:r>
              <a:r>
                <a:rPr lang="de-DE" sz="16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ogni + 10% </a:t>
              </a: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oltre il contenuto minimo di cotone IPM o biologico</a:t>
              </a:r>
              <a:endParaRPr sz="16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257" name="Google Shape;257;p41"/>
            <p:cNvSpPr/>
            <p:nvPr/>
          </p:nvSpPr>
          <p:spPr>
            <a:xfrm>
              <a:off x="766351" y="0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58" name="Google Shape;258;p41"/>
            <p:cNvSpPr txBox="1"/>
            <p:nvPr/>
          </p:nvSpPr>
          <p:spPr>
            <a:xfrm>
              <a:off x="766351" y="0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1" i="0" u="none" strike="noStrike" cap="none">
                  <a:solidFill>
                    <a:srgbClr val="035854"/>
                  </a:solidFill>
                  <a:latin typeface="Aptos" panose="020B0004020202020204" pitchFamily="34" charset="0"/>
                  <a:sym typeface="Arial"/>
                </a:rPr>
                <a:t>Contenuto di cotone certificato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59" name="Google Shape;259;p41"/>
            <p:cNvSpPr/>
            <p:nvPr/>
          </p:nvSpPr>
          <p:spPr>
            <a:xfrm>
              <a:off x="2790159" y="0"/>
              <a:ext cx="634075" cy="63407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0" name="Google Shape;260;p41"/>
            <p:cNvSpPr/>
            <p:nvPr/>
          </p:nvSpPr>
          <p:spPr>
            <a:xfrm>
              <a:off x="2630930" y="1404730"/>
              <a:ext cx="507260" cy="507260"/>
            </a:xfrm>
            <a:prstGeom prst="chord">
              <a:avLst>
                <a:gd name="adj1" fmla="val 0"/>
                <a:gd name="adj2" fmla="val 10800000"/>
              </a:avLst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1" name="Google Shape;261;p41"/>
            <p:cNvSpPr/>
            <p:nvPr/>
          </p:nvSpPr>
          <p:spPr>
            <a:xfrm>
              <a:off x="3540431" y="63407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2" name="Google Shape;262;p41"/>
            <p:cNvSpPr txBox="1"/>
            <p:nvPr/>
          </p:nvSpPr>
          <p:spPr>
            <a:xfrm>
              <a:off x="3540431" y="63407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Punti per </a:t>
              </a:r>
              <a:r>
                <a:rPr lang="de-DE" sz="16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ogni +10% oltre il 20% </a:t>
              </a: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minimo di poliestere/nylon riciclato.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3" name="Google Shape;263;p41"/>
            <p:cNvSpPr/>
            <p:nvPr/>
          </p:nvSpPr>
          <p:spPr>
            <a:xfrm>
              <a:off x="3540431" y="0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4" name="Google Shape;264;p41"/>
            <p:cNvSpPr txBox="1"/>
            <p:nvPr/>
          </p:nvSpPr>
          <p:spPr>
            <a:xfrm>
              <a:off x="3540431" y="0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1" i="0" u="none" strike="noStrike" cap="none">
                  <a:solidFill>
                    <a:srgbClr val="035854"/>
                  </a:solidFill>
                  <a:latin typeface="Aptos" panose="020B0004020202020204" pitchFamily="34" charset="0"/>
                  <a:sym typeface="Arial"/>
                </a:rPr>
                <a:t>Fibre sintetiche riciclate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5548337" y="0"/>
              <a:ext cx="634075" cy="634075"/>
            </a:xfrm>
            <a:prstGeom prst="ellipse">
              <a:avLst/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6" name="Google Shape;266;p41"/>
            <p:cNvSpPr/>
            <p:nvPr/>
          </p:nvSpPr>
          <p:spPr>
            <a:xfrm>
              <a:off x="5611745" y="63407"/>
              <a:ext cx="507260" cy="507260"/>
            </a:xfrm>
            <a:prstGeom prst="chord">
              <a:avLst>
                <a:gd name="adj1" fmla="val 19800000"/>
                <a:gd name="adj2" fmla="val 12600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A7D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7" name="Google Shape;267;p41"/>
            <p:cNvSpPr/>
            <p:nvPr/>
          </p:nvSpPr>
          <p:spPr>
            <a:xfrm>
              <a:off x="6314512" y="81376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68" name="Google Shape;268;p41"/>
            <p:cNvSpPr txBox="1"/>
            <p:nvPr/>
          </p:nvSpPr>
          <p:spPr>
            <a:xfrm>
              <a:off x="6314512" y="81376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Punti per </a:t>
              </a:r>
              <a:r>
                <a:rPr lang="de-DE" sz="16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la limitazione delle sostanze pericolose </a:t>
              </a: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durante la tintura, la stampa e la finitura</a:t>
              </a:r>
              <a:endParaRPr sz="16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269" name="Google Shape;269;p41"/>
            <p:cNvSpPr/>
            <p:nvPr/>
          </p:nvSpPr>
          <p:spPr>
            <a:xfrm>
              <a:off x="6325654" y="211870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0" name="Google Shape;270;p41"/>
            <p:cNvSpPr txBox="1"/>
            <p:nvPr/>
          </p:nvSpPr>
          <p:spPr>
            <a:xfrm>
              <a:off x="6325654" y="211870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1" i="0" u="none" strike="noStrike" cap="none">
                  <a:solidFill>
                    <a:srgbClr val="035854"/>
                  </a:solidFill>
                  <a:latin typeface="Aptos" panose="020B0004020202020204" pitchFamily="34" charset="0"/>
                  <a:sym typeface="Arial"/>
                </a:rPr>
                <a:t>Restrizioni sull’uso di sostanze chimiche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1" name="Google Shape;271;p41"/>
            <p:cNvSpPr/>
            <p:nvPr/>
          </p:nvSpPr>
          <p:spPr>
            <a:xfrm>
              <a:off x="8322418" y="0"/>
              <a:ext cx="634075" cy="634075"/>
            </a:xfrm>
            <a:prstGeom prst="ellipse">
              <a:avLst/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8385825" y="63407"/>
              <a:ext cx="507260" cy="507260"/>
            </a:xfrm>
            <a:prstGeom prst="chord">
              <a:avLst>
                <a:gd name="adj1" fmla="val 16200000"/>
                <a:gd name="adj2" fmla="val 1620000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A7D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3" name="Google Shape;273;p41"/>
            <p:cNvSpPr/>
            <p:nvPr/>
          </p:nvSpPr>
          <p:spPr>
            <a:xfrm>
              <a:off x="9088769" y="81376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4" name="Google Shape;274;p41"/>
            <p:cNvSpPr txBox="1"/>
            <p:nvPr/>
          </p:nvSpPr>
          <p:spPr>
            <a:xfrm>
              <a:off x="9088769" y="813765"/>
              <a:ext cx="1875806" cy="2668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Gli indumenti devono consentire </a:t>
              </a:r>
              <a:r>
                <a:rPr lang="de-DE" sz="16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la rimozione </a:t>
              </a: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o la sovrastampa </a:t>
              </a:r>
              <a:r>
                <a:rPr lang="de-DE" sz="16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di loghi/identificativi </a:t>
              </a:r>
              <a:r>
                <a:rPr lang="de-DE" sz="1600" b="0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senza danni.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5" name="Google Shape;275;p41"/>
            <p:cNvSpPr/>
            <p:nvPr/>
          </p:nvSpPr>
          <p:spPr>
            <a:xfrm>
              <a:off x="9088592" y="156115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276" name="Google Shape;276;p41"/>
            <p:cNvSpPr txBox="1"/>
            <p:nvPr/>
          </p:nvSpPr>
          <p:spPr>
            <a:xfrm>
              <a:off x="9088592" y="156115"/>
              <a:ext cx="1875806" cy="63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1" i="0" u="none" strike="noStrike" cap="none">
                  <a:solidFill>
                    <a:srgbClr val="035854"/>
                  </a:solidFill>
                  <a:latin typeface="Aptos" panose="020B0004020202020204" pitchFamily="34" charset="0"/>
                  <a:sym typeface="Arial"/>
                </a:rPr>
                <a:t>Progettazione per il riutilizzo e il riciclaggio </a:t>
              </a: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>
            <a:spLocks noGrp="1"/>
          </p:cNvSpPr>
          <p:nvPr>
            <p:ph type="title"/>
          </p:nvPr>
        </p:nvSpPr>
        <p:spPr>
          <a:xfrm>
            <a:off x="594359" y="467700"/>
            <a:ext cx="926331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il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settore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della pelle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La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filiera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tessile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, per sua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stessa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natura,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è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spesso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soggetta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rischi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violazione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diritti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umani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diritti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fondamentali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lavoratori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2800" b="1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2"/>
          </p:nvPr>
        </p:nvSpPr>
        <p:spPr>
          <a:xfrm>
            <a:off x="7448811" y="2770703"/>
            <a:ext cx="4490827" cy="298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800" b="1" dirty="0" err="1">
                <a:latin typeface="Aptos" panose="020B0004020202020204" pitchFamily="34" charset="0"/>
                <a:sym typeface="Arial"/>
              </a:rPr>
              <a:t>Integrando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relativi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ai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diritti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umani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, ai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diritti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lavoratori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alle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lavoro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è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possibile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affrontare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questi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aspetti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filiera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85" name="Google Shape;285;p42"/>
          <p:cNvSpPr txBox="1"/>
          <p:nvPr/>
        </p:nvSpPr>
        <p:spPr>
          <a:xfrm>
            <a:off x="378705" y="2370055"/>
            <a:ext cx="4490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CRITERI SOCIALI: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86" name="Google Shape;286;p42"/>
          <p:cNvSpPr/>
          <p:nvPr/>
        </p:nvSpPr>
        <p:spPr>
          <a:xfrm>
            <a:off x="5483542" y="4158642"/>
            <a:ext cx="1691013" cy="109625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4759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Riferimenti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ai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92" name="Google Shape;292;p43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Convenzioni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fondamentali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dell’Organizzazione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Internazionale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 Lavoro 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(OIL);</a:t>
            </a:r>
            <a:endParaRPr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293" name="Google Shape;293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970" r="8970"/>
          <a:stretch/>
        </p:blipFill>
        <p:spPr>
          <a:xfrm>
            <a:off x="0" y="-11113"/>
            <a:ext cx="5628068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050681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4. Standard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il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settore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della pelle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300" name="Google Shape;300;p44"/>
          <p:cNvSpPr txBox="1">
            <a:spLocks noGrp="1"/>
          </p:cNvSpPr>
          <p:nvPr>
            <p:ph type="body" idx="1"/>
          </p:nvPr>
        </p:nvSpPr>
        <p:spPr>
          <a:xfrm>
            <a:off x="594360" y="2167003"/>
            <a:ext cx="4490827" cy="41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0" i="0" dirty="0" err="1">
                <a:latin typeface="Aptos" panose="020B0004020202020204" pitchFamily="34" charset="0"/>
                <a:sym typeface="Arial"/>
              </a:rPr>
              <a:t>Questi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vengono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spesso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valutati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attraverso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standard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quali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GOTS (Global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Organic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Textile Standard) </a:t>
            </a:r>
            <a:r>
              <a:rPr lang="de-DE" dirty="0">
                <a:latin typeface="Aptos" panose="020B0004020202020204" pitchFamily="34" charset="0"/>
                <a:sym typeface="Arial"/>
              </a:rPr>
              <a:t>- 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Include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sociali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lungo tutta la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catena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OEKO-TEX® MADE IN GREEN -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testato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nocive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(OEKO-TEX® STANDARD 100)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fabbricato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modo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sicuro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socialmente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responsabile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301" name="Google Shape;301;p44"/>
          <p:cNvSpPr txBox="1">
            <a:spLocks noGrp="1"/>
          </p:cNvSpPr>
          <p:nvPr>
            <p:ph type="body" idx="2"/>
          </p:nvPr>
        </p:nvSpPr>
        <p:spPr>
          <a:xfrm>
            <a:off x="5881898" y="2254685"/>
            <a:ext cx="4490827" cy="401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77500" lnSpcReduction="200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7527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Fair Trade / Fairtrade Textile Standard 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-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garantisce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dignitose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salari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minimi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sussistenza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rispetto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diritti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umani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7527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EU </a:t>
            </a:r>
            <a:r>
              <a:rPr lang="de-DE" sz="24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- 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offre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un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modo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affidabile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identificare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tessili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calzature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altamente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performanti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rispettosi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dell’ambiente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7527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SA8000 (</a:t>
            </a:r>
            <a:r>
              <a:rPr lang="de-DE" sz="24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Social</a:t>
            </a: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Accountability</a:t>
            </a: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International) -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garantisce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standard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internazionali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materia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diritti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lavoratori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orario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salute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sicurezza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libertà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associazione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4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d6f2741882_0_0"/>
          <p:cNvSpPr txBox="1">
            <a:spLocks noGrp="1"/>
          </p:cNvSpPr>
          <p:nvPr>
            <p:ph type="title"/>
          </p:nvPr>
        </p:nvSpPr>
        <p:spPr>
          <a:xfrm>
            <a:off x="594339" y="483869"/>
            <a:ext cx="9778500" cy="149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CAM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Tessile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-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Contesto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Nazionale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08" name="Google Shape;308;g3d6f2741882_0_0"/>
          <p:cNvSpPr txBox="1">
            <a:spLocks noGrp="1"/>
          </p:cNvSpPr>
          <p:nvPr>
            <p:ph type="body" idx="1"/>
          </p:nvPr>
        </p:nvSpPr>
        <p:spPr>
          <a:xfrm>
            <a:off x="594339" y="2516505"/>
            <a:ext cx="9647700" cy="35976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 err="1">
                <a:solidFill>
                  <a:schemeClr val="dk1"/>
                </a:solidFill>
                <a:latin typeface="Aptos" panose="020B0004020202020204" pitchFamily="34" charset="0"/>
              </a:rPr>
              <a:t>Normativa</a:t>
            </a:r>
            <a:r>
              <a:rPr lang="de-DE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D.M. 30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giugno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2021 (G.U. n. 167 del 14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luglio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2021).</a:t>
            </a:r>
            <a:endParaRPr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 err="1">
                <a:solidFill>
                  <a:schemeClr val="dk1"/>
                </a:solidFill>
                <a:latin typeface="Aptos" panose="020B0004020202020204" pitchFamily="34" charset="0"/>
              </a:rPr>
              <a:t>Obiettivo</a:t>
            </a:r>
            <a:r>
              <a:rPr lang="de-DE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Fornitura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noleggio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prodotti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tessili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,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inclusi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servizi di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gestione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manutenzione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b="1" dirty="0" err="1">
                <a:solidFill>
                  <a:schemeClr val="dk1"/>
                </a:solidFill>
                <a:latin typeface="Aptos" panose="020B0004020202020204" pitchFamily="34" charset="0"/>
              </a:rPr>
              <a:t>Punti</a:t>
            </a:r>
            <a:r>
              <a:rPr lang="de-DE" b="1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b="1" dirty="0" err="1">
                <a:solidFill>
                  <a:schemeClr val="dk1"/>
                </a:solidFill>
                <a:latin typeface="Aptos" panose="020B0004020202020204" pitchFamily="34" charset="0"/>
              </a:rPr>
              <a:t>chiave</a:t>
            </a:r>
            <a:r>
              <a:rPr lang="de-DE" b="1" dirty="0">
                <a:solidFill>
                  <a:schemeClr val="dk1"/>
                </a:solidFill>
                <a:latin typeface="Aptos" panose="020B0004020202020204" pitchFamily="34" charset="0"/>
              </a:rPr>
              <a:t> del CAM:</a:t>
            </a:r>
            <a:endParaRPr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Restrizioni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rigorose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sulle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sostanze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chimiche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pericolose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(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allineate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a REACH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OEKO-TEX).</a:t>
            </a:r>
            <a:endParaRPr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Requisiti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durabilità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resistenza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(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test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lavaggio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strappo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).</a:t>
            </a:r>
            <a:endParaRPr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Criteri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premianti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per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l’uso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fibre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riciclate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o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biologiche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Obbligo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tracciabilità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della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filiera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Aptos" panose="020B0004020202020204" pitchFamily="34" charset="0"/>
              </a:rPr>
              <a:t>produttiva</a:t>
            </a:r>
            <a:r>
              <a:rPr lang="de-DE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9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Agenda – Tessile</a:t>
            </a:r>
            <a:endParaRPr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8903971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685800" lvl="0" indent="-44577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ambientale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sociale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tessile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lavorazione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cuoio</a:t>
            </a:r>
            <a:endParaRPr dirty="0">
              <a:latin typeface="Aptos" panose="020B0004020202020204" pitchFamily="34" charset="0"/>
              <a:sym typeface="Arial"/>
            </a:endParaRPr>
          </a:p>
          <a:p>
            <a:pPr marL="685800" lvl="0" indent="-44577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Obiettivi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strategici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</a:t>
            </a:r>
            <a:r>
              <a:rPr lang="de-DE" dirty="0" err="1">
                <a:latin typeface="Aptos" panose="020B0004020202020204" pitchFamily="34" charset="0"/>
              </a:rPr>
              <a:t>gli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appalti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sostenibil</a:t>
            </a:r>
            <a:r>
              <a:rPr lang="de-DE" dirty="0" err="1">
                <a:latin typeface="Aptos" panose="020B0004020202020204" pitchFamily="34" charset="0"/>
              </a:rPr>
              <a:t>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44577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il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settore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tessile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della pelle </a:t>
            </a:r>
            <a:endParaRPr dirty="0">
              <a:latin typeface="Aptos" panose="020B0004020202020204" pitchFamily="34" charset="0"/>
            </a:endParaRPr>
          </a:p>
          <a:p>
            <a:pPr marL="685800" lvl="0" indent="-44577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Standard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marchi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endParaRPr dirty="0">
              <a:latin typeface="Aptos" panose="020B0004020202020204" pitchFamily="34" charset="0"/>
            </a:endParaRPr>
          </a:p>
          <a:p>
            <a:pPr marL="685800" lvl="0" indent="-3048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>
              <a:latin typeface="Aptos" panose="020B0004020202020204" pitchFamily="34" charset="0"/>
            </a:endParaRPr>
          </a:p>
          <a:p>
            <a:pPr marL="228600" lvl="0" indent="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00000"/>
              <a:buNone/>
            </a:pP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>
            <a:spLocks noGrp="1"/>
          </p:cNvSpPr>
          <p:nvPr>
            <p:ph type="title"/>
          </p:nvPr>
        </p:nvSpPr>
        <p:spPr>
          <a:xfrm>
            <a:off x="594359" y="4310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Fonti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14" name="Google Shape;314;p45"/>
          <p:cNvSpPr txBox="1"/>
          <p:nvPr/>
        </p:nvSpPr>
        <p:spPr>
          <a:xfrm>
            <a:off x="594359" y="2469559"/>
            <a:ext cx="10972799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https://www.europarl.europa.eu/topics/en/article/20201208STO93327/the-impact-of-textile-production-and-waste-on-the-environment-infographics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https://environment.ec.europa.eu/strategy/textiles-strategy_en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https://environment.ec.europa.eu/document/download/74126c90-5cbf-46d0-ab6b-60878644b395_en?filename=COM_2022_141_1_EN_ACT_part1_v8.pdf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https://www.ilo.org/sites/default/files/wcmsp5/groups/public/%40ed_dialogue/%40sector/documents/normativeinstrument/wcms_828429.pdf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https://green-forum.ec.europa.eu/green-business/green-public-procurement/good-practice-library/application-international-labour-organisation-ilo-conventions-textiles-tender_en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594359" y="312235"/>
            <a:ext cx="6787747" cy="166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Agenda –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594349" y="2281925"/>
            <a:ext cx="7673400" cy="3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ambientale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sociale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dirty="0">
                <a:latin typeface="Aptos" panose="020B0004020202020204" pitchFamily="34" charset="0"/>
                <a:sym typeface="Arial"/>
              </a:rPr>
              <a:t> ICT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Obiettivi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strategici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</a:t>
            </a:r>
            <a:r>
              <a:rPr lang="de-DE" dirty="0" err="1">
                <a:latin typeface="Aptos" panose="020B0004020202020204" pitchFamily="34" charset="0"/>
              </a:rPr>
              <a:t>egli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appalti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sostenibili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dirty="0">
                <a:latin typeface="Aptos" panose="020B0004020202020204" pitchFamily="34" charset="0"/>
                <a:sym typeface="Arial"/>
              </a:rPr>
              <a:t> ICT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Standard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marchi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3048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None/>
            </a:pPr>
            <a:endParaRPr dirty="0">
              <a:latin typeface="Aptos" panose="020B0004020202020204" pitchFamily="34" charset="0"/>
              <a:sym typeface="Arial"/>
            </a:endParaRPr>
          </a:p>
          <a:p>
            <a:pPr marL="228600" lvl="0" indent="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None/>
            </a:pPr>
            <a:endParaRPr dirty="0"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>
            <a:spLocks noGrp="1"/>
          </p:cNvSpPr>
          <p:nvPr>
            <p:ph type="title"/>
          </p:nvPr>
        </p:nvSpPr>
        <p:spPr>
          <a:xfrm>
            <a:off x="585975" y="1606716"/>
            <a:ext cx="11408872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delle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27" name="Google Shape;327;p47"/>
          <p:cNvSpPr txBox="1">
            <a:spLocks noGrp="1"/>
          </p:cNvSpPr>
          <p:nvPr>
            <p:ph type="body" idx="1"/>
          </p:nvPr>
        </p:nvSpPr>
        <p:spPr>
          <a:xfrm>
            <a:off x="489142" y="3135670"/>
            <a:ext cx="52229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principale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1002021" y="3871409"/>
            <a:ext cx="51634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energia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fine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vita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1002021" y="6169505"/>
            <a:ext cx="60939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pericolose</a:t>
            </a:r>
            <a:endParaRPr sz="2000" b="0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30" name="Google Shape;330;p47"/>
          <p:cNvSpPr/>
          <p:nvPr/>
        </p:nvSpPr>
        <p:spPr>
          <a:xfrm>
            <a:off x="1002021" y="4706003"/>
            <a:ext cx="59526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energetico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331" name="Google Shape;331;p47" descr="Globo terrestre: Asia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449" y="400348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7"/>
          <p:cNvSpPr/>
          <p:nvPr/>
        </p:nvSpPr>
        <p:spPr>
          <a:xfrm>
            <a:off x="1002021" y="5283866"/>
            <a:ext cx="595261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Gas ad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alto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potenziale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riscaldamento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globale (GWP)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ed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emissioni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gas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serra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333" name="Google Shape;333;p47" descr="Centrale elettrica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040" y="53169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 descr="Radioattivo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947" y="6091137"/>
            <a:ext cx="435723" cy="43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7" descr="Energia rinnovabile con riempimento a tinta un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947" y="4657707"/>
            <a:ext cx="496702" cy="49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7" title="pexels-1586269-3775620.jpg"/>
          <p:cNvPicPr preferRelativeResize="0"/>
          <p:nvPr/>
        </p:nvPicPr>
        <p:blipFill rotWithShape="1">
          <a:blip r:embed="rId7">
            <a:alphaModFix/>
          </a:blip>
          <a:srcRect t="2335" b="2345"/>
          <a:stretch/>
        </p:blipFill>
        <p:spPr>
          <a:xfrm>
            <a:off x="7226194" y="2666568"/>
            <a:ext cx="4790129" cy="342457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7"/>
          <p:cNvSpPr txBox="1"/>
          <p:nvPr/>
        </p:nvSpPr>
        <p:spPr>
          <a:xfrm>
            <a:off x="6267450" y="6323250"/>
            <a:ext cx="4000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 霍天赐: https://www.pexels.com/it-it/foto/paralume-tra-computer-e-scaffali-bianchi-3775620/6</a:t>
            </a:r>
            <a:endParaRPr sz="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 txBox="1">
            <a:spLocks noGrp="1"/>
          </p:cNvSpPr>
          <p:nvPr>
            <p:ph type="title"/>
          </p:nvPr>
        </p:nvSpPr>
        <p:spPr>
          <a:xfrm>
            <a:off x="602196" y="1558957"/>
            <a:ext cx="11408872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delle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44" name="Google Shape;344;p48"/>
          <p:cNvSpPr txBox="1">
            <a:spLocks noGrp="1"/>
          </p:cNvSpPr>
          <p:nvPr>
            <p:ph type="body" idx="1"/>
          </p:nvPr>
        </p:nvSpPr>
        <p:spPr>
          <a:xfrm>
            <a:off x="499076" y="3189919"/>
            <a:ext cx="516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sociale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principale</a:t>
            </a:r>
            <a:r>
              <a:rPr lang="de-DE" sz="2800" b="1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800" b="1" i="0" u="none" strike="noStrike" cap="none" dirty="0">
              <a:solidFill>
                <a:srgbClr val="595959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5" name="Google Shape;345;p48"/>
          <p:cNvSpPr txBox="1"/>
          <p:nvPr/>
        </p:nvSpPr>
        <p:spPr>
          <a:xfrm>
            <a:off x="1292002" y="3917937"/>
            <a:ext cx="51634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non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sicure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minorile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nelle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miniere</a:t>
            </a:r>
            <a:endParaRPr sz="2000" b="0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6" name="Google Shape;346;p48"/>
          <p:cNvSpPr/>
          <p:nvPr/>
        </p:nvSpPr>
        <p:spPr>
          <a:xfrm>
            <a:off x="1273583" y="5078882"/>
            <a:ext cx="59526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Diritti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lavoratori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salute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nella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0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7" name="Google Shape;347;p48"/>
          <p:cNvSpPr/>
          <p:nvPr/>
        </p:nvSpPr>
        <p:spPr>
          <a:xfrm>
            <a:off x="1273582" y="5826610"/>
            <a:ext cx="595261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Pratiche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non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sicure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smaltimento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rifiuti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elettronici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348" name="Google Shape;348;p48" descr="Cuore con pulsazioni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174" y="5072141"/>
            <a:ext cx="522828" cy="52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8" descr="Utenti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161" y="3974752"/>
            <a:ext cx="573781" cy="57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8" descr="Vietato gettare rifiuti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523" y="5906024"/>
            <a:ext cx="549058" cy="54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 title="pexels-1586269-3775620.jpg"/>
          <p:cNvPicPr preferRelativeResize="0"/>
          <p:nvPr/>
        </p:nvPicPr>
        <p:blipFill rotWithShape="1">
          <a:blip r:embed="rId6">
            <a:alphaModFix/>
          </a:blip>
          <a:srcRect t="2335" b="2345"/>
          <a:stretch/>
        </p:blipFill>
        <p:spPr>
          <a:xfrm>
            <a:off x="7226194" y="2666568"/>
            <a:ext cx="4790129" cy="342457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8"/>
          <p:cNvSpPr txBox="1"/>
          <p:nvPr/>
        </p:nvSpPr>
        <p:spPr>
          <a:xfrm>
            <a:off x="6267450" y="6323250"/>
            <a:ext cx="4000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 霍天赐: https://www.pexels.com/it-it/foto/paralume-tra-computer-e-scaffali-bianchi-3775620/6</a:t>
            </a:r>
            <a:endParaRPr sz="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 txBox="1">
            <a:spLocks noGrp="1"/>
          </p:cNvSpPr>
          <p:nvPr>
            <p:ph type="title"/>
          </p:nvPr>
        </p:nvSpPr>
        <p:spPr>
          <a:xfrm>
            <a:off x="608165" y="1192662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359" name="Google Shape;359;p49"/>
          <p:cNvSpPr txBox="1">
            <a:spLocks noGrp="1"/>
          </p:cNvSpPr>
          <p:nvPr>
            <p:ph type="body" idx="4294967295"/>
          </p:nvPr>
        </p:nvSpPr>
        <p:spPr>
          <a:xfrm>
            <a:off x="255767" y="2291032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Sostenibilità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ambientale</a:t>
            </a:r>
            <a:endParaRPr sz="26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grpSp>
        <p:nvGrpSpPr>
          <p:cNvPr id="360" name="Google Shape;360;p49"/>
          <p:cNvGrpSpPr/>
          <p:nvPr/>
        </p:nvGrpSpPr>
        <p:grpSpPr>
          <a:xfrm>
            <a:off x="608165" y="1924363"/>
            <a:ext cx="11119460" cy="5418666"/>
            <a:chOff x="0" y="0"/>
            <a:chExt cx="11119460" cy="5418666"/>
          </a:xfrm>
        </p:grpSpPr>
        <p:sp>
          <p:nvSpPr>
            <p:cNvPr id="361" name="Google Shape;361;p49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2" name="Google Shape;362;p49"/>
            <p:cNvSpPr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3" name="Google Shape;363;p49"/>
            <p:cNvSpPr txBox="1"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Riduzione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delle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emissioni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di CO2</a:t>
              </a:r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364" name="Google Shape;364;p49"/>
            <p:cNvSpPr/>
            <p:nvPr/>
          </p:nvSpPr>
          <p:spPr>
            <a:xfrm>
              <a:off x="531055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5" name="Google Shape;365;p49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6" name="Google Shape;366;p49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Prolungamento della durata di vita del prodotto Gestione del fine vita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7" name="Google Shape;367;p49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8" name="Google Shape;368;p49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69" name="Google Shape;369;p49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Modelli ad alta efficienza energetica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70" name="Google Shape;370;p49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71" name="Google Shape;371;p49"/>
            <p:cNvSpPr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72" name="Google Shape;372;p49"/>
            <p:cNvSpPr txBox="1"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Eliminazione dei componenti pericolosi</a:t>
              </a:r>
              <a:endParaRPr sz="20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373" name="Google Shape;373;p49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0"/>
          <p:cNvSpPr txBox="1">
            <a:spLocks noGrp="1"/>
          </p:cNvSpPr>
          <p:nvPr>
            <p:ph type="title"/>
          </p:nvPr>
        </p:nvSpPr>
        <p:spPr>
          <a:xfrm>
            <a:off x="594360" y="1244046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380" name="Google Shape;380;p50"/>
          <p:cNvSpPr txBox="1"/>
          <p:nvPr/>
        </p:nvSpPr>
        <p:spPr>
          <a:xfrm>
            <a:off x="255767" y="2282377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sociale</a:t>
            </a:r>
            <a:endParaRPr dirty="0">
              <a:latin typeface="Aptos" panose="020B0004020202020204" pitchFamily="34" charset="0"/>
            </a:endParaRPr>
          </a:p>
        </p:txBody>
      </p:sp>
      <p:grpSp>
        <p:nvGrpSpPr>
          <p:cNvPr id="381" name="Google Shape;381;p50"/>
          <p:cNvGrpSpPr/>
          <p:nvPr/>
        </p:nvGrpSpPr>
        <p:grpSpPr>
          <a:xfrm>
            <a:off x="594360" y="2282377"/>
            <a:ext cx="11119460" cy="5418666"/>
            <a:chOff x="0" y="0"/>
            <a:chExt cx="11119460" cy="5418666"/>
          </a:xfrm>
        </p:grpSpPr>
        <p:sp>
          <p:nvSpPr>
            <p:cNvPr id="382" name="Google Shape;382;p50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3" name="Google Shape;383;p50"/>
            <p:cNvSpPr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4" name="Google Shape;384;p50"/>
            <p:cNvSpPr txBox="1"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Pratiche lavorative eque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5" name="Google Shape;385;p50"/>
            <p:cNvSpPr/>
            <p:nvPr/>
          </p:nvSpPr>
          <p:spPr>
            <a:xfrm>
              <a:off x="531055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6" name="Google Shape;386;p50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7" name="Google Shape;387;p50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Condizioni di lavoro sicure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8" name="Google Shape;388;p50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89" name="Google Shape;389;p50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90" name="Google Shape;390;p50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Parità di genere e inclusione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91" name="Google Shape;391;p50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92" name="Google Shape;392;p50"/>
            <p:cNvSpPr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393" name="Google Shape;393;p50"/>
            <p:cNvSpPr txBox="1"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Diritti dei lavoratori e salari</a:t>
              </a:r>
              <a:endParaRPr sz="20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394" name="Google Shape;394;p50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>
            <a:spLocks noGrp="1"/>
          </p:cNvSpPr>
          <p:nvPr>
            <p:ph type="ctrTitle"/>
          </p:nvPr>
        </p:nvSpPr>
        <p:spPr>
          <a:xfrm>
            <a:off x="6302438" y="476819"/>
            <a:ext cx="5801932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00" name="Google Shape;400;p51"/>
          <p:cNvSpPr txBox="1">
            <a:spLocks noGrp="1"/>
          </p:cNvSpPr>
          <p:nvPr>
            <p:ph type="body" idx="1"/>
          </p:nvPr>
        </p:nvSpPr>
        <p:spPr>
          <a:xfrm>
            <a:off x="605980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 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per le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ICT</a:t>
            </a:r>
            <a:endParaRPr sz="2800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401" name="Google Shape;401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666" r="12666"/>
          <a:stretch/>
        </p:blipFill>
        <p:spPr>
          <a:xfrm>
            <a:off x="0" y="-11113"/>
            <a:ext cx="5109210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  <p:pic>
        <p:nvPicPr>
          <p:cNvPr id="402" name="Google Shape;402;p51" descr="Computer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8038" y="460304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xfrm>
            <a:off x="594360" y="439021"/>
            <a:ext cx="7484165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Obiettivi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408" name="Google Shape;408;p52"/>
          <p:cNvSpPr txBox="1">
            <a:spLocks noGrp="1"/>
          </p:cNvSpPr>
          <p:nvPr>
            <p:ph type="body" idx="1"/>
          </p:nvPr>
        </p:nvSpPr>
        <p:spPr>
          <a:xfrm>
            <a:off x="594360" y="3565020"/>
            <a:ext cx="8086177" cy="281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Efficienza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energetica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risorse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infrastrutture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digitali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Economia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circolare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Riduzione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emissioni</a:t>
            </a:r>
            <a:endParaRPr b="0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594360" y="2703632"/>
            <a:ext cx="5081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3 </a:t>
            </a:r>
            <a:r>
              <a:rPr lang="de-DE" sz="24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aree</a:t>
            </a: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strategiche</a:t>
            </a: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: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410" name="Google Shape;410;p52" title="pexels-kevin-ku-92347-57758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700" y="1712800"/>
            <a:ext cx="3808676" cy="285650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2"/>
          <p:cNvSpPr txBox="1"/>
          <p:nvPr/>
        </p:nvSpPr>
        <p:spPr>
          <a:xfrm>
            <a:off x="8175620" y="4758225"/>
            <a:ext cx="4305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Kevin Ku: https://www.pexels.com/it-it/foto/occhiali-da-vista-neri-davanti-al-computer-portatile-577585/</a:t>
            </a:r>
            <a:endParaRPr sz="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3"/>
          <p:cNvSpPr txBox="1">
            <a:spLocks noGrp="1"/>
          </p:cNvSpPr>
          <p:nvPr>
            <p:ph type="body" idx="1"/>
          </p:nvPr>
        </p:nvSpPr>
        <p:spPr>
          <a:xfrm>
            <a:off x="3497514" y="4048959"/>
            <a:ext cx="830967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La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strategia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"</a:t>
            </a: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Beyond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Green ICT"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integra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attraverso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l’efficienza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la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circolarità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la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progettazione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attenta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ai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costi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responsabilizzazione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degli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utenti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sociali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attraverso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una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progettazione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inclusiva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ecosistemi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digitali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etici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inclusione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culturale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pratiche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socioeconomiche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eque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economiche</a:t>
            </a:r>
            <a:r>
              <a:rPr lang="de-DE" sz="180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risparmio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sui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costi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posti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verdi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opportunità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1800" b="0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mercato</a:t>
            </a:r>
            <a:r>
              <a:rPr lang="de-DE" sz="1800" b="0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endParaRPr sz="1800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17" name="Google Shape;417;p53"/>
          <p:cNvSpPr txBox="1"/>
          <p:nvPr/>
        </p:nvSpPr>
        <p:spPr>
          <a:xfrm>
            <a:off x="6302695" y="2023215"/>
            <a:ext cx="4679843" cy="184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Obiettivi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ICT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Arial"/>
            </a:endParaRPr>
          </a:p>
        </p:txBody>
      </p:sp>
      <p:pic>
        <p:nvPicPr>
          <p:cNvPr id="418" name="Google Shape;418;p53" title="pexels-kevin-ku-92347-57758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4850" y="166026"/>
            <a:ext cx="4350648" cy="3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4"/>
          <p:cNvSpPr txBox="1">
            <a:spLocks noGrp="1"/>
          </p:cNvSpPr>
          <p:nvPr>
            <p:ph type="title"/>
          </p:nvPr>
        </p:nvSpPr>
        <p:spPr>
          <a:xfrm>
            <a:off x="594360" y="1051283"/>
            <a:ext cx="592074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11111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UE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gli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pubblici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(GPP)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relativi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alle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25" name="Google Shape;425;p54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693706" cy="339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 fontScale="92500" lnSpcReduction="1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0090"/>
              <a:buFont typeface="Arial"/>
              <a:buNone/>
            </a:pPr>
            <a:r>
              <a:rPr lang="de-DE" sz="2400" dirty="0">
                <a:latin typeface="Aptos" panose="020B0004020202020204" pitchFamily="34" charset="0"/>
                <a:sym typeface="Arial"/>
              </a:rPr>
              <a:t>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UE 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per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gli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appalti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pubblici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verdi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(GPP)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relativi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alle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ICT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sono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suddivisi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in: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/>
              <a:buChar char="-"/>
            </a:pPr>
            <a:r>
              <a:rPr lang="de-DE" sz="240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UE per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gli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appalti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pubblici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verdi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relativi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computer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, monitor,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tablet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smartphone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/>
              <a:buChar char="-"/>
            </a:pPr>
            <a:r>
              <a:rPr lang="de-DE" sz="240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UE per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gli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appalti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pubblici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verdi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relativi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centri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dati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sale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server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servizi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cloud</a:t>
            </a:r>
            <a:endParaRPr sz="2400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426" name="Google Shape;426;p54" title="pexels-myleskuo-239984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068" b="8068"/>
          <a:stretch/>
        </p:blipFill>
        <p:spPr>
          <a:xfrm flipH="1">
            <a:off x="6733500" y="10"/>
            <a:ext cx="5458500" cy="68580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427" name="Google Shape;427;p54"/>
          <p:cNvSpPr txBox="1"/>
          <p:nvPr/>
        </p:nvSpPr>
        <p:spPr>
          <a:xfrm>
            <a:off x="4572000" y="6581100"/>
            <a:ext cx="378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洋榤 郭: https://www.pexels.com/it-it/foto/scheda-madre-del-computer-nero-e-rosso-2399840/</a:t>
            </a:r>
            <a:endParaRPr sz="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609466" y="1576453"/>
            <a:ext cx="6050958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produzione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conciaria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0" name="Google Shape;100;p8"/>
          <p:cNvSpPr txBox="1">
            <a:spLocks noGrp="1"/>
          </p:cNvSpPr>
          <p:nvPr>
            <p:ph type="body" idx="1"/>
          </p:nvPr>
        </p:nvSpPr>
        <p:spPr>
          <a:xfrm>
            <a:off x="509104" y="3167390"/>
            <a:ext cx="54459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principale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01" name="Google Shape;101;p8"/>
          <p:cNvSpPr txBox="1"/>
          <p:nvPr/>
        </p:nvSpPr>
        <p:spPr>
          <a:xfrm>
            <a:off x="946967" y="3903656"/>
            <a:ext cx="60939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eccessivo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risorse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naturali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102" name="Google Shape;102;p8"/>
          <p:cNvSpPr txBox="1"/>
          <p:nvPr/>
        </p:nvSpPr>
        <p:spPr>
          <a:xfrm>
            <a:off x="921541" y="5793220"/>
            <a:ext cx="60939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Rifiuti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tessili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nelle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discariche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bassi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tassi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riciclaggio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946966" y="4534189"/>
            <a:ext cx="59526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Inquinamento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idrico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104" name="Google Shape;104;p8" descr="Globo terrestre: Asia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87" y="3880673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/>
          <p:nvPr/>
        </p:nvSpPr>
        <p:spPr>
          <a:xfrm>
            <a:off x="946966" y="5164722"/>
            <a:ext cx="59526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Emissioni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gas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serra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106" name="Google Shape;106;p8" descr="Centrale elettrica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035" y="510763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 descr="Vestiti macchiati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105" y="5800838"/>
            <a:ext cx="384874" cy="38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 descr="Radioattivo con riempimento a tinta un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774" y="4509600"/>
            <a:ext cx="435723" cy="43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 title="pexels-tomfisk-3174349.jpg"/>
          <p:cNvPicPr preferRelativeResize="0"/>
          <p:nvPr/>
        </p:nvPicPr>
        <p:blipFill rotWithShape="1">
          <a:blip r:embed="rId7">
            <a:alphaModFix/>
          </a:blip>
          <a:srcRect l="26845" r="26840"/>
          <a:stretch/>
        </p:blipFill>
        <p:spPr>
          <a:xfrm>
            <a:off x="7401870" y="0"/>
            <a:ext cx="4790129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 txBox="1"/>
          <p:nvPr/>
        </p:nvSpPr>
        <p:spPr>
          <a:xfrm>
            <a:off x="3839075" y="6314275"/>
            <a:ext cx="356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Tom Fisk: https://www.pexels.com/it-it/foto/vista-dall-alto-della-discarica-durante-l-alba-3174349/</a:t>
            </a:r>
            <a:endParaRPr sz="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5"/>
          <p:cNvSpPr txBox="1">
            <a:spLocks noGrp="1"/>
          </p:cNvSpPr>
          <p:nvPr>
            <p:ph type="title"/>
          </p:nvPr>
        </p:nvSpPr>
        <p:spPr>
          <a:xfrm>
            <a:off x="594360" y="539858"/>
            <a:ext cx="945288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computer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, monitor,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tablet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smartphone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33" name="Google Shape;433;p55"/>
          <p:cNvSpPr txBox="1">
            <a:spLocks noGrp="1"/>
          </p:cNvSpPr>
          <p:nvPr>
            <p:ph type="body" idx="2"/>
          </p:nvPr>
        </p:nvSpPr>
        <p:spPr>
          <a:xfrm>
            <a:off x="693479" y="3443945"/>
            <a:ext cx="5103164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92500" lnSpcReduction="200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Prolungamento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della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vita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promuovere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la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riparabilità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periodi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garanzia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più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lunghi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sostenere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l’acquisto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dispositivi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rigenerati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Efficienza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energetica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Riduzione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delle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pericolose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Allineamento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normativa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UE (ad es. RoHS, REACH)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34" name="Google Shape;434;p55"/>
          <p:cNvSpPr txBox="1"/>
          <p:nvPr/>
        </p:nvSpPr>
        <p:spPr>
          <a:xfrm>
            <a:off x="6056162" y="3443944"/>
            <a:ext cx="4590961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fine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vita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Garantire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elevati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tassi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raccolta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riciclaggio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sostenere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percorsi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rigenerazione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riutilizzo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per i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dispositivi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ricondizionati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200" b="1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35" name="Google Shape;435;p55"/>
          <p:cNvSpPr txBox="1"/>
          <p:nvPr/>
        </p:nvSpPr>
        <p:spPr>
          <a:xfrm>
            <a:off x="594360" y="2476494"/>
            <a:ext cx="86749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I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GPP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rivisti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(2021)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mirano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agli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impatti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più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critici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durante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il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ciclo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vita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. Le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aree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tematiche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chiave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includono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: </a:t>
            </a: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6"/>
          <p:cNvSpPr txBox="1">
            <a:spLocks noGrp="1"/>
          </p:cNvSpPr>
          <p:nvPr>
            <p:ph type="title"/>
          </p:nvPr>
        </p:nvSpPr>
        <p:spPr>
          <a:xfrm>
            <a:off x="594360" y="491216"/>
            <a:ext cx="8950473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Criteri GPP dell’UE per centri dati, sale server e servizi cloud</a:t>
            </a:r>
            <a:endParaRPr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441" name="Google Shape;441;p56"/>
          <p:cNvSpPr txBox="1">
            <a:spLocks noGrp="1"/>
          </p:cNvSpPr>
          <p:nvPr>
            <p:ph type="body" idx="2"/>
          </p:nvPr>
        </p:nvSpPr>
        <p:spPr>
          <a:xfrm>
            <a:off x="491989" y="3230858"/>
            <a:ext cx="5103164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2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Efficienza</a:t>
            </a:r>
            <a:r>
              <a:rPr lang="de-DE" sz="22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energetica</a:t>
            </a:r>
            <a:r>
              <a:rPr lang="de-DE" sz="22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ridurre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il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elettricità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da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parte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server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sistemi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raffreddamento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infrastrutture</a:t>
            </a:r>
            <a:endParaRPr sz="2200" b="1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Costo del </a:t>
            </a:r>
            <a:r>
              <a:rPr lang="de-DE" sz="22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ciclo</a:t>
            </a:r>
            <a:r>
              <a:rPr lang="de-DE" sz="22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vita</a:t>
            </a:r>
            <a:r>
              <a:rPr lang="de-DE" sz="22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(LCC) –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efficaci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possono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ridurre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costi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dell’elettricità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ed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evitare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l’espansione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delle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infrastrutture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42" name="Google Shape;442;p56"/>
          <p:cNvSpPr txBox="1"/>
          <p:nvPr/>
        </p:nvSpPr>
        <p:spPr>
          <a:xfrm>
            <a:off x="5911197" y="2876604"/>
            <a:ext cx="4590961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/>
          <a:p>
            <a:pPr marL="5715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refrigeranti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Monitorare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segnalare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le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emissioni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refrigeranti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il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loro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potenziale di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riscaldamento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globale (GWP)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Standardizzazione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allineamento</a:t>
            </a:r>
            <a:r>
              <a:rPr lang="de-DE" sz="22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Garantire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l’allineamento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normativa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UE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sulla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progettazione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ecocompatibile</a:t>
            </a:r>
            <a:r>
              <a:rPr lang="de-DE" sz="2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43" name="Google Shape;443;p56"/>
          <p:cNvSpPr txBox="1"/>
          <p:nvPr/>
        </p:nvSpPr>
        <p:spPr>
          <a:xfrm>
            <a:off x="594360" y="2476494"/>
            <a:ext cx="832302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Secondo il GPP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(2020), le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aree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interesse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principali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sono</a:t>
            </a:r>
            <a:r>
              <a:rPr lang="de-DE" sz="2000" b="1" i="0" u="none" strike="noStrike" cap="none" dirty="0">
                <a:solidFill>
                  <a:schemeClr val="accent3"/>
                </a:solidFill>
                <a:latin typeface="Aptos" panose="020B0004020202020204" pitchFamily="34" charset="0"/>
                <a:sym typeface="Arial"/>
              </a:rPr>
              <a:t>: </a:t>
            </a: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7"/>
          <p:cNvSpPr txBox="1">
            <a:spLocks noGrp="1"/>
          </p:cNvSpPr>
          <p:nvPr>
            <p:ph type="title"/>
          </p:nvPr>
        </p:nvSpPr>
        <p:spPr>
          <a:xfrm>
            <a:off x="594360" y="435255"/>
            <a:ext cx="921351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le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450" name="Google Shape;450;p57"/>
          <p:cNvSpPr txBox="1">
            <a:spLocks noGrp="1"/>
          </p:cNvSpPr>
          <p:nvPr>
            <p:ph type="body" idx="1"/>
          </p:nvPr>
        </p:nvSpPr>
        <p:spPr>
          <a:xfrm>
            <a:off x="413555" y="2788450"/>
            <a:ext cx="4490700" cy="3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77500" lnSpcReduction="2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2166"/>
              <a:buFont typeface="Arial"/>
              <a:buNone/>
            </a:pPr>
            <a:r>
              <a:rPr lang="de-DE" sz="2800" b="1" dirty="0">
                <a:latin typeface="Aptos" panose="020B0004020202020204" pitchFamily="34" charset="0"/>
                <a:sym typeface="Arial"/>
              </a:rPr>
              <a:t>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rischi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sono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presenti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in tutte le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catene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elettronici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all’interno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che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all’esterno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ma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la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loro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complessità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li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rende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difficili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da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gestire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2166"/>
              <a:buFont typeface="Arial"/>
              <a:buNone/>
            </a:pPr>
            <a:r>
              <a:rPr lang="de-DE" sz="2800" dirty="0" err="1">
                <a:latin typeface="Aptos" panose="020B0004020202020204" pitchFamily="34" charset="0"/>
                <a:sym typeface="Arial"/>
              </a:rPr>
              <a:t>Sebbene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le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politiche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affrontino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gli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aspetti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ambientali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dell’elettronica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, esse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trascurano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in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gran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parte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rischi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con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riferimenti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solo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frammentari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alla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sostenibilità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sociale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.</a:t>
            </a:r>
            <a:endParaRPr sz="2800" b="1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451" name="Google Shape;451;p57"/>
          <p:cNvSpPr txBox="1">
            <a:spLocks noGrp="1"/>
          </p:cNvSpPr>
          <p:nvPr>
            <p:ph type="body" idx="2"/>
          </p:nvPr>
        </p:nvSpPr>
        <p:spPr>
          <a:xfrm>
            <a:off x="7106814" y="2186241"/>
            <a:ext cx="4148700" cy="4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85000" lnSpcReduction="1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8039"/>
              <a:buFont typeface="Arial"/>
              <a:buNone/>
            </a:pPr>
            <a:r>
              <a:rPr lang="de-DE" sz="2400" dirty="0">
                <a:latin typeface="Aptos" panose="020B0004020202020204" pitchFamily="34" charset="0"/>
                <a:sym typeface="Arial"/>
              </a:rPr>
              <a:t>Gli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strumenti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politici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esistenti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sono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tutti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volontari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si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basano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generalmente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su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audit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8039"/>
              <a:buFont typeface="Arial"/>
              <a:buNone/>
            </a:pPr>
            <a:r>
              <a:rPr lang="de-DE" sz="2400" dirty="0">
                <a:latin typeface="Aptos" panose="020B0004020202020204" pitchFamily="34" charset="0"/>
                <a:sym typeface="Arial"/>
              </a:rPr>
              <a:t>Il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livello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aspettative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requisiti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specifici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come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quelli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previsti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dai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sistemi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etichettatura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sulle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ore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lavoro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non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rappresenta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necessariamente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un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livello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aspettative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ragionevole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8039"/>
              <a:buFont typeface="Arial"/>
              <a:buNone/>
            </a:pPr>
            <a:r>
              <a:rPr lang="de-DE" sz="2400" dirty="0" err="1">
                <a:latin typeface="Aptos" panose="020B0004020202020204" pitchFamily="34" charset="0"/>
                <a:sym typeface="Arial"/>
              </a:rPr>
              <a:t>Infine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gli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sforzi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volti a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prolungare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la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durata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vita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dispositivi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possono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avere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un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sociale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positivo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,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ma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ciò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NON DEVE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essere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dato per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scontato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52" name="Google Shape;452;p57"/>
          <p:cNvSpPr txBox="1"/>
          <p:nvPr/>
        </p:nvSpPr>
        <p:spPr>
          <a:xfrm>
            <a:off x="413555" y="2275669"/>
            <a:ext cx="4490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CRITERI SOCIALI: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453" name="Google Shape;453;p57"/>
          <p:cNvSpPr/>
          <p:nvPr/>
        </p:nvSpPr>
        <p:spPr>
          <a:xfrm>
            <a:off x="5296449" y="4158642"/>
            <a:ext cx="1418299" cy="109625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4759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8"/>
          <p:cNvSpPr txBox="1">
            <a:spLocks noGrp="1"/>
          </p:cNvSpPr>
          <p:nvPr>
            <p:ph type="title"/>
          </p:nvPr>
        </p:nvSpPr>
        <p:spPr>
          <a:xfrm>
            <a:off x="594360" y="456915"/>
            <a:ext cx="9050681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4. Standard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le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460" name="Google Shape;460;p58"/>
          <p:cNvSpPr txBox="1">
            <a:spLocks noGrp="1"/>
          </p:cNvSpPr>
          <p:nvPr>
            <p:ph type="body" idx="1"/>
          </p:nvPr>
        </p:nvSpPr>
        <p:spPr>
          <a:xfrm>
            <a:off x="594360" y="2294003"/>
            <a:ext cx="4490700" cy="4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0" i="0" dirty="0" err="1">
                <a:latin typeface="Aptos" panose="020B0004020202020204" pitchFamily="34" charset="0"/>
                <a:sym typeface="Arial"/>
              </a:rPr>
              <a:t>Questi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vengono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spesso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valutati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attraverso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standard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quali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GOTS (Global </a:t>
            </a:r>
            <a:r>
              <a:rPr lang="de-DE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Organic</a:t>
            </a: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Textile Standard) </a:t>
            </a:r>
            <a:r>
              <a:rPr lang="de-DE" dirty="0">
                <a:latin typeface="Aptos" panose="020B0004020202020204" pitchFamily="34" charset="0"/>
                <a:sym typeface="Arial"/>
              </a:rPr>
              <a:t>- 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Include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sociali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lungo tutta la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catena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OEKO-TEX® MADE IN GREEN -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testato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nocive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(OEKO-TEX® STANDARD 100)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fabbricato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modo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sicuro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socialmente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responsabile</a:t>
            </a:r>
            <a:r>
              <a:rPr lang="de-DE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61" name="Google Shape;461;p58"/>
          <p:cNvSpPr txBox="1">
            <a:spLocks noGrp="1"/>
          </p:cNvSpPr>
          <p:nvPr>
            <p:ph type="body" idx="2"/>
          </p:nvPr>
        </p:nvSpPr>
        <p:spPr>
          <a:xfrm>
            <a:off x="5881898" y="2381685"/>
            <a:ext cx="4490700" cy="4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77500" lnSpcReduction="200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7527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Fair Trade / Fairtrade Textile Standard 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-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garantisce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dignitose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salari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minimi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sussistenza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rispetto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diritti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umani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7527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EU </a:t>
            </a:r>
            <a:r>
              <a:rPr lang="de-DE" sz="24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- 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offre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un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modo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affidabile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identificare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tessili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calzature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altamente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performanti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rispettosi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dell’ambiente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7527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SA8000 (</a:t>
            </a:r>
            <a:r>
              <a:rPr lang="de-DE" sz="24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Social</a:t>
            </a: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Accountability</a:t>
            </a: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International) -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garantisce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standard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internazionali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materia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diritti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lavoratori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orario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salute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sicurezza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libertà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associazione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4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9"/>
          <p:cNvSpPr txBox="1">
            <a:spLocks noGrp="1"/>
          </p:cNvSpPr>
          <p:nvPr>
            <p:ph type="title"/>
          </p:nvPr>
        </p:nvSpPr>
        <p:spPr>
          <a:xfrm>
            <a:off x="594360" y="445397"/>
            <a:ext cx="9050681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4. Standard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le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ICT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468" name="Google Shape;468;p59"/>
          <p:cNvSpPr txBox="1">
            <a:spLocks noGrp="1"/>
          </p:cNvSpPr>
          <p:nvPr>
            <p:ph type="body" idx="1"/>
          </p:nvPr>
        </p:nvSpPr>
        <p:spPr>
          <a:xfrm>
            <a:off x="594360" y="2378670"/>
            <a:ext cx="4490700" cy="4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85000" lnSpcReduction="1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8039"/>
              <a:buFont typeface="Arial"/>
              <a:buNone/>
            </a:pP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Questi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vengono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spesso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valutati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attraverso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standard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dirty="0" err="1">
                <a:latin typeface="Aptos" panose="020B0004020202020204" pitchFamily="34" charset="0"/>
                <a:sym typeface="Arial"/>
              </a:rPr>
              <a:t>quali</a:t>
            </a:r>
            <a:r>
              <a:rPr lang="de-DE" sz="2400" b="0" i="0" dirty="0"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571500" lvl="0" indent="-354106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8039"/>
              <a:buFont typeface="Arial"/>
              <a:buChar char="•"/>
            </a:pPr>
            <a:r>
              <a:rPr lang="de-DE" sz="24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TCO Certified 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- 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TCO Certified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è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una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certificazione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sostenibilità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globale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completa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che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include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tutti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aspetti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TCO Certified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promuovono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sociale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quattro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aree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chiave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clima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circolarità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catena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Tutti 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sono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obbligatori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la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conformità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è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sempre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verificata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modo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indipendente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69" name="Google Shape;469;p59"/>
          <p:cNvSpPr txBox="1">
            <a:spLocks noGrp="1"/>
          </p:cNvSpPr>
          <p:nvPr>
            <p:ph type="body" idx="2"/>
          </p:nvPr>
        </p:nvSpPr>
        <p:spPr>
          <a:xfrm>
            <a:off x="5831794" y="3142757"/>
            <a:ext cx="5598300" cy="4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2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EU </a:t>
            </a:r>
            <a:r>
              <a:rPr lang="de-DE" sz="22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2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-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garantisce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che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display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elettronici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siano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efficienti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dal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punto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vista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energetico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riparabili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contengano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una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quantità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limitata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pericolose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Inoltre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i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richiedono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un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contenuto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minimo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materiale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riciclato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una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facile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smontabilità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garantire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che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le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parti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possano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essere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recuperate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2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riciclate</a:t>
            </a:r>
            <a:r>
              <a:rPr lang="de-DE" sz="22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 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470" name="Google Shape;470;p59"/>
          <p:cNvPicPr preferRelativeResize="0"/>
          <p:nvPr/>
        </p:nvPicPr>
        <p:blipFill rotWithShape="1">
          <a:blip r:embed="rId3">
            <a:alphaModFix/>
          </a:blip>
          <a:srcRect l="8703" t="16945" r="15910" b="16144"/>
          <a:stretch/>
        </p:blipFill>
        <p:spPr>
          <a:xfrm>
            <a:off x="6461349" y="1803746"/>
            <a:ext cx="1615858" cy="1077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d6f2741882_0_8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500" cy="149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CAM - DM 11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marzo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2026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77" name="Google Shape;477;g3d6f2741882_0_8"/>
          <p:cNvSpPr txBox="1">
            <a:spLocks noGrp="1"/>
          </p:cNvSpPr>
          <p:nvPr>
            <p:ph type="body" idx="1"/>
          </p:nvPr>
        </p:nvSpPr>
        <p:spPr>
          <a:xfrm>
            <a:off x="594338" y="2692400"/>
            <a:ext cx="9870000" cy="35976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Riferimento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D.M. 11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marzo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2026 – Criteri Ambientali Minimi per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l'affidamento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forniture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servizi per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dispositivi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informatici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7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Requisiti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Prodotto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 (Hardware):</a:t>
            </a:r>
            <a:endParaRPr sz="17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Longevità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Estensione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della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vita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utile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tramite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progettazione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modulare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obbligatoria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7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Riparabilità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Indice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riparabilità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elevato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disponibilità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ricambi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per tutta la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durata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del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contratto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7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Efficienza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Standard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minimi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consumo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energetico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allineati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alle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classi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più alte del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nuovo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Regolamento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Ecodesign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7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Requisiti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b="1" dirty="0" err="1">
                <a:solidFill>
                  <a:schemeClr val="dk1"/>
                </a:solidFill>
                <a:latin typeface="Aptos" panose="020B0004020202020204" pitchFamily="34" charset="0"/>
              </a:rPr>
              <a:t>Servizio</a:t>
            </a: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endParaRPr sz="17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Software: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Garanzia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supporto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patch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sicurezza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per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almeno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8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anni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7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de-DE" sz="1700" b="1" dirty="0">
                <a:solidFill>
                  <a:schemeClr val="dk1"/>
                </a:solidFill>
                <a:latin typeface="Aptos" panose="020B0004020202020204" pitchFamily="34" charset="0"/>
              </a:rPr>
              <a:t>Fine Vita: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Gestione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dei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RAEE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con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priorità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al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ricondizionamento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(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Refurbishment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)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rispetto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 al </a:t>
            </a:r>
            <a:r>
              <a:rPr lang="de-DE" sz="1700" dirty="0" err="1">
                <a:solidFill>
                  <a:schemeClr val="dk1"/>
                </a:solidFill>
                <a:latin typeface="Aptos" panose="020B0004020202020204" pitchFamily="34" charset="0"/>
              </a:rPr>
              <a:t>riciclo</a:t>
            </a:r>
            <a:r>
              <a:rPr lang="de-DE" sz="17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7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6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Fonti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83" name="Google Shape;483;p60"/>
          <p:cNvSpPr txBox="1"/>
          <p:nvPr/>
        </p:nvSpPr>
        <p:spPr>
          <a:xfrm>
            <a:off x="594359" y="2469559"/>
            <a:ext cx="109728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https://digital-skills-jobs.europa.eu/en/latest/briefs/beyond-green-ict-building-truly-sustainable-digital-future-deep-dive</a:t>
            </a:r>
            <a:r>
              <a:rPr lang="de-DE"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file:///C:/Users/gio94/Downloads/Criteria%20for%20Data%20centres,%20server%20rooms%20and%20cloud%20services%20(2).pdf</a:t>
            </a:r>
            <a:r>
              <a:rPr lang="de-DE"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file:///C:/Users/gio94/Downloads/Criteri%20per%20computer,%20monitor,%20tablet%20e%20smartphone%20(1).pdf</a:t>
            </a:r>
            <a:r>
              <a:rPr lang="de-DE"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https://green-forum.ec.europa.eu/green-business/green-public-procurement/good-practice-library/sustainability-and-circularity-starting-point-ict-procurement_en</a:t>
            </a:r>
            <a:r>
              <a:rPr lang="de-DE"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https://eeb.org/wp-content/uploads/2020/06/Towards-a-socially-sustainable-and-circular-ICT-sector.pdf</a:t>
            </a:r>
            <a:r>
              <a:rPr lang="de-DE"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https://environment.ec.europa.eu/topics/circular-economy/eu-ecolabel/product-groups-and-criteria/electronic-equipment_en#:~:text=The%20EU%20Ecolabel%20guarantees%20that,can%20be%20recovered%20and%20recycled</a:t>
            </a:r>
            <a:r>
              <a:rPr lang="de-DE" sz="14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u="sng">
                <a:solidFill>
                  <a:schemeClr val="hlink"/>
                </a:solidFill>
                <a:latin typeface="Aptos" panose="020B0004020202020204" pitchFamily="34" charset="0"/>
                <a:hlinkClick r:id="rId8"/>
              </a:rPr>
              <a:t>https://www.mase.gov.it/portale/documents/d/guest/guri-70-del-2026-pdf</a:t>
            </a:r>
            <a:r>
              <a:rPr lang="de-DE">
                <a:latin typeface="Aptos" panose="020B0004020202020204" pitchFamily="34" charset="0"/>
              </a:rPr>
              <a:t> </a:t>
            </a:r>
            <a:endParaRPr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1"/>
          <p:cNvSpPr txBox="1">
            <a:spLocks noGrp="1"/>
          </p:cNvSpPr>
          <p:nvPr>
            <p:ph type="title"/>
          </p:nvPr>
        </p:nvSpPr>
        <p:spPr>
          <a:xfrm>
            <a:off x="594358" y="372452"/>
            <a:ext cx="8378191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Agenda –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per la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89" name="Google Shape;489;p61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9658351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ambientale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sociale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servizi per 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pulizia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Obiettivi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strategici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degli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appalti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sostenibili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servizi per 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pulizia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Standard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marchi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3048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None/>
            </a:pPr>
            <a:endParaRPr dirty="0">
              <a:latin typeface="Aptos" panose="020B0004020202020204" pitchFamily="34" charset="0"/>
              <a:sym typeface="Arial"/>
            </a:endParaRPr>
          </a:p>
          <a:p>
            <a:pPr marL="228600" lvl="0" indent="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None/>
            </a:pPr>
            <a:endParaRPr dirty="0"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2"/>
          <p:cNvSpPr txBox="1">
            <a:spLocks noGrp="1"/>
          </p:cNvSpPr>
          <p:nvPr>
            <p:ph type="title"/>
          </p:nvPr>
        </p:nvSpPr>
        <p:spPr>
          <a:xfrm>
            <a:off x="623236" y="1401672"/>
            <a:ext cx="11408872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96" name="Google Shape;496;p62"/>
          <p:cNvSpPr txBox="1">
            <a:spLocks noGrp="1"/>
          </p:cNvSpPr>
          <p:nvPr>
            <p:ph type="body" idx="1"/>
          </p:nvPr>
        </p:nvSpPr>
        <p:spPr>
          <a:xfrm>
            <a:off x="511445" y="3167390"/>
            <a:ext cx="52229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principale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grpSp>
        <p:nvGrpSpPr>
          <p:cNvPr id="497" name="Google Shape;497;p62"/>
          <p:cNvGrpSpPr/>
          <p:nvPr/>
        </p:nvGrpSpPr>
        <p:grpSpPr>
          <a:xfrm>
            <a:off x="903245" y="3167110"/>
            <a:ext cx="10385510" cy="4115798"/>
            <a:chOff x="7129" y="651433"/>
            <a:chExt cx="10385510" cy="4115798"/>
          </a:xfrm>
        </p:grpSpPr>
        <p:sp>
          <p:nvSpPr>
            <p:cNvPr id="498" name="Google Shape;498;p62"/>
            <p:cNvSpPr/>
            <p:nvPr/>
          </p:nvSpPr>
          <p:spPr>
            <a:xfrm rot="5400000">
              <a:off x="487037" y="2145027"/>
              <a:ext cx="1445554" cy="2405369"/>
            </a:xfrm>
            <a:prstGeom prst="corner">
              <a:avLst>
                <a:gd name="adj1" fmla="val 16120"/>
                <a:gd name="adj2" fmla="val 16110"/>
              </a:avLst>
            </a:prstGeom>
            <a:gradFill>
              <a:gsLst>
                <a:gs pos="0">
                  <a:srgbClr val="FFC400"/>
                </a:gs>
                <a:gs pos="100000">
                  <a:srgbClr val="FFE466"/>
                </a:gs>
              </a:gsLst>
              <a:lin ang="16200000" scaled="0"/>
            </a:gradFill>
            <a:ln w="9525" cap="flat" cmpd="sng">
              <a:solidFill>
                <a:srgbClr val="FAB50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499" name="Google Shape;499;p62"/>
            <p:cNvSpPr/>
            <p:nvPr/>
          </p:nvSpPr>
          <p:spPr>
            <a:xfrm>
              <a:off x="245738" y="2863714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0" name="Google Shape;500;p62"/>
            <p:cNvSpPr txBox="1"/>
            <p:nvPr/>
          </p:nvSpPr>
          <p:spPr>
            <a:xfrm>
              <a:off x="245738" y="2863714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Inquinamento</a:t>
              </a:r>
              <a:r>
                <a:rPr lang="de-DE" sz="22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2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dell’acqua</a:t>
              </a:r>
              <a:r>
                <a:rPr lang="de-DE" sz="22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2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e</a:t>
              </a:r>
              <a:r>
                <a:rPr lang="de-DE" sz="22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2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dell’aria</a:t>
              </a:r>
              <a:r>
                <a:rPr lang="de-DE" sz="22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501" name="Google Shape;501;p62"/>
            <p:cNvSpPr/>
            <p:nvPr/>
          </p:nvSpPr>
          <p:spPr>
            <a:xfrm>
              <a:off x="2007587" y="1967941"/>
              <a:ext cx="409732" cy="409732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rgbClr val="E8FF00"/>
                </a:gs>
                <a:gs pos="100000">
                  <a:srgbClr val="FFFF70"/>
                </a:gs>
              </a:gsLst>
              <a:lin ang="16200000" scaled="0"/>
            </a:gradFill>
            <a:ln w="9525" cap="flat" cmpd="sng">
              <a:solidFill>
                <a:srgbClr val="D0EB1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2" name="Google Shape;502;p62"/>
            <p:cNvSpPr/>
            <p:nvPr/>
          </p:nvSpPr>
          <p:spPr>
            <a:xfrm rot="5400000">
              <a:off x="3145477" y="1487193"/>
              <a:ext cx="1445554" cy="2405369"/>
            </a:xfrm>
            <a:prstGeom prst="corner">
              <a:avLst>
                <a:gd name="adj1" fmla="val 16120"/>
                <a:gd name="adj2" fmla="val 16110"/>
              </a:avLst>
            </a:prstGeom>
            <a:gradFill>
              <a:gsLst>
                <a:gs pos="0">
                  <a:srgbClr val="75F600"/>
                </a:gs>
                <a:gs pos="100000">
                  <a:srgbClr val="ADFF7C"/>
                </a:gs>
              </a:gsLst>
              <a:lin ang="16200000" scaled="0"/>
            </a:gradFill>
            <a:ln w="9525" cap="flat" cmpd="sng">
              <a:solidFill>
                <a:srgbClr val="77DA1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3" name="Google Shape;503;p62"/>
            <p:cNvSpPr/>
            <p:nvPr/>
          </p:nvSpPr>
          <p:spPr>
            <a:xfrm>
              <a:off x="2904178" y="2205880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4" name="Google Shape;504;p62"/>
            <p:cNvSpPr txBox="1"/>
            <p:nvPr/>
          </p:nvSpPr>
          <p:spPr>
            <a:xfrm>
              <a:off x="2904178" y="2205880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Tossicità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5" name="Google Shape;505;p62"/>
            <p:cNvSpPr/>
            <p:nvPr/>
          </p:nvSpPr>
          <p:spPr>
            <a:xfrm>
              <a:off x="4666027" y="1310107"/>
              <a:ext cx="409732" cy="409732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rgbClr val="1CE40D"/>
                </a:gs>
                <a:gs pos="100000">
                  <a:srgbClr val="87FF84"/>
                </a:gs>
              </a:gsLst>
              <a:lin ang="16200000" scaled="0"/>
            </a:gradFill>
            <a:ln w="9525" cap="flat" cmpd="sng">
              <a:solidFill>
                <a:srgbClr val="32CC2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6" name="Google Shape;506;p62"/>
            <p:cNvSpPr/>
            <p:nvPr/>
          </p:nvSpPr>
          <p:spPr>
            <a:xfrm rot="5400000">
              <a:off x="5803917" y="829359"/>
              <a:ext cx="1445554" cy="2405369"/>
            </a:xfrm>
            <a:prstGeom prst="corner">
              <a:avLst>
                <a:gd name="adj1" fmla="val 16120"/>
                <a:gd name="adj2" fmla="val 16110"/>
              </a:avLst>
            </a:prstGeom>
            <a:gradFill>
              <a:gsLst>
                <a:gs pos="0">
                  <a:srgbClr val="1BD056"/>
                </a:gs>
                <a:gs pos="100000">
                  <a:srgbClr val="8DFFA6"/>
                </a:gs>
              </a:gsLst>
              <a:lin ang="16200000" scaled="0"/>
            </a:gradFill>
            <a:ln w="9525" cap="flat" cmpd="sng">
              <a:solidFill>
                <a:srgbClr val="30BC5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7" name="Google Shape;507;p62"/>
            <p:cNvSpPr/>
            <p:nvPr/>
          </p:nvSpPr>
          <p:spPr>
            <a:xfrm>
              <a:off x="5562618" y="1548047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8" name="Google Shape;508;p62"/>
            <p:cNvSpPr txBox="1"/>
            <p:nvPr/>
          </p:nvSpPr>
          <p:spPr>
            <a:xfrm>
              <a:off x="5562618" y="1548047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Produzione di rifiuti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09" name="Google Shape;509;p62"/>
            <p:cNvSpPr/>
            <p:nvPr/>
          </p:nvSpPr>
          <p:spPr>
            <a:xfrm>
              <a:off x="7324467" y="652273"/>
              <a:ext cx="409732" cy="409732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rgbClr val="27BF97"/>
                </a:gs>
                <a:gs pos="100000">
                  <a:srgbClr val="97FFD9"/>
                </a:gs>
              </a:gsLst>
              <a:lin ang="16200000" scaled="0"/>
            </a:gradFill>
            <a:ln w="9525" cap="flat" cmpd="sng">
              <a:solidFill>
                <a:srgbClr val="39AE8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10" name="Google Shape;510;p62"/>
            <p:cNvSpPr/>
            <p:nvPr/>
          </p:nvSpPr>
          <p:spPr>
            <a:xfrm rot="5400000">
              <a:off x="8462356" y="171526"/>
              <a:ext cx="1445554" cy="2405369"/>
            </a:xfrm>
            <a:prstGeom prst="corner">
              <a:avLst>
                <a:gd name="adj1" fmla="val 16120"/>
                <a:gd name="adj2" fmla="val 16110"/>
              </a:avLst>
            </a:prstGeom>
            <a:gradFill>
              <a:gsLst>
                <a:gs pos="0">
                  <a:srgbClr val="359DAD"/>
                </a:gs>
                <a:gs pos="100000">
                  <a:srgbClr val="A0E2F3"/>
                </a:gs>
              </a:gsLst>
              <a:lin ang="16200000" scaled="0"/>
            </a:gradFill>
            <a:ln w="9525" cap="flat" cmpd="sng">
              <a:solidFill>
                <a:srgbClr val="4393A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11" name="Google Shape;511;p62"/>
            <p:cNvSpPr/>
            <p:nvPr/>
          </p:nvSpPr>
          <p:spPr>
            <a:xfrm>
              <a:off x="8221058" y="890213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12" name="Google Shape;512;p62"/>
            <p:cNvSpPr txBox="1"/>
            <p:nvPr/>
          </p:nvSpPr>
          <p:spPr>
            <a:xfrm>
              <a:off x="8221058" y="890213"/>
              <a:ext cx="2171581" cy="1903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Consumo energetico </a:t>
              </a: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602196" y="1630291"/>
            <a:ext cx="6922776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519" name="Google Shape;519;p63"/>
          <p:cNvSpPr txBox="1">
            <a:spLocks noGrp="1"/>
          </p:cNvSpPr>
          <p:nvPr>
            <p:ph type="body" idx="1"/>
          </p:nvPr>
        </p:nvSpPr>
        <p:spPr>
          <a:xfrm>
            <a:off x="602201" y="3198508"/>
            <a:ext cx="549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sociale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principale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520" name="Google Shape;520;p63"/>
          <p:cNvSpPr txBox="1"/>
          <p:nvPr/>
        </p:nvSpPr>
        <p:spPr>
          <a:xfrm>
            <a:off x="1161561" y="4044269"/>
            <a:ext cx="516347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Salari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bassi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precarie</a:t>
            </a:r>
            <a:endParaRPr sz="20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521" name="Google Shape;521;p63"/>
          <p:cNvSpPr/>
          <p:nvPr/>
        </p:nvSpPr>
        <p:spPr>
          <a:xfrm>
            <a:off x="1161561" y="4988160"/>
            <a:ext cx="59526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Salute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sicurezza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lavoratori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0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522" name="Google Shape;522;p63"/>
          <p:cNvSpPr/>
          <p:nvPr/>
        </p:nvSpPr>
        <p:spPr>
          <a:xfrm>
            <a:off x="1161560" y="5932051"/>
            <a:ext cx="59526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Stereotipi di genere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ed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equità</a:t>
            </a:r>
            <a:endParaRPr sz="20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23" name="Google Shape;523;p63" descr="Cuore con pulsazioni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218" y="4940766"/>
            <a:ext cx="522828" cy="52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3" descr="Utenti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265" y="3999434"/>
            <a:ext cx="573781" cy="57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3" descr="Femmina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314" y="5838788"/>
            <a:ext cx="586636" cy="58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3" title="pexels-shvetsa-521777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0615" y="2209806"/>
            <a:ext cx="4882181" cy="32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3"/>
          <p:cNvSpPr txBox="1"/>
          <p:nvPr/>
        </p:nvSpPr>
        <p:spPr>
          <a:xfrm>
            <a:off x="7060625" y="5655150"/>
            <a:ext cx="4108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Anna Shvets: https://www.pexels.com/it-it/foto/piastre-danno-pulito-ambiente-5217774/</a:t>
            </a:r>
            <a:endParaRPr sz="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585975" y="1700360"/>
            <a:ext cx="6050958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della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produzione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conciaria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509105" y="3165277"/>
            <a:ext cx="52153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sociale</a:t>
            </a:r>
            <a:r>
              <a:rPr lang="de-DE" sz="2800" b="1" i="0" u="none" strike="noStrike" cap="none" dirty="0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principale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7" name="Google Shape;117;p30"/>
          <p:cNvSpPr txBox="1"/>
          <p:nvPr/>
        </p:nvSpPr>
        <p:spPr>
          <a:xfrm>
            <a:off x="749805" y="3908215"/>
            <a:ext cx="55100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Pratiche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lavorative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sfruttatrici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salari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bassi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orari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prolungati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non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sicure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000" b="0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minorile</a:t>
            </a:r>
            <a:endParaRPr sz="2000" b="0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118" name="Google Shape;118;p30"/>
          <p:cNvSpPr/>
          <p:nvPr/>
        </p:nvSpPr>
        <p:spPr>
          <a:xfrm>
            <a:off x="749805" y="4999526"/>
            <a:ext cx="595261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854"/>
              </a:buClr>
              <a:buSzPts val="2000"/>
              <a:buFont typeface="Arial"/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Disuguaglianza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genere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mancanza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trasparenza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119" name="Google Shape;119;p30"/>
          <p:cNvSpPr/>
          <p:nvPr/>
        </p:nvSpPr>
        <p:spPr>
          <a:xfrm>
            <a:off x="749800" y="5806564"/>
            <a:ext cx="54186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Problemi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sanitari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dirty="0" err="1">
                <a:solidFill>
                  <a:srgbClr val="035854"/>
                </a:solidFill>
                <a:latin typeface="Aptos" panose="020B0004020202020204" pitchFamily="34" charset="0"/>
              </a:rPr>
              <a:t>spostamento</a:t>
            </a:r>
            <a:r>
              <a:rPr lang="de-DE" sz="2000" b="1" dirty="0">
                <a:solidFill>
                  <a:srgbClr val="035854"/>
                </a:solidFill>
                <a:latin typeface="Aptos" panose="020B0004020202020204" pitchFamily="34" charset="0"/>
              </a:rPr>
              <a:t> della </a:t>
            </a:r>
            <a:r>
              <a:rPr lang="de-DE" sz="2000" b="1" dirty="0" err="1">
                <a:solidFill>
                  <a:srgbClr val="035854"/>
                </a:solidFill>
                <a:latin typeface="Aptos" panose="020B0004020202020204" pitchFamily="34" charset="0"/>
              </a:rPr>
              <a:t>comunità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120" name="Google Shape;120;p30" descr="Cuore con pulsazioni con riempimento a tinta uni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690" y="5892838"/>
            <a:ext cx="522828" cy="52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0" descr="Femmin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915" y="5069117"/>
            <a:ext cx="506890" cy="50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0" descr="Utenti contor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214" y="4014022"/>
            <a:ext cx="573781" cy="57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0" title="pexels-cottonbro-3738075 (1).jpg"/>
          <p:cNvPicPr preferRelativeResize="0"/>
          <p:nvPr/>
        </p:nvPicPr>
        <p:blipFill rotWithShape="1">
          <a:blip r:embed="rId6">
            <a:alphaModFix/>
          </a:blip>
          <a:srcRect t="16213" b="16206"/>
          <a:stretch/>
        </p:blipFill>
        <p:spPr>
          <a:xfrm>
            <a:off x="6467593" y="-8"/>
            <a:ext cx="5739398" cy="58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0"/>
          <p:cNvSpPr txBox="1"/>
          <p:nvPr/>
        </p:nvSpPr>
        <p:spPr>
          <a:xfrm>
            <a:off x="4910700" y="6477000"/>
            <a:ext cx="541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cottonbro studio: https://www.pexels.com/it-it/foto/persona-in-camicia-a-maniche-lunghe-rossa-che-tiene-le-forbici-nere-e-d-argento-3738075/</a:t>
            </a:r>
            <a:endParaRPr sz="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4"/>
          <p:cNvSpPr txBox="1">
            <a:spLocks noGrp="1"/>
          </p:cNvSpPr>
          <p:nvPr>
            <p:ph type="title"/>
          </p:nvPr>
        </p:nvSpPr>
        <p:spPr>
          <a:xfrm>
            <a:off x="594360" y="1094900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534" name="Google Shape;534;p64"/>
          <p:cNvSpPr txBox="1">
            <a:spLocks noGrp="1"/>
          </p:cNvSpPr>
          <p:nvPr>
            <p:ph type="body" idx="4294967295"/>
          </p:nvPr>
        </p:nvSpPr>
        <p:spPr>
          <a:xfrm>
            <a:off x="244616" y="2291031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Sostenibilità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ambientale</a:t>
            </a:r>
            <a:endParaRPr sz="26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grpSp>
        <p:nvGrpSpPr>
          <p:cNvPr id="535" name="Google Shape;535;p64"/>
          <p:cNvGrpSpPr/>
          <p:nvPr/>
        </p:nvGrpSpPr>
        <p:grpSpPr>
          <a:xfrm>
            <a:off x="536270" y="2402047"/>
            <a:ext cx="11119460" cy="5418666"/>
            <a:chOff x="0" y="0"/>
            <a:chExt cx="11119460" cy="5418666"/>
          </a:xfrm>
        </p:grpSpPr>
        <p:sp>
          <p:nvSpPr>
            <p:cNvPr id="536" name="Google Shape;536;p64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37" name="Google Shape;537;p64"/>
            <p:cNvSpPr/>
            <p:nvPr/>
          </p:nvSpPr>
          <p:spPr>
            <a:xfrm>
              <a:off x="969" y="79957"/>
              <a:ext cx="2179131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38" name="Google Shape;538;p64"/>
            <p:cNvSpPr txBox="1"/>
            <p:nvPr/>
          </p:nvSpPr>
          <p:spPr>
            <a:xfrm>
              <a:off x="969" y="79957"/>
              <a:ext cx="2179131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Utilizzo di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energia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verde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nella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produzione</a:t>
              </a:r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539" name="Google Shape;539;p64"/>
            <p:cNvSpPr/>
            <p:nvPr/>
          </p:nvSpPr>
          <p:spPr>
            <a:xfrm>
              <a:off x="412064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0" name="Google Shape;540;p64"/>
            <p:cNvSpPr/>
            <p:nvPr/>
          </p:nvSpPr>
          <p:spPr>
            <a:xfrm>
              <a:off x="2268669" y="3251200"/>
              <a:ext cx="4018040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1" name="Google Shape;541;p64"/>
            <p:cNvSpPr txBox="1"/>
            <p:nvPr/>
          </p:nvSpPr>
          <p:spPr>
            <a:xfrm>
              <a:off x="2268669" y="3251200"/>
              <a:ext cx="4018040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Ridurre la quantità di imballaggi e garantire la riciclabilità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2" name="Google Shape;542;p64"/>
            <p:cNvSpPr/>
            <p:nvPr/>
          </p:nvSpPr>
          <p:spPr>
            <a:xfrm>
              <a:off x="3647899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3" name="Google Shape;543;p64"/>
            <p:cNvSpPr/>
            <p:nvPr/>
          </p:nvSpPr>
          <p:spPr>
            <a:xfrm>
              <a:off x="6375277" y="0"/>
              <a:ext cx="1771349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4" name="Google Shape;544;p64"/>
            <p:cNvSpPr txBox="1"/>
            <p:nvPr/>
          </p:nvSpPr>
          <p:spPr>
            <a:xfrm>
              <a:off x="6375277" y="0"/>
              <a:ext cx="1771349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14935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Prodotti con marchio ecologico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5" name="Google Shape;545;p64"/>
            <p:cNvSpPr/>
            <p:nvPr/>
          </p:nvSpPr>
          <p:spPr>
            <a:xfrm>
              <a:off x="6607293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6" name="Google Shape;546;p64"/>
            <p:cNvSpPr/>
            <p:nvPr/>
          </p:nvSpPr>
          <p:spPr>
            <a:xfrm>
              <a:off x="8235194" y="3251200"/>
              <a:ext cx="1771349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47" name="Google Shape;547;p64"/>
            <p:cNvSpPr txBox="1"/>
            <p:nvPr/>
          </p:nvSpPr>
          <p:spPr>
            <a:xfrm>
              <a:off x="8235194" y="3251200"/>
              <a:ext cx="1771349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49350" rIns="149350" bIns="14935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Eliminare i componenti pericolosi</a:t>
              </a:r>
              <a:endParaRPr sz="21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548" name="Google Shape;548;p64"/>
            <p:cNvSpPr/>
            <p:nvPr/>
          </p:nvSpPr>
          <p:spPr>
            <a:xfrm>
              <a:off x="8500973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5"/>
          <p:cNvSpPr txBox="1"/>
          <p:nvPr/>
        </p:nvSpPr>
        <p:spPr>
          <a:xfrm>
            <a:off x="266919" y="2335637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sociale</a:t>
            </a:r>
            <a:endParaRPr dirty="0">
              <a:latin typeface="Aptos" panose="020B0004020202020204" pitchFamily="34" charset="0"/>
            </a:endParaRPr>
          </a:p>
        </p:txBody>
      </p:sp>
      <p:grpSp>
        <p:nvGrpSpPr>
          <p:cNvPr id="555" name="Google Shape;555;p65"/>
          <p:cNvGrpSpPr/>
          <p:nvPr/>
        </p:nvGrpSpPr>
        <p:grpSpPr>
          <a:xfrm>
            <a:off x="478180" y="2502408"/>
            <a:ext cx="11119460" cy="5418666"/>
            <a:chOff x="0" y="0"/>
            <a:chExt cx="11119460" cy="5418666"/>
          </a:xfrm>
        </p:grpSpPr>
        <p:sp>
          <p:nvSpPr>
            <p:cNvPr id="556" name="Google Shape;556;p65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57" name="Google Shape;557;p65"/>
            <p:cNvSpPr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58" name="Google Shape;558;p65"/>
            <p:cNvSpPr txBox="1"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Pratiche lavorative eque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59" name="Google Shape;559;p65"/>
            <p:cNvSpPr/>
            <p:nvPr/>
          </p:nvSpPr>
          <p:spPr>
            <a:xfrm>
              <a:off x="531055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0" name="Google Shape;560;p65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1" name="Google Shape;561;p65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Condizioni di lavoro sicure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2" name="Google Shape;562;p65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3" name="Google Shape;563;p65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4" name="Google Shape;564;p65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Parità di genere e inclusione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5" name="Google Shape;565;p65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6" name="Google Shape;566;p65"/>
            <p:cNvSpPr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567" name="Google Shape;567;p65"/>
            <p:cNvSpPr txBox="1"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Diritti dei lavoratori e salari</a:t>
              </a:r>
              <a:endParaRPr sz="20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568" name="Google Shape;568;p65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  <p:sp>
        <p:nvSpPr>
          <p:cNvPr id="569" name="Google Shape;569;p65"/>
          <p:cNvSpPr txBox="1">
            <a:spLocks noGrp="1"/>
          </p:cNvSpPr>
          <p:nvPr>
            <p:ph type="title"/>
          </p:nvPr>
        </p:nvSpPr>
        <p:spPr>
          <a:xfrm>
            <a:off x="594240" y="1232108"/>
            <a:ext cx="11003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6"/>
          <p:cNvSpPr txBox="1">
            <a:spLocks noGrp="1"/>
          </p:cNvSpPr>
          <p:nvPr>
            <p:ph type="ctrTitle"/>
          </p:nvPr>
        </p:nvSpPr>
        <p:spPr>
          <a:xfrm>
            <a:off x="6321338" y="350932"/>
            <a:ext cx="5314402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575" name="Google Shape;575;p66"/>
          <p:cNvSpPr txBox="1">
            <a:spLocks noGrp="1"/>
          </p:cNvSpPr>
          <p:nvPr>
            <p:ph type="body" idx="1"/>
          </p:nvPr>
        </p:nvSpPr>
        <p:spPr>
          <a:xfrm>
            <a:off x="616267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 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per 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i servizi di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pulizia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endParaRPr sz="2800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76" name="Google Shape;576;p6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990" r="22990"/>
          <a:stretch/>
        </p:blipFill>
        <p:spPr>
          <a:xfrm>
            <a:off x="0" y="-11113"/>
            <a:ext cx="5189220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  <p:pic>
        <p:nvPicPr>
          <p:cNvPr id="577" name="Google Shape;577;p66" descr="Secchio e straccio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6938" y="4568602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7"/>
          <p:cNvSpPr txBox="1">
            <a:spLocks noGrp="1"/>
          </p:cNvSpPr>
          <p:nvPr>
            <p:ph type="body" idx="1"/>
          </p:nvPr>
        </p:nvSpPr>
        <p:spPr>
          <a:xfrm>
            <a:off x="3972278" y="4105830"/>
            <a:ext cx="6726477" cy="258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I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cinque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mercati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più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grandi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per i servizi di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professionale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sono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Germania, Francia, Italia,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Regno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Unito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Spagna.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La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degli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uffici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è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predominante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rappresenta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il 50% del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fatturato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Le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pratiche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sostenibili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nel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settore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servizi di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sono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guidate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dalle</a:t>
            </a:r>
            <a:r>
              <a:rPr lang="de-DE" sz="1800" b="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opportunità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risparmio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risorse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costi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dalle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politiche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governative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dagli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standard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volontari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dalla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domanda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18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mercato</a:t>
            </a:r>
            <a:r>
              <a:rPr lang="de-DE" sz="18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583" name="Google Shape;583;p67"/>
          <p:cNvSpPr txBox="1"/>
          <p:nvPr/>
        </p:nvSpPr>
        <p:spPr>
          <a:xfrm>
            <a:off x="6288830" y="2003302"/>
            <a:ext cx="6050071" cy="184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Obiettivi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servizi di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pulizia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Arial"/>
            </a:endParaRPr>
          </a:p>
        </p:txBody>
      </p:sp>
      <p:pic>
        <p:nvPicPr>
          <p:cNvPr id="584" name="Google Shape;584;p67" title="pexels-mikhail-nilov-7475829.jpg"/>
          <p:cNvPicPr preferRelativeResize="0"/>
          <p:nvPr/>
        </p:nvPicPr>
        <p:blipFill rotWithShape="1">
          <a:blip r:embed="rId3">
            <a:alphaModFix/>
          </a:blip>
          <a:srcRect l="14986" r="14986"/>
          <a:stretch/>
        </p:blipFill>
        <p:spPr>
          <a:xfrm>
            <a:off x="2467627" y="671473"/>
            <a:ext cx="3448832" cy="328249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7"/>
          <p:cNvSpPr txBox="1"/>
          <p:nvPr/>
        </p:nvSpPr>
        <p:spPr>
          <a:xfrm>
            <a:off x="0" y="0"/>
            <a:ext cx="4012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Photo by Mikhail Nilov: https://www.pexels.com/it-it/foto/mano-tenendo-inquinamento-natura-morta-7475829/</a:t>
            </a:r>
            <a:endParaRPr sz="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8"/>
          <p:cNvSpPr txBox="1">
            <a:spLocks noGrp="1"/>
          </p:cNvSpPr>
          <p:nvPr>
            <p:ph type="title"/>
          </p:nvPr>
        </p:nvSpPr>
        <p:spPr>
          <a:xfrm>
            <a:off x="588317" y="408308"/>
            <a:ext cx="7484165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Obiettivi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591" name="Google Shape;591;p68"/>
          <p:cNvSpPr txBox="1">
            <a:spLocks noGrp="1"/>
          </p:cNvSpPr>
          <p:nvPr>
            <p:ph type="body" idx="1"/>
          </p:nvPr>
        </p:nvSpPr>
        <p:spPr>
          <a:xfrm>
            <a:off x="494000" y="3249368"/>
            <a:ext cx="76728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pulizia</a:t>
            </a:r>
            <a:r>
              <a:rPr lang="de-DE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basso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ambientale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Efficienza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energetica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attrezzature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pulizia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Scarico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delle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acque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reflue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Raccolta</a:t>
            </a:r>
            <a:r>
              <a:rPr lang="de-DE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selezione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riciclaggio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rifiuti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solidi</a:t>
            </a:r>
            <a:endParaRPr b="0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592" name="Google Shape;592;p68"/>
          <p:cNvSpPr txBox="1"/>
          <p:nvPr/>
        </p:nvSpPr>
        <p:spPr>
          <a:xfrm>
            <a:off x="494000" y="2327914"/>
            <a:ext cx="5081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Aree di </a:t>
            </a:r>
            <a:r>
              <a:rPr lang="de-DE" sz="24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miglioramento</a:t>
            </a: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: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593" name="Google Shape;593;p68"/>
          <p:cNvSpPr txBox="1"/>
          <p:nvPr/>
        </p:nvSpPr>
        <p:spPr>
          <a:xfrm>
            <a:off x="8267700" y="4546300"/>
            <a:ext cx="4305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di Markus Spiske: https://www.pexels.com/it-it/foto/clima-strada-paesaggio-persone-2990650/</a:t>
            </a:r>
            <a:endParaRPr sz="600"/>
          </a:p>
        </p:txBody>
      </p:sp>
      <p:pic>
        <p:nvPicPr>
          <p:cNvPr id="594" name="Google Shape;594;p68" title="pexels-markusspiske-29906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700" y="1732075"/>
            <a:ext cx="3808676" cy="2538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9"/>
          <p:cNvSpPr txBox="1">
            <a:spLocks noGrp="1"/>
          </p:cNvSpPr>
          <p:nvPr>
            <p:ph type="title"/>
          </p:nvPr>
        </p:nvSpPr>
        <p:spPr>
          <a:xfrm>
            <a:off x="594360" y="1074974"/>
            <a:ext cx="550164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11111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601" name="Google Shape;601;p69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693706" cy="339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Attualmente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esistono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GPP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specifici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per i servizi di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per i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detergenti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per la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Esiste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un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collegamento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tra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i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UE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i </a:t>
            </a:r>
            <a:r>
              <a:rPr lang="de-DE" sz="2400" b="1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GPP UE 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per i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i servizi di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602" name="Google Shape;602;p69" title="pexels-polina-tankilevitch-4440533 (1)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475" r="23475"/>
          <a:stretch/>
        </p:blipFill>
        <p:spPr>
          <a:xfrm flipH="1">
            <a:off x="6733500" y="10"/>
            <a:ext cx="5458500" cy="68580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603" name="Google Shape;603;p69"/>
          <p:cNvSpPr txBox="1"/>
          <p:nvPr/>
        </p:nvSpPr>
        <p:spPr>
          <a:xfrm>
            <a:off x="4886700" y="64770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di Polina Tankilevitch: https://www.pexels.com/it-it/foto/mani-sapone-pulizia-spray-4440533/</a:t>
            </a:r>
            <a:endParaRPr sz="6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0"/>
          <p:cNvSpPr txBox="1">
            <a:spLocks noGrp="1"/>
          </p:cNvSpPr>
          <p:nvPr>
            <p:ph type="title"/>
          </p:nvPr>
        </p:nvSpPr>
        <p:spPr>
          <a:xfrm>
            <a:off x="602422" y="471278"/>
            <a:ext cx="9043383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09" name="Google Shape;609;p70"/>
          <p:cNvSpPr txBox="1">
            <a:spLocks noGrp="1"/>
          </p:cNvSpPr>
          <p:nvPr>
            <p:ph type="body" idx="2"/>
          </p:nvPr>
        </p:nvSpPr>
        <p:spPr>
          <a:xfrm>
            <a:off x="693479" y="3359278"/>
            <a:ext cx="5103300" cy="3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925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Utilizzo di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accessori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per la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marchio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ecologico</a:t>
            </a:r>
            <a:endParaRPr sz="24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Efficienza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energetica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requisiti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quali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aspirapolvere</a:t>
            </a:r>
            <a:endParaRPr sz="2400" b="1" dirty="0">
              <a:solidFill>
                <a:srgbClr val="0C0C0C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Utilizzo di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per la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pulizia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concentrati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non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diluiti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– 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per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ridurre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al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minimo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gli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imballaggi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il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trasporto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400" dirty="0">
              <a:solidFill>
                <a:srgbClr val="0C0C0C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610" name="Google Shape;610;p70"/>
          <p:cNvSpPr txBox="1"/>
          <p:nvPr/>
        </p:nvSpPr>
        <p:spPr>
          <a:xfrm>
            <a:off x="6056162" y="3359277"/>
            <a:ext cx="4590900" cy="3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lnSpcReduction="10000"/>
          </a:bodyPr>
          <a:lstStyle/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in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microfibra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– </a:t>
            </a:r>
            <a:r>
              <a:rPr lang="de-DE" sz="2400" b="0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per </a:t>
            </a:r>
            <a:r>
              <a:rPr lang="de-DE" sz="2400" b="0" i="0" u="none" strike="noStrike" cap="none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una</a:t>
            </a:r>
            <a:r>
              <a:rPr lang="de-DE" sz="2400" b="0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maggiore</a:t>
            </a:r>
            <a:r>
              <a:rPr lang="de-DE" sz="2400" b="0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efficienza</a:t>
            </a:r>
            <a:r>
              <a:rPr lang="de-DE" sz="2400" b="0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pulizia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Misure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ambientale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400" b="0" i="0" u="none" strike="noStrike" cap="none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sz="2400" b="0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sostenibile</a:t>
            </a:r>
            <a:r>
              <a:rPr lang="de-DE" sz="2400" b="0" i="0" u="none" strike="noStrike" cap="none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beni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consumo</a:t>
            </a:r>
            <a:endParaRPr sz="24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611" name="Google Shape;611;p70"/>
          <p:cNvSpPr txBox="1"/>
          <p:nvPr/>
        </p:nvSpPr>
        <p:spPr>
          <a:xfrm>
            <a:off x="602422" y="2563066"/>
            <a:ext cx="8674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>
                <a:solidFill>
                  <a:srgbClr val="BE8903"/>
                </a:solidFill>
                <a:latin typeface="Aptos" panose="020B0004020202020204" pitchFamily="34" charset="0"/>
                <a:sym typeface="Arial"/>
              </a:rPr>
              <a:t>Specifiche tecniche: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1"/>
          <p:cNvSpPr txBox="1">
            <a:spLocks noGrp="1"/>
          </p:cNvSpPr>
          <p:nvPr>
            <p:ph type="title"/>
          </p:nvPr>
        </p:nvSpPr>
        <p:spPr>
          <a:xfrm>
            <a:off x="594360" y="491216"/>
            <a:ext cx="8950473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centri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dati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,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server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cloud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18" name="Google Shape;618;p71"/>
          <p:cNvSpPr txBox="1">
            <a:spLocks noGrp="1"/>
          </p:cNvSpPr>
          <p:nvPr>
            <p:ph type="body" idx="2"/>
          </p:nvPr>
        </p:nvSpPr>
        <p:spPr>
          <a:xfrm>
            <a:off x="693479" y="3443945"/>
            <a:ext cx="5103164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685800" lvl="0" indent="-457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Migliori </a:t>
            </a:r>
            <a:r>
              <a:rPr lang="de-DE" sz="2800" b="1" dirty="0" err="1">
                <a:solidFill>
                  <a:srgbClr val="326F79"/>
                </a:solidFill>
                <a:latin typeface="Aptos" panose="020B0004020202020204" pitchFamily="34" charset="0"/>
                <a:sym typeface="Arial"/>
              </a:rPr>
              <a:t>pratiche</a:t>
            </a:r>
            <a:r>
              <a:rPr lang="de-DE" sz="2800" b="1" dirty="0">
                <a:solidFill>
                  <a:srgbClr val="326F79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solidFill>
                  <a:srgbClr val="326F79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800" b="1" dirty="0">
                <a:solidFill>
                  <a:srgbClr val="326F7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rgbClr val="326F79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800" b="1" dirty="0">
                <a:solidFill>
                  <a:srgbClr val="326F7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nella</a:t>
            </a:r>
            <a:r>
              <a:rPr lang="de-DE" sz="28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fornitura</a:t>
            </a:r>
            <a:r>
              <a:rPr lang="de-DE" sz="28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servizi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Beni di </a:t>
            </a:r>
            <a:r>
              <a:rPr lang="de-DE" sz="28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8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</a:t>
            </a:r>
            <a:r>
              <a:rPr lang="de-DE" sz="28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marchio</a:t>
            </a:r>
            <a:r>
              <a:rPr lang="de-DE" sz="28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ecologico</a:t>
            </a:r>
            <a:r>
              <a:rPr lang="de-DE" sz="2800" b="1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8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619" name="Google Shape;619;p71"/>
          <p:cNvSpPr txBox="1"/>
          <p:nvPr/>
        </p:nvSpPr>
        <p:spPr>
          <a:xfrm>
            <a:off x="6080566" y="3429000"/>
            <a:ext cx="4590961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lnSpcReduction="10000"/>
          </a:bodyPr>
          <a:lstStyle/>
          <a:p>
            <a:pPr marL="685800" marR="0" lvl="0" indent="-457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Disposizioni</a:t>
            </a:r>
            <a:r>
              <a:rPr lang="de-DE" sz="28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relative alla </a:t>
            </a:r>
            <a:r>
              <a:rPr lang="de-DE" sz="28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formazione</a:t>
            </a:r>
            <a:r>
              <a:rPr lang="de-DE" sz="28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 personale 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 materia di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pratiche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sostenibili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sicure</a:t>
            </a:r>
            <a:endParaRPr dirty="0">
              <a:latin typeface="Aptos" panose="020B0004020202020204" pitchFamily="34" charset="0"/>
            </a:endParaRPr>
          </a:p>
          <a:p>
            <a:pPr marL="685800" marR="0" lvl="0" indent="-457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8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Dosaggio</a:t>
            </a:r>
            <a:r>
              <a:rPr lang="de-DE" sz="28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corretto</a:t>
            </a:r>
            <a:r>
              <a:rPr lang="de-DE" sz="28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8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la </a:t>
            </a:r>
            <a:r>
              <a:rPr lang="de-DE" sz="28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pulizia</a:t>
            </a:r>
            <a:endParaRPr sz="2800" b="1" i="0" u="none" strike="noStrike" cap="none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620" name="Google Shape;620;p71"/>
          <p:cNvSpPr txBox="1"/>
          <p:nvPr/>
        </p:nvSpPr>
        <p:spPr>
          <a:xfrm>
            <a:off x="480060" y="2296879"/>
            <a:ext cx="83230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>
                <a:solidFill>
                  <a:srgbClr val="BE8903"/>
                </a:solidFill>
                <a:latin typeface="Aptos" panose="020B0004020202020204" pitchFamily="34" charset="0"/>
                <a:sym typeface="Arial"/>
              </a:rPr>
              <a:t>Criteri di assegnazione: 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2"/>
          <p:cNvSpPr txBox="1">
            <a:spLocks noGrp="1"/>
          </p:cNvSpPr>
          <p:nvPr>
            <p:ph type="title"/>
          </p:nvPr>
        </p:nvSpPr>
        <p:spPr>
          <a:xfrm>
            <a:off x="560070" y="400713"/>
            <a:ext cx="9241016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27" name="Google Shape;627;p72"/>
          <p:cNvSpPr txBox="1">
            <a:spLocks noGrp="1"/>
          </p:cNvSpPr>
          <p:nvPr>
            <p:ph type="body" idx="1"/>
          </p:nvPr>
        </p:nvSpPr>
        <p:spPr>
          <a:xfrm>
            <a:off x="388175" y="2939579"/>
            <a:ext cx="4490827" cy="391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84034"/>
              <a:buFont typeface="Arial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Le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caratteristiche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fattori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chiave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nel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settore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servizi di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pulizia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includono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l’espansione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dell’outsourcing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un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appalto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basato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sui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costi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una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eccessiva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percentuale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occupazione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part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-time (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part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-time molto breve). 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84034"/>
              <a:buFont typeface="Arial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Il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settore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è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inoltre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particolarmente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sensibile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alle normative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salariali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a causa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dell’elevata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intensità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manodopera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628" name="Google Shape;628;p72"/>
          <p:cNvSpPr txBox="1">
            <a:spLocks noGrp="1"/>
          </p:cNvSpPr>
          <p:nvPr>
            <p:ph type="body" idx="2"/>
          </p:nvPr>
        </p:nvSpPr>
        <p:spPr>
          <a:xfrm>
            <a:off x="6616162" y="2174170"/>
            <a:ext cx="4167067" cy="435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92500" lnSpcReduction="100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latin typeface="Aptos" panose="020B0004020202020204" pitchFamily="34" charset="0"/>
                <a:sym typeface="Arial"/>
              </a:rPr>
              <a:t>Pratiche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lavorative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eque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benessere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dipendenti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etica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-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Nessun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test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sugli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animali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ingredienti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vegani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>
                <a:latin typeface="Aptos" panose="020B0004020202020204" pitchFamily="34" charset="0"/>
                <a:sym typeface="Arial"/>
              </a:rPr>
              <a:t>Marchio Ecolabel UE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: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questo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marchio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per i servizi di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pulizia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include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obbligatori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sulla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formazione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il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benessere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del personale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nonché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considerazioni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nei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suoi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latin typeface="Aptos" panose="020B0004020202020204" pitchFamily="34" charset="0"/>
                <a:sym typeface="Arial"/>
              </a:rPr>
              <a:t>prodotto</a:t>
            </a:r>
            <a:r>
              <a:rPr lang="de-DE" sz="2400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629" name="Google Shape;629;p72"/>
          <p:cNvSpPr txBox="1"/>
          <p:nvPr/>
        </p:nvSpPr>
        <p:spPr>
          <a:xfrm>
            <a:off x="388174" y="2345634"/>
            <a:ext cx="4490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CRITERI SOCIALI: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630" name="Google Shape;630;p72"/>
          <p:cNvSpPr/>
          <p:nvPr/>
        </p:nvSpPr>
        <p:spPr>
          <a:xfrm>
            <a:off x="5296449" y="4158642"/>
            <a:ext cx="1418299" cy="109625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4759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3"/>
          <p:cNvSpPr txBox="1">
            <a:spLocks noGrp="1"/>
          </p:cNvSpPr>
          <p:nvPr>
            <p:ph type="title"/>
          </p:nvPr>
        </p:nvSpPr>
        <p:spPr>
          <a:xfrm>
            <a:off x="594360" y="445398"/>
            <a:ext cx="9050681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4. Standard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i servizi di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37" name="Google Shape;637;p73"/>
          <p:cNvSpPr txBox="1">
            <a:spLocks noGrp="1"/>
          </p:cNvSpPr>
          <p:nvPr>
            <p:ph type="body" idx="1"/>
          </p:nvPr>
        </p:nvSpPr>
        <p:spPr>
          <a:xfrm>
            <a:off x="594360" y="2167003"/>
            <a:ext cx="4490827" cy="41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0" i="0" dirty="0" err="1">
                <a:latin typeface="Aptos" panose="020B0004020202020204" pitchFamily="34" charset="0"/>
                <a:sym typeface="Arial"/>
              </a:rPr>
              <a:t>Questi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vengono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spesso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valutati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attraverso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standard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quali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b="0" i="0" dirty="0"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EU-</a:t>
            </a:r>
            <a:r>
              <a:rPr lang="de-DE" sz="28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800" b="0" i="0" u="none" strike="noStrike" cap="none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Blue Angel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ECOCERT “</a:t>
            </a:r>
            <a:r>
              <a:rPr lang="de-DE" sz="28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Ecodetergente</a:t>
            </a: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”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638" name="Google Shape;638;p73"/>
          <p:cNvSpPr txBox="1">
            <a:spLocks noGrp="1"/>
          </p:cNvSpPr>
          <p:nvPr>
            <p:ph type="body" idx="2"/>
          </p:nvPr>
        </p:nvSpPr>
        <p:spPr>
          <a:xfrm>
            <a:off x="5906950" y="3423602"/>
            <a:ext cx="5216162" cy="278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ECOCERT “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Ecodetergenti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realizzati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con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biologici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”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Nature Care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Product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(NCP)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ISO 14001 </a:t>
            </a: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611145" y="1324357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4294967295"/>
          </p:nvPr>
        </p:nvSpPr>
        <p:spPr>
          <a:xfrm>
            <a:off x="244615" y="2346787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Sostenibilità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ambientale</a:t>
            </a:r>
            <a:endParaRPr sz="26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grpSp>
        <p:nvGrpSpPr>
          <p:cNvPr id="132" name="Google Shape;132;p31"/>
          <p:cNvGrpSpPr/>
          <p:nvPr/>
        </p:nvGrpSpPr>
        <p:grpSpPr>
          <a:xfrm>
            <a:off x="553055" y="1554554"/>
            <a:ext cx="11119460" cy="5418666"/>
            <a:chOff x="0" y="0"/>
            <a:chExt cx="11119460" cy="5418666"/>
          </a:xfrm>
        </p:grpSpPr>
        <p:sp>
          <p:nvSpPr>
            <p:cNvPr id="133" name="Google Shape;133;p31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4" name="Google Shape;134;p31"/>
            <p:cNvSpPr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5" name="Google Shape;135;p31"/>
            <p:cNvSpPr txBox="1"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de-DE" sz="17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Riduzione delle emissioni di CO2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6" name="Google Shape;136;p31"/>
            <p:cNvSpPr/>
            <p:nvPr/>
          </p:nvSpPr>
          <p:spPr>
            <a:xfrm>
              <a:off x="531055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7" name="Google Shape;137;p31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8" name="Google Shape;138;p31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de-DE" sz="17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Approvvigionamento sostenibile dei materiali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39" name="Google Shape;139;p31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40" name="Google Shape;140;p31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41" name="Google Shape;141;p31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de-DE" sz="17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Risparmio idrico ed energetico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42" name="Google Shape;142;p31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43" name="Google Shape;143;p31"/>
            <p:cNvSpPr/>
            <p:nvPr/>
          </p:nvSpPr>
          <p:spPr>
            <a:xfrm>
              <a:off x="7615777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44" name="Google Shape;144;p31"/>
            <p:cNvSpPr txBox="1"/>
            <p:nvPr/>
          </p:nvSpPr>
          <p:spPr>
            <a:xfrm>
              <a:off x="7615777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de-DE" sz="17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Eliminazione delle sostanze chimiche pericolose</a:t>
              </a:r>
              <a:endParaRPr sz="17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145" name="Google Shape;145;p31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d6f2741882_0_19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500" cy="149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CAM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Pulizia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e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Sanificazione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645" name="Google Shape;645;g3d6f2741882_0_19"/>
          <p:cNvSpPr txBox="1">
            <a:spLocks noGrp="1"/>
          </p:cNvSpPr>
          <p:nvPr>
            <p:ph type="body" idx="1"/>
          </p:nvPr>
        </p:nvSpPr>
        <p:spPr>
          <a:xfrm>
            <a:off x="594338" y="2676525"/>
            <a:ext cx="9778500" cy="35976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 err="1">
                <a:solidFill>
                  <a:schemeClr val="dk1"/>
                </a:solidFill>
                <a:latin typeface="Aptos" panose="020B0004020202020204" pitchFamily="34" charset="0"/>
              </a:rPr>
              <a:t>Normativa</a:t>
            </a:r>
            <a:r>
              <a:rPr lang="de-DE" sz="19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D.M. 29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gennaio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2021 (G.U. n. 42 del 19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febbraio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2021).</a:t>
            </a:r>
            <a:endParaRPr sz="19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 err="1">
                <a:solidFill>
                  <a:schemeClr val="dk1"/>
                </a:solidFill>
                <a:latin typeface="Aptos" panose="020B0004020202020204" pitchFamily="34" charset="0"/>
              </a:rPr>
              <a:t>Ambito</a:t>
            </a:r>
            <a:r>
              <a:rPr lang="de-DE" sz="19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Servizi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pulizia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sanificazione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edifici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ambienti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ad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uso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civile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,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fornitura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prodotti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detergenti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9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900" b="1" dirty="0" err="1">
                <a:solidFill>
                  <a:schemeClr val="dk1"/>
                </a:solidFill>
                <a:latin typeface="Aptos" panose="020B0004020202020204" pitchFamily="34" charset="0"/>
              </a:rPr>
              <a:t>Punti</a:t>
            </a:r>
            <a:r>
              <a:rPr lang="de-DE" sz="1900" b="1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b="1" dirty="0" err="1">
                <a:solidFill>
                  <a:schemeClr val="dk1"/>
                </a:solidFill>
                <a:latin typeface="Aptos" panose="020B0004020202020204" pitchFamily="34" charset="0"/>
              </a:rPr>
              <a:t>chiave</a:t>
            </a:r>
            <a:r>
              <a:rPr lang="de-DE" sz="1900" b="1" dirty="0">
                <a:solidFill>
                  <a:schemeClr val="dk1"/>
                </a:solidFill>
                <a:latin typeface="Aptos" panose="020B0004020202020204" pitchFamily="34" charset="0"/>
              </a:rPr>
              <a:t> del CAM:</a:t>
            </a:r>
            <a:endParaRPr sz="19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Uso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esclusivo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detergenti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con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etichetta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b="1" dirty="0" err="1">
                <a:solidFill>
                  <a:schemeClr val="dk1"/>
                </a:solidFill>
                <a:latin typeface="Aptos" panose="020B0004020202020204" pitchFamily="34" charset="0"/>
              </a:rPr>
              <a:t>Ecolabel</a:t>
            </a:r>
            <a:r>
              <a:rPr lang="de-DE" sz="1900" b="1" dirty="0">
                <a:solidFill>
                  <a:schemeClr val="dk1"/>
                </a:solidFill>
                <a:latin typeface="Aptos" panose="020B0004020202020204" pitchFamily="34" charset="0"/>
              </a:rPr>
              <a:t> UE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(o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equivalente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).</a:t>
            </a:r>
            <a:endParaRPr sz="19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Divieto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utilizzo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prodotti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spray non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ricaricabili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9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Formazione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obbligatoria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del personale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sulle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tecniche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pulizia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sostenibile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9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Monitoraggio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del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consumo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acqua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ed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energia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durante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 il </a:t>
            </a:r>
            <a:r>
              <a:rPr lang="de-DE" sz="1900" dirty="0" err="1">
                <a:solidFill>
                  <a:schemeClr val="dk1"/>
                </a:solidFill>
                <a:latin typeface="Aptos" panose="020B0004020202020204" pitchFamily="34" charset="0"/>
              </a:rPr>
              <a:t>servizio</a:t>
            </a:r>
            <a:r>
              <a:rPr lang="de-DE" sz="19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9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28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4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Fonti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651" name="Google Shape;651;p74"/>
          <p:cNvSpPr txBox="1"/>
          <p:nvPr/>
        </p:nvSpPr>
        <p:spPr>
          <a:xfrm>
            <a:off x="594360" y="2690336"/>
            <a:ext cx="1097279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file:///C:/Users/gio94/Downloads/Technical%20report%20Indoor%20Cleaning%20Services.pdf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https://susproc.jrc.ec.europa.eu/product-bureau/sites/default/files/2020-02/cleaning.pdf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5"/>
          <p:cNvSpPr txBox="1">
            <a:spLocks noGrp="1"/>
          </p:cNvSpPr>
          <p:nvPr>
            <p:ph type="title"/>
          </p:nvPr>
        </p:nvSpPr>
        <p:spPr>
          <a:xfrm>
            <a:off x="594358" y="379143"/>
            <a:ext cx="7858265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Agenda – Materiali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ufficio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57" name="Google Shape;657;p75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8355331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Impatto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ambientale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sociale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 materiale per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ufficio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Obiettivi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strategici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degli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appalti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sostenibili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per il materiale da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ufficio</a:t>
            </a:r>
            <a:endParaRPr dirty="0">
              <a:latin typeface="Aptos" panose="020B0004020202020204" pitchFamily="34" charset="0"/>
            </a:endParaRPr>
          </a:p>
          <a:p>
            <a:pPr marL="685800" lvl="0" indent="-4572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de-DE" dirty="0">
                <a:latin typeface="Aptos" panose="020B0004020202020204" pitchFamily="34" charset="0"/>
                <a:sym typeface="Arial"/>
              </a:rPr>
              <a:t>Standard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marchi</a:t>
            </a:r>
            <a:r>
              <a:rPr lang="de-DE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lvl="0" indent="-3048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None/>
            </a:pPr>
            <a:endParaRPr dirty="0">
              <a:latin typeface="Aptos" panose="020B0004020202020204" pitchFamily="34" charset="0"/>
              <a:sym typeface="Arial"/>
            </a:endParaRPr>
          </a:p>
          <a:p>
            <a:pPr marL="228600" lvl="0" indent="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None/>
            </a:pPr>
            <a:endParaRPr dirty="0"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6"/>
          <p:cNvSpPr txBox="1">
            <a:spLocks noGrp="1"/>
          </p:cNvSpPr>
          <p:nvPr>
            <p:ph type="title"/>
          </p:nvPr>
        </p:nvSpPr>
        <p:spPr>
          <a:xfrm>
            <a:off x="611806" y="1541412"/>
            <a:ext cx="11408872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ufficio</a:t>
            </a:r>
            <a:b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664" name="Google Shape;664;p76"/>
          <p:cNvSpPr txBox="1">
            <a:spLocks noGrp="1"/>
          </p:cNvSpPr>
          <p:nvPr>
            <p:ph type="body" idx="1"/>
          </p:nvPr>
        </p:nvSpPr>
        <p:spPr>
          <a:xfrm>
            <a:off x="533747" y="3006329"/>
            <a:ext cx="52229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rgbClr val="595959"/>
                </a:solidFill>
                <a:latin typeface="Aptos" panose="020B0004020202020204" pitchFamily="34" charset="0"/>
                <a:sym typeface="Arial"/>
              </a:rPr>
              <a:t>Impatto ambientale principale </a:t>
            </a:r>
            <a:endParaRPr>
              <a:latin typeface="Aptos" panose="020B0004020202020204" pitchFamily="34" charset="0"/>
            </a:endParaRPr>
          </a:p>
        </p:txBody>
      </p:sp>
      <p:grpSp>
        <p:nvGrpSpPr>
          <p:cNvPr id="665" name="Google Shape;665;p76"/>
          <p:cNvGrpSpPr/>
          <p:nvPr/>
        </p:nvGrpSpPr>
        <p:grpSpPr>
          <a:xfrm>
            <a:off x="611806" y="3875038"/>
            <a:ext cx="10399768" cy="2724765"/>
            <a:chOff x="0" y="1069431"/>
            <a:chExt cx="10399768" cy="2724765"/>
          </a:xfrm>
        </p:grpSpPr>
        <p:sp>
          <p:nvSpPr>
            <p:cNvPr id="666" name="Google Shape;666;p76"/>
            <p:cNvSpPr/>
            <p:nvPr/>
          </p:nvSpPr>
          <p:spPr>
            <a:xfrm>
              <a:off x="0" y="1153371"/>
              <a:ext cx="1788323" cy="1788323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l="-26999" r="-26999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67" name="Google Shape;667;p76"/>
            <p:cNvSpPr/>
            <p:nvPr/>
          </p:nvSpPr>
          <p:spPr>
            <a:xfrm>
              <a:off x="326295" y="2757273"/>
              <a:ext cx="1788323" cy="103692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C400"/>
                </a:gs>
                <a:gs pos="100000">
                  <a:srgbClr val="FFE46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68" name="Google Shape;668;p76"/>
            <p:cNvSpPr txBox="1"/>
            <p:nvPr/>
          </p:nvSpPr>
          <p:spPr>
            <a:xfrm>
              <a:off x="356665" y="2787643"/>
              <a:ext cx="1727583" cy="976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1" i="0" u="none" strike="noStrike" cap="none" dirty="0" err="1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Esaurimento</a:t>
              </a:r>
              <a:r>
                <a:rPr lang="de-DE" sz="18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 delle </a:t>
              </a:r>
              <a:r>
                <a:rPr lang="de-DE" sz="1800" b="1" i="0" u="none" strike="noStrike" cap="none" dirty="0" err="1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risorse</a:t>
              </a:r>
              <a:r>
                <a:rPr lang="de-DE" sz="18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1800" b="1" i="0" u="none" strike="noStrike" cap="none" dirty="0" err="1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e</a:t>
              </a:r>
              <a:r>
                <a:rPr lang="de-DE" sz="18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1800" b="1" i="0" u="none" strike="noStrike" cap="none" dirty="0" err="1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deforestazione</a:t>
              </a:r>
              <a:r>
                <a:rPr lang="de-DE" sz="18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 </a:t>
              </a:r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669" name="Google Shape;669;p76"/>
            <p:cNvSpPr/>
            <p:nvPr/>
          </p:nvSpPr>
          <p:spPr>
            <a:xfrm rot="105123">
              <a:off x="2116648" y="1875097"/>
              <a:ext cx="328555" cy="429709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FFC400"/>
                </a:gs>
                <a:gs pos="100000">
                  <a:srgbClr val="FFE46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0" name="Google Shape;670;p76"/>
            <p:cNvSpPr txBox="1"/>
            <p:nvPr/>
          </p:nvSpPr>
          <p:spPr>
            <a:xfrm rot="105123">
              <a:off x="2116671" y="1959532"/>
              <a:ext cx="229989" cy="257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671" name="Google Shape;671;p76"/>
            <p:cNvSpPr/>
            <p:nvPr/>
          </p:nvSpPr>
          <p:spPr>
            <a:xfrm>
              <a:off x="2726615" y="1236774"/>
              <a:ext cx="1788323" cy="1788323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2" name="Google Shape;672;p76"/>
            <p:cNvSpPr/>
            <p:nvPr/>
          </p:nvSpPr>
          <p:spPr>
            <a:xfrm>
              <a:off x="3053969" y="2973576"/>
              <a:ext cx="1788323" cy="703311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75F600"/>
                </a:gs>
                <a:gs pos="100000">
                  <a:srgbClr val="ADFF7C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3" name="Google Shape;673;p76"/>
            <p:cNvSpPr txBox="1"/>
            <p:nvPr/>
          </p:nvSpPr>
          <p:spPr>
            <a:xfrm>
              <a:off x="3074568" y="2994175"/>
              <a:ext cx="1747125" cy="662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1" i="0" u="none" strike="noStrike" cap="none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Produzione di rifiuti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4" name="Google Shape;674;p76"/>
            <p:cNvSpPr/>
            <p:nvPr/>
          </p:nvSpPr>
          <p:spPr>
            <a:xfrm rot="-111228">
              <a:off x="4870213" y="1869887"/>
              <a:ext cx="355553" cy="429709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1CE40D"/>
                </a:gs>
                <a:gs pos="100000">
                  <a:srgbClr val="87FF8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5" name="Google Shape;675;p76"/>
            <p:cNvSpPr txBox="1"/>
            <p:nvPr/>
          </p:nvSpPr>
          <p:spPr>
            <a:xfrm rot="-111228">
              <a:off x="4870241" y="1957554"/>
              <a:ext cx="248887" cy="257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676" name="Google Shape;676;p76"/>
            <p:cNvSpPr/>
            <p:nvPr/>
          </p:nvSpPr>
          <p:spPr>
            <a:xfrm>
              <a:off x="5530275" y="1146030"/>
              <a:ext cx="1788323" cy="1788323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l="-27998" r="-27998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7" name="Google Shape;677;p76"/>
            <p:cNvSpPr/>
            <p:nvPr/>
          </p:nvSpPr>
          <p:spPr>
            <a:xfrm>
              <a:off x="5993613" y="2842657"/>
              <a:ext cx="1788323" cy="715561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1BD056"/>
                </a:gs>
                <a:gs pos="100000">
                  <a:srgbClr val="8DFFA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8" name="Google Shape;678;p76"/>
            <p:cNvSpPr txBox="1"/>
            <p:nvPr/>
          </p:nvSpPr>
          <p:spPr>
            <a:xfrm>
              <a:off x="6014571" y="2863615"/>
              <a:ext cx="1746407" cy="673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1" i="0" u="none" strike="noStrike" cap="none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Inquinamento ed emissioni 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79" name="Google Shape;679;p76"/>
            <p:cNvSpPr/>
            <p:nvPr/>
          </p:nvSpPr>
          <p:spPr>
            <a:xfrm rot="-95692">
              <a:off x="7655506" y="1786368"/>
              <a:ext cx="337102" cy="429709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359DAD"/>
                </a:gs>
                <a:gs pos="100000">
                  <a:srgbClr val="A0E2F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80" name="Google Shape;680;p76"/>
            <p:cNvSpPr txBox="1"/>
            <p:nvPr/>
          </p:nvSpPr>
          <p:spPr>
            <a:xfrm rot="-95692">
              <a:off x="7655526" y="1873717"/>
              <a:ext cx="235971" cy="257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681" name="Google Shape;681;p76"/>
            <p:cNvSpPr/>
            <p:nvPr/>
          </p:nvSpPr>
          <p:spPr>
            <a:xfrm>
              <a:off x="8281376" y="1069431"/>
              <a:ext cx="1788323" cy="1788323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 l="-9000" r="-9000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82" name="Google Shape;682;p76"/>
            <p:cNvSpPr/>
            <p:nvPr/>
          </p:nvSpPr>
          <p:spPr>
            <a:xfrm>
              <a:off x="8611445" y="2703262"/>
              <a:ext cx="1788323" cy="871664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359DAD"/>
                </a:gs>
                <a:gs pos="100000">
                  <a:srgbClr val="A0E2F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683" name="Google Shape;683;p76"/>
            <p:cNvSpPr txBox="1"/>
            <p:nvPr/>
          </p:nvSpPr>
          <p:spPr>
            <a:xfrm>
              <a:off x="8636975" y="2728792"/>
              <a:ext cx="1737263" cy="820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1" i="0" u="none" strike="noStrike" cap="none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Emissioni di CO2 </a:t>
              </a: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7"/>
          <p:cNvSpPr txBox="1">
            <a:spLocks noGrp="1"/>
          </p:cNvSpPr>
          <p:nvPr>
            <p:ph type="title"/>
          </p:nvPr>
        </p:nvSpPr>
        <p:spPr>
          <a:xfrm>
            <a:off x="611806" y="1702473"/>
            <a:ext cx="9145969" cy="17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1.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Impatto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ambientale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sociale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per la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pulizia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b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</a:b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90" name="Google Shape;690;p77"/>
          <p:cNvSpPr txBox="1"/>
          <p:nvPr/>
        </p:nvSpPr>
        <p:spPr>
          <a:xfrm>
            <a:off x="611806" y="3429000"/>
            <a:ext cx="5663734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Quando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parliamo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ufficio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ci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riferiamo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a 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diverse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categorie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prodotti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Più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specificamente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per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valutarne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l’impatto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ci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riferiamo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alla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catena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diversi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1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0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Prendiamo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quindi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in </a:t>
            </a:r>
            <a:r>
              <a:rPr lang="de-DE" sz="20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considerazione</a:t>
            </a: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- 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la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catena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della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carta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,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- la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stampanti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- la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toner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- la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produzione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0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plastica</a:t>
            </a: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691" name="Google Shape;691;p77" title="pexels-frans-van-heerden-201846-632470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067" y="2506025"/>
            <a:ext cx="4418647" cy="294073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7"/>
          <p:cNvSpPr txBox="1"/>
          <p:nvPr/>
        </p:nvSpPr>
        <p:spPr>
          <a:xfrm>
            <a:off x="7099741" y="5446781"/>
            <a:ext cx="4152300" cy="2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575" tIns="74575" rIns="74575" bIns="74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di Frans van Heerden: https://www.pexels.com/it-it/foto/foto-di-foglietti-adesivi-e-penne-colorate-rimescolate-sul-tavolo-632470/</a:t>
            </a:r>
            <a:endParaRPr sz="489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8"/>
          <p:cNvSpPr txBox="1">
            <a:spLocks noGrp="1"/>
          </p:cNvSpPr>
          <p:nvPr>
            <p:ph type="title"/>
          </p:nvPr>
        </p:nvSpPr>
        <p:spPr>
          <a:xfrm>
            <a:off x="594360" y="1172521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699" name="Google Shape;699;p78"/>
          <p:cNvSpPr txBox="1">
            <a:spLocks noGrp="1"/>
          </p:cNvSpPr>
          <p:nvPr>
            <p:ph type="body" idx="4294967295"/>
          </p:nvPr>
        </p:nvSpPr>
        <p:spPr>
          <a:xfrm>
            <a:off x="266918" y="2415760"/>
            <a:ext cx="53112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Sostenibilità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ambientale</a:t>
            </a:r>
            <a:endParaRPr sz="2600" b="1" i="0" u="none" strike="noStrike" cap="none" dirty="0">
              <a:solidFill>
                <a:srgbClr val="035854"/>
              </a:solidFill>
              <a:latin typeface="Aptos" panose="020B0004020202020204" pitchFamily="34" charset="0"/>
              <a:sym typeface="Arial"/>
            </a:endParaRPr>
          </a:p>
        </p:txBody>
      </p:sp>
      <p:grpSp>
        <p:nvGrpSpPr>
          <p:cNvPr id="700" name="Google Shape;700;p78"/>
          <p:cNvGrpSpPr/>
          <p:nvPr/>
        </p:nvGrpSpPr>
        <p:grpSpPr>
          <a:xfrm>
            <a:off x="536270" y="2368592"/>
            <a:ext cx="11119460" cy="5418666"/>
            <a:chOff x="0" y="0"/>
            <a:chExt cx="11119460" cy="5418666"/>
          </a:xfrm>
        </p:grpSpPr>
        <p:sp>
          <p:nvSpPr>
            <p:cNvPr id="701" name="Google Shape;701;p78"/>
            <p:cNvSpPr/>
            <p:nvPr/>
          </p:nvSpPr>
          <p:spPr>
            <a:xfrm>
              <a:off x="0" y="1682712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2" name="Google Shape;702;p78"/>
            <p:cNvSpPr/>
            <p:nvPr/>
          </p:nvSpPr>
          <p:spPr>
            <a:xfrm>
              <a:off x="1478" y="102802"/>
              <a:ext cx="2554844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3" name="Google Shape;703;p78"/>
            <p:cNvSpPr txBox="1"/>
            <p:nvPr/>
          </p:nvSpPr>
          <p:spPr>
            <a:xfrm>
              <a:off x="1478" y="102802"/>
              <a:ext cx="2554844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Utilizzo di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energia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verde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nella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produzione</a:t>
              </a:r>
              <a:endParaRPr dirty="0"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4" name="Google Shape;704;p78"/>
            <p:cNvSpPr/>
            <p:nvPr/>
          </p:nvSpPr>
          <p:spPr>
            <a:xfrm>
              <a:off x="600429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5" name="Google Shape;705;p78"/>
            <p:cNvSpPr/>
            <p:nvPr/>
          </p:nvSpPr>
          <p:spPr>
            <a:xfrm>
              <a:off x="2660160" y="3251200"/>
              <a:ext cx="2984690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6" name="Google Shape;706;p78"/>
            <p:cNvSpPr txBox="1"/>
            <p:nvPr/>
          </p:nvSpPr>
          <p:spPr>
            <a:xfrm>
              <a:off x="2660160" y="3251200"/>
              <a:ext cx="2984690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Ridurre la quantità di imballaggi e garantire la riciclabilità </a:t>
              </a: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7" name="Google Shape;707;p78"/>
            <p:cNvSpPr/>
            <p:nvPr/>
          </p:nvSpPr>
          <p:spPr>
            <a:xfrm>
              <a:off x="3522715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8" name="Google Shape;708;p78"/>
            <p:cNvSpPr/>
            <p:nvPr/>
          </p:nvSpPr>
          <p:spPr>
            <a:xfrm>
              <a:off x="5748688" y="0"/>
              <a:ext cx="2076754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09" name="Google Shape;709;p78"/>
            <p:cNvSpPr txBox="1"/>
            <p:nvPr/>
          </p:nvSpPr>
          <p:spPr>
            <a:xfrm>
              <a:off x="5748688" y="0"/>
              <a:ext cx="2076754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Prodotti con marchio ecologico</a:t>
              </a: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10" name="Google Shape;710;p78"/>
            <p:cNvSpPr/>
            <p:nvPr/>
          </p:nvSpPr>
          <p:spPr>
            <a:xfrm>
              <a:off x="6133406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11" name="Google Shape;711;p78"/>
            <p:cNvSpPr/>
            <p:nvPr/>
          </p:nvSpPr>
          <p:spPr>
            <a:xfrm>
              <a:off x="7929281" y="3251200"/>
              <a:ext cx="2076754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  <p:sp>
          <p:nvSpPr>
            <p:cNvPr id="712" name="Google Shape;712;p78"/>
            <p:cNvSpPr txBox="1"/>
            <p:nvPr/>
          </p:nvSpPr>
          <p:spPr>
            <a:xfrm>
              <a:off x="7929281" y="3251200"/>
              <a:ext cx="2076754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cs typeface="Aptos Serif" panose="02020604070405020304" pitchFamily="18" charset="0"/>
                  <a:sym typeface="Arial"/>
                </a:rPr>
                <a:t>Eliminare i componenti pericolosi</a:t>
              </a:r>
              <a:endParaRPr sz="20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cs typeface="Aptos Serif" panose="02020604070405020304" pitchFamily="18" charset="0"/>
                <a:sym typeface="Arial"/>
              </a:endParaRPr>
            </a:p>
          </p:txBody>
        </p:sp>
        <p:sp>
          <p:nvSpPr>
            <p:cNvPr id="713" name="Google Shape;713;p78"/>
            <p:cNvSpPr/>
            <p:nvPr/>
          </p:nvSpPr>
          <p:spPr>
            <a:xfrm>
              <a:off x="8347763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  <a:cs typeface="Aptos Serif" panose="0202060407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9"/>
          <p:cNvSpPr txBox="1">
            <a:spLocks noGrp="1"/>
          </p:cNvSpPr>
          <p:nvPr>
            <p:ph type="title"/>
          </p:nvPr>
        </p:nvSpPr>
        <p:spPr>
          <a:xfrm>
            <a:off x="594360" y="1328395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b="1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b="1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720" name="Google Shape;720;p79"/>
          <p:cNvSpPr txBox="1"/>
          <p:nvPr/>
        </p:nvSpPr>
        <p:spPr>
          <a:xfrm>
            <a:off x="278069" y="2282377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28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sociale</a:t>
            </a:r>
            <a:endParaRPr dirty="0">
              <a:latin typeface="Aptos" panose="020B0004020202020204" pitchFamily="34" charset="0"/>
            </a:endParaRPr>
          </a:p>
        </p:txBody>
      </p:sp>
      <p:grpSp>
        <p:nvGrpSpPr>
          <p:cNvPr id="721" name="Google Shape;721;p79"/>
          <p:cNvGrpSpPr/>
          <p:nvPr/>
        </p:nvGrpSpPr>
        <p:grpSpPr>
          <a:xfrm>
            <a:off x="547536" y="2282377"/>
            <a:ext cx="11119460" cy="5418666"/>
            <a:chOff x="0" y="0"/>
            <a:chExt cx="11119460" cy="5418666"/>
          </a:xfrm>
        </p:grpSpPr>
        <p:sp>
          <p:nvSpPr>
            <p:cNvPr id="722" name="Google Shape;722;p79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3" name="Google Shape;723;p79"/>
            <p:cNvSpPr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4" name="Google Shape;724;p79"/>
            <p:cNvSpPr txBox="1"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Pratiche lavorative eque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5" name="Google Shape;725;p79"/>
            <p:cNvSpPr/>
            <p:nvPr/>
          </p:nvSpPr>
          <p:spPr>
            <a:xfrm>
              <a:off x="531055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6" name="Google Shape;726;p79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7" name="Google Shape;727;p79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Condizioni di lavoro sicure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8" name="Google Shape;728;p79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29" name="Google Shape;729;p79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30" name="Google Shape;730;p79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Parità di genere e inclusione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31" name="Google Shape;731;p79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32" name="Google Shape;732;p79"/>
            <p:cNvSpPr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733" name="Google Shape;733;p79"/>
            <p:cNvSpPr txBox="1"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Diritti dei lavoratori e salari</a:t>
              </a:r>
              <a:endParaRPr sz="20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734" name="Google Shape;734;p79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0"/>
          <p:cNvSpPr txBox="1">
            <a:spLocks noGrp="1"/>
          </p:cNvSpPr>
          <p:nvPr>
            <p:ph type="ctrTitle"/>
          </p:nvPr>
        </p:nvSpPr>
        <p:spPr>
          <a:xfrm>
            <a:off x="6299835" y="384809"/>
            <a:ext cx="547497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58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58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58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8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58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8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58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8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41" name="Google Shape;741;p80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 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per i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da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ufficio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742" name="Google Shape;742;p8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733" r="14733"/>
          <a:stretch/>
        </p:blipFill>
        <p:spPr>
          <a:xfrm>
            <a:off x="0" y="-11113"/>
            <a:ext cx="5474970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  <p:pic>
        <p:nvPicPr>
          <p:cNvPr id="743" name="Google Shape;743;p80" descr="Lavora dalla scrivania di casa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3748" y="462523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1"/>
          <p:cNvSpPr txBox="1">
            <a:spLocks noGrp="1"/>
          </p:cNvSpPr>
          <p:nvPr>
            <p:ph type="body" idx="1"/>
          </p:nvPr>
        </p:nvSpPr>
        <p:spPr>
          <a:xfrm>
            <a:off x="3639228" y="4042620"/>
            <a:ext cx="6956382" cy="25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700" b="0" dirty="0">
                <a:latin typeface="Aptos" panose="020B0004020202020204" pitchFamily="34" charset="0"/>
                <a:sym typeface="Arial"/>
              </a:rPr>
              <a:t>I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firmatari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nuova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Dichiarazione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europea sul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riciclaggio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carta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2021-20301 si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sono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impegnati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raggiungere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un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tasso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riciclaggio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carta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del 76%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entro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il 2030. 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700" b="0" dirty="0">
                <a:latin typeface="Aptos" panose="020B0004020202020204" pitchFamily="34" charset="0"/>
                <a:sym typeface="Arial"/>
              </a:rPr>
              <a:t>La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Commissione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europea ha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incluso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le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imaging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nel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nuovo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piano di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lavoro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2022-2024 in materia di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progettazione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ecocompatibile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ed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etichettatura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energetica</a:t>
            </a:r>
            <a:r>
              <a:rPr lang="de-DE" sz="1700" baseline="30000" dirty="0">
                <a:latin typeface="Aptos" panose="020B0004020202020204" pitchFamily="34" charset="0"/>
                <a:sym typeface="Arial"/>
              </a:rPr>
              <a:t>1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ha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avviato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la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preparazione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misure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normative per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questo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gruppo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700" b="0" dirty="0">
                <a:latin typeface="Aptos" panose="020B0004020202020204" pitchFamily="34" charset="0"/>
                <a:sym typeface="Arial"/>
              </a:rPr>
              <a:t>L’UE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adotta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misure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in materia di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plastica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per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affrontare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l’inquinamento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da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plastica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i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rifiuti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marini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per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accelerare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la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transizione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verso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un’economia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circolare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sz="1700" b="0" dirty="0" err="1">
                <a:latin typeface="Aptos" panose="020B0004020202020204" pitchFamily="34" charset="0"/>
                <a:sym typeface="Arial"/>
              </a:rPr>
              <a:t>plastica</a:t>
            </a:r>
            <a:r>
              <a:rPr lang="de-DE" sz="1700" b="0" dirty="0">
                <a:latin typeface="Aptos" panose="020B0004020202020204" pitchFamily="34" charset="0"/>
                <a:sym typeface="Arial"/>
              </a:rPr>
              <a:t>.</a:t>
            </a:r>
            <a:endParaRPr sz="1700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749" name="Google Shape;749;p81"/>
          <p:cNvSpPr txBox="1"/>
          <p:nvPr/>
        </p:nvSpPr>
        <p:spPr>
          <a:xfrm>
            <a:off x="6288830" y="1878249"/>
            <a:ext cx="5810243" cy="184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Obiettivi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da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ufficio</a:t>
            </a: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 </a:t>
            </a:r>
            <a:r>
              <a:rPr lang="de-DE" sz="4400" b="1" i="0" u="none" strike="noStrike" cap="none" dirty="0" err="1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Arial"/>
              </a:rPr>
              <a:t>sostenibili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Arial"/>
            </a:endParaRPr>
          </a:p>
        </p:txBody>
      </p:sp>
      <p:pic>
        <p:nvPicPr>
          <p:cNvPr id="750" name="Google Shape;750;p81" title="pexels-cottonbro-5185076.jpg"/>
          <p:cNvPicPr preferRelativeResize="0"/>
          <p:nvPr/>
        </p:nvPicPr>
        <p:blipFill rotWithShape="1">
          <a:blip r:embed="rId3">
            <a:alphaModFix/>
          </a:blip>
          <a:srcRect t="21684" b="21684"/>
          <a:stretch/>
        </p:blipFill>
        <p:spPr>
          <a:xfrm>
            <a:off x="1964498" y="680870"/>
            <a:ext cx="3837141" cy="326031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81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di cottonbro studio: https://www.pexels.com/it-it/foto/post-it-e-fogli-spiegazzati-5185076/</a:t>
            </a:r>
            <a:endParaRPr sz="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82"/>
          <p:cNvSpPr txBox="1">
            <a:spLocks noGrp="1"/>
          </p:cNvSpPr>
          <p:nvPr>
            <p:ph type="title"/>
          </p:nvPr>
        </p:nvSpPr>
        <p:spPr>
          <a:xfrm>
            <a:off x="594360" y="473592"/>
            <a:ext cx="7484165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Obiettivi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ufficio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57" name="Google Shape;757;p82"/>
          <p:cNvSpPr txBox="1">
            <a:spLocks noGrp="1"/>
          </p:cNvSpPr>
          <p:nvPr>
            <p:ph type="body" idx="1"/>
          </p:nvPr>
        </p:nvSpPr>
        <p:spPr>
          <a:xfrm>
            <a:off x="594360" y="3565020"/>
            <a:ext cx="10558053" cy="281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 fontScale="85000" lnSpcReduction="20000"/>
          </a:bodyPr>
          <a:lstStyle/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17647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sostenibile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fibre</a:t>
            </a:r>
            <a:r>
              <a:rPr lang="de-DE" dirty="0">
                <a:latin typeface="Aptos" panose="020B0004020202020204" pitchFamily="34" charset="0"/>
                <a:sym typeface="Arial"/>
              </a:rPr>
              <a:t> (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cartacei</a:t>
            </a:r>
            <a:r>
              <a:rPr lang="de-DE" dirty="0">
                <a:latin typeface="Aptos" panose="020B0004020202020204" pitchFamily="34" charset="0"/>
                <a:sym typeface="Arial"/>
              </a:rPr>
              <a:t>)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17647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Riduzione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dell’uso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sostanze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chimiche</a:t>
            </a:r>
            <a:r>
              <a:rPr lang="de-DE" dirty="0">
                <a:latin typeface="Aptos" panose="020B0004020202020204" pitchFamily="34" charset="0"/>
                <a:sym typeface="Arial"/>
              </a:rPr>
              <a:t> (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cartacei</a:t>
            </a:r>
            <a:r>
              <a:rPr lang="de-DE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cartucce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toner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inchiostro</a:t>
            </a:r>
            <a:r>
              <a:rPr lang="de-DE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materiali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plastici</a:t>
            </a:r>
            <a:r>
              <a:rPr lang="de-DE" dirty="0">
                <a:latin typeface="Aptos" panose="020B0004020202020204" pitchFamily="34" charset="0"/>
                <a:sym typeface="Arial"/>
              </a:rPr>
              <a:t>)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17647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Efficienza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energetica</a:t>
            </a:r>
            <a:r>
              <a:rPr lang="de-DE" dirty="0">
                <a:latin typeface="Aptos" panose="020B0004020202020204" pitchFamily="34" charset="0"/>
                <a:sym typeface="Arial"/>
              </a:rPr>
              <a:t> (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processi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dispositivi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stampa</a:t>
            </a:r>
            <a:r>
              <a:rPr lang="de-DE" dirty="0">
                <a:latin typeface="Aptos" panose="020B0004020202020204" pitchFamily="34" charset="0"/>
                <a:sym typeface="Arial"/>
              </a:rPr>
              <a:t>)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17647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Riduzione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consumo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energia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acqua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nella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(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carta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stampati</a:t>
            </a:r>
            <a:r>
              <a:rPr lang="de-DE" dirty="0">
                <a:latin typeface="Aptos" panose="020B0004020202020204" pitchFamily="34" charset="0"/>
                <a:sym typeface="Arial"/>
              </a:rPr>
              <a:t>)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ct val="117647"/>
              <a:buFont typeface="Arial"/>
              <a:buChar char="•"/>
            </a:pPr>
            <a:r>
              <a:rPr lang="de-DE" dirty="0" err="1">
                <a:latin typeface="Aptos" panose="020B0004020202020204" pitchFamily="34" charset="0"/>
                <a:sym typeface="Arial"/>
              </a:rPr>
              <a:t>Progettazione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orientata</a:t>
            </a:r>
            <a:r>
              <a:rPr lang="de-DE" dirty="0">
                <a:latin typeface="Aptos" panose="020B0004020202020204" pitchFamily="34" charset="0"/>
                <a:sym typeface="Arial"/>
              </a:rPr>
              <a:t> alla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riciclabilità</a:t>
            </a:r>
            <a:r>
              <a:rPr lang="de-DE" dirty="0">
                <a:latin typeface="Aptos" panose="020B0004020202020204" pitchFamily="34" charset="0"/>
                <a:sym typeface="Arial"/>
              </a:rPr>
              <a:t>, alla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durata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al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riutilizzo</a:t>
            </a:r>
            <a:r>
              <a:rPr lang="de-DE" dirty="0">
                <a:latin typeface="Aptos" panose="020B0004020202020204" pitchFamily="34" charset="0"/>
                <a:sym typeface="Arial"/>
              </a:rPr>
              <a:t>: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modelli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circolari</a:t>
            </a:r>
            <a:endParaRPr b="0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758" name="Google Shape;758;p82"/>
          <p:cNvSpPr txBox="1"/>
          <p:nvPr/>
        </p:nvSpPr>
        <p:spPr>
          <a:xfrm>
            <a:off x="594360" y="2703632"/>
            <a:ext cx="59567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Aree di </a:t>
            </a:r>
            <a:r>
              <a:rPr lang="de-DE" sz="2400" b="1" i="0" u="none" strike="noStrike" cap="non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miglioramento</a:t>
            </a:r>
            <a:r>
              <a:rPr lang="de-DE" sz="2400" b="1" i="0" u="none" strike="noStrike" cap="non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ambientale</a:t>
            </a:r>
            <a:r>
              <a:rPr lang="de-DE" sz="2400" b="1" i="0" u="none" strike="noStrike" cap="none" dirty="0">
                <a:solidFill>
                  <a:srgbClr val="393939"/>
                </a:solidFill>
                <a:latin typeface="Aptos" panose="020B0004020202020204" pitchFamily="34" charset="0"/>
                <a:sym typeface="Arial"/>
              </a:rPr>
              <a:t>: </a:t>
            </a: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594360" y="1252700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36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r>
              <a:rPr lang="de-DE" sz="36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sz="36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152" name="Google Shape;152;p32"/>
          <p:cNvSpPr txBox="1"/>
          <p:nvPr/>
        </p:nvSpPr>
        <p:spPr>
          <a:xfrm>
            <a:off x="244616" y="2291031"/>
            <a:ext cx="5311140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26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600" b="1" i="0" u="none" strike="noStrike" cap="none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sociale</a:t>
            </a:r>
            <a:endParaRPr dirty="0">
              <a:latin typeface="Aptos" panose="020B0004020202020204" pitchFamily="34" charset="0"/>
            </a:endParaRPr>
          </a:p>
        </p:txBody>
      </p:sp>
      <p:grpSp>
        <p:nvGrpSpPr>
          <p:cNvPr id="153" name="Google Shape;153;p32"/>
          <p:cNvGrpSpPr/>
          <p:nvPr/>
        </p:nvGrpSpPr>
        <p:grpSpPr>
          <a:xfrm>
            <a:off x="536270" y="1668854"/>
            <a:ext cx="11119460" cy="5418666"/>
            <a:chOff x="0" y="0"/>
            <a:chExt cx="11119460" cy="5418666"/>
          </a:xfrm>
        </p:grpSpPr>
        <p:sp>
          <p:nvSpPr>
            <p:cNvPr id="154" name="Google Shape;154;p32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55" name="Google Shape;155;p32"/>
            <p:cNvSpPr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56" name="Google Shape;156;p32"/>
            <p:cNvSpPr txBox="1"/>
            <p:nvPr/>
          </p:nvSpPr>
          <p:spPr>
            <a:xfrm>
              <a:off x="5008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Pratiche lavorative eque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57" name="Google Shape;157;p32"/>
            <p:cNvSpPr/>
            <p:nvPr/>
          </p:nvSpPr>
          <p:spPr>
            <a:xfrm>
              <a:off x="531055" y="2190512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58" name="Google Shape;158;p32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59" name="Google Shape;159;p32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Condizioni di lavoro sicure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60" name="Google Shape;160;p32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61" name="Google Shape;161;p32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62" name="Google Shape;162;p32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Parità di genere e inclusione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63" name="Google Shape;163;p32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64" name="Google Shape;164;p32"/>
            <p:cNvSpPr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65" name="Google Shape;165;p32"/>
            <p:cNvSpPr txBox="1"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Diritti dei lavoratori e salari</a:t>
              </a:r>
              <a:endParaRPr sz="2000" b="1" i="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</p:txBody>
        </p:sp>
        <p:sp>
          <p:nvSpPr>
            <p:cNvPr id="166" name="Google Shape;166;p32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83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ufficio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65" name="Google Shape;765;p83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1700" dirty="0" err="1">
                <a:latin typeface="Aptos" panose="020B0004020202020204" pitchFamily="34" charset="0"/>
                <a:sym typeface="Arial"/>
              </a:rPr>
              <a:t>Attualmente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esistono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GPP UE </a:t>
            </a:r>
            <a:r>
              <a:rPr lang="de-DE" sz="1700" dirty="0" err="1">
                <a:latin typeface="Aptos" panose="020B0004020202020204" pitchFamily="34" charset="0"/>
                <a:sym typeface="Arial"/>
              </a:rPr>
              <a:t>distinti</a:t>
            </a:r>
            <a:r>
              <a:rPr lang="de-DE" sz="1700" dirty="0">
                <a:latin typeface="Aptos" panose="020B0004020202020204" pitchFamily="34" charset="0"/>
                <a:sym typeface="Arial"/>
              </a:rPr>
              <a:t> per: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sz="1700" b="1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grafici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cartacei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stampati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sz="1700" b="1" dirty="0" err="1">
                <a:latin typeface="Aptos" panose="020B0004020202020204" pitchFamily="34" charset="0"/>
                <a:sym typeface="Arial"/>
              </a:rPr>
              <a:t>Stampanti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toner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cartucce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;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sz="1700" b="1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sulla</a:t>
            </a:r>
            <a:r>
              <a:rPr lang="de-DE" sz="17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1700" b="1" dirty="0" err="1">
                <a:latin typeface="Aptos" panose="020B0004020202020204" pitchFamily="34" charset="0"/>
                <a:sym typeface="Arial"/>
              </a:rPr>
              <a:t>plastica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766" name="Google Shape;766;p83" title="pexels-cup-of-couple-6963622 (1)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9388" b="9397"/>
          <a:stretch/>
        </p:blipFill>
        <p:spPr>
          <a:xfrm>
            <a:off x="20" y="-11113"/>
            <a:ext cx="5628000" cy="68580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84"/>
          <p:cNvSpPr txBox="1">
            <a:spLocks noGrp="1"/>
          </p:cNvSpPr>
          <p:nvPr>
            <p:ph type="title"/>
          </p:nvPr>
        </p:nvSpPr>
        <p:spPr>
          <a:xfrm>
            <a:off x="602421" y="556910"/>
            <a:ext cx="922737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apparecchiature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di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imaging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,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di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consumo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servizi di </a:t>
            </a:r>
            <a:r>
              <a:rPr lang="de-DE" sz="40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stampa</a:t>
            </a:r>
            <a:r>
              <a:rPr lang="de-DE" sz="40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.</a:t>
            </a:r>
            <a:endParaRPr sz="4000"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772" name="Google Shape;772;p84"/>
          <p:cNvSpPr txBox="1">
            <a:spLocks noGrp="1"/>
          </p:cNvSpPr>
          <p:nvPr>
            <p:ph type="body" idx="2"/>
          </p:nvPr>
        </p:nvSpPr>
        <p:spPr>
          <a:xfrm>
            <a:off x="693479" y="3443945"/>
            <a:ext cx="5103164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92500" lnSpcReduction="200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Progettazione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per la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circolarità</a:t>
            </a:r>
            <a:r>
              <a:rPr lang="de-DE" sz="2400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pezzi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ricambio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modularità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ma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anche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riutilizzabilità</a:t>
            </a:r>
            <a:r>
              <a:rPr lang="de-DE" sz="2400" b="1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Efficienza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energetica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requisiti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per le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imaging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 per i servizi di </a:t>
            </a:r>
            <a:r>
              <a:rPr lang="de-DE" sz="2400" dirty="0" err="1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stampa</a:t>
            </a:r>
            <a:r>
              <a:rPr lang="de-DE" sz="2400" dirty="0">
                <a:solidFill>
                  <a:srgbClr val="0C0C0C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400" b="1" dirty="0">
              <a:solidFill>
                <a:srgbClr val="0C0C0C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Restrizioni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chimiche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(REACH, RoHS, COV)</a:t>
            </a:r>
            <a:endParaRPr sz="2400" dirty="0">
              <a:solidFill>
                <a:srgbClr val="0C0C0C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773" name="Google Shape;773;p84"/>
          <p:cNvSpPr txBox="1"/>
          <p:nvPr/>
        </p:nvSpPr>
        <p:spPr>
          <a:xfrm>
            <a:off x="6056162" y="3443944"/>
            <a:ext cx="4590961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92500" lnSpcReduction="20000"/>
          </a:bodyPr>
          <a:lstStyle/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009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Gestione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fine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vita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ritiro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informazioni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sulla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riciclabilità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ecc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per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imaging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consumo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servizi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stampa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009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Contenuto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materiale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riciclato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ct val="9009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Rumore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ed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emissioni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 le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apparecchiature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imaging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774" name="Google Shape;774;p84"/>
          <p:cNvSpPr txBox="1"/>
          <p:nvPr/>
        </p:nvSpPr>
        <p:spPr>
          <a:xfrm>
            <a:off x="602422" y="2563066"/>
            <a:ext cx="8674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>
                <a:solidFill>
                  <a:srgbClr val="BE8903"/>
                </a:solidFill>
                <a:latin typeface="Aptos" panose="020B0004020202020204" pitchFamily="34" charset="0"/>
                <a:sym typeface="Arial"/>
              </a:rPr>
              <a:t>Specifiche tecniche: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5"/>
          <p:cNvSpPr txBox="1">
            <a:spLocks noGrp="1"/>
          </p:cNvSpPr>
          <p:nvPr>
            <p:ph type="title"/>
          </p:nvPr>
        </p:nvSpPr>
        <p:spPr>
          <a:xfrm>
            <a:off x="602421" y="1069253"/>
            <a:ext cx="939882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prodotti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grafici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cartacei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stampati</a:t>
            </a:r>
            <a:b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</a:b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780" name="Google Shape;780;p85"/>
          <p:cNvSpPr txBox="1">
            <a:spLocks noGrp="1"/>
          </p:cNvSpPr>
          <p:nvPr>
            <p:ph type="body" idx="2"/>
          </p:nvPr>
        </p:nvSpPr>
        <p:spPr>
          <a:xfrm>
            <a:off x="693479" y="3443945"/>
            <a:ext cx="4932967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lnSpcReduction="10000"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Approvvigionamento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sostenibile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delle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fibre</a:t>
            </a:r>
            <a:endParaRPr sz="24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Contenuto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riciclato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– 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per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soddisfare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requisiti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minimi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del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marchio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UE </a:t>
            </a:r>
            <a:endParaRPr sz="2400" b="1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400" b="1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pericolose</a:t>
            </a:r>
            <a:r>
              <a:rPr lang="de-DE" sz="2400" b="1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esclusione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/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restrizione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metalli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pesanti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coloranti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azoici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2400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ecc</a:t>
            </a:r>
            <a:r>
              <a:rPr lang="de-DE" sz="2400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781" name="Google Shape;781;p85"/>
          <p:cNvSpPr txBox="1"/>
          <p:nvPr/>
        </p:nvSpPr>
        <p:spPr>
          <a:xfrm>
            <a:off x="5626446" y="3443944"/>
            <a:ext cx="5362683" cy="313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lnSpcReduction="10000"/>
          </a:bodyPr>
          <a:lstStyle/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Qualità</a:t>
            </a:r>
            <a:r>
              <a:rPr lang="de-DE" sz="2400" b="1" i="0" u="none" strike="noStrike" cap="none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resistenza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durata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della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carta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conformi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alle norme EN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idoneità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per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stampanti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ad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alta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velocità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Contenuto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materiale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riciclato</a:t>
            </a:r>
            <a:endParaRPr dirty="0">
              <a:latin typeface="Aptos" panose="020B0004020202020204" pitchFamily="34" charset="0"/>
            </a:endParaRPr>
          </a:p>
          <a:p>
            <a:pPr marL="5715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 panose="020B0604020202020204" pitchFamily="34" charset="0"/>
              <a:buChar char="•"/>
            </a:pP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Materiali</a:t>
            </a:r>
            <a:r>
              <a:rPr lang="de-DE" sz="2400" b="1" i="0" u="none" strike="noStrike" cap="none" dirty="0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i="0" u="none" strike="noStrike" cap="none" dirty="0" err="1">
                <a:solidFill>
                  <a:srgbClr val="397D88"/>
                </a:solidFill>
                <a:latin typeface="Aptos" panose="020B0004020202020204" pitchFamily="34" charset="0"/>
                <a:sym typeface="Arial"/>
              </a:rPr>
              <a:t>imballaggio</a:t>
            </a:r>
            <a:r>
              <a:rPr lang="de-DE" sz="24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: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riduzione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al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minimo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+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utilizzo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imballaggi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riciclati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o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certificati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a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base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0" i="0" u="none" strike="noStrike" cap="none" dirty="0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carta</a:t>
            </a:r>
            <a:r>
              <a:rPr lang="de-DE" sz="24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782" name="Google Shape;782;p85"/>
          <p:cNvSpPr txBox="1"/>
          <p:nvPr/>
        </p:nvSpPr>
        <p:spPr>
          <a:xfrm>
            <a:off x="602422" y="2563066"/>
            <a:ext cx="8674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i="0" u="none" strike="noStrike" cap="none">
                <a:solidFill>
                  <a:srgbClr val="BE8903"/>
                </a:solidFill>
                <a:latin typeface="Aptos" panose="020B0004020202020204" pitchFamily="34" charset="0"/>
                <a:sym typeface="Arial"/>
              </a:rPr>
              <a:t>Specifiche tecniche: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86"/>
          <p:cNvSpPr txBox="1">
            <a:spLocks noGrp="1"/>
          </p:cNvSpPr>
          <p:nvPr>
            <p:ph type="ctrTitle"/>
          </p:nvPr>
        </p:nvSpPr>
        <p:spPr>
          <a:xfrm>
            <a:off x="1188720" y="420661"/>
            <a:ext cx="110032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51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sz="51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Strategia</a:t>
            </a:r>
            <a:r>
              <a:rPr lang="de-DE" sz="51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1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sz="51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1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sulla</a:t>
            </a:r>
            <a:r>
              <a:rPr lang="de-DE" sz="51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sz="51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plastica</a:t>
            </a:r>
            <a:br>
              <a:rPr lang="de-DE" sz="5100" dirty="0">
                <a:latin typeface="Aptos Serif" panose="02020604070405020304" pitchFamily="18" charset="0"/>
                <a:cs typeface="Aptos Serif" panose="02020604070405020304" pitchFamily="18" charset="0"/>
              </a:rPr>
            </a:br>
            <a:endParaRPr sz="51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788" name="Google Shape;788;p86"/>
          <p:cNvSpPr txBox="1">
            <a:spLocks noGrp="1"/>
          </p:cNvSpPr>
          <p:nvPr>
            <p:ph type="body" idx="4294967295"/>
          </p:nvPr>
        </p:nvSpPr>
        <p:spPr>
          <a:xfrm>
            <a:off x="1152394" y="1881188"/>
            <a:ext cx="7327727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None/>
            </a:pP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Nel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gennaio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2018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l’UE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ha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adottato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una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europea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sulla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plastica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. Essa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fa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parte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b="1" i="0" u="sng" strike="noStrike" cap="none" dirty="0">
                <a:solidFill>
                  <a:srgbClr val="03807A"/>
                </a:solidFill>
                <a:latin typeface="Aptos" panose="020B00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piano d’azione </a:t>
            </a:r>
            <a:r>
              <a:rPr lang="de-DE" b="1" i="0" u="none" strike="noStrike" cap="none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dell’UE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1" i="0" u="sng" strike="noStrike" cap="none" dirty="0">
                <a:solidFill>
                  <a:srgbClr val="03807A"/>
                </a:solidFill>
                <a:latin typeface="Aptos" panose="020B00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 l’economia circolare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si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basa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sulle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misure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esistenti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volte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a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ridurre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i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rifiuti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b="0" i="0" u="none" strike="noStrike" cap="none" dirty="0" err="1">
                <a:latin typeface="Aptos" panose="020B0004020202020204" pitchFamily="34" charset="0"/>
                <a:sym typeface="Arial"/>
              </a:rPr>
              <a:t>plastica</a:t>
            </a:r>
            <a:r>
              <a:rPr lang="de-DE" b="0" i="0" u="none" strike="noStrike" cap="none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789" name="Google Shape;789;p86"/>
          <p:cNvSpPr txBox="1"/>
          <p:nvPr/>
        </p:nvSpPr>
        <p:spPr>
          <a:xfrm>
            <a:off x="9115567" y="2366832"/>
            <a:ext cx="2834263" cy="338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lnSpcReduction="10000"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800" b="1" i="0" u="none" strike="noStrike" cap="none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Settori</a:t>
            </a:r>
            <a:r>
              <a:rPr lang="de-DE" sz="2800" b="1" i="0" u="none" strike="noStrike" cap="none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politici</a:t>
            </a:r>
            <a:r>
              <a:rPr lang="de-DE" sz="2800" b="1" i="0" u="none" strike="noStrike" cap="none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6858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Sostanze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chimiche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Economia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circolare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Plastica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685800" marR="0" lvl="0" indent="-4572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Rifiuti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e</a:t>
            </a:r>
            <a:r>
              <a:rPr lang="de-DE" sz="2800" b="1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i="0" u="none" strike="noStrike" cap="none" dirty="0" err="1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riciclaggio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790" name="Google Shape;790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2312" y="4447967"/>
            <a:ext cx="3858017" cy="2410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7"/>
          <p:cNvSpPr txBox="1">
            <a:spLocks noGrp="1"/>
          </p:cNvSpPr>
          <p:nvPr>
            <p:ph type="title"/>
          </p:nvPr>
        </p:nvSpPr>
        <p:spPr>
          <a:xfrm>
            <a:off x="594360" y="564828"/>
            <a:ext cx="9213519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3.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Criteri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da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ufficio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797" name="Google Shape;797;p87"/>
          <p:cNvSpPr txBox="1">
            <a:spLocks noGrp="1"/>
          </p:cNvSpPr>
          <p:nvPr>
            <p:ph type="body" idx="1"/>
          </p:nvPr>
        </p:nvSpPr>
        <p:spPr>
          <a:xfrm>
            <a:off x="388175" y="2811899"/>
            <a:ext cx="4490827" cy="391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800" b="1" dirty="0">
                <a:latin typeface="Aptos" panose="020B0004020202020204" pitchFamily="34" charset="0"/>
                <a:sym typeface="Arial"/>
              </a:rPr>
              <a:t>Il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quadro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GPP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le più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generali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direttive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UE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sugli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appalti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pubblici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(2014/24/UE)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incoraggiano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inoltre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l’uso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8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in tutte le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categorie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798" name="Google Shape;798;p87"/>
          <p:cNvSpPr txBox="1">
            <a:spLocks noGrp="1"/>
          </p:cNvSpPr>
          <p:nvPr>
            <p:ph type="body" idx="2"/>
          </p:nvPr>
        </p:nvSpPr>
        <p:spPr>
          <a:xfrm>
            <a:off x="7313000" y="2536326"/>
            <a:ext cx="4329390" cy="3520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 fontScale="92500"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None/>
            </a:pPr>
            <a:r>
              <a:rPr lang="de-DE" sz="2400" b="1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sociali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latin typeface="Aptos" panose="020B0004020202020204" pitchFamily="34" charset="0"/>
                <a:sym typeface="Arial"/>
              </a:rPr>
              <a:t>comuni</a:t>
            </a:r>
            <a:r>
              <a:rPr lang="de-DE" sz="2400" b="1" dirty="0">
                <a:latin typeface="Aptos" panose="020B0004020202020204" pitchFamily="34" charset="0"/>
                <a:sym typeface="Arial"/>
              </a:rPr>
              <a:t>: </a:t>
            </a:r>
            <a:endParaRPr dirty="0">
              <a:latin typeface="Aptos" panose="020B0004020202020204" pitchFamily="34" charset="0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None/>
            </a:pPr>
            <a:endParaRPr sz="2400" dirty="0"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Noto Sans Symbols"/>
              <a:buChar char="▪"/>
            </a:pP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Convenzioni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fondamentali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dell’ILO</a:t>
            </a:r>
            <a:r>
              <a:rPr lang="de-DE" sz="2400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Noto Sans Symbols"/>
              <a:buChar char="▪"/>
            </a:pP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Condizioni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lavoro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eque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0090"/>
              <a:buFont typeface="Noto Sans Symbols"/>
              <a:buChar char="▪"/>
            </a:pP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Responsabilità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sociale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nell’esecuzione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400" b="1" dirty="0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dirty="0" err="1">
                <a:solidFill>
                  <a:srgbClr val="03807A"/>
                </a:solidFill>
                <a:latin typeface="Aptos" panose="020B0004020202020204" pitchFamily="34" charset="0"/>
                <a:sym typeface="Arial"/>
              </a:rPr>
              <a:t>contratti</a:t>
            </a:r>
            <a:endParaRPr sz="2400" b="1" dirty="0">
              <a:solidFill>
                <a:srgbClr val="03807A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799" name="Google Shape;799;p87"/>
          <p:cNvSpPr txBox="1"/>
          <p:nvPr/>
        </p:nvSpPr>
        <p:spPr>
          <a:xfrm>
            <a:off x="388175" y="2355757"/>
            <a:ext cx="4490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sz="2000" b="1" i="0" u="none" strike="noStrike" cap="none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CRITERI SOCIALI: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800" name="Google Shape;800;p87"/>
          <p:cNvSpPr/>
          <p:nvPr/>
        </p:nvSpPr>
        <p:spPr>
          <a:xfrm>
            <a:off x="5296449" y="4158642"/>
            <a:ext cx="1418299" cy="109625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4759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8"/>
          <p:cNvSpPr txBox="1">
            <a:spLocks noGrp="1"/>
          </p:cNvSpPr>
          <p:nvPr>
            <p:ph type="title"/>
          </p:nvPr>
        </p:nvSpPr>
        <p:spPr>
          <a:xfrm>
            <a:off x="594360" y="553409"/>
            <a:ext cx="9050681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4. Standard GPP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Materiali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d’ufficio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 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807" name="Google Shape;807;p88"/>
          <p:cNvSpPr txBox="1">
            <a:spLocks noGrp="1"/>
          </p:cNvSpPr>
          <p:nvPr>
            <p:ph type="body" idx="1"/>
          </p:nvPr>
        </p:nvSpPr>
        <p:spPr>
          <a:xfrm>
            <a:off x="594360" y="2167003"/>
            <a:ext cx="4490827" cy="41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b="0" i="0" dirty="0" err="1">
                <a:latin typeface="Aptos" panose="020B0004020202020204" pitchFamily="34" charset="0"/>
                <a:sym typeface="Arial"/>
              </a:rPr>
              <a:t>Questi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criteri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vengono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spesso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valutati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attraverso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standard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i="0" dirty="0" err="1">
                <a:latin typeface="Aptos" panose="020B0004020202020204" pitchFamily="34" charset="0"/>
                <a:sym typeface="Arial"/>
              </a:rPr>
              <a:t>quali</a:t>
            </a:r>
            <a:r>
              <a:rPr lang="de-DE" b="0" i="0" dirty="0">
                <a:latin typeface="Aptos" panose="020B0004020202020204" pitchFamily="34" charset="0"/>
                <a:sym typeface="Arial"/>
              </a:rPr>
              <a:t>: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b="0" i="0" dirty="0"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EU-</a:t>
            </a:r>
            <a:r>
              <a:rPr lang="de-DE" sz="2800" b="1" dirty="0" err="1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Ecolabel</a:t>
            </a: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 </a:t>
            </a:r>
            <a:endParaRPr sz="2800" b="0" i="0" u="none" strike="noStrike" cap="none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Blue Angel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Energy STAR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808" name="Google Shape;808;p88"/>
          <p:cNvSpPr txBox="1">
            <a:spLocks noGrp="1"/>
          </p:cNvSpPr>
          <p:nvPr>
            <p:ph type="body" idx="2"/>
          </p:nvPr>
        </p:nvSpPr>
        <p:spPr>
          <a:xfrm>
            <a:off x="5906950" y="3423602"/>
            <a:ext cx="5216162" cy="278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FSC - Forest Stewardship Council (FSC)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PEFC -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Programma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per il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riconoscimento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dei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sistemi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di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certificazione</a:t>
            </a:r>
            <a:r>
              <a:rPr lang="de-DE" sz="2800" b="1" dirty="0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800" b="1" dirty="0" err="1">
                <a:solidFill>
                  <a:schemeClr val="accent4"/>
                </a:solidFill>
                <a:latin typeface="Aptos" panose="020B0004020202020204" pitchFamily="34" charset="0"/>
                <a:sym typeface="Arial"/>
              </a:rPr>
              <a:t>forestale</a:t>
            </a:r>
            <a:endParaRPr dirty="0">
              <a:latin typeface="Aptos" panose="020B0004020202020204" pitchFamily="34" charset="0"/>
            </a:endParaRPr>
          </a:p>
          <a:p>
            <a:pPr marL="571500" lvl="0" indent="-215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Font typeface="Arial"/>
              <a:buNone/>
            </a:pPr>
            <a:endParaRPr sz="2800" b="1" dirty="0">
              <a:solidFill>
                <a:schemeClr val="accent4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809" name="Google Shape;809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7243" y="2167003"/>
            <a:ext cx="1610089" cy="138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07" y="5490547"/>
            <a:ext cx="1173107" cy="117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d6f2741882_0_28"/>
          <p:cNvSpPr txBox="1">
            <a:spLocks noGrp="1"/>
          </p:cNvSpPr>
          <p:nvPr>
            <p:ph type="title"/>
          </p:nvPr>
        </p:nvSpPr>
        <p:spPr>
          <a:xfrm>
            <a:off x="594350" y="381000"/>
            <a:ext cx="9778500" cy="149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3 CAM per i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Materiali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DE" dirty="0" err="1">
                <a:latin typeface="Aptos Serif" panose="02020604070405020304" pitchFamily="18" charset="0"/>
                <a:cs typeface="Aptos Serif" panose="02020604070405020304" pitchFamily="18" charset="0"/>
              </a:rPr>
              <a:t>d’uffcio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817" name="Google Shape;817;g3d6f2741882_0_28"/>
          <p:cNvSpPr txBox="1">
            <a:spLocks noGrp="1"/>
          </p:cNvSpPr>
          <p:nvPr>
            <p:ph type="body" idx="1"/>
          </p:nvPr>
        </p:nvSpPr>
        <p:spPr>
          <a:xfrm>
            <a:off x="594350" y="2310000"/>
            <a:ext cx="10092300" cy="41670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CARTA (D.M. 4 </a:t>
            </a: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aprile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 2023)</a:t>
            </a:r>
            <a:endParaRPr sz="16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Focus: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Carta per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copia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carta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grafica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Requisiti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100%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fibre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riciclate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o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fibre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vergini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da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foreste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gestite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sostenibilmente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(FSC/PEFC).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Chimica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Divieto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sbiancatura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con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cloro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gassoso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(CFC-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free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).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STAMPANTI/MULTIFUNZIONE (D.M. 11 </a:t>
            </a: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marzo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 2026)</a:t>
            </a:r>
            <a:endParaRPr sz="16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Focus: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Apparecchiature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per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imaging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(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Inkjet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, Laser, Scanner).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Requisiti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Modularità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per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riparazione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,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efficienza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energetica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(Energy Star+)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bassi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livelli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emissioni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sonore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polveri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Software: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Garanzia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compatibilità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con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cartucce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rigenerate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CARTUCCE E TONER (D.M. 11 </a:t>
            </a: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marzo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 2026)</a:t>
            </a:r>
            <a:endParaRPr sz="1600" b="1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Focus: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Consumabili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nuovi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rimessi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a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nuovo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Requisiti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Almeno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il 30% del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valore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del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contratto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deve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riguardare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cartucce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rigenerate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457200" lvl="0" indent="-3302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de-DE" sz="1600" b="1" dirty="0" err="1">
                <a:solidFill>
                  <a:schemeClr val="dk1"/>
                </a:solidFill>
                <a:latin typeface="Aptos" panose="020B0004020202020204" pitchFamily="34" charset="0"/>
              </a:rPr>
              <a:t>Qualità</a:t>
            </a:r>
            <a:r>
              <a:rPr lang="de-DE" sz="1600" b="1" dirty="0">
                <a:solidFill>
                  <a:schemeClr val="dk1"/>
                </a:solidFill>
                <a:latin typeface="Aptos" panose="020B0004020202020204" pitchFamily="34" charset="0"/>
              </a:rPr>
              <a:t>: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Test di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resa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e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qualità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di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stampa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conformi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agli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standard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</a:t>
            </a:r>
            <a:r>
              <a:rPr lang="de-DE" sz="1600" dirty="0" err="1">
                <a:solidFill>
                  <a:schemeClr val="dk1"/>
                </a:solidFill>
                <a:latin typeface="Aptos" panose="020B0004020202020204" pitchFamily="34" charset="0"/>
              </a:rPr>
              <a:t>internazionali</a:t>
            </a:r>
            <a:r>
              <a:rPr lang="de-DE" sz="1600" dirty="0">
                <a:solidFill>
                  <a:schemeClr val="dk1"/>
                </a:solidFill>
                <a:latin typeface="Aptos" panose="020B0004020202020204" pitchFamily="34" charset="0"/>
              </a:rPr>
              <a:t> (ISO/IEC).</a:t>
            </a:r>
            <a:endParaRPr sz="1600" dirty="0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7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9"/>
          <p:cNvSpPr txBox="1">
            <a:spLocks noGrp="1"/>
          </p:cNvSpPr>
          <p:nvPr>
            <p:ph type="title"/>
          </p:nvPr>
        </p:nvSpPr>
        <p:spPr>
          <a:xfrm>
            <a:off x="594360" y="468627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Fonti</a:t>
            </a:r>
            <a:endParaRPr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824" name="Google Shape;824;p89"/>
          <p:cNvSpPr txBox="1"/>
          <p:nvPr/>
        </p:nvSpPr>
        <p:spPr>
          <a:xfrm>
            <a:off x="594360" y="2038952"/>
            <a:ext cx="10972799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https://green-forum.ec.europa.eu/green-business/green-public-procurement/gpp-criteria-and-requirements_en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https://susproc.jrc.ec.europa.eu/product-bureau/product-groups/529/home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https://susproc.jrc.ec.europa.eu/product-bureau/product-groups/460/home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https://susproc.jrc.ec.europa.eu/product-bureau/product-groups/441/home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https://susproc.jrc.ec.europa.eu/product-bureau/product-groups/410/home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https://environment.ec.europa.eu/topics/plastics_en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https://environment.ec.europa.eu/strategy/plastics-strategy_en 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https://www.eurosac.org/media/news/monitoring-report-2024/?utm_source=chatgpt.com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https://circabc.europa.eu/ui/group/44278090-3fae-4515-bcc2-44fd57c1d0d1/library/f1b77f0a-74cf-4d1f-adfd-e43e111e637f/details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sng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https://circabc.europa.eu/ui/group/44278090-3fae-4515-bcc2-44fd57c1d0d1/library/95364f55-0e94-405d-a867-a5e7e0936c80/details</a:t>
            </a:r>
            <a:r>
              <a:rPr lang="de-DE" sz="1400" b="0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5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901954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Grazie per </a:t>
            </a:r>
            <a:r>
              <a:rPr lang="de-DE" sz="5400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l’attenzione</a:t>
            </a:r>
            <a:r>
              <a:rPr lang="de-DE" sz="5400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!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831" name="Google Shape;831;p15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5527" y="4893293"/>
            <a:ext cx="5273749" cy="190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5" descr="Ein Bild, das Text, Screenshot, Schrift enthält.&#10;&#10;KI-generierte Inhalte können fehlerhaft sei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047" y="5010411"/>
            <a:ext cx="4175155" cy="167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>
            <a:spLocks noGrp="1"/>
          </p:cNvSpPr>
          <p:nvPr>
            <p:ph type="title"/>
          </p:nvPr>
        </p:nvSpPr>
        <p:spPr>
          <a:xfrm>
            <a:off x="594360" y="1327538"/>
            <a:ext cx="11003280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600" b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strategici </a:t>
            </a:r>
            <a:r>
              <a:rPr lang="de-DE" sz="360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 appalti sostenibili</a:t>
            </a:r>
            <a:endParaRPr sz="360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172" name="Google Shape;172;p33"/>
          <p:cNvSpPr txBox="1"/>
          <p:nvPr/>
        </p:nvSpPr>
        <p:spPr>
          <a:xfrm>
            <a:off x="278069" y="2313334"/>
            <a:ext cx="8888233" cy="62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38958"/>
              <a:buFont typeface="Arial"/>
              <a:buNone/>
            </a:pPr>
            <a:r>
              <a:rPr lang="de-DE" sz="2600" b="1" i="0" u="none" strike="noStrike" cap="none">
                <a:solidFill>
                  <a:srgbClr val="035854"/>
                </a:solidFill>
                <a:latin typeface="Aptos" panose="020B0004020202020204" pitchFamily="34" charset="0"/>
                <a:sym typeface="Arial"/>
              </a:rPr>
              <a:t>Redditività economica e resilienza della catena di approvvigionamento</a:t>
            </a:r>
            <a:endParaRPr>
              <a:latin typeface="Aptos" panose="020B0004020202020204" pitchFamily="34" charset="0"/>
            </a:endParaRPr>
          </a:p>
        </p:txBody>
      </p:sp>
      <p:grpSp>
        <p:nvGrpSpPr>
          <p:cNvPr id="173" name="Google Shape;173;p33"/>
          <p:cNvGrpSpPr/>
          <p:nvPr/>
        </p:nvGrpSpPr>
        <p:grpSpPr>
          <a:xfrm>
            <a:off x="536270" y="2067510"/>
            <a:ext cx="11119460" cy="5418666"/>
            <a:chOff x="0" y="0"/>
            <a:chExt cx="11119460" cy="5418666"/>
          </a:xfrm>
        </p:grpSpPr>
        <p:sp>
          <p:nvSpPr>
            <p:cNvPr id="174" name="Google Shape;174;p33"/>
            <p:cNvSpPr/>
            <p:nvPr/>
          </p:nvSpPr>
          <p:spPr>
            <a:xfrm>
              <a:off x="0" y="1625600"/>
              <a:ext cx="11119460" cy="216746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E1EF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5008" y="102802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76" name="Google Shape;176;p33"/>
            <p:cNvSpPr txBox="1"/>
            <p:nvPr/>
          </p:nvSpPr>
          <p:spPr>
            <a:xfrm>
              <a:off x="5008" y="102802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Partnership a lungo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termine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con</a:t>
              </a:r>
              <a:r>
                <a:rPr lang="de-DE" sz="2000" b="1" i="0" u="none" strike="noStrike" cap="none" dirty="0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 i </a:t>
              </a:r>
              <a:r>
                <a:rPr lang="de-DE" sz="2000" b="1" i="0" u="none" strike="noStrike" cap="none" dirty="0" err="1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fornitori</a:t>
              </a:r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543084" y="2226606"/>
              <a:ext cx="1356942" cy="103764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78" name="Google Shape;178;p33"/>
            <p:cNvSpPr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79" name="Google Shape;179;p33"/>
            <p:cNvSpPr txBox="1"/>
            <p:nvPr/>
          </p:nvSpPr>
          <p:spPr>
            <a:xfrm>
              <a:off x="2534495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Sviluppo delle capacità dei fornitori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3109223" y="2190509"/>
              <a:ext cx="1259579" cy="103764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2" name="Google Shape;182;p33"/>
            <p:cNvSpPr txBox="1"/>
            <p:nvPr/>
          </p:nvSpPr>
          <p:spPr>
            <a:xfrm>
              <a:off x="5063982" y="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Adozione di innovazione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5614841" y="2206413"/>
              <a:ext cx="1307318" cy="100584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5" name="Google Shape;185;p33"/>
            <p:cNvSpPr txBox="1"/>
            <p:nvPr/>
          </p:nvSpPr>
          <p:spPr>
            <a:xfrm>
              <a:off x="7593470" y="3251200"/>
              <a:ext cx="2409035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142225" rIns="142225" bIns="142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de-DE" sz="2000" b="1" i="0" u="none" strike="noStrike" cap="none">
                  <a:solidFill>
                    <a:srgbClr val="000000"/>
                  </a:solidFill>
                  <a:latin typeface="Aptos" panose="020B0004020202020204" pitchFamily="34" charset="0"/>
                  <a:sym typeface="Arial"/>
                </a:rPr>
                <a:t>Mitigazione dei rischi </a:t>
              </a:r>
              <a:endParaRPr>
                <a:latin typeface="Aptos" panose="020B0004020202020204" pitchFamily="34" charset="0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8178092" y="2158704"/>
              <a:ext cx="1239791" cy="1101257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ptos" panose="020B00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2. Obiettivi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strategici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degli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appalti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sostenibili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92" name="Google Shape;192;p34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de-DE" sz="2800" dirty="0">
                <a:latin typeface="Aptos" panose="020B0004020202020204" pitchFamily="34" charset="0"/>
                <a:sym typeface="Arial"/>
              </a:rPr>
              <a:t> 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dell’UE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per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un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settore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tessile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sostenibile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sz="280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sz="2800" dirty="0" err="1">
                <a:latin typeface="Aptos" panose="020B0004020202020204" pitchFamily="34" charset="0"/>
                <a:sym typeface="Arial"/>
              </a:rPr>
              <a:t>circolare</a:t>
            </a:r>
            <a:endParaRPr sz="2800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193" name="Google Shape;193;p34" descr="Immagine che contiene modello, oggetti di artigianato, blu, origami&#10;&#10;Il contenuto generato dall'IA potrebbe non essere corretto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678" r="10678"/>
          <a:stretch/>
        </p:blipFill>
        <p:spPr>
          <a:xfrm>
            <a:off x="0" y="-11113"/>
            <a:ext cx="5628068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  <p:pic>
        <p:nvPicPr>
          <p:cNvPr id="194" name="Google Shape;194;p34" descr="Vestito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166" y="4796745"/>
            <a:ext cx="594817" cy="59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 title="pexels-teona-swift-6850459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2651" r="22651"/>
          <a:stretch/>
        </p:blipFill>
        <p:spPr>
          <a:xfrm>
            <a:off x="0" y="-11113"/>
            <a:ext cx="5628000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6096000" y="6338550"/>
            <a:ext cx="4105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 di Teona Swift: https://www.pexels.com/it-it/foto/secco-modello-trama-cespuglio-6850459/</a:t>
            </a:r>
            <a:endParaRPr sz="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>
            <a:spLocks noGrp="1"/>
          </p:cNvSpPr>
          <p:nvPr>
            <p:ph type="title"/>
          </p:nvPr>
        </p:nvSpPr>
        <p:spPr>
          <a:xfrm>
            <a:off x="594360" y="372452"/>
            <a:ext cx="7484165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Strategia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dell’UE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per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un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settore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tessile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sostenibile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e</a:t>
            </a:r>
            <a:r>
              <a:rPr lang="de-DE" dirty="0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 </a:t>
            </a:r>
            <a:r>
              <a:rPr lang="de-DE" dirty="0" err="1">
                <a:latin typeface="Aptos Serif" panose="02020604070405020304" pitchFamily="18" charset="0"/>
                <a:ea typeface="Arial"/>
                <a:cs typeface="Aptos Serif" panose="02020604070405020304" pitchFamily="18" charset="0"/>
                <a:sym typeface="Arial"/>
              </a:rPr>
              <a:t>circolare</a:t>
            </a:r>
            <a:endParaRPr dirty="0">
              <a:latin typeface="Aptos Serif" panose="02020604070405020304" pitchFamily="18" charset="0"/>
              <a:ea typeface="Arial"/>
              <a:cs typeface="Aptos Serif" panose="02020604070405020304" pitchFamily="18" charset="0"/>
              <a:sym typeface="Arial"/>
            </a:endParaRPr>
          </a:p>
        </p:txBody>
      </p:sp>
      <p:sp>
        <p:nvSpPr>
          <p:cNvPr id="202" name="Google Shape;202;p35"/>
          <p:cNvSpPr txBox="1">
            <a:spLocks noGrp="1"/>
          </p:cNvSpPr>
          <p:nvPr>
            <p:ph type="body" idx="1"/>
          </p:nvPr>
        </p:nvSpPr>
        <p:spPr>
          <a:xfrm>
            <a:off x="594360" y="2440944"/>
            <a:ext cx="10332720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b="0" dirty="0" err="1">
                <a:latin typeface="Aptos" panose="020B0004020202020204" pitchFamily="34" charset="0"/>
                <a:sym typeface="Arial"/>
              </a:rPr>
              <a:t>Affronta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la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questione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>
                <a:latin typeface="Aptos" panose="020B0004020202020204" pitchFamily="34" charset="0"/>
                <a:sym typeface="Arial"/>
              </a:rPr>
              <a:t>della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produzione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consumo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tessili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riconoscendo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al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contempo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l’importanza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settore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tessile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b="0" dirty="0" err="1">
                <a:latin typeface="Aptos" panose="020B0004020202020204" pitchFamily="34" charset="0"/>
                <a:sym typeface="Arial"/>
              </a:rPr>
              <a:t>Attua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gli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impegni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del </a:t>
            </a:r>
            <a:r>
              <a:rPr lang="de-DE" u="sng" dirty="0">
                <a:solidFill>
                  <a:schemeClr val="hlink"/>
                </a:solidFill>
                <a:latin typeface="Aptos" panose="020B0004020202020204" pitchFamily="34" charset="0"/>
                <a:sym typeface="Arial"/>
                <a:hlinkClick r:id="rId3"/>
              </a:rPr>
              <a:t>Green Deal europeo</a:t>
            </a:r>
            <a:r>
              <a:rPr lang="de-DE" dirty="0">
                <a:latin typeface="Aptos" panose="020B0004020202020204" pitchFamily="34" charset="0"/>
                <a:sym typeface="Arial"/>
              </a:rPr>
              <a:t>, 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del </a:t>
            </a:r>
            <a:r>
              <a:rPr lang="de-DE" u="sng" dirty="0">
                <a:solidFill>
                  <a:schemeClr val="hlink"/>
                </a:solidFill>
                <a:latin typeface="Aptos" panose="020B0004020202020204" pitchFamily="34" charset="0"/>
                <a:sym typeface="Arial"/>
                <a:hlinkClick r:id="rId4"/>
              </a:rPr>
              <a:t>piano d’azione per l’economia circolare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della </a:t>
            </a:r>
            <a:r>
              <a:rPr lang="de-DE" u="sng" dirty="0">
                <a:solidFill>
                  <a:schemeClr val="hlink"/>
                </a:solidFill>
                <a:latin typeface="Aptos" panose="020B0004020202020204" pitchFamily="34" charset="0"/>
                <a:sym typeface="Arial"/>
                <a:hlinkClick r:id="rId5"/>
              </a:rPr>
              <a:t>strategia industriale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europea</a:t>
            </a:r>
            <a:r>
              <a:rPr lang="de-DE" dirty="0">
                <a:latin typeface="Aptos" panose="020B0004020202020204" pitchFamily="34" charset="0"/>
                <a:sym typeface="Arial"/>
              </a:rPr>
              <a:t>. </a:t>
            </a:r>
            <a:endParaRPr dirty="0">
              <a:latin typeface="Aptos" panose="020B0004020202020204" pitchFamily="34" charset="0"/>
            </a:endParaRPr>
          </a:p>
          <a:p>
            <a:pPr marL="571500" lvl="0" indent="-3429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de-DE" b="0" dirty="0">
                <a:latin typeface="Aptos" panose="020B0004020202020204" pitchFamily="34" charset="0"/>
                <a:sym typeface="Arial"/>
              </a:rPr>
              <a:t>La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strategia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esamina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l’intero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ciclo</a:t>
            </a:r>
            <a:r>
              <a:rPr lang="de-DE" dirty="0">
                <a:latin typeface="Aptos" panose="020B0004020202020204" pitchFamily="34" charset="0"/>
                <a:sym typeface="Arial"/>
              </a:rPr>
              <a:t> di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vita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dei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prodotti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tessili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propone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azioni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coordinate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 per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cambiare</a:t>
            </a:r>
            <a:r>
              <a:rPr lang="de-DE" dirty="0">
                <a:latin typeface="Aptos" panose="020B0004020202020204" pitchFamily="34" charset="0"/>
                <a:sym typeface="Arial"/>
              </a:rPr>
              <a:t> il modo in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cui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produciamo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e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dirty="0" err="1">
                <a:latin typeface="Aptos" panose="020B0004020202020204" pitchFamily="34" charset="0"/>
                <a:sym typeface="Arial"/>
              </a:rPr>
              <a:t>consumiamo</a:t>
            </a:r>
            <a:r>
              <a:rPr lang="de-DE" dirty="0">
                <a:latin typeface="Aptos" panose="020B0004020202020204" pitchFamily="34" charset="0"/>
                <a:sym typeface="Arial"/>
              </a:rPr>
              <a:t> 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i </a:t>
            </a:r>
            <a:r>
              <a:rPr lang="de-DE" b="0" dirty="0" err="1">
                <a:latin typeface="Aptos" panose="020B0004020202020204" pitchFamily="34" charset="0"/>
                <a:sym typeface="Arial"/>
              </a:rPr>
              <a:t>tessili</a:t>
            </a:r>
            <a:r>
              <a:rPr lang="de-DE" b="0" dirty="0">
                <a:latin typeface="Aptos" panose="020B0004020202020204" pitchFamily="34" charset="0"/>
                <a:sym typeface="Arial"/>
              </a:rPr>
              <a:t>.</a:t>
            </a: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endParaRPr dirty="0">
              <a:latin typeface="Aptos" panose="020B0004020202020204" pitchFamily="34" charset="0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endParaRPr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Benutzerdefiniert 5">
      <a:dk1>
        <a:srgbClr val="000000"/>
      </a:dk1>
      <a:lt1>
        <a:srgbClr val="FFFFFF"/>
      </a:lt1>
      <a:dk2>
        <a:srgbClr val="E4E4E4"/>
      </a:dk2>
      <a:lt2>
        <a:srgbClr val="A3C42A"/>
      </a:lt2>
      <a:accent1>
        <a:srgbClr val="A9D4DB"/>
      </a:accent1>
      <a:accent2>
        <a:srgbClr val="FAB609"/>
      </a:accent2>
      <a:accent3>
        <a:srgbClr val="4495A2"/>
      </a:accent3>
      <a:accent4>
        <a:srgbClr val="035854"/>
      </a:accent4>
      <a:accent5>
        <a:srgbClr val="CCDB84"/>
      </a:accent5>
      <a:accent6>
        <a:srgbClr val="A3C42A"/>
      </a:accent6>
      <a:hlink>
        <a:srgbClr val="035854"/>
      </a:hlink>
      <a:folHlink>
        <a:srgbClr val="0F49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6620</Words>
  <Application>Microsoft Macintosh PowerPoint</Application>
  <PresentationFormat>Breitbild</PresentationFormat>
  <Paragraphs>516</Paragraphs>
  <Slides>68</Slides>
  <Notes>68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7" baseType="lpstr">
      <vt:lpstr>Noto Sans Symbols</vt:lpstr>
      <vt:lpstr>Aptos Serif</vt:lpstr>
      <vt:lpstr>Play</vt:lpstr>
      <vt:lpstr>Courier New</vt:lpstr>
      <vt:lpstr>Arial</vt:lpstr>
      <vt:lpstr>Roboto</vt:lpstr>
      <vt:lpstr>Aptos</vt:lpstr>
      <vt:lpstr>Calibri</vt:lpstr>
      <vt:lpstr>Benutzerdefiniert</vt:lpstr>
      <vt:lpstr>PowerPoint-Präsentation</vt:lpstr>
      <vt:lpstr>Agenda – Tessile</vt:lpstr>
      <vt:lpstr>1. Impatto ambientale e sociale della produzione tessile e conciaria </vt:lpstr>
      <vt:lpstr>1. Impatto ambientale e sociale della produzione tessile e conciaria </vt:lpstr>
      <vt:lpstr>2. Obiettivi strategici degli appalti sostenibili </vt:lpstr>
      <vt:lpstr>2. Obiettivi strategici degli appalti sostenibili </vt:lpstr>
      <vt:lpstr>2. Obiettivi strategici degli appalti sostenibili</vt:lpstr>
      <vt:lpstr>2. Obiettivi strategici degli appalti sostenibili</vt:lpstr>
      <vt:lpstr>Strategia dell’UE per un settore tessile sostenibile e circolare</vt:lpstr>
      <vt:lpstr>PowerPoint-Präsentation</vt:lpstr>
      <vt:lpstr>3. Criteri GPP dell’UE per i prodotti tessili e pellame </vt:lpstr>
      <vt:lpstr>3. Criteri GPP dell’UE per il settore tessile e della pelle</vt:lpstr>
      <vt:lpstr>3. Criteri GPP dell’UE per tessuti e pelle</vt:lpstr>
      <vt:lpstr>3. Criteri GPP dell’UE per i prodotti tessili e in pelle</vt:lpstr>
      <vt:lpstr>3. Criteri GPP dell’UE per i prodotti tessili e in pelle</vt:lpstr>
      <vt:lpstr>3. Criteri GPP dell’UE per il settore tessile e della pelle</vt:lpstr>
      <vt:lpstr>Riferimenti ai criteri sociali</vt:lpstr>
      <vt:lpstr>4. Standard GPP dell’UE per il settore tessile e della pelle</vt:lpstr>
      <vt:lpstr>CAM Tessile - Contesto Nazionale </vt:lpstr>
      <vt:lpstr>Fonti</vt:lpstr>
      <vt:lpstr>Agenda – Apparecchiature ICT </vt:lpstr>
      <vt:lpstr>1. Impatto ambientale e sociale delle apparecchiature ICT  </vt:lpstr>
      <vt:lpstr>1. Impatto ambientale e sociale delle apparecchiature ICT  </vt:lpstr>
      <vt:lpstr>2. Obiettivi strategici degli appalti sostenibili </vt:lpstr>
      <vt:lpstr>2. Obiettivi strategici degli appalti sostenibili </vt:lpstr>
      <vt:lpstr>2. Obiettivi strategici degli appalti sostenibili </vt:lpstr>
      <vt:lpstr>Obiettivi strategici dell’UE per apparecchiature ICT sostenibili </vt:lpstr>
      <vt:lpstr>PowerPoint-Präsentation</vt:lpstr>
      <vt:lpstr>3. Criteri UE per gli appalti pubblici sostenibili (GPP) relativi alle apparecchiature ICT  </vt:lpstr>
      <vt:lpstr>3. Criteri GPP dell’UE per computer, monitor, tablet e smartphone</vt:lpstr>
      <vt:lpstr>3. Criteri GPP dell’UE per centri dati, sale server e servizi cloud</vt:lpstr>
      <vt:lpstr>3. Criteri GPP dell’UE per le apparecchiature ICT</vt:lpstr>
      <vt:lpstr>4. Standard GPP dell’UE per le apparecchiature ICT </vt:lpstr>
      <vt:lpstr>4. Standard GPP dell’UE per le apparecchiature ICT </vt:lpstr>
      <vt:lpstr>CAM - DM 11 marzo 2026 </vt:lpstr>
      <vt:lpstr>Fonti</vt:lpstr>
      <vt:lpstr>Agenda – Prodotti e servizi per la pulizia </vt:lpstr>
      <vt:lpstr>1. Impatto ambientale e sociale dei prodotti e dei servizi di pulizia  </vt:lpstr>
      <vt:lpstr>1. Impatto ambientale e sociale dei prodotti e dei servizi di pulizia  </vt:lpstr>
      <vt:lpstr>2. Obiettivi strategici degli appalti sostenibili</vt:lpstr>
      <vt:lpstr>2. Obiettivi strategici degli appalti sostenibili</vt:lpstr>
      <vt:lpstr>2. Obiettivi strategici degli appalti sostenibili</vt:lpstr>
      <vt:lpstr>PowerPoint-Präsentation</vt:lpstr>
      <vt:lpstr>Obiettivi strategici dell’UE per prodotti e servizi di pulizia sostenibili </vt:lpstr>
      <vt:lpstr>3. Criteri GPP dell’UE per i prodotti e i servizi di pulizia  </vt:lpstr>
      <vt:lpstr>3. Criteri GPP dell’UE per i prodotti e i servizi di pulizia </vt:lpstr>
      <vt:lpstr>3. Criteri GPP dell’UE per centri dati, sale server e servizi cloud</vt:lpstr>
      <vt:lpstr>3. Criteri GPP dell’UE per i prodotti e i servizi di pulizia </vt:lpstr>
      <vt:lpstr>4. Standard GPP dell’UE per i prodotti e i servizi di pulizia </vt:lpstr>
      <vt:lpstr>CAM Pulizia e Sanificazione</vt:lpstr>
      <vt:lpstr>Fonti</vt:lpstr>
      <vt:lpstr>Agenda – Materiali per ufficio</vt:lpstr>
      <vt:lpstr>1. Impatto ambientale e sociale dei materiali per ufficio </vt:lpstr>
      <vt:lpstr>1. Impatto ambientale e sociale dei prodotti e dei servizi per la pulizia  </vt:lpstr>
      <vt:lpstr>2. Obiettivi strategici degli appalti sostenibili</vt:lpstr>
      <vt:lpstr>2. Obiettivi strategici degli appalti sostenibili</vt:lpstr>
      <vt:lpstr>2. Obiettivi strategici degli appalti sostenibili</vt:lpstr>
      <vt:lpstr>PowerPoint-Präsentation</vt:lpstr>
      <vt:lpstr>Obiettivi strategici dell’UE per materiali da ufficio sostenibili </vt:lpstr>
      <vt:lpstr>3. Criteri GPP dell’UE per i materiali da ufficio </vt:lpstr>
      <vt:lpstr>3. Criteri GPP dell’UE per apparecchiature di imaging, materiali di consumo e servizi di stampa.</vt:lpstr>
      <vt:lpstr>3. Criteri GPP dell’UE per prodotti grafici e cartacei stampati </vt:lpstr>
      <vt:lpstr>3. Strategia dell’UE sulla plastica </vt:lpstr>
      <vt:lpstr>3. Criteri GPP dell’UE per i materiali da ufficio </vt:lpstr>
      <vt:lpstr>4. Standard GPP dell’UE per i Materiali d’ufficio  </vt:lpstr>
      <vt:lpstr>3 CAM per i Materiali d’uffcio </vt:lpstr>
      <vt:lpstr>Fonti</vt:lpstr>
      <vt:lpstr>Grazie per l’attenzione!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nicole</dc:creator>
  <cp:lastModifiedBy>Henrieta Winklhofer</cp:lastModifiedBy>
  <cp:revision>1</cp:revision>
  <dcterms:created xsi:type="dcterms:W3CDTF">2024-09-16T10:50:40Z</dcterms:created>
  <dcterms:modified xsi:type="dcterms:W3CDTF">2026-04-30T13:34:08Z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0x010100255B8ECBF0E41D4F84283CBD4EE3A7A4</vt:lpwstr>
  </property>
  <property fmtid="{D5CDD505-2E9C-101B-9397-08002B2CF9AE}" pid="3" name="MediaServiceImageTags">
    <vt:lpwstr/>
  </property>
</Properties>
</file>