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embeddedFontLst>
    <p:embeddedFont>
      <p:font typeface="Aptos Serif" panose="02020604070405020304" pitchFamily="18" charset="0"/>
      <p:regular r:id="rId64"/>
      <p:bold r:id="rId65"/>
      <p:italic r:id="rId66"/>
      <p:boldItalic r:id="rId67"/>
    </p:embeddedFont>
    <p:embeddedFont>
      <p:font typeface="Play"/>
      <p:regular r:id="rId68"/>
      <p:bold r:id="rId69"/>
    </p:embeddedFont>
    <p:embeddedFont>
      <p:font typeface="Roboto"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i0OX0qVDiN17JL/1w8LYW0SLoI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Tra le principali cause del cambiamento climatico ci sono la deforestazione, l'inquinamento e l'uso non sostenibile delle risorse.</a:t>
            </a:r>
            <a:endParaRPr/>
          </a:p>
        </p:txBody>
      </p:sp>
      <p:sp>
        <p:nvSpPr>
          <p:cNvPr id="206" name="Google Shape;20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Le conseguenze sono già visibili: aumento delle temperature globali, scioglimento dei ghiacciai, innalzamento del livello del mare e aumento della frequenza di eventi meteorologici estremi come siccità e alluvioni. Questi cambiamenti minacciano la biodiversità, la salute umana e le economie globali.</a:t>
            </a:r>
            <a:endParaRPr/>
          </a:p>
        </p:txBody>
      </p:sp>
      <p:sp>
        <p:nvSpPr>
          <p:cNvPr id="214" name="Google Shape;21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L'Agenda 2030 è l'attuale "piano d'azione" globale per le persone e il pianeta. Si basa su iniziative precedenti come il Summit della Terra di Rio del 1992 (Agenda 21) e gli Obiettivi di Sviluppo del Millennio (OSM) del 2000, che miravano a ridurre la povertà estrema. Nel 2012, alla conferenza "Rio+20", le nazioni hanno deciso di creare un insieme di obiettivi più completo, che ha portato ai 17 Obiettivi di Sviluppo Sostenibile (SDGs).</a:t>
            </a:r>
            <a:endParaRPr/>
          </a:p>
        </p:txBody>
      </p:sp>
      <p:sp>
        <p:nvSpPr>
          <p:cNvPr id="229" name="Google Shape;22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L’Agenda 21 è il Piano d’Azione volto a promuovere lo sviluppo sostenibile a livello globale, nazionale e locale. L’Agenda 21 incoraggia, infatti, governi e comunità ad integrare i 3 pilastri della sostenibilità, ambientale, sociale ed economico, nelle politiche pubbliche.</a:t>
            </a:r>
            <a:endParaRPr/>
          </a:p>
          <a:p>
            <a:pPr marL="457200" marR="0" lvl="0" indent="-228600" algn="l" rtl="0">
              <a:lnSpc>
                <a:spcPct val="100000"/>
              </a:lnSpc>
              <a:spcBef>
                <a:spcPts val="0"/>
              </a:spcBef>
              <a:spcAft>
                <a:spcPts val="0"/>
              </a:spcAft>
              <a:buSzPts val="1400"/>
              <a:buNone/>
            </a:pPr>
            <a:r>
              <a:rPr lang="de-DE"/>
              <a:t>Il Protocollo di Kyoto, adottato nel 1997, che impegnava i Paesi industrializzati a ridurre le emissioni di gas serra rispetto ai livelli del 1990, è stato il primo strumento giuridicamente vincolante per contrastare il cambiamento climatico. </a:t>
            </a:r>
            <a:endParaRPr/>
          </a:p>
          <a:p>
            <a:pPr marL="457200" marR="0" lvl="0" indent="-228600" algn="l" rtl="0">
              <a:lnSpc>
                <a:spcPct val="100000"/>
              </a:lnSpc>
              <a:spcBef>
                <a:spcPts val="0"/>
              </a:spcBef>
              <a:spcAft>
                <a:spcPts val="0"/>
              </a:spcAft>
              <a:buSzPts val="1400"/>
              <a:buNone/>
            </a:pPr>
            <a:r>
              <a:rPr lang="de-DE"/>
              <a:t>Obiettivi di Sviluppo del Millennio (MDGs) _ Otto obiettivi adottati dall’ONU nel 2000 per ridurre povertà, fame, malattie e disuguaglianze entro il 2015. Poi sostituiti dagli Obiettivi di Sviluppo Sostenibile (SDGs). </a:t>
            </a:r>
            <a:endParaRPr/>
          </a:p>
        </p:txBody>
      </p:sp>
      <p:sp>
        <p:nvSpPr>
          <p:cNvPr id="237" name="Google Shape;23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de-DE"/>
              <a:t>Gli Obiettivi di Sviluppo Sostenibile sono più di semplici slogan: sono un quadro tecnico composto da 17 Obiettivi, 169 Traguardi e 230 indicatori misurabili. Sono stati concepiti per essere chiari, a lungo termine e adattabili a diversi livelli di governo e settori. Soprattutto, sono trasversali, il che significa che i progressi in un obiettivo (come l'istruzione) spesso contribuiscono al raggiungimento di altri obiettivi (come la parità di genere).</a:t>
            </a:r>
            <a:endParaRPr/>
          </a:p>
        </p:txBody>
      </p:sp>
      <p:sp>
        <p:nvSpPr>
          <p:cNvPr id="277" name="Google Shape;27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Sebbene gli Obiettivi di Sviluppo Sostenibile siano internazionali, il loro successo dipende dall'azione locale. Le autorità locali gestiscono i servizi più critici: trasporti, rifiuti, acqua e alloggi. Si stima che oltre il 65% degli obiettivi di Sviluppo Sostenibile possa essere raggiunto solo con il coinvolgimento attivo dei governi locali e regionali.</a:t>
            </a:r>
            <a:endParaRPr/>
          </a:p>
        </p:txBody>
      </p:sp>
      <p:sp>
        <p:nvSpPr>
          <p:cNvPr id="283" name="Google Shape;28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Gli appalti pubblici, ovvero il processo attraverso il quale i governi acquistano beni e servizi, rappresentano il 15-20% del PIL in molti Paesi. Poiché comportano ingenti risorse finanziarie, rappresentano una potente leva economica. Scegliendo opzioni sostenibili, i governi possono ridurre i danni ambientali (SDG 13), promuovere il lavoro equo (SDG 8) e incoraggiare le imprese a innovare.</a:t>
            </a:r>
            <a:endParaRPr/>
          </a:p>
        </p:txBody>
      </p:sp>
      <p:sp>
        <p:nvSpPr>
          <p:cNvPr id="290" name="Google Shape;2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L'Italia dispone di un solido quadro normativo per la sostenibilità. Il PAN GPP (Piano d'Azione per la Sostenibilità Ambientale) è obbligatorio dal 2008. Oggi, questi obiettivi sono legati al PNRR (Piano di Ripresa e Resilienza), in particolare alla "Missione 2", che si concentra su economia circolare, energie rinnovabili ed efficienza energetica.</a:t>
            </a:r>
            <a:endParaRPr/>
          </a:p>
        </p:txBody>
      </p:sp>
      <p:sp>
        <p:nvSpPr>
          <p:cNvPr id="312" name="Google Shape;3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Il PAN GPP definisce obiettivi nazionali e identifica le categorie di beni e servizi (come l'edilizia o le pulizie) a cui dare priorità per la sostenibilità. Prevede inoltre un monitoraggio annuale per analizzare gli effettivi benefici ambientali ottenuti attraverso la spesa pubblica.</a:t>
            </a:r>
            <a:endParaRPr/>
          </a:p>
        </p:txBody>
      </p:sp>
      <p:sp>
        <p:nvSpPr>
          <p:cNvPr id="320" name="Google Shape;32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In Italia, gli strumenti concreti per "acquistare green" sono i CAM (Criteri Ambientali Minimi). Si tratta di requisiti ambientali specifici utilizzati in ogni fase di acquisto per garantire che il prodotto o servizio abbia il minor impatto possibile durante l'intero ciclo di vita. La loro applicazione è obbligatoria ai sensi del Codice degli Appalti 2023.</a:t>
            </a:r>
            <a:endParaRPr/>
          </a:p>
        </p:txBody>
      </p:sp>
      <p:sp>
        <p:nvSpPr>
          <p:cNvPr id="326" name="Google Shape;32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Un documento CAM è strutturato in tre parti principali: Contesto (informazioni generali), Criteri di base (specifiche tecniche obbligatorie e clausole contrattuali) e Criteri di aggiudicazione (punti facoltativi utilizzati per premiare gli offerenti che offrono prestazioni ambientali ancora più elevate).</a:t>
            </a:r>
            <a:endParaRPr/>
          </a:p>
        </p:txBody>
      </p:sp>
      <p:sp>
        <p:nvSpPr>
          <p:cNvPr id="340" name="Google Shape;34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L'economia lineare si basa su un modello "Prendi-Produci-Smaltisci", che causa l'esaurimento delle risorse e la crisi dei rifiuti. L'economia circolare aggiunge un passaggio cruciale: il riutilizzo e il riciclo.</a:t>
            </a:r>
            <a:endParaRPr/>
          </a:p>
        </p:txBody>
      </p:sp>
      <p:sp>
        <p:nvSpPr>
          <p:cNvPr id="385" name="Google Shape;38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La sostenibilità non è un concetto nuovo; è il risultato di decenni di diplomazia globale. Un punto di svolta fondamentale fu la Conferenza delle Nazioni Unite sull'Ambiente Umano del 1972 a Stoccolma. Fu la prima conferenza mondiale a dare priorità all'ambiente. Portò alla Dichiarazione di Stoccolma e alla creazione del Programma delle Nazioni Unite per l'Ambiente (UNEP), la principale autorità mondiale in materia ambientale.</a:t>
            </a: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L'economia della ciambella è una teoria di Kate Raworth secondo cui il benessere umano richiede di bilanciare i nostri bisogni sociali con il "tetto ecologico" della Terra.</a:t>
            </a:r>
            <a:endParaRPr/>
          </a:p>
        </p:txBody>
      </p:sp>
      <p:sp>
        <p:nvSpPr>
          <p:cNvPr id="398" name="Google Shape;39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Il GPP è definito come il processo in cui le autorità pubbliche integrano i criteri ambientali in tutte le fasi di acquisto. L'obiettivo è incoraggiare lo sviluppo di prodotti ecocompatibili selezionando soluzioni con il minor impatto ambientale durante l'intero ciclo di vita.</a:t>
            </a:r>
            <a:endParaRPr/>
          </a:p>
        </p:txBody>
      </p:sp>
      <p:sp>
        <p:nvSpPr>
          <p:cNvPr id="405" name="Google Shape;40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Mentre il GPP si concentra sull'ambiente, il SPP è un concetto più ampio. Significa garantire che gli acquisti offrano un buon rapporto qualità-prezzo in base al costo del ciclo di vita, generando al contempo benefici per l'ambiente, la società e l'economia.</a:t>
            </a:r>
            <a:endParaRPr/>
          </a:p>
        </p:txBody>
      </p:sp>
      <p:sp>
        <p:nvSpPr>
          <p:cNvPr id="425" name="Google Shape;42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Un SPP di successo richiede leadership, allineamento con gli obiettivi politici generali e una gestione sana. Deve coinvolgere tutte le parti interessate (inclusi fornitori e cittadini) e, soprattutto, monitorare i risultati per garantire che gli obiettivi di sostenibilità vengano effettivamente raggiunti.</a:t>
            </a:r>
            <a:endParaRPr/>
          </a:p>
        </p:txBody>
      </p:sp>
      <p:sp>
        <p:nvSpPr>
          <p:cNvPr id="433" name="Google Shape;43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Per chiarire: il GPP è un sottoinsieme del SPP. Tutti gli appalti "verdi" sono sostenibili, ma gli appalti sostenibili includono anche criteri sociali come pratiche di lavoro eque, approvvigionamento etico e accessibilità per le persone con disabilità.</a:t>
            </a:r>
            <a:endParaRPr/>
          </a:p>
        </p:txBody>
      </p:sp>
      <p:sp>
        <p:nvSpPr>
          <p:cNvPr id="457" name="Google Shape;45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L'UE promuove gli appalti pubblici verdi perché avvantaggiano l'industria europea, che spesso ha standard ambientali e sociali più elevati rispetto ai concorrenti globali. Stabilendo standard elevati negli appalti pubblici, l'UE contribuisce a orientare il mercato globale verso una produzione più sostenibile.</a:t>
            </a:r>
            <a:endParaRPr/>
          </a:p>
        </p:txBody>
      </p:sp>
      <p:sp>
        <p:nvSpPr>
          <p:cNvPr id="471" name="Google Shape;4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94" name="Google Shape;494;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6" name="Google Shape;1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L'UE fornisce manuali pratici per aiutare le autorità. Il manuale "Buying Green!" spiega come applicare i criteri ambientali nel diritto dell'UE.</a:t>
            </a:r>
            <a:endParaRPr/>
          </a:p>
        </p:txBody>
      </p:sp>
      <p:sp>
        <p:nvSpPr>
          <p:cNvPr id="527" name="Google Shape;52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La guida "Buying Social" (2021) si concentra sul raggiungimento di impatti sociali positivi, come la parità di genere e le opportunità di lavoro per i lavoratori vulnerabili.</a:t>
            </a:r>
            <a:endParaRPr/>
          </a:p>
        </p:txBody>
      </p:sp>
      <p:sp>
        <p:nvSpPr>
          <p:cNvPr id="535" name="Google Shape;53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Il Green Deal mira a rendere i criteri verdi minimi obbligatori parte integrante della legislazione e dei finanziamenti dell'UE. Ciò stabilisce di fatto una definizione comune di appalti verdi in tutti gli Stati membri.</a:t>
            </a:r>
            <a:endParaRPr/>
          </a:p>
        </p:txBody>
      </p:sp>
      <p:sp>
        <p:nvSpPr>
          <p:cNvPr id="543" name="Google Shape;54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L'UE sostiene il GPP attraverso diversi strumenti: piani d'azione nazionali (attivi in ​​23 dei 27 paesi), 20 serie di criteri GPP specifici dell'UE e un obiettivo generale di rendere verde il 50% di tutti gli acquisti.</a:t>
            </a:r>
            <a:endParaRPr/>
          </a:p>
        </p:txBody>
      </p:sp>
      <p:sp>
        <p:nvSpPr>
          <p:cNvPr id="557" name="Google Shape;55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 criteri UE non sono arbitrari; si basano sull'analisi del ciclo di vita (LCA). Definiscono l'ambito di applicazione del prodotto, identificano i principali impatti ambientali e forniscono sistemi di verifica affinché le autorità possano dimostrare di acquistare in modo sostenibile.</a:t>
            </a:r>
            <a:endParaRPr/>
          </a:p>
        </p:txBody>
      </p:sp>
      <p:sp>
        <p:nvSpPr>
          <p:cNvPr id="599" name="Google Shape;59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L'UE ha stabilito criteri per 20 categorie specifiche, che spaziano dai prodotti per la pulizia all'elettricità, fino agli alimenti, ai trasporti e ai centri dati.</a:t>
            </a:r>
            <a:endParaRPr/>
          </a:p>
        </p:txBody>
      </p:sp>
      <p:sp>
        <p:nvSpPr>
          <p:cNvPr id="607" name="Google Shape;60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Nello stesso anno della Conferenza di Stoccolma, il Club di Roma pubblicò un rapporto rivoluzionario intitolato "I limiti dello sviluppo". Utilizzando modelli informatici del MIT, i ricercatori avvertirono che se la crescita della popolazione e il consumo di risorse fossero continuati ai ritmi attuali, le risorse della Terra si sarebbero esaurite entro la fine del XXI secolo. Questo rapporto fu un "campanello d'allarme" che sosteneva la necessità di una gestione responsabile delle risorse per prevenire un collasso economico ed ecologico totale.</a:t>
            </a:r>
            <a:endParaRPr/>
          </a:p>
        </p:txBody>
      </p:sp>
      <p:sp>
        <p:nvSpPr>
          <p:cNvPr id="154" name="Google Shape;15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L'Italia è leader nel GPP perché è passata da un'applicazione volontaria a una obbligatoria al 100%. Questo risultato è stato raggiunto attraverso importanti leggi come la Legge Finanziaria 2007, le disposizioni sulla Green Economy del 2015 e i recenti Codici degli Appalti.</a:t>
            </a:r>
            <a:endParaRPr/>
          </a:p>
        </p:txBody>
      </p:sp>
      <p:sp>
        <p:nvSpPr>
          <p:cNvPr id="715" name="Google Shape;71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L'ultimo piano italiano si concentra sulla mitigazione del cambiamento climatico attraverso l'efficienza energetica, promuovendo la circolarità per ridurre gli sprechi e prevenendo l'inquinamento eliminando le sostanze pericolose.</a:t>
            </a:r>
            <a:endParaRPr/>
          </a:p>
        </p:txBody>
      </p:sp>
      <p:sp>
        <p:nvSpPr>
          <p:cNvPr id="739" name="Google Shape;73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Ai sensi del Codice 2023, un appalto è considerato "green" solo se tutte le specifiche tecniche e le clausole contrattuali del CAM sono incluse nei documenti di gara. Ciò garantisce che i requisiti ambientali non siano solo "aggiuntivi", ma parti essenziali del contratto.</a:t>
            </a:r>
            <a:endParaRPr/>
          </a:p>
        </p:txBody>
      </p:sp>
      <p:sp>
        <p:nvSpPr>
          <p:cNvPr id="745" name="Google Shape;745;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L'ambito di applicazione dei CAM è molto ampio. Si applica alle amministrazioni centrali, agli enti locali, agli ospedali, alle scuole, alle università, alle autorità portuali e persino alle aziende e alle imprese pubbliche.</a:t>
            </a:r>
            <a:endParaRPr/>
          </a:p>
        </p:txBody>
      </p:sp>
      <p:sp>
        <p:nvSpPr>
          <p:cNvPr id="751" name="Google Shape;751;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Il modulo si conclude con l'elenco dei settori in cui i CAM devono essere applicati in Italia, che spaziano dall'arredamento e dall'edilizia agli eventi culturali, dal tessile alla gestione del verde pubblico.</a:t>
            </a:r>
            <a:endParaRPr/>
          </a:p>
        </p:txBody>
      </p:sp>
      <p:sp>
        <p:nvSpPr>
          <p:cNvPr id="766" name="Google Shape;76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Quindici anni dopo, il Rapporto Brundtland (intitolato ufficialmente "Il nostro futuro comune") fornì la definizione più famosa di sviluppo sostenibile: "il processo che consente di soddisfare i bisogni della generazione presente senza compromettere la capacità delle generazioni future di soddisfare i propri". Questo concetto è fondamentale perché introduce l'equità intergenerazionale, il che significa che dobbiamo vivere in un modo che non "deruba" il futuro.</a:t>
            </a:r>
            <a:endParaRPr/>
          </a:p>
        </p:txBody>
      </p:sp>
      <p:sp>
        <p:nvSpPr>
          <p:cNvPr id="163" name="Google Shape;16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75" name="Google Shape;7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60</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83" name="Google Shape;783;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3" name="Google Shape;17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La sostenibilità è spesso vista come una struttura sorretta da pilastri. Il Rapporto Brundtland ne ha identificati tre: ambientale, sociale ed economico. Tuttavia, in seguito è stato aggiunto un quarto pilastro, quello istituzionale. Questo sottolinea che la sostenibilità non riguarda solo "essere verdi": richiede solide strutture di governance, leggi chiare e volontà politica per funzionare effettivamente.</a:t>
            </a:r>
            <a:endParaRPr/>
          </a:p>
        </p:txBody>
      </p:sp>
      <p:sp>
        <p:nvSpPr>
          <p:cNvPr id="189" name="Google Shape;18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Il cambiamento climatico si riferisce a variazioni a lungo termine delle temperature e delle condizioni meteorologiche. Sebbene alcuni cambiamenti siano naturali, le fonti chiariscono che le attività umane ne sono state il principale motore fin dal XIX secolo, principalmente attraverso la combustione di combustibili fossili. Questo processo rilascia gas serra (GHG) come CO2, metano e protossido di azoto che intrappolano il calore nell'atmosfera.</a:t>
            </a:r>
            <a:endParaRPr/>
          </a:p>
        </p:txBody>
      </p:sp>
      <p:sp>
        <p:nvSpPr>
          <p:cNvPr id="197" name="Google Shape;19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85"/>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5"/>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8" name="Google Shape;88;p8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8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 name="Google Shape;93;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4" name="Google Shape;94;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6" name="Google Shape;96;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8" name="Google Shape;98;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04" name="Google Shape;104;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1" name="Google Shape;4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2"/>
        <p:cNvGrpSpPr/>
        <p:nvPr/>
      </p:nvGrpSpPr>
      <p:grpSpPr>
        <a:xfrm>
          <a:off x="0" y="0"/>
          <a:ext cx="0" cy="0"/>
          <a:chOff x="0" y="0"/>
          <a:chExt cx="0" cy="0"/>
        </a:xfrm>
      </p:grpSpPr>
      <p:sp>
        <p:nvSpPr>
          <p:cNvPr id="53" name="Google Shape;53;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 name="Google Shape;54;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5" name="Google Shape;55;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 name="Google Shape;65;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83" name="Google Shape;83;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4" name="Google Shape;84;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dgs.un.org/publications/agenda21" TargetMode="External"/><Relationship Id="rId7" Type="http://schemas.openxmlformats.org/officeDocument/2006/relationships/hyperlink" Target="https://sustainabledevelopment.un.org/post2015/ow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ustainabledevelopment.un.org/rio20" TargetMode="External"/><Relationship Id="rId5" Type="http://schemas.openxmlformats.org/officeDocument/2006/relationships/hyperlink" Target="https://www.un.org/millenniumgoals/" TargetMode="External"/><Relationship Id="rId4" Type="http://schemas.openxmlformats.org/officeDocument/2006/relationships/hyperlink" Target="https://www.un.org/en/conferences/environment/rio199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ustainabledevelopment.un.org/post2015/negotiation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sdgs.un.org/goals" TargetMode="External"/><Relationship Id="rId5" Type="http://schemas.openxmlformats.org/officeDocument/2006/relationships/hyperlink" Target="https://sdgs.un.org/2030agenda" TargetMode="External"/><Relationship Id="rId4" Type="http://schemas.openxmlformats.org/officeDocument/2006/relationships/hyperlink" Target="https://sdgs.un.org/frameworks/parisagree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gpp.mase.gov.it/sites/default/files/2023-08/PAN_GPP.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unep.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8" Type="http://schemas.openxmlformats.org/officeDocument/2006/relationships/hyperlink" Target="https://sdgs.un.org/2030agenda" TargetMode="External"/><Relationship Id="rId13" Type="http://schemas.openxmlformats.org/officeDocument/2006/relationships/hyperlink" Target="https://procuraplus.org/fileadmin/user_upload/ManualProcura_online_version_new_logo.pdf" TargetMode="External"/><Relationship Id="rId3" Type="http://schemas.openxmlformats.org/officeDocument/2006/relationships/hyperlink" Target="https://www.are.admin.ch/are/en/home/media/publications/sustainable-development/brundtland-report.html" TargetMode="External"/><Relationship Id="rId7" Type="http://schemas.openxmlformats.org/officeDocument/2006/relationships/hyperlink" Target="https://asvis.it/goal-e-target-obiettivi-e-traguardi-per-il-2030/" TargetMode="External"/><Relationship Id="rId12" Type="http://schemas.openxmlformats.org/officeDocument/2006/relationships/hyperlink" Target="https://thedocs.worldbank.org/en/doc/e77a9257967cac8b62484c7e8c974e70-0290012024/original/WB-SUSTAINABLE-PROCUREMENT-16574-CH1.pdf"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hyperlink" Target="https://unric.org/it/che-cosa-sono-i-cambiamenti-climatici/" TargetMode="External"/><Relationship Id="rId11" Type="http://schemas.openxmlformats.org/officeDocument/2006/relationships/hyperlink" Target="https://gpp.mase.gov.it/Struttura-dei-CAM" TargetMode="External"/><Relationship Id="rId5" Type="http://schemas.openxmlformats.org/officeDocument/2006/relationships/hyperlink" Target="https://www.un.org/en/conferences/environment/stockholm1972" TargetMode="External"/><Relationship Id="rId10" Type="http://schemas.openxmlformats.org/officeDocument/2006/relationships/hyperlink" Target="https://gpp.mase.gov.it/Home/PianoAzioneNazionaleGPP?utm_source=chatgpt.com" TargetMode="External"/><Relationship Id="rId4" Type="http://schemas.openxmlformats.org/officeDocument/2006/relationships/hyperlink" Target="https://www.clubofrome.org/publication/the-limits-to-growth/#:~:text=Published%201972%20%E2%80%93%20The%20message%20of,long%2C%20even%20with%20advanced%20technology" TargetMode="External"/><Relationship Id="rId9" Type="http://schemas.openxmlformats.org/officeDocument/2006/relationships/hyperlink" Target="https://sdgs.un.org/goals" TargetMode="External"/><Relationship Id="rId14" Type="http://schemas.openxmlformats.org/officeDocument/2006/relationships/hyperlink" Target="https://www.oneplanetnetwork.org/sites/default/files/10yfp_spp_programme_principles_of_sustainable_public_procurement.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614079" y="4953703"/>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3F3F3F"/>
                </a:solidFill>
                <a:latin typeface="Aptos" panose="020B0004020202020204" pitchFamily="34" charset="0"/>
                <a:sym typeface="Arial"/>
              </a:rPr>
              <a:t>Dati</a:t>
            </a:r>
            <a:endParaRPr sz="1400" b="0" i="0" u="none" strike="noStrike" cap="none">
              <a:solidFill>
                <a:srgbClr val="000000"/>
              </a:solidFill>
              <a:latin typeface="Aptos" panose="020B0004020202020204" pitchFamily="34" charset="0"/>
              <a:sym typeface="Arial"/>
            </a:endParaRPr>
          </a:p>
        </p:txBody>
      </p:sp>
      <p:sp>
        <p:nvSpPr>
          <p:cNvPr id="118" name="Google Shape;118;p1"/>
          <p:cNvSpPr txBox="1"/>
          <p:nvPr/>
        </p:nvSpPr>
        <p:spPr>
          <a:xfrm>
            <a:off x="6309900" y="2554198"/>
            <a:ext cx="58821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Modulo 1: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Introduzione</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agli</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appalti</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sostenibili</a:t>
            </a:r>
            <a:endParaRPr sz="3200" b="1" i="0" u="none" strike="noStrike" cap="none" dirty="0">
              <a:solidFill>
                <a:srgbClr val="3F3F3F"/>
              </a:solidFill>
              <a:latin typeface="Aptos Serif" panose="02020604070405020304" pitchFamily="18" charset="0"/>
              <a:cs typeface="Aptos Serif" panose="02020604070405020304" pitchFamily="18" charset="0"/>
              <a:sym typeface="Arial"/>
            </a:endParaRP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20" name="Google Shape;120;p1"/>
          <p:cNvSpPr txBox="1"/>
          <p:nvPr/>
        </p:nvSpPr>
        <p:spPr>
          <a:xfrm>
            <a:off x="6309900" y="1854827"/>
            <a:ext cx="48914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dirty="0" err="1">
                <a:solidFill>
                  <a:srgbClr val="3F3F3F"/>
                </a:solidFill>
                <a:latin typeface="Aptos" panose="020B0004020202020204" pitchFamily="34" charset="0"/>
                <a:sym typeface="Arial"/>
              </a:rPr>
              <a:t>Programma</a:t>
            </a:r>
            <a:r>
              <a:rPr lang="de-DE" sz="1800" b="1" i="0" u="none" strike="noStrike" cap="none" dirty="0">
                <a:solidFill>
                  <a:srgbClr val="3F3F3F"/>
                </a:solidFill>
                <a:latin typeface="Aptos" panose="020B0004020202020204" pitchFamily="34" charset="0"/>
                <a:sym typeface="Arial"/>
              </a:rPr>
              <a:t> </a:t>
            </a:r>
            <a:r>
              <a:rPr lang="de-DE" sz="1800" b="1" i="0" u="none" strike="noStrike" cap="none" dirty="0" err="1">
                <a:solidFill>
                  <a:srgbClr val="3F3F3F"/>
                </a:solidFill>
                <a:latin typeface="Aptos" panose="020B0004020202020204" pitchFamily="34" charset="0"/>
                <a:sym typeface="Arial"/>
              </a:rPr>
              <a:t>formativo</a:t>
            </a:r>
            <a:r>
              <a:rPr lang="de-DE" sz="1800" b="1" i="0" u="none" strike="noStrike" cap="none" dirty="0">
                <a:solidFill>
                  <a:srgbClr val="3F3F3F"/>
                </a:solidFill>
                <a:latin typeface="Aptos" panose="020B0004020202020204" pitchFamily="34" charset="0"/>
                <a:sym typeface="Arial"/>
              </a:rPr>
              <a:t> </a:t>
            </a:r>
            <a:r>
              <a:rPr lang="de-DE" sz="1800" b="1" i="0" u="none" strike="noStrike" cap="none" dirty="0" err="1">
                <a:solidFill>
                  <a:srgbClr val="3F3F3F"/>
                </a:solidFill>
                <a:latin typeface="Aptos" panose="020B0004020202020204" pitchFamily="34" charset="0"/>
                <a:sym typeface="Arial"/>
              </a:rPr>
              <a:t>sugli</a:t>
            </a:r>
            <a:r>
              <a:rPr lang="de-DE" sz="1800" b="1" i="0" u="none" strike="noStrike" cap="none" dirty="0">
                <a:solidFill>
                  <a:srgbClr val="3F3F3F"/>
                </a:solidFill>
                <a:latin typeface="Aptos" panose="020B0004020202020204" pitchFamily="34" charset="0"/>
                <a:sym typeface="Arial"/>
              </a:rPr>
              <a:t> </a:t>
            </a:r>
            <a:r>
              <a:rPr lang="de-DE" sz="1800" b="1" i="0" u="none" strike="noStrike" cap="none" dirty="0" err="1">
                <a:solidFill>
                  <a:srgbClr val="3F3F3F"/>
                </a:solidFill>
                <a:latin typeface="Aptos" panose="020B0004020202020204" pitchFamily="34" charset="0"/>
                <a:sym typeface="Arial"/>
              </a:rPr>
              <a:t>appalti</a:t>
            </a:r>
            <a:r>
              <a:rPr lang="de-DE" sz="1800" b="1" i="0" u="none" strike="noStrike" cap="none" dirty="0">
                <a:solidFill>
                  <a:srgbClr val="3F3F3F"/>
                </a:solidFill>
                <a:latin typeface="Aptos" panose="020B0004020202020204" pitchFamily="34" charset="0"/>
                <a:sym typeface="Arial"/>
              </a:rPr>
              <a:t> </a:t>
            </a:r>
            <a:r>
              <a:rPr lang="de-DE" sz="1800" b="1" i="0" u="none" strike="noStrike" cap="none" dirty="0" err="1">
                <a:solidFill>
                  <a:srgbClr val="3F3F3F"/>
                </a:solidFill>
                <a:latin typeface="Aptos" panose="020B0004020202020204" pitchFamily="34" charset="0"/>
                <a:sym typeface="Arial"/>
              </a:rPr>
              <a:t>sostenibili</a:t>
            </a:r>
            <a:r>
              <a:rPr lang="de-DE" sz="1800" b="1" i="0" u="none" strike="noStrike" cap="none" dirty="0">
                <a:solidFill>
                  <a:srgbClr val="3F3F3F"/>
                </a:solidFill>
                <a:latin typeface="Aptos" panose="020B0004020202020204" pitchFamily="34" charset="0"/>
                <a:sym typeface="Arial"/>
              </a:rPr>
              <a:t> </a:t>
            </a:r>
            <a:endParaRPr sz="1800" b="1" i="0" u="none" strike="noStrike" cap="none" dirty="0">
              <a:solidFill>
                <a:srgbClr val="3F3F3F"/>
              </a:solidFill>
              <a:latin typeface="Aptos" panose="020B0004020202020204" pitchFamily="34" charset="0"/>
              <a:sym typeface="Arial"/>
            </a:endParaRPr>
          </a:p>
        </p:txBody>
      </p:sp>
      <p:pic>
        <p:nvPicPr>
          <p:cNvPr id="121" name="Google Shape;121;p1" descr="Ein Bild, das Text, Screenshot, Schrift enthält.&#10;&#10;KI-generierte Inhalte können fehlerhaft sein."/>
          <p:cNvPicPr preferRelativeResize="0"/>
          <p:nvPr/>
        </p:nvPicPr>
        <p:blipFill rotWithShape="1">
          <a:blip r:embed="rId5">
            <a:alphaModFix/>
          </a:blip>
          <a:srcRect/>
          <a:stretch/>
        </p:blipFill>
        <p:spPr>
          <a:xfrm>
            <a:off x="227895" y="4836746"/>
            <a:ext cx="4592461" cy="18369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Cause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conseguenze</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cs typeface="Aptos Serif" panose="02020604070405020304" pitchFamily="18" charset="0"/>
            </a:endParaRPr>
          </a:p>
        </p:txBody>
      </p:sp>
      <p:sp>
        <p:nvSpPr>
          <p:cNvPr id="209" name="Google Shape;209;p3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10000"/>
          </a:bodyPr>
          <a:lstStyle/>
          <a:p>
            <a:pPr marL="571500" lvl="0" indent="-342900" algn="l" rtl="0">
              <a:lnSpc>
                <a:spcPct val="110000"/>
              </a:lnSpc>
              <a:spcBef>
                <a:spcPts val="2200"/>
              </a:spcBef>
              <a:spcAft>
                <a:spcPts val="0"/>
              </a:spcAft>
              <a:buSzPct val="108108"/>
              <a:buFont typeface="Arial"/>
              <a:buChar char="•"/>
            </a:pPr>
            <a:r>
              <a:rPr lang="de-DE" dirty="0" err="1">
                <a:latin typeface="Aptos" panose="020B0004020202020204" pitchFamily="34" charset="0"/>
                <a:sym typeface="Arial"/>
              </a:rPr>
              <a:t>Emissioni</a:t>
            </a:r>
            <a:r>
              <a:rPr lang="de-DE" dirty="0">
                <a:latin typeface="Aptos" panose="020B0004020202020204" pitchFamily="34" charset="0"/>
                <a:sym typeface="Arial"/>
              </a:rPr>
              <a:t> di gas </a:t>
            </a:r>
            <a:r>
              <a:rPr lang="de-DE" dirty="0" err="1">
                <a:latin typeface="Aptos" panose="020B0004020202020204" pitchFamily="34" charset="0"/>
                <a:sym typeface="Arial"/>
              </a:rPr>
              <a:t>serra</a:t>
            </a:r>
            <a:r>
              <a:rPr lang="de-DE" dirty="0">
                <a:latin typeface="Aptos" panose="020B0004020202020204" pitchFamily="34" charset="0"/>
                <a:sym typeface="Arial"/>
              </a:rPr>
              <a:t> (CO2, </a:t>
            </a:r>
            <a:r>
              <a:rPr lang="de-DE" dirty="0" err="1">
                <a:latin typeface="Aptos" panose="020B0004020202020204" pitchFamily="34" charset="0"/>
                <a:sym typeface="Arial"/>
              </a:rPr>
              <a:t>metano</a:t>
            </a:r>
            <a:r>
              <a:rPr lang="de-DE" dirty="0">
                <a:latin typeface="Aptos" panose="020B0004020202020204" pitchFamily="34" charset="0"/>
                <a:sym typeface="Arial"/>
              </a:rPr>
              <a:t>, </a:t>
            </a:r>
            <a:r>
              <a:rPr lang="de-DE" dirty="0" err="1">
                <a:latin typeface="Aptos" panose="020B0004020202020204" pitchFamily="34" charset="0"/>
                <a:sym typeface="Arial"/>
              </a:rPr>
              <a:t>protossido</a:t>
            </a:r>
            <a:r>
              <a:rPr lang="de-DE" dirty="0">
                <a:latin typeface="Aptos" panose="020B0004020202020204" pitchFamily="34" charset="0"/>
                <a:sym typeface="Arial"/>
              </a:rPr>
              <a:t> di </a:t>
            </a:r>
            <a:r>
              <a:rPr lang="de-DE" dirty="0" err="1">
                <a:latin typeface="Aptos" panose="020B0004020202020204" pitchFamily="34" charset="0"/>
                <a:sym typeface="Arial"/>
              </a:rPr>
              <a:t>azoto</a:t>
            </a:r>
            <a:r>
              <a:rPr lang="de-DE" dirty="0">
                <a:latin typeface="Aptos" panose="020B0004020202020204" pitchFamily="34" charset="0"/>
                <a:sym typeface="Arial"/>
              </a:rPr>
              <a:t>) – </a:t>
            </a:r>
            <a:r>
              <a:rPr lang="de-DE" b="0" dirty="0">
                <a:latin typeface="Aptos" panose="020B0004020202020204" pitchFamily="34" charset="0"/>
                <a:sym typeface="Arial"/>
              </a:rPr>
              <a:t>Energia, </a:t>
            </a:r>
            <a:r>
              <a:rPr lang="de-DE" b="0" dirty="0" err="1">
                <a:latin typeface="Aptos" panose="020B0004020202020204" pitchFamily="34" charset="0"/>
                <a:sym typeface="Arial"/>
              </a:rPr>
              <a:t>industria</a:t>
            </a:r>
            <a:r>
              <a:rPr lang="de-DE" b="0" dirty="0">
                <a:latin typeface="Aptos" panose="020B0004020202020204" pitchFamily="34" charset="0"/>
                <a:sym typeface="Arial"/>
              </a:rPr>
              <a:t>, </a:t>
            </a:r>
            <a:r>
              <a:rPr lang="de-DE" b="0" dirty="0" err="1">
                <a:latin typeface="Aptos" panose="020B0004020202020204" pitchFamily="34" charset="0"/>
                <a:sym typeface="Arial"/>
              </a:rPr>
              <a:t>trasporti</a:t>
            </a:r>
            <a:r>
              <a:rPr lang="de-DE" b="0" dirty="0">
                <a:latin typeface="Aptos" panose="020B0004020202020204" pitchFamily="34" charset="0"/>
                <a:sym typeface="Arial"/>
              </a:rPr>
              <a:t>, </a:t>
            </a:r>
            <a:r>
              <a:rPr lang="de-DE" b="0" dirty="0" err="1">
                <a:latin typeface="Aptos" panose="020B0004020202020204" pitchFamily="34" charset="0"/>
                <a:sym typeface="Arial"/>
              </a:rPr>
              <a:t>edilizia</a:t>
            </a:r>
            <a:r>
              <a:rPr lang="de-DE" b="0" dirty="0">
                <a:latin typeface="Aptos" panose="020B0004020202020204" pitchFamily="34" charset="0"/>
                <a:sym typeface="Arial"/>
              </a:rPr>
              <a:t>, </a:t>
            </a:r>
            <a:r>
              <a:rPr lang="de-DE" b="0" dirty="0" err="1">
                <a:latin typeface="Aptos" panose="020B0004020202020204" pitchFamily="34" charset="0"/>
                <a:sym typeface="Arial"/>
              </a:rPr>
              <a:t>agricoltura</a:t>
            </a:r>
            <a:r>
              <a:rPr lang="de-DE" b="0" dirty="0">
                <a:latin typeface="Aptos" panose="020B0004020202020204" pitchFamily="34" charset="0"/>
                <a:sym typeface="Arial"/>
              </a:rPr>
              <a:t> </a:t>
            </a:r>
            <a:r>
              <a:rPr lang="de-DE" b="0" dirty="0" err="1">
                <a:latin typeface="Aptos" panose="020B0004020202020204" pitchFamily="34" charset="0"/>
                <a:sym typeface="Arial"/>
              </a:rPr>
              <a:t>e</a:t>
            </a:r>
            <a:r>
              <a:rPr lang="de-DE" b="0" dirty="0">
                <a:latin typeface="Aptos" panose="020B0004020202020204" pitchFamily="34" charset="0"/>
                <a:sym typeface="Arial"/>
              </a:rPr>
              <a:t> </a:t>
            </a:r>
            <a:r>
              <a:rPr lang="de-DE" b="0" dirty="0" err="1">
                <a:latin typeface="Aptos" panose="020B0004020202020204" pitchFamily="34" charset="0"/>
                <a:sym typeface="Arial"/>
              </a:rPr>
              <a:t>uso</a:t>
            </a:r>
            <a:r>
              <a:rPr lang="de-DE" b="0" dirty="0">
                <a:latin typeface="Aptos" panose="020B0004020202020204" pitchFamily="34" charset="0"/>
                <a:sym typeface="Arial"/>
              </a:rPr>
              <a:t> del </a:t>
            </a:r>
            <a:r>
              <a:rPr lang="de-DE" b="0" dirty="0" err="1">
                <a:latin typeface="Aptos" panose="020B0004020202020204" pitchFamily="34" charset="0"/>
                <a:sym typeface="Arial"/>
              </a:rPr>
              <a:t>suolo</a:t>
            </a:r>
            <a:r>
              <a:rPr lang="de-DE" b="0" dirty="0">
                <a:latin typeface="Aptos" panose="020B0004020202020204" pitchFamily="34" charset="0"/>
                <a:sym typeface="Arial"/>
              </a:rPr>
              <a:t> </a:t>
            </a:r>
            <a:r>
              <a:rPr lang="de-DE" b="0" dirty="0" err="1">
                <a:latin typeface="Aptos" panose="020B0004020202020204" pitchFamily="34" charset="0"/>
                <a:sym typeface="Arial"/>
              </a:rPr>
              <a:t>sono</a:t>
            </a:r>
            <a:r>
              <a:rPr lang="de-DE" b="0" dirty="0">
                <a:latin typeface="Aptos" panose="020B0004020202020204" pitchFamily="34" charset="0"/>
                <a:sym typeface="Arial"/>
              </a:rPr>
              <a:t> </a:t>
            </a:r>
            <a:r>
              <a:rPr lang="de-DE" b="0" dirty="0" err="1">
                <a:latin typeface="Aptos" panose="020B0004020202020204" pitchFamily="34" charset="0"/>
                <a:sym typeface="Arial"/>
              </a:rPr>
              <a:t>tra</a:t>
            </a:r>
            <a:r>
              <a:rPr lang="de-DE" b="0" dirty="0">
                <a:latin typeface="Aptos" panose="020B0004020202020204" pitchFamily="34" charset="0"/>
                <a:sym typeface="Arial"/>
              </a:rPr>
              <a:t> le </a:t>
            </a:r>
            <a:r>
              <a:rPr lang="de-DE" b="0" dirty="0" err="1">
                <a:latin typeface="Aptos" panose="020B0004020202020204" pitchFamily="34" charset="0"/>
                <a:sym typeface="Arial"/>
              </a:rPr>
              <a:t>principali</a:t>
            </a:r>
            <a:r>
              <a:rPr lang="de-DE" b="0" dirty="0">
                <a:latin typeface="Aptos" panose="020B0004020202020204" pitchFamily="34" charset="0"/>
                <a:sym typeface="Arial"/>
              </a:rPr>
              <a:t> </a:t>
            </a:r>
            <a:r>
              <a:rPr lang="de-DE" b="0" dirty="0" err="1">
                <a:latin typeface="Aptos" panose="020B0004020202020204" pitchFamily="34" charset="0"/>
                <a:sym typeface="Arial"/>
              </a:rPr>
              <a:t>cause</a:t>
            </a:r>
            <a:r>
              <a:rPr lang="de-DE" b="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10000"/>
              </a:lnSpc>
              <a:spcBef>
                <a:spcPts val="2200"/>
              </a:spcBef>
              <a:spcAft>
                <a:spcPts val="0"/>
              </a:spcAft>
              <a:buSzPct val="108108"/>
              <a:buFont typeface="Arial"/>
              <a:buChar char="•"/>
            </a:pPr>
            <a:r>
              <a:rPr lang="de-DE" dirty="0" err="1">
                <a:latin typeface="Aptos" panose="020B0004020202020204" pitchFamily="34" charset="0"/>
                <a:sym typeface="Arial"/>
              </a:rPr>
              <a:t>Deforestazione</a:t>
            </a:r>
            <a:endParaRPr dirty="0">
              <a:latin typeface="Aptos" panose="020B0004020202020204" pitchFamily="34" charset="0"/>
              <a:sym typeface="Arial"/>
            </a:endParaRPr>
          </a:p>
          <a:p>
            <a:pPr marL="571500" lvl="0" indent="-342900" algn="l" rtl="0">
              <a:lnSpc>
                <a:spcPct val="110000"/>
              </a:lnSpc>
              <a:spcBef>
                <a:spcPts val="2200"/>
              </a:spcBef>
              <a:spcAft>
                <a:spcPts val="0"/>
              </a:spcAft>
              <a:buSzPct val="108108"/>
              <a:buFont typeface="Arial"/>
              <a:buChar char="•"/>
            </a:pPr>
            <a:r>
              <a:rPr lang="de-DE" dirty="0" err="1">
                <a:latin typeface="Aptos" panose="020B0004020202020204" pitchFamily="34" charset="0"/>
                <a:sym typeface="Arial"/>
              </a:rPr>
              <a:t>Inquinamento</a:t>
            </a:r>
            <a:endParaRPr dirty="0">
              <a:latin typeface="Aptos" panose="020B0004020202020204" pitchFamily="34" charset="0"/>
              <a:sym typeface="Arial"/>
            </a:endParaRPr>
          </a:p>
          <a:p>
            <a:pPr marL="571500" lvl="0" indent="-342900" algn="l" rtl="0">
              <a:lnSpc>
                <a:spcPct val="110000"/>
              </a:lnSpc>
              <a:spcBef>
                <a:spcPts val="2200"/>
              </a:spcBef>
              <a:spcAft>
                <a:spcPts val="0"/>
              </a:spcAft>
              <a:buSzPct val="108108"/>
              <a:buFont typeface="Arial"/>
              <a:buChar char="•"/>
            </a:pPr>
            <a:r>
              <a:rPr lang="de-DE" dirty="0">
                <a:latin typeface="Aptos" panose="020B0004020202020204" pitchFamily="34" charset="0"/>
                <a:sym typeface="Arial"/>
              </a:rPr>
              <a:t>Utilizzo non </a:t>
            </a:r>
            <a:r>
              <a:rPr lang="de-DE" dirty="0" err="1">
                <a:latin typeface="Aptos" panose="020B0004020202020204" pitchFamily="34" charset="0"/>
                <a:sym typeface="Arial"/>
              </a:rPr>
              <a:t>sostenibile</a:t>
            </a:r>
            <a:r>
              <a:rPr lang="de-DE" dirty="0">
                <a:latin typeface="Aptos" panose="020B0004020202020204" pitchFamily="34" charset="0"/>
                <a:sym typeface="Arial"/>
              </a:rPr>
              <a:t> delle </a:t>
            </a:r>
            <a:r>
              <a:rPr lang="de-DE" dirty="0" err="1">
                <a:latin typeface="Aptos" panose="020B0004020202020204" pitchFamily="34" charset="0"/>
                <a:sym typeface="Arial"/>
              </a:rPr>
              <a:t>risorse</a:t>
            </a:r>
            <a:r>
              <a:rPr lang="de-DE" dirty="0">
                <a:latin typeface="Aptos" panose="020B0004020202020204" pitchFamily="34" charset="0"/>
                <a:sym typeface="Arial"/>
              </a:rPr>
              <a:t> </a:t>
            </a:r>
            <a:r>
              <a:rPr lang="de-DE" dirty="0" err="1">
                <a:latin typeface="Aptos" panose="020B0004020202020204" pitchFamily="34" charset="0"/>
                <a:sym typeface="Arial"/>
              </a:rPr>
              <a:t>naturali</a:t>
            </a:r>
            <a:r>
              <a:rPr lang="de-DE" dirty="0">
                <a:latin typeface="Aptos" panose="020B0004020202020204" pitchFamily="34" charset="0"/>
                <a:sym typeface="Arial"/>
              </a:rPr>
              <a:t> </a:t>
            </a:r>
            <a:endParaRPr dirty="0">
              <a:latin typeface="Aptos" panose="020B0004020202020204" pitchFamily="34" charset="0"/>
            </a:endParaRPr>
          </a:p>
        </p:txBody>
      </p:sp>
      <p:pic>
        <p:nvPicPr>
          <p:cNvPr id="210" name="Google Shape;210;p36" title="pexels-shvetsa-4167579.jpg"/>
          <p:cNvPicPr preferRelativeResize="0"/>
          <p:nvPr/>
        </p:nvPicPr>
        <p:blipFill rotWithShape="1">
          <a:blip r:embed="rId3">
            <a:alphaModFix/>
          </a:blip>
          <a:srcRect t="28282" b="28282"/>
          <a:stretch/>
        </p:blipFill>
        <p:spPr>
          <a:xfrm>
            <a:off x="7987162" y="3116794"/>
            <a:ext cx="3610480" cy="2353004"/>
          </a:xfrm>
          <a:prstGeom prst="rect">
            <a:avLst/>
          </a:prstGeom>
          <a:noFill/>
          <a:ln>
            <a:noFill/>
          </a:ln>
        </p:spPr>
      </p:pic>
      <p:sp>
        <p:nvSpPr>
          <p:cNvPr id="211" name="Google Shape;211;p36"/>
          <p:cNvSpPr txBox="1"/>
          <p:nvPr/>
        </p:nvSpPr>
        <p:spPr>
          <a:xfrm>
            <a:off x="7987150" y="5469800"/>
            <a:ext cx="36105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600">
                <a:solidFill>
                  <a:srgbClr val="000000"/>
                </a:solidFill>
                <a:latin typeface="Roboto"/>
                <a:ea typeface="Roboto"/>
                <a:cs typeface="Roboto"/>
                <a:sym typeface="Roboto"/>
              </a:rPr>
              <a:t>Photo by Anna Shvets: https://www.pexels.com/it-it/foto/mano-terra-creativita-ambiente-4167579/</a:t>
            </a:r>
            <a:endParaRPr sz="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body" idx="1"/>
          </p:nvPr>
        </p:nvSpPr>
        <p:spPr>
          <a:xfrm>
            <a:off x="594350" y="2281925"/>
            <a:ext cx="6602400" cy="3708600"/>
          </a:xfrm>
          <a:prstGeom prst="rect">
            <a:avLst/>
          </a:prstGeom>
          <a:noFill/>
          <a:ln>
            <a:noFill/>
          </a:ln>
        </p:spPr>
        <p:txBody>
          <a:bodyPr spcFirstLastPara="1" wrap="square" lIns="0" tIns="228600" rIns="0" bIns="0" anchor="t" anchorCtr="0">
            <a:normAutofit fontScale="70000" lnSpcReduction="20000"/>
          </a:bodyPr>
          <a:lstStyle/>
          <a:p>
            <a:pPr marL="571500" lvl="0" indent="-328152" algn="l" rtl="0">
              <a:lnSpc>
                <a:spcPct val="110000"/>
              </a:lnSpc>
              <a:spcBef>
                <a:spcPts val="2200"/>
              </a:spcBef>
              <a:spcAft>
                <a:spcPts val="0"/>
              </a:spcAft>
              <a:buSzPct val="129032"/>
              <a:buFont typeface="Arial"/>
              <a:buChar char="•"/>
            </a:pPr>
            <a:r>
              <a:rPr lang="de-DE" dirty="0" err="1">
                <a:latin typeface="Aptos" panose="020B0004020202020204" pitchFamily="34" charset="0"/>
              </a:rPr>
              <a:t>A</a:t>
            </a:r>
            <a:r>
              <a:rPr lang="de-DE" dirty="0" err="1">
                <a:latin typeface="Aptos" panose="020B0004020202020204" pitchFamily="34" charset="0"/>
                <a:sym typeface="Arial"/>
              </a:rPr>
              <a:t>umento</a:t>
            </a:r>
            <a:r>
              <a:rPr lang="de-DE" dirty="0">
                <a:latin typeface="Aptos" panose="020B0004020202020204" pitchFamily="34" charset="0"/>
                <a:sym typeface="Arial"/>
              </a:rPr>
              <a:t> delle </a:t>
            </a:r>
            <a:r>
              <a:rPr lang="de-DE" dirty="0" err="1">
                <a:latin typeface="Aptos" panose="020B0004020202020204" pitchFamily="34" charset="0"/>
                <a:sym typeface="Arial"/>
              </a:rPr>
              <a:t>temperature</a:t>
            </a:r>
            <a:r>
              <a:rPr lang="de-DE" dirty="0">
                <a:latin typeface="Aptos" panose="020B0004020202020204" pitchFamily="34" charset="0"/>
                <a:sym typeface="Arial"/>
              </a:rPr>
              <a:t> </a:t>
            </a:r>
            <a:r>
              <a:rPr lang="de-DE" dirty="0" err="1">
                <a:latin typeface="Aptos" panose="020B0004020202020204" pitchFamily="34" charset="0"/>
                <a:sym typeface="Arial"/>
              </a:rPr>
              <a:t>medie</a:t>
            </a:r>
            <a:r>
              <a:rPr lang="de-DE" dirty="0">
                <a:latin typeface="Aptos" panose="020B0004020202020204" pitchFamily="34" charset="0"/>
                <a:sym typeface="Arial"/>
              </a:rPr>
              <a:t> </a:t>
            </a:r>
            <a:r>
              <a:rPr lang="de-DE" dirty="0" err="1">
                <a:latin typeface="Aptos" panose="020B0004020202020204" pitchFamily="34" charset="0"/>
                <a:sym typeface="Arial"/>
              </a:rPr>
              <a:t>globali</a:t>
            </a:r>
            <a:endParaRPr dirty="0">
              <a:latin typeface="Aptos" panose="020B0004020202020204" pitchFamily="34" charset="0"/>
              <a:sym typeface="Arial"/>
            </a:endParaRPr>
          </a:p>
          <a:p>
            <a:pPr marL="571500" lvl="0" indent="-328152" algn="l" rtl="0">
              <a:lnSpc>
                <a:spcPct val="110000"/>
              </a:lnSpc>
              <a:spcBef>
                <a:spcPts val="2200"/>
              </a:spcBef>
              <a:spcAft>
                <a:spcPts val="0"/>
              </a:spcAft>
              <a:buSzPct val="129032"/>
              <a:buFont typeface="Arial"/>
              <a:buChar char="•"/>
            </a:pPr>
            <a:r>
              <a:rPr lang="de-DE" dirty="0" err="1">
                <a:latin typeface="Aptos" panose="020B0004020202020204" pitchFamily="34" charset="0"/>
              </a:rPr>
              <a:t>S</a:t>
            </a:r>
            <a:r>
              <a:rPr lang="de-DE" dirty="0" err="1">
                <a:latin typeface="Aptos" panose="020B0004020202020204" pitchFamily="34" charset="0"/>
                <a:sym typeface="Arial"/>
              </a:rPr>
              <a:t>cioglimento</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ghiacciai</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innalzamento</a:t>
            </a:r>
            <a:r>
              <a:rPr lang="de-DE" dirty="0">
                <a:latin typeface="Aptos" panose="020B0004020202020204" pitchFamily="34" charset="0"/>
                <a:sym typeface="Arial"/>
              </a:rPr>
              <a:t> del </a:t>
            </a:r>
            <a:r>
              <a:rPr lang="de-DE" dirty="0" err="1">
                <a:latin typeface="Aptos" panose="020B0004020202020204" pitchFamily="34" charset="0"/>
                <a:sym typeface="Arial"/>
              </a:rPr>
              <a:t>livello</a:t>
            </a:r>
            <a:r>
              <a:rPr lang="de-DE" dirty="0">
                <a:latin typeface="Aptos" panose="020B0004020202020204" pitchFamily="34" charset="0"/>
                <a:sym typeface="Arial"/>
              </a:rPr>
              <a:t> de</a:t>
            </a:r>
            <a:r>
              <a:rPr lang="de-DE" dirty="0">
                <a:latin typeface="Aptos" panose="020B0004020202020204" pitchFamily="34" charset="0"/>
              </a:rPr>
              <a:t>l</a:t>
            </a:r>
            <a:r>
              <a:rPr lang="de-DE" dirty="0">
                <a:latin typeface="Aptos" panose="020B0004020202020204" pitchFamily="34" charset="0"/>
                <a:sym typeface="Arial"/>
              </a:rPr>
              <a:t> </a:t>
            </a:r>
            <a:r>
              <a:rPr lang="de-DE" dirty="0" err="1">
                <a:latin typeface="Aptos" panose="020B0004020202020204" pitchFamily="34" charset="0"/>
                <a:sym typeface="Arial"/>
              </a:rPr>
              <a:t>mar</a:t>
            </a:r>
            <a:r>
              <a:rPr lang="de-DE" dirty="0" err="1">
                <a:latin typeface="Aptos" panose="020B0004020202020204" pitchFamily="34" charset="0"/>
              </a:rPr>
              <a:t>e</a:t>
            </a:r>
            <a:endParaRPr dirty="0">
              <a:latin typeface="Aptos" panose="020B0004020202020204" pitchFamily="34" charset="0"/>
              <a:sym typeface="Arial"/>
            </a:endParaRPr>
          </a:p>
          <a:p>
            <a:pPr marL="571500" lvl="0" indent="-328152" algn="l" rtl="0">
              <a:lnSpc>
                <a:spcPct val="110000"/>
              </a:lnSpc>
              <a:spcBef>
                <a:spcPts val="2200"/>
              </a:spcBef>
              <a:spcAft>
                <a:spcPts val="0"/>
              </a:spcAft>
              <a:buSzPct val="129032"/>
              <a:buFont typeface="Arial"/>
              <a:buChar char="•"/>
            </a:pPr>
            <a:r>
              <a:rPr lang="de-DE" dirty="0">
                <a:latin typeface="Aptos" panose="020B0004020202020204" pitchFamily="34" charset="0"/>
              </a:rPr>
              <a:t>E</a:t>
            </a:r>
            <a:r>
              <a:rPr lang="de-DE" dirty="0">
                <a:latin typeface="Aptos" panose="020B0004020202020204" pitchFamily="34" charset="0"/>
                <a:sym typeface="Arial"/>
              </a:rPr>
              <a:t>venti </a:t>
            </a:r>
            <a:r>
              <a:rPr lang="de-DE" dirty="0" err="1">
                <a:latin typeface="Aptos" panose="020B0004020202020204" pitchFamily="34" charset="0"/>
                <a:sym typeface="Arial"/>
              </a:rPr>
              <a:t>meteorologici</a:t>
            </a:r>
            <a:r>
              <a:rPr lang="de-DE" dirty="0">
                <a:latin typeface="Aptos" panose="020B0004020202020204" pitchFamily="34" charset="0"/>
                <a:sym typeface="Arial"/>
              </a:rPr>
              <a:t> </a:t>
            </a:r>
            <a:r>
              <a:rPr lang="de-DE" dirty="0" err="1">
                <a:latin typeface="Aptos" panose="020B0004020202020204" pitchFamily="34" charset="0"/>
                <a:sym typeface="Arial"/>
              </a:rPr>
              <a:t>estremi</a:t>
            </a:r>
            <a:r>
              <a:rPr lang="de-DE" dirty="0">
                <a:latin typeface="Aptos" panose="020B0004020202020204" pitchFamily="34" charset="0"/>
                <a:sym typeface="Arial"/>
              </a:rPr>
              <a:t> (</a:t>
            </a:r>
            <a:r>
              <a:rPr lang="de-DE" dirty="0" err="1">
                <a:latin typeface="Aptos" panose="020B0004020202020204" pitchFamily="34" charset="0"/>
                <a:sym typeface="Arial"/>
              </a:rPr>
              <a:t>uragani</a:t>
            </a:r>
            <a:r>
              <a:rPr lang="de-DE" dirty="0">
                <a:latin typeface="Aptos" panose="020B0004020202020204" pitchFamily="34" charset="0"/>
                <a:sym typeface="Arial"/>
              </a:rPr>
              <a:t>, </a:t>
            </a:r>
            <a:r>
              <a:rPr lang="de-DE" dirty="0" err="1">
                <a:latin typeface="Aptos" panose="020B0004020202020204" pitchFamily="34" charset="0"/>
                <a:sym typeface="Arial"/>
              </a:rPr>
              <a:t>siccità</a:t>
            </a:r>
            <a:r>
              <a:rPr lang="de-DE" dirty="0">
                <a:latin typeface="Aptos" panose="020B0004020202020204" pitchFamily="34" charset="0"/>
                <a:sym typeface="Arial"/>
              </a:rPr>
              <a:t>, </a:t>
            </a:r>
            <a:r>
              <a:rPr lang="de-DE" dirty="0" err="1">
                <a:latin typeface="Aptos" panose="020B0004020202020204" pitchFamily="34" charset="0"/>
                <a:sym typeface="Arial"/>
              </a:rPr>
              <a:t>ondate</a:t>
            </a:r>
            <a:r>
              <a:rPr lang="de-DE" dirty="0">
                <a:latin typeface="Aptos" panose="020B0004020202020204" pitchFamily="34" charset="0"/>
                <a:sym typeface="Arial"/>
              </a:rPr>
              <a:t> di </a:t>
            </a:r>
            <a:r>
              <a:rPr lang="de-DE" dirty="0" err="1">
                <a:latin typeface="Aptos" panose="020B0004020202020204" pitchFamily="34" charset="0"/>
                <a:sym typeface="Arial"/>
              </a:rPr>
              <a:t>calore</a:t>
            </a:r>
            <a:r>
              <a:rPr lang="de-DE" dirty="0">
                <a:latin typeface="Aptos" panose="020B0004020202020204" pitchFamily="34" charset="0"/>
                <a:sym typeface="Arial"/>
              </a:rPr>
              <a:t>, </a:t>
            </a:r>
            <a:r>
              <a:rPr lang="de-DE" dirty="0" err="1">
                <a:latin typeface="Aptos" panose="020B0004020202020204" pitchFamily="34" charset="0"/>
                <a:sym typeface="Arial"/>
              </a:rPr>
              <a:t>inondazioni</a:t>
            </a:r>
            <a:r>
              <a:rPr lang="de-DE" dirty="0">
                <a:latin typeface="Aptos" panose="020B0004020202020204" pitchFamily="34" charset="0"/>
                <a:sym typeface="Arial"/>
              </a:rPr>
              <a:t>)</a:t>
            </a:r>
            <a:endParaRPr dirty="0">
              <a:latin typeface="Aptos" panose="020B0004020202020204" pitchFamily="34" charset="0"/>
            </a:endParaRPr>
          </a:p>
          <a:p>
            <a:pPr marL="571500" lvl="0" indent="-328152" algn="l" rtl="0">
              <a:lnSpc>
                <a:spcPct val="110000"/>
              </a:lnSpc>
              <a:spcBef>
                <a:spcPts val="2200"/>
              </a:spcBef>
              <a:spcAft>
                <a:spcPts val="0"/>
              </a:spcAft>
              <a:buSzPct val="129032"/>
              <a:buFont typeface="Arial"/>
              <a:buChar char="•"/>
            </a:pPr>
            <a:r>
              <a:rPr lang="de-DE" dirty="0">
                <a:latin typeface="Aptos" panose="020B0004020202020204" pitchFamily="34" charset="0"/>
              </a:rPr>
              <a:t>P</a:t>
            </a:r>
            <a:r>
              <a:rPr lang="de-DE" dirty="0">
                <a:latin typeface="Aptos" panose="020B0004020202020204" pitchFamily="34" charset="0"/>
                <a:sym typeface="Arial"/>
              </a:rPr>
              <a:t>erdita d</a:t>
            </a:r>
            <a:r>
              <a:rPr lang="de-DE" dirty="0">
                <a:latin typeface="Aptos" panose="020B0004020202020204" pitchFamily="34" charset="0"/>
              </a:rPr>
              <a:t>ella</a:t>
            </a:r>
            <a:r>
              <a:rPr lang="de-DE" dirty="0">
                <a:latin typeface="Aptos" panose="020B0004020202020204" pitchFamily="34" charset="0"/>
                <a:sym typeface="Arial"/>
              </a:rPr>
              <a:t> </a:t>
            </a:r>
            <a:r>
              <a:rPr lang="de-DE" dirty="0" err="1">
                <a:latin typeface="Aptos" panose="020B0004020202020204" pitchFamily="34" charset="0"/>
                <a:sym typeface="Arial"/>
              </a:rPr>
              <a:t>biodiversità</a:t>
            </a:r>
            <a:endParaRPr dirty="0">
              <a:latin typeface="Aptos" panose="020B0004020202020204" pitchFamily="34" charset="0"/>
              <a:sym typeface="Arial"/>
            </a:endParaRPr>
          </a:p>
          <a:p>
            <a:pPr marL="571500" lvl="0" indent="-328152" algn="l" rtl="0">
              <a:lnSpc>
                <a:spcPct val="110000"/>
              </a:lnSpc>
              <a:spcBef>
                <a:spcPts val="2200"/>
              </a:spcBef>
              <a:spcAft>
                <a:spcPts val="0"/>
              </a:spcAft>
              <a:buSzPct val="129032"/>
              <a:buFont typeface="Arial"/>
              <a:buChar char="•"/>
            </a:pPr>
            <a:r>
              <a:rPr lang="de-DE" dirty="0" err="1">
                <a:latin typeface="Aptos" panose="020B0004020202020204" pitchFamily="34" charset="0"/>
                <a:sym typeface="Arial"/>
              </a:rPr>
              <a:t>Impatto</a:t>
            </a:r>
            <a:r>
              <a:rPr lang="de-DE" dirty="0">
                <a:latin typeface="Aptos" panose="020B0004020202020204" pitchFamily="34" charset="0"/>
                <a:sym typeface="Arial"/>
              </a:rPr>
              <a:t> </a:t>
            </a:r>
            <a:r>
              <a:rPr lang="de-DE" dirty="0" err="1">
                <a:latin typeface="Aptos" panose="020B0004020202020204" pitchFamily="34" charset="0"/>
                <a:sym typeface="Arial"/>
              </a:rPr>
              <a:t>sull’agricoltura</a:t>
            </a:r>
            <a:r>
              <a:rPr lang="de-DE" dirty="0">
                <a:latin typeface="Aptos" panose="020B0004020202020204" pitchFamily="34" charset="0"/>
                <a:sym typeface="Arial"/>
              </a:rPr>
              <a:t>, </a:t>
            </a:r>
            <a:r>
              <a:rPr lang="de-DE" dirty="0" err="1">
                <a:latin typeface="Aptos" panose="020B0004020202020204" pitchFamily="34" charset="0"/>
                <a:sym typeface="Arial"/>
              </a:rPr>
              <a:t>sulla</a:t>
            </a:r>
            <a:r>
              <a:rPr lang="de-DE" dirty="0">
                <a:latin typeface="Aptos" panose="020B0004020202020204" pitchFamily="34" charset="0"/>
                <a:sym typeface="Arial"/>
              </a:rPr>
              <a:t> </a:t>
            </a:r>
            <a:r>
              <a:rPr lang="de-DE" dirty="0" err="1">
                <a:latin typeface="Aptos" panose="020B0004020202020204" pitchFamily="34" charset="0"/>
                <a:sym typeface="Arial"/>
              </a:rPr>
              <a:t>salute</a:t>
            </a:r>
            <a:r>
              <a:rPr lang="de-DE" dirty="0">
                <a:latin typeface="Aptos" panose="020B0004020202020204" pitchFamily="34" charset="0"/>
                <a:sym typeface="Arial"/>
              </a:rPr>
              <a:t> </a:t>
            </a:r>
            <a:r>
              <a:rPr lang="de-DE" dirty="0" err="1">
                <a:latin typeface="Aptos" panose="020B0004020202020204" pitchFamily="34" charset="0"/>
                <a:sym typeface="Arial"/>
              </a:rPr>
              <a:t>umana</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sull’economia</a:t>
            </a:r>
            <a:endParaRPr dirty="0">
              <a:latin typeface="Aptos" panose="020B0004020202020204" pitchFamily="34" charset="0"/>
              <a:sym typeface="Arial"/>
            </a:endParaRPr>
          </a:p>
        </p:txBody>
      </p:sp>
      <p:sp>
        <p:nvSpPr>
          <p:cNvPr id="217" name="Google Shape;217;p37"/>
          <p:cNvSpPr txBox="1">
            <a:spLocks noGrp="1"/>
          </p:cNvSpPr>
          <p:nvPr>
            <p:ph type="title"/>
          </p:nvPr>
        </p:nvSpPr>
        <p:spPr>
          <a:xfrm>
            <a:off x="593725" y="188913"/>
            <a:ext cx="6788150" cy="159385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Cause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conseguenze</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cs typeface="Aptos Serif" panose="02020604070405020304" pitchFamily="18" charset="0"/>
            </a:endParaRPr>
          </a:p>
        </p:txBody>
      </p:sp>
      <p:sp>
        <p:nvSpPr>
          <p:cNvPr id="218" name="Google Shape;218;p37"/>
          <p:cNvSpPr txBox="1"/>
          <p:nvPr/>
        </p:nvSpPr>
        <p:spPr>
          <a:xfrm>
            <a:off x="7686900" y="5352775"/>
            <a:ext cx="4505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500">
                <a:solidFill>
                  <a:srgbClr val="000000"/>
                </a:solidFill>
                <a:latin typeface="Roboto"/>
                <a:ea typeface="Roboto"/>
                <a:cs typeface="Roboto"/>
                <a:sym typeface="Roboto"/>
              </a:rPr>
              <a:t>Photo by Pixabay: https://www.pexels.com/it-it/foto/foto-dell-albero-nudo-marrone-sulla-superficie-marrone-durante-il-giorno-60013/</a:t>
            </a:r>
            <a:endParaRPr sz="500"/>
          </a:p>
        </p:txBody>
      </p:sp>
      <p:pic>
        <p:nvPicPr>
          <p:cNvPr id="219" name="Google Shape;219;p37" title="pexels-pixabay-60013 (1).jpg"/>
          <p:cNvPicPr preferRelativeResize="0"/>
          <p:nvPr/>
        </p:nvPicPr>
        <p:blipFill>
          <a:blip r:embed="rId3">
            <a:alphaModFix/>
          </a:blip>
          <a:stretch>
            <a:fillRect/>
          </a:stretch>
        </p:blipFill>
        <p:spPr>
          <a:xfrm>
            <a:off x="7686906" y="2281925"/>
            <a:ext cx="4505093" cy="30708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6000"/>
              <a:buNone/>
            </a:pPr>
            <a:r>
              <a:rPr lang="de-DE" dirty="0">
                <a:latin typeface="Aptos Serif" panose="02020604070405020304" pitchFamily="18" charset="0"/>
                <a:ea typeface="Arial"/>
                <a:cs typeface="Aptos Serif" panose="02020604070405020304" pitchFamily="18" charset="0"/>
                <a:sym typeface="Arial"/>
              </a:rPr>
              <a:t>Agenda 2030 per </a:t>
            </a:r>
            <a:r>
              <a:rPr lang="de-DE" dirty="0" err="1">
                <a:latin typeface="Aptos Serif" panose="02020604070405020304" pitchFamily="18" charset="0"/>
                <a:ea typeface="Arial"/>
                <a:cs typeface="Aptos Serif" panose="02020604070405020304" pitchFamily="18" charset="0"/>
                <a:sym typeface="Arial"/>
              </a:rPr>
              <a:t>lo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sviluppo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sostenibile</a:t>
            </a:r>
            <a:endParaRPr dirty="0">
              <a:latin typeface="Aptos Serif" panose="02020604070405020304" pitchFamily="18" charset="0"/>
              <a:cs typeface="Aptos Serif" panose="02020604070405020304" pitchFamily="18" charset="0"/>
            </a:endParaRPr>
          </a:p>
        </p:txBody>
      </p:sp>
      <p:sp>
        <p:nvSpPr>
          <p:cNvPr id="225" name="Google Shape;225;p38"/>
          <p:cNvSpPr txBox="1">
            <a:spLocks noGrp="1"/>
          </p:cNvSpPr>
          <p:nvPr>
            <p:ph type="body" idx="1"/>
          </p:nvPr>
        </p:nvSpPr>
        <p:spPr>
          <a:xfrm>
            <a:off x="6096000" y="4331837"/>
            <a:ext cx="5486400" cy="1645920"/>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SzPts val="2400"/>
              <a:buNone/>
            </a:pPr>
            <a:r>
              <a:rPr lang="de-DE" dirty="0" err="1">
                <a:latin typeface="Aptos" panose="020B0004020202020204" pitchFamily="34" charset="0"/>
                <a:sym typeface="Arial"/>
              </a:rPr>
              <a:t>Un</a:t>
            </a:r>
            <a:r>
              <a:rPr lang="de-DE" dirty="0">
                <a:latin typeface="Aptos" panose="020B0004020202020204" pitchFamily="34" charset="0"/>
                <a:sym typeface="Arial"/>
              </a:rPr>
              <a:t> piano </a:t>
            </a:r>
            <a:r>
              <a:rPr lang="de-DE" dirty="0" err="1">
                <a:latin typeface="Aptos" panose="020B0004020202020204" pitchFamily="34" charset="0"/>
                <a:sym typeface="Arial"/>
              </a:rPr>
              <a:t>d’azione</a:t>
            </a:r>
            <a:r>
              <a:rPr lang="de-DE" dirty="0">
                <a:latin typeface="Aptos" panose="020B0004020202020204" pitchFamily="34" charset="0"/>
                <a:sym typeface="Arial"/>
              </a:rPr>
              <a:t> per le </a:t>
            </a:r>
            <a:r>
              <a:rPr lang="de-DE" dirty="0" err="1">
                <a:latin typeface="Aptos" panose="020B0004020202020204" pitchFamily="34" charset="0"/>
                <a:sym typeface="Arial"/>
              </a:rPr>
              <a:t>persone</a:t>
            </a:r>
            <a:r>
              <a:rPr lang="de-DE" dirty="0">
                <a:latin typeface="Aptos" panose="020B0004020202020204" pitchFamily="34" charset="0"/>
                <a:sym typeface="Arial"/>
              </a:rPr>
              <a:t>, il </a:t>
            </a:r>
            <a:r>
              <a:rPr lang="de-DE" dirty="0" err="1">
                <a:latin typeface="Aptos" panose="020B0004020202020204" pitchFamily="34" charset="0"/>
                <a:sym typeface="Arial"/>
              </a:rPr>
              <a:t>pianeta</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il </a:t>
            </a:r>
            <a:r>
              <a:rPr lang="de-DE" dirty="0" err="1">
                <a:latin typeface="Aptos" panose="020B0004020202020204" pitchFamily="34" charset="0"/>
                <a:sym typeface="Arial"/>
              </a:rPr>
              <a:t>benessere</a:t>
            </a:r>
            <a:r>
              <a:rPr lang="de-DE" dirty="0">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604993" y="1096836"/>
            <a:ext cx="9778365" cy="9368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Storia</a:t>
            </a:r>
            <a:endParaRPr dirty="0">
              <a:latin typeface="Aptos Serif" panose="02020604070405020304" pitchFamily="18" charset="0"/>
              <a:cs typeface="Aptos Serif" panose="02020604070405020304" pitchFamily="18" charset="0"/>
            </a:endParaRPr>
          </a:p>
        </p:txBody>
      </p:sp>
      <p:sp>
        <p:nvSpPr>
          <p:cNvPr id="232" name="Google Shape;232;p39"/>
          <p:cNvSpPr txBox="1">
            <a:spLocks noGrp="1"/>
          </p:cNvSpPr>
          <p:nvPr>
            <p:ph type="body" idx="1"/>
          </p:nvPr>
        </p:nvSpPr>
        <p:spPr>
          <a:xfrm>
            <a:off x="162837" y="2311052"/>
            <a:ext cx="11010300" cy="3597600"/>
          </a:xfrm>
          <a:prstGeom prst="rect">
            <a:avLst/>
          </a:prstGeom>
          <a:noFill/>
          <a:ln>
            <a:noFill/>
          </a:ln>
        </p:spPr>
        <p:txBody>
          <a:bodyPr spcFirstLastPara="1" wrap="square" lIns="0" tIns="45700" rIns="0" bIns="0" anchor="t" anchorCtr="0">
            <a:noAutofit/>
          </a:bodyPr>
          <a:lstStyle/>
          <a:p>
            <a:pPr marL="457200" lvl="0" indent="-228600" algn="l" rtl="0">
              <a:lnSpc>
                <a:spcPct val="90000"/>
              </a:lnSpc>
              <a:spcBef>
                <a:spcPts val="1800"/>
              </a:spcBef>
              <a:spcAft>
                <a:spcPts val="0"/>
              </a:spcAft>
              <a:buClr>
                <a:srgbClr val="3F3F3F"/>
              </a:buClr>
              <a:buSzPts val="2000"/>
              <a:buFont typeface="Arial"/>
              <a:buNone/>
            </a:pPr>
            <a:r>
              <a:rPr lang="de-DE" sz="2600" dirty="0">
                <a:latin typeface="Aptos" panose="020B0004020202020204" pitchFamily="34" charset="0"/>
                <a:sym typeface="Arial"/>
              </a:rPr>
              <a:t>   </a:t>
            </a:r>
            <a:r>
              <a:rPr lang="de-DE" sz="2600" b="1" dirty="0" err="1">
                <a:latin typeface="Aptos" panose="020B0004020202020204" pitchFamily="34" charset="0"/>
                <a:sym typeface="Arial"/>
              </a:rPr>
              <a:t>L’Agenda</a:t>
            </a:r>
            <a:r>
              <a:rPr lang="de-DE" sz="2600" b="1" dirty="0">
                <a:latin typeface="Aptos" panose="020B0004020202020204" pitchFamily="34" charset="0"/>
                <a:sym typeface="Arial"/>
              </a:rPr>
              <a:t> 2030 per </a:t>
            </a:r>
            <a:r>
              <a:rPr lang="de-DE" sz="2600" b="1" dirty="0" err="1">
                <a:latin typeface="Aptos" panose="020B0004020202020204" pitchFamily="34" charset="0"/>
                <a:sym typeface="Arial"/>
              </a:rPr>
              <a:t>lo</a:t>
            </a:r>
            <a:r>
              <a:rPr lang="de-DE" sz="2600" b="1" dirty="0">
                <a:latin typeface="Aptos" panose="020B0004020202020204" pitchFamily="34" charset="0"/>
                <a:sym typeface="Arial"/>
              </a:rPr>
              <a:t> </a:t>
            </a:r>
            <a:r>
              <a:rPr lang="de-DE" sz="2600" b="1" dirty="0" err="1">
                <a:latin typeface="Aptos" panose="020B0004020202020204" pitchFamily="34" charset="0"/>
                <a:sym typeface="Arial"/>
              </a:rPr>
              <a:t>sviluppo</a:t>
            </a:r>
            <a:r>
              <a:rPr lang="de-DE" sz="2600" b="1" dirty="0">
                <a:latin typeface="Aptos" panose="020B0004020202020204" pitchFamily="34" charset="0"/>
                <a:sym typeface="Arial"/>
              </a:rPr>
              <a:t> </a:t>
            </a:r>
            <a:r>
              <a:rPr lang="de-DE" sz="2600" b="1" dirty="0" err="1">
                <a:latin typeface="Aptos" panose="020B0004020202020204" pitchFamily="34" charset="0"/>
                <a:sym typeface="Arial"/>
              </a:rPr>
              <a:t>sostenibile</a:t>
            </a:r>
            <a:r>
              <a:rPr lang="de-DE" sz="2600" dirty="0">
                <a:latin typeface="Aptos" panose="020B0004020202020204" pitchFamily="34" charset="0"/>
                <a:sym typeface="Arial"/>
              </a:rPr>
              <a:t>, </a:t>
            </a:r>
            <a:r>
              <a:rPr lang="de-DE" sz="2600" dirty="0" err="1">
                <a:latin typeface="Aptos" panose="020B0004020202020204" pitchFamily="34" charset="0"/>
                <a:sym typeface="Arial"/>
              </a:rPr>
              <a:t>adottata</a:t>
            </a:r>
            <a:r>
              <a:rPr lang="de-DE" sz="2600" dirty="0">
                <a:latin typeface="Aptos" panose="020B0004020202020204" pitchFamily="34" charset="0"/>
                <a:sym typeface="Arial"/>
              </a:rPr>
              <a:t> </a:t>
            </a:r>
            <a:r>
              <a:rPr lang="de-DE" sz="2600" b="1" dirty="0" err="1">
                <a:latin typeface="Aptos" panose="020B0004020202020204" pitchFamily="34" charset="0"/>
                <a:sym typeface="Arial"/>
              </a:rPr>
              <a:t>nel</a:t>
            </a:r>
            <a:r>
              <a:rPr lang="de-DE" sz="2600" b="1" dirty="0">
                <a:latin typeface="Aptos" panose="020B0004020202020204" pitchFamily="34" charset="0"/>
                <a:sym typeface="Arial"/>
              </a:rPr>
              <a:t> 2015 </a:t>
            </a:r>
            <a:r>
              <a:rPr lang="de-DE" sz="2600" dirty="0">
                <a:latin typeface="Aptos" panose="020B0004020202020204" pitchFamily="34" charset="0"/>
                <a:sym typeface="Arial"/>
              </a:rPr>
              <a:t>da tutti </a:t>
            </a:r>
            <a:r>
              <a:rPr lang="de-DE" sz="2600" dirty="0" err="1">
                <a:latin typeface="Aptos" panose="020B0004020202020204" pitchFamily="34" charset="0"/>
                <a:sym typeface="Arial"/>
              </a:rPr>
              <a:t>gli</a:t>
            </a:r>
            <a:r>
              <a:rPr lang="de-DE" sz="2600" dirty="0">
                <a:latin typeface="Aptos" panose="020B0004020202020204" pitchFamily="34" charset="0"/>
                <a:sym typeface="Arial"/>
              </a:rPr>
              <a:t> Stati </a:t>
            </a:r>
            <a:r>
              <a:rPr lang="de-DE" sz="2600" dirty="0" err="1">
                <a:latin typeface="Aptos" panose="020B0004020202020204" pitchFamily="34" charset="0"/>
                <a:sym typeface="Arial"/>
              </a:rPr>
              <a:t>membri</a:t>
            </a:r>
            <a:r>
              <a:rPr lang="de-DE" sz="2600" dirty="0">
                <a:latin typeface="Aptos" panose="020B0004020202020204" pitchFamily="34" charset="0"/>
                <a:sym typeface="Arial"/>
              </a:rPr>
              <a:t> delle </a:t>
            </a:r>
            <a:r>
              <a:rPr lang="de-DE" sz="2600" dirty="0" err="1">
                <a:latin typeface="Aptos" panose="020B0004020202020204" pitchFamily="34" charset="0"/>
                <a:sym typeface="Arial"/>
              </a:rPr>
              <a:t>Nazioni</a:t>
            </a:r>
            <a:r>
              <a:rPr lang="de-DE" sz="2600" dirty="0">
                <a:latin typeface="Aptos" panose="020B0004020202020204" pitchFamily="34" charset="0"/>
                <a:sym typeface="Arial"/>
              </a:rPr>
              <a:t> Unite, </a:t>
            </a:r>
            <a:r>
              <a:rPr lang="de-DE" sz="2600" dirty="0" err="1">
                <a:latin typeface="Aptos" panose="020B0004020202020204" pitchFamily="34" charset="0"/>
                <a:sym typeface="Arial"/>
              </a:rPr>
              <a:t>offre</a:t>
            </a:r>
            <a:r>
              <a:rPr lang="de-DE" sz="2600" dirty="0">
                <a:latin typeface="Aptos" panose="020B0004020202020204" pitchFamily="34" charset="0"/>
                <a:sym typeface="Arial"/>
              </a:rPr>
              <a:t> </a:t>
            </a:r>
            <a:r>
              <a:rPr lang="de-DE" sz="2600" dirty="0" err="1">
                <a:latin typeface="Aptos" panose="020B0004020202020204" pitchFamily="34" charset="0"/>
                <a:sym typeface="Arial"/>
              </a:rPr>
              <a:t>un</a:t>
            </a:r>
            <a:r>
              <a:rPr lang="de-DE" sz="2600" dirty="0">
                <a:latin typeface="Aptos" panose="020B0004020202020204" pitchFamily="34" charset="0"/>
                <a:sym typeface="Arial"/>
              </a:rPr>
              <a:t> </a:t>
            </a:r>
            <a:r>
              <a:rPr lang="de-DE" sz="2600" b="1" dirty="0">
                <a:latin typeface="Aptos" panose="020B0004020202020204" pitchFamily="34" charset="0"/>
                <a:sym typeface="Arial"/>
              </a:rPr>
              <a:t>progetto </a:t>
            </a:r>
            <a:r>
              <a:rPr lang="de-DE" sz="2600" b="1" dirty="0" err="1">
                <a:latin typeface="Aptos" panose="020B0004020202020204" pitchFamily="34" charset="0"/>
                <a:sym typeface="Arial"/>
              </a:rPr>
              <a:t>comune</a:t>
            </a:r>
            <a:r>
              <a:rPr lang="de-DE" sz="2600" b="1" dirty="0">
                <a:latin typeface="Aptos" panose="020B0004020202020204" pitchFamily="34" charset="0"/>
                <a:sym typeface="Arial"/>
              </a:rPr>
              <a:t> per la </a:t>
            </a:r>
            <a:r>
              <a:rPr lang="de-DE" sz="2600" b="1" dirty="0" err="1">
                <a:latin typeface="Aptos" panose="020B0004020202020204" pitchFamily="34" charset="0"/>
                <a:sym typeface="Arial"/>
              </a:rPr>
              <a:t>pace</a:t>
            </a:r>
            <a:r>
              <a:rPr lang="de-DE" sz="2600" b="1" dirty="0">
                <a:latin typeface="Aptos" panose="020B0004020202020204" pitchFamily="34" charset="0"/>
                <a:sym typeface="Arial"/>
              </a:rPr>
              <a:t> </a:t>
            </a:r>
            <a:r>
              <a:rPr lang="de-DE" sz="2600" b="1" dirty="0" err="1">
                <a:latin typeface="Aptos" panose="020B0004020202020204" pitchFamily="34" charset="0"/>
                <a:sym typeface="Arial"/>
              </a:rPr>
              <a:t>e</a:t>
            </a:r>
            <a:r>
              <a:rPr lang="de-DE" sz="2600" b="1" dirty="0">
                <a:latin typeface="Aptos" panose="020B0004020202020204" pitchFamily="34" charset="0"/>
                <a:sym typeface="Arial"/>
              </a:rPr>
              <a:t> il </a:t>
            </a:r>
            <a:r>
              <a:rPr lang="de-DE" sz="2600" b="1" dirty="0" err="1">
                <a:latin typeface="Aptos" panose="020B0004020202020204" pitchFamily="34" charset="0"/>
                <a:sym typeface="Arial"/>
              </a:rPr>
              <a:t>benessere</a:t>
            </a:r>
            <a:r>
              <a:rPr lang="de-DE" sz="2600" b="1" dirty="0">
                <a:latin typeface="Aptos" panose="020B0004020202020204" pitchFamily="34" charset="0"/>
                <a:sym typeface="Arial"/>
              </a:rPr>
              <a:t> </a:t>
            </a:r>
            <a:r>
              <a:rPr lang="de-DE" sz="2600" dirty="0">
                <a:latin typeface="Aptos" panose="020B0004020202020204" pitchFamily="34" charset="0"/>
                <a:sym typeface="Arial"/>
              </a:rPr>
              <a:t>delle </a:t>
            </a:r>
            <a:r>
              <a:rPr lang="de-DE" sz="2600" dirty="0" err="1">
                <a:latin typeface="Aptos" panose="020B0004020202020204" pitchFamily="34" charset="0"/>
                <a:sym typeface="Arial"/>
              </a:rPr>
              <a:t>persone</a:t>
            </a:r>
            <a:r>
              <a:rPr lang="de-DE" sz="2600" dirty="0">
                <a:latin typeface="Aptos" panose="020B0004020202020204" pitchFamily="34" charset="0"/>
                <a:sym typeface="Arial"/>
              </a:rPr>
              <a:t> </a:t>
            </a:r>
            <a:r>
              <a:rPr lang="de-DE" sz="2600" dirty="0" err="1">
                <a:latin typeface="Aptos" panose="020B0004020202020204" pitchFamily="34" charset="0"/>
                <a:sym typeface="Arial"/>
              </a:rPr>
              <a:t>e</a:t>
            </a:r>
            <a:r>
              <a:rPr lang="de-DE" sz="2600" dirty="0">
                <a:latin typeface="Aptos" panose="020B0004020202020204" pitchFamily="34" charset="0"/>
                <a:sym typeface="Arial"/>
              </a:rPr>
              <a:t> del </a:t>
            </a:r>
            <a:r>
              <a:rPr lang="de-DE" sz="2600" dirty="0" err="1">
                <a:latin typeface="Aptos" panose="020B0004020202020204" pitchFamily="34" charset="0"/>
                <a:sym typeface="Arial"/>
              </a:rPr>
              <a:t>pianeta</a:t>
            </a:r>
            <a:r>
              <a:rPr lang="de-DE" sz="2600" dirty="0">
                <a:latin typeface="Aptos" panose="020B0004020202020204" pitchFamily="34" charset="0"/>
                <a:sym typeface="Arial"/>
              </a:rPr>
              <a:t>, </a:t>
            </a:r>
            <a:r>
              <a:rPr lang="de-DE" sz="2600" dirty="0" err="1">
                <a:latin typeface="Aptos" panose="020B0004020202020204" pitchFamily="34" charset="0"/>
                <a:sym typeface="Arial"/>
              </a:rPr>
              <a:t>ora</a:t>
            </a:r>
            <a:r>
              <a:rPr lang="de-DE" sz="2600" dirty="0">
                <a:latin typeface="Aptos" panose="020B0004020202020204" pitchFamily="34" charset="0"/>
                <a:sym typeface="Arial"/>
              </a:rPr>
              <a:t> </a:t>
            </a:r>
            <a:r>
              <a:rPr lang="de-DE" sz="2600" dirty="0" err="1">
                <a:latin typeface="Aptos" panose="020B0004020202020204" pitchFamily="34" charset="0"/>
                <a:sym typeface="Arial"/>
              </a:rPr>
              <a:t>e</a:t>
            </a:r>
            <a:r>
              <a:rPr lang="de-DE" sz="2600" dirty="0">
                <a:latin typeface="Aptos" panose="020B0004020202020204" pitchFamily="34" charset="0"/>
                <a:sym typeface="Arial"/>
              </a:rPr>
              <a:t> in </a:t>
            </a:r>
            <a:r>
              <a:rPr lang="de-DE" sz="2600" dirty="0" err="1">
                <a:latin typeface="Aptos" panose="020B0004020202020204" pitchFamily="34" charset="0"/>
                <a:sym typeface="Arial"/>
              </a:rPr>
              <a:t>futuro</a:t>
            </a:r>
            <a:r>
              <a:rPr lang="de-DE" sz="2600" dirty="0">
                <a:latin typeface="Aptos" panose="020B0004020202020204" pitchFamily="34" charset="0"/>
                <a:sym typeface="Arial"/>
              </a:rPr>
              <a:t>. </a:t>
            </a:r>
            <a:endParaRPr sz="2800"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233" name="Google Shape;233;p39"/>
          <p:cNvSpPr txBox="1">
            <a:spLocks noGrp="1"/>
          </p:cNvSpPr>
          <p:nvPr>
            <p:ph type="body" idx="2"/>
          </p:nvPr>
        </p:nvSpPr>
        <p:spPr>
          <a:xfrm>
            <a:off x="2079450" y="4107375"/>
            <a:ext cx="8033100" cy="197190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SzPts val="2000"/>
              <a:buNone/>
            </a:pPr>
            <a:r>
              <a:rPr lang="de-DE" sz="2800" dirty="0">
                <a:solidFill>
                  <a:srgbClr val="4D4D4D"/>
                </a:solidFill>
                <a:latin typeface="Aptos" panose="020B0004020202020204" pitchFamily="34" charset="0"/>
                <a:sym typeface="Arial"/>
              </a:rPr>
              <a:t>Al </a:t>
            </a:r>
            <a:r>
              <a:rPr lang="de-DE" sz="2800" dirty="0" err="1">
                <a:solidFill>
                  <a:srgbClr val="4D4D4D"/>
                </a:solidFill>
                <a:latin typeface="Aptos" panose="020B0004020202020204" pitchFamily="34" charset="0"/>
                <a:sym typeface="Arial"/>
              </a:rPr>
              <a:t>centro</a:t>
            </a:r>
            <a:r>
              <a:rPr lang="de-DE" sz="2800" dirty="0">
                <a:solidFill>
                  <a:srgbClr val="4D4D4D"/>
                </a:solidFill>
                <a:latin typeface="Aptos" panose="020B0004020202020204" pitchFamily="34" charset="0"/>
                <a:sym typeface="Arial"/>
              </a:rPr>
              <a:t> vi </a:t>
            </a:r>
            <a:r>
              <a:rPr lang="de-DE" sz="2800" dirty="0" err="1">
                <a:solidFill>
                  <a:srgbClr val="4D4D4D"/>
                </a:solidFill>
                <a:latin typeface="Aptos" panose="020B0004020202020204" pitchFamily="34" charset="0"/>
                <a:sym typeface="Arial"/>
              </a:rPr>
              <a:t>sono</a:t>
            </a:r>
            <a:r>
              <a:rPr lang="de-DE" sz="2800" dirty="0">
                <a:solidFill>
                  <a:srgbClr val="4D4D4D"/>
                </a:solidFill>
                <a:latin typeface="Aptos" panose="020B0004020202020204" pitchFamily="34" charset="0"/>
                <a:sym typeface="Arial"/>
              </a:rPr>
              <a:t> i</a:t>
            </a:r>
            <a:r>
              <a:rPr lang="de-DE" sz="2800" b="1" dirty="0">
                <a:solidFill>
                  <a:srgbClr val="4D4D4D"/>
                </a:solidFill>
                <a:latin typeface="Aptos" panose="020B0004020202020204" pitchFamily="34" charset="0"/>
                <a:sym typeface="Arial"/>
              </a:rPr>
              <a:t> 17 </a:t>
            </a:r>
            <a:r>
              <a:rPr lang="de-DE" sz="2800" b="1" dirty="0" err="1">
                <a:solidFill>
                  <a:srgbClr val="4D4D4D"/>
                </a:solidFill>
                <a:latin typeface="Aptos" panose="020B0004020202020204" pitchFamily="34" charset="0"/>
                <a:sym typeface="Arial"/>
              </a:rPr>
              <a:t>obiettivi</a:t>
            </a:r>
            <a:r>
              <a:rPr lang="de-DE" sz="2800" b="1" dirty="0">
                <a:solidFill>
                  <a:srgbClr val="4D4D4D"/>
                </a:solidFill>
                <a:latin typeface="Aptos" panose="020B0004020202020204" pitchFamily="34" charset="0"/>
                <a:sym typeface="Arial"/>
              </a:rPr>
              <a:t> di </a:t>
            </a:r>
            <a:r>
              <a:rPr lang="de-DE" sz="2800" b="1" dirty="0" err="1">
                <a:solidFill>
                  <a:srgbClr val="4D4D4D"/>
                </a:solidFill>
                <a:latin typeface="Aptos" panose="020B0004020202020204" pitchFamily="34" charset="0"/>
                <a:sym typeface="Arial"/>
              </a:rPr>
              <a:t>sviluppo</a:t>
            </a:r>
            <a:r>
              <a:rPr lang="de-DE" sz="2800" b="1"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sostenibile</a:t>
            </a:r>
            <a:r>
              <a:rPr lang="de-DE" sz="2800" b="1" dirty="0">
                <a:solidFill>
                  <a:srgbClr val="4D4D4D"/>
                </a:solidFill>
                <a:latin typeface="Aptos" panose="020B0004020202020204" pitchFamily="34" charset="0"/>
                <a:sym typeface="Arial"/>
              </a:rPr>
              <a:t> (SDG)</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che</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rappresentano</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un</a:t>
            </a:r>
            <a:r>
              <a:rPr lang="de-DE" sz="2800"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appello</a:t>
            </a:r>
            <a:r>
              <a:rPr lang="de-DE" sz="2800" b="1" dirty="0">
                <a:solidFill>
                  <a:srgbClr val="4D4D4D"/>
                </a:solidFill>
                <a:latin typeface="Aptos" panose="020B0004020202020204" pitchFamily="34" charset="0"/>
                <a:sym typeface="Arial"/>
              </a:rPr>
              <a:t> urgente </a:t>
            </a:r>
            <a:r>
              <a:rPr lang="de-DE" sz="2800" b="1" dirty="0" err="1">
                <a:solidFill>
                  <a:srgbClr val="4D4D4D"/>
                </a:solidFill>
                <a:latin typeface="Aptos" panose="020B0004020202020204" pitchFamily="34" charset="0"/>
                <a:sym typeface="Arial"/>
              </a:rPr>
              <a:t>all’azione</a:t>
            </a:r>
            <a:r>
              <a:rPr lang="de-DE" sz="2800" b="1" dirty="0">
                <a:solidFill>
                  <a:srgbClr val="4D4D4D"/>
                </a:solidFill>
                <a:latin typeface="Aptos" panose="020B0004020202020204" pitchFamily="34" charset="0"/>
                <a:sym typeface="Arial"/>
              </a:rPr>
              <a:t> da </a:t>
            </a:r>
            <a:r>
              <a:rPr lang="de-DE" sz="2800" b="1" dirty="0" err="1">
                <a:solidFill>
                  <a:srgbClr val="4D4D4D"/>
                </a:solidFill>
                <a:latin typeface="Aptos" panose="020B0004020202020204" pitchFamily="34" charset="0"/>
                <a:sym typeface="Arial"/>
              </a:rPr>
              <a:t>parte</a:t>
            </a:r>
            <a:r>
              <a:rPr lang="de-DE" sz="2800" b="1" dirty="0">
                <a:solidFill>
                  <a:srgbClr val="4D4D4D"/>
                </a:solidFill>
                <a:latin typeface="Aptos" panose="020B0004020202020204" pitchFamily="34" charset="0"/>
                <a:sym typeface="Arial"/>
              </a:rPr>
              <a:t> di tutti i </a:t>
            </a:r>
            <a:r>
              <a:rPr lang="de-DE" sz="2800" b="1" dirty="0" err="1">
                <a:solidFill>
                  <a:srgbClr val="4D4D4D"/>
                </a:solidFill>
                <a:latin typeface="Aptos" panose="020B0004020202020204" pitchFamily="34" charset="0"/>
                <a:sym typeface="Arial"/>
              </a:rPr>
              <a:t>paesi</a:t>
            </a:r>
            <a:r>
              <a:rPr lang="de-DE" sz="2800" b="1"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nell’ambito</a:t>
            </a:r>
            <a:r>
              <a:rPr lang="de-DE" sz="2800" dirty="0">
                <a:solidFill>
                  <a:srgbClr val="4D4D4D"/>
                </a:solidFill>
                <a:latin typeface="Aptos" panose="020B0004020202020204" pitchFamily="34" charset="0"/>
                <a:sym typeface="Arial"/>
              </a:rPr>
              <a:t> di </a:t>
            </a:r>
            <a:r>
              <a:rPr lang="de-DE" sz="2800" dirty="0" err="1">
                <a:solidFill>
                  <a:srgbClr val="4D4D4D"/>
                </a:solidFill>
                <a:latin typeface="Aptos" panose="020B0004020202020204" pitchFamily="34" charset="0"/>
                <a:sym typeface="Arial"/>
              </a:rPr>
              <a:t>un</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partenariato</a:t>
            </a:r>
            <a:r>
              <a:rPr lang="de-DE" sz="2800" dirty="0">
                <a:solidFill>
                  <a:srgbClr val="4D4D4D"/>
                </a:solidFill>
                <a:latin typeface="Aptos" panose="020B0004020202020204" pitchFamily="34" charset="0"/>
                <a:sym typeface="Arial"/>
              </a:rPr>
              <a:t> globale.</a:t>
            </a:r>
            <a:endParaRPr dirty="0">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594359" y="1264917"/>
            <a:ext cx="6787747" cy="69977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Storia</a:t>
            </a:r>
            <a:endParaRPr>
              <a:latin typeface="Aptos Serif" panose="02020604070405020304" pitchFamily="18" charset="0"/>
              <a:cs typeface="Aptos Serif" panose="02020604070405020304" pitchFamily="18" charset="0"/>
            </a:endParaRPr>
          </a:p>
        </p:txBody>
      </p:sp>
      <p:sp>
        <p:nvSpPr>
          <p:cNvPr id="240" name="Google Shape;240;p40"/>
          <p:cNvSpPr txBox="1">
            <a:spLocks noGrp="1"/>
          </p:cNvSpPr>
          <p:nvPr>
            <p:ph type="body" idx="1"/>
          </p:nvPr>
        </p:nvSpPr>
        <p:spPr>
          <a:xfrm>
            <a:off x="594359" y="2281918"/>
            <a:ext cx="4841937" cy="4344350"/>
          </a:xfrm>
          <a:prstGeom prst="rect">
            <a:avLst/>
          </a:prstGeom>
          <a:noFill/>
          <a:ln>
            <a:noFill/>
          </a:ln>
        </p:spPr>
        <p:txBody>
          <a:bodyPr spcFirstLastPara="1" wrap="square" lIns="0" tIns="228600" rIns="0" bIns="0" anchor="t" anchorCtr="0">
            <a:normAutofit fontScale="70000" lnSpcReduction="20000"/>
          </a:bodyPr>
          <a:lstStyle/>
          <a:p>
            <a:pPr marL="228600" lvl="0" indent="0" algn="l" rtl="0">
              <a:lnSpc>
                <a:spcPct val="120000"/>
              </a:lnSpc>
              <a:spcBef>
                <a:spcPts val="2200"/>
              </a:spcBef>
              <a:spcAft>
                <a:spcPts val="0"/>
              </a:spcAft>
              <a:buSzPct val="122449"/>
              <a:buNone/>
            </a:pPr>
            <a:r>
              <a:rPr lang="de-DE" sz="2800" dirty="0">
                <a:solidFill>
                  <a:srgbClr val="4D4D4D"/>
                </a:solidFill>
                <a:latin typeface="Aptos" panose="020B0004020202020204" pitchFamily="34" charset="0"/>
                <a:sym typeface="Arial"/>
              </a:rPr>
              <a:t>Gli SDG si </a:t>
            </a:r>
            <a:r>
              <a:rPr lang="de-DE" sz="2800" dirty="0" err="1">
                <a:solidFill>
                  <a:srgbClr val="4D4D4D"/>
                </a:solidFill>
                <a:latin typeface="Aptos" panose="020B0004020202020204" pitchFamily="34" charset="0"/>
                <a:sym typeface="Arial"/>
              </a:rPr>
              <a:t>basano</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su</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decenni</a:t>
            </a:r>
            <a:r>
              <a:rPr lang="de-DE" sz="2800" dirty="0">
                <a:solidFill>
                  <a:srgbClr val="4D4D4D"/>
                </a:solidFill>
                <a:latin typeface="Aptos" panose="020B0004020202020204" pitchFamily="34" charset="0"/>
                <a:sym typeface="Arial"/>
              </a:rPr>
              <a:t> di </a:t>
            </a:r>
            <a:r>
              <a:rPr lang="de-DE" sz="2800" dirty="0" err="1">
                <a:solidFill>
                  <a:srgbClr val="4D4D4D"/>
                </a:solidFill>
                <a:latin typeface="Aptos" panose="020B0004020202020204" pitchFamily="34" charset="0"/>
                <a:sym typeface="Arial"/>
              </a:rPr>
              <a:t>lavoro</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svolto</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dai</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paesi</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e</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dall’ONU</a:t>
            </a:r>
            <a:r>
              <a:rPr lang="de-DE" sz="2800" dirty="0">
                <a:solidFill>
                  <a:srgbClr val="4D4D4D"/>
                </a:solidFill>
                <a:latin typeface="Aptos" panose="020B0004020202020204" pitchFamily="34" charset="0"/>
                <a:sym typeface="Arial"/>
              </a:rPr>
              <a:t>:</a:t>
            </a:r>
            <a:endParaRPr dirty="0">
              <a:latin typeface="Aptos" panose="020B0004020202020204" pitchFamily="34" charset="0"/>
            </a:endParaRPr>
          </a:p>
          <a:p>
            <a:pPr marL="571500" lvl="0" indent="-342900" algn="l" rtl="0">
              <a:lnSpc>
                <a:spcPct val="120000"/>
              </a:lnSpc>
              <a:spcBef>
                <a:spcPts val="2200"/>
              </a:spcBef>
              <a:spcAft>
                <a:spcPts val="0"/>
              </a:spcAft>
              <a:buSzPct val="142857"/>
              <a:buFont typeface="Arial"/>
              <a:buChar char="•"/>
            </a:pPr>
            <a:r>
              <a:rPr lang="de-DE" dirty="0">
                <a:solidFill>
                  <a:srgbClr val="4D4D4D"/>
                </a:solidFill>
                <a:latin typeface="Aptos" panose="020B0004020202020204" pitchFamily="34" charset="0"/>
                <a:sym typeface="Arial"/>
              </a:rPr>
              <a:t>Nel 1992</a:t>
            </a:r>
            <a:r>
              <a:rPr lang="de-DE" b="0" dirty="0">
                <a:solidFill>
                  <a:srgbClr val="4D4D4D"/>
                </a:solidFill>
                <a:latin typeface="Aptos" panose="020B0004020202020204" pitchFamily="34" charset="0"/>
                <a:sym typeface="Arial"/>
              </a:rPr>
              <a:t>, </a:t>
            </a:r>
            <a:r>
              <a:rPr lang="de-DE" dirty="0">
                <a:solidFill>
                  <a:srgbClr val="4D4D4D"/>
                </a:solidFill>
                <a:latin typeface="Aptos" panose="020B0004020202020204" pitchFamily="34" charset="0"/>
                <a:sym typeface="Arial"/>
              </a:rPr>
              <a:t>più di 178 </a:t>
            </a:r>
            <a:r>
              <a:rPr lang="de-DE" dirty="0" err="1">
                <a:solidFill>
                  <a:srgbClr val="4D4D4D"/>
                </a:solidFill>
                <a:latin typeface="Aptos" panose="020B0004020202020204" pitchFamily="34" charset="0"/>
                <a:sym typeface="Arial"/>
              </a:rPr>
              <a:t>paesi</a:t>
            </a:r>
            <a:r>
              <a:rPr lang="de-DE" dirty="0">
                <a:solidFill>
                  <a:srgbClr val="4D4D4D"/>
                </a:solidFill>
                <a:latin typeface="Aptos" panose="020B0004020202020204" pitchFamily="34" charset="0"/>
                <a:sym typeface="Arial"/>
              </a:rPr>
              <a:t> </a:t>
            </a:r>
            <a:r>
              <a:rPr lang="de-DE" b="0" dirty="0" err="1">
                <a:solidFill>
                  <a:srgbClr val="4D4D4D"/>
                </a:solidFill>
                <a:latin typeface="Aptos" panose="020B0004020202020204" pitchFamily="34" charset="0"/>
                <a:sym typeface="Arial"/>
              </a:rPr>
              <a:t>hanno</a:t>
            </a:r>
            <a:r>
              <a:rPr lang="de-DE" b="0" dirty="0">
                <a:solidFill>
                  <a:srgbClr val="4D4D4D"/>
                </a:solidFill>
                <a:latin typeface="Aptos" panose="020B0004020202020204" pitchFamily="34" charset="0"/>
                <a:sym typeface="Arial"/>
              </a:rPr>
              <a:t> </a:t>
            </a:r>
            <a:r>
              <a:rPr lang="de-DE" b="0" dirty="0" err="1">
                <a:solidFill>
                  <a:srgbClr val="4D4D4D"/>
                </a:solidFill>
                <a:latin typeface="Aptos" panose="020B0004020202020204" pitchFamily="34" charset="0"/>
                <a:sym typeface="Arial"/>
              </a:rPr>
              <a:t>approvato</a:t>
            </a:r>
            <a:r>
              <a:rPr lang="de-DE" b="0" dirty="0">
                <a:solidFill>
                  <a:srgbClr val="4D4D4D"/>
                </a:solidFill>
                <a:latin typeface="Aptos" panose="020B0004020202020204" pitchFamily="34" charset="0"/>
                <a:sym typeface="Arial"/>
              </a:rPr>
              <a:t> </a:t>
            </a:r>
            <a:r>
              <a:rPr lang="de-DE" b="0" u="sng" dirty="0">
                <a:solidFill>
                  <a:srgbClr val="4D4D4D"/>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rPr>
              <a:t>l’Agenda 21 </a:t>
            </a:r>
            <a:r>
              <a:rPr lang="de-DE" b="0" dirty="0">
                <a:solidFill>
                  <a:srgbClr val="4D4D4D"/>
                </a:solidFill>
                <a:latin typeface="Aptos" panose="020B0004020202020204" pitchFamily="34" charset="0"/>
                <a:sym typeface="Arial"/>
              </a:rPr>
              <a:t>al </a:t>
            </a:r>
            <a:r>
              <a:rPr lang="de-DE" b="0" u="sng" dirty="0">
                <a:solidFill>
                  <a:srgbClr val="4D4D4D"/>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rPr>
              <a:t>Vertice della Terra </a:t>
            </a:r>
            <a:r>
              <a:rPr lang="de-DE" b="0" dirty="0">
                <a:solidFill>
                  <a:srgbClr val="4D4D4D"/>
                </a:solidFill>
                <a:latin typeface="Aptos" panose="020B0004020202020204" pitchFamily="34" charset="0"/>
                <a:sym typeface="Arial"/>
              </a:rPr>
              <a:t>di Rio de Janeiro.</a:t>
            </a:r>
            <a:endParaRPr dirty="0">
              <a:latin typeface="Aptos" panose="020B0004020202020204" pitchFamily="34" charset="0"/>
            </a:endParaRPr>
          </a:p>
          <a:p>
            <a:pPr marL="571500" lvl="0" indent="-342900" algn="l" rtl="0">
              <a:lnSpc>
                <a:spcPct val="120000"/>
              </a:lnSpc>
              <a:spcBef>
                <a:spcPts val="2200"/>
              </a:spcBef>
              <a:spcAft>
                <a:spcPts val="0"/>
              </a:spcAft>
              <a:buSzPct val="142857"/>
              <a:buFont typeface="Arial"/>
              <a:buChar char="•"/>
            </a:pPr>
            <a:r>
              <a:rPr lang="de-DE" dirty="0">
                <a:solidFill>
                  <a:srgbClr val="4D4D4D"/>
                </a:solidFill>
                <a:latin typeface="Aptos" panose="020B0004020202020204" pitchFamily="34" charset="0"/>
                <a:sym typeface="Arial"/>
              </a:rPr>
              <a:t>Nel 1997 </a:t>
            </a:r>
            <a:r>
              <a:rPr lang="de-DE" b="0" dirty="0" err="1">
                <a:solidFill>
                  <a:srgbClr val="4D4D4D"/>
                </a:solidFill>
                <a:latin typeface="Aptos" panose="020B0004020202020204" pitchFamily="34" charset="0"/>
                <a:sym typeface="Arial"/>
              </a:rPr>
              <a:t>è</a:t>
            </a:r>
            <a:r>
              <a:rPr lang="de-DE" b="0" dirty="0">
                <a:solidFill>
                  <a:srgbClr val="4D4D4D"/>
                </a:solidFill>
                <a:latin typeface="Aptos" panose="020B0004020202020204" pitchFamily="34" charset="0"/>
                <a:sym typeface="Arial"/>
              </a:rPr>
              <a:t> </a:t>
            </a:r>
            <a:r>
              <a:rPr lang="de-DE" b="0" dirty="0" err="1">
                <a:solidFill>
                  <a:srgbClr val="4D4D4D"/>
                </a:solidFill>
                <a:latin typeface="Aptos" panose="020B0004020202020204" pitchFamily="34" charset="0"/>
                <a:sym typeface="Arial"/>
              </a:rPr>
              <a:t>stato</a:t>
            </a:r>
            <a:r>
              <a:rPr lang="de-DE" b="0" dirty="0">
                <a:solidFill>
                  <a:srgbClr val="4D4D4D"/>
                </a:solidFill>
                <a:latin typeface="Aptos" panose="020B0004020202020204" pitchFamily="34" charset="0"/>
                <a:sym typeface="Arial"/>
              </a:rPr>
              <a:t> </a:t>
            </a:r>
            <a:r>
              <a:rPr lang="de-DE" b="0" dirty="0" err="1">
                <a:solidFill>
                  <a:srgbClr val="4D4D4D"/>
                </a:solidFill>
                <a:latin typeface="Aptos" panose="020B0004020202020204" pitchFamily="34" charset="0"/>
                <a:sym typeface="Arial"/>
              </a:rPr>
              <a:t>adottato</a:t>
            </a:r>
            <a:r>
              <a:rPr lang="de-DE" b="0" dirty="0">
                <a:solidFill>
                  <a:srgbClr val="4D4D4D"/>
                </a:solidFill>
                <a:latin typeface="Aptos" panose="020B0004020202020204" pitchFamily="34" charset="0"/>
                <a:sym typeface="Arial"/>
              </a:rPr>
              <a:t> il </a:t>
            </a:r>
            <a:r>
              <a:rPr lang="de-DE" b="0" dirty="0" err="1">
                <a:solidFill>
                  <a:srgbClr val="4D4D4D"/>
                </a:solidFill>
                <a:latin typeface="Aptos" panose="020B0004020202020204" pitchFamily="34" charset="0"/>
                <a:sym typeface="Arial"/>
              </a:rPr>
              <a:t>Protocollo</a:t>
            </a:r>
            <a:r>
              <a:rPr lang="de-DE" b="0" dirty="0">
                <a:solidFill>
                  <a:srgbClr val="4D4D4D"/>
                </a:solidFill>
                <a:latin typeface="Aptos" panose="020B0004020202020204" pitchFamily="34" charset="0"/>
                <a:sym typeface="Arial"/>
              </a:rPr>
              <a:t> di Kyoto.</a:t>
            </a:r>
            <a:endParaRPr dirty="0">
              <a:latin typeface="Aptos" panose="020B0004020202020204" pitchFamily="34" charset="0"/>
            </a:endParaRPr>
          </a:p>
          <a:p>
            <a:pPr marL="571500" lvl="0" indent="-342900" algn="l" rtl="0">
              <a:lnSpc>
                <a:spcPct val="120000"/>
              </a:lnSpc>
              <a:spcBef>
                <a:spcPts val="2200"/>
              </a:spcBef>
              <a:spcAft>
                <a:spcPts val="0"/>
              </a:spcAft>
              <a:buSzPct val="142857"/>
              <a:buFont typeface="Arial"/>
              <a:buChar char="•"/>
            </a:pPr>
            <a:r>
              <a:rPr lang="de-DE" dirty="0">
                <a:solidFill>
                  <a:srgbClr val="4D4D4D"/>
                </a:solidFill>
                <a:latin typeface="Aptos" panose="020B0004020202020204" pitchFamily="34" charset="0"/>
                <a:sym typeface="Arial"/>
              </a:rPr>
              <a:t>Nel 2000 </a:t>
            </a:r>
            <a:r>
              <a:rPr lang="de-DE" b="0" dirty="0">
                <a:solidFill>
                  <a:srgbClr val="4D4D4D"/>
                </a:solidFill>
                <a:latin typeface="Aptos" panose="020B0004020202020204" pitchFamily="34" charset="0"/>
                <a:sym typeface="Arial"/>
              </a:rPr>
              <a:t>il Vertice del </a:t>
            </a:r>
            <a:r>
              <a:rPr lang="de-DE" b="0" dirty="0" err="1">
                <a:solidFill>
                  <a:srgbClr val="4D4D4D"/>
                </a:solidFill>
                <a:latin typeface="Aptos" panose="020B0004020202020204" pitchFamily="34" charset="0"/>
                <a:sym typeface="Arial"/>
              </a:rPr>
              <a:t>Millennio</a:t>
            </a:r>
            <a:r>
              <a:rPr lang="de-DE" b="0" dirty="0">
                <a:solidFill>
                  <a:srgbClr val="4D4D4D"/>
                </a:solidFill>
                <a:latin typeface="Aptos" panose="020B0004020202020204" pitchFamily="34" charset="0"/>
                <a:sym typeface="Arial"/>
              </a:rPr>
              <a:t> ha portato </a:t>
            </a:r>
            <a:r>
              <a:rPr lang="de-DE" b="0" dirty="0" err="1">
                <a:solidFill>
                  <a:srgbClr val="4D4D4D"/>
                </a:solidFill>
                <a:latin typeface="Aptos" panose="020B0004020202020204" pitchFamily="34" charset="0"/>
                <a:sym typeface="Arial"/>
              </a:rPr>
              <a:t>all’elaborazione</a:t>
            </a:r>
            <a:r>
              <a:rPr lang="de-DE" b="0" dirty="0">
                <a:solidFill>
                  <a:srgbClr val="4D4D4D"/>
                </a:solidFill>
                <a:latin typeface="Aptos" panose="020B0004020202020204" pitchFamily="34" charset="0"/>
                <a:sym typeface="Arial"/>
              </a:rPr>
              <a:t> di </a:t>
            </a:r>
            <a:r>
              <a:rPr lang="de-DE" b="0" dirty="0" err="1">
                <a:solidFill>
                  <a:srgbClr val="4D4D4D"/>
                </a:solidFill>
                <a:latin typeface="Aptos" panose="020B0004020202020204" pitchFamily="34" charset="0"/>
                <a:sym typeface="Arial"/>
              </a:rPr>
              <a:t>otto</a:t>
            </a:r>
            <a:r>
              <a:rPr lang="de-DE" b="0" dirty="0">
                <a:solidFill>
                  <a:srgbClr val="4D4D4D"/>
                </a:solidFill>
                <a:latin typeface="Aptos" panose="020B0004020202020204" pitchFamily="34" charset="0"/>
                <a:sym typeface="Arial"/>
              </a:rPr>
              <a:t> </a:t>
            </a:r>
            <a:r>
              <a:rPr lang="de-DE" b="0" u="sng" dirty="0">
                <a:solidFill>
                  <a:srgbClr val="4D4D4D"/>
                </a:solidFill>
                <a:latin typeface="Aptos" panose="020B0004020202020204" pitchFamily="34" charset="0"/>
                <a:sym typeface="Arial"/>
                <a:hlinkClick r:id="rId5">
                  <a:extLst>
                    <a:ext uri="{A12FA001-AC4F-418D-AE19-62706E023703}">
                      <ahyp:hlinkClr xmlns:ahyp="http://schemas.microsoft.com/office/drawing/2018/hyperlinkcolor" val="tx"/>
                    </a:ext>
                  </a:extLst>
                </a:hlinkClick>
              </a:rPr>
              <a:t>Obiettivi di Sviluppo del Millennio (MDG) </a:t>
            </a:r>
            <a:r>
              <a:rPr lang="de-DE" b="0" dirty="0">
                <a:solidFill>
                  <a:srgbClr val="4D4D4D"/>
                </a:solidFill>
                <a:latin typeface="Aptos" panose="020B0004020202020204" pitchFamily="34" charset="0"/>
                <a:sym typeface="Arial"/>
              </a:rPr>
              <a:t>per </a:t>
            </a:r>
            <a:r>
              <a:rPr lang="de-DE" b="0" dirty="0" err="1">
                <a:solidFill>
                  <a:srgbClr val="4D4D4D"/>
                </a:solidFill>
                <a:latin typeface="Aptos" panose="020B0004020202020204" pitchFamily="34" charset="0"/>
                <a:sym typeface="Arial"/>
              </a:rPr>
              <a:t>ridurre</a:t>
            </a:r>
            <a:r>
              <a:rPr lang="de-DE" b="0" dirty="0">
                <a:solidFill>
                  <a:srgbClr val="4D4D4D"/>
                </a:solidFill>
                <a:latin typeface="Aptos" panose="020B0004020202020204" pitchFamily="34" charset="0"/>
                <a:sym typeface="Arial"/>
              </a:rPr>
              <a:t> la </a:t>
            </a:r>
            <a:r>
              <a:rPr lang="de-DE" b="0" dirty="0" err="1">
                <a:solidFill>
                  <a:srgbClr val="4D4D4D"/>
                </a:solidFill>
                <a:latin typeface="Aptos" panose="020B0004020202020204" pitchFamily="34" charset="0"/>
                <a:sym typeface="Arial"/>
              </a:rPr>
              <a:t>povertà</a:t>
            </a:r>
            <a:r>
              <a:rPr lang="de-DE" b="0" dirty="0">
                <a:solidFill>
                  <a:srgbClr val="4D4D4D"/>
                </a:solidFill>
                <a:latin typeface="Aptos" panose="020B0004020202020204" pitchFamily="34" charset="0"/>
                <a:sym typeface="Arial"/>
              </a:rPr>
              <a:t> </a:t>
            </a:r>
            <a:r>
              <a:rPr lang="de-DE" b="0" dirty="0" err="1">
                <a:solidFill>
                  <a:srgbClr val="4D4D4D"/>
                </a:solidFill>
                <a:latin typeface="Aptos" panose="020B0004020202020204" pitchFamily="34" charset="0"/>
                <a:sym typeface="Arial"/>
              </a:rPr>
              <a:t>estrema</a:t>
            </a:r>
            <a:r>
              <a:rPr lang="de-DE" b="0" dirty="0">
                <a:solidFill>
                  <a:srgbClr val="4D4D4D"/>
                </a:solidFill>
                <a:latin typeface="Aptos" panose="020B0004020202020204" pitchFamily="34" charset="0"/>
                <a:sym typeface="Arial"/>
              </a:rPr>
              <a:t> </a:t>
            </a:r>
            <a:r>
              <a:rPr lang="de-DE" b="0" dirty="0" err="1">
                <a:solidFill>
                  <a:srgbClr val="4D4D4D"/>
                </a:solidFill>
                <a:latin typeface="Aptos" panose="020B0004020202020204" pitchFamily="34" charset="0"/>
                <a:sym typeface="Arial"/>
              </a:rPr>
              <a:t>entro</a:t>
            </a:r>
            <a:r>
              <a:rPr lang="de-DE" b="0" dirty="0">
                <a:solidFill>
                  <a:srgbClr val="4D4D4D"/>
                </a:solidFill>
                <a:latin typeface="Aptos" panose="020B0004020202020204" pitchFamily="34" charset="0"/>
                <a:sym typeface="Arial"/>
              </a:rPr>
              <a:t> il 2015.</a:t>
            </a:r>
            <a:endParaRPr dirty="0">
              <a:latin typeface="Aptos" panose="020B0004020202020204" pitchFamily="34" charset="0"/>
            </a:endParaRPr>
          </a:p>
          <a:p>
            <a:pPr marL="571500" lvl="0" indent="-190500" algn="l" rtl="0">
              <a:lnSpc>
                <a:spcPct val="80000"/>
              </a:lnSpc>
              <a:spcBef>
                <a:spcPts val="2200"/>
              </a:spcBef>
              <a:spcAft>
                <a:spcPts val="0"/>
              </a:spcAft>
              <a:buSzPct val="142857"/>
              <a:buFont typeface="Arial"/>
              <a:buNone/>
            </a:pPr>
            <a:endParaRPr dirty="0">
              <a:latin typeface="Aptos" panose="020B0004020202020204" pitchFamily="34" charset="0"/>
            </a:endParaRPr>
          </a:p>
        </p:txBody>
      </p:sp>
      <p:sp>
        <p:nvSpPr>
          <p:cNvPr id="241" name="Google Shape;241;p40"/>
          <p:cNvSpPr txBox="1"/>
          <p:nvPr/>
        </p:nvSpPr>
        <p:spPr>
          <a:xfrm>
            <a:off x="5711638" y="3225346"/>
            <a:ext cx="4841937" cy="4344350"/>
          </a:xfrm>
          <a:prstGeom prst="rect">
            <a:avLst/>
          </a:prstGeom>
          <a:noFill/>
          <a:ln>
            <a:noFill/>
          </a:ln>
        </p:spPr>
        <p:txBody>
          <a:bodyPr spcFirstLastPara="1" wrap="square" lIns="0" tIns="228600" rIns="0" bIns="0" anchor="t" anchorCtr="0">
            <a:normAutofit/>
          </a:bodyPr>
          <a:lstStyle/>
          <a:p>
            <a:pPr marL="571500" marR="0" lvl="0" indent="-342900" algn="l" rtl="0">
              <a:lnSpc>
                <a:spcPct val="100000"/>
              </a:lnSpc>
              <a:spcBef>
                <a:spcPts val="2200"/>
              </a:spcBef>
              <a:spcAft>
                <a:spcPts val="0"/>
              </a:spcAft>
              <a:buClr>
                <a:schemeClr val="accent4"/>
              </a:buClr>
              <a:buSzPts val="2400"/>
              <a:buFont typeface="Arial"/>
              <a:buChar char="•"/>
            </a:pPr>
            <a:r>
              <a:rPr lang="de-DE" sz="1700" b="1" i="0" u="none" strike="noStrike" cap="none" dirty="0">
                <a:solidFill>
                  <a:srgbClr val="4D4D4D"/>
                </a:solidFill>
                <a:latin typeface="Aptos" panose="020B0004020202020204" pitchFamily="34" charset="0"/>
                <a:sym typeface="Arial"/>
              </a:rPr>
              <a:t>Nel 2012, </a:t>
            </a:r>
            <a:r>
              <a:rPr lang="de-DE" sz="1700" b="0" i="0" u="none" strike="noStrike" cap="none" dirty="0">
                <a:solidFill>
                  <a:srgbClr val="4D4D4D"/>
                </a:solidFill>
                <a:latin typeface="Aptos" panose="020B0004020202020204" pitchFamily="34" charset="0"/>
                <a:sym typeface="Arial"/>
              </a:rPr>
              <a:t>alla </a:t>
            </a:r>
            <a:r>
              <a:rPr lang="de-DE" sz="1700" b="0" i="0" u="sng" strike="noStrike" cap="none" dirty="0">
                <a:solidFill>
                  <a:srgbClr val="4D4D4D"/>
                </a:solidFill>
                <a:latin typeface="Aptos" panose="020B0004020202020204" pitchFamily="34" charset="0"/>
                <a:sym typeface="Arial"/>
                <a:hlinkClick r:id="rId6">
                  <a:extLst>
                    <a:ext uri="{A12FA001-AC4F-418D-AE19-62706E023703}">
                      <ahyp:hlinkClr xmlns:ahyp="http://schemas.microsoft.com/office/drawing/2018/hyperlinkcolor" val="tx"/>
                    </a:ext>
                  </a:extLst>
                </a:hlinkClick>
              </a:rPr>
              <a:t>Conferenza delle Nazioni Unite sullo sviluppo sostenibile (Rio+20), </a:t>
            </a:r>
            <a:r>
              <a:rPr lang="de-DE" sz="1700" b="0" i="0" u="none" strike="noStrike" cap="none" dirty="0" err="1">
                <a:solidFill>
                  <a:srgbClr val="4D4D4D"/>
                </a:solidFill>
                <a:latin typeface="Aptos" panose="020B0004020202020204" pitchFamily="34" charset="0"/>
                <a:sym typeface="Arial"/>
              </a:rPr>
              <a:t>gli</a:t>
            </a:r>
            <a:r>
              <a:rPr lang="de-DE" sz="1700" b="0" i="0" u="none" strike="noStrike" cap="none" dirty="0">
                <a:solidFill>
                  <a:srgbClr val="4D4D4D"/>
                </a:solidFill>
                <a:latin typeface="Aptos" panose="020B0004020202020204" pitchFamily="34" charset="0"/>
                <a:sym typeface="Arial"/>
              </a:rPr>
              <a:t> Stati </a:t>
            </a:r>
            <a:r>
              <a:rPr lang="de-DE" sz="1700" b="0" i="0" u="none" strike="noStrike" cap="none" dirty="0" err="1">
                <a:solidFill>
                  <a:srgbClr val="4D4D4D"/>
                </a:solidFill>
                <a:latin typeface="Aptos" panose="020B0004020202020204" pitchFamily="34" charset="0"/>
                <a:sym typeface="Arial"/>
              </a:rPr>
              <a:t>membri</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hanno</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deciso</a:t>
            </a:r>
            <a:r>
              <a:rPr lang="de-DE" sz="1700" b="0" i="0" u="none" strike="noStrike" cap="none" dirty="0">
                <a:solidFill>
                  <a:srgbClr val="4D4D4D"/>
                </a:solidFill>
                <a:latin typeface="Aptos" panose="020B0004020202020204" pitchFamily="34" charset="0"/>
                <a:sym typeface="Arial"/>
              </a:rPr>
              <a:t> di </a:t>
            </a:r>
            <a:r>
              <a:rPr lang="de-DE" sz="1700" b="0" i="0" u="none" strike="noStrike" cap="none" dirty="0" err="1">
                <a:solidFill>
                  <a:srgbClr val="4D4D4D"/>
                </a:solidFill>
                <a:latin typeface="Aptos" panose="020B0004020202020204" pitchFamily="34" charset="0"/>
                <a:sym typeface="Arial"/>
              </a:rPr>
              <a:t>avviare</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un</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processo</a:t>
            </a:r>
            <a:r>
              <a:rPr lang="de-DE" sz="1700" b="0" i="0" u="none" strike="noStrike" cap="none" dirty="0">
                <a:solidFill>
                  <a:srgbClr val="4D4D4D"/>
                </a:solidFill>
                <a:latin typeface="Aptos" panose="020B0004020202020204" pitchFamily="34" charset="0"/>
                <a:sym typeface="Arial"/>
              </a:rPr>
              <a:t> per </a:t>
            </a:r>
            <a:r>
              <a:rPr lang="de-DE" sz="1700" b="0" i="0" u="none" strike="noStrike" cap="none" dirty="0" err="1">
                <a:solidFill>
                  <a:srgbClr val="4D4D4D"/>
                </a:solidFill>
                <a:latin typeface="Aptos" panose="020B0004020202020204" pitchFamily="34" charset="0"/>
                <a:sym typeface="Arial"/>
              </a:rPr>
              <a:t>lo</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sviluppo</a:t>
            </a:r>
            <a:r>
              <a:rPr lang="de-DE" sz="1700" b="0" i="0" u="none" strike="noStrike" cap="none" dirty="0">
                <a:solidFill>
                  <a:srgbClr val="4D4D4D"/>
                </a:solidFill>
                <a:latin typeface="Aptos" panose="020B0004020202020204" pitchFamily="34" charset="0"/>
                <a:sym typeface="Arial"/>
              </a:rPr>
              <a:t> di </a:t>
            </a:r>
            <a:r>
              <a:rPr lang="de-DE" sz="1700" b="0" i="0" u="none" strike="noStrike" cap="none" dirty="0" err="1">
                <a:solidFill>
                  <a:srgbClr val="4D4D4D"/>
                </a:solidFill>
                <a:latin typeface="Aptos" panose="020B0004020202020204" pitchFamily="34" charset="0"/>
                <a:sym typeface="Arial"/>
              </a:rPr>
              <a:t>una</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serie</a:t>
            </a:r>
            <a:r>
              <a:rPr lang="de-DE" sz="1700" b="0" i="0" u="none" strike="noStrike" cap="none" dirty="0">
                <a:solidFill>
                  <a:srgbClr val="4D4D4D"/>
                </a:solidFill>
                <a:latin typeface="Aptos" panose="020B0004020202020204" pitchFamily="34" charset="0"/>
                <a:sym typeface="Arial"/>
              </a:rPr>
              <a:t> di SDG.</a:t>
            </a:r>
            <a:endParaRPr dirty="0">
              <a:latin typeface="Aptos" panose="020B0004020202020204" pitchFamily="34" charset="0"/>
            </a:endParaRPr>
          </a:p>
          <a:p>
            <a:pPr marL="571500" marR="0" lvl="0" indent="-342900" algn="l" rtl="0">
              <a:lnSpc>
                <a:spcPct val="100000"/>
              </a:lnSpc>
              <a:spcBef>
                <a:spcPts val="2200"/>
              </a:spcBef>
              <a:spcAft>
                <a:spcPts val="0"/>
              </a:spcAft>
              <a:buClr>
                <a:schemeClr val="accent4"/>
              </a:buClr>
              <a:buSzPts val="2400"/>
              <a:buFont typeface="Arial"/>
              <a:buChar char="•"/>
            </a:pPr>
            <a:r>
              <a:rPr lang="de-DE" sz="1700" b="1" i="0" u="none" strike="noStrike" cap="none" dirty="0">
                <a:solidFill>
                  <a:srgbClr val="4D4D4D"/>
                </a:solidFill>
                <a:latin typeface="Aptos" panose="020B0004020202020204" pitchFamily="34" charset="0"/>
                <a:sym typeface="Arial"/>
              </a:rPr>
              <a:t>Nel 2013 </a:t>
            </a:r>
            <a:r>
              <a:rPr lang="de-DE" sz="1700" b="0" i="0" u="none" strike="noStrike" cap="none" dirty="0" err="1">
                <a:solidFill>
                  <a:srgbClr val="4D4D4D"/>
                </a:solidFill>
                <a:latin typeface="Aptos" panose="020B0004020202020204" pitchFamily="34" charset="0"/>
                <a:sym typeface="Arial"/>
              </a:rPr>
              <a:t>l’Assemblea</a:t>
            </a:r>
            <a:r>
              <a:rPr lang="de-DE" sz="1700" b="0" i="0" u="none" strike="noStrike" cap="none" dirty="0">
                <a:solidFill>
                  <a:srgbClr val="4D4D4D"/>
                </a:solidFill>
                <a:latin typeface="Aptos" panose="020B0004020202020204" pitchFamily="34" charset="0"/>
                <a:sym typeface="Arial"/>
              </a:rPr>
              <a:t> Generale ha </a:t>
            </a:r>
            <a:r>
              <a:rPr lang="de-DE" sz="1700" b="0" i="0" u="none" strike="noStrike" cap="none" dirty="0" err="1">
                <a:solidFill>
                  <a:srgbClr val="4D4D4D"/>
                </a:solidFill>
                <a:latin typeface="Aptos" panose="020B0004020202020204" pitchFamily="34" charset="0"/>
                <a:sym typeface="Arial"/>
              </a:rPr>
              <a:t>istituito</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un</a:t>
            </a:r>
            <a:r>
              <a:rPr lang="de-DE" sz="1700" b="0" i="0" u="none" strike="noStrike" cap="none" dirty="0">
                <a:solidFill>
                  <a:srgbClr val="4D4D4D"/>
                </a:solidFill>
                <a:latin typeface="Aptos" panose="020B0004020202020204" pitchFamily="34" charset="0"/>
                <a:sym typeface="Arial"/>
              </a:rPr>
              <a:t> </a:t>
            </a:r>
            <a:r>
              <a:rPr lang="de-DE" sz="1700" b="0" i="0" u="sng" strike="noStrike" cap="none" dirty="0">
                <a:solidFill>
                  <a:srgbClr val="4D4D4D"/>
                </a:solidFill>
                <a:latin typeface="Aptos" panose="020B0004020202020204" pitchFamily="34" charset="0"/>
                <a:sym typeface="Arial"/>
                <a:hlinkClick r:id="rId7">
                  <a:extLst>
                    <a:ext uri="{A12FA001-AC4F-418D-AE19-62706E023703}">
                      <ahyp:hlinkClr xmlns:ahyp="http://schemas.microsoft.com/office/drawing/2018/hyperlinkcolor" val="tx"/>
                    </a:ext>
                  </a:extLst>
                </a:hlinkClick>
              </a:rPr>
              <a:t>gruppo di lavoro aperto </a:t>
            </a:r>
            <a:r>
              <a:rPr lang="de-DE" sz="1700" b="0" i="0" u="none" strike="noStrike" cap="none" dirty="0" err="1">
                <a:solidFill>
                  <a:srgbClr val="4D4D4D"/>
                </a:solidFill>
                <a:latin typeface="Aptos" panose="020B0004020202020204" pitchFamily="34" charset="0"/>
                <a:sym typeface="Arial"/>
              </a:rPr>
              <a:t>composto</a:t>
            </a:r>
            <a:r>
              <a:rPr lang="de-DE" sz="1700" b="0" i="0" u="none" strike="noStrike" cap="none" dirty="0">
                <a:solidFill>
                  <a:srgbClr val="4D4D4D"/>
                </a:solidFill>
                <a:latin typeface="Aptos" panose="020B0004020202020204" pitchFamily="34" charset="0"/>
                <a:sym typeface="Arial"/>
              </a:rPr>
              <a:t> da 30 </a:t>
            </a:r>
            <a:r>
              <a:rPr lang="de-DE" sz="1700" b="0" i="0" u="none" strike="noStrike" cap="none" dirty="0" err="1">
                <a:solidFill>
                  <a:srgbClr val="4D4D4D"/>
                </a:solidFill>
                <a:latin typeface="Aptos" panose="020B0004020202020204" pitchFamily="34" charset="0"/>
                <a:sym typeface="Arial"/>
              </a:rPr>
              <a:t>membri</a:t>
            </a:r>
            <a:r>
              <a:rPr lang="de-DE" sz="1700" b="0" i="0" u="none" strike="noStrike" cap="none" dirty="0">
                <a:solidFill>
                  <a:srgbClr val="4D4D4D"/>
                </a:solidFill>
                <a:latin typeface="Aptos" panose="020B0004020202020204" pitchFamily="34" charset="0"/>
                <a:sym typeface="Arial"/>
              </a:rPr>
              <a:t> per </a:t>
            </a:r>
            <a:r>
              <a:rPr lang="de-DE" sz="1700" b="0" i="0" u="none" strike="noStrike" cap="none" dirty="0" err="1">
                <a:solidFill>
                  <a:srgbClr val="4D4D4D"/>
                </a:solidFill>
                <a:latin typeface="Aptos" panose="020B0004020202020204" pitchFamily="34" charset="0"/>
                <a:sym typeface="Arial"/>
              </a:rPr>
              <a:t>elaborare</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una</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proposta</a:t>
            </a:r>
            <a:r>
              <a:rPr lang="de-DE" sz="1700" b="0" i="0" u="none" strike="noStrike" cap="none" dirty="0">
                <a:solidFill>
                  <a:srgbClr val="4D4D4D"/>
                </a:solidFill>
                <a:latin typeface="Aptos" panose="020B0004020202020204" pitchFamily="34" charset="0"/>
                <a:sym typeface="Arial"/>
              </a:rPr>
              <a:t> </a:t>
            </a:r>
            <a:r>
              <a:rPr lang="de-DE" sz="1700" b="0" i="0" u="none" strike="noStrike" cap="none" dirty="0" err="1">
                <a:solidFill>
                  <a:srgbClr val="4D4D4D"/>
                </a:solidFill>
                <a:latin typeface="Aptos" panose="020B0004020202020204" pitchFamily="34" charset="0"/>
                <a:sym typeface="Arial"/>
              </a:rPr>
              <a:t>sugli</a:t>
            </a:r>
            <a:r>
              <a:rPr lang="de-DE" sz="1700" b="0" i="0" u="none" strike="noStrike" cap="none" dirty="0">
                <a:solidFill>
                  <a:srgbClr val="4D4D4D"/>
                </a:solidFill>
                <a:latin typeface="Aptos" panose="020B0004020202020204" pitchFamily="34" charset="0"/>
                <a:sym typeface="Arial"/>
              </a:rPr>
              <a:t> SDG.</a:t>
            </a:r>
            <a:endParaRPr sz="1700" b="0" i="0" u="none" strike="noStrike" cap="none" dirty="0">
              <a:solidFill>
                <a:schemeClr val="accent4"/>
              </a:solidFill>
              <a:latin typeface="Aptos" panose="020B0004020202020204" pitchFamily="34" charset="0"/>
              <a:sym typeface="Arial"/>
            </a:endParaRPr>
          </a:p>
          <a:p>
            <a:pPr marL="571500" marR="0" lvl="0" indent="-190500" algn="l" rtl="0">
              <a:lnSpc>
                <a:spcPct val="80000"/>
              </a:lnSpc>
              <a:spcBef>
                <a:spcPts val="2200"/>
              </a:spcBef>
              <a:spcAft>
                <a:spcPts val="0"/>
              </a:spcAft>
              <a:buClr>
                <a:schemeClr val="accent4"/>
              </a:buClr>
              <a:buSzPts val="2400"/>
              <a:buFont typeface="Arial"/>
              <a:buNone/>
            </a:pPr>
            <a:endParaRPr sz="17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xfrm>
            <a:off x="3659164" y="5285911"/>
            <a:ext cx="2192055" cy="1380760"/>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2015 </a:t>
            </a:r>
            <a:endParaRPr dirty="0">
              <a:latin typeface="Aptos Serif" panose="02020604070405020304" pitchFamily="18" charset="0"/>
              <a:ea typeface="Arial"/>
              <a:cs typeface="Aptos Serif" panose="02020604070405020304" pitchFamily="18" charset="0"/>
              <a:sym typeface="Arial"/>
            </a:endParaRPr>
          </a:p>
        </p:txBody>
      </p:sp>
      <p:sp>
        <p:nvSpPr>
          <p:cNvPr id="247" name="Google Shape;247;p41"/>
          <p:cNvSpPr txBox="1">
            <a:spLocks noGrp="1"/>
          </p:cNvSpPr>
          <p:nvPr>
            <p:ph type="body" idx="1"/>
          </p:nvPr>
        </p:nvSpPr>
        <p:spPr>
          <a:xfrm>
            <a:off x="754197" y="-81419"/>
            <a:ext cx="5990154" cy="2204581"/>
          </a:xfrm>
          <a:prstGeom prst="rect">
            <a:avLst/>
          </a:prstGeom>
          <a:noFill/>
          <a:ln>
            <a:noFill/>
          </a:ln>
        </p:spPr>
        <p:txBody>
          <a:bodyPr spcFirstLastPara="1" wrap="square" lIns="0" tIns="274300" rIns="91425" bIns="45700" anchor="t" anchorCtr="0">
            <a:normAutofit/>
          </a:bodyPr>
          <a:lstStyle/>
          <a:p>
            <a:pPr marL="228600" lvl="0" indent="0" algn="l" rtl="0">
              <a:lnSpc>
                <a:spcPct val="90000"/>
              </a:lnSpc>
              <a:spcBef>
                <a:spcPts val="1800"/>
              </a:spcBef>
              <a:spcAft>
                <a:spcPts val="0"/>
              </a:spcAft>
              <a:buSzPts val="2000"/>
              <a:buNone/>
            </a:pPr>
            <a:r>
              <a:rPr lang="de-DE" sz="2800" dirty="0">
                <a:solidFill>
                  <a:srgbClr val="4D4D4D"/>
                </a:solidFill>
                <a:latin typeface="Aptos" panose="020B0004020202020204" pitchFamily="34" charset="0"/>
                <a:sym typeface="Arial"/>
              </a:rPr>
              <a:t>Nel </a:t>
            </a:r>
            <a:r>
              <a:rPr lang="de-DE" sz="2800" b="1" dirty="0" err="1">
                <a:solidFill>
                  <a:srgbClr val="4D4D4D"/>
                </a:solidFill>
                <a:latin typeface="Aptos" panose="020B0004020202020204" pitchFamily="34" charset="0"/>
                <a:sym typeface="Arial"/>
              </a:rPr>
              <a:t>gennaio</a:t>
            </a:r>
            <a:r>
              <a:rPr lang="de-DE" sz="2800" b="1" dirty="0">
                <a:solidFill>
                  <a:srgbClr val="4D4D4D"/>
                </a:solidFill>
                <a:latin typeface="Aptos" panose="020B0004020202020204" pitchFamily="34" charset="0"/>
                <a:sym typeface="Arial"/>
              </a:rPr>
              <a:t> 2015 </a:t>
            </a:r>
            <a:r>
              <a:rPr lang="de-DE" sz="2800" dirty="0" err="1">
                <a:solidFill>
                  <a:srgbClr val="4D4D4D"/>
                </a:solidFill>
                <a:latin typeface="Aptos" panose="020B0004020202020204" pitchFamily="34" charset="0"/>
                <a:sym typeface="Arial"/>
              </a:rPr>
              <a:t>l’Assemblea</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generale</a:t>
            </a:r>
            <a:r>
              <a:rPr lang="de-DE" sz="2800" dirty="0">
                <a:solidFill>
                  <a:srgbClr val="4D4D4D"/>
                </a:solidFill>
                <a:latin typeface="Aptos" panose="020B0004020202020204" pitchFamily="34" charset="0"/>
                <a:sym typeface="Arial"/>
              </a:rPr>
              <a:t> ha </a:t>
            </a:r>
            <a:r>
              <a:rPr lang="de-DE" sz="2800" dirty="0" err="1">
                <a:solidFill>
                  <a:srgbClr val="4D4D4D"/>
                </a:solidFill>
                <a:latin typeface="Aptos" panose="020B0004020202020204" pitchFamily="34" charset="0"/>
                <a:sym typeface="Arial"/>
              </a:rPr>
              <a:t>avviato</a:t>
            </a:r>
            <a:r>
              <a:rPr lang="de-DE" sz="2800" dirty="0">
                <a:solidFill>
                  <a:srgbClr val="4D4D4D"/>
                </a:solidFill>
                <a:latin typeface="Aptos" panose="020B0004020202020204" pitchFamily="34" charset="0"/>
                <a:sym typeface="Arial"/>
              </a:rPr>
              <a:t> i </a:t>
            </a:r>
            <a:r>
              <a:rPr lang="de-DE" sz="2800" dirty="0" err="1">
                <a:solidFill>
                  <a:srgbClr val="4D4D4D"/>
                </a:solidFill>
                <a:latin typeface="Aptos" panose="020B0004020202020204" pitchFamily="34" charset="0"/>
                <a:sym typeface="Arial"/>
              </a:rPr>
              <a:t>negoziati</a:t>
            </a:r>
            <a:r>
              <a:rPr lang="de-DE" sz="2800" dirty="0">
                <a:solidFill>
                  <a:srgbClr val="4D4D4D"/>
                </a:solidFill>
                <a:latin typeface="Aptos" panose="020B0004020202020204" pitchFamily="34" charset="0"/>
                <a:sym typeface="Arial"/>
              </a:rPr>
              <a:t> </a:t>
            </a:r>
            <a:r>
              <a:rPr lang="de-DE" sz="2800" u="sng" dirty="0">
                <a:solidFill>
                  <a:srgbClr val="4D4D4D"/>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rPr>
              <a:t>sull’agenda per lo sviluppo post-2015</a:t>
            </a:r>
            <a:r>
              <a:rPr lang="de-DE" sz="2800" dirty="0">
                <a:solidFill>
                  <a:srgbClr val="4D4D4D"/>
                </a:solidFill>
                <a:latin typeface="Aptos" panose="020B0004020202020204" pitchFamily="34" charset="0"/>
                <a:sym typeface="Arial"/>
              </a:rPr>
              <a:t>. </a:t>
            </a:r>
            <a:endParaRPr sz="2800" dirty="0">
              <a:latin typeface="Aptos" panose="020B0004020202020204" pitchFamily="34" charset="0"/>
              <a:sym typeface="Arial"/>
            </a:endParaRPr>
          </a:p>
        </p:txBody>
      </p:sp>
      <p:sp>
        <p:nvSpPr>
          <p:cNvPr id="248" name="Google Shape;248;p41"/>
          <p:cNvSpPr txBox="1">
            <a:spLocks noGrp="1"/>
          </p:cNvSpPr>
          <p:nvPr>
            <p:ph type="body" idx="2"/>
          </p:nvPr>
        </p:nvSpPr>
        <p:spPr>
          <a:xfrm>
            <a:off x="6819509" y="175364"/>
            <a:ext cx="4867276" cy="5553962"/>
          </a:xfrm>
          <a:prstGeom prst="rect">
            <a:avLst/>
          </a:prstGeom>
          <a:noFill/>
          <a:ln>
            <a:noFill/>
          </a:ln>
        </p:spPr>
        <p:txBody>
          <a:bodyPr spcFirstLastPara="1" wrap="square" lIns="0" tIns="45700" rIns="91425" bIns="45700" anchor="t" anchorCtr="0">
            <a:normAutofit/>
          </a:bodyPr>
          <a:lstStyle/>
          <a:p>
            <a:pPr marL="228600" lvl="0" indent="0" algn="l" rtl="0">
              <a:lnSpc>
                <a:spcPct val="90000"/>
              </a:lnSpc>
              <a:spcBef>
                <a:spcPts val="1800"/>
              </a:spcBef>
              <a:spcAft>
                <a:spcPts val="0"/>
              </a:spcAft>
              <a:buSzPts val="2000"/>
              <a:buNone/>
            </a:pPr>
            <a:r>
              <a:rPr lang="de-DE" sz="2800" b="1" dirty="0">
                <a:solidFill>
                  <a:srgbClr val="4D4D4D"/>
                </a:solidFill>
                <a:latin typeface="Aptos" panose="020B0004020202020204" pitchFamily="34" charset="0"/>
                <a:sym typeface="Arial"/>
              </a:rPr>
              <a:t>Il 2015 </a:t>
            </a:r>
            <a:r>
              <a:rPr lang="de-DE" sz="2800" b="1" dirty="0" err="1">
                <a:solidFill>
                  <a:srgbClr val="4D4D4D"/>
                </a:solidFill>
                <a:latin typeface="Aptos" panose="020B0004020202020204" pitchFamily="34" charset="0"/>
                <a:sym typeface="Arial"/>
              </a:rPr>
              <a:t>è</a:t>
            </a:r>
            <a:r>
              <a:rPr lang="de-DE" sz="2800" b="1"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stato</a:t>
            </a:r>
            <a:r>
              <a:rPr lang="de-DE" sz="2800" b="1"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un</a:t>
            </a:r>
            <a:r>
              <a:rPr lang="de-DE" sz="2800" b="1" dirty="0">
                <a:solidFill>
                  <a:srgbClr val="4D4D4D"/>
                </a:solidFill>
                <a:latin typeface="Aptos" panose="020B0004020202020204" pitchFamily="34" charset="0"/>
                <a:sym typeface="Arial"/>
              </a:rPr>
              <a:t> anno </a:t>
            </a:r>
            <a:r>
              <a:rPr lang="de-DE" sz="2800" b="1" dirty="0" err="1">
                <a:solidFill>
                  <a:srgbClr val="4D4D4D"/>
                </a:solidFill>
                <a:latin typeface="Aptos" panose="020B0004020202020204" pitchFamily="34" charset="0"/>
                <a:sym typeface="Arial"/>
              </a:rPr>
              <a:t>fondamentale</a:t>
            </a:r>
            <a:r>
              <a:rPr lang="de-DE" sz="2800" b="1" dirty="0">
                <a:solidFill>
                  <a:srgbClr val="4D4D4D"/>
                </a:solidFill>
                <a:latin typeface="Aptos" panose="020B0004020202020204" pitchFamily="34" charset="0"/>
                <a:sym typeface="Arial"/>
              </a:rPr>
              <a:t> per il </a:t>
            </a:r>
            <a:r>
              <a:rPr lang="de-DE" sz="2800" b="1" dirty="0" err="1">
                <a:solidFill>
                  <a:srgbClr val="4D4D4D"/>
                </a:solidFill>
                <a:latin typeface="Aptos" panose="020B0004020202020204" pitchFamily="34" charset="0"/>
                <a:sym typeface="Arial"/>
              </a:rPr>
              <a:t>multilateralismo</a:t>
            </a:r>
            <a:r>
              <a:rPr lang="de-DE" sz="2800" b="1"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e</a:t>
            </a:r>
            <a:r>
              <a:rPr lang="de-DE" sz="2800" dirty="0">
                <a:solidFill>
                  <a:srgbClr val="4D4D4D"/>
                </a:solidFill>
                <a:latin typeface="Aptos" panose="020B0004020202020204" pitchFamily="34" charset="0"/>
                <a:sym typeface="Arial"/>
              </a:rPr>
              <a:t> la </a:t>
            </a:r>
            <a:r>
              <a:rPr lang="de-DE" sz="2800" dirty="0" err="1">
                <a:solidFill>
                  <a:srgbClr val="4D4D4D"/>
                </a:solidFill>
                <a:latin typeface="Aptos" panose="020B0004020202020204" pitchFamily="34" charset="0"/>
                <a:sym typeface="Arial"/>
              </a:rPr>
              <a:t>politica</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internazionale</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durante</a:t>
            </a:r>
            <a:r>
              <a:rPr lang="de-DE" sz="2800" dirty="0">
                <a:solidFill>
                  <a:srgbClr val="4D4D4D"/>
                </a:solidFill>
                <a:latin typeface="Aptos" panose="020B0004020202020204" pitchFamily="34" charset="0"/>
                <a:sym typeface="Arial"/>
              </a:rPr>
              <a:t> il </a:t>
            </a:r>
            <a:r>
              <a:rPr lang="de-DE" sz="2800" dirty="0" err="1">
                <a:solidFill>
                  <a:srgbClr val="4D4D4D"/>
                </a:solidFill>
                <a:latin typeface="Aptos" panose="020B0004020202020204" pitchFamily="34" charset="0"/>
                <a:sym typeface="Arial"/>
              </a:rPr>
              <a:t>quale</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sono</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stati</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adottati</a:t>
            </a:r>
            <a:r>
              <a:rPr lang="de-DE" sz="2800"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diversi</a:t>
            </a:r>
            <a:r>
              <a:rPr lang="de-DE" sz="2800" b="1"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accordi</a:t>
            </a:r>
            <a:r>
              <a:rPr lang="de-DE" sz="2800" b="1" dirty="0">
                <a:solidFill>
                  <a:srgbClr val="4D4D4D"/>
                </a:solidFill>
                <a:latin typeface="Aptos" panose="020B0004020202020204" pitchFamily="34" charset="0"/>
                <a:sym typeface="Arial"/>
              </a:rPr>
              <a:t> </a:t>
            </a:r>
            <a:r>
              <a:rPr lang="de-DE" sz="2800" b="1" dirty="0" err="1">
                <a:solidFill>
                  <a:srgbClr val="4D4D4D"/>
                </a:solidFill>
                <a:latin typeface="Aptos" panose="020B0004020202020204" pitchFamily="34" charset="0"/>
                <a:sym typeface="Arial"/>
              </a:rPr>
              <a:t>importanti</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tra</a:t>
            </a:r>
            <a:r>
              <a:rPr lang="de-DE" sz="2800" dirty="0">
                <a:solidFill>
                  <a:srgbClr val="4D4D4D"/>
                </a:solidFill>
                <a:latin typeface="Aptos" panose="020B0004020202020204" pitchFamily="34" charset="0"/>
                <a:sym typeface="Arial"/>
              </a:rPr>
              <a:t> </a:t>
            </a:r>
            <a:r>
              <a:rPr lang="de-DE" sz="2800" dirty="0" err="1">
                <a:solidFill>
                  <a:srgbClr val="4D4D4D"/>
                </a:solidFill>
                <a:latin typeface="Aptos" panose="020B0004020202020204" pitchFamily="34" charset="0"/>
                <a:sym typeface="Arial"/>
              </a:rPr>
              <a:t>cui</a:t>
            </a:r>
            <a:endParaRPr sz="2800" u="sng" dirty="0">
              <a:solidFill>
                <a:srgbClr val="4D4D4D"/>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endParaRPr>
          </a:p>
          <a:p>
            <a:pPr marL="228600" lvl="0" indent="0" algn="l" rtl="0">
              <a:lnSpc>
                <a:spcPct val="90000"/>
              </a:lnSpc>
              <a:spcBef>
                <a:spcPts val="1800"/>
              </a:spcBef>
              <a:spcAft>
                <a:spcPts val="0"/>
              </a:spcAft>
              <a:buSzPts val="2000"/>
              <a:buNone/>
            </a:pPr>
            <a:endParaRPr sz="2800" b="0" i="0" u="sng" strike="noStrike" dirty="0">
              <a:solidFill>
                <a:srgbClr val="4D4D4D"/>
              </a:solidFill>
              <a:latin typeface="Aptos" panose="020B0004020202020204" pitchFamily="34" charset="0"/>
              <a:ea typeface="Roboto"/>
              <a:cs typeface="Roboto"/>
              <a:sym typeface="Roboto"/>
              <a:hlinkClick r:id="rId4">
                <a:extLst>
                  <a:ext uri="{A12FA001-AC4F-418D-AE19-62706E023703}">
                    <ahyp:hlinkClr xmlns:ahyp="http://schemas.microsoft.com/office/drawing/2018/hyperlinkcolor" val="tx"/>
                  </a:ext>
                </a:extLst>
              </a:hlinkClick>
            </a:endParaRPr>
          </a:p>
          <a:p>
            <a:pPr marL="228600" lvl="0" indent="0" algn="l" rtl="0">
              <a:lnSpc>
                <a:spcPct val="110000"/>
              </a:lnSpc>
              <a:spcBef>
                <a:spcPts val="1800"/>
              </a:spcBef>
              <a:spcAft>
                <a:spcPts val="0"/>
              </a:spcAft>
              <a:buSzPts val="2000"/>
              <a:buNone/>
            </a:pPr>
            <a:endParaRPr sz="2800" u="sng" dirty="0">
              <a:solidFill>
                <a:srgbClr val="4D4D4D"/>
              </a:solidFill>
              <a:latin typeface="Aptos" panose="020B0004020202020204" pitchFamily="34" charset="0"/>
              <a:ea typeface="Roboto"/>
              <a:cs typeface="Roboto"/>
              <a:sym typeface="Roboto"/>
              <a:hlinkClick r:id="rId4">
                <a:extLst>
                  <a:ext uri="{A12FA001-AC4F-418D-AE19-62706E023703}">
                    <ahyp:hlinkClr xmlns:ahyp="http://schemas.microsoft.com/office/drawing/2018/hyperlinkcolor" val="tx"/>
                  </a:ext>
                </a:extLst>
              </a:hlinkClick>
            </a:endParaRPr>
          </a:p>
          <a:p>
            <a:pPr marL="228600" lvl="0" indent="0" algn="l" rtl="0">
              <a:lnSpc>
                <a:spcPct val="110000"/>
              </a:lnSpc>
              <a:spcBef>
                <a:spcPts val="1800"/>
              </a:spcBef>
              <a:spcAft>
                <a:spcPts val="0"/>
              </a:spcAft>
              <a:buSzPts val="2000"/>
              <a:buNone/>
            </a:pPr>
            <a:r>
              <a:rPr lang="de-DE" sz="2800" b="1" u="sng" dirty="0">
                <a:solidFill>
                  <a:srgbClr val="00ADEF"/>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rPr>
              <a:t>Accordo di Parigi sul clima (dicembre 2015)</a:t>
            </a:r>
            <a:endParaRPr sz="2800"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endParaRPr sz="2800" dirty="0">
              <a:latin typeface="Aptos" panose="020B0004020202020204" pitchFamily="34" charset="0"/>
            </a:endParaRPr>
          </a:p>
        </p:txBody>
      </p:sp>
      <p:sp>
        <p:nvSpPr>
          <p:cNvPr id="249" name="Google Shape;249;p41"/>
          <p:cNvSpPr/>
          <p:nvPr/>
        </p:nvSpPr>
        <p:spPr>
          <a:xfrm>
            <a:off x="3081219" y="2187906"/>
            <a:ext cx="939452" cy="864296"/>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41"/>
          <p:cNvSpPr txBox="1"/>
          <p:nvPr/>
        </p:nvSpPr>
        <p:spPr>
          <a:xfrm>
            <a:off x="754197" y="3469709"/>
            <a:ext cx="5593497" cy="1643486"/>
          </a:xfrm>
          <a:prstGeom prst="rect">
            <a:avLst/>
          </a:prstGeom>
          <a:noFill/>
          <a:ln>
            <a:noFill/>
          </a:ln>
        </p:spPr>
        <p:txBody>
          <a:bodyPr spcFirstLastPara="1" wrap="square" lIns="91425" tIns="45700" rIns="91425" bIns="45700" anchor="t" anchorCtr="0">
            <a:spAutoFit/>
          </a:bodyPr>
          <a:lstStyle/>
          <a:p>
            <a:pPr marL="228600" marR="0" lvl="0" indent="0" algn="l" rtl="0">
              <a:lnSpc>
                <a:spcPct val="90000"/>
              </a:lnSpc>
              <a:spcBef>
                <a:spcPts val="0"/>
              </a:spcBef>
              <a:spcAft>
                <a:spcPts val="0"/>
              </a:spcAft>
              <a:buNone/>
            </a:pPr>
            <a:r>
              <a:rPr lang="de-DE" sz="2800" b="1" i="0" u="none" strike="noStrike" cap="none" dirty="0" err="1">
                <a:solidFill>
                  <a:srgbClr val="4D4D4D"/>
                </a:solidFill>
                <a:latin typeface="Aptos" panose="020B0004020202020204" pitchFamily="34" charset="0"/>
                <a:sym typeface="Arial"/>
              </a:rPr>
              <a:t>l’adozione</a:t>
            </a:r>
            <a:r>
              <a:rPr lang="de-DE" sz="2800" b="1" i="0" u="none" strike="noStrike" cap="none" dirty="0">
                <a:solidFill>
                  <a:srgbClr val="4D4D4D"/>
                </a:solidFill>
                <a:latin typeface="Aptos" panose="020B0004020202020204" pitchFamily="34" charset="0"/>
                <a:sym typeface="Arial"/>
              </a:rPr>
              <a:t> </a:t>
            </a:r>
            <a:r>
              <a:rPr lang="de-DE" sz="2800" b="1" i="0" u="sng" strike="noStrike" cap="none" dirty="0">
                <a:solidFill>
                  <a:srgbClr val="4D4D4D"/>
                </a:solidFill>
                <a:latin typeface="Aptos" panose="020B0004020202020204" pitchFamily="34" charset="0"/>
                <a:sym typeface="Arial"/>
                <a:hlinkClick r:id="rId5">
                  <a:extLst>
                    <a:ext uri="{A12FA001-AC4F-418D-AE19-62706E023703}">
                      <ahyp:hlinkClr xmlns:ahyp="http://schemas.microsoft.com/office/drawing/2018/hyperlinkcolor" val="tx"/>
                    </a:ext>
                  </a:extLst>
                </a:hlinkClick>
              </a:rPr>
              <a:t>dell’Agenda 2030 per lo sviluppo sostenibile </a:t>
            </a:r>
            <a:r>
              <a:rPr lang="de-DE" sz="2800" b="1" i="0" u="none" strike="noStrike" cap="none" dirty="0" err="1">
                <a:solidFill>
                  <a:srgbClr val="4D4D4D"/>
                </a:solidFill>
                <a:latin typeface="Aptos" panose="020B0004020202020204" pitchFamily="34" charset="0"/>
                <a:sym typeface="Arial"/>
              </a:rPr>
              <a:t>con</a:t>
            </a:r>
            <a:r>
              <a:rPr lang="de-DE" sz="2800" b="1" i="0" u="sng" strike="noStrike" cap="none" dirty="0">
                <a:solidFill>
                  <a:srgbClr val="4D4D4D"/>
                </a:solidFill>
                <a:latin typeface="Aptos" panose="020B0004020202020204" pitchFamily="34" charset="0"/>
                <a:sym typeface="Arial"/>
                <a:hlinkClick r:id="rId6">
                  <a:extLst>
                    <a:ext uri="{A12FA001-AC4F-418D-AE19-62706E023703}">
                      <ahyp:hlinkClr xmlns:ahyp="http://schemas.microsoft.com/office/drawing/2018/hyperlinkcolor" val="tx"/>
                    </a:ext>
                  </a:extLst>
                </a:hlinkClick>
              </a:rPr>
              <a:t> 17 obiettivi di sviluppo sostenibile (SDG)</a:t>
            </a:r>
            <a:r>
              <a:rPr lang="de-DE" sz="2800" b="1" i="0" u="none" strike="noStrike" cap="none" dirty="0">
                <a:solidFill>
                  <a:srgbClr val="4D4D4D"/>
                </a:solidFill>
                <a:latin typeface="Aptos" panose="020B0004020202020204" pitchFamily="34" charset="0"/>
                <a:sym typeface="Arial"/>
              </a:rPr>
              <a:t>.</a:t>
            </a:r>
            <a:endParaRPr dirty="0">
              <a:latin typeface="Aptos" panose="020B0004020202020204" pitchFamily="34" charset="0"/>
            </a:endParaRPr>
          </a:p>
        </p:txBody>
      </p:sp>
      <p:sp>
        <p:nvSpPr>
          <p:cNvPr id="251" name="Google Shape;251;p41"/>
          <p:cNvSpPr/>
          <p:nvPr/>
        </p:nvSpPr>
        <p:spPr>
          <a:xfrm>
            <a:off x="8783421" y="3427156"/>
            <a:ext cx="939452" cy="864296"/>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ctrTitle"/>
          </p:nvPr>
        </p:nvSpPr>
        <p:spPr>
          <a:xfrm>
            <a:off x="6299835" y="474072"/>
            <a:ext cx="5486400" cy="3291840"/>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6000"/>
              <a:buFont typeface="Play"/>
              <a:buNone/>
            </a:pPr>
            <a:r>
              <a:rPr lang="de-DE" sz="5100" dirty="0">
                <a:latin typeface="Aptos Serif" panose="02020604070405020304" pitchFamily="18" charset="0"/>
                <a:cs typeface="Aptos Serif" panose="02020604070405020304" pitchFamily="18" charset="0"/>
              </a:rPr>
              <a:t>Obiettivi (</a:t>
            </a:r>
            <a:r>
              <a:rPr lang="de-DE" sz="5100" dirty="0" err="1">
                <a:latin typeface="Aptos Serif" panose="02020604070405020304" pitchFamily="18" charset="0"/>
                <a:cs typeface="Aptos Serif" panose="02020604070405020304" pitchFamily="18" charset="0"/>
              </a:rPr>
              <a:t>inter</a:t>
            </a:r>
            <a:r>
              <a:rPr lang="de-DE" sz="5100" dirty="0">
                <a:latin typeface="Aptos Serif" panose="02020604070405020304" pitchFamily="18" charset="0"/>
                <a:cs typeface="Aptos Serif" panose="02020604070405020304" pitchFamily="18" charset="0"/>
              </a:rPr>
              <a:t>)</a:t>
            </a:r>
            <a:r>
              <a:rPr lang="de-DE" sz="5100" dirty="0" err="1">
                <a:latin typeface="Aptos Serif" panose="02020604070405020304" pitchFamily="18" charset="0"/>
                <a:cs typeface="Aptos Serif" panose="02020604070405020304" pitchFamily="18" charset="0"/>
              </a:rPr>
              <a:t>nazionali</a:t>
            </a:r>
            <a:r>
              <a:rPr lang="de-DE" sz="5100" dirty="0">
                <a:latin typeface="Aptos Serif" panose="02020604070405020304" pitchFamily="18" charset="0"/>
                <a:cs typeface="Aptos Serif" panose="02020604070405020304" pitchFamily="18" charset="0"/>
              </a:rPr>
              <a:t> per </a:t>
            </a:r>
            <a:r>
              <a:rPr lang="de-DE" sz="5100" dirty="0" err="1">
                <a:latin typeface="Aptos Serif" panose="02020604070405020304" pitchFamily="18" charset="0"/>
                <a:cs typeface="Aptos Serif" panose="02020604070405020304" pitchFamily="18" charset="0"/>
              </a:rPr>
              <a:t>lo</a:t>
            </a:r>
            <a:r>
              <a:rPr lang="de-DE" sz="5100" dirty="0">
                <a:latin typeface="Aptos Serif" panose="02020604070405020304" pitchFamily="18" charset="0"/>
                <a:cs typeface="Aptos Serif" panose="02020604070405020304" pitchFamily="18" charset="0"/>
              </a:rPr>
              <a:t> </a:t>
            </a:r>
            <a:r>
              <a:rPr lang="de-DE" sz="5100" dirty="0" err="1">
                <a:latin typeface="Aptos Serif" panose="02020604070405020304" pitchFamily="18" charset="0"/>
                <a:cs typeface="Aptos Serif" panose="02020604070405020304" pitchFamily="18" charset="0"/>
              </a:rPr>
              <a:t>sviluppo</a:t>
            </a:r>
            <a:r>
              <a:rPr lang="de-DE" sz="5100" dirty="0">
                <a:latin typeface="Aptos Serif" panose="02020604070405020304" pitchFamily="18" charset="0"/>
                <a:cs typeface="Aptos Serif" panose="02020604070405020304" pitchFamily="18" charset="0"/>
              </a:rPr>
              <a:t> </a:t>
            </a:r>
            <a:r>
              <a:rPr lang="de-DE" sz="5100" dirty="0" err="1">
                <a:latin typeface="Aptos Serif" panose="02020604070405020304" pitchFamily="18" charset="0"/>
                <a:cs typeface="Aptos Serif" panose="02020604070405020304" pitchFamily="18" charset="0"/>
              </a:rPr>
              <a:t>sostenibile</a:t>
            </a:r>
            <a:r>
              <a:rPr lang="de-DE" sz="5100" dirty="0">
                <a:latin typeface="Aptos Serif" panose="02020604070405020304" pitchFamily="18" charset="0"/>
                <a:cs typeface="Aptos Serif" panose="02020604070405020304" pitchFamily="18" charset="0"/>
              </a:rPr>
              <a:t>: SDG </a:t>
            </a:r>
            <a:endParaRPr sz="5100" dirty="0">
              <a:latin typeface="Aptos Serif" panose="02020604070405020304" pitchFamily="18" charset="0"/>
              <a:cs typeface="Aptos Serif" panose="02020604070405020304" pitchFamily="18" charset="0"/>
            </a:endParaRPr>
          </a:p>
        </p:txBody>
      </p:sp>
      <p:sp>
        <p:nvSpPr>
          <p:cNvPr id="257" name="Google Shape;257;p42"/>
          <p:cNvSpPr txBox="1">
            <a:spLocks noGrp="1"/>
          </p:cNvSpPr>
          <p:nvPr>
            <p:ph type="body" idx="1"/>
          </p:nvPr>
        </p:nvSpPr>
        <p:spPr>
          <a:xfrm>
            <a:off x="6096000" y="4206171"/>
            <a:ext cx="5486400" cy="1645920"/>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Clr>
                <a:schemeClr val="accent4"/>
              </a:buClr>
              <a:buSzPts val="2400"/>
              <a:buNone/>
            </a:pPr>
            <a:r>
              <a:rPr lang="de-DE" dirty="0">
                <a:latin typeface="Aptos" panose="020B0004020202020204" pitchFamily="34" charset="0"/>
              </a:rPr>
              <a:t>17 </a:t>
            </a:r>
            <a:r>
              <a:rPr lang="de-DE" dirty="0" err="1">
                <a:latin typeface="Aptos" panose="020B0004020202020204" pitchFamily="34" charset="0"/>
              </a:rPr>
              <a:t>obiettivi</a:t>
            </a:r>
            <a:r>
              <a:rPr lang="de-DE" dirty="0">
                <a:latin typeface="Aptos" panose="020B0004020202020204" pitchFamily="34" charset="0"/>
              </a:rPr>
              <a:t> di </a:t>
            </a:r>
            <a:r>
              <a:rPr lang="de-DE" dirty="0" err="1">
                <a:latin typeface="Aptos" panose="020B0004020202020204" pitchFamily="34" charset="0"/>
              </a:rPr>
              <a:t>sviluppo</a:t>
            </a:r>
            <a:r>
              <a:rPr lang="de-DE" dirty="0">
                <a:latin typeface="Aptos" panose="020B0004020202020204" pitchFamily="34" charset="0"/>
              </a:rPr>
              <a:t> </a:t>
            </a:r>
            <a:r>
              <a:rPr lang="de-DE" dirty="0" err="1">
                <a:latin typeface="Aptos" panose="020B0004020202020204" pitchFamily="34" charset="0"/>
              </a:rPr>
              <a:t>sostenibile</a:t>
            </a:r>
            <a:r>
              <a:rPr lang="de-DE" dirty="0">
                <a:latin typeface="Aptos" panose="020B0004020202020204" pitchFamily="34" charset="0"/>
              </a:rPr>
              <a:t> </a:t>
            </a:r>
            <a:endParaRPr dirty="0">
              <a:latin typeface="Aptos" panose="020B0004020202020204" pitchFamily="34" charset="0"/>
            </a:endParaRPr>
          </a:p>
        </p:txBody>
      </p:sp>
      <p:pic>
        <p:nvPicPr>
          <p:cNvPr id="258" name="Google Shape;258;p42" title="pexels-artempodrez-7048040.jpg"/>
          <p:cNvPicPr preferRelativeResize="0">
            <a:picLocks noGrp="1"/>
          </p:cNvPicPr>
          <p:nvPr>
            <p:ph type="pic" idx="2"/>
          </p:nvPr>
        </p:nvPicPr>
        <p:blipFill rotWithShape="1">
          <a:blip r:embed="rId3">
            <a:alphaModFix/>
          </a:blip>
          <a:srcRect l="26917" r="26921"/>
          <a:stretch/>
        </p:blipFill>
        <p:spPr>
          <a:xfrm>
            <a:off x="20" y="-11113"/>
            <a:ext cx="5628000" cy="6858000"/>
          </a:xfrm>
          <a:prstGeom prst="flowChartDelay">
            <a:avLst/>
          </a:prstGeom>
          <a:noFill/>
          <a:ln>
            <a:noFill/>
          </a:ln>
        </p:spPr>
      </p:pic>
      <p:sp>
        <p:nvSpPr>
          <p:cNvPr id="259" name="Google Shape;259;p42"/>
          <p:cNvSpPr txBox="1"/>
          <p:nvPr/>
        </p:nvSpPr>
        <p:spPr>
          <a:xfrm>
            <a:off x="7339200" y="629235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600">
                <a:solidFill>
                  <a:srgbClr val="000000"/>
                </a:solidFill>
                <a:latin typeface="Roboto"/>
                <a:ea typeface="Roboto"/>
                <a:cs typeface="Roboto"/>
                <a:sym typeface="Roboto"/>
              </a:rPr>
              <a:t>Photo by  Artem Podrez: https://www.pexels.com/it-it/foto/mani-creativo-terra-ambiente-7048040/</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6318885" y="3708342"/>
            <a:ext cx="5873115" cy="254281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17 SDG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a:t>
            </a:r>
            <a:br>
              <a:rPr lang="de-DE" dirty="0">
                <a:latin typeface="Aptos Serif" panose="02020604070405020304" pitchFamily="18" charset="0"/>
                <a:ea typeface="Arial"/>
                <a:cs typeface="Aptos Serif" panose="02020604070405020304" pitchFamily="18" charset="0"/>
                <a:sym typeface="Arial"/>
              </a:rPr>
            </a:br>
            <a:r>
              <a:rPr lang="de-DE" dirty="0">
                <a:latin typeface="Aptos Serif" panose="02020604070405020304" pitchFamily="18" charset="0"/>
                <a:ea typeface="Arial"/>
                <a:cs typeface="Aptos Serif" panose="02020604070405020304" pitchFamily="18" charset="0"/>
                <a:sym typeface="Arial"/>
              </a:rPr>
              <a:t>169 </a:t>
            </a:r>
            <a:r>
              <a:rPr lang="de-DE" dirty="0" err="1">
                <a:latin typeface="Aptos Serif" panose="02020604070405020304" pitchFamily="18" charset="0"/>
                <a:ea typeface="Arial"/>
                <a:cs typeface="Aptos Serif" panose="02020604070405020304" pitchFamily="18" charset="0"/>
                <a:sym typeface="Arial"/>
              </a:rPr>
              <a:t>obiettivi</a:t>
            </a:r>
            <a:endParaRPr dirty="0">
              <a:latin typeface="Aptos Serif" panose="02020604070405020304" pitchFamily="18" charset="0"/>
              <a:cs typeface="Aptos Serif" panose="02020604070405020304" pitchFamily="18" charset="0"/>
            </a:endParaRPr>
          </a:p>
        </p:txBody>
      </p:sp>
      <p:pic>
        <p:nvPicPr>
          <p:cNvPr id="265" name="Google Shape;265;p43"/>
          <p:cNvPicPr preferRelativeResize="0"/>
          <p:nvPr/>
        </p:nvPicPr>
        <p:blipFill rotWithShape="1">
          <a:blip r:embed="rId3">
            <a:alphaModFix/>
          </a:blip>
          <a:srcRect l="7836" b="1431"/>
          <a:stretch/>
        </p:blipFill>
        <p:spPr>
          <a:xfrm>
            <a:off x="0" y="910864"/>
            <a:ext cx="7954027" cy="4212281"/>
          </a:xfrm>
          <a:prstGeom prst="rect">
            <a:avLst/>
          </a:prstGeom>
          <a:noFill/>
          <a:ln>
            <a:noFill/>
          </a:ln>
        </p:spPr>
      </p:pic>
      <p:sp>
        <p:nvSpPr>
          <p:cNvPr id="266" name="Google Shape;266;p43"/>
          <p:cNvSpPr/>
          <p:nvPr/>
        </p:nvSpPr>
        <p:spPr>
          <a:xfrm>
            <a:off x="5949861" y="1002082"/>
            <a:ext cx="1352811" cy="237995"/>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lt1"/>
                </a:solidFill>
                <a:latin typeface="Arial"/>
                <a:ea typeface="Arial"/>
                <a:cs typeface="Arial"/>
                <a:sym typeface="Arial"/>
              </a:rPr>
              <a:t>ECONOMICO</a:t>
            </a:r>
            <a:endParaRPr sz="1400" b="0" i="0" u="none" strike="noStrike" cap="none">
              <a:solidFill>
                <a:srgbClr val="000000"/>
              </a:solidFill>
              <a:latin typeface="Arial"/>
              <a:ea typeface="Arial"/>
              <a:cs typeface="Arial"/>
              <a:sym typeface="Arial"/>
            </a:endParaRPr>
          </a:p>
        </p:txBody>
      </p:sp>
      <p:sp>
        <p:nvSpPr>
          <p:cNvPr id="267" name="Google Shape;267;p43"/>
          <p:cNvSpPr/>
          <p:nvPr/>
        </p:nvSpPr>
        <p:spPr>
          <a:xfrm>
            <a:off x="6778666" y="2368084"/>
            <a:ext cx="1352811" cy="237995"/>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lt1"/>
                </a:solidFill>
                <a:latin typeface="Arial"/>
                <a:ea typeface="Arial"/>
                <a:cs typeface="Arial"/>
                <a:sym typeface="Arial"/>
              </a:rPr>
              <a:t>SOCIALE</a:t>
            </a:r>
            <a:endParaRPr sz="1400" b="0" i="0" u="none" strike="noStrike" cap="none">
              <a:solidFill>
                <a:srgbClr val="000000"/>
              </a:solidFill>
              <a:latin typeface="Arial"/>
              <a:ea typeface="Arial"/>
              <a:cs typeface="Arial"/>
              <a:sym typeface="Arial"/>
            </a:endParaRPr>
          </a:p>
        </p:txBody>
      </p:sp>
      <p:sp>
        <p:nvSpPr>
          <p:cNvPr id="268" name="Google Shape;268;p43"/>
          <p:cNvSpPr/>
          <p:nvPr/>
        </p:nvSpPr>
        <p:spPr>
          <a:xfrm>
            <a:off x="6778666" y="4235885"/>
            <a:ext cx="1889345" cy="286011"/>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lt1"/>
                </a:solidFill>
                <a:latin typeface="Arial"/>
                <a:ea typeface="Arial"/>
                <a:cs typeface="Arial"/>
                <a:sym typeface="Arial"/>
              </a:rPr>
              <a:t>AMBIENTE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6350782" y="3684313"/>
            <a:ext cx="5365115" cy="254281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Cosa </a:t>
            </a:r>
            <a:r>
              <a:rPr lang="de-DE" dirty="0" err="1">
                <a:latin typeface="Aptos Serif" panose="02020604070405020304" pitchFamily="18" charset="0"/>
                <a:ea typeface="Arial"/>
                <a:cs typeface="Aptos Serif" panose="02020604070405020304" pitchFamily="18" charset="0"/>
                <a:sym typeface="Arial"/>
              </a:rPr>
              <a:t>sono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SDG?</a:t>
            </a:r>
            <a:endParaRPr dirty="0">
              <a:latin typeface="Aptos Serif" panose="02020604070405020304" pitchFamily="18" charset="0"/>
              <a:cs typeface="Aptos Serif" panose="02020604070405020304" pitchFamily="18" charset="0"/>
            </a:endParaRPr>
          </a:p>
        </p:txBody>
      </p:sp>
      <p:sp>
        <p:nvSpPr>
          <p:cNvPr id="274" name="Google Shape;274;p44"/>
          <p:cNvSpPr txBox="1">
            <a:spLocks noGrp="1"/>
          </p:cNvSpPr>
          <p:nvPr>
            <p:ph type="body" idx="1"/>
          </p:nvPr>
        </p:nvSpPr>
        <p:spPr>
          <a:xfrm>
            <a:off x="228104" y="630877"/>
            <a:ext cx="6586055" cy="5262939"/>
          </a:xfrm>
          <a:prstGeom prst="rect">
            <a:avLst/>
          </a:prstGeom>
          <a:noFill/>
          <a:ln>
            <a:noFill/>
          </a:ln>
        </p:spPr>
        <p:txBody>
          <a:bodyPr spcFirstLastPara="1" wrap="square" lIns="91425" tIns="45700" rIns="91425" bIns="45700" anchor="ctr" anchorCtr="0">
            <a:spAutoFit/>
          </a:bodyPr>
          <a:lstStyle/>
          <a:p>
            <a:pPr marL="342900" lvl="0" indent="-342900" algn="l" rtl="0">
              <a:lnSpc>
                <a:spcPct val="100000"/>
              </a:lnSpc>
              <a:spcBef>
                <a:spcPts val="0"/>
              </a:spcBef>
              <a:spcAft>
                <a:spcPts val="0"/>
              </a:spcAft>
              <a:buClr>
                <a:schemeClr val="dk1"/>
              </a:buClr>
              <a:buSzPts val="2400"/>
              <a:buFont typeface="Arial"/>
              <a:buChar char="•"/>
            </a:pPr>
            <a:r>
              <a:rPr lang="de-DE" sz="2400" dirty="0">
                <a:solidFill>
                  <a:schemeClr val="dk1"/>
                </a:solidFill>
                <a:latin typeface="Aptos" panose="020B0004020202020204" pitchFamily="34" charset="0"/>
                <a:sym typeface="Arial"/>
              </a:rPr>
              <a:t>Gli SDG </a:t>
            </a:r>
            <a:r>
              <a:rPr lang="de-DE" sz="2400" dirty="0" err="1">
                <a:solidFill>
                  <a:schemeClr val="dk1"/>
                </a:solidFill>
                <a:latin typeface="Aptos" panose="020B0004020202020204" pitchFamily="34" charset="0"/>
                <a:sym typeface="Arial"/>
              </a:rPr>
              <a:t>sono</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gli</a:t>
            </a:r>
            <a:r>
              <a:rPr lang="de-DE" sz="2400"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obiettivi</a:t>
            </a:r>
            <a:r>
              <a:rPr lang="de-DE" sz="2400" b="1" dirty="0">
                <a:solidFill>
                  <a:schemeClr val="dk1"/>
                </a:solidFill>
                <a:latin typeface="Aptos" panose="020B0004020202020204" pitchFamily="34" charset="0"/>
                <a:sym typeface="Arial"/>
              </a:rPr>
              <a:t> di </a:t>
            </a:r>
            <a:r>
              <a:rPr lang="de-DE" sz="2400" b="1" dirty="0" err="1">
                <a:solidFill>
                  <a:schemeClr val="dk1"/>
                </a:solidFill>
                <a:latin typeface="Aptos" panose="020B0004020202020204" pitchFamily="34" charset="0"/>
                <a:sym typeface="Arial"/>
              </a:rPr>
              <a:t>sviluppo</a:t>
            </a:r>
            <a:r>
              <a:rPr lang="de-DE" sz="2400" b="1"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sostenibile</a:t>
            </a:r>
            <a:r>
              <a:rPr lang="de-DE" sz="2400" b="1" dirty="0">
                <a:solidFill>
                  <a:schemeClr val="dk1"/>
                </a:solidFill>
                <a:latin typeface="Aptos" panose="020B0004020202020204" pitchFamily="34" charset="0"/>
                <a:sym typeface="Arial"/>
              </a:rPr>
              <a:t> delle </a:t>
            </a:r>
            <a:r>
              <a:rPr lang="de-DE" sz="2400" b="1" dirty="0" err="1">
                <a:solidFill>
                  <a:schemeClr val="dk1"/>
                </a:solidFill>
                <a:latin typeface="Aptos" panose="020B0004020202020204" pitchFamily="34" charset="0"/>
                <a:sym typeface="Arial"/>
              </a:rPr>
              <a:t>Nazioni</a:t>
            </a:r>
            <a:r>
              <a:rPr lang="de-DE" sz="2400" b="1" dirty="0">
                <a:solidFill>
                  <a:schemeClr val="dk1"/>
                </a:solidFill>
                <a:latin typeface="Aptos" panose="020B0004020202020204" pitchFamily="34" charset="0"/>
                <a:sym typeface="Arial"/>
              </a:rPr>
              <a:t> Unite</a:t>
            </a:r>
            <a:r>
              <a:rPr lang="de-DE" sz="2400" dirty="0">
                <a:solidFill>
                  <a:schemeClr val="dk1"/>
                </a:solidFill>
                <a:latin typeface="Aptos" panose="020B0004020202020204" pitchFamily="34" charset="0"/>
                <a:sym typeface="Arial"/>
              </a:rPr>
              <a:t>.</a:t>
            </a:r>
            <a:endParaRPr dirty="0">
              <a:latin typeface="Aptos" panose="020B0004020202020204" pitchFamily="34" charset="0"/>
            </a:endParaRPr>
          </a:p>
          <a:p>
            <a:pPr marL="342900" lvl="0" indent="-190500" algn="l" rtl="0">
              <a:lnSpc>
                <a:spcPct val="100000"/>
              </a:lnSpc>
              <a:spcBef>
                <a:spcPts val="0"/>
              </a:spcBef>
              <a:spcAft>
                <a:spcPts val="0"/>
              </a:spcAft>
              <a:buClr>
                <a:schemeClr val="dk1"/>
              </a:buClr>
              <a:buSzPts val="2400"/>
              <a:buFont typeface="Arial"/>
              <a:buNone/>
            </a:pPr>
            <a:endParaRPr sz="2400" b="1" dirty="0">
              <a:solidFill>
                <a:schemeClr val="dk1"/>
              </a:solidFill>
              <a:latin typeface="Aptos" panose="020B0004020202020204" pitchFamily="34" charset="0"/>
              <a:sym typeface="Arial"/>
            </a:endParaRPr>
          </a:p>
          <a:p>
            <a:pPr marL="342900" lvl="0" indent="-342900" algn="l" rtl="0">
              <a:lnSpc>
                <a:spcPct val="100000"/>
              </a:lnSpc>
              <a:spcBef>
                <a:spcPts val="0"/>
              </a:spcBef>
              <a:spcAft>
                <a:spcPts val="0"/>
              </a:spcAft>
              <a:buClr>
                <a:schemeClr val="dk1"/>
              </a:buClr>
              <a:buSzPts val="2400"/>
              <a:buFont typeface="Arial"/>
              <a:buChar char="•"/>
            </a:pPr>
            <a:r>
              <a:rPr lang="de-DE" sz="2400" dirty="0" err="1">
                <a:solidFill>
                  <a:schemeClr val="dk1"/>
                </a:solidFill>
                <a:latin typeface="Aptos" panose="020B0004020202020204" pitchFamily="34" charset="0"/>
                <a:sym typeface="Arial"/>
              </a:rPr>
              <a:t>Comprendono</a:t>
            </a:r>
            <a:r>
              <a:rPr lang="de-DE" sz="2400" b="1" dirty="0">
                <a:solidFill>
                  <a:schemeClr val="dk1"/>
                </a:solidFill>
                <a:latin typeface="Aptos" panose="020B0004020202020204" pitchFamily="34" charset="0"/>
                <a:sym typeface="Arial"/>
              </a:rPr>
              <a:t> 17 </a:t>
            </a:r>
            <a:r>
              <a:rPr lang="de-DE" sz="2400" b="1" dirty="0" err="1">
                <a:solidFill>
                  <a:schemeClr val="dk1"/>
                </a:solidFill>
                <a:latin typeface="Aptos" panose="020B0004020202020204" pitchFamily="34" charset="0"/>
                <a:sym typeface="Arial"/>
              </a:rPr>
              <a:t>obiettivi</a:t>
            </a:r>
            <a:r>
              <a:rPr lang="de-DE" sz="2400" b="1"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tematici</a:t>
            </a:r>
            <a:r>
              <a:rPr lang="de-DE" sz="2400" dirty="0">
                <a:solidFill>
                  <a:schemeClr val="dk1"/>
                </a:solidFill>
                <a:latin typeface="Aptos" panose="020B0004020202020204" pitchFamily="34" charset="0"/>
                <a:sym typeface="Arial"/>
              </a:rPr>
              <a:t>, a </a:t>
            </a:r>
            <a:r>
              <a:rPr lang="de-DE" sz="2400" dirty="0" err="1">
                <a:solidFill>
                  <a:schemeClr val="dk1"/>
                </a:solidFill>
                <a:latin typeface="Aptos" panose="020B0004020202020204" pitchFamily="34" charset="0"/>
                <a:sym typeface="Arial"/>
              </a:rPr>
              <a:t>loro</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volta</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suddivisi</a:t>
            </a:r>
            <a:r>
              <a:rPr lang="de-DE" sz="2400" dirty="0">
                <a:solidFill>
                  <a:schemeClr val="dk1"/>
                </a:solidFill>
                <a:latin typeface="Aptos" panose="020B0004020202020204" pitchFamily="34" charset="0"/>
                <a:sym typeface="Arial"/>
              </a:rPr>
              <a:t> in</a:t>
            </a:r>
            <a:r>
              <a:rPr lang="de-DE" sz="2400" b="1" dirty="0">
                <a:solidFill>
                  <a:schemeClr val="dk1"/>
                </a:solidFill>
                <a:latin typeface="Aptos" panose="020B0004020202020204" pitchFamily="34" charset="0"/>
                <a:sym typeface="Arial"/>
              </a:rPr>
              <a:t> 169 sotto-</a:t>
            </a:r>
            <a:r>
              <a:rPr lang="de-DE" sz="2400" b="1" dirty="0" err="1">
                <a:solidFill>
                  <a:schemeClr val="dk1"/>
                </a:solidFill>
                <a:latin typeface="Aptos" panose="020B0004020202020204" pitchFamily="34" charset="0"/>
                <a:sym typeface="Arial"/>
              </a:rPr>
              <a:t>obiettivi</a:t>
            </a:r>
            <a:r>
              <a:rPr lang="de-DE" sz="2400" b="1"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che</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esprimono</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obiettivi</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quantitativi</a:t>
            </a:r>
            <a:r>
              <a:rPr lang="de-DE" sz="2400"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Misurabili</a:t>
            </a:r>
            <a:r>
              <a:rPr lang="de-DE" sz="2400" b="1"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con</a:t>
            </a:r>
            <a:r>
              <a:rPr lang="de-DE" sz="2400" b="1" dirty="0">
                <a:solidFill>
                  <a:schemeClr val="dk1"/>
                </a:solidFill>
                <a:latin typeface="Aptos" panose="020B0004020202020204" pitchFamily="34" charset="0"/>
                <a:sym typeface="Arial"/>
              </a:rPr>
              <a:t> 230 </a:t>
            </a:r>
            <a:r>
              <a:rPr lang="de-DE" sz="2400" b="1" dirty="0" err="1">
                <a:solidFill>
                  <a:schemeClr val="dk1"/>
                </a:solidFill>
                <a:latin typeface="Aptos" panose="020B0004020202020204" pitchFamily="34" charset="0"/>
                <a:sym typeface="Arial"/>
              </a:rPr>
              <a:t>potenziali</a:t>
            </a:r>
            <a:r>
              <a:rPr lang="de-DE" sz="2400" b="1"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indicatori</a:t>
            </a:r>
            <a:r>
              <a:rPr lang="de-DE" sz="2400" b="1" dirty="0">
                <a:solidFill>
                  <a:schemeClr val="dk1"/>
                </a:solidFill>
                <a:latin typeface="Aptos" panose="020B0004020202020204" pitchFamily="34" charset="0"/>
                <a:sym typeface="Arial"/>
              </a:rPr>
              <a:t>.</a:t>
            </a:r>
            <a:endParaRPr sz="2400" dirty="0">
              <a:solidFill>
                <a:schemeClr val="dk1"/>
              </a:solidFill>
              <a:latin typeface="Aptos" panose="020B0004020202020204" pitchFamily="34" charset="0"/>
              <a:sym typeface="Arial"/>
            </a:endParaRPr>
          </a:p>
          <a:p>
            <a:pPr marL="342900" lvl="0" indent="-190500" algn="l" rtl="0">
              <a:lnSpc>
                <a:spcPct val="100000"/>
              </a:lnSpc>
              <a:spcBef>
                <a:spcPts val="0"/>
              </a:spcBef>
              <a:spcAft>
                <a:spcPts val="0"/>
              </a:spcAft>
              <a:buClr>
                <a:schemeClr val="dk1"/>
              </a:buClr>
              <a:buSzPts val="2400"/>
              <a:buFont typeface="Arial"/>
              <a:buNone/>
            </a:pPr>
            <a:endParaRPr sz="2400" b="1" dirty="0">
              <a:solidFill>
                <a:schemeClr val="dk1"/>
              </a:solidFill>
              <a:latin typeface="Aptos" panose="020B0004020202020204" pitchFamily="34" charset="0"/>
              <a:sym typeface="Arial"/>
            </a:endParaRPr>
          </a:p>
          <a:p>
            <a:pPr marL="342900" lvl="0" indent="-342900" algn="l" rtl="0">
              <a:lnSpc>
                <a:spcPct val="100000"/>
              </a:lnSpc>
              <a:spcBef>
                <a:spcPts val="0"/>
              </a:spcBef>
              <a:spcAft>
                <a:spcPts val="0"/>
              </a:spcAft>
              <a:buClr>
                <a:schemeClr val="dk1"/>
              </a:buClr>
              <a:buSzPts val="2400"/>
              <a:buFont typeface="Arial"/>
              <a:buChar char="•"/>
            </a:pPr>
            <a:r>
              <a:rPr lang="de-DE" sz="2400" dirty="0">
                <a:solidFill>
                  <a:schemeClr val="dk1"/>
                </a:solidFill>
                <a:latin typeface="Aptos" panose="020B0004020202020204" pitchFamily="34" charset="0"/>
                <a:sym typeface="Arial"/>
              </a:rPr>
              <a:t>Gli </a:t>
            </a:r>
            <a:r>
              <a:rPr lang="de-DE" sz="2400" dirty="0" err="1">
                <a:solidFill>
                  <a:schemeClr val="dk1"/>
                </a:solidFill>
                <a:latin typeface="Aptos" panose="020B0004020202020204" pitchFamily="34" charset="0"/>
                <a:sym typeface="Arial"/>
              </a:rPr>
              <a:t>obiettivi</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sono</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stati</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sottoscritti</a:t>
            </a:r>
            <a:r>
              <a:rPr lang="de-DE" sz="2400" dirty="0">
                <a:solidFill>
                  <a:schemeClr val="dk1"/>
                </a:solidFill>
                <a:latin typeface="Aptos" panose="020B0004020202020204" pitchFamily="34" charset="0"/>
                <a:sym typeface="Arial"/>
              </a:rPr>
              <a:t> da</a:t>
            </a:r>
            <a:r>
              <a:rPr lang="de-DE" sz="2400" b="1" dirty="0">
                <a:solidFill>
                  <a:schemeClr val="dk1"/>
                </a:solidFill>
                <a:latin typeface="Aptos" panose="020B0004020202020204" pitchFamily="34" charset="0"/>
                <a:sym typeface="Arial"/>
              </a:rPr>
              <a:t> 193 </a:t>
            </a:r>
            <a:r>
              <a:rPr lang="de-DE" sz="2400" b="1" dirty="0" err="1">
                <a:solidFill>
                  <a:schemeClr val="dk1"/>
                </a:solidFill>
                <a:latin typeface="Aptos" panose="020B0004020202020204" pitchFamily="34" charset="0"/>
                <a:sym typeface="Arial"/>
              </a:rPr>
              <a:t>paesi</a:t>
            </a:r>
            <a:r>
              <a:rPr lang="de-DE" sz="2400" dirty="0">
                <a:solidFill>
                  <a:schemeClr val="dk1"/>
                </a:solidFill>
                <a:latin typeface="Aptos" panose="020B0004020202020204" pitchFamily="34" charset="0"/>
                <a:sym typeface="Arial"/>
              </a:rPr>
              <a:t>.</a:t>
            </a:r>
            <a:endParaRPr dirty="0">
              <a:latin typeface="Aptos" panose="020B0004020202020204" pitchFamily="34" charset="0"/>
            </a:endParaRPr>
          </a:p>
          <a:p>
            <a:pPr marL="342900" lvl="0" indent="-190500" algn="l" rtl="0">
              <a:lnSpc>
                <a:spcPct val="100000"/>
              </a:lnSpc>
              <a:spcBef>
                <a:spcPts val="0"/>
              </a:spcBef>
              <a:spcAft>
                <a:spcPts val="0"/>
              </a:spcAft>
              <a:buClr>
                <a:schemeClr val="dk1"/>
              </a:buClr>
              <a:buSzPts val="2400"/>
              <a:buFont typeface="Arial"/>
              <a:buNone/>
            </a:pPr>
            <a:endParaRPr sz="2400" b="1" dirty="0">
              <a:solidFill>
                <a:schemeClr val="dk1"/>
              </a:solidFill>
              <a:latin typeface="Aptos" panose="020B0004020202020204" pitchFamily="34" charset="0"/>
              <a:sym typeface="Arial"/>
            </a:endParaRPr>
          </a:p>
          <a:p>
            <a:pPr marL="342900" lvl="0" indent="-342900" algn="l" rtl="0">
              <a:lnSpc>
                <a:spcPct val="100000"/>
              </a:lnSpc>
              <a:spcBef>
                <a:spcPts val="0"/>
              </a:spcBef>
              <a:spcAft>
                <a:spcPts val="0"/>
              </a:spcAft>
              <a:buClr>
                <a:schemeClr val="dk1"/>
              </a:buClr>
              <a:buSzPts val="2400"/>
              <a:buFont typeface="Arial"/>
              <a:buChar char="•"/>
            </a:pPr>
            <a:r>
              <a:rPr lang="de-DE" sz="2400" b="1" dirty="0" err="1">
                <a:solidFill>
                  <a:schemeClr val="dk1"/>
                </a:solidFill>
                <a:latin typeface="Aptos" panose="020B0004020202020204" pitchFamily="34" charset="0"/>
                <a:sym typeface="Arial"/>
              </a:rPr>
              <a:t>Sostituiscono</a:t>
            </a:r>
            <a:r>
              <a:rPr lang="de-DE" sz="2400" b="1"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gli</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Obiettivi</a:t>
            </a:r>
            <a:r>
              <a:rPr lang="de-DE" sz="2400" dirty="0">
                <a:solidFill>
                  <a:schemeClr val="dk1"/>
                </a:solidFill>
                <a:latin typeface="Aptos" panose="020B0004020202020204" pitchFamily="34" charset="0"/>
                <a:sym typeface="Arial"/>
              </a:rPr>
              <a:t> di </a:t>
            </a:r>
            <a:r>
              <a:rPr lang="de-DE" sz="2400" dirty="0" err="1">
                <a:solidFill>
                  <a:schemeClr val="dk1"/>
                </a:solidFill>
                <a:latin typeface="Aptos" panose="020B0004020202020204" pitchFamily="34" charset="0"/>
                <a:sym typeface="Arial"/>
              </a:rPr>
              <a:t>Sviluppo</a:t>
            </a:r>
            <a:r>
              <a:rPr lang="de-DE" sz="2400" dirty="0">
                <a:solidFill>
                  <a:schemeClr val="dk1"/>
                </a:solidFill>
                <a:latin typeface="Aptos" panose="020B0004020202020204" pitchFamily="34" charset="0"/>
                <a:sym typeface="Arial"/>
              </a:rPr>
              <a:t> del </a:t>
            </a:r>
            <a:r>
              <a:rPr lang="de-DE" sz="2400" dirty="0" err="1">
                <a:solidFill>
                  <a:schemeClr val="dk1"/>
                </a:solidFill>
                <a:latin typeface="Aptos" panose="020B0004020202020204" pitchFamily="34" charset="0"/>
                <a:sym typeface="Arial"/>
              </a:rPr>
              <a:t>Millennio</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che</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erano</a:t>
            </a:r>
            <a:r>
              <a:rPr lang="de-DE" sz="2400" dirty="0">
                <a:solidFill>
                  <a:schemeClr val="dk1"/>
                </a:solidFill>
                <a:latin typeface="Aptos" panose="020B0004020202020204" pitchFamily="34" charset="0"/>
                <a:sym typeface="Arial"/>
              </a:rPr>
              <a:t> in </a:t>
            </a:r>
            <a:r>
              <a:rPr lang="de-DE" sz="2400" dirty="0" err="1">
                <a:solidFill>
                  <a:schemeClr val="dk1"/>
                </a:solidFill>
                <a:latin typeface="Aptos" panose="020B0004020202020204" pitchFamily="34" charset="0"/>
                <a:sym typeface="Arial"/>
              </a:rPr>
              <a:t>vigore</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dal</a:t>
            </a:r>
            <a:r>
              <a:rPr lang="de-DE" sz="2400" dirty="0">
                <a:solidFill>
                  <a:schemeClr val="dk1"/>
                </a:solidFill>
                <a:latin typeface="Aptos" panose="020B0004020202020204" pitchFamily="34" charset="0"/>
                <a:sym typeface="Arial"/>
              </a:rPr>
              <a:t> 2000 al 2015.</a:t>
            </a:r>
            <a:endParaRPr sz="2400" dirty="0">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594359" y="391591"/>
            <a:ext cx="736430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Quali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sono</a:t>
            </a:r>
            <a:r>
              <a:rPr lang="de-DE" dirty="0">
                <a:latin typeface="Aptos Serif" panose="02020604070405020304" pitchFamily="18" charset="0"/>
                <a:ea typeface="Arial"/>
                <a:cs typeface="Aptos Serif" panose="02020604070405020304" pitchFamily="18" charset="0"/>
                <a:sym typeface="Arial"/>
              </a:rPr>
              <a:t> le </a:t>
            </a:r>
            <a:r>
              <a:rPr lang="de-DE" dirty="0" err="1">
                <a:latin typeface="Aptos Serif" panose="02020604070405020304" pitchFamily="18" charset="0"/>
                <a:ea typeface="Arial"/>
                <a:cs typeface="Aptos Serif" panose="02020604070405020304" pitchFamily="18" charset="0"/>
                <a:sym typeface="Arial"/>
              </a:rPr>
              <a:t>caratteristiche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degli</a:t>
            </a:r>
            <a:r>
              <a:rPr lang="de-DE" dirty="0">
                <a:latin typeface="Aptos Serif" panose="02020604070405020304" pitchFamily="18" charset="0"/>
                <a:ea typeface="Arial"/>
                <a:cs typeface="Aptos Serif" panose="02020604070405020304" pitchFamily="18" charset="0"/>
                <a:sym typeface="Arial"/>
              </a:rPr>
              <a:t> SDG?</a:t>
            </a:r>
            <a:endParaRPr dirty="0">
              <a:latin typeface="Aptos Serif" panose="02020604070405020304" pitchFamily="18" charset="0"/>
              <a:cs typeface="Aptos Serif" panose="02020604070405020304" pitchFamily="18" charset="0"/>
            </a:endParaRPr>
          </a:p>
        </p:txBody>
      </p:sp>
      <p:sp>
        <p:nvSpPr>
          <p:cNvPr id="280" name="Google Shape;280;p45"/>
          <p:cNvSpPr txBox="1">
            <a:spLocks noGrp="1"/>
          </p:cNvSpPr>
          <p:nvPr>
            <p:ph type="body" idx="1"/>
          </p:nvPr>
        </p:nvSpPr>
        <p:spPr>
          <a:xfrm>
            <a:off x="594359" y="2281918"/>
            <a:ext cx="11217685" cy="3708517"/>
          </a:xfrm>
          <a:prstGeom prst="rect">
            <a:avLst/>
          </a:prstGeom>
          <a:noFill/>
          <a:ln>
            <a:noFill/>
          </a:ln>
        </p:spPr>
        <p:txBody>
          <a:bodyPr spcFirstLastPara="1" wrap="square" lIns="0" tIns="228600" rIns="0" bIns="0" anchor="t" anchorCtr="0">
            <a:noAutofit/>
          </a:bodyPr>
          <a:lstStyle/>
          <a:p>
            <a:pPr marL="571500" lvl="0" indent="-342900" algn="l" rtl="0">
              <a:lnSpc>
                <a:spcPct val="120000"/>
              </a:lnSpc>
              <a:spcBef>
                <a:spcPts val="2200"/>
              </a:spcBef>
              <a:spcAft>
                <a:spcPts val="0"/>
              </a:spcAft>
              <a:buSzPts val="1765"/>
              <a:buFont typeface="Noto Sans Symbols"/>
              <a:buChar char="✔"/>
            </a:pPr>
            <a:r>
              <a:rPr lang="de-DE" sz="1500" b="0" dirty="0">
                <a:latin typeface="Aptos" panose="020B0004020202020204" pitchFamily="34" charset="0"/>
                <a:sym typeface="Arial"/>
              </a:rPr>
              <a:t>Hanno </a:t>
            </a:r>
            <a:r>
              <a:rPr lang="de-DE" sz="1500" b="0" dirty="0" err="1">
                <a:latin typeface="Aptos" panose="020B0004020202020204" pitchFamily="34" charset="0"/>
                <a:sym typeface="Arial"/>
              </a:rPr>
              <a:t>una</a:t>
            </a:r>
            <a:r>
              <a:rPr lang="de-DE" sz="1500" b="0" dirty="0">
                <a:latin typeface="Aptos" panose="020B0004020202020204" pitchFamily="34" charset="0"/>
                <a:sym typeface="Arial"/>
              </a:rPr>
              <a:t> </a:t>
            </a:r>
            <a:r>
              <a:rPr lang="de-DE" sz="1500" dirty="0" err="1">
                <a:latin typeface="Aptos" panose="020B0004020202020204" pitchFamily="34" charset="0"/>
                <a:sym typeface="Arial"/>
              </a:rPr>
              <a:t>dimensione</a:t>
            </a:r>
            <a:r>
              <a:rPr lang="de-DE" sz="1500" dirty="0">
                <a:latin typeface="Aptos" panose="020B0004020202020204" pitchFamily="34" charset="0"/>
                <a:sym typeface="Arial"/>
              </a:rPr>
              <a:t> globale </a:t>
            </a:r>
            <a:r>
              <a:rPr lang="de-DE" sz="1500" dirty="0" err="1">
                <a:latin typeface="Aptos" panose="020B0004020202020204" pitchFamily="34" charset="0"/>
                <a:sym typeface="Arial"/>
              </a:rPr>
              <a:t>e</a:t>
            </a:r>
            <a:r>
              <a:rPr lang="de-DE" sz="1500" dirty="0">
                <a:latin typeface="Aptos" panose="020B0004020202020204" pitchFamily="34" charset="0"/>
                <a:sym typeface="Arial"/>
              </a:rPr>
              <a:t> </a:t>
            </a:r>
            <a:r>
              <a:rPr lang="de-DE" sz="1500" dirty="0" err="1">
                <a:latin typeface="Aptos" panose="020B0004020202020204" pitchFamily="34" charset="0"/>
                <a:sym typeface="Arial"/>
              </a:rPr>
              <a:t>locale</a:t>
            </a:r>
            <a:r>
              <a:rPr lang="de-DE" sz="1500" b="0"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120000"/>
              </a:lnSpc>
              <a:spcBef>
                <a:spcPts val="2200"/>
              </a:spcBef>
              <a:spcAft>
                <a:spcPts val="0"/>
              </a:spcAft>
              <a:buSzPts val="1765"/>
              <a:buFont typeface="Noto Sans Symbols"/>
              <a:buChar char="✔"/>
            </a:pPr>
            <a:r>
              <a:rPr lang="de-DE" sz="1500" b="0" dirty="0">
                <a:latin typeface="Aptos" panose="020B0004020202020204" pitchFamily="34" charset="0"/>
                <a:sym typeface="Arial"/>
              </a:rPr>
              <a:t>Sono </a:t>
            </a:r>
            <a:r>
              <a:rPr lang="de-DE" sz="1500" dirty="0" err="1">
                <a:latin typeface="Aptos" panose="020B0004020202020204" pitchFamily="34" charset="0"/>
                <a:sym typeface="Arial"/>
              </a:rPr>
              <a:t>chiari</a:t>
            </a:r>
            <a:r>
              <a:rPr lang="de-DE" sz="1500" b="0"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120000"/>
              </a:lnSpc>
              <a:spcBef>
                <a:spcPts val="2200"/>
              </a:spcBef>
              <a:spcAft>
                <a:spcPts val="0"/>
              </a:spcAft>
              <a:buSzPts val="1765"/>
              <a:buFont typeface="Noto Sans Symbols"/>
              <a:buChar char="✔"/>
            </a:pPr>
            <a:r>
              <a:rPr lang="de-DE" sz="1500" b="0" dirty="0">
                <a:latin typeface="Aptos" panose="020B0004020202020204" pitchFamily="34" charset="0"/>
                <a:sym typeface="Arial"/>
              </a:rPr>
              <a:t>Sono </a:t>
            </a:r>
            <a:r>
              <a:rPr lang="de-DE" sz="1500" dirty="0" err="1">
                <a:latin typeface="Aptos" panose="020B0004020202020204" pitchFamily="34" charset="0"/>
                <a:sym typeface="Arial"/>
              </a:rPr>
              <a:t>modulabili</a:t>
            </a:r>
            <a:r>
              <a:rPr lang="de-DE" sz="1500" dirty="0">
                <a:latin typeface="Aptos" panose="020B0004020202020204" pitchFamily="34" charset="0"/>
                <a:sym typeface="Arial"/>
              </a:rPr>
              <a:t> </a:t>
            </a:r>
            <a:r>
              <a:rPr lang="de-DE" sz="1500" dirty="0" err="1">
                <a:latin typeface="Aptos" panose="020B0004020202020204" pitchFamily="34" charset="0"/>
                <a:sym typeface="Arial"/>
              </a:rPr>
              <a:t>e</a:t>
            </a:r>
            <a:r>
              <a:rPr lang="de-DE" sz="1500" dirty="0">
                <a:latin typeface="Aptos" panose="020B0004020202020204" pitchFamily="34" charset="0"/>
                <a:sym typeface="Arial"/>
              </a:rPr>
              <a:t> </a:t>
            </a:r>
            <a:r>
              <a:rPr lang="de-DE" sz="1500" dirty="0" err="1">
                <a:latin typeface="Aptos" panose="020B0004020202020204" pitchFamily="34" charset="0"/>
                <a:sym typeface="Arial"/>
              </a:rPr>
              <a:t>impostati</a:t>
            </a:r>
            <a:r>
              <a:rPr lang="de-DE" sz="1500" dirty="0">
                <a:latin typeface="Aptos" panose="020B0004020202020204" pitchFamily="34" charset="0"/>
                <a:sym typeface="Arial"/>
              </a:rPr>
              <a:t> a lungo </a:t>
            </a:r>
            <a:r>
              <a:rPr lang="de-DE" sz="1500" dirty="0" err="1">
                <a:latin typeface="Aptos" panose="020B0004020202020204" pitchFamily="34" charset="0"/>
                <a:sym typeface="Arial"/>
              </a:rPr>
              <a:t>termine</a:t>
            </a:r>
            <a:r>
              <a:rPr lang="de-DE" sz="1500" b="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20000"/>
              </a:lnSpc>
              <a:spcBef>
                <a:spcPts val="2200"/>
              </a:spcBef>
              <a:spcAft>
                <a:spcPts val="0"/>
              </a:spcAft>
              <a:buSzPts val="1765"/>
              <a:buFont typeface="Noto Sans Symbols"/>
              <a:buChar char="✔"/>
            </a:pPr>
            <a:r>
              <a:rPr lang="de-DE" sz="1500" b="0" dirty="0" err="1">
                <a:latin typeface="Aptos" panose="020B0004020202020204" pitchFamily="34" charset="0"/>
                <a:sym typeface="Arial"/>
              </a:rPr>
              <a:t>Possono</a:t>
            </a:r>
            <a:r>
              <a:rPr lang="de-DE" sz="1500" b="0" dirty="0">
                <a:latin typeface="Aptos" panose="020B0004020202020204" pitchFamily="34" charset="0"/>
                <a:sym typeface="Arial"/>
              </a:rPr>
              <a:t> </a:t>
            </a:r>
            <a:r>
              <a:rPr lang="de-DE" sz="1500" b="0" dirty="0" err="1">
                <a:latin typeface="Aptos" panose="020B0004020202020204" pitchFamily="34" charset="0"/>
                <a:sym typeface="Arial"/>
              </a:rPr>
              <a:t>essere</a:t>
            </a:r>
            <a:r>
              <a:rPr lang="de-DE" sz="1500" b="0" dirty="0">
                <a:latin typeface="Aptos" panose="020B0004020202020204" pitchFamily="34" charset="0"/>
                <a:sym typeface="Arial"/>
              </a:rPr>
              <a:t> </a:t>
            </a:r>
            <a:r>
              <a:rPr lang="de-DE" sz="1500" dirty="0" err="1">
                <a:latin typeface="Aptos" panose="020B0004020202020204" pitchFamily="34" charset="0"/>
                <a:sym typeface="Arial"/>
              </a:rPr>
              <a:t>adattati</a:t>
            </a:r>
            <a:r>
              <a:rPr lang="de-DE" sz="1500" dirty="0">
                <a:latin typeface="Aptos" panose="020B0004020202020204" pitchFamily="34" charset="0"/>
                <a:sym typeface="Arial"/>
              </a:rPr>
              <a:t> </a:t>
            </a:r>
            <a:r>
              <a:rPr lang="de-DE" sz="1500" b="0" dirty="0">
                <a:latin typeface="Aptos" panose="020B0004020202020204" pitchFamily="34" charset="0"/>
                <a:sym typeface="Arial"/>
              </a:rPr>
              <a:t>a </a:t>
            </a:r>
            <a:r>
              <a:rPr lang="de-DE" sz="1500" b="0" dirty="0" err="1">
                <a:latin typeface="Aptos" panose="020B0004020202020204" pitchFamily="34" charset="0"/>
                <a:sym typeface="Arial"/>
              </a:rPr>
              <a:t>governi</a:t>
            </a:r>
            <a:r>
              <a:rPr lang="de-DE" sz="1500" b="0" dirty="0">
                <a:latin typeface="Aptos" panose="020B0004020202020204" pitchFamily="34" charset="0"/>
                <a:sym typeface="Arial"/>
              </a:rPr>
              <a:t>, </a:t>
            </a:r>
            <a:r>
              <a:rPr lang="de-DE" sz="1500" b="0" dirty="0" err="1">
                <a:latin typeface="Aptos" panose="020B0004020202020204" pitchFamily="34" charset="0"/>
                <a:sym typeface="Arial"/>
              </a:rPr>
              <a:t>istituzioni</a:t>
            </a:r>
            <a:r>
              <a:rPr lang="de-DE" sz="1500" b="0" dirty="0">
                <a:latin typeface="Aptos" panose="020B0004020202020204" pitchFamily="34" charset="0"/>
                <a:sym typeface="Arial"/>
              </a:rPr>
              <a:t> </a:t>
            </a:r>
            <a:r>
              <a:rPr lang="de-DE" sz="1500" b="0" dirty="0" err="1">
                <a:latin typeface="Aptos" panose="020B0004020202020204" pitchFamily="34" charset="0"/>
                <a:sym typeface="Arial"/>
              </a:rPr>
              <a:t>locali</a:t>
            </a:r>
            <a:r>
              <a:rPr lang="de-DE" sz="1500" b="0" dirty="0">
                <a:latin typeface="Aptos" panose="020B0004020202020204" pitchFamily="34" charset="0"/>
                <a:sym typeface="Arial"/>
              </a:rPr>
              <a:t>, </a:t>
            </a:r>
            <a:r>
              <a:rPr lang="de-DE" sz="1500" b="0" dirty="0" err="1">
                <a:latin typeface="Aptos" panose="020B0004020202020204" pitchFamily="34" charset="0"/>
                <a:sym typeface="Arial"/>
              </a:rPr>
              <a:t>aziende</a:t>
            </a:r>
            <a:r>
              <a:rPr lang="de-DE" sz="1500" b="0" dirty="0">
                <a:latin typeface="Aptos" panose="020B0004020202020204" pitchFamily="34" charset="0"/>
                <a:sym typeface="Arial"/>
              </a:rPr>
              <a:t> di diverse </a:t>
            </a:r>
            <a:r>
              <a:rPr lang="de-DE" sz="1500" b="0" dirty="0" err="1">
                <a:latin typeface="Aptos" panose="020B0004020202020204" pitchFamily="34" charset="0"/>
                <a:sym typeface="Arial"/>
              </a:rPr>
              <a:t>dimensioni</a:t>
            </a:r>
            <a:r>
              <a:rPr lang="de-DE" sz="1500" b="0" dirty="0">
                <a:latin typeface="Aptos" panose="020B0004020202020204" pitchFamily="34" charset="0"/>
                <a:sym typeface="Arial"/>
              </a:rPr>
              <a:t> </a:t>
            </a:r>
            <a:r>
              <a:rPr lang="de-DE" sz="1500" b="0" dirty="0" err="1">
                <a:latin typeface="Aptos" panose="020B0004020202020204" pitchFamily="34" charset="0"/>
                <a:sym typeface="Arial"/>
              </a:rPr>
              <a:t>e</a:t>
            </a:r>
            <a:r>
              <a:rPr lang="de-DE" sz="1500" b="0" dirty="0">
                <a:latin typeface="Aptos" panose="020B0004020202020204" pitchFamily="34" charset="0"/>
                <a:sym typeface="Arial"/>
              </a:rPr>
              <a:t> di </a:t>
            </a:r>
            <a:r>
              <a:rPr lang="de-DE" sz="1500" b="0" dirty="0" err="1">
                <a:latin typeface="Aptos" panose="020B0004020202020204" pitchFamily="34" charset="0"/>
                <a:sym typeface="Arial"/>
              </a:rPr>
              <a:t>diversi</a:t>
            </a:r>
            <a:r>
              <a:rPr lang="de-DE" sz="1500" b="0" dirty="0">
                <a:latin typeface="Aptos" panose="020B0004020202020204" pitchFamily="34" charset="0"/>
                <a:sym typeface="Arial"/>
              </a:rPr>
              <a:t> </a:t>
            </a:r>
            <a:r>
              <a:rPr lang="de-DE" sz="1500" b="0" dirty="0" err="1">
                <a:latin typeface="Aptos" panose="020B0004020202020204" pitchFamily="34" charset="0"/>
                <a:sym typeface="Arial"/>
              </a:rPr>
              <a:t>settori</a:t>
            </a:r>
            <a:r>
              <a:rPr lang="de-DE" sz="1500" b="0"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120000"/>
              </a:lnSpc>
              <a:spcBef>
                <a:spcPts val="2200"/>
              </a:spcBef>
              <a:spcAft>
                <a:spcPts val="0"/>
              </a:spcAft>
              <a:buSzPts val="1765"/>
              <a:buFont typeface="Noto Sans Symbols"/>
              <a:buChar char="✔"/>
            </a:pPr>
            <a:r>
              <a:rPr lang="de-DE" sz="1500" b="0" dirty="0">
                <a:latin typeface="Aptos" panose="020B0004020202020204" pitchFamily="34" charset="0"/>
                <a:sym typeface="Arial"/>
              </a:rPr>
              <a:t>Sono </a:t>
            </a:r>
            <a:r>
              <a:rPr lang="de-DE" sz="1500" dirty="0" err="1">
                <a:latin typeface="Aptos" panose="020B0004020202020204" pitchFamily="34" charset="0"/>
                <a:sym typeface="Arial"/>
              </a:rPr>
              <a:t>interdisciplinari</a:t>
            </a:r>
            <a:r>
              <a:rPr lang="de-DE" sz="1500" dirty="0">
                <a:latin typeface="Aptos" panose="020B0004020202020204" pitchFamily="34" charset="0"/>
                <a:sym typeface="Arial"/>
              </a:rPr>
              <a:t> </a:t>
            </a:r>
            <a:r>
              <a:rPr lang="de-DE" sz="1500" dirty="0" err="1">
                <a:latin typeface="Aptos" panose="020B0004020202020204" pitchFamily="34" charset="0"/>
                <a:sym typeface="Arial"/>
              </a:rPr>
              <a:t>e</a:t>
            </a:r>
            <a:r>
              <a:rPr lang="de-DE" sz="1500" dirty="0">
                <a:latin typeface="Aptos" panose="020B0004020202020204" pitchFamily="34" charset="0"/>
                <a:sym typeface="Arial"/>
              </a:rPr>
              <a:t> non </a:t>
            </a:r>
            <a:r>
              <a:rPr lang="de-DE" sz="1500" dirty="0" err="1">
                <a:latin typeface="Aptos" panose="020B0004020202020204" pitchFamily="34" charset="0"/>
                <a:sym typeface="Arial"/>
              </a:rPr>
              <a:t>orientati</a:t>
            </a:r>
            <a:r>
              <a:rPr lang="de-DE" sz="1500" dirty="0">
                <a:latin typeface="Aptos" panose="020B0004020202020204" pitchFamily="34" charset="0"/>
                <a:sym typeface="Arial"/>
              </a:rPr>
              <a:t> </a:t>
            </a:r>
            <a:r>
              <a:rPr lang="de-DE" sz="1500" dirty="0" err="1">
                <a:latin typeface="Aptos" panose="020B0004020202020204" pitchFamily="34" charset="0"/>
                <a:sym typeface="Arial"/>
              </a:rPr>
              <a:t>settorialmente</a:t>
            </a:r>
            <a:r>
              <a:rPr lang="de-DE" sz="1500" b="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20000"/>
              </a:lnSpc>
              <a:spcBef>
                <a:spcPts val="2200"/>
              </a:spcBef>
              <a:spcAft>
                <a:spcPts val="0"/>
              </a:spcAft>
              <a:buSzPts val="1765"/>
              <a:buFont typeface="Noto Sans Symbols"/>
              <a:buChar char="✔"/>
            </a:pPr>
            <a:r>
              <a:rPr lang="de-DE" sz="1500" dirty="0" err="1">
                <a:latin typeface="Aptos" panose="020B0004020202020204" pitchFamily="34" charset="0"/>
                <a:sym typeface="Arial"/>
              </a:rPr>
              <a:t>Definiscono</a:t>
            </a:r>
            <a:r>
              <a:rPr lang="de-DE" sz="1500" dirty="0">
                <a:latin typeface="Aptos" panose="020B0004020202020204" pitchFamily="34" charset="0"/>
                <a:sym typeface="Arial"/>
              </a:rPr>
              <a:t> le </a:t>
            </a:r>
            <a:r>
              <a:rPr lang="de-DE" sz="1500" dirty="0" err="1">
                <a:latin typeface="Aptos" panose="020B0004020202020204" pitchFamily="34" charset="0"/>
                <a:sym typeface="Arial"/>
              </a:rPr>
              <a:t>responsabilità</a:t>
            </a:r>
            <a:r>
              <a:rPr lang="de-DE" sz="1500" dirty="0">
                <a:latin typeface="Aptos" panose="020B0004020202020204" pitchFamily="34" charset="0"/>
                <a:sym typeface="Arial"/>
              </a:rPr>
              <a:t> </a:t>
            </a:r>
            <a:r>
              <a:rPr lang="de-DE" sz="1500" dirty="0" err="1">
                <a:latin typeface="Aptos" panose="020B0004020202020204" pitchFamily="34" charset="0"/>
                <a:sym typeface="Arial"/>
              </a:rPr>
              <a:t>settoriali</a:t>
            </a:r>
            <a:r>
              <a:rPr lang="de-DE" sz="1500" dirty="0">
                <a:latin typeface="Aptos" panose="020B0004020202020204" pitchFamily="34" charset="0"/>
                <a:sym typeface="Arial"/>
              </a:rPr>
              <a:t> </a:t>
            </a:r>
            <a:r>
              <a:rPr lang="de-DE" sz="1500" b="0" dirty="0" err="1">
                <a:latin typeface="Aptos" panose="020B0004020202020204" pitchFamily="34" charset="0"/>
                <a:sym typeface="Arial"/>
              </a:rPr>
              <a:t>dei</a:t>
            </a:r>
            <a:r>
              <a:rPr lang="de-DE" sz="1500" b="0" dirty="0">
                <a:latin typeface="Aptos" panose="020B0004020202020204" pitchFamily="34" charset="0"/>
                <a:sym typeface="Arial"/>
              </a:rPr>
              <a:t> </a:t>
            </a:r>
            <a:r>
              <a:rPr lang="de-DE" sz="1500" dirty="0" err="1">
                <a:latin typeface="Aptos" panose="020B0004020202020204" pitchFamily="34" charset="0"/>
                <a:sym typeface="Arial"/>
              </a:rPr>
              <a:t>diversi</a:t>
            </a:r>
            <a:r>
              <a:rPr lang="de-DE" sz="1500" dirty="0">
                <a:latin typeface="Aptos" panose="020B0004020202020204" pitchFamily="34" charset="0"/>
                <a:sym typeface="Arial"/>
              </a:rPr>
              <a:t> </a:t>
            </a:r>
            <a:r>
              <a:rPr lang="de-DE" sz="1500" dirty="0" err="1">
                <a:latin typeface="Aptos" panose="020B0004020202020204" pitchFamily="34" charset="0"/>
                <a:sym typeface="Arial"/>
              </a:rPr>
              <a:t>gruppi</a:t>
            </a:r>
            <a:r>
              <a:rPr lang="de-DE" sz="1500" dirty="0">
                <a:latin typeface="Aptos" panose="020B0004020202020204" pitchFamily="34" charset="0"/>
                <a:sym typeface="Arial"/>
              </a:rPr>
              <a:t> di </a:t>
            </a:r>
            <a:r>
              <a:rPr lang="de-DE" sz="1500" dirty="0" err="1">
                <a:latin typeface="Aptos" panose="020B0004020202020204" pitchFamily="34" charset="0"/>
                <a:sym typeface="Arial"/>
              </a:rPr>
              <a:t>interesse</a:t>
            </a:r>
            <a:r>
              <a:rPr lang="de-DE" sz="1500" b="0" dirty="0">
                <a:latin typeface="Aptos" panose="020B0004020202020204" pitchFamily="34" charset="0"/>
                <a:sym typeface="Arial"/>
              </a:rPr>
              <a:t>. </a:t>
            </a:r>
            <a:endParaRPr dirty="0">
              <a:latin typeface="Aptos" panose="020B0004020202020204" pitchFamily="34" charset="0"/>
            </a:endParaRPr>
          </a:p>
          <a:p>
            <a:pPr marL="571500" lvl="0" indent="-342900" algn="l" rtl="0">
              <a:lnSpc>
                <a:spcPct val="120000"/>
              </a:lnSpc>
              <a:spcBef>
                <a:spcPts val="2200"/>
              </a:spcBef>
              <a:spcAft>
                <a:spcPts val="0"/>
              </a:spcAft>
              <a:buSzPts val="1765"/>
              <a:buFont typeface="Noto Sans Symbols"/>
              <a:buChar char="✔"/>
            </a:pPr>
            <a:r>
              <a:rPr lang="de-DE" sz="1500" b="0" dirty="0" err="1">
                <a:latin typeface="Aptos" panose="020B0004020202020204" pitchFamily="34" charset="0"/>
                <a:sym typeface="Arial"/>
              </a:rPr>
              <a:t>Favoriscono</a:t>
            </a:r>
            <a:r>
              <a:rPr lang="de-DE" sz="1500" b="0" dirty="0">
                <a:latin typeface="Aptos" panose="020B0004020202020204" pitchFamily="34" charset="0"/>
                <a:sym typeface="Arial"/>
              </a:rPr>
              <a:t> la </a:t>
            </a:r>
            <a:r>
              <a:rPr lang="de-DE" sz="1500" b="0" dirty="0" err="1">
                <a:latin typeface="Aptos" panose="020B0004020202020204" pitchFamily="34" charset="0"/>
                <a:sym typeface="Arial"/>
              </a:rPr>
              <a:t>misurazione</a:t>
            </a:r>
            <a:r>
              <a:rPr lang="de-DE" sz="1500" b="0" dirty="0">
                <a:latin typeface="Aptos" panose="020B0004020202020204" pitchFamily="34" charset="0"/>
                <a:sym typeface="Arial"/>
              </a:rPr>
              <a:t> </a:t>
            </a:r>
            <a:r>
              <a:rPr lang="de-DE" sz="1500" dirty="0" err="1">
                <a:latin typeface="Aptos" panose="020B0004020202020204" pitchFamily="34" charset="0"/>
                <a:sym typeface="Arial"/>
              </a:rPr>
              <a:t>degli</a:t>
            </a:r>
            <a:r>
              <a:rPr lang="de-DE" sz="1500" dirty="0">
                <a:latin typeface="Aptos" panose="020B0004020202020204" pitchFamily="34" charset="0"/>
                <a:sym typeface="Arial"/>
              </a:rPr>
              <a:t> </a:t>
            </a:r>
            <a:r>
              <a:rPr lang="de-DE" sz="1500" dirty="0" err="1">
                <a:latin typeface="Aptos" panose="020B0004020202020204" pitchFamily="34" charset="0"/>
                <a:sym typeface="Arial"/>
              </a:rPr>
              <a:t>effetti</a:t>
            </a:r>
            <a:r>
              <a:rPr lang="de-DE" sz="1500" dirty="0">
                <a:latin typeface="Aptos" panose="020B0004020202020204" pitchFamily="34" charset="0"/>
                <a:sym typeface="Arial"/>
              </a:rPr>
              <a:t> </a:t>
            </a:r>
            <a:r>
              <a:rPr lang="de-DE" sz="1500" dirty="0" err="1">
                <a:latin typeface="Aptos" panose="020B0004020202020204" pitchFamily="34" charset="0"/>
                <a:sym typeface="Arial"/>
              </a:rPr>
              <a:t>positivi</a:t>
            </a:r>
            <a:r>
              <a:rPr lang="de-DE" sz="1500" dirty="0">
                <a:latin typeface="Aptos" panose="020B0004020202020204" pitchFamily="34" charset="0"/>
                <a:sym typeface="Arial"/>
              </a:rPr>
              <a:t> (</a:t>
            </a:r>
            <a:r>
              <a:rPr lang="de-DE" sz="1500" dirty="0" err="1">
                <a:latin typeface="Aptos" panose="020B0004020202020204" pitchFamily="34" charset="0"/>
                <a:sym typeface="Arial"/>
              </a:rPr>
              <a:t>responsabilità</a:t>
            </a:r>
            <a:r>
              <a:rPr lang="de-DE" sz="1500" dirty="0">
                <a:latin typeface="Aptos" panose="020B0004020202020204" pitchFamily="34" charset="0"/>
                <a:sym typeface="Arial"/>
              </a:rPr>
              <a:t>) </a:t>
            </a:r>
            <a:r>
              <a:rPr lang="de-DE" sz="1500" dirty="0" err="1">
                <a:latin typeface="Aptos" panose="020B0004020202020204" pitchFamily="34" charset="0"/>
                <a:sym typeface="Arial"/>
              </a:rPr>
              <a:t>e</a:t>
            </a:r>
            <a:r>
              <a:rPr lang="de-DE" sz="1500" dirty="0">
                <a:latin typeface="Aptos" panose="020B0004020202020204" pitchFamily="34" charset="0"/>
                <a:sym typeface="Arial"/>
              </a:rPr>
              <a:t> </a:t>
            </a:r>
            <a:r>
              <a:rPr lang="de-DE" sz="1500" dirty="0" err="1">
                <a:latin typeface="Aptos" panose="020B0004020202020204" pitchFamily="34" charset="0"/>
                <a:sym typeface="Arial"/>
              </a:rPr>
              <a:t>comparabili</a:t>
            </a:r>
            <a:r>
              <a:rPr lang="de-DE" sz="1500" b="0" dirty="0">
                <a:latin typeface="Aptos" panose="020B0004020202020204" pitchFamily="34" charset="0"/>
                <a:sym typeface="Arial"/>
              </a:rPr>
              <a:t>.</a:t>
            </a:r>
            <a:endParaRPr sz="1500" dirty="0">
              <a:latin typeface="Aptos" panose="020B0004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594359" y="380958"/>
            <a:ext cx="83464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Agenda - Parte 1:</a:t>
            </a:r>
            <a:br>
              <a:rPr lang="de-DE" dirty="0">
                <a:latin typeface="Aptos Serif" panose="02020604070405020304" pitchFamily="18" charset="0"/>
                <a:ea typeface="Arial"/>
                <a:cs typeface="Aptos Serif" panose="02020604070405020304" pitchFamily="18" charset="0"/>
                <a:sym typeface="Arial"/>
              </a:rPr>
            </a:br>
            <a:r>
              <a:rPr lang="de-DE" dirty="0" err="1">
                <a:latin typeface="Aptos Serif" panose="02020604070405020304" pitchFamily="18" charset="0"/>
                <a:ea typeface="Arial"/>
                <a:cs typeface="Aptos Serif" panose="02020604070405020304" pitchFamily="18" charset="0"/>
                <a:sym typeface="Arial"/>
              </a:rPr>
              <a:t>Fondamenti</a:t>
            </a:r>
            <a:r>
              <a:rPr lang="de-DE" dirty="0">
                <a:latin typeface="Aptos Serif" panose="02020604070405020304" pitchFamily="18" charset="0"/>
                <a:ea typeface="Arial"/>
                <a:cs typeface="Aptos Serif" panose="02020604070405020304" pitchFamily="18" charset="0"/>
                <a:sym typeface="Arial"/>
              </a:rPr>
              <a:t> della </a:t>
            </a:r>
            <a:r>
              <a:rPr lang="de-DE" dirty="0" err="1">
                <a:latin typeface="Aptos Serif" panose="02020604070405020304" pitchFamily="18" charset="0"/>
                <a:ea typeface="Arial"/>
                <a:cs typeface="Aptos Serif" panose="02020604070405020304" pitchFamily="18" charset="0"/>
                <a:sym typeface="Arial"/>
              </a:rPr>
              <a:t>sostenibilità</a:t>
            </a:r>
            <a:endParaRPr dirty="0">
              <a:latin typeface="Aptos Serif" panose="02020604070405020304" pitchFamily="18" charset="0"/>
              <a:ea typeface="Arial"/>
              <a:cs typeface="Aptos Serif" panose="02020604070405020304" pitchFamily="18" charset="0"/>
              <a:sym typeface="Arial"/>
            </a:endParaRPr>
          </a:p>
        </p:txBody>
      </p:sp>
      <p:sp>
        <p:nvSpPr>
          <p:cNvPr id="127" name="Google Shape;127;p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457200" algn="l" rtl="0">
              <a:lnSpc>
                <a:spcPct val="100000"/>
              </a:lnSpc>
              <a:spcBef>
                <a:spcPts val="2200"/>
              </a:spcBef>
              <a:spcAft>
                <a:spcPts val="0"/>
              </a:spcAft>
              <a:buSzPts val="2400"/>
              <a:buFont typeface="Arial"/>
              <a:buAutoNum type="arabicPeriod"/>
            </a:pPr>
            <a:r>
              <a:rPr lang="de-DE" dirty="0">
                <a:latin typeface="Aptos" panose="020B0004020202020204" pitchFamily="34" charset="0"/>
              </a:rPr>
              <a:t>Cosa </a:t>
            </a:r>
            <a:r>
              <a:rPr lang="de-DE" dirty="0" err="1">
                <a:latin typeface="Aptos" panose="020B0004020202020204" pitchFamily="34" charset="0"/>
              </a:rPr>
              <a:t>significa</a:t>
            </a:r>
            <a:r>
              <a:rPr lang="de-DE" dirty="0">
                <a:latin typeface="Aptos" panose="020B0004020202020204" pitchFamily="34" charset="0"/>
              </a:rPr>
              <a:t> “</a:t>
            </a:r>
            <a:r>
              <a:rPr lang="de-DE" dirty="0" err="1">
                <a:latin typeface="Aptos" panose="020B0004020202020204" pitchFamily="34" charset="0"/>
              </a:rPr>
              <a:t>Sostenibilità</a:t>
            </a:r>
            <a:r>
              <a:rPr lang="de-DE" dirty="0">
                <a:latin typeface="Aptos" panose="020B0004020202020204" pitchFamily="34" charset="0"/>
              </a:rPr>
              <a:t>”</a:t>
            </a:r>
            <a:endParaRPr dirty="0">
              <a:latin typeface="Aptos" panose="020B0004020202020204" pitchFamily="34" charset="0"/>
              <a:sym typeface="Arial"/>
            </a:endParaRPr>
          </a:p>
          <a:p>
            <a:pPr marL="685800" lvl="0" indent="-457200" algn="l" rtl="0">
              <a:lnSpc>
                <a:spcPct val="100000"/>
              </a:lnSpc>
              <a:spcBef>
                <a:spcPts val="2200"/>
              </a:spcBef>
              <a:spcAft>
                <a:spcPts val="0"/>
              </a:spcAft>
              <a:buSzPts val="2400"/>
              <a:buFont typeface="Arial"/>
              <a:buAutoNum type="arabicPeriod"/>
            </a:pPr>
            <a:r>
              <a:rPr lang="de-DE" dirty="0">
                <a:latin typeface="Aptos" panose="020B0004020202020204" pitchFamily="34" charset="0"/>
              </a:rPr>
              <a:t>Cosa </a:t>
            </a:r>
            <a:r>
              <a:rPr lang="de-DE" dirty="0" err="1">
                <a:latin typeface="Aptos" panose="020B0004020202020204" pitchFamily="34" charset="0"/>
              </a:rPr>
              <a:t>significa</a:t>
            </a:r>
            <a:r>
              <a:rPr lang="de-DE" dirty="0">
                <a:latin typeface="Aptos" panose="020B0004020202020204" pitchFamily="34" charset="0"/>
              </a:rPr>
              <a:t> </a:t>
            </a:r>
            <a:r>
              <a:rPr lang="de-DE" dirty="0" err="1">
                <a:latin typeface="Aptos" panose="020B0004020202020204" pitchFamily="34" charset="0"/>
              </a:rPr>
              <a:t>Cambiamento</a:t>
            </a:r>
            <a:r>
              <a:rPr lang="de-DE" dirty="0">
                <a:latin typeface="Aptos" panose="020B0004020202020204" pitchFamily="34" charset="0"/>
              </a:rPr>
              <a:t> </a:t>
            </a:r>
            <a:r>
              <a:rPr lang="de-DE" dirty="0" err="1">
                <a:latin typeface="Aptos" panose="020B0004020202020204" pitchFamily="34" charset="0"/>
              </a:rPr>
              <a:t>Climatico</a:t>
            </a:r>
            <a:endParaRPr dirty="0">
              <a:latin typeface="Aptos" panose="020B0004020202020204" pitchFamily="34" charset="0"/>
              <a:sym typeface="Arial"/>
            </a:endParaRPr>
          </a:p>
          <a:p>
            <a:pPr marL="685800" lvl="0" indent="-457200" algn="l" rtl="0">
              <a:lnSpc>
                <a:spcPct val="100000"/>
              </a:lnSpc>
              <a:spcBef>
                <a:spcPts val="2200"/>
              </a:spcBef>
              <a:spcAft>
                <a:spcPts val="0"/>
              </a:spcAft>
              <a:buSzPts val="2400"/>
              <a:buFont typeface="Arial"/>
              <a:buAutoNum type="arabicPeriod"/>
            </a:pPr>
            <a:r>
              <a:rPr lang="de-DE" dirty="0">
                <a:latin typeface="Aptos" panose="020B0004020202020204" pitchFamily="34" charset="0"/>
                <a:sym typeface="Arial"/>
              </a:rPr>
              <a:t>Agenda 2030</a:t>
            </a:r>
            <a:endParaRPr dirty="0">
              <a:latin typeface="Aptos" panose="020B0004020202020204" pitchFamily="34" charset="0"/>
            </a:endParaRPr>
          </a:p>
          <a:p>
            <a:pPr marL="685800" lvl="0" indent="-457200" algn="l" rtl="0">
              <a:lnSpc>
                <a:spcPct val="100000"/>
              </a:lnSpc>
              <a:spcBef>
                <a:spcPts val="2200"/>
              </a:spcBef>
              <a:spcAft>
                <a:spcPts val="0"/>
              </a:spcAft>
              <a:buSzPts val="2400"/>
              <a:buFont typeface="Arial"/>
              <a:buAutoNum type="arabicPeriod"/>
            </a:pPr>
            <a:r>
              <a:rPr lang="de-DE" dirty="0">
                <a:latin typeface="Aptos" panose="020B0004020202020204" pitchFamily="34" charset="0"/>
                <a:sym typeface="Arial"/>
              </a:rPr>
              <a:t>Obiettivi (</a:t>
            </a:r>
            <a:r>
              <a:rPr lang="de-DE" dirty="0" err="1">
                <a:latin typeface="Aptos" panose="020B0004020202020204" pitchFamily="34" charset="0"/>
                <a:sym typeface="Arial"/>
              </a:rPr>
              <a:t>inter</a:t>
            </a:r>
            <a:r>
              <a:rPr lang="de-DE" dirty="0">
                <a:latin typeface="Aptos" panose="020B0004020202020204" pitchFamily="34" charset="0"/>
                <a:sym typeface="Arial"/>
              </a:rPr>
              <a:t>)</a:t>
            </a:r>
            <a:r>
              <a:rPr lang="de-DE" dirty="0" err="1">
                <a:latin typeface="Aptos" panose="020B0004020202020204" pitchFamily="34" charset="0"/>
                <a:sym typeface="Arial"/>
              </a:rPr>
              <a:t>nazionali</a:t>
            </a:r>
            <a:r>
              <a:rPr lang="de-DE" dirty="0">
                <a:latin typeface="Aptos" panose="020B0004020202020204" pitchFamily="34" charset="0"/>
                <a:sym typeface="Arial"/>
              </a:rPr>
              <a:t> per </a:t>
            </a:r>
            <a:r>
              <a:rPr lang="de-DE" dirty="0" err="1">
                <a:latin typeface="Aptos" panose="020B0004020202020204" pitchFamily="34" charset="0"/>
                <a:sym typeface="Arial"/>
              </a:rPr>
              <a:t>lo</a:t>
            </a:r>
            <a:r>
              <a:rPr lang="de-DE" dirty="0">
                <a:latin typeface="Aptos" panose="020B0004020202020204" pitchFamily="34" charset="0"/>
                <a:sym typeface="Arial"/>
              </a:rPr>
              <a:t> </a:t>
            </a:r>
            <a:r>
              <a:rPr lang="de-DE" dirty="0" err="1">
                <a:latin typeface="Aptos" panose="020B0004020202020204" pitchFamily="34" charset="0"/>
                <a:sym typeface="Arial"/>
              </a:rPr>
              <a:t>sviluppo</a:t>
            </a:r>
            <a:r>
              <a:rPr lang="de-DE" dirty="0">
                <a:latin typeface="Aptos" panose="020B0004020202020204" pitchFamily="34" charset="0"/>
                <a:sym typeface="Arial"/>
              </a:rPr>
              <a:t> </a:t>
            </a:r>
            <a:r>
              <a:rPr lang="de-DE" dirty="0" err="1">
                <a:latin typeface="Aptos" panose="020B0004020202020204" pitchFamily="34" charset="0"/>
                <a:sym typeface="Arial"/>
              </a:rPr>
              <a:t>sostenibile</a:t>
            </a:r>
            <a:r>
              <a:rPr lang="de-DE" dirty="0">
                <a:latin typeface="Aptos" panose="020B0004020202020204" pitchFamily="34" charset="0"/>
                <a:sym typeface="Arial"/>
              </a:rPr>
              <a:t>: SDG </a:t>
            </a:r>
            <a:endParaRPr dirty="0">
              <a:latin typeface="Aptos" panose="020B0004020202020204" pitchFamily="34" charset="0"/>
            </a:endParaRPr>
          </a:p>
          <a:p>
            <a:pPr marL="685800" lvl="0" indent="-304800" algn="l" rtl="0">
              <a:lnSpc>
                <a:spcPct val="80000"/>
              </a:lnSpc>
              <a:spcBef>
                <a:spcPts val="2200"/>
              </a:spcBef>
              <a:spcAft>
                <a:spcPts val="0"/>
              </a:spcAft>
              <a:buSzPts val="2400"/>
              <a:buFont typeface="Arial"/>
              <a:buNone/>
            </a:pPr>
            <a:endParaRPr dirty="0">
              <a:latin typeface="Aptos" panose="020B0004020202020204" pitchFamily="34" charset="0"/>
            </a:endParaRPr>
          </a:p>
          <a:p>
            <a:pPr marL="228600" lvl="0" indent="0" algn="l" rtl="0">
              <a:lnSpc>
                <a:spcPct val="80000"/>
              </a:lnSpc>
              <a:spcBef>
                <a:spcPts val="2200"/>
              </a:spcBef>
              <a:spcAft>
                <a:spcPts val="0"/>
              </a:spcAft>
              <a:buSzPts val="2400"/>
              <a:buNone/>
            </a:pPr>
            <a:endParaRPr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3661409" y="5035551"/>
            <a:ext cx="8167734" cy="119107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Autorità </a:t>
            </a:r>
            <a:r>
              <a:rPr lang="de-DE" dirty="0" err="1">
                <a:latin typeface="Aptos Serif" panose="02020604070405020304" pitchFamily="18" charset="0"/>
                <a:ea typeface="Arial"/>
                <a:cs typeface="Aptos Serif" panose="02020604070405020304" pitchFamily="18" charset="0"/>
                <a:sym typeface="Arial"/>
              </a:rPr>
              <a:t>locali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attori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importanti</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SDG</a:t>
            </a:r>
            <a:endParaRPr dirty="0">
              <a:latin typeface="Aptos Serif" panose="02020604070405020304" pitchFamily="18" charset="0"/>
              <a:cs typeface="Aptos Serif" panose="02020604070405020304" pitchFamily="18" charset="0"/>
            </a:endParaRPr>
          </a:p>
        </p:txBody>
      </p:sp>
      <p:sp>
        <p:nvSpPr>
          <p:cNvPr id="286" name="Google Shape;286;p46"/>
          <p:cNvSpPr txBox="1">
            <a:spLocks noGrp="1"/>
          </p:cNvSpPr>
          <p:nvPr>
            <p:ph type="body" idx="2"/>
          </p:nvPr>
        </p:nvSpPr>
        <p:spPr>
          <a:xfrm>
            <a:off x="3661409" y="631372"/>
            <a:ext cx="8521066" cy="3644901"/>
          </a:xfrm>
          <a:prstGeom prst="rect">
            <a:avLst/>
          </a:prstGeom>
          <a:noFill/>
          <a:ln>
            <a:noFill/>
          </a:ln>
        </p:spPr>
        <p:txBody>
          <a:bodyPr spcFirstLastPara="1" wrap="square" lIns="0" tIns="45700" rIns="91425" bIns="45700" anchor="t" anchorCtr="0">
            <a:normAutofit lnSpcReduction="10000"/>
          </a:bodyPr>
          <a:lstStyle/>
          <a:p>
            <a:pPr marL="514350" lvl="0" indent="-285750" algn="l" rtl="0">
              <a:lnSpc>
                <a:spcPct val="90000"/>
              </a:lnSpc>
              <a:spcBef>
                <a:spcPts val="1800"/>
              </a:spcBef>
              <a:spcAft>
                <a:spcPts val="0"/>
              </a:spcAft>
              <a:buSzPts val="2000"/>
              <a:buFont typeface="Arial"/>
              <a:buChar char="•"/>
            </a:pPr>
            <a:r>
              <a:rPr lang="de-DE" b="1" dirty="0">
                <a:solidFill>
                  <a:srgbClr val="035854"/>
                </a:solidFill>
                <a:latin typeface="Aptos" panose="020B0004020202020204" pitchFamily="34" charset="0"/>
                <a:sym typeface="Arial"/>
              </a:rPr>
              <a:t>Le </a:t>
            </a:r>
            <a:r>
              <a:rPr lang="de-DE" b="1" dirty="0" err="1">
                <a:solidFill>
                  <a:srgbClr val="035854"/>
                </a:solidFill>
                <a:latin typeface="Aptos" panose="020B0004020202020204" pitchFamily="34" charset="0"/>
                <a:sym typeface="Arial"/>
              </a:rPr>
              <a:t>autorità</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locali</a:t>
            </a:r>
            <a:r>
              <a:rPr lang="de-DE" b="1"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sono</a:t>
            </a:r>
            <a:r>
              <a:rPr lang="de-DE" dirty="0">
                <a:solidFill>
                  <a:srgbClr val="035854"/>
                </a:solidFill>
                <a:latin typeface="Aptos" panose="020B0004020202020204" pitchFamily="34" charset="0"/>
                <a:sym typeface="Arial"/>
              </a:rPr>
              <a:t> le più </a:t>
            </a:r>
            <a:r>
              <a:rPr lang="de-DE" dirty="0" err="1">
                <a:solidFill>
                  <a:srgbClr val="035854"/>
                </a:solidFill>
                <a:latin typeface="Aptos" panose="020B0004020202020204" pitchFamily="34" charset="0"/>
                <a:sym typeface="Arial"/>
              </a:rPr>
              <a:t>vicine</a:t>
            </a:r>
            <a:r>
              <a:rPr lang="de-DE" dirty="0">
                <a:solidFill>
                  <a:srgbClr val="035854"/>
                </a:solidFill>
                <a:latin typeface="Aptos" panose="020B0004020202020204" pitchFamily="34" charset="0"/>
                <a:sym typeface="Arial"/>
              </a:rPr>
              <a:t> ai </a:t>
            </a:r>
            <a:r>
              <a:rPr lang="de-DE" dirty="0" err="1">
                <a:solidFill>
                  <a:srgbClr val="035854"/>
                </a:solidFill>
                <a:latin typeface="Aptos" panose="020B0004020202020204" pitchFamily="34" charset="0"/>
                <a:sym typeface="Arial"/>
              </a:rPr>
              <a:t>cittadini</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e</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gestiscono</a:t>
            </a:r>
            <a:r>
              <a:rPr lang="de-DE" dirty="0">
                <a:solidFill>
                  <a:srgbClr val="035854"/>
                </a:solidFill>
                <a:latin typeface="Aptos" panose="020B0004020202020204" pitchFamily="34" charset="0"/>
                <a:sym typeface="Arial"/>
              </a:rPr>
              <a:t> servizi </a:t>
            </a:r>
            <a:r>
              <a:rPr lang="de-DE" dirty="0" err="1">
                <a:solidFill>
                  <a:srgbClr val="035854"/>
                </a:solidFill>
                <a:latin typeface="Aptos" panose="020B0004020202020204" pitchFamily="34" charset="0"/>
                <a:sym typeface="Arial"/>
              </a:rPr>
              <a:t>importanti</a:t>
            </a:r>
            <a:r>
              <a:rPr lang="de-DE"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trasporti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abitazioni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istruzione</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rifiuti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acqua</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energia</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ecc</a:t>
            </a:r>
            <a:r>
              <a:rPr lang="de-DE" b="1" dirty="0">
                <a:solidFill>
                  <a:srgbClr val="035854"/>
                </a:solidFill>
                <a:latin typeface="Aptos" panose="020B0004020202020204" pitchFamily="34" charset="0"/>
                <a:sym typeface="Arial"/>
              </a:rPr>
              <a:t>.</a:t>
            </a:r>
            <a:endParaRPr dirty="0">
              <a:latin typeface="Aptos" panose="020B0004020202020204" pitchFamily="34" charset="0"/>
            </a:endParaRPr>
          </a:p>
          <a:p>
            <a:pPr marL="514350" lvl="0" indent="-285750" algn="l" rtl="0">
              <a:lnSpc>
                <a:spcPct val="90000"/>
              </a:lnSpc>
              <a:spcBef>
                <a:spcPts val="1800"/>
              </a:spcBef>
              <a:spcAft>
                <a:spcPts val="0"/>
              </a:spcAft>
              <a:buSzPts val="2000"/>
              <a:buFont typeface="Arial"/>
              <a:buChar char="•"/>
            </a:pPr>
            <a:r>
              <a:rPr lang="de-DE" b="1" dirty="0" err="1">
                <a:solidFill>
                  <a:srgbClr val="035854"/>
                </a:solidFill>
                <a:latin typeface="Aptos" panose="020B0004020202020204" pitchFamily="34" charset="0"/>
                <a:sym typeface="Arial"/>
              </a:rPr>
              <a:t>Oltre</a:t>
            </a:r>
            <a:r>
              <a:rPr lang="de-DE" b="1" dirty="0">
                <a:solidFill>
                  <a:srgbClr val="035854"/>
                </a:solidFill>
                <a:latin typeface="Aptos" panose="020B0004020202020204" pitchFamily="34" charset="0"/>
                <a:sym typeface="Arial"/>
              </a:rPr>
              <a:t> il 65 % </a:t>
            </a:r>
            <a:r>
              <a:rPr lang="de-DE" b="1" dirty="0" err="1">
                <a:solidFill>
                  <a:srgbClr val="035854"/>
                </a:solidFill>
                <a:latin typeface="Aptos" panose="020B0004020202020204" pitchFamily="34" charset="0"/>
                <a:sym typeface="Arial"/>
              </a:rPr>
              <a:t>degli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obiettivi</a:t>
            </a:r>
            <a:r>
              <a:rPr lang="de-DE" b="1" dirty="0">
                <a:solidFill>
                  <a:srgbClr val="035854"/>
                </a:solidFill>
                <a:latin typeface="Aptos" panose="020B0004020202020204" pitchFamily="34" charset="0"/>
                <a:sym typeface="Arial"/>
              </a:rPr>
              <a:t> SDG </a:t>
            </a:r>
            <a:r>
              <a:rPr lang="de-DE" dirty="0" err="1">
                <a:solidFill>
                  <a:srgbClr val="035854"/>
                </a:solidFill>
                <a:latin typeface="Aptos" panose="020B0004020202020204" pitchFamily="34" charset="0"/>
                <a:sym typeface="Arial"/>
              </a:rPr>
              <a:t>può</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essere</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raggiunto</a:t>
            </a:r>
            <a:r>
              <a:rPr lang="de-DE" dirty="0">
                <a:solidFill>
                  <a:srgbClr val="035854"/>
                </a:solidFill>
                <a:latin typeface="Aptos" panose="020B0004020202020204" pitchFamily="34" charset="0"/>
                <a:sym typeface="Arial"/>
              </a:rPr>
              <a:t> solo </a:t>
            </a:r>
            <a:r>
              <a:rPr lang="de-DE" dirty="0" err="1">
                <a:solidFill>
                  <a:srgbClr val="035854"/>
                </a:solidFill>
                <a:latin typeface="Aptos" panose="020B0004020202020204" pitchFamily="34" charset="0"/>
                <a:sym typeface="Arial"/>
              </a:rPr>
              <a:t>con</a:t>
            </a:r>
            <a:r>
              <a:rPr lang="de-DE" dirty="0">
                <a:solidFill>
                  <a:srgbClr val="035854"/>
                </a:solidFill>
                <a:latin typeface="Aptos" panose="020B0004020202020204" pitchFamily="34" charset="0"/>
                <a:sym typeface="Arial"/>
              </a:rPr>
              <a:t> </a:t>
            </a:r>
            <a:r>
              <a:rPr lang="de-DE" b="1" dirty="0">
                <a:solidFill>
                  <a:srgbClr val="035854"/>
                </a:solidFill>
                <a:latin typeface="Aptos" panose="020B0004020202020204" pitchFamily="34" charset="0"/>
                <a:sym typeface="Arial"/>
              </a:rPr>
              <a:t>la </a:t>
            </a:r>
            <a:r>
              <a:rPr lang="de-DE" b="1" dirty="0" err="1">
                <a:solidFill>
                  <a:srgbClr val="035854"/>
                </a:solidFill>
                <a:latin typeface="Aptos" panose="020B0004020202020204" pitchFamily="34" charset="0"/>
                <a:sym typeface="Arial"/>
              </a:rPr>
              <a:t>partecipazione</a:t>
            </a:r>
            <a:r>
              <a:rPr lang="de-DE" b="1" dirty="0">
                <a:solidFill>
                  <a:srgbClr val="035854"/>
                </a:solidFill>
                <a:latin typeface="Aptos" panose="020B0004020202020204" pitchFamily="34" charset="0"/>
                <a:sym typeface="Arial"/>
              </a:rPr>
              <a:t> delle </a:t>
            </a:r>
            <a:r>
              <a:rPr lang="de-DE" b="1" dirty="0" err="1">
                <a:solidFill>
                  <a:srgbClr val="035854"/>
                </a:solidFill>
                <a:latin typeface="Aptos" panose="020B0004020202020204" pitchFamily="34" charset="0"/>
                <a:sym typeface="Arial"/>
              </a:rPr>
              <a:t>autorità</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locali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e</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regionali</a:t>
            </a:r>
            <a:r>
              <a:rPr lang="de-DE" dirty="0">
                <a:solidFill>
                  <a:srgbClr val="035854"/>
                </a:solidFill>
                <a:latin typeface="Aptos" panose="020B0004020202020204" pitchFamily="34" charset="0"/>
                <a:sym typeface="Arial"/>
              </a:rPr>
              <a:t>.</a:t>
            </a:r>
            <a:endParaRPr dirty="0">
              <a:latin typeface="Aptos" panose="020B0004020202020204" pitchFamily="34" charset="0"/>
            </a:endParaRPr>
          </a:p>
          <a:p>
            <a:pPr marL="514350" lvl="0" indent="-285750" algn="l" rtl="0">
              <a:lnSpc>
                <a:spcPct val="90000"/>
              </a:lnSpc>
              <a:spcBef>
                <a:spcPts val="1800"/>
              </a:spcBef>
              <a:spcAft>
                <a:spcPts val="0"/>
              </a:spcAft>
              <a:buSzPts val="2000"/>
              <a:buFont typeface="Arial"/>
              <a:buChar char="•"/>
            </a:pPr>
            <a:r>
              <a:rPr lang="de-DE" b="1" dirty="0">
                <a:solidFill>
                  <a:srgbClr val="035854"/>
                </a:solidFill>
                <a:latin typeface="Aptos" panose="020B0004020202020204" pitchFamily="34" charset="0"/>
                <a:sym typeface="Arial"/>
              </a:rPr>
              <a:t>Le </a:t>
            </a:r>
            <a:r>
              <a:rPr lang="de-DE" b="1" dirty="0" err="1">
                <a:solidFill>
                  <a:srgbClr val="035854"/>
                </a:solidFill>
                <a:latin typeface="Aptos" panose="020B0004020202020204" pitchFamily="34" charset="0"/>
                <a:sym typeface="Arial"/>
              </a:rPr>
              <a:t>città</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e</a:t>
            </a:r>
            <a:r>
              <a:rPr lang="de-DE" b="1" dirty="0">
                <a:solidFill>
                  <a:srgbClr val="035854"/>
                </a:solidFill>
                <a:latin typeface="Aptos" panose="020B0004020202020204" pitchFamily="34" charset="0"/>
                <a:sym typeface="Arial"/>
              </a:rPr>
              <a:t> i </a:t>
            </a:r>
            <a:r>
              <a:rPr lang="de-DE" b="1" dirty="0" err="1">
                <a:solidFill>
                  <a:srgbClr val="035854"/>
                </a:solidFill>
                <a:latin typeface="Aptos" panose="020B0004020202020204" pitchFamily="34" charset="0"/>
                <a:sym typeface="Arial"/>
              </a:rPr>
              <a:t>comuni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sono</a:t>
            </a:r>
            <a:r>
              <a:rPr lang="de-DE" b="1" dirty="0">
                <a:solidFill>
                  <a:srgbClr val="035854"/>
                </a:solidFill>
                <a:latin typeface="Aptos" panose="020B0004020202020204" pitchFamily="34" charset="0"/>
                <a:sym typeface="Arial"/>
              </a:rPr>
              <a:t> in prima </a:t>
            </a:r>
            <a:r>
              <a:rPr lang="de-DE" b="1" dirty="0" err="1">
                <a:solidFill>
                  <a:srgbClr val="035854"/>
                </a:solidFill>
                <a:latin typeface="Aptos" panose="020B0004020202020204" pitchFamily="34" charset="0"/>
                <a:sym typeface="Arial"/>
              </a:rPr>
              <a:t>linea</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nella</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lotta</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contro</a:t>
            </a:r>
            <a:r>
              <a:rPr lang="de-DE" b="1" dirty="0">
                <a:solidFill>
                  <a:srgbClr val="035854"/>
                </a:solidFill>
                <a:latin typeface="Aptos" panose="020B0004020202020204" pitchFamily="34" charset="0"/>
                <a:sym typeface="Arial"/>
              </a:rPr>
              <a:t> il </a:t>
            </a:r>
            <a:r>
              <a:rPr lang="de-DE" b="1" dirty="0" err="1">
                <a:solidFill>
                  <a:srgbClr val="035854"/>
                </a:solidFill>
                <a:latin typeface="Aptos" panose="020B0004020202020204" pitchFamily="34" charset="0"/>
                <a:sym typeface="Arial"/>
              </a:rPr>
              <a:t>cambiamento</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climatico</a:t>
            </a:r>
            <a:r>
              <a:rPr lang="de-DE" b="1" dirty="0">
                <a:solidFill>
                  <a:srgbClr val="035854"/>
                </a:solidFill>
                <a:latin typeface="Aptos" panose="020B0004020202020204" pitchFamily="34" charset="0"/>
                <a:sym typeface="Arial"/>
              </a:rPr>
              <a:t>, la </a:t>
            </a:r>
            <a:r>
              <a:rPr lang="de-DE" b="1" dirty="0" err="1">
                <a:solidFill>
                  <a:srgbClr val="035854"/>
                </a:solidFill>
                <a:latin typeface="Aptos" panose="020B0004020202020204" pitchFamily="34" charset="0"/>
                <a:sym typeface="Arial"/>
              </a:rPr>
              <a:t>povertà</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e</a:t>
            </a:r>
            <a:r>
              <a:rPr lang="de-DE" b="1" dirty="0">
                <a:solidFill>
                  <a:srgbClr val="035854"/>
                </a:solidFill>
                <a:latin typeface="Aptos" panose="020B0004020202020204" pitchFamily="34" charset="0"/>
                <a:sym typeface="Arial"/>
              </a:rPr>
              <a:t> la </a:t>
            </a:r>
            <a:r>
              <a:rPr lang="de-DE" b="1" dirty="0" err="1">
                <a:solidFill>
                  <a:srgbClr val="035854"/>
                </a:solidFill>
                <a:latin typeface="Aptos" panose="020B0004020202020204" pitchFamily="34" charset="0"/>
                <a:sym typeface="Arial"/>
              </a:rPr>
              <a:t>disuguaglianza</a:t>
            </a:r>
            <a:r>
              <a:rPr lang="de-DE" b="1" dirty="0">
                <a:solidFill>
                  <a:srgbClr val="035854"/>
                </a:solidFill>
                <a:latin typeface="Aptos" panose="020B0004020202020204" pitchFamily="34" charset="0"/>
                <a:sym typeface="Arial"/>
              </a:rPr>
              <a:t>.</a:t>
            </a:r>
            <a:endParaRPr dirty="0">
              <a:latin typeface="Aptos" panose="020B0004020202020204" pitchFamily="34" charset="0"/>
            </a:endParaRPr>
          </a:p>
          <a:p>
            <a:pPr marL="514350" lvl="0" indent="-285750" algn="l" rtl="0">
              <a:lnSpc>
                <a:spcPct val="90000"/>
              </a:lnSpc>
              <a:spcBef>
                <a:spcPts val="1800"/>
              </a:spcBef>
              <a:spcAft>
                <a:spcPts val="0"/>
              </a:spcAft>
              <a:buSzPts val="2000"/>
              <a:buFont typeface="Arial"/>
              <a:buChar char="•"/>
            </a:pPr>
            <a:r>
              <a:rPr lang="de-DE" b="1" dirty="0">
                <a:solidFill>
                  <a:srgbClr val="035854"/>
                </a:solidFill>
                <a:latin typeface="Aptos" panose="020B0004020202020204" pitchFamily="34" charset="0"/>
                <a:sym typeface="Arial"/>
              </a:rPr>
              <a:t>Le </a:t>
            </a:r>
            <a:r>
              <a:rPr lang="de-DE" b="1" dirty="0" err="1">
                <a:solidFill>
                  <a:srgbClr val="035854"/>
                </a:solidFill>
                <a:latin typeface="Aptos" panose="020B0004020202020204" pitchFamily="34" charset="0"/>
                <a:sym typeface="Arial"/>
              </a:rPr>
              <a:t>azioni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locali</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hanno</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un</a:t>
            </a:r>
            <a:r>
              <a:rPr lang="de-DE" b="1" dirty="0">
                <a:solidFill>
                  <a:srgbClr val="035854"/>
                </a:solidFill>
                <a:latin typeface="Aptos" panose="020B0004020202020204" pitchFamily="34" charset="0"/>
                <a:sym typeface="Arial"/>
              </a:rPr>
              <a:t> </a:t>
            </a:r>
            <a:r>
              <a:rPr lang="de-DE" b="1" dirty="0" err="1">
                <a:solidFill>
                  <a:srgbClr val="035854"/>
                </a:solidFill>
                <a:latin typeface="Aptos" panose="020B0004020202020204" pitchFamily="34" charset="0"/>
                <a:sym typeface="Arial"/>
              </a:rPr>
              <a:t>impatto</a:t>
            </a:r>
            <a:r>
              <a:rPr lang="de-DE" b="1" dirty="0">
                <a:solidFill>
                  <a:srgbClr val="035854"/>
                </a:solidFill>
                <a:latin typeface="Aptos" panose="020B0004020202020204" pitchFamily="34" charset="0"/>
                <a:sym typeface="Arial"/>
              </a:rPr>
              <a:t> globale</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lo</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sviluppo</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urbano</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sostenibile</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l’inclusione</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sociale</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e</a:t>
            </a:r>
            <a:r>
              <a:rPr lang="de-DE" dirty="0">
                <a:solidFill>
                  <a:srgbClr val="035854"/>
                </a:solidFill>
                <a:latin typeface="Aptos" panose="020B0004020202020204" pitchFamily="34" charset="0"/>
                <a:sym typeface="Arial"/>
              </a:rPr>
              <a:t> le </a:t>
            </a:r>
            <a:r>
              <a:rPr lang="de-DE" dirty="0" err="1">
                <a:solidFill>
                  <a:srgbClr val="035854"/>
                </a:solidFill>
                <a:latin typeface="Aptos" panose="020B0004020202020204" pitchFamily="34" charset="0"/>
                <a:sym typeface="Arial"/>
              </a:rPr>
              <a:t>innovazioni</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verdi</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contribuiscono</a:t>
            </a:r>
            <a:r>
              <a:rPr lang="de-DE" dirty="0">
                <a:solidFill>
                  <a:srgbClr val="035854"/>
                </a:solidFill>
                <a:latin typeface="Aptos" panose="020B0004020202020204" pitchFamily="34" charset="0"/>
                <a:sym typeface="Arial"/>
              </a:rPr>
              <a:t> tutti </a:t>
            </a:r>
            <a:r>
              <a:rPr lang="de-DE" dirty="0" err="1">
                <a:solidFill>
                  <a:srgbClr val="035854"/>
                </a:solidFill>
                <a:latin typeface="Aptos" panose="020B0004020202020204" pitchFamily="34" charset="0"/>
                <a:sym typeface="Arial"/>
              </a:rPr>
              <a:t>agli</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obiettivi</a:t>
            </a:r>
            <a:r>
              <a:rPr lang="de-DE" dirty="0">
                <a:solidFill>
                  <a:srgbClr val="035854"/>
                </a:solidFill>
                <a:latin typeface="Aptos" panose="020B0004020202020204" pitchFamily="34" charset="0"/>
                <a:sym typeface="Arial"/>
              </a:rPr>
              <a:t> </a:t>
            </a:r>
            <a:r>
              <a:rPr lang="de-DE" dirty="0" err="1">
                <a:solidFill>
                  <a:srgbClr val="035854"/>
                </a:solidFill>
                <a:latin typeface="Aptos" panose="020B0004020202020204" pitchFamily="34" charset="0"/>
                <a:sym typeface="Arial"/>
              </a:rPr>
              <a:t>globali</a:t>
            </a:r>
            <a:r>
              <a:rPr lang="de-DE" dirty="0">
                <a:solidFill>
                  <a:srgbClr val="035854"/>
                </a:solidFill>
                <a:latin typeface="Aptos" panose="020B0004020202020204" pitchFamily="34" charset="0"/>
                <a:sym typeface="Arial"/>
              </a:rPr>
              <a:t>.</a:t>
            </a:r>
            <a:endParaRPr dirty="0">
              <a:latin typeface="Aptos" panose="020B0004020202020204" pitchFamily="34" charset="0"/>
              <a:sym typeface="Arial"/>
            </a:endParaRPr>
          </a:p>
        </p:txBody>
      </p:sp>
      <p:pic>
        <p:nvPicPr>
          <p:cNvPr id="287" name="Google Shape;287;p46"/>
          <p:cNvPicPr preferRelativeResize="0"/>
          <p:nvPr/>
        </p:nvPicPr>
        <p:blipFill rotWithShape="1">
          <a:blip r:embed="rId3">
            <a:alphaModFix/>
          </a:blip>
          <a:srcRect/>
          <a:stretch/>
        </p:blipFill>
        <p:spPr>
          <a:xfrm>
            <a:off x="496682" y="631372"/>
            <a:ext cx="2943636" cy="29055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Appalti pubblici sostenibili: uno strumento strategico per gli SDG</a:t>
            </a:r>
            <a:endParaRPr>
              <a:latin typeface="Aptos Serif" panose="02020604070405020304" pitchFamily="18" charset="0"/>
              <a:cs typeface="Aptos Serif" panose="02020604070405020304" pitchFamily="18" charset="0"/>
            </a:endParaRPr>
          </a:p>
        </p:txBody>
      </p:sp>
      <p:grpSp>
        <p:nvGrpSpPr>
          <p:cNvPr id="293" name="Google Shape;293;p4"/>
          <p:cNvGrpSpPr/>
          <p:nvPr/>
        </p:nvGrpSpPr>
        <p:grpSpPr>
          <a:xfrm>
            <a:off x="967230" y="2141887"/>
            <a:ext cx="10257539" cy="3718812"/>
            <a:chOff x="372870" y="316262"/>
            <a:chExt cx="10257539" cy="3718812"/>
          </a:xfrm>
        </p:grpSpPr>
        <p:sp>
          <p:nvSpPr>
            <p:cNvPr id="294" name="Google Shape;294;p4"/>
            <p:cNvSpPr/>
            <p:nvPr/>
          </p:nvSpPr>
          <p:spPr>
            <a:xfrm>
              <a:off x="779952"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295" name="Google Shape;295;p4"/>
            <p:cNvSpPr/>
            <p:nvPr/>
          </p:nvSpPr>
          <p:spPr>
            <a:xfrm>
              <a:off x="1051341" y="587651"/>
              <a:ext cx="730660" cy="730660"/>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296" name="Google Shape;296;p4"/>
            <p:cNvSpPr/>
            <p:nvPr/>
          </p:nvSpPr>
          <p:spPr>
            <a:xfrm>
              <a:off x="372870"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297" name="Google Shape;297;p4"/>
            <p:cNvSpPr txBox="1"/>
            <p:nvPr/>
          </p:nvSpPr>
          <p:spPr>
            <a:xfrm>
              <a:off x="372870" y="1986344"/>
              <a:ext cx="2087602" cy="204873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In molti paesi gli appalti pubblici rappresentano dal 15 al 20 % del PIL: si tratta quindi di una potente leva economica</a:t>
              </a:r>
              <a:endParaRPr sz="1600" b="0" i="0" u="none" strike="noStrike" cap="none">
                <a:solidFill>
                  <a:srgbClr val="000000"/>
                </a:solidFill>
                <a:latin typeface="Aptos" panose="020B0004020202020204" pitchFamily="34" charset="0"/>
                <a:sym typeface="Arial"/>
              </a:endParaRPr>
            </a:p>
          </p:txBody>
        </p:sp>
        <p:sp>
          <p:nvSpPr>
            <p:cNvPr id="298" name="Google Shape;298;p4"/>
            <p:cNvSpPr/>
            <p:nvPr/>
          </p:nvSpPr>
          <p:spPr>
            <a:xfrm>
              <a:off x="3638454"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299" name="Google Shape;299;p4"/>
            <p:cNvSpPr/>
            <p:nvPr/>
          </p:nvSpPr>
          <p:spPr>
            <a:xfrm>
              <a:off x="3909843" y="587651"/>
              <a:ext cx="730660" cy="730660"/>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0" name="Google Shape;300;p4"/>
            <p:cNvSpPr/>
            <p:nvPr/>
          </p:nvSpPr>
          <p:spPr>
            <a:xfrm>
              <a:off x="2825803" y="1986344"/>
              <a:ext cx="2898740"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1" name="Google Shape;301;p4"/>
            <p:cNvSpPr txBox="1"/>
            <p:nvPr/>
          </p:nvSpPr>
          <p:spPr>
            <a:xfrm>
              <a:off x="2825803" y="1986344"/>
              <a:ext cx="2898740" cy="204873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Attraverso gli appalti sostenibili, le amministrazioni comunali possono: </a:t>
              </a:r>
              <a:br>
                <a:rPr lang="de-DE" sz="1600" b="1" i="0" u="none" strike="noStrike" cap="none">
                  <a:solidFill>
                    <a:srgbClr val="000000"/>
                  </a:solidFill>
                  <a:latin typeface="Aptos" panose="020B0004020202020204" pitchFamily="34" charset="0"/>
                  <a:sym typeface="Arial"/>
                </a:rPr>
              </a:br>
              <a:r>
                <a:rPr lang="de-DE" sz="1600" b="1" i="0" u="none" strike="noStrike" cap="none">
                  <a:solidFill>
                    <a:srgbClr val="000000"/>
                  </a:solidFill>
                  <a:latin typeface="Aptos" panose="020B0004020202020204" pitchFamily="34" charset="0"/>
                  <a:sym typeface="Arial"/>
                </a:rPr>
                <a:t>- ridurre l’impatto ambientale (SDG 12, SDG 13)</a:t>
              </a:r>
              <a:endParaRPr>
                <a:latin typeface="Aptos" panose="020B0004020202020204" pitchFamily="34" charset="0"/>
              </a:endParaRPr>
            </a:p>
            <a:p>
              <a:pPr marL="285750" marR="0" lvl="0" indent="-285750" algn="ctr" rtl="0">
                <a:lnSpc>
                  <a:spcPct val="100000"/>
                </a:lnSpc>
                <a:spcBef>
                  <a:spcPts val="0"/>
                </a:spcBef>
                <a:spcAft>
                  <a:spcPts val="0"/>
                </a:spcAft>
                <a:buClr>
                  <a:srgbClr val="000000"/>
                </a:buClr>
                <a:buSzPts val="1400"/>
                <a:buFont typeface="Arial"/>
                <a:buChar char="-"/>
              </a:pPr>
              <a:r>
                <a:rPr lang="de-DE" sz="1600" b="1" i="0" u="none" strike="noStrike" cap="none">
                  <a:solidFill>
                    <a:srgbClr val="000000"/>
                  </a:solidFill>
                  <a:latin typeface="Aptos" panose="020B0004020202020204" pitchFamily="34" charset="0"/>
                  <a:sym typeface="Arial"/>
                </a:rPr>
                <a:t>promuovere il lavoro dignitoso e l’inclusione sociale (SDG 8, SDG 10)</a:t>
              </a:r>
              <a:endParaRPr>
                <a:latin typeface="Aptos" panose="020B0004020202020204" pitchFamily="34" charset="0"/>
              </a:endParaRPr>
            </a:p>
            <a:p>
              <a:pPr marL="285750" marR="0" lvl="0" indent="-285750" algn="ctr" rtl="0">
                <a:lnSpc>
                  <a:spcPct val="100000"/>
                </a:lnSpc>
                <a:spcBef>
                  <a:spcPts val="0"/>
                </a:spcBef>
                <a:spcAft>
                  <a:spcPts val="0"/>
                </a:spcAft>
                <a:buClr>
                  <a:srgbClr val="000000"/>
                </a:buClr>
                <a:buSzPts val="1400"/>
                <a:buFont typeface="Arial"/>
                <a:buChar char="-"/>
              </a:pPr>
              <a:r>
                <a:rPr lang="de-DE" sz="1600" b="1" i="0" u="none" strike="noStrike" cap="none">
                  <a:solidFill>
                    <a:srgbClr val="000000"/>
                  </a:solidFill>
                  <a:latin typeface="Aptos" panose="020B0004020202020204" pitchFamily="34" charset="0"/>
                  <a:sym typeface="Arial"/>
                </a:rPr>
                <a:t>promuovere l’innovazione e le infrastrutture sostenibili (SDG 9, SDG 11)</a:t>
              </a:r>
              <a:endParaRPr>
                <a:latin typeface="Aptos" panose="020B0004020202020204" pitchFamily="34" charset="0"/>
              </a:endParaRPr>
            </a:p>
          </p:txBody>
        </p:sp>
        <p:sp>
          <p:nvSpPr>
            <p:cNvPr id="302" name="Google Shape;302;p4"/>
            <p:cNvSpPr/>
            <p:nvPr/>
          </p:nvSpPr>
          <p:spPr>
            <a:xfrm>
              <a:off x="6496956"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3" name="Google Shape;303;p4"/>
            <p:cNvSpPr/>
            <p:nvPr/>
          </p:nvSpPr>
          <p:spPr>
            <a:xfrm>
              <a:off x="6768345" y="587651"/>
              <a:ext cx="730660" cy="73066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4" name="Google Shape;304;p4"/>
            <p:cNvSpPr/>
            <p:nvPr/>
          </p:nvSpPr>
          <p:spPr>
            <a:xfrm>
              <a:off x="6089874"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5" name="Google Shape;305;p4"/>
            <p:cNvSpPr txBox="1"/>
            <p:nvPr/>
          </p:nvSpPr>
          <p:spPr>
            <a:xfrm>
              <a:off x="6089874" y="1986344"/>
              <a:ext cx="2087602" cy="204873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Ancorare i principi SDG nel processo decisionale quotidiano e nelle strategie a lungo termine.</a:t>
              </a:r>
              <a:endParaRPr sz="1600" b="0" i="0" u="none" strike="noStrike" cap="none">
                <a:solidFill>
                  <a:srgbClr val="000000"/>
                </a:solidFill>
                <a:latin typeface="Aptos" panose="020B0004020202020204" pitchFamily="34" charset="0"/>
                <a:sym typeface="Arial"/>
              </a:endParaRPr>
            </a:p>
          </p:txBody>
        </p:sp>
        <p:sp>
          <p:nvSpPr>
            <p:cNvPr id="306" name="Google Shape;306;p4"/>
            <p:cNvSpPr/>
            <p:nvPr/>
          </p:nvSpPr>
          <p:spPr>
            <a:xfrm>
              <a:off x="8949889" y="316262"/>
              <a:ext cx="1273437" cy="1273437"/>
            </a:xfrm>
            <a:prstGeom prst="ellipse">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7" name="Google Shape;307;p4"/>
            <p:cNvSpPr/>
            <p:nvPr/>
          </p:nvSpPr>
          <p:spPr>
            <a:xfrm>
              <a:off x="9221277" y="587651"/>
              <a:ext cx="730660" cy="7306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8" name="Google Shape;308;p4"/>
            <p:cNvSpPr/>
            <p:nvPr/>
          </p:nvSpPr>
          <p:spPr>
            <a:xfrm>
              <a:off x="8542807" y="1986344"/>
              <a:ext cx="2087602" cy="20487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09" name="Google Shape;309;p4"/>
            <p:cNvSpPr txBox="1"/>
            <p:nvPr/>
          </p:nvSpPr>
          <p:spPr>
            <a:xfrm>
              <a:off x="8542807" y="1986344"/>
              <a:ext cx="2087602" cy="204873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Inviare segnali chiari ai mercati e sostenere le imprese responsabili e i modelli di economia circolare.</a:t>
              </a:r>
              <a:endParaRPr sz="16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title"/>
          </p:nvPr>
        </p:nvSpPr>
        <p:spPr>
          <a:xfrm>
            <a:off x="5990341" y="663879"/>
            <a:ext cx="5063490" cy="127934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Obiettivi </a:t>
            </a:r>
            <a:r>
              <a:rPr lang="de-DE" dirty="0" err="1">
                <a:latin typeface="Aptos Serif" panose="02020604070405020304" pitchFamily="18" charset="0"/>
                <a:ea typeface="Arial"/>
                <a:cs typeface="Aptos Serif" panose="02020604070405020304" pitchFamily="18" charset="0"/>
                <a:sym typeface="Arial"/>
              </a:rPr>
              <a:t>nazionali</a:t>
            </a:r>
            <a:r>
              <a:rPr lang="de-DE" dirty="0">
                <a:latin typeface="Aptos Serif" panose="02020604070405020304" pitchFamily="18" charset="0"/>
                <a:ea typeface="Arial"/>
                <a:cs typeface="Aptos Serif" panose="02020604070405020304" pitchFamily="18" charset="0"/>
                <a:sym typeface="Arial"/>
              </a:rPr>
              <a:t> per la </a:t>
            </a:r>
            <a:r>
              <a:rPr lang="de-DE" dirty="0" err="1">
                <a:latin typeface="Aptos Serif" panose="02020604070405020304" pitchFamily="18" charset="0"/>
                <a:ea typeface="Arial"/>
                <a:cs typeface="Aptos Serif" panose="02020604070405020304" pitchFamily="18" charset="0"/>
                <a:sym typeface="Arial"/>
              </a:rPr>
              <a:t>sostenibilità</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sp>
        <p:nvSpPr>
          <p:cNvPr id="315" name="Google Shape;315;p47"/>
          <p:cNvSpPr txBox="1">
            <a:spLocks noGrp="1"/>
          </p:cNvSpPr>
          <p:nvPr>
            <p:ph type="body" idx="1"/>
          </p:nvPr>
        </p:nvSpPr>
        <p:spPr>
          <a:xfrm>
            <a:off x="5669042" y="1943223"/>
            <a:ext cx="5981700" cy="4129500"/>
          </a:xfrm>
          <a:prstGeom prst="rect">
            <a:avLst/>
          </a:prstGeom>
          <a:noFill/>
          <a:ln>
            <a:noFill/>
          </a:ln>
        </p:spPr>
        <p:txBody>
          <a:bodyPr spcFirstLastPara="1" wrap="square" lIns="0" tIns="228600" rIns="0" bIns="0" anchor="t" anchorCtr="0">
            <a:normAutofit fontScale="47500" lnSpcReduction="20000"/>
          </a:bodyPr>
          <a:lstStyle/>
          <a:p>
            <a:pPr marL="685800" lvl="0" indent="-457200" algn="l" rtl="0">
              <a:lnSpc>
                <a:spcPct val="120000"/>
              </a:lnSpc>
              <a:spcBef>
                <a:spcPts val="1800"/>
              </a:spcBef>
              <a:spcAft>
                <a:spcPts val="0"/>
              </a:spcAft>
              <a:buSzPct val="90497"/>
              <a:buFont typeface="Arial" panose="020B0604020202020204" pitchFamily="34" charset="0"/>
              <a:buChar char="•"/>
            </a:pPr>
            <a:r>
              <a:rPr lang="de-DE" sz="3200" b="1" i="0" u="sng" dirty="0">
                <a:solidFill>
                  <a:srgbClr val="19191A"/>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rPr>
              <a:t>PAN GPP</a:t>
            </a:r>
            <a:r>
              <a:rPr lang="de-DE" sz="3200" b="1" i="0" dirty="0">
                <a:solidFill>
                  <a:srgbClr val="19191A"/>
                </a:solidFill>
                <a:latin typeface="Aptos" panose="020B0004020202020204" pitchFamily="34" charset="0"/>
                <a:sym typeface="Arial"/>
              </a:rPr>
              <a:t>: </a:t>
            </a:r>
            <a:r>
              <a:rPr lang="de-DE" sz="3200" i="0" dirty="0">
                <a:solidFill>
                  <a:srgbClr val="19191A"/>
                </a:solidFill>
                <a:latin typeface="Aptos" panose="020B0004020202020204" pitchFamily="34" charset="0"/>
                <a:sym typeface="Arial"/>
              </a:rPr>
              <a:t>Piano </a:t>
            </a:r>
            <a:r>
              <a:rPr lang="de-DE" sz="3200" i="0" dirty="0" err="1">
                <a:solidFill>
                  <a:srgbClr val="19191A"/>
                </a:solidFill>
                <a:latin typeface="Aptos" panose="020B0004020202020204" pitchFamily="34" charset="0"/>
                <a:sym typeface="Arial"/>
              </a:rPr>
              <a:t>d’azione</a:t>
            </a:r>
            <a:r>
              <a:rPr lang="de-DE" sz="3200" i="0" dirty="0">
                <a:solidFill>
                  <a:srgbClr val="19191A"/>
                </a:solidFill>
                <a:latin typeface="Aptos" panose="020B0004020202020204" pitchFamily="34" charset="0"/>
                <a:sym typeface="Arial"/>
              </a:rPr>
              <a:t> per la </a:t>
            </a:r>
            <a:r>
              <a:rPr lang="de-DE" sz="3200" i="0" dirty="0" err="1">
                <a:solidFill>
                  <a:srgbClr val="19191A"/>
                </a:solidFill>
                <a:latin typeface="Aptos" panose="020B0004020202020204" pitchFamily="34" charset="0"/>
                <a:sym typeface="Arial"/>
              </a:rPr>
              <a:t>sostenibilità</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ambientale</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dei</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consumi</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nel</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settore</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pubblico</a:t>
            </a:r>
            <a:r>
              <a:rPr lang="de-DE" sz="3200" i="0" dirty="0">
                <a:solidFill>
                  <a:srgbClr val="19191A"/>
                </a:solidFill>
                <a:latin typeface="Aptos" panose="020B0004020202020204" pitchFamily="34" charset="0"/>
                <a:sym typeface="Arial"/>
              </a:rPr>
              <a:t>, </a:t>
            </a:r>
            <a:r>
              <a:rPr lang="de-DE" sz="3200" b="1" i="0" dirty="0" err="1">
                <a:solidFill>
                  <a:srgbClr val="19191A"/>
                </a:solidFill>
                <a:latin typeface="Aptos" panose="020B0004020202020204" pitchFamily="34" charset="0"/>
                <a:sym typeface="Arial"/>
              </a:rPr>
              <a:t>obbligatorio</a:t>
            </a:r>
            <a:r>
              <a:rPr lang="de-DE" sz="3200" b="1" i="0" dirty="0">
                <a:solidFill>
                  <a:srgbClr val="19191A"/>
                </a:solidFill>
                <a:latin typeface="Aptos" panose="020B0004020202020204" pitchFamily="34" charset="0"/>
                <a:sym typeface="Arial"/>
              </a:rPr>
              <a:t> in Italia </a:t>
            </a:r>
            <a:r>
              <a:rPr lang="de-DE" sz="3200" b="1" i="0" dirty="0" err="1">
                <a:solidFill>
                  <a:srgbClr val="19191A"/>
                </a:solidFill>
                <a:latin typeface="Aptos" panose="020B0004020202020204" pitchFamily="34" charset="0"/>
                <a:sym typeface="Arial"/>
              </a:rPr>
              <a:t>dal</a:t>
            </a:r>
            <a:r>
              <a:rPr lang="de-DE" sz="3200" b="1" i="0" dirty="0">
                <a:solidFill>
                  <a:srgbClr val="19191A"/>
                </a:solidFill>
                <a:latin typeface="Aptos" panose="020B0004020202020204" pitchFamily="34" charset="0"/>
                <a:sym typeface="Arial"/>
              </a:rPr>
              <a:t> 2008. </a:t>
            </a:r>
            <a:r>
              <a:rPr lang="de-DE" sz="3200" i="0" dirty="0">
                <a:solidFill>
                  <a:srgbClr val="19191A"/>
                </a:solidFill>
                <a:latin typeface="Aptos" panose="020B0004020202020204" pitchFamily="34" charset="0"/>
                <a:sym typeface="Arial"/>
              </a:rPr>
              <a:t>La </a:t>
            </a:r>
            <a:r>
              <a:rPr lang="de-DE" sz="3200" i="0" dirty="0" err="1">
                <a:solidFill>
                  <a:srgbClr val="19191A"/>
                </a:solidFill>
                <a:latin typeface="Aptos" panose="020B0004020202020204" pitchFamily="34" charset="0"/>
                <a:sym typeface="Arial"/>
              </a:rPr>
              <a:t>versione</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attuale</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aggiornata</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è</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stata</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introdotta</a:t>
            </a:r>
            <a:r>
              <a:rPr lang="de-DE" sz="3200" i="0" dirty="0">
                <a:solidFill>
                  <a:srgbClr val="19191A"/>
                </a:solidFill>
                <a:latin typeface="Aptos" panose="020B0004020202020204" pitchFamily="34" charset="0"/>
                <a:sym typeface="Arial"/>
              </a:rPr>
              <a:t> </a:t>
            </a:r>
            <a:r>
              <a:rPr lang="de-DE" sz="3200" i="0" dirty="0" err="1">
                <a:solidFill>
                  <a:srgbClr val="19191A"/>
                </a:solidFill>
                <a:latin typeface="Aptos" panose="020B0004020202020204" pitchFamily="34" charset="0"/>
                <a:sym typeface="Arial"/>
              </a:rPr>
              <a:t>con</a:t>
            </a:r>
            <a:r>
              <a:rPr lang="de-DE" sz="3200" i="0" dirty="0">
                <a:solidFill>
                  <a:srgbClr val="19191A"/>
                </a:solidFill>
                <a:latin typeface="Aptos" panose="020B0004020202020204" pitchFamily="34" charset="0"/>
                <a:sym typeface="Arial"/>
              </a:rPr>
              <a:t> </a:t>
            </a:r>
            <a:r>
              <a:rPr lang="de-DE" sz="3200" b="1" i="0" dirty="0" err="1">
                <a:solidFill>
                  <a:srgbClr val="19191A"/>
                </a:solidFill>
                <a:latin typeface="Aptos" panose="020B0004020202020204" pitchFamily="34" charset="0"/>
                <a:sym typeface="Arial"/>
              </a:rPr>
              <a:t>decreto</a:t>
            </a:r>
            <a:r>
              <a:rPr lang="de-DE" sz="3200" b="1" i="0" dirty="0">
                <a:solidFill>
                  <a:srgbClr val="19191A"/>
                </a:solidFill>
                <a:latin typeface="Aptos" panose="020B0004020202020204" pitchFamily="34" charset="0"/>
                <a:sym typeface="Arial"/>
              </a:rPr>
              <a:t> del 3 </a:t>
            </a:r>
            <a:r>
              <a:rPr lang="de-DE" sz="3200" b="1" i="0" dirty="0" err="1">
                <a:solidFill>
                  <a:srgbClr val="19191A"/>
                </a:solidFill>
                <a:latin typeface="Aptos" panose="020B0004020202020204" pitchFamily="34" charset="0"/>
                <a:sym typeface="Arial"/>
              </a:rPr>
              <a:t>agosto</a:t>
            </a:r>
            <a:r>
              <a:rPr lang="de-DE" sz="3200" b="1" i="0" dirty="0">
                <a:solidFill>
                  <a:srgbClr val="19191A"/>
                </a:solidFill>
                <a:latin typeface="Aptos" panose="020B0004020202020204" pitchFamily="34" charset="0"/>
                <a:sym typeface="Arial"/>
              </a:rPr>
              <a:t> 2023.</a:t>
            </a:r>
            <a:endParaRPr sz="3200" b="1" i="0" dirty="0">
              <a:solidFill>
                <a:srgbClr val="19191A"/>
              </a:solidFill>
              <a:latin typeface="Aptos" panose="020B0004020202020204" pitchFamily="34" charset="0"/>
              <a:sym typeface="Arial"/>
            </a:endParaRPr>
          </a:p>
          <a:p>
            <a:pPr marL="685800" lvl="0" indent="-457200" algn="l" rtl="0">
              <a:lnSpc>
                <a:spcPct val="120000"/>
              </a:lnSpc>
              <a:spcBef>
                <a:spcPts val="1800"/>
              </a:spcBef>
              <a:spcAft>
                <a:spcPts val="0"/>
              </a:spcAft>
              <a:buSzPct val="98039"/>
              <a:buFont typeface="Arial" panose="020B0604020202020204" pitchFamily="34" charset="0"/>
              <a:buChar char="•"/>
            </a:pPr>
            <a:r>
              <a:rPr lang="de-DE" sz="3200" b="1" dirty="0">
                <a:solidFill>
                  <a:srgbClr val="19191A"/>
                </a:solidFill>
                <a:latin typeface="Aptos" panose="020B0004020202020204" pitchFamily="34" charset="0"/>
                <a:sym typeface="Arial"/>
              </a:rPr>
              <a:t>PNRR – Mission 2: </a:t>
            </a:r>
            <a:r>
              <a:rPr lang="de-DE" sz="3200" dirty="0">
                <a:solidFill>
                  <a:srgbClr val="19191A"/>
                </a:solidFill>
                <a:latin typeface="Aptos" panose="020B0004020202020204" pitchFamily="34" charset="0"/>
                <a:sym typeface="Arial"/>
              </a:rPr>
              <a:t>"</a:t>
            </a:r>
            <a:r>
              <a:rPr lang="de-DE" sz="3200" dirty="0" err="1">
                <a:solidFill>
                  <a:srgbClr val="19191A"/>
                </a:solidFill>
                <a:latin typeface="Aptos" panose="020B0004020202020204" pitchFamily="34" charset="0"/>
                <a:sym typeface="Arial"/>
              </a:rPr>
              <a:t>Rivoluzione</a:t>
            </a:r>
            <a:r>
              <a:rPr lang="de-DE" sz="3200" dirty="0">
                <a:solidFill>
                  <a:srgbClr val="19191A"/>
                </a:solidFill>
                <a:latin typeface="Aptos" panose="020B0004020202020204" pitchFamily="34" charset="0"/>
                <a:sym typeface="Arial"/>
              </a:rPr>
              <a:t> </a:t>
            </a:r>
            <a:r>
              <a:rPr lang="de-DE" sz="3200" dirty="0" err="1">
                <a:solidFill>
                  <a:srgbClr val="19191A"/>
                </a:solidFill>
                <a:latin typeface="Aptos" panose="020B0004020202020204" pitchFamily="34" charset="0"/>
                <a:sym typeface="Arial"/>
              </a:rPr>
              <a:t>verde</a:t>
            </a:r>
            <a:r>
              <a:rPr lang="de-DE" sz="3200" dirty="0">
                <a:solidFill>
                  <a:srgbClr val="19191A"/>
                </a:solidFill>
                <a:latin typeface="Aptos" panose="020B0004020202020204" pitchFamily="34" charset="0"/>
                <a:sym typeface="Arial"/>
              </a:rPr>
              <a:t> </a:t>
            </a:r>
            <a:r>
              <a:rPr lang="de-DE" sz="3200" dirty="0" err="1">
                <a:solidFill>
                  <a:srgbClr val="19191A"/>
                </a:solidFill>
                <a:latin typeface="Aptos" panose="020B0004020202020204" pitchFamily="34" charset="0"/>
                <a:sym typeface="Arial"/>
              </a:rPr>
              <a:t>e</a:t>
            </a:r>
            <a:r>
              <a:rPr lang="de-DE" sz="3200" dirty="0">
                <a:solidFill>
                  <a:srgbClr val="19191A"/>
                </a:solidFill>
                <a:latin typeface="Aptos" panose="020B0004020202020204" pitchFamily="34" charset="0"/>
                <a:sym typeface="Arial"/>
              </a:rPr>
              <a:t> </a:t>
            </a:r>
            <a:r>
              <a:rPr lang="de-DE" sz="3200" dirty="0" err="1">
                <a:solidFill>
                  <a:srgbClr val="19191A"/>
                </a:solidFill>
                <a:latin typeface="Aptos" panose="020B0004020202020204" pitchFamily="34" charset="0"/>
                <a:sym typeface="Arial"/>
              </a:rPr>
              <a:t>transizione</a:t>
            </a:r>
            <a:r>
              <a:rPr lang="de-DE" sz="3200" dirty="0">
                <a:solidFill>
                  <a:srgbClr val="19191A"/>
                </a:solidFill>
                <a:latin typeface="Aptos" panose="020B0004020202020204" pitchFamily="34" charset="0"/>
                <a:sym typeface="Arial"/>
              </a:rPr>
              <a:t> </a:t>
            </a:r>
            <a:r>
              <a:rPr lang="de-DE" sz="3200" dirty="0" err="1">
                <a:solidFill>
                  <a:srgbClr val="19191A"/>
                </a:solidFill>
                <a:latin typeface="Aptos" panose="020B0004020202020204" pitchFamily="34" charset="0"/>
                <a:sym typeface="Arial"/>
              </a:rPr>
              <a:t>ecologica</a:t>
            </a:r>
            <a:r>
              <a:rPr lang="de-DE" sz="3200" dirty="0">
                <a:solidFill>
                  <a:srgbClr val="19191A"/>
                </a:solidFill>
                <a:latin typeface="Aptos" panose="020B0004020202020204" pitchFamily="34" charset="0"/>
                <a:sym typeface="Arial"/>
              </a:rPr>
              <a:t>" </a:t>
            </a:r>
            <a:endParaRPr dirty="0">
              <a:latin typeface="Aptos" panose="020B0004020202020204" pitchFamily="34" charset="0"/>
            </a:endParaRPr>
          </a:p>
          <a:p>
            <a:pPr marL="228600" lvl="0" indent="0" algn="l" rtl="0">
              <a:lnSpc>
                <a:spcPct val="120000"/>
              </a:lnSpc>
              <a:spcBef>
                <a:spcPts val="1800"/>
              </a:spcBef>
              <a:spcAft>
                <a:spcPts val="0"/>
              </a:spcAft>
              <a:buSzPct val="98039"/>
              <a:buNone/>
            </a:pPr>
            <a:r>
              <a:rPr lang="de-DE" sz="2400" dirty="0">
                <a:solidFill>
                  <a:srgbClr val="19191A"/>
                </a:solidFill>
                <a:latin typeface="Aptos" panose="020B0004020202020204" pitchFamily="34" charset="0"/>
                <a:sym typeface="Arial"/>
              </a:rPr>
              <a:t> </a:t>
            </a:r>
            <a:endParaRPr dirty="0">
              <a:latin typeface="Aptos" panose="020B0004020202020204" pitchFamily="34" charset="0"/>
              <a:sym typeface="Arial"/>
            </a:endParaRPr>
          </a:p>
          <a:p>
            <a:pPr marL="228600" lvl="0" indent="0" algn="l" rtl="0">
              <a:lnSpc>
                <a:spcPct val="120000"/>
              </a:lnSpc>
              <a:spcBef>
                <a:spcPts val="1800"/>
              </a:spcBef>
              <a:spcAft>
                <a:spcPts val="0"/>
              </a:spcAft>
              <a:buSzPct val="130718"/>
              <a:buNone/>
            </a:pPr>
            <a:r>
              <a:rPr lang="de-DE" sz="2900" b="1" dirty="0">
                <a:solidFill>
                  <a:srgbClr val="19191A"/>
                </a:solidFill>
                <a:latin typeface="Aptos" panose="020B0004020202020204" pitchFamily="34" charset="0"/>
                <a:sym typeface="Arial"/>
              </a:rPr>
              <a:t>M2C1 – </a:t>
            </a:r>
            <a:r>
              <a:rPr lang="de-DE" sz="2900" dirty="0" err="1">
                <a:solidFill>
                  <a:srgbClr val="19191A"/>
                </a:solidFill>
                <a:latin typeface="Aptos" panose="020B0004020202020204" pitchFamily="34" charset="0"/>
                <a:sym typeface="Arial"/>
              </a:rPr>
              <a:t>Economia</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circolare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agricoltura</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sostenibile</a:t>
            </a:r>
            <a:r>
              <a:rPr lang="de-DE" sz="2900" dirty="0">
                <a:solidFill>
                  <a:srgbClr val="19191A"/>
                </a:solidFill>
                <a:latin typeface="Aptos" panose="020B0004020202020204" pitchFamily="34" charset="0"/>
                <a:sym typeface="Arial"/>
              </a:rPr>
              <a:t>;</a:t>
            </a:r>
            <a:endParaRPr sz="2900" dirty="0">
              <a:latin typeface="Aptos" panose="020B0004020202020204" pitchFamily="34" charset="0"/>
              <a:sym typeface="Arial"/>
            </a:endParaRPr>
          </a:p>
          <a:p>
            <a:pPr marL="228600" lvl="0" indent="0" algn="l" rtl="0">
              <a:lnSpc>
                <a:spcPct val="120000"/>
              </a:lnSpc>
              <a:spcBef>
                <a:spcPts val="1800"/>
              </a:spcBef>
              <a:spcAft>
                <a:spcPts val="0"/>
              </a:spcAft>
              <a:buSzPct val="130718"/>
              <a:buNone/>
            </a:pPr>
            <a:r>
              <a:rPr lang="de-DE" sz="2900" b="1" dirty="0">
                <a:solidFill>
                  <a:srgbClr val="19191A"/>
                </a:solidFill>
                <a:latin typeface="Aptos" panose="020B0004020202020204" pitchFamily="34" charset="0"/>
                <a:sym typeface="Arial"/>
              </a:rPr>
              <a:t>M2C2 – </a:t>
            </a:r>
            <a:r>
              <a:rPr lang="de-DE" sz="2900" dirty="0">
                <a:solidFill>
                  <a:srgbClr val="19191A"/>
                </a:solidFill>
                <a:latin typeface="Aptos" panose="020B0004020202020204" pitchFamily="34" charset="0"/>
                <a:sym typeface="Arial"/>
              </a:rPr>
              <a:t>Energie </a:t>
            </a:r>
            <a:r>
              <a:rPr lang="de-DE" sz="2900" dirty="0" err="1">
                <a:solidFill>
                  <a:srgbClr val="19191A"/>
                </a:solidFill>
                <a:latin typeface="Aptos" panose="020B0004020202020204" pitchFamily="34" charset="0"/>
                <a:sym typeface="Arial"/>
              </a:rPr>
              <a:t>rinnovabili</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idrogeno</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rete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mobilità</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sostenibile</a:t>
            </a:r>
            <a:endParaRPr sz="2900" dirty="0">
              <a:latin typeface="Aptos" panose="020B0004020202020204" pitchFamily="34" charset="0"/>
              <a:sym typeface="Arial"/>
            </a:endParaRPr>
          </a:p>
          <a:p>
            <a:pPr marL="228600" lvl="0" indent="0" algn="l" rtl="0">
              <a:lnSpc>
                <a:spcPct val="120000"/>
              </a:lnSpc>
              <a:spcBef>
                <a:spcPts val="1800"/>
              </a:spcBef>
              <a:spcAft>
                <a:spcPts val="0"/>
              </a:spcAft>
              <a:buSzPct val="130718"/>
              <a:buNone/>
            </a:pPr>
            <a:r>
              <a:rPr lang="de-DE" sz="2900" b="1" dirty="0">
                <a:solidFill>
                  <a:srgbClr val="19191A"/>
                </a:solidFill>
                <a:latin typeface="Aptos" panose="020B0004020202020204" pitchFamily="34" charset="0"/>
                <a:sym typeface="Arial"/>
              </a:rPr>
              <a:t>M2C3 – </a:t>
            </a:r>
            <a:r>
              <a:rPr lang="de-DE" sz="2900" dirty="0" err="1">
                <a:solidFill>
                  <a:srgbClr val="19191A"/>
                </a:solidFill>
                <a:latin typeface="Aptos" panose="020B0004020202020204" pitchFamily="34" charset="0"/>
                <a:sym typeface="Arial"/>
              </a:rPr>
              <a:t>Efficienza</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energetica</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ristrutturazione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degli</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edifici</a:t>
            </a:r>
            <a:endParaRPr sz="2900" dirty="0">
              <a:latin typeface="Aptos" panose="020B0004020202020204" pitchFamily="34" charset="0"/>
              <a:sym typeface="Arial"/>
            </a:endParaRPr>
          </a:p>
          <a:p>
            <a:pPr marL="228600" lvl="0" indent="0" algn="l" rtl="0">
              <a:lnSpc>
                <a:spcPct val="120000"/>
              </a:lnSpc>
              <a:spcBef>
                <a:spcPts val="1800"/>
              </a:spcBef>
              <a:spcAft>
                <a:spcPts val="0"/>
              </a:spcAft>
              <a:buSzPct val="130718"/>
              <a:buNone/>
            </a:pPr>
            <a:r>
              <a:rPr lang="de-DE" sz="2900" b="1" dirty="0">
                <a:solidFill>
                  <a:srgbClr val="19191A"/>
                </a:solidFill>
                <a:latin typeface="Aptos" panose="020B0004020202020204" pitchFamily="34" charset="0"/>
                <a:sym typeface="Arial"/>
              </a:rPr>
              <a:t>M2C4 – </a:t>
            </a:r>
            <a:r>
              <a:rPr lang="de-DE" sz="2900" dirty="0" err="1">
                <a:solidFill>
                  <a:srgbClr val="19191A"/>
                </a:solidFill>
                <a:latin typeface="Aptos" panose="020B0004020202020204" pitchFamily="34" charset="0"/>
                <a:sym typeface="Arial"/>
              </a:rPr>
              <a:t>Protezione</a:t>
            </a:r>
            <a:r>
              <a:rPr lang="de-DE" sz="2900" dirty="0">
                <a:solidFill>
                  <a:srgbClr val="19191A"/>
                </a:solidFill>
                <a:latin typeface="Aptos" panose="020B0004020202020204" pitchFamily="34" charset="0"/>
                <a:sym typeface="Arial"/>
              </a:rPr>
              <a:t> delle </a:t>
            </a:r>
            <a:r>
              <a:rPr lang="de-DE" sz="2900" dirty="0" err="1">
                <a:solidFill>
                  <a:srgbClr val="19191A"/>
                </a:solidFill>
                <a:latin typeface="Aptos" panose="020B0004020202020204" pitchFamily="34" charset="0"/>
                <a:sym typeface="Arial"/>
              </a:rPr>
              <a:t>risorse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terrestri</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e</a:t>
            </a:r>
            <a:r>
              <a:rPr lang="de-DE" sz="2900" dirty="0">
                <a:solidFill>
                  <a:srgbClr val="19191A"/>
                </a:solidFill>
                <a:latin typeface="Aptos" panose="020B0004020202020204" pitchFamily="34" charset="0"/>
                <a:sym typeface="Arial"/>
              </a:rPr>
              <a:t> </a:t>
            </a:r>
            <a:r>
              <a:rPr lang="de-DE" sz="2900" dirty="0" err="1">
                <a:solidFill>
                  <a:srgbClr val="19191A"/>
                </a:solidFill>
                <a:latin typeface="Aptos" panose="020B0004020202020204" pitchFamily="34" charset="0"/>
                <a:sym typeface="Arial"/>
              </a:rPr>
              <a:t>idriche</a:t>
            </a:r>
            <a:r>
              <a:rPr lang="de-DE" sz="2900" dirty="0">
                <a:solidFill>
                  <a:srgbClr val="19191A"/>
                </a:solidFill>
                <a:latin typeface="Aptos" panose="020B0004020202020204" pitchFamily="34" charset="0"/>
                <a:sym typeface="Arial"/>
              </a:rPr>
              <a:t> </a:t>
            </a:r>
            <a:endParaRPr sz="2900" dirty="0">
              <a:latin typeface="Aptos" panose="020B0004020202020204" pitchFamily="34" charset="0"/>
              <a:sym typeface="Arial"/>
            </a:endParaRPr>
          </a:p>
        </p:txBody>
      </p:sp>
      <p:pic>
        <p:nvPicPr>
          <p:cNvPr id="316" name="Google Shape;316;p47" title="pexels-hellojoshwithers-27063859.jpg"/>
          <p:cNvPicPr preferRelativeResize="0"/>
          <p:nvPr/>
        </p:nvPicPr>
        <p:blipFill rotWithShape="1">
          <a:blip r:embed="rId4">
            <a:alphaModFix/>
          </a:blip>
          <a:srcRect l="23475" r="23475"/>
          <a:stretch/>
        </p:blipFill>
        <p:spPr>
          <a:xfrm>
            <a:off x="0" y="-5316"/>
            <a:ext cx="5458500" cy="6858000"/>
          </a:xfrm>
          <a:prstGeom prst="flowChartDelay">
            <a:avLst/>
          </a:prstGeom>
          <a:noFill/>
          <a:ln>
            <a:noFill/>
          </a:ln>
        </p:spPr>
      </p:pic>
      <p:sp>
        <p:nvSpPr>
          <p:cNvPr id="317" name="Google Shape;317;p47"/>
          <p:cNvSpPr txBox="1"/>
          <p:nvPr/>
        </p:nvSpPr>
        <p:spPr>
          <a:xfrm>
            <a:off x="4169042" y="6408887"/>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600" dirty="0" err="1">
                <a:solidFill>
                  <a:srgbClr val="000000"/>
                </a:solidFill>
                <a:latin typeface="Roboto"/>
                <a:ea typeface="Roboto"/>
                <a:cs typeface="Roboto"/>
                <a:sym typeface="Roboto"/>
              </a:rPr>
              <a:t>Photo</a:t>
            </a:r>
            <a:r>
              <a:rPr lang="de-DE" sz="600" dirty="0">
                <a:solidFill>
                  <a:srgbClr val="000000"/>
                </a:solidFill>
                <a:latin typeface="Roboto"/>
                <a:ea typeface="Roboto"/>
                <a:cs typeface="Roboto"/>
                <a:sym typeface="Roboto"/>
              </a:rPr>
              <a:t> </a:t>
            </a:r>
            <a:r>
              <a:rPr lang="de-DE" sz="600" dirty="0" err="1">
                <a:solidFill>
                  <a:srgbClr val="000000"/>
                </a:solidFill>
                <a:latin typeface="Roboto"/>
                <a:ea typeface="Roboto"/>
                <a:cs typeface="Roboto"/>
                <a:sym typeface="Roboto"/>
              </a:rPr>
              <a:t>by</a:t>
            </a:r>
            <a:r>
              <a:rPr lang="de-DE" sz="600" dirty="0">
                <a:solidFill>
                  <a:srgbClr val="000000"/>
                </a:solidFill>
                <a:latin typeface="Roboto"/>
                <a:ea typeface="Roboto"/>
                <a:cs typeface="Roboto"/>
                <a:sym typeface="Roboto"/>
              </a:rPr>
              <a:t>  Josh Withers: https://</a:t>
            </a:r>
            <a:r>
              <a:rPr lang="de-DE" sz="600" dirty="0" err="1">
                <a:solidFill>
                  <a:srgbClr val="000000"/>
                </a:solidFill>
                <a:latin typeface="Roboto"/>
                <a:ea typeface="Roboto"/>
                <a:cs typeface="Roboto"/>
                <a:sym typeface="Roboto"/>
              </a:rPr>
              <a:t>www.pexels.com</a:t>
            </a:r>
            <a:r>
              <a:rPr lang="de-DE" sz="600" dirty="0">
                <a:solidFill>
                  <a:srgbClr val="000000"/>
                </a:solidFill>
                <a:latin typeface="Roboto"/>
                <a:ea typeface="Roboto"/>
                <a:cs typeface="Roboto"/>
                <a:sym typeface="Roboto"/>
              </a:rPr>
              <a:t>/</a:t>
            </a:r>
            <a:r>
              <a:rPr lang="de-DE" sz="600" dirty="0" err="1">
                <a:solidFill>
                  <a:srgbClr val="000000"/>
                </a:solidFill>
                <a:latin typeface="Roboto"/>
                <a:ea typeface="Roboto"/>
                <a:cs typeface="Roboto"/>
                <a:sym typeface="Roboto"/>
              </a:rPr>
              <a:t>it-it</a:t>
            </a:r>
            <a:r>
              <a:rPr lang="de-DE" sz="600" dirty="0">
                <a:solidFill>
                  <a:srgbClr val="000000"/>
                </a:solidFill>
                <a:latin typeface="Roboto"/>
                <a:ea typeface="Roboto"/>
                <a:cs typeface="Roboto"/>
                <a:sym typeface="Roboto"/>
              </a:rPr>
              <a:t>/</a:t>
            </a:r>
            <a:r>
              <a:rPr lang="de-DE" sz="600" dirty="0" err="1">
                <a:solidFill>
                  <a:srgbClr val="000000"/>
                </a:solidFill>
                <a:latin typeface="Roboto"/>
                <a:ea typeface="Roboto"/>
                <a:cs typeface="Roboto"/>
                <a:sym typeface="Roboto"/>
              </a:rPr>
              <a:t>foto</a:t>
            </a:r>
            <a:r>
              <a:rPr lang="de-DE" sz="600" dirty="0">
                <a:solidFill>
                  <a:srgbClr val="000000"/>
                </a:solidFill>
                <a:latin typeface="Roboto"/>
                <a:ea typeface="Roboto"/>
                <a:cs typeface="Roboto"/>
                <a:sym typeface="Roboto"/>
              </a:rPr>
              <a:t>/parete-muro-italia-museo-27063859/</a:t>
            </a:r>
            <a:endParaRPr sz="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ctrTitle"/>
          </p:nvPr>
        </p:nvSpPr>
        <p:spPr>
          <a:xfrm>
            <a:off x="6292426" y="4161090"/>
            <a:ext cx="5486400" cy="1047801"/>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PAN GPP </a:t>
            </a:r>
            <a:endParaRPr dirty="0">
              <a:latin typeface="Aptos Serif" panose="02020604070405020304" pitchFamily="18" charset="0"/>
              <a:ea typeface="Arial"/>
              <a:cs typeface="Aptos Serif" panose="02020604070405020304" pitchFamily="18" charset="0"/>
              <a:sym typeface="Arial"/>
            </a:endParaRPr>
          </a:p>
        </p:txBody>
      </p:sp>
      <p:sp>
        <p:nvSpPr>
          <p:cNvPr id="323" name="Google Shape;323;p48"/>
          <p:cNvSpPr txBox="1">
            <a:spLocks noGrp="1"/>
          </p:cNvSpPr>
          <p:nvPr>
            <p:ph type="body" idx="1"/>
          </p:nvPr>
        </p:nvSpPr>
        <p:spPr>
          <a:xfrm>
            <a:off x="2868459" y="572559"/>
            <a:ext cx="9053105" cy="31700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Roboto"/>
              <a:buNone/>
            </a:pPr>
            <a:r>
              <a:rPr lang="de-DE" sz="2000" i="0" u="none" strike="noStrike" cap="none" dirty="0">
                <a:solidFill>
                  <a:schemeClr val="dk1"/>
                </a:solidFill>
                <a:latin typeface="Aptos" panose="020B0004020202020204" pitchFamily="34" charset="0"/>
                <a:sym typeface="Arial"/>
              </a:rPr>
              <a:t>Il PAN GPP </a:t>
            </a:r>
            <a:r>
              <a:rPr lang="de-DE" sz="2000" b="0" i="0" u="none" strike="noStrike" cap="none" dirty="0" err="1">
                <a:solidFill>
                  <a:schemeClr val="dk1"/>
                </a:solidFill>
                <a:latin typeface="Aptos" panose="020B0004020202020204" pitchFamily="34" charset="0"/>
                <a:sym typeface="Arial"/>
              </a:rPr>
              <a:t>fornisce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un</a:t>
            </a:r>
            <a:r>
              <a:rPr lang="de-DE" sz="2000" b="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quadro</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generale</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sugli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appalti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pubblici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verdi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definisce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gli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obiettivi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nazionali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identifica</a:t>
            </a:r>
            <a:r>
              <a:rPr lang="de-DE" sz="2000" b="0" i="0" u="none" strike="noStrike" cap="none" dirty="0">
                <a:solidFill>
                  <a:schemeClr val="dk1"/>
                </a:solidFill>
                <a:latin typeface="Aptos" panose="020B0004020202020204" pitchFamily="34" charset="0"/>
                <a:sym typeface="Arial"/>
              </a:rPr>
              <a:t> le </a:t>
            </a:r>
            <a:r>
              <a:rPr lang="de-DE" sz="2000" b="0" i="0" u="none" strike="noStrike" cap="none" dirty="0" err="1">
                <a:solidFill>
                  <a:schemeClr val="dk1"/>
                </a:solidFill>
                <a:latin typeface="Aptos" panose="020B0004020202020204" pitchFamily="34" charset="0"/>
                <a:sym typeface="Arial"/>
              </a:rPr>
              <a:t>categorie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prioritarie</a:t>
            </a:r>
            <a:r>
              <a:rPr lang="de-DE" sz="2000" b="0" i="0" u="none" strike="noStrike" cap="none" dirty="0">
                <a:solidFill>
                  <a:schemeClr val="dk1"/>
                </a:solidFill>
                <a:latin typeface="Aptos" panose="020B0004020202020204" pitchFamily="34" charset="0"/>
                <a:sym typeface="Arial"/>
              </a:rPr>
              <a:t> di </a:t>
            </a:r>
            <a:r>
              <a:rPr lang="de-DE" sz="2000" b="0" i="0" u="none" strike="noStrike" cap="none" dirty="0" err="1">
                <a:solidFill>
                  <a:schemeClr val="dk1"/>
                </a:solidFill>
                <a:latin typeface="Aptos" panose="020B0004020202020204" pitchFamily="34" charset="0"/>
                <a:sym typeface="Arial"/>
              </a:rPr>
              <a:t>beni</a:t>
            </a:r>
            <a:r>
              <a:rPr lang="de-DE" sz="2000" b="0" i="0" u="none" strike="noStrike" cap="none" dirty="0">
                <a:solidFill>
                  <a:schemeClr val="dk1"/>
                </a:solidFill>
                <a:latin typeface="Aptos" panose="020B0004020202020204" pitchFamily="34" charset="0"/>
                <a:sym typeface="Arial"/>
              </a:rPr>
              <a:t>, servizi </a:t>
            </a:r>
            <a:r>
              <a:rPr lang="de-DE" sz="2000" b="0" i="0" u="none" strike="noStrike" cap="none" dirty="0" err="1">
                <a:solidFill>
                  <a:schemeClr val="dk1"/>
                </a:solidFill>
                <a:latin typeface="Aptos" panose="020B0004020202020204" pitchFamily="34" charset="0"/>
                <a:sym typeface="Arial"/>
              </a:rPr>
              <a:t>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lavori</a:t>
            </a:r>
            <a:r>
              <a:rPr lang="de-DE" sz="2000" b="0" i="0" u="none" strike="noStrike" cap="none" dirty="0">
                <a:solidFill>
                  <a:schemeClr val="dk1"/>
                </a:solidFill>
                <a:latin typeface="Aptos" panose="020B0004020202020204" pitchFamily="34" charset="0"/>
                <a:sym typeface="Arial"/>
              </a:rPr>
              <a:t> per quanto </a:t>
            </a:r>
            <a:r>
              <a:rPr lang="de-DE" sz="2000" b="0" i="0" u="none" strike="noStrike" cap="none" dirty="0" err="1">
                <a:solidFill>
                  <a:schemeClr val="dk1"/>
                </a:solidFill>
                <a:latin typeface="Aptos" panose="020B0004020202020204" pitchFamily="34" charset="0"/>
                <a:sym typeface="Arial"/>
              </a:rPr>
              <a:t>riguarda</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l’impatto</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ambientale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e</a:t>
            </a:r>
            <a:r>
              <a:rPr lang="de-DE" sz="2000" b="0" i="0" u="none" strike="noStrike" cap="none" dirty="0">
                <a:solidFill>
                  <a:schemeClr val="dk1"/>
                </a:solidFill>
                <a:latin typeface="Aptos" panose="020B0004020202020204" pitchFamily="34" charset="0"/>
                <a:sym typeface="Arial"/>
              </a:rPr>
              <a:t> i </a:t>
            </a:r>
            <a:r>
              <a:rPr lang="de-DE" sz="2000" b="0" i="0" u="none" strike="noStrike" cap="none" dirty="0" err="1">
                <a:solidFill>
                  <a:schemeClr val="dk1"/>
                </a:solidFill>
                <a:latin typeface="Aptos" panose="020B0004020202020204" pitchFamily="34" charset="0"/>
                <a:sym typeface="Arial"/>
              </a:rPr>
              <a:t>volumi</a:t>
            </a:r>
            <a:r>
              <a:rPr lang="de-DE" sz="2000" b="0" i="0" u="none" strike="noStrike" cap="none" dirty="0">
                <a:solidFill>
                  <a:schemeClr val="dk1"/>
                </a:solidFill>
                <a:latin typeface="Aptos" panose="020B0004020202020204" pitchFamily="34" charset="0"/>
                <a:sym typeface="Arial"/>
              </a:rPr>
              <a:t> di </a:t>
            </a:r>
            <a:r>
              <a:rPr lang="de-DE" sz="2000" b="0" i="0" u="none" strike="noStrike" cap="none" dirty="0" err="1">
                <a:solidFill>
                  <a:schemeClr val="dk1"/>
                </a:solidFill>
                <a:latin typeface="Aptos" panose="020B0004020202020204" pitchFamily="34" charset="0"/>
                <a:sym typeface="Arial"/>
              </a:rPr>
              <a:t>spesa</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su</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cui</a:t>
            </a:r>
            <a:r>
              <a:rPr lang="de-DE" sz="2000" b="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definire</a:t>
            </a:r>
            <a:r>
              <a:rPr lang="de-DE" sz="2000" b="0" i="0" u="none" strike="noStrike" cap="none" dirty="0">
                <a:solidFill>
                  <a:schemeClr val="dk1"/>
                </a:solidFill>
                <a:latin typeface="Aptos" panose="020B0004020202020204" pitchFamily="34" charset="0"/>
                <a:sym typeface="Arial"/>
              </a:rPr>
              <a:t> </a:t>
            </a:r>
            <a:r>
              <a:rPr lang="de-DE" sz="2000" i="0" u="none" strike="noStrike" cap="none" dirty="0">
                <a:solidFill>
                  <a:schemeClr val="dk1"/>
                </a:solidFill>
                <a:latin typeface="Aptos" panose="020B0004020202020204" pitchFamily="34" charset="0"/>
                <a:sym typeface="Arial"/>
              </a:rPr>
              <a:t>i "</a:t>
            </a:r>
            <a:r>
              <a:rPr lang="de-DE" sz="2000" i="0" u="none" strike="noStrike" cap="none" dirty="0" err="1">
                <a:solidFill>
                  <a:schemeClr val="dk1"/>
                </a:solidFill>
                <a:latin typeface="Aptos" panose="020B0004020202020204" pitchFamily="34" charset="0"/>
                <a:sym typeface="Arial"/>
              </a:rPr>
              <a:t>criteri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minimi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ambientali</a:t>
            </a:r>
            <a:r>
              <a:rPr lang="de-DE" sz="2000" i="0" u="none" strike="noStrike" cap="none" dirty="0">
                <a:solidFill>
                  <a:schemeClr val="dk1"/>
                </a:solidFill>
                <a:latin typeface="Aptos" panose="020B0004020202020204" pitchFamily="34" charset="0"/>
                <a:sym typeface="Arial"/>
              </a:rPr>
              <a:t>" (CAM).</a:t>
            </a:r>
            <a:endParaRPr dirty="0">
              <a:latin typeface="Aptos" panose="020B0004020202020204" pitchFamily="34" charset="0"/>
              <a:sym typeface="Arial"/>
            </a:endParaRPr>
          </a:p>
          <a:p>
            <a:pPr marL="0" marR="0" lvl="0" indent="0" algn="l" rtl="0">
              <a:lnSpc>
                <a:spcPct val="100000"/>
              </a:lnSpc>
              <a:spcBef>
                <a:spcPts val="0"/>
              </a:spcBef>
              <a:spcAft>
                <a:spcPts val="0"/>
              </a:spcAft>
              <a:buClr>
                <a:schemeClr val="dk1"/>
              </a:buClr>
              <a:buSzPts val="2000"/>
              <a:buFont typeface="Roboto"/>
              <a:buNone/>
            </a:pPr>
            <a:br>
              <a:rPr lang="de-DE" sz="2000" b="0" i="0" u="none" strike="noStrike" cap="none" dirty="0">
                <a:solidFill>
                  <a:schemeClr val="dk1"/>
                </a:solidFill>
                <a:latin typeface="Aptos" panose="020B0004020202020204" pitchFamily="34" charset="0"/>
                <a:sym typeface="Arial"/>
              </a:rPr>
            </a:br>
            <a:endParaRPr sz="2000" b="0" i="0" u="none" strike="noStrike" cap="none" dirty="0">
              <a:solidFill>
                <a:schemeClr val="dk1"/>
              </a:solidFill>
              <a:latin typeface="Aptos" panose="020B0004020202020204" pitchFamily="34" charset="0"/>
              <a:sym typeface="Arial"/>
            </a:endParaRPr>
          </a:p>
          <a:p>
            <a:pPr marL="0" marR="0" lvl="0" indent="0" algn="l" rtl="0">
              <a:lnSpc>
                <a:spcPct val="100000"/>
              </a:lnSpc>
              <a:spcBef>
                <a:spcPts val="0"/>
              </a:spcBef>
              <a:spcAft>
                <a:spcPts val="0"/>
              </a:spcAft>
              <a:buClr>
                <a:schemeClr val="dk1"/>
              </a:buClr>
              <a:buSzPts val="2000"/>
              <a:buFont typeface="Roboto"/>
              <a:buNone/>
            </a:pPr>
            <a:r>
              <a:rPr lang="de-DE" sz="2000" b="0" i="0" u="none" strike="noStrike" cap="none" dirty="0" err="1">
                <a:solidFill>
                  <a:schemeClr val="dk1"/>
                </a:solidFill>
                <a:latin typeface="Aptos" panose="020B0004020202020204" pitchFamily="34" charset="0"/>
                <a:sym typeface="Arial"/>
              </a:rPr>
              <a:t>Stabilisce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inoltre</a:t>
            </a:r>
            <a:r>
              <a:rPr lang="de-DE" sz="2000" b="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requisiti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specifici</a:t>
            </a:r>
            <a:r>
              <a:rPr lang="de-DE" sz="2000" i="0" u="none" strike="noStrike" cap="none" dirty="0">
                <a:solidFill>
                  <a:schemeClr val="dk1"/>
                </a:solidFill>
                <a:latin typeface="Aptos" panose="020B0004020202020204" pitchFamily="34" charset="0"/>
                <a:sym typeface="Arial"/>
              </a:rPr>
              <a:t> per </a:t>
            </a:r>
            <a:r>
              <a:rPr lang="de-DE" sz="2000" i="0" u="none" strike="noStrike" cap="none" dirty="0" err="1">
                <a:solidFill>
                  <a:schemeClr val="dk1"/>
                </a:solidFill>
                <a:latin typeface="Aptos" panose="020B0004020202020204" pitchFamily="34" charset="0"/>
                <a:sym typeface="Arial"/>
              </a:rPr>
              <a:t>gli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enti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pubblici</a:t>
            </a:r>
            <a:r>
              <a:rPr lang="de-DE" sz="200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e</a:t>
            </a:r>
            <a:r>
              <a:rPr lang="de-DE" sz="2000" b="0" i="0" u="none" strike="noStrike" cap="none" dirty="0">
                <a:solidFill>
                  <a:schemeClr val="dk1"/>
                </a:solidFill>
                <a:latin typeface="Aptos" panose="020B0004020202020204" pitchFamily="34" charset="0"/>
                <a:sym typeface="Arial"/>
              </a:rPr>
              <a:t> </a:t>
            </a:r>
            <a:endParaRPr dirty="0">
              <a:latin typeface="Aptos" panose="020B0004020202020204" pitchFamily="34" charset="0"/>
              <a:sym typeface="Arial"/>
            </a:endParaRPr>
          </a:p>
          <a:p>
            <a:pPr marL="0" marR="0" lvl="0" indent="0" algn="l" rtl="0">
              <a:lnSpc>
                <a:spcPct val="100000"/>
              </a:lnSpc>
              <a:spcBef>
                <a:spcPts val="0"/>
              </a:spcBef>
              <a:spcAft>
                <a:spcPts val="0"/>
              </a:spcAft>
              <a:buClr>
                <a:schemeClr val="dk1"/>
              </a:buClr>
              <a:buSzPts val="2000"/>
              <a:buFont typeface="Roboto"/>
              <a:buNone/>
            </a:pPr>
            <a:r>
              <a:rPr lang="de-DE" sz="2000" b="0" i="0" u="none" strike="noStrike" cap="none" dirty="0" err="1">
                <a:solidFill>
                  <a:schemeClr val="dk1"/>
                </a:solidFill>
                <a:latin typeface="Aptos" panose="020B0004020202020204" pitchFamily="34" charset="0"/>
                <a:sym typeface="Arial"/>
              </a:rPr>
              <a:t>prevede</a:t>
            </a:r>
            <a:r>
              <a:rPr lang="de-DE" sz="2000" b="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un</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monitoraggio</a:t>
            </a:r>
            <a:r>
              <a:rPr lang="de-DE" sz="2000" i="0" u="none" strike="noStrike" cap="none" dirty="0">
                <a:solidFill>
                  <a:schemeClr val="dk1"/>
                </a:solidFill>
                <a:latin typeface="Aptos" panose="020B0004020202020204" pitchFamily="34" charset="0"/>
                <a:sym typeface="Arial"/>
              </a:rPr>
              <a:t> annuale per </a:t>
            </a:r>
            <a:r>
              <a:rPr lang="de-DE" sz="2000" i="0" u="none" strike="noStrike" cap="none" dirty="0" err="1">
                <a:solidFill>
                  <a:schemeClr val="dk1"/>
                </a:solidFill>
                <a:latin typeface="Aptos" panose="020B0004020202020204" pitchFamily="34" charset="0"/>
                <a:sym typeface="Arial"/>
              </a:rPr>
              <a:t>verificarne</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l’applicazione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con</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un’analisi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dei</a:t>
            </a:r>
            <a:r>
              <a:rPr lang="de-DE" sz="2000" b="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benefici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ambientali</a:t>
            </a:r>
            <a:r>
              <a:rPr lang="de-DE" sz="2000" i="0" u="none" strike="noStrike" cap="none" dirty="0">
                <a:solidFill>
                  <a:schemeClr val="dk1"/>
                </a:solidFill>
                <a:latin typeface="Aptos" panose="020B0004020202020204" pitchFamily="34" charset="0"/>
                <a:sym typeface="Arial"/>
              </a:rPr>
              <a:t> </a:t>
            </a:r>
            <a:r>
              <a:rPr lang="de-DE" sz="2000" i="0" u="none" strike="noStrike" cap="none" dirty="0" err="1">
                <a:solidFill>
                  <a:schemeClr val="dk1"/>
                </a:solidFill>
                <a:latin typeface="Aptos" panose="020B0004020202020204" pitchFamily="34" charset="0"/>
                <a:sym typeface="Arial"/>
              </a:rPr>
              <a:t>ottenuti</a:t>
            </a:r>
            <a:r>
              <a:rPr lang="de-DE" sz="200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azioni</a:t>
            </a:r>
            <a:r>
              <a:rPr lang="de-DE" sz="2000" b="0" i="0" u="none" strike="noStrike" cap="none" dirty="0">
                <a:solidFill>
                  <a:schemeClr val="dk1"/>
                </a:solidFill>
                <a:latin typeface="Aptos" panose="020B0004020202020204" pitchFamily="34" charset="0"/>
                <a:sym typeface="Arial"/>
              </a:rPr>
              <a:t> di </a:t>
            </a:r>
            <a:r>
              <a:rPr lang="de-DE" sz="2000" b="0" i="0" u="none" strike="noStrike" cap="none" dirty="0" err="1">
                <a:solidFill>
                  <a:schemeClr val="dk1"/>
                </a:solidFill>
                <a:latin typeface="Aptos" panose="020B0004020202020204" pitchFamily="34" charset="0"/>
                <a:sym typeface="Arial"/>
              </a:rPr>
              <a:t>formazione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divulgazione</a:t>
            </a:r>
            <a:r>
              <a:rPr lang="de-DE" sz="2000" b="0" i="0" u="none" strike="noStrike" cap="none" dirty="0">
                <a:solidFill>
                  <a:schemeClr val="dk1"/>
                </a:solidFill>
                <a:latin typeface="Aptos" panose="020B0004020202020204" pitchFamily="34" charset="0"/>
                <a:sym typeface="Arial"/>
              </a:rPr>
              <a:t> da </a:t>
            </a:r>
            <a:r>
              <a:rPr lang="de-DE" sz="2000" b="0" i="0" u="none" strike="noStrike" cap="none" dirty="0" err="1">
                <a:solidFill>
                  <a:schemeClr val="dk1"/>
                </a:solidFill>
                <a:latin typeface="Aptos" panose="020B0004020202020204" pitchFamily="34" charset="0"/>
                <a:sym typeface="Arial"/>
              </a:rPr>
              <a:t>realizzare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su</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tutto</a:t>
            </a:r>
            <a:r>
              <a:rPr lang="de-DE" sz="2000" b="0" i="0" u="none" strike="noStrike" cap="none" dirty="0">
                <a:solidFill>
                  <a:schemeClr val="dk1"/>
                </a:solidFill>
                <a:latin typeface="Aptos" panose="020B0004020202020204" pitchFamily="34" charset="0"/>
                <a:sym typeface="Arial"/>
              </a:rPr>
              <a:t> il </a:t>
            </a:r>
            <a:r>
              <a:rPr lang="de-DE" sz="2000" b="0" i="0" u="none" strike="noStrike" cap="none" dirty="0" err="1">
                <a:solidFill>
                  <a:schemeClr val="dk1"/>
                </a:solidFill>
                <a:latin typeface="Aptos" panose="020B0004020202020204" pitchFamily="34" charset="0"/>
                <a:sym typeface="Arial"/>
              </a:rPr>
              <a:t>territorio</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nazionale</a:t>
            </a:r>
            <a:r>
              <a:rPr lang="de-DE" sz="2000" b="0" i="0" u="none" strike="noStrike" cap="none" dirty="0">
                <a:solidFill>
                  <a:schemeClr val="dk1"/>
                </a:solidFill>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Criteri Ambientali Minimi (CAM)</a:t>
            </a:r>
            <a:endParaRPr dirty="0">
              <a:latin typeface="Aptos Serif" panose="02020604070405020304" pitchFamily="18" charset="0"/>
              <a:ea typeface="Arial"/>
              <a:cs typeface="Aptos Serif" panose="02020604070405020304" pitchFamily="18" charset="0"/>
              <a:sym typeface="Arial"/>
            </a:endParaRPr>
          </a:p>
        </p:txBody>
      </p:sp>
      <p:sp>
        <p:nvSpPr>
          <p:cNvPr id="329" name="Google Shape;329;p49"/>
          <p:cNvSpPr txBox="1">
            <a:spLocks noGrp="1"/>
          </p:cNvSpPr>
          <p:nvPr>
            <p:ph type="body" idx="1"/>
          </p:nvPr>
        </p:nvSpPr>
        <p:spPr>
          <a:xfrm>
            <a:off x="6299835" y="4230399"/>
            <a:ext cx="5486400" cy="16459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Clr>
                <a:srgbClr val="595959"/>
              </a:buClr>
              <a:buSzPts val="2000"/>
              <a:buFont typeface="Roboto"/>
              <a:buNone/>
            </a:pPr>
            <a:r>
              <a:rPr lang="de-DE" sz="2000" b="0" i="0" u="none" strike="noStrike" cap="none" dirty="0">
                <a:solidFill>
                  <a:schemeClr val="dk1"/>
                </a:solidFill>
                <a:latin typeface="Aptos" panose="020B0004020202020204" pitchFamily="34" charset="0"/>
                <a:sym typeface="Arial"/>
              </a:rPr>
              <a:t>I Criteri Ambientali Minimi (CAM) </a:t>
            </a:r>
            <a:r>
              <a:rPr lang="de-DE" sz="2000" b="0" i="0" u="none" strike="noStrike" cap="none" dirty="0" err="1">
                <a:solidFill>
                  <a:schemeClr val="dk1"/>
                </a:solidFill>
                <a:latin typeface="Aptos" panose="020B0004020202020204" pitchFamily="34" charset="0"/>
                <a:sym typeface="Arial"/>
              </a:rPr>
              <a:t>sono</a:t>
            </a:r>
            <a:r>
              <a:rPr lang="de-DE" sz="2000" b="0" i="0" u="none" strike="noStrike" cap="none" dirty="0">
                <a:solidFill>
                  <a:schemeClr val="dk1"/>
                </a:solidFill>
                <a:latin typeface="Aptos" panose="020B0004020202020204" pitchFamily="34" charset="0"/>
                <a:sym typeface="Arial"/>
              </a:rPr>
              <a:t> i </a:t>
            </a:r>
            <a:r>
              <a:rPr lang="de-DE" sz="2000" b="1" i="0" u="none" strike="noStrike" cap="none" dirty="0" err="1">
                <a:solidFill>
                  <a:schemeClr val="dk1"/>
                </a:solidFill>
                <a:latin typeface="Aptos" panose="020B0004020202020204" pitchFamily="34" charset="0"/>
                <a:sym typeface="Arial"/>
              </a:rPr>
              <a:t>requisiti</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ambientali</a:t>
            </a:r>
            <a:r>
              <a:rPr lang="de-DE" sz="2000" b="1"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definiti</a:t>
            </a:r>
            <a:r>
              <a:rPr lang="de-DE" sz="2000" b="0" i="0" u="none" strike="noStrike" cap="none" dirty="0">
                <a:solidFill>
                  <a:schemeClr val="dk1"/>
                </a:solidFill>
                <a:latin typeface="Aptos" panose="020B0004020202020204" pitchFamily="34" charset="0"/>
                <a:sym typeface="Arial"/>
              </a:rPr>
              <a:t> per le </a:t>
            </a:r>
            <a:r>
              <a:rPr lang="de-DE" sz="2000" b="0" i="0" u="none" strike="noStrike" cap="none" dirty="0" err="1">
                <a:solidFill>
                  <a:schemeClr val="dk1"/>
                </a:solidFill>
                <a:latin typeface="Aptos" panose="020B0004020202020204" pitchFamily="34" charset="0"/>
                <a:sym typeface="Arial"/>
              </a:rPr>
              <a:t>varie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fasi</a:t>
            </a:r>
            <a:r>
              <a:rPr lang="de-DE" sz="2000" b="0" i="0" u="none" strike="noStrike" cap="none" dirty="0">
                <a:solidFill>
                  <a:schemeClr val="dk1"/>
                </a:solidFill>
                <a:latin typeface="Aptos" panose="020B0004020202020204" pitchFamily="34" charset="0"/>
                <a:sym typeface="Arial"/>
              </a:rPr>
              <a:t> del </a:t>
            </a:r>
            <a:r>
              <a:rPr lang="de-DE" sz="2000" b="1" i="0" u="none" strike="noStrike" cap="none" dirty="0" err="1">
                <a:solidFill>
                  <a:schemeClr val="dk1"/>
                </a:solidFill>
                <a:latin typeface="Aptos" panose="020B0004020202020204" pitchFamily="34" charset="0"/>
                <a:sym typeface="Arial"/>
              </a:rPr>
              <a:t>processo</a:t>
            </a:r>
            <a:r>
              <a:rPr lang="de-DE" sz="2000" b="1" i="0" u="none" strike="noStrike" cap="none" dirty="0">
                <a:solidFill>
                  <a:schemeClr val="dk1"/>
                </a:solidFill>
                <a:latin typeface="Aptos" panose="020B0004020202020204" pitchFamily="34" charset="0"/>
                <a:sym typeface="Arial"/>
              </a:rPr>
              <a:t> di </a:t>
            </a:r>
            <a:r>
              <a:rPr lang="de-DE" sz="2000" b="1" i="0" u="none" strike="noStrike" cap="none" dirty="0" err="1">
                <a:solidFill>
                  <a:schemeClr val="dk1"/>
                </a:solidFill>
                <a:latin typeface="Aptos" panose="020B0004020202020204" pitchFamily="34" charset="0"/>
                <a:sym typeface="Arial"/>
              </a:rPr>
              <a:t>acquisto</a:t>
            </a:r>
            <a:r>
              <a:rPr lang="de-DE" sz="2000" b="0" i="0" u="none" strike="noStrike" cap="none" dirty="0">
                <a:solidFill>
                  <a:schemeClr val="dk1"/>
                </a:solidFill>
                <a:latin typeface="Aptos" panose="020B0004020202020204" pitchFamily="34" charset="0"/>
                <a:sym typeface="Arial"/>
              </a:rPr>
              <a:t>, volti a </a:t>
            </a:r>
            <a:r>
              <a:rPr lang="de-DE" sz="2000" b="0" i="0" u="none" strike="noStrike" cap="none" dirty="0" err="1">
                <a:solidFill>
                  <a:schemeClr val="dk1"/>
                </a:solidFill>
                <a:latin typeface="Aptos" panose="020B0004020202020204" pitchFamily="34" charset="0"/>
                <a:sym typeface="Arial"/>
              </a:rPr>
              <a:t>individuare</a:t>
            </a:r>
            <a:r>
              <a:rPr lang="de-DE" sz="2000" b="0" i="0" u="none" strike="noStrike" cap="none" dirty="0">
                <a:solidFill>
                  <a:schemeClr val="dk1"/>
                </a:solidFill>
                <a:latin typeface="Aptos" panose="020B0004020202020204" pitchFamily="34" charset="0"/>
                <a:sym typeface="Arial"/>
              </a:rPr>
              <a:t> </a:t>
            </a:r>
            <a:r>
              <a:rPr lang="de-DE" sz="2000" b="1" i="0" u="none" strike="noStrike" cap="none" dirty="0">
                <a:solidFill>
                  <a:schemeClr val="dk1"/>
                </a:solidFill>
                <a:latin typeface="Aptos" panose="020B0004020202020204" pitchFamily="34" charset="0"/>
                <a:sym typeface="Arial"/>
              </a:rPr>
              <a:t>la </a:t>
            </a:r>
            <a:r>
              <a:rPr lang="de-DE" sz="2000" b="1" i="0" u="none" strike="noStrike" cap="none" dirty="0" err="1">
                <a:solidFill>
                  <a:schemeClr val="dk1"/>
                </a:solidFill>
                <a:latin typeface="Aptos" panose="020B0004020202020204" pitchFamily="34" charset="0"/>
                <a:sym typeface="Arial"/>
              </a:rPr>
              <a:t>migliore</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soluzione</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progettuale</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prodotto</a:t>
            </a:r>
            <a:r>
              <a:rPr lang="de-DE" sz="2000" b="1" i="0" u="none" strike="noStrike" cap="none" dirty="0">
                <a:solidFill>
                  <a:schemeClr val="dk1"/>
                </a:solidFill>
                <a:latin typeface="Aptos" panose="020B0004020202020204" pitchFamily="34" charset="0"/>
                <a:sym typeface="Arial"/>
              </a:rPr>
              <a:t> o </a:t>
            </a:r>
            <a:r>
              <a:rPr lang="de-DE" sz="2000" b="1" i="0" u="none" strike="noStrike" cap="none" dirty="0" err="1">
                <a:solidFill>
                  <a:schemeClr val="dk1"/>
                </a:solidFill>
                <a:latin typeface="Aptos" panose="020B0004020202020204" pitchFamily="34" charset="0"/>
                <a:sym typeface="Arial"/>
              </a:rPr>
              <a:t>servizio</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dal</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punto</a:t>
            </a:r>
            <a:r>
              <a:rPr lang="de-DE" sz="2000" b="1" i="0" u="none" strike="noStrike" cap="none" dirty="0">
                <a:solidFill>
                  <a:schemeClr val="dk1"/>
                </a:solidFill>
                <a:latin typeface="Aptos" panose="020B0004020202020204" pitchFamily="34" charset="0"/>
                <a:sym typeface="Arial"/>
              </a:rPr>
              <a:t> di </a:t>
            </a:r>
            <a:r>
              <a:rPr lang="de-DE" sz="2000" b="1" i="0" u="none" strike="noStrike" cap="none" dirty="0" err="1">
                <a:solidFill>
                  <a:schemeClr val="dk1"/>
                </a:solidFill>
                <a:latin typeface="Aptos" panose="020B0004020202020204" pitchFamily="34" charset="0"/>
                <a:sym typeface="Arial"/>
              </a:rPr>
              <a:t>vista</a:t>
            </a:r>
            <a:r>
              <a:rPr lang="de-DE" sz="2000" b="1" i="0" u="none" strike="noStrike" cap="none" dirty="0">
                <a:solidFill>
                  <a:schemeClr val="dk1"/>
                </a:solidFill>
                <a:latin typeface="Aptos" panose="020B0004020202020204" pitchFamily="34" charset="0"/>
                <a:sym typeface="Arial"/>
              </a:rPr>
              <a:t> </a:t>
            </a:r>
            <a:r>
              <a:rPr lang="de-DE" sz="2000" b="1" i="0" u="none" strike="noStrike" cap="none" dirty="0" err="1">
                <a:solidFill>
                  <a:schemeClr val="dk1"/>
                </a:solidFill>
                <a:latin typeface="Aptos" panose="020B0004020202020204" pitchFamily="34" charset="0"/>
                <a:sym typeface="Arial"/>
              </a:rPr>
              <a:t>ambientale</a:t>
            </a:r>
            <a:r>
              <a:rPr lang="de-DE" sz="2000" b="1"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durante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tutto</a:t>
            </a:r>
            <a:r>
              <a:rPr lang="de-DE" sz="2000" b="0" i="0" u="none" strike="noStrike" cap="none" dirty="0">
                <a:solidFill>
                  <a:schemeClr val="dk1"/>
                </a:solidFill>
                <a:latin typeface="Aptos" panose="020B0004020202020204" pitchFamily="34" charset="0"/>
                <a:sym typeface="Arial"/>
              </a:rPr>
              <a:t> il </a:t>
            </a:r>
            <a:r>
              <a:rPr lang="de-DE" sz="2000" b="0" i="0" u="none" strike="noStrike" cap="none" dirty="0" err="1">
                <a:solidFill>
                  <a:schemeClr val="dk1"/>
                </a:solidFill>
                <a:latin typeface="Aptos" panose="020B0004020202020204" pitchFamily="34" charset="0"/>
                <a:sym typeface="Arial"/>
              </a:rPr>
              <a:t>ciclo</a:t>
            </a:r>
            <a:r>
              <a:rPr lang="de-DE" sz="2000" b="0" i="0" u="none" strike="noStrike" cap="none" dirty="0">
                <a:solidFill>
                  <a:schemeClr val="dk1"/>
                </a:solidFill>
                <a:latin typeface="Aptos" panose="020B0004020202020204" pitchFamily="34" charset="0"/>
                <a:sym typeface="Arial"/>
              </a:rPr>
              <a:t> di </a:t>
            </a:r>
            <a:r>
              <a:rPr lang="de-DE" sz="2000" b="0" i="0" u="none" strike="noStrike" cap="none" dirty="0" err="1">
                <a:solidFill>
                  <a:schemeClr val="dk1"/>
                </a:solidFill>
                <a:latin typeface="Aptos" panose="020B0004020202020204" pitchFamily="34" charset="0"/>
                <a:sym typeface="Arial"/>
              </a:rPr>
              <a:t>vita</a:t>
            </a:r>
            <a:r>
              <a:rPr lang="de-DE" sz="2000" b="0" i="0" u="none" strike="noStrike" cap="none" dirty="0">
                <a:solidFill>
                  <a:schemeClr val="dk1"/>
                </a:solidFill>
                <a:latin typeface="Aptos" panose="020B0004020202020204" pitchFamily="34" charset="0"/>
                <a:sym typeface="Arial"/>
              </a:rPr>
              <a:t>.</a:t>
            </a:r>
            <a:endParaRPr dirty="0">
              <a:solidFill>
                <a:schemeClr val="dk1"/>
              </a:solidFill>
              <a:latin typeface="Aptos" panose="020B0004020202020204" pitchFamily="34" charset="0"/>
              <a:sym typeface="Arial"/>
            </a:endParaRPr>
          </a:p>
        </p:txBody>
      </p:sp>
      <p:pic>
        <p:nvPicPr>
          <p:cNvPr id="330" name="Google Shape;330;p49"/>
          <p:cNvPicPr preferRelativeResize="0">
            <a:picLocks noGrp="1"/>
          </p:cNvPicPr>
          <p:nvPr>
            <p:ph type="pic" idx="2"/>
          </p:nvPr>
        </p:nvPicPr>
        <p:blipFill rotWithShape="1">
          <a:blip r:embed="rId3">
            <a:alphaModFix/>
          </a:blip>
          <a:srcRect l="21337" r="20600" b="-1"/>
          <a:stretch/>
        </p:blipFill>
        <p:spPr>
          <a:xfrm>
            <a:off x="20" y="-11113"/>
            <a:ext cx="5628048" cy="6858000"/>
          </a:xfrm>
          <a:prstGeom prst="flowChartDelay">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594360" y="522678"/>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Criteri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minimi</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sp>
        <p:nvSpPr>
          <p:cNvPr id="336" name="Google Shape;336;p50"/>
          <p:cNvSpPr txBox="1"/>
          <p:nvPr/>
        </p:nvSpPr>
        <p:spPr>
          <a:xfrm>
            <a:off x="385062" y="2474715"/>
            <a:ext cx="6430407" cy="4893607"/>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de-DE" sz="2400" b="1" i="0" u="none" strike="noStrike" cap="none" dirty="0">
                <a:solidFill>
                  <a:schemeClr val="dk1"/>
                </a:solidFill>
                <a:latin typeface="Aptos" panose="020B0004020202020204" pitchFamily="34" charset="0"/>
                <a:sym typeface="Arial"/>
              </a:rPr>
              <a:t>art. 18 della Legge 221/2015</a:t>
            </a:r>
            <a:endParaRPr sz="1400" b="0" i="0" u="none" strike="noStrike" cap="none" dirty="0">
              <a:solidFill>
                <a:srgbClr val="000000"/>
              </a:solidFill>
              <a:latin typeface="Aptos" panose="020B0004020202020204" pitchFamily="34" charset="0"/>
              <a:sym typeface="Arial"/>
            </a:endParaRPr>
          </a:p>
          <a:p>
            <a:pPr marL="285750" marR="0" lvl="0" indent="-133350" algn="l" rtl="0">
              <a:lnSpc>
                <a:spcPct val="100000"/>
              </a:lnSpc>
              <a:spcBef>
                <a:spcPts val="0"/>
              </a:spcBef>
              <a:spcAft>
                <a:spcPts val="0"/>
              </a:spcAft>
              <a:buClr>
                <a:srgbClr val="3F3F3F"/>
              </a:buClr>
              <a:buSzPts val="2400"/>
              <a:buFont typeface="Arial"/>
              <a:buNone/>
            </a:pPr>
            <a:endParaRPr sz="2400" b="0" i="0" u="none" strike="noStrike" cap="none" dirty="0">
              <a:solidFill>
                <a:schemeClr val="dk1"/>
              </a:solidFill>
              <a:latin typeface="Aptos" panose="020B0004020202020204" pitchFamily="34" charset="0"/>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de-DE" sz="2400" b="1" i="0" u="none" strike="noStrike" cap="none" dirty="0">
                <a:solidFill>
                  <a:schemeClr val="dk1"/>
                </a:solidFill>
                <a:latin typeface="Aptos" panose="020B0004020202020204" pitchFamily="34" charset="0"/>
                <a:sym typeface="Arial"/>
              </a:rPr>
              <a:t>art. 34 </a:t>
            </a:r>
            <a:r>
              <a:rPr lang="de-DE" sz="2400" b="0" i="0" u="none" strike="noStrike" cap="none" dirty="0" err="1">
                <a:solidFill>
                  <a:schemeClr val="dk1"/>
                </a:solidFill>
                <a:latin typeface="Aptos" panose="020B0004020202020204" pitchFamily="34" charset="0"/>
                <a:sym typeface="Arial"/>
              </a:rPr>
              <a:t>recante</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Criteri</a:t>
            </a:r>
            <a:r>
              <a:rPr lang="de-DE" sz="2400" b="0" i="0" u="none" strike="noStrike" cap="none" dirty="0">
                <a:solidFill>
                  <a:schemeClr val="dk1"/>
                </a:solidFill>
                <a:latin typeface="Aptos" panose="020B0004020202020204" pitchFamily="34" charset="0"/>
                <a:sym typeface="Arial"/>
              </a:rPr>
              <a:t> di </a:t>
            </a:r>
            <a:r>
              <a:rPr lang="de-DE" sz="2400" b="0" i="0" u="none" strike="noStrike" cap="none" dirty="0" err="1">
                <a:solidFill>
                  <a:schemeClr val="dk1"/>
                </a:solidFill>
                <a:latin typeface="Aptos" panose="020B0004020202020204" pitchFamily="34" charset="0"/>
                <a:sym typeface="Arial"/>
              </a:rPr>
              <a:t>sostenibilità</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energetica</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e</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ambientale</a:t>
            </a:r>
            <a:r>
              <a:rPr lang="de-DE" sz="2400" b="0" i="0" u="none" strike="noStrike" cap="none" dirty="0">
                <a:solidFill>
                  <a:schemeClr val="dk1"/>
                </a:solidFill>
                <a:latin typeface="Aptos" panose="020B0004020202020204" pitchFamily="34" charset="0"/>
                <a:sym typeface="Arial"/>
              </a:rPr>
              <a:t>" del </a:t>
            </a:r>
            <a:r>
              <a:rPr lang="de-DE" sz="2400" b="1" i="0" u="none" strike="noStrike" cap="none" dirty="0" err="1">
                <a:solidFill>
                  <a:schemeClr val="dk1"/>
                </a:solidFill>
                <a:latin typeface="Aptos" panose="020B0004020202020204" pitchFamily="34" charset="0"/>
                <a:sym typeface="Arial"/>
              </a:rPr>
              <a:t>Decreto</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Legislativo</a:t>
            </a:r>
            <a:r>
              <a:rPr lang="de-DE" sz="2400" b="1" i="0" u="none" strike="noStrike" cap="none" dirty="0">
                <a:solidFill>
                  <a:schemeClr val="dk1"/>
                </a:solidFill>
                <a:latin typeface="Aptos" panose="020B0004020202020204" pitchFamily="34" charset="0"/>
                <a:sym typeface="Arial"/>
              </a:rPr>
              <a:t> 50/2016 "</a:t>
            </a:r>
            <a:r>
              <a:rPr lang="de-DE" sz="2400" b="1" i="0" u="none" strike="noStrike" cap="none" dirty="0" err="1">
                <a:solidFill>
                  <a:schemeClr val="dk1"/>
                </a:solidFill>
                <a:latin typeface="Aptos" panose="020B0004020202020204" pitchFamily="34" charset="0"/>
                <a:sym typeface="Arial"/>
              </a:rPr>
              <a:t>Codice</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degli</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appalti</a:t>
            </a:r>
            <a:r>
              <a:rPr lang="de-DE" sz="2400" b="1" i="0" u="none" strike="noStrike" cap="none" dirty="0">
                <a:solidFill>
                  <a:schemeClr val="dk1"/>
                </a:solidFill>
                <a:latin typeface="Aptos" panose="020B0004020202020204" pitchFamily="34" charset="0"/>
                <a:sym typeface="Arial"/>
              </a:rPr>
              <a:t>" </a:t>
            </a:r>
            <a:r>
              <a:rPr lang="de-DE" sz="2400" b="0" i="0" u="none" strike="noStrike" cap="none" dirty="0">
                <a:solidFill>
                  <a:schemeClr val="dk1"/>
                </a:solidFill>
                <a:latin typeface="Aptos" panose="020B0004020202020204" pitchFamily="34" charset="0"/>
                <a:sym typeface="Arial"/>
              </a:rPr>
              <a:t>(</a:t>
            </a:r>
            <a:r>
              <a:rPr lang="de-DE" sz="2400" b="1" i="0" u="none" strike="noStrike" cap="none" dirty="0" err="1">
                <a:solidFill>
                  <a:schemeClr val="dk1"/>
                </a:solidFill>
                <a:latin typeface="Aptos" panose="020B0004020202020204" pitchFamily="34" charset="0"/>
                <a:sym typeface="Arial"/>
              </a:rPr>
              <a:t>modificato</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dal</a:t>
            </a:r>
            <a:r>
              <a:rPr lang="de-DE" sz="2400" b="1" i="0" u="none" strike="noStrike" cap="none" dirty="0">
                <a:solidFill>
                  <a:schemeClr val="dk1"/>
                </a:solidFill>
                <a:latin typeface="Aptos" panose="020B0004020202020204" pitchFamily="34" charset="0"/>
                <a:sym typeface="Arial"/>
              </a:rPr>
              <a:t> Decreto </a:t>
            </a:r>
            <a:r>
              <a:rPr lang="de-DE" sz="2400" b="1" i="0" u="none" strike="noStrike" cap="none" dirty="0" err="1">
                <a:solidFill>
                  <a:schemeClr val="dk1"/>
                </a:solidFill>
                <a:latin typeface="Aptos" panose="020B0004020202020204" pitchFamily="34" charset="0"/>
                <a:sym typeface="Arial"/>
              </a:rPr>
              <a:t>Legislativo</a:t>
            </a:r>
            <a:r>
              <a:rPr lang="de-DE" sz="2400" b="1" i="0" u="none" strike="noStrike" cap="none" dirty="0">
                <a:solidFill>
                  <a:schemeClr val="dk1"/>
                </a:solidFill>
                <a:latin typeface="Aptos" panose="020B0004020202020204" pitchFamily="34" charset="0"/>
                <a:sym typeface="Arial"/>
              </a:rPr>
              <a:t> 56/2017</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che</a:t>
            </a:r>
            <a:r>
              <a:rPr lang="de-DE" sz="2400" b="0" i="0" u="none" strike="noStrike" cap="none" dirty="0">
                <a:solidFill>
                  <a:schemeClr val="dk1"/>
                </a:solidFill>
                <a:latin typeface="Aptos" panose="020B0004020202020204" pitchFamily="34" charset="0"/>
                <a:sym typeface="Arial"/>
              </a:rPr>
              <a:t> ne ha </a:t>
            </a:r>
            <a:r>
              <a:rPr lang="de-DE" sz="2400" b="0" i="0" u="none" strike="noStrike" cap="none" dirty="0" err="1">
                <a:solidFill>
                  <a:schemeClr val="dk1"/>
                </a:solidFill>
                <a:latin typeface="Aptos" panose="020B0004020202020204" pitchFamily="34" charset="0"/>
                <a:sym typeface="Arial"/>
              </a:rPr>
              <a:t>reso</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obbligatoria</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l’applicazione</a:t>
            </a:r>
            <a:r>
              <a:rPr lang="de-DE" sz="2400" b="0" i="0" u="none" strike="noStrike" cap="none" dirty="0">
                <a:solidFill>
                  <a:schemeClr val="dk1"/>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a:p>
            <a:pPr marL="285750" marR="0" lvl="0" indent="-133350" algn="l" rtl="0">
              <a:lnSpc>
                <a:spcPct val="100000"/>
              </a:lnSpc>
              <a:spcBef>
                <a:spcPts val="0"/>
              </a:spcBef>
              <a:spcAft>
                <a:spcPts val="0"/>
              </a:spcAft>
              <a:buClr>
                <a:srgbClr val="3F3F3F"/>
              </a:buClr>
              <a:buSzPts val="2400"/>
              <a:buFont typeface="Arial"/>
              <a:buNone/>
            </a:pPr>
            <a:endParaRPr sz="2400" b="0" i="0" u="none" strike="noStrike" cap="none" dirty="0">
              <a:solidFill>
                <a:schemeClr val="dk1"/>
              </a:solidFill>
              <a:latin typeface="Aptos" panose="020B0004020202020204" pitchFamily="34" charset="0"/>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de-DE" sz="2400" b="1" i="0" u="none" strike="noStrike" cap="none" dirty="0" err="1">
                <a:solidFill>
                  <a:schemeClr val="dk1"/>
                </a:solidFill>
                <a:latin typeface="Aptos" panose="020B0004020202020204" pitchFamily="34" charset="0"/>
                <a:sym typeface="Arial"/>
              </a:rPr>
              <a:t>Codice</a:t>
            </a:r>
            <a:r>
              <a:rPr lang="de-DE" sz="2400" b="1" i="0" u="none" strike="noStrike" cap="none" dirty="0">
                <a:solidFill>
                  <a:schemeClr val="dk1"/>
                </a:solidFill>
                <a:latin typeface="Aptos" panose="020B0004020202020204" pitchFamily="34" charset="0"/>
                <a:sym typeface="Arial"/>
              </a:rPr>
              <a:t> più </a:t>
            </a:r>
            <a:r>
              <a:rPr lang="de-DE" sz="2400" b="1" i="0" u="none" strike="noStrike" cap="none" dirty="0" err="1">
                <a:solidFill>
                  <a:schemeClr val="dk1"/>
                </a:solidFill>
                <a:latin typeface="Aptos" panose="020B0004020202020204" pitchFamily="34" charset="0"/>
                <a:sym typeface="Arial"/>
              </a:rPr>
              <a:t>recente</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articolo</a:t>
            </a:r>
            <a:r>
              <a:rPr lang="de-DE" sz="2400" b="1" i="0" u="none" strike="noStrike" cap="none" dirty="0">
                <a:solidFill>
                  <a:schemeClr val="dk1"/>
                </a:solidFill>
                <a:latin typeface="Aptos" panose="020B0004020202020204" pitchFamily="34" charset="0"/>
                <a:sym typeface="Arial"/>
              </a:rPr>
              <a:t> 57, </a:t>
            </a:r>
            <a:r>
              <a:rPr lang="de-DE" sz="2400" b="0" i="0" u="none" strike="noStrike" cap="none" dirty="0" err="1">
                <a:solidFill>
                  <a:schemeClr val="dk1"/>
                </a:solidFill>
                <a:latin typeface="Aptos" panose="020B0004020202020204" pitchFamily="34" charset="0"/>
                <a:sym typeface="Arial"/>
              </a:rPr>
              <a:t>comma</a:t>
            </a:r>
            <a:r>
              <a:rPr lang="de-DE" sz="2400" b="0" i="0" u="none" strike="noStrike" cap="none" dirty="0">
                <a:solidFill>
                  <a:schemeClr val="dk1"/>
                </a:solidFill>
                <a:latin typeface="Aptos" panose="020B0004020202020204" pitchFamily="34" charset="0"/>
                <a:sym typeface="Arial"/>
              </a:rPr>
              <a:t> 2, del </a:t>
            </a:r>
            <a:r>
              <a:rPr lang="de-DE" sz="2400" b="0" i="0" u="none" strike="noStrike" cap="none" dirty="0" err="1">
                <a:solidFill>
                  <a:schemeClr val="dk1"/>
                </a:solidFill>
                <a:latin typeface="Aptos" panose="020B0004020202020204" pitchFamily="34" charset="0"/>
                <a:sym typeface="Arial"/>
              </a:rPr>
              <a:t>Decreto</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Legislativo</a:t>
            </a:r>
            <a:r>
              <a:rPr lang="de-DE" sz="2400" b="1" i="0" u="none" strike="noStrike" cap="none" dirty="0">
                <a:solidFill>
                  <a:schemeClr val="dk1"/>
                </a:solidFill>
                <a:latin typeface="Aptos" panose="020B0004020202020204" pitchFamily="34" charset="0"/>
                <a:sym typeface="Arial"/>
              </a:rPr>
              <a:t> 31 </a:t>
            </a:r>
            <a:r>
              <a:rPr lang="de-DE" sz="2400" b="1" i="0" u="none" strike="noStrike" cap="none" dirty="0" err="1">
                <a:solidFill>
                  <a:schemeClr val="dk1"/>
                </a:solidFill>
                <a:latin typeface="Aptos" panose="020B0004020202020204" pitchFamily="34" charset="0"/>
                <a:sym typeface="Arial"/>
              </a:rPr>
              <a:t>marzo</a:t>
            </a:r>
            <a:r>
              <a:rPr lang="de-DE" sz="2400" b="1" i="0" u="none" strike="noStrike" cap="none" dirty="0">
                <a:solidFill>
                  <a:schemeClr val="dk1"/>
                </a:solidFill>
                <a:latin typeface="Aptos" panose="020B0004020202020204" pitchFamily="34" charset="0"/>
                <a:sym typeface="Arial"/>
              </a:rPr>
              <a:t> 2023, n. 36.</a:t>
            </a:r>
            <a:endParaRPr sz="14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chemeClr val="dk1"/>
              </a:buClr>
              <a:buSzPts val="2400"/>
              <a:buFont typeface="Arial"/>
              <a:buNone/>
            </a:pPr>
            <a:br>
              <a:rPr lang="de-DE" sz="2400" b="0" i="0" u="none" strike="noStrike" cap="none" dirty="0">
                <a:solidFill>
                  <a:schemeClr val="dk1"/>
                </a:solidFill>
                <a:latin typeface="Aptos" panose="020B0004020202020204" pitchFamily="34" charset="0"/>
                <a:sym typeface="Arial"/>
              </a:rPr>
            </a:br>
            <a:endParaRPr sz="2400" b="0" i="0" u="none" strike="noStrike" cap="none" dirty="0">
              <a:solidFill>
                <a:schemeClr val="dk1"/>
              </a:solidFill>
              <a:latin typeface="Aptos" panose="020B0004020202020204" pitchFamily="34" charset="0"/>
              <a:sym typeface="Arial"/>
            </a:endParaRPr>
          </a:p>
        </p:txBody>
      </p:sp>
      <p:sp>
        <p:nvSpPr>
          <p:cNvPr id="337" name="Google Shape;337;p50"/>
          <p:cNvSpPr/>
          <p:nvPr/>
        </p:nvSpPr>
        <p:spPr>
          <a:xfrm>
            <a:off x="7278796" y="2906039"/>
            <a:ext cx="3430957" cy="2906038"/>
          </a:xfrm>
          <a:prstGeom prst="teardrop">
            <a:avLst>
              <a:gd name="adj" fmla="val 10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1" i="0" u="none" strike="noStrike" cap="none" dirty="0">
                <a:solidFill>
                  <a:srgbClr val="595959"/>
                </a:solidFill>
                <a:latin typeface="Aptos" panose="020B0004020202020204" pitchFamily="34" charset="0"/>
                <a:sym typeface="Arial"/>
              </a:rPr>
              <a:t>I CAM </a:t>
            </a:r>
            <a:r>
              <a:rPr lang="de-DE" sz="2800" b="0" i="0" u="none" strike="noStrike" cap="none" dirty="0" err="1">
                <a:solidFill>
                  <a:srgbClr val="595959"/>
                </a:solidFill>
                <a:latin typeface="Aptos" panose="020B0004020202020204" pitchFamily="34" charset="0"/>
                <a:sym typeface="Arial"/>
              </a:rPr>
              <a:t>sono</a:t>
            </a:r>
            <a:r>
              <a:rPr lang="de-DE" sz="2800" b="0" i="0" u="none" strike="noStrike" cap="none" dirty="0">
                <a:solidFill>
                  <a:srgbClr val="595959"/>
                </a:solidFill>
                <a:latin typeface="Aptos" panose="020B0004020202020204" pitchFamily="34" charset="0"/>
                <a:sym typeface="Arial"/>
              </a:rPr>
              <a:t> </a:t>
            </a:r>
            <a:r>
              <a:rPr lang="de-DE" sz="2800" b="0" i="0" u="none" strike="noStrike" cap="none" dirty="0" err="1">
                <a:solidFill>
                  <a:srgbClr val="595959"/>
                </a:solidFill>
                <a:latin typeface="Aptos" panose="020B0004020202020204" pitchFamily="34" charset="0"/>
                <a:sym typeface="Arial"/>
              </a:rPr>
              <a:t>previsti</a:t>
            </a:r>
            <a:r>
              <a:rPr lang="de-DE" sz="2800" b="0" i="0" u="none" strike="noStrike" cap="none" dirty="0">
                <a:solidFill>
                  <a:srgbClr val="595959"/>
                </a:solidFill>
                <a:latin typeface="Aptos" panose="020B0004020202020204" pitchFamily="34" charset="0"/>
                <a:sym typeface="Arial"/>
              </a:rPr>
              <a:t> per</a:t>
            </a:r>
            <a:r>
              <a:rPr lang="de-DE" sz="2800" b="1" i="0" u="none" strike="noStrike" cap="none" dirty="0">
                <a:solidFill>
                  <a:srgbClr val="595959"/>
                </a:solidFill>
                <a:latin typeface="Aptos" panose="020B0004020202020204" pitchFamily="34" charset="0"/>
                <a:sym typeface="Arial"/>
              </a:rPr>
              <a:t> 2</a:t>
            </a:r>
            <a:r>
              <a:rPr lang="de-DE" sz="2800" b="1" dirty="0">
                <a:solidFill>
                  <a:srgbClr val="595959"/>
                </a:solidFill>
                <a:latin typeface="Aptos" panose="020B0004020202020204" pitchFamily="34" charset="0"/>
              </a:rPr>
              <a:t>2</a:t>
            </a:r>
            <a:r>
              <a:rPr lang="de-DE" sz="2800" b="1" i="0" u="none" strike="noStrike" cap="none" dirty="0">
                <a:solidFill>
                  <a:srgbClr val="595959"/>
                </a:solidFill>
                <a:latin typeface="Aptos" panose="020B0004020202020204" pitchFamily="34" charset="0"/>
                <a:sym typeface="Arial"/>
              </a:rPr>
              <a:t> </a:t>
            </a:r>
            <a:r>
              <a:rPr lang="de-DE" sz="2800" b="1" i="0" u="none" strike="noStrike" cap="none" dirty="0" err="1">
                <a:solidFill>
                  <a:srgbClr val="595959"/>
                </a:solidFill>
                <a:latin typeface="Aptos" panose="020B0004020202020204" pitchFamily="34" charset="0"/>
                <a:sym typeface="Arial"/>
              </a:rPr>
              <a:t>categorie</a:t>
            </a:r>
            <a:r>
              <a:rPr lang="de-DE" sz="2800" b="1" i="0" u="none" strike="noStrike" cap="none" dirty="0">
                <a:solidFill>
                  <a:srgbClr val="595959"/>
                </a:solidFill>
                <a:latin typeface="Aptos" panose="020B0004020202020204" pitchFamily="34" charset="0"/>
                <a:sym typeface="Arial"/>
              </a:rPr>
              <a:t> </a:t>
            </a:r>
            <a:r>
              <a:rPr lang="de-DE" sz="2800" b="0" i="0" u="none" strike="noStrike" cap="none" dirty="0">
                <a:solidFill>
                  <a:srgbClr val="595959"/>
                </a:solidFill>
                <a:latin typeface="Aptos" panose="020B0004020202020204" pitchFamily="34" charset="0"/>
                <a:sym typeface="Arial"/>
              </a:rPr>
              <a:t>di </a:t>
            </a:r>
            <a:r>
              <a:rPr lang="de-DE" sz="2800" b="0" i="0" u="none" strike="noStrike" cap="none" dirty="0" err="1">
                <a:solidFill>
                  <a:srgbClr val="595959"/>
                </a:solidFill>
                <a:latin typeface="Aptos" panose="020B0004020202020204" pitchFamily="34" charset="0"/>
                <a:sym typeface="Arial"/>
              </a:rPr>
              <a:t>prodotti</a:t>
            </a:r>
            <a:r>
              <a:rPr lang="de-DE" sz="2800" b="0" i="0" u="none" strike="noStrike" cap="none" dirty="0">
                <a:solidFill>
                  <a:srgbClr val="595959"/>
                </a:solidFill>
                <a:latin typeface="Aptos" panose="020B0004020202020204" pitchFamily="34" charset="0"/>
                <a:sym typeface="Arial"/>
              </a:rPr>
              <a:t> </a:t>
            </a:r>
            <a:r>
              <a:rPr lang="de-DE" sz="2800" b="0" i="0" u="none" strike="noStrike" cap="none" dirty="0" err="1">
                <a:solidFill>
                  <a:srgbClr val="595959"/>
                </a:solidFill>
                <a:latin typeface="Aptos" panose="020B0004020202020204" pitchFamily="34" charset="0"/>
                <a:sym typeface="Arial"/>
              </a:rPr>
              <a:t>e</a:t>
            </a:r>
            <a:r>
              <a:rPr lang="de-DE" sz="2800" b="0" i="0" u="none" strike="noStrike" cap="none" dirty="0">
                <a:solidFill>
                  <a:srgbClr val="595959"/>
                </a:solidFill>
                <a:latin typeface="Aptos" panose="020B0004020202020204" pitchFamily="34" charset="0"/>
                <a:sym typeface="Arial"/>
              </a:rPr>
              <a:t> servizi </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1"/>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Struttura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dei</a:t>
            </a:r>
            <a:r>
              <a:rPr lang="de-DE" dirty="0">
                <a:latin typeface="Aptos Serif" panose="02020604070405020304" pitchFamily="18" charset="0"/>
                <a:ea typeface="Arial"/>
                <a:cs typeface="Aptos Serif" panose="02020604070405020304" pitchFamily="18" charset="0"/>
                <a:sym typeface="Arial"/>
              </a:rPr>
              <a:t> CAM</a:t>
            </a:r>
            <a:endParaRPr dirty="0">
              <a:latin typeface="Aptos Serif" panose="02020604070405020304" pitchFamily="18" charset="0"/>
              <a:ea typeface="Arial"/>
              <a:cs typeface="Aptos Serif" panose="02020604070405020304" pitchFamily="18" charset="0"/>
              <a:sym typeface="Arial"/>
            </a:endParaRPr>
          </a:p>
        </p:txBody>
      </p:sp>
      <p:grpSp>
        <p:nvGrpSpPr>
          <p:cNvPr id="343" name="Google Shape;343;p51"/>
          <p:cNvGrpSpPr/>
          <p:nvPr/>
        </p:nvGrpSpPr>
        <p:grpSpPr>
          <a:xfrm>
            <a:off x="1193861" y="2218074"/>
            <a:ext cx="9051323" cy="4437526"/>
            <a:chOff x="1105" y="-71918"/>
            <a:chExt cx="9051323" cy="4437526"/>
          </a:xfrm>
        </p:grpSpPr>
        <p:sp>
          <p:nvSpPr>
            <p:cNvPr id="344" name="Google Shape;344;p51"/>
            <p:cNvSpPr/>
            <p:nvPr/>
          </p:nvSpPr>
          <p:spPr>
            <a:xfrm>
              <a:off x="1105" y="0"/>
              <a:ext cx="2873436" cy="4365608"/>
            </a:xfrm>
            <a:prstGeom prst="roundRect">
              <a:avLst>
                <a:gd name="adj" fmla="val 1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45" name="Google Shape;345;p51"/>
            <p:cNvSpPr txBox="1"/>
            <p:nvPr/>
          </p:nvSpPr>
          <p:spPr>
            <a:xfrm>
              <a:off x="1105" y="0"/>
              <a:ext cx="2873436" cy="1309682"/>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de-DE" sz="2800" b="0" i="0" u="none" strike="noStrike" cap="none">
                  <a:solidFill>
                    <a:srgbClr val="000000"/>
                  </a:solidFill>
                  <a:latin typeface="Aptos" panose="020B0004020202020204" pitchFamily="34" charset="0"/>
                  <a:sym typeface="Arial"/>
                </a:rPr>
                <a:t>Contesto</a:t>
              </a:r>
              <a:endParaRPr sz="1050" b="0" i="0" u="none" strike="noStrike" cap="none">
                <a:solidFill>
                  <a:srgbClr val="000000"/>
                </a:solidFill>
                <a:latin typeface="Aptos" panose="020B0004020202020204" pitchFamily="34" charset="0"/>
                <a:sym typeface="Arial"/>
              </a:endParaRPr>
            </a:p>
          </p:txBody>
        </p:sp>
        <p:sp>
          <p:nvSpPr>
            <p:cNvPr id="346" name="Google Shape;346;p51"/>
            <p:cNvSpPr/>
            <p:nvPr/>
          </p:nvSpPr>
          <p:spPr>
            <a:xfrm>
              <a:off x="288448" y="1310961"/>
              <a:ext cx="2298748" cy="131629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47" name="Google Shape;347;p51"/>
            <p:cNvSpPr txBox="1"/>
            <p:nvPr/>
          </p:nvSpPr>
          <p:spPr>
            <a:xfrm>
              <a:off x="327001" y="1349514"/>
              <a:ext cx="2221642" cy="1239184"/>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Informazioni generali</a:t>
              </a:r>
              <a:endParaRPr sz="1400" b="0" i="0" u="none" strike="noStrike" cap="none">
                <a:solidFill>
                  <a:srgbClr val="000000"/>
                </a:solidFill>
                <a:latin typeface="Aptos" panose="020B0004020202020204" pitchFamily="34" charset="0"/>
                <a:sym typeface="Arial"/>
              </a:endParaRPr>
            </a:p>
          </p:txBody>
        </p:sp>
        <p:sp>
          <p:nvSpPr>
            <p:cNvPr id="348" name="Google Shape;348;p51"/>
            <p:cNvSpPr/>
            <p:nvPr/>
          </p:nvSpPr>
          <p:spPr>
            <a:xfrm>
              <a:off x="288448" y="2829758"/>
              <a:ext cx="2298748" cy="131629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49" name="Google Shape;349;p51"/>
            <p:cNvSpPr txBox="1"/>
            <p:nvPr/>
          </p:nvSpPr>
          <p:spPr>
            <a:xfrm>
              <a:off x="327001" y="2868311"/>
              <a:ext cx="2221642" cy="1239184"/>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Oggetto</a:t>
              </a:r>
              <a:endParaRPr sz="1400" b="0" i="0" u="none" strike="noStrike" cap="none">
                <a:solidFill>
                  <a:srgbClr val="000000"/>
                </a:solidFill>
                <a:latin typeface="Aptos" panose="020B0004020202020204" pitchFamily="34" charset="0"/>
                <a:sym typeface="Arial"/>
              </a:endParaRPr>
            </a:p>
          </p:txBody>
        </p:sp>
        <p:sp>
          <p:nvSpPr>
            <p:cNvPr id="350" name="Google Shape;350;p51"/>
            <p:cNvSpPr/>
            <p:nvPr/>
          </p:nvSpPr>
          <p:spPr>
            <a:xfrm>
              <a:off x="3090048" y="0"/>
              <a:ext cx="2873436" cy="4365608"/>
            </a:xfrm>
            <a:prstGeom prst="roundRect">
              <a:avLst>
                <a:gd name="adj" fmla="val 1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51" name="Google Shape;351;p51"/>
            <p:cNvSpPr txBox="1"/>
            <p:nvPr/>
          </p:nvSpPr>
          <p:spPr>
            <a:xfrm>
              <a:off x="3090048" y="0"/>
              <a:ext cx="2873436" cy="1309682"/>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de-DE" sz="2800" b="0" i="0" u="none" strike="noStrike" cap="none">
                  <a:solidFill>
                    <a:srgbClr val="000000"/>
                  </a:solidFill>
                  <a:latin typeface="Aptos" panose="020B0004020202020204" pitchFamily="34" charset="0"/>
                  <a:sym typeface="Arial"/>
                </a:rPr>
                <a:t>Criteri di base </a:t>
              </a:r>
              <a:endParaRPr sz="1050" b="0" i="0" u="none" strike="noStrike" cap="none">
                <a:solidFill>
                  <a:srgbClr val="000000"/>
                </a:solidFill>
                <a:latin typeface="Aptos" panose="020B0004020202020204" pitchFamily="34" charset="0"/>
                <a:sym typeface="Arial"/>
              </a:endParaRPr>
            </a:p>
          </p:txBody>
        </p:sp>
        <p:sp>
          <p:nvSpPr>
            <p:cNvPr id="352" name="Google Shape;352;p51"/>
            <p:cNvSpPr/>
            <p:nvPr/>
          </p:nvSpPr>
          <p:spPr>
            <a:xfrm>
              <a:off x="3377392" y="1310055"/>
              <a:ext cx="2298748" cy="857667"/>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53" name="Google Shape;353;p51"/>
            <p:cNvSpPr txBox="1"/>
            <p:nvPr/>
          </p:nvSpPr>
          <p:spPr>
            <a:xfrm>
              <a:off x="3402512" y="1335175"/>
              <a:ext cx="2248508" cy="807427"/>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Selezione dei candidati</a:t>
              </a:r>
              <a:endParaRPr sz="2600" b="0" i="0" u="none" strike="noStrike" cap="none">
                <a:solidFill>
                  <a:schemeClr val="lt1"/>
                </a:solidFill>
                <a:latin typeface="Aptos" panose="020B0004020202020204" pitchFamily="34" charset="0"/>
                <a:sym typeface="Arial"/>
              </a:endParaRPr>
            </a:p>
          </p:txBody>
        </p:sp>
        <p:sp>
          <p:nvSpPr>
            <p:cNvPr id="354" name="Google Shape;354;p51"/>
            <p:cNvSpPr/>
            <p:nvPr/>
          </p:nvSpPr>
          <p:spPr>
            <a:xfrm>
              <a:off x="3377392" y="2299671"/>
              <a:ext cx="2298748" cy="857667"/>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55" name="Google Shape;355;p51"/>
            <p:cNvSpPr txBox="1"/>
            <p:nvPr/>
          </p:nvSpPr>
          <p:spPr>
            <a:xfrm>
              <a:off x="3402512" y="2324791"/>
              <a:ext cx="2248508" cy="807427"/>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Specifiche tecniche</a:t>
              </a:r>
              <a:endParaRPr sz="2600" b="0" i="0" u="none" strike="noStrike" cap="none">
                <a:solidFill>
                  <a:schemeClr val="lt1"/>
                </a:solidFill>
                <a:latin typeface="Aptos" panose="020B0004020202020204" pitchFamily="34" charset="0"/>
                <a:sym typeface="Arial"/>
              </a:endParaRPr>
            </a:p>
          </p:txBody>
        </p:sp>
        <p:sp>
          <p:nvSpPr>
            <p:cNvPr id="356" name="Google Shape;356;p51"/>
            <p:cNvSpPr/>
            <p:nvPr/>
          </p:nvSpPr>
          <p:spPr>
            <a:xfrm>
              <a:off x="3377392" y="3289287"/>
              <a:ext cx="2298748" cy="857667"/>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57" name="Google Shape;357;p51"/>
            <p:cNvSpPr txBox="1"/>
            <p:nvPr/>
          </p:nvSpPr>
          <p:spPr>
            <a:xfrm>
              <a:off x="3402512" y="3338621"/>
              <a:ext cx="2248508" cy="807427"/>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Clausole contrattuali</a:t>
              </a:r>
              <a:endParaRPr sz="2600" b="0" i="0" u="none" strike="noStrike" cap="none">
                <a:solidFill>
                  <a:schemeClr val="lt1"/>
                </a:solidFill>
                <a:latin typeface="Aptos" panose="020B0004020202020204" pitchFamily="34" charset="0"/>
                <a:sym typeface="Arial"/>
              </a:endParaRPr>
            </a:p>
          </p:txBody>
        </p:sp>
        <p:sp>
          <p:nvSpPr>
            <p:cNvPr id="358" name="Google Shape;358;p51"/>
            <p:cNvSpPr/>
            <p:nvPr/>
          </p:nvSpPr>
          <p:spPr>
            <a:xfrm>
              <a:off x="6178992" y="0"/>
              <a:ext cx="2873436" cy="4365608"/>
            </a:xfrm>
            <a:prstGeom prst="roundRect">
              <a:avLst>
                <a:gd name="adj" fmla="val 1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59" name="Google Shape;359;p51"/>
            <p:cNvSpPr txBox="1"/>
            <p:nvPr/>
          </p:nvSpPr>
          <p:spPr>
            <a:xfrm>
              <a:off x="6178992" y="-71918"/>
              <a:ext cx="2873436" cy="1309682"/>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de-DE" sz="2800" b="0" i="0" u="none" strike="noStrike" cap="none">
                  <a:solidFill>
                    <a:srgbClr val="000000"/>
                  </a:solidFill>
                  <a:latin typeface="Aptos" panose="020B0004020202020204" pitchFamily="34" charset="0"/>
                  <a:sym typeface="Arial"/>
                </a:rPr>
                <a:t>Criteri di aggiudicazione</a:t>
              </a:r>
              <a:endParaRPr sz="2800" b="0" i="0" u="none" strike="noStrike" cap="none">
                <a:solidFill>
                  <a:srgbClr val="000000"/>
                </a:solidFill>
                <a:latin typeface="Aptos" panose="020B0004020202020204" pitchFamily="34" charset="0"/>
                <a:sym typeface="Arial"/>
              </a:endParaRPr>
            </a:p>
          </p:txBody>
        </p:sp>
        <p:sp>
          <p:nvSpPr>
            <p:cNvPr id="360" name="Google Shape;360;p51"/>
            <p:cNvSpPr/>
            <p:nvPr/>
          </p:nvSpPr>
          <p:spPr>
            <a:xfrm>
              <a:off x="6512541" y="1310055"/>
              <a:ext cx="2298748" cy="857667"/>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61" name="Google Shape;361;p51"/>
            <p:cNvSpPr txBox="1"/>
            <p:nvPr/>
          </p:nvSpPr>
          <p:spPr>
            <a:xfrm>
              <a:off x="6537661" y="1335175"/>
              <a:ext cx="2248508" cy="807427"/>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Specifiche tecniche</a:t>
              </a:r>
              <a:endParaRPr sz="2600" b="0" i="0" u="none" strike="noStrike" cap="none">
                <a:solidFill>
                  <a:schemeClr val="lt1"/>
                </a:solidFill>
                <a:latin typeface="Aptos" panose="020B0004020202020204" pitchFamily="34" charset="0"/>
                <a:sym typeface="Arial"/>
              </a:endParaRPr>
            </a:p>
          </p:txBody>
        </p:sp>
        <p:sp>
          <p:nvSpPr>
            <p:cNvPr id="362" name="Google Shape;362;p51"/>
            <p:cNvSpPr/>
            <p:nvPr/>
          </p:nvSpPr>
          <p:spPr>
            <a:xfrm>
              <a:off x="6466336" y="2299671"/>
              <a:ext cx="2298748" cy="857667"/>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63" name="Google Shape;363;p51"/>
            <p:cNvSpPr txBox="1"/>
            <p:nvPr/>
          </p:nvSpPr>
          <p:spPr>
            <a:xfrm>
              <a:off x="6491456" y="2324791"/>
              <a:ext cx="2248508" cy="807427"/>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Clausole contrattuali </a:t>
              </a:r>
              <a:endParaRPr sz="1400" b="0" i="0" u="none" strike="noStrike" cap="none">
                <a:solidFill>
                  <a:srgbClr val="000000"/>
                </a:solidFill>
                <a:latin typeface="Aptos" panose="020B0004020202020204" pitchFamily="34" charset="0"/>
                <a:sym typeface="Arial"/>
              </a:endParaRPr>
            </a:p>
          </p:txBody>
        </p:sp>
        <p:sp>
          <p:nvSpPr>
            <p:cNvPr id="364" name="Google Shape;364;p51"/>
            <p:cNvSpPr/>
            <p:nvPr/>
          </p:nvSpPr>
          <p:spPr>
            <a:xfrm>
              <a:off x="6466336" y="3289287"/>
              <a:ext cx="2298748" cy="857667"/>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365" name="Google Shape;365;p51"/>
            <p:cNvSpPr txBox="1"/>
            <p:nvPr/>
          </p:nvSpPr>
          <p:spPr>
            <a:xfrm>
              <a:off x="6491456" y="3314407"/>
              <a:ext cx="2248508" cy="807427"/>
            </a:xfrm>
            <a:prstGeom prst="rect">
              <a:avLst/>
            </a:prstGeom>
            <a:noFill/>
            <a:ln>
              <a:noFill/>
            </a:ln>
          </p:spPr>
          <p:txBody>
            <a:bodyPr spcFirstLastPara="1" wrap="square" lIns="66025" tIns="49525" rIns="660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de-DE" sz="2600" b="0" i="0" u="none" strike="noStrike" cap="none">
                  <a:solidFill>
                    <a:schemeClr val="lt1"/>
                  </a:solidFill>
                  <a:latin typeface="Aptos" panose="020B0004020202020204" pitchFamily="34" charset="0"/>
                  <a:sym typeface="Arial"/>
                </a:rPr>
                <a:t>Selezione dei candidati</a:t>
              </a:r>
              <a:endParaRPr sz="2600" b="0" i="0" u="none" strike="noStrike" cap="none">
                <a:solidFill>
                  <a:schemeClr val="lt1"/>
                </a:solidFill>
                <a:latin typeface="Aptos" panose="020B0004020202020204" pitchFamily="34" charset="0"/>
                <a:sym typeface="Arial"/>
              </a:endParaRPr>
            </a:p>
          </p:txBody>
        </p:sp>
      </p:grpSp>
      <p:sp>
        <p:nvSpPr>
          <p:cNvPr id="366" name="Google Shape;366;p51"/>
          <p:cNvSpPr/>
          <p:nvPr/>
        </p:nvSpPr>
        <p:spPr>
          <a:xfrm>
            <a:off x="4058433" y="4432594"/>
            <a:ext cx="3245632" cy="224812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7" name="Google Shape;367;p51"/>
          <p:cNvCxnSpPr/>
          <p:nvPr/>
        </p:nvCxnSpPr>
        <p:spPr>
          <a:xfrm rot="10800000" flipH="1">
            <a:off x="6843776" y="1303712"/>
            <a:ext cx="1548662" cy="3311071"/>
          </a:xfrm>
          <a:prstGeom prst="straightConnector1">
            <a:avLst/>
          </a:prstGeom>
          <a:noFill/>
          <a:ln w="57150" cap="flat" cmpd="sng">
            <a:solidFill>
              <a:srgbClr val="FF0000"/>
            </a:solidFill>
            <a:prstDash val="solid"/>
            <a:round/>
            <a:headEnd type="none" w="sm" len="sm"/>
            <a:tailEnd type="triangle" w="med" len="med"/>
          </a:ln>
        </p:spPr>
      </p:cxnSp>
      <p:sp>
        <p:nvSpPr>
          <p:cNvPr id="368" name="Google Shape;368;p51"/>
          <p:cNvSpPr txBox="1"/>
          <p:nvPr/>
        </p:nvSpPr>
        <p:spPr>
          <a:xfrm>
            <a:off x="8580329" y="789140"/>
            <a:ext cx="325676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dirty="0" err="1">
                <a:solidFill>
                  <a:srgbClr val="000000"/>
                </a:solidFill>
                <a:latin typeface="Aptos" panose="020B0004020202020204" pitchFamily="34" charset="0"/>
                <a:sym typeface="Arial"/>
              </a:rPr>
              <a:t>Obbligatorio</a:t>
            </a:r>
            <a:r>
              <a:rPr lang="de-DE" sz="2000" b="1" i="0" u="none" strike="noStrike" cap="none" dirty="0">
                <a:solidFill>
                  <a:srgbClr val="000000"/>
                </a:solidFill>
                <a:latin typeface="Aptos" panose="020B0004020202020204" pitchFamily="34" charset="0"/>
                <a:sym typeface="Arial"/>
              </a:rPr>
              <a:t> ai </a:t>
            </a:r>
            <a:r>
              <a:rPr lang="de-DE" sz="2000" b="1" i="0" u="none" strike="noStrike" cap="none" dirty="0" err="1">
                <a:solidFill>
                  <a:srgbClr val="000000"/>
                </a:solidFill>
                <a:latin typeface="Aptos" panose="020B0004020202020204" pitchFamily="34" charset="0"/>
                <a:sym typeface="Arial"/>
              </a:rPr>
              <a:t>sensi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dell’articolo</a:t>
            </a:r>
            <a:r>
              <a:rPr lang="de-DE" sz="2000" b="1" i="0" u="none" strike="noStrike" cap="none" dirty="0">
                <a:solidFill>
                  <a:srgbClr val="000000"/>
                </a:solidFill>
                <a:latin typeface="Aptos" panose="020B0004020202020204" pitchFamily="34" charset="0"/>
                <a:sym typeface="Arial"/>
              </a:rPr>
              <a:t> 57 del Nuovo </a:t>
            </a:r>
            <a:r>
              <a:rPr lang="de-DE" sz="2000" b="1" i="0" u="none" strike="noStrike" cap="none" dirty="0" err="1">
                <a:solidFill>
                  <a:srgbClr val="000000"/>
                </a:solidFill>
                <a:latin typeface="Aptos" panose="020B0004020202020204" pitchFamily="34" charset="0"/>
                <a:sym typeface="Arial"/>
              </a:rPr>
              <a:t>Codice</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594359" y="402515"/>
            <a:ext cx="9580999"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Agenda – Parte 2:</a:t>
            </a:r>
            <a:br>
              <a:rPr lang="de-DE" dirty="0">
                <a:latin typeface="Aptos Serif" panose="02020604070405020304" pitchFamily="18" charset="0"/>
                <a:ea typeface="Arial"/>
                <a:cs typeface="Aptos Serif" panose="02020604070405020304" pitchFamily="18" charset="0"/>
                <a:sym typeface="Arial"/>
              </a:rPr>
            </a:br>
            <a:r>
              <a:rPr lang="de-DE" dirty="0" err="1">
                <a:latin typeface="Aptos Serif" panose="02020604070405020304" pitchFamily="18" charset="0"/>
                <a:ea typeface="Arial"/>
                <a:cs typeface="Aptos Serif" panose="02020604070405020304" pitchFamily="18" charset="0"/>
                <a:sym typeface="Arial"/>
              </a:rPr>
              <a:t>Introduzione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sostenibili</a:t>
            </a:r>
            <a:endParaRPr dirty="0">
              <a:latin typeface="Aptos Serif" panose="02020604070405020304" pitchFamily="18" charset="0"/>
              <a:ea typeface="Arial"/>
              <a:cs typeface="Aptos Serif" panose="02020604070405020304" pitchFamily="18" charset="0"/>
              <a:sym typeface="Arial"/>
            </a:endParaRPr>
          </a:p>
        </p:txBody>
      </p:sp>
      <p:sp>
        <p:nvSpPr>
          <p:cNvPr id="374" name="Google Shape;374;p5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685800" lvl="0" indent="-304800" algn="l" rtl="0">
              <a:lnSpc>
                <a:spcPct val="80000"/>
              </a:lnSpc>
              <a:spcBef>
                <a:spcPts val="2200"/>
              </a:spcBef>
              <a:spcAft>
                <a:spcPts val="0"/>
              </a:spcAft>
              <a:buSzPts val="2400"/>
              <a:buFont typeface="Arial"/>
              <a:buNone/>
            </a:pPr>
            <a:endParaRPr/>
          </a:p>
          <a:p>
            <a:pPr marL="228600" lvl="0" indent="0" algn="l" rtl="0">
              <a:lnSpc>
                <a:spcPct val="80000"/>
              </a:lnSpc>
              <a:spcBef>
                <a:spcPts val="2200"/>
              </a:spcBef>
              <a:spcAft>
                <a:spcPts val="0"/>
              </a:spcAft>
              <a:buSzPts val="2400"/>
              <a:buNone/>
            </a:pPr>
            <a:endParaRPr/>
          </a:p>
        </p:txBody>
      </p:sp>
      <p:sp>
        <p:nvSpPr>
          <p:cNvPr id="375" name="Google Shape;375;p52"/>
          <p:cNvSpPr txBox="1"/>
          <p:nvPr/>
        </p:nvSpPr>
        <p:spPr>
          <a:xfrm>
            <a:off x="746759" y="2434318"/>
            <a:ext cx="10965077" cy="3708517"/>
          </a:xfrm>
          <a:prstGeom prst="rect">
            <a:avLst/>
          </a:prstGeom>
          <a:noFill/>
          <a:ln>
            <a:noFill/>
          </a:ln>
        </p:spPr>
        <p:txBody>
          <a:bodyPr spcFirstLastPara="1" wrap="square" lIns="0" tIns="228600" rIns="0" bIns="0" anchor="t" anchorCtr="0">
            <a:normAutofit/>
          </a:bodyPr>
          <a:lstStyle/>
          <a:p>
            <a:pPr marL="685800" marR="0" lvl="0" indent="-457200" algn="l" rtl="0">
              <a:lnSpc>
                <a:spcPct val="80000"/>
              </a:lnSpc>
              <a:spcBef>
                <a:spcPts val="2200"/>
              </a:spcBef>
              <a:spcAft>
                <a:spcPts val="0"/>
              </a:spcAft>
              <a:buClr>
                <a:schemeClr val="accent4"/>
              </a:buClr>
              <a:buSzPts val="2400"/>
              <a:buFont typeface="Arial"/>
              <a:buAutoNum type="arabicPeriod"/>
            </a:pPr>
            <a:r>
              <a:rPr lang="de-DE" sz="2400" b="1" i="0" u="none" strike="noStrike" cap="none" dirty="0" err="1">
                <a:solidFill>
                  <a:schemeClr val="accent4"/>
                </a:solidFill>
                <a:latin typeface="Aptos" panose="020B0004020202020204" pitchFamily="34" charset="0"/>
                <a:sym typeface="Arial"/>
              </a:rPr>
              <a:t>Confronto</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tra</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modelli</a:t>
            </a:r>
            <a:r>
              <a:rPr lang="de-DE" sz="2400" b="1"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sviluppo</a:t>
            </a:r>
            <a:r>
              <a:rPr lang="de-DE" sz="2400" b="1" i="0" u="none" strike="noStrike" cap="none" dirty="0">
                <a:solidFill>
                  <a:schemeClr val="accent4"/>
                </a:solidFill>
                <a:latin typeface="Aptos" panose="020B0004020202020204" pitchFamily="34" charset="0"/>
                <a:sym typeface="Arial"/>
              </a:rPr>
              <a:t> </a:t>
            </a:r>
            <a:endParaRPr dirty="0">
              <a:latin typeface="Aptos" panose="020B0004020202020204" pitchFamily="34" charset="0"/>
            </a:endParaRPr>
          </a:p>
          <a:p>
            <a:pPr marL="685800" marR="0" lvl="0" indent="-457200" algn="l" rtl="0">
              <a:lnSpc>
                <a:spcPct val="80000"/>
              </a:lnSpc>
              <a:spcBef>
                <a:spcPts val="2200"/>
              </a:spcBef>
              <a:spcAft>
                <a:spcPts val="0"/>
              </a:spcAft>
              <a:buClr>
                <a:schemeClr val="accent4"/>
              </a:buClr>
              <a:buSzPts val="2400"/>
              <a:buFont typeface="Arial"/>
              <a:buAutoNum type="arabicPeriod"/>
            </a:pPr>
            <a:r>
              <a:rPr lang="de-DE" sz="2400" b="1" i="0" u="none" strike="noStrike" cap="none" dirty="0">
                <a:solidFill>
                  <a:schemeClr val="accent4"/>
                </a:solidFill>
                <a:latin typeface="Aptos" panose="020B0004020202020204" pitchFamily="34" charset="0"/>
                <a:sym typeface="Arial"/>
              </a:rPr>
              <a:t>La </a:t>
            </a:r>
            <a:r>
              <a:rPr lang="de-DE" sz="2400" b="1" i="0" u="none" strike="noStrike" cap="none" dirty="0" err="1">
                <a:solidFill>
                  <a:schemeClr val="accent4"/>
                </a:solidFill>
                <a:latin typeface="Aptos" panose="020B0004020202020204" pitchFamily="34" charset="0"/>
                <a:sym typeface="Arial"/>
              </a:rPr>
              <a:t>definizione</a:t>
            </a:r>
            <a:r>
              <a:rPr lang="de-DE" sz="2400" b="1" i="0" u="none" strike="noStrike" cap="none" dirty="0">
                <a:solidFill>
                  <a:schemeClr val="accent4"/>
                </a:solidFill>
                <a:latin typeface="Aptos" panose="020B0004020202020204" pitchFamily="34" charset="0"/>
                <a:sym typeface="Arial"/>
              </a:rPr>
              <a:t> di GPP </a:t>
            </a:r>
            <a:endParaRPr dirty="0">
              <a:latin typeface="Aptos" panose="020B0004020202020204" pitchFamily="34" charset="0"/>
            </a:endParaRPr>
          </a:p>
          <a:p>
            <a:pPr marL="685800" marR="0" lvl="0" indent="-457200" algn="l" rtl="0">
              <a:lnSpc>
                <a:spcPct val="80000"/>
              </a:lnSpc>
              <a:spcBef>
                <a:spcPts val="2200"/>
              </a:spcBef>
              <a:spcAft>
                <a:spcPts val="0"/>
              </a:spcAft>
              <a:buClr>
                <a:schemeClr val="accent4"/>
              </a:buClr>
              <a:buSzPts val="2400"/>
              <a:buFont typeface="Arial"/>
              <a:buAutoNum type="arabicPeriod"/>
            </a:pPr>
            <a:r>
              <a:rPr lang="de-DE" sz="2400" b="1" i="0" u="none" strike="noStrike" cap="none" dirty="0" err="1">
                <a:solidFill>
                  <a:schemeClr val="accent4"/>
                </a:solidFill>
                <a:latin typeface="Aptos" panose="020B0004020202020204" pitchFamily="34" charset="0"/>
                <a:sym typeface="Arial"/>
              </a:rPr>
              <a:t>Strumenti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europei</a:t>
            </a:r>
            <a:r>
              <a:rPr lang="de-DE" sz="2400" b="1" i="0" u="none" strike="noStrike" cap="none" dirty="0">
                <a:solidFill>
                  <a:schemeClr val="accent4"/>
                </a:solidFill>
                <a:latin typeface="Aptos" panose="020B0004020202020204" pitchFamily="34" charset="0"/>
                <a:sym typeface="Arial"/>
              </a:rPr>
              <a:t> per la </a:t>
            </a:r>
            <a:r>
              <a:rPr lang="de-DE" sz="2400" b="1" i="0" u="none" strike="noStrike" cap="none" dirty="0" err="1">
                <a:solidFill>
                  <a:schemeClr val="accent4"/>
                </a:solidFill>
                <a:latin typeface="Aptos" panose="020B0004020202020204" pitchFamily="34" charset="0"/>
                <a:sym typeface="Arial"/>
              </a:rPr>
              <a:t>diffusione</a:t>
            </a:r>
            <a:r>
              <a:rPr lang="de-DE" sz="2400" b="1" i="0" u="none" strike="noStrike" cap="none" dirty="0">
                <a:solidFill>
                  <a:schemeClr val="accent4"/>
                </a:solidFill>
                <a:latin typeface="Aptos" panose="020B0004020202020204" pitchFamily="34" charset="0"/>
                <a:sym typeface="Arial"/>
              </a:rPr>
              <a:t> del GPP</a:t>
            </a:r>
            <a:endParaRPr dirty="0">
              <a:latin typeface="Aptos" panose="020B0004020202020204" pitchFamily="34" charset="0"/>
            </a:endParaRPr>
          </a:p>
          <a:p>
            <a:pPr marL="685800" marR="0" lvl="0" indent="-457200" algn="l" rtl="0">
              <a:lnSpc>
                <a:spcPct val="80000"/>
              </a:lnSpc>
              <a:spcBef>
                <a:spcPts val="2200"/>
              </a:spcBef>
              <a:spcAft>
                <a:spcPts val="0"/>
              </a:spcAft>
              <a:buClr>
                <a:schemeClr val="accent4"/>
              </a:buClr>
              <a:buSzPts val="2400"/>
              <a:buFont typeface="Arial"/>
              <a:buAutoNum type="arabicPeriod"/>
            </a:pPr>
            <a:r>
              <a:rPr lang="de-DE" sz="2400" b="1" i="0" u="none" strike="noStrike" cap="none" dirty="0" err="1">
                <a:solidFill>
                  <a:schemeClr val="accent4"/>
                </a:solidFill>
                <a:latin typeface="Aptos" panose="020B0004020202020204" pitchFamily="34" charset="0"/>
                <a:sym typeface="Arial"/>
              </a:rPr>
              <a:t>Vantaggi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dell’SPP</a:t>
            </a:r>
            <a:endParaRPr sz="2400" b="1" i="0" u="none" strike="noStrike" cap="none" dirty="0">
              <a:solidFill>
                <a:schemeClr val="accent4"/>
              </a:solidFill>
              <a:latin typeface="Aptos" panose="020B0004020202020204" pitchFamily="34" charset="0"/>
              <a:sym typeface="Arial"/>
            </a:endParaRPr>
          </a:p>
          <a:p>
            <a:pPr marL="685800" marR="0" lvl="0" indent="-457200" algn="l" rtl="0">
              <a:lnSpc>
                <a:spcPct val="80000"/>
              </a:lnSpc>
              <a:spcBef>
                <a:spcPts val="2200"/>
              </a:spcBef>
              <a:spcAft>
                <a:spcPts val="0"/>
              </a:spcAft>
              <a:buClr>
                <a:schemeClr val="accent4"/>
              </a:buClr>
              <a:buSzPts val="2400"/>
              <a:buFont typeface="Arial"/>
              <a:buAutoNum type="arabicPeriod"/>
            </a:pPr>
            <a:r>
              <a:rPr lang="de-DE" sz="2400" b="1" i="0" u="none" strike="noStrike" cap="none" dirty="0" err="1">
                <a:solidFill>
                  <a:schemeClr val="accent4"/>
                </a:solidFill>
                <a:latin typeface="Aptos" panose="020B0004020202020204" pitchFamily="34" charset="0"/>
                <a:sym typeface="Arial"/>
              </a:rPr>
              <a:t>Contesto</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nazionale</a:t>
            </a:r>
            <a:endParaRPr sz="24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594360" y="363171"/>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Economia</a:t>
            </a:r>
            <a:r>
              <a:rPr lang="de-DE" dirty="0">
                <a:latin typeface="Aptos Serif" panose="02020604070405020304" pitchFamily="18" charset="0"/>
                <a:ea typeface="Arial"/>
                <a:cs typeface="Aptos Serif" panose="02020604070405020304" pitchFamily="18" charset="0"/>
                <a:sym typeface="Arial"/>
              </a:rPr>
              <a:t> lineare </a:t>
            </a:r>
            <a:r>
              <a:rPr lang="de-DE" dirty="0" err="1">
                <a:latin typeface="Aptos Serif" panose="02020604070405020304" pitchFamily="18" charset="0"/>
                <a:ea typeface="Arial"/>
                <a:cs typeface="Aptos Serif" panose="02020604070405020304" pitchFamily="18" charset="0"/>
                <a:sym typeface="Arial"/>
              </a:rPr>
              <a:t>vs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economia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circolare</a:t>
            </a:r>
            <a:endParaRPr dirty="0">
              <a:latin typeface="Aptos Serif" panose="02020604070405020304" pitchFamily="18" charset="0"/>
              <a:cs typeface="Aptos Serif" panose="02020604070405020304" pitchFamily="18" charset="0"/>
            </a:endParaRPr>
          </a:p>
        </p:txBody>
      </p:sp>
      <p:sp>
        <p:nvSpPr>
          <p:cNvPr id="381" name="Google Shape;381;p53"/>
          <p:cNvSpPr txBox="1">
            <a:spLocks noGrp="1"/>
          </p:cNvSpPr>
          <p:nvPr>
            <p:ph type="body" idx="2"/>
          </p:nvPr>
        </p:nvSpPr>
        <p:spPr>
          <a:xfrm>
            <a:off x="7736908" y="1937488"/>
            <a:ext cx="4455092" cy="3999848"/>
          </a:xfrm>
          <a:prstGeom prst="rect">
            <a:avLst/>
          </a:prstGeom>
          <a:noFill/>
          <a:ln>
            <a:noFill/>
          </a:ln>
        </p:spPr>
        <p:txBody>
          <a:bodyPr spcFirstLastPara="1" wrap="square" lIns="0" tIns="45700" rIns="91425" bIns="45700" anchor="t" anchorCtr="0">
            <a:noAutofit/>
          </a:bodyPr>
          <a:lstStyle/>
          <a:p>
            <a:pPr marL="101600" lvl="0" indent="0" algn="l" rtl="0">
              <a:lnSpc>
                <a:spcPct val="90000"/>
              </a:lnSpc>
              <a:spcBef>
                <a:spcPts val="1800"/>
              </a:spcBef>
              <a:spcAft>
                <a:spcPts val="0"/>
              </a:spcAft>
              <a:buSzPts val="2000"/>
              <a:buNone/>
            </a:pPr>
            <a:r>
              <a:rPr lang="de-DE" b="1" dirty="0">
                <a:latin typeface="Aptos" panose="020B0004020202020204" pitchFamily="34" charset="0"/>
                <a:sym typeface="Arial"/>
              </a:rPr>
              <a:t>ECONOMIA LINEARE:</a:t>
            </a:r>
            <a:endParaRPr dirty="0">
              <a:latin typeface="Aptos" panose="020B0004020202020204" pitchFamily="34" charset="0"/>
              <a:sym typeface="Arial"/>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Estrazione</a:t>
            </a:r>
            <a:endParaRPr dirty="0">
              <a:latin typeface="Aptos" panose="020B0004020202020204" pitchFamily="34" charset="0"/>
              <a:sym typeface="Arial"/>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Produzione</a:t>
            </a:r>
            <a:endParaRPr dirty="0">
              <a:latin typeface="Aptos" panose="020B0004020202020204" pitchFamily="34" charset="0"/>
              <a:sym typeface="Arial"/>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Smaltimento</a:t>
            </a:r>
            <a:endParaRPr dirty="0">
              <a:latin typeface="Aptos" panose="020B0004020202020204" pitchFamily="34" charset="0"/>
              <a:sym typeface="Arial"/>
            </a:endParaRPr>
          </a:p>
          <a:p>
            <a:pPr marL="101600" lvl="0" indent="0" algn="l" rtl="0">
              <a:lnSpc>
                <a:spcPct val="90000"/>
              </a:lnSpc>
              <a:spcBef>
                <a:spcPts val="1800"/>
              </a:spcBef>
              <a:spcAft>
                <a:spcPts val="0"/>
              </a:spcAft>
              <a:buSzPts val="2000"/>
              <a:buNone/>
            </a:pPr>
            <a:r>
              <a:rPr lang="de-DE" b="1" dirty="0">
                <a:latin typeface="Aptos" panose="020B0004020202020204" pitchFamily="34" charset="0"/>
                <a:sym typeface="Arial"/>
              </a:rPr>
              <a:t>ECONOMIA CIRCOLARE:</a:t>
            </a:r>
            <a:endParaRPr dirty="0">
              <a:latin typeface="Aptos" panose="020B0004020202020204" pitchFamily="34" charset="0"/>
              <a:sym typeface="Arial"/>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Estrazione</a:t>
            </a:r>
            <a:r>
              <a:rPr lang="de-DE" dirty="0">
                <a:latin typeface="Aptos" panose="020B0004020202020204" pitchFamily="34" charset="0"/>
                <a:sym typeface="Arial"/>
              </a:rPr>
              <a:t> </a:t>
            </a:r>
            <a:endParaRPr dirty="0">
              <a:latin typeface="Aptos" panose="020B0004020202020204" pitchFamily="34" charset="0"/>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Produzione</a:t>
            </a:r>
            <a:endParaRPr dirty="0">
              <a:latin typeface="Aptos" panose="020B0004020202020204" pitchFamily="34" charset="0"/>
              <a:sym typeface="Arial"/>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Smaltimento</a:t>
            </a:r>
            <a:endParaRPr dirty="0">
              <a:latin typeface="Aptos" panose="020B0004020202020204" pitchFamily="34" charset="0"/>
              <a:sym typeface="Arial"/>
            </a:endParaRPr>
          </a:p>
          <a:p>
            <a:pPr marL="457200" lvl="0" indent="-355600" algn="l" rtl="0">
              <a:lnSpc>
                <a:spcPct val="90000"/>
              </a:lnSpc>
              <a:spcBef>
                <a:spcPts val="1800"/>
              </a:spcBef>
              <a:spcAft>
                <a:spcPts val="0"/>
              </a:spcAft>
              <a:buSzPts val="2000"/>
              <a:buChar char="•"/>
            </a:pPr>
            <a:r>
              <a:rPr lang="de-DE" dirty="0" err="1">
                <a:latin typeface="Aptos" panose="020B0004020202020204" pitchFamily="34" charset="0"/>
                <a:sym typeface="Arial"/>
              </a:rPr>
              <a:t>Riutilizzo</a:t>
            </a:r>
            <a:endParaRPr dirty="0">
              <a:latin typeface="Aptos" panose="020B0004020202020204" pitchFamily="34" charset="0"/>
              <a:sym typeface="Arial"/>
            </a:endParaRPr>
          </a:p>
        </p:txBody>
      </p:sp>
      <p:pic>
        <p:nvPicPr>
          <p:cNvPr id="382" name="Google Shape;382;p53"/>
          <p:cNvPicPr preferRelativeResize="0"/>
          <p:nvPr/>
        </p:nvPicPr>
        <p:blipFill rotWithShape="1">
          <a:blip r:embed="rId3">
            <a:alphaModFix/>
          </a:blip>
          <a:srcRect/>
          <a:stretch/>
        </p:blipFill>
        <p:spPr>
          <a:xfrm>
            <a:off x="594360" y="2676525"/>
            <a:ext cx="6283044" cy="37376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3709559" y="4883794"/>
            <a:ext cx="8328346"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Economia</a:t>
            </a:r>
            <a:r>
              <a:rPr lang="de-DE" dirty="0">
                <a:latin typeface="Aptos Serif" panose="02020604070405020304" pitchFamily="18" charset="0"/>
                <a:ea typeface="Arial"/>
                <a:cs typeface="Aptos Serif" panose="02020604070405020304" pitchFamily="18" charset="0"/>
                <a:sym typeface="Arial"/>
              </a:rPr>
              <a:t> lineare </a:t>
            </a:r>
            <a:r>
              <a:rPr lang="de-DE" dirty="0" err="1">
                <a:latin typeface="Aptos Serif" panose="02020604070405020304" pitchFamily="18" charset="0"/>
                <a:ea typeface="Arial"/>
                <a:cs typeface="Aptos Serif" panose="02020604070405020304" pitchFamily="18" charset="0"/>
                <a:sym typeface="Arial"/>
              </a:rPr>
              <a:t>vs</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economia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circolare</a:t>
            </a:r>
            <a:endParaRPr dirty="0">
              <a:latin typeface="Aptos Serif" panose="02020604070405020304" pitchFamily="18" charset="0"/>
              <a:cs typeface="Aptos Serif" panose="02020604070405020304" pitchFamily="18" charset="0"/>
            </a:endParaRPr>
          </a:p>
        </p:txBody>
      </p:sp>
      <p:sp>
        <p:nvSpPr>
          <p:cNvPr id="388" name="Google Shape;388;p54"/>
          <p:cNvSpPr txBox="1">
            <a:spLocks noGrp="1"/>
          </p:cNvSpPr>
          <p:nvPr>
            <p:ph type="body" idx="1"/>
          </p:nvPr>
        </p:nvSpPr>
        <p:spPr>
          <a:xfrm>
            <a:off x="603885" y="584005"/>
            <a:ext cx="3984444" cy="3999060"/>
          </a:xfrm>
          <a:prstGeom prst="rect">
            <a:avLst/>
          </a:prstGeom>
          <a:noFill/>
          <a:ln>
            <a:noFill/>
          </a:ln>
        </p:spPr>
        <p:txBody>
          <a:bodyPr spcFirstLastPara="1" wrap="square" lIns="0" tIns="274300" rIns="91425" bIns="45700" anchor="t" anchorCtr="0">
            <a:normAutofit/>
          </a:bodyPr>
          <a:lstStyle/>
          <a:p>
            <a:pPr marL="457200" lvl="0" indent="-228600" algn="l" rtl="0">
              <a:lnSpc>
                <a:spcPct val="90000"/>
              </a:lnSpc>
              <a:spcBef>
                <a:spcPts val="1800"/>
              </a:spcBef>
              <a:spcAft>
                <a:spcPts val="0"/>
              </a:spcAft>
              <a:buSzPts val="2000"/>
              <a:buNone/>
            </a:pPr>
            <a:r>
              <a:rPr lang="de-DE" sz="2800" dirty="0">
                <a:latin typeface="Aptos" panose="020B0004020202020204" pitchFamily="34" charset="0"/>
                <a:sym typeface="Arial"/>
              </a:rPr>
              <a:t>Il </a:t>
            </a:r>
            <a:r>
              <a:rPr lang="de-DE" sz="2800" dirty="0" err="1">
                <a:latin typeface="Aptos" panose="020B0004020202020204" pitchFamily="34" charset="0"/>
                <a:sym typeface="Arial"/>
              </a:rPr>
              <a:t>modello</a:t>
            </a:r>
            <a:r>
              <a:rPr lang="de-DE" sz="2800" dirty="0">
                <a:latin typeface="Aptos" panose="020B0004020202020204" pitchFamily="34" charset="0"/>
                <a:sym typeface="Arial"/>
              </a:rPr>
              <a:t> </a:t>
            </a:r>
            <a:r>
              <a:rPr lang="de-DE" sz="2800" b="1" dirty="0" err="1">
                <a:latin typeface="Aptos" panose="020B0004020202020204" pitchFamily="34" charset="0"/>
                <a:sym typeface="Arial"/>
              </a:rPr>
              <a:t>dell’ECONOMIA</a:t>
            </a:r>
            <a:r>
              <a:rPr lang="de-DE" sz="2800" b="1" dirty="0">
                <a:latin typeface="Aptos" panose="020B0004020202020204" pitchFamily="34" charset="0"/>
                <a:sym typeface="Arial"/>
              </a:rPr>
              <a:t> LINEARE </a:t>
            </a:r>
            <a:r>
              <a:rPr lang="de-DE" sz="2800" dirty="0">
                <a:latin typeface="Aptos" panose="020B0004020202020204" pitchFamily="34" charset="0"/>
                <a:sym typeface="Arial"/>
              </a:rPr>
              <a:t>NON </a:t>
            </a:r>
            <a:r>
              <a:rPr lang="de-DE" sz="2800" dirty="0" err="1">
                <a:latin typeface="Aptos" panose="020B0004020202020204" pitchFamily="34" charset="0"/>
                <a:sym typeface="Arial"/>
              </a:rPr>
              <a:t>È</a:t>
            </a:r>
            <a:r>
              <a:rPr lang="de-DE" sz="2800" dirty="0">
                <a:latin typeface="Aptos" panose="020B0004020202020204" pitchFamily="34" charset="0"/>
                <a:sym typeface="Arial"/>
              </a:rPr>
              <a:t> SOSTENIBILE.</a:t>
            </a:r>
            <a:endParaRPr dirty="0">
              <a:latin typeface="Aptos" panose="020B0004020202020204" pitchFamily="34" charset="0"/>
            </a:endParaRPr>
          </a:p>
        </p:txBody>
      </p:sp>
      <p:sp>
        <p:nvSpPr>
          <p:cNvPr id="389" name="Google Shape;389;p54"/>
          <p:cNvSpPr/>
          <p:nvPr/>
        </p:nvSpPr>
        <p:spPr>
          <a:xfrm>
            <a:off x="1404257" y="2808514"/>
            <a:ext cx="2563586" cy="1774551"/>
          </a:xfrm>
          <a:prstGeom prst="stripedRight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0" name="Google Shape;390;p54"/>
          <p:cNvSpPr txBox="1">
            <a:spLocks noGrp="1"/>
          </p:cNvSpPr>
          <p:nvPr>
            <p:ph type="body" idx="2"/>
          </p:nvPr>
        </p:nvSpPr>
        <p:spPr>
          <a:xfrm>
            <a:off x="6220993" y="1357906"/>
            <a:ext cx="6045772" cy="3836448"/>
          </a:xfrm>
          <a:prstGeom prst="rect">
            <a:avLst/>
          </a:prstGeom>
          <a:noFill/>
          <a:ln>
            <a:noFill/>
          </a:ln>
        </p:spPr>
        <p:txBody>
          <a:bodyPr spcFirstLastPara="1" wrap="square" lIns="0" tIns="45700" rIns="91425" bIns="45700" anchor="t" anchorCtr="0">
            <a:normAutofit fontScale="85000" lnSpcReduction="20000"/>
          </a:bodyPr>
          <a:lstStyle/>
          <a:p>
            <a:pPr marL="228600" lvl="0" indent="0" algn="l" rtl="0">
              <a:lnSpc>
                <a:spcPct val="120000"/>
              </a:lnSpc>
              <a:spcBef>
                <a:spcPts val="1800"/>
              </a:spcBef>
              <a:spcAft>
                <a:spcPts val="0"/>
              </a:spcAft>
              <a:buSzPct val="98039"/>
              <a:buNone/>
            </a:pPr>
            <a:r>
              <a:rPr lang="de-DE" sz="2400" dirty="0">
                <a:latin typeface="Aptos" panose="020B0004020202020204" pitchFamily="34" charset="0"/>
                <a:sym typeface="Arial"/>
              </a:rPr>
              <a:t>Uso </a:t>
            </a:r>
            <a:r>
              <a:rPr lang="de-DE" sz="2400" dirty="0" err="1">
                <a:latin typeface="Aptos" panose="020B0004020202020204" pitchFamily="34" charset="0"/>
                <a:sym typeface="Arial"/>
              </a:rPr>
              <a:t>intensivo</a:t>
            </a:r>
            <a:r>
              <a:rPr lang="de-DE" sz="2400" dirty="0">
                <a:latin typeface="Aptos" panose="020B0004020202020204" pitchFamily="34" charset="0"/>
                <a:sym typeface="Arial"/>
              </a:rPr>
              <a:t> </a:t>
            </a:r>
            <a:r>
              <a:rPr lang="de-DE" sz="2400" b="1" dirty="0">
                <a:latin typeface="Aptos" panose="020B0004020202020204" pitchFamily="34" charset="0"/>
                <a:sym typeface="Arial"/>
              </a:rPr>
              <a:t>di </a:t>
            </a:r>
            <a:r>
              <a:rPr lang="de-DE" sz="2400" b="1" dirty="0" err="1">
                <a:latin typeface="Aptos" panose="020B0004020202020204" pitchFamily="34" charset="0"/>
                <a:sym typeface="Arial"/>
              </a:rPr>
              <a:t>risorse</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naturali</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limitate</a:t>
            </a:r>
            <a:r>
              <a:rPr lang="de-DE" sz="2400" b="1" dirty="0">
                <a:latin typeface="Aptos" panose="020B0004020202020204" pitchFamily="34" charset="0"/>
                <a:sym typeface="Arial"/>
              </a:rPr>
              <a:t> </a:t>
            </a:r>
            <a:endParaRPr dirty="0">
              <a:latin typeface="Aptos" panose="020B0004020202020204" pitchFamily="34" charset="0"/>
            </a:endParaRPr>
          </a:p>
          <a:p>
            <a:pPr marL="228600" lvl="0" indent="0" algn="l" rtl="0">
              <a:lnSpc>
                <a:spcPct val="120000"/>
              </a:lnSpc>
              <a:spcBef>
                <a:spcPts val="1800"/>
              </a:spcBef>
              <a:spcAft>
                <a:spcPts val="0"/>
              </a:spcAft>
              <a:buSzPct val="98039"/>
              <a:buNone/>
            </a:pPr>
            <a:r>
              <a:rPr lang="de-DE" sz="2400" dirty="0" err="1">
                <a:latin typeface="Aptos" panose="020B0004020202020204" pitchFamily="34" charset="0"/>
                <a:sym typeface="Arial"/>
              </a:rPr>
              <a:t>Massiccia</a:t>
            </a:r>
            <a:r>
              <a:rPr lang="de-DE" sz="2400" dirty="0">
                <a:latin typeface="Aptos" panose="020B0004020202020204" pitchFamily="34" charset="0"/>
                <a:sym typeface="Arial"/>
              </a:rPr>
              <a:t> </a:t>
            </a:r>
            <a:r>
              <a:rPr lang="de-DE" sz="2400" b="1" dirty="0" err="1">
                <a:latin typeface="Aptos" panose="020B0004020202020204" pitchFamily="34" charset="0"/>
                <a:sym typeface="Arial"/>
              </a:rPr>
              <a:t>produzione</a:t>
            </a:r>
            <a:r>
              <a:rPr lang="de-DE" sz="2400" b="1" dirty="0">
                <a:latin typeface="Aptos" panose="020B0004020202020204" pitchFamily="34" charset="0"/>
                <a:sym typeface="Arial"/>
              </a:rPr>
              <a:t> di </a:t>
            </a:r>
            <a:r>
              <a:rPr lang="de-DE" sz="2400" b="1" dirty="0" err="1">
                <a:latin typeface="Aptos" panose="020B0004020202020204" pitchFamily="34" charset="0"/>
                <a:sym typeface="Arial"/>
              </a:rPr>
              <a:t>rifiuti</a:t>
            </a:r>
            <a:r>
              <a:rPr lang="de-DE" sz="2400" b="1" dirty="0">
                <a:latin typeface="Aptos" panose="020B0004020202020204" pitchFamily="34" charset="0"/>
                <a:sym typeface="Arial"/>
              </a:rPr>
              <a:t> </a:t>
            </a:r>
            <a:endParaRPr dirty="0">
              <a:latin typeface="Aptos" panose="020B0004020202020204" pitchFamily="34" charset="0"/>
            </a:endParaRPr>
          </a:p>
          <a:p>
            <a:pPr marL="228600" lvl="0" indent="0" algn="l" rtl="0">
              <a:lnSpc>
                <a:spcPct val="120000"/>
              </a:lnSpc>
              <a:spcBef>
                <a:spcPts val="1800"/>
              </a:spcBef>
              <a:spcAft>
                <a:spcPts val="0"/>
              </a:spcAft>
              <a:buSzPct val="98039"/>
              <a:buNone/>
            </a:pPr>
            <a:r>
              <a:rPr lang="de-DE" sz="2400" dirty="0" err="1">
                <a:latin typeface="Aptos" panose="020B0004020202020204" pitchFamily="34" charset="0"/>
                <a:sym typeface="Arial"/>
              </a:rPr>
              <a:t>Dipendenza</a:t>
            </a:r>
            <a:r>
              <a:rPr lang="de-DE" sz="2400" dirty="0">
                <a:latin typeface="Aptos" panose="020B0004020202020204" pitchFamily="34" charset="0"/>
                <a:sym typeface="Arial"/>
              </a:rPr>
              <a:t> </a:t>
            </a:r>
            <a:r>
              <a:rPr lang="de-DE" sz="2400" dirty="0" err="1">
                <a:latin typeface="Aptos" panose="020B0004020202020204" pitchFamily="34" charset="0"/>
                <a:sym typeface="Arial"/>
              </a:rPr>
              <a:t>dai</a:t>
            </a:r>
            <a:r>
              <a:rPr lang="de-DE" sz="2400" dirty="0">
                <a:latin typeface="Aptos" panose="020B0004020202020204" pitchFamily="34" charset="0"/>
                <a:sym typeface="Arial"/>
              </a:rPr>
              <a:t> </a:t>
            </a:r>
            <a:r>
              <a:rPr lang="de-DE" sz="2400" b="1" dirty="0" err="1">
                <a:latin typeface="Aptos" panose="020B0004020202020204" pitchFamily="34" charset="0"/>
                <a:sym typeface="Arial"/>
              </a:rPr>
              <a:t>combustibili</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fossili</a:t>
            </a:r>
            <a:r>
              <a:rPr lang="de-DE" sz="2400" dirty="0">
                <a:latin typeface="Aptos" panose="020B0004020202020204" pitchFamily="34" charset="0"/>
                <a:sym typeface="Arial"/>
              </a:rPr>
              <a:t>, </a:t>
            </a:r>
            <a:r>
              <a:rPr lang="de-DE" sz="2400" dirty="0" err="1">
                <a:latin typeface="Aptos" panose="020B0004020202020204" pitchFamily="34" charset="0"/>
                <a:sym typeface="Arial"/>
              </a:rPr>
              <a:t>responsabili</a:t>
            </a:r>
            <a:r>
              <a:rPr lang="de-DE" sz="2400" dirty="0">
                <a:latin typeface="Aptos" panose="020B0004020202020204" pitchFamily="34" charset="0"/>
                <a:sym typeface="Arial"/>
              </a:rPr>
              <a:t> delle </a:t>
            </a:r>
            <a:r>
              <a:rPr lang="de-DE" sz="2400" b="1" dirty="0" err="1">
                <a:latin typeface="Aptos" panose="020B0004020202020204" pitchFamily="34" charset="0"/>
                <a:sym typeface="Arial"/>
              </a:rPr>
              <a:t>emissioni</a:t>
            </a:r>
            <a:r>
              <a:rPr lang="de-DE" sz="2400" b="1" dirty="0">
                <a:latin typeface="Aptos" panose="020B0004020202020204" pitchFamily="34" charset="0"/>
                <a:sym typeface="Arial"/>
              </a:rPr>
              <a:t> di gas </a:t>
            </a:r>
            <a:r>
              <a:rPr lang="de-DE" sz="2400" b="1" dirty="0" err="1">
                <a:latin typeface="Aptos" panose="020B0004020202020204" pitchFamily="34" charset="0"/>
                <a:sym typeface="Arial"/>
              </a:rPr>
              <a:t>serra</a:t>
            </a:r>
            <a:endParaRPr sz="2400" b="1" dirty="0">
              <a:latin typeface="Aptos" panose="020B0004020202020204" pitchFamily="34" charset="0"/>
              <a:sym typeface="Arial"/>
            </a:endParaRPr>
          </a:p>
          <a:p>
            <a:pPr marL="228600" lvl="0" indent="0" algn="l" rtl="0">
              <a:lnSpc>
                <a:spcPct val="120000"/>
              </a:lnSpc>
              <a:spcBef>
                <a:spcPts val="1800"/>
              </a:spcBef>
              <a:spcAft>
                <a:spcPts val="0"/>
              </a:spcAft>
              <a:buSzPct val="98039"/>
              <a:buNone/>
            </a:pPr>
            <a:r>
              <a:rPr lang="de-DE" sz="2400" dirty="0">
                <a:latin typeface="Aptos" panose="020B0004020202020204" pitchFamily="34" charset="0"/>
                <a:sym typeface="Arial"/>
              </a:rPr>
              <a:t>Causa </a:t>
            </a:r>
            <a:r>
              <a:rPr lang="de-DE" sz="2400" b="1" dirty="0" err="1">
                <a:latin typeface="Aptos" panose="020B0004020202020204" pitchFamily="34" charset="0"/>
                <a:sym typeface="Arial"/>
              </a:rPr>
              <a:t>crisi</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nell’approvvigionamento</a:t>
            </a:r>
            <a:r>
              <a:rPr lang="de-DE" sz="2400" b="1" dirty="0">
                <a:latin typeface="Aptos" panose="020B0004020202020204" pitchFamily="34" charset="0"/>
                <a:sym typeface="Arial"/>
              </a:rPr>
              <a:t> delle </a:t>
            </a:r>
            <a:r>
              <a:rPr lang="de-DE" sz="2400" b="1" dirty="0" err="1">
                <a:latin typeface="Aptos" panose="020B0004020202020204" pitchFamily="34" charset="0"/>
                <a:sym typeface="Arial"/>
              </a:rPr>
              <a:t>materie</a:t>
            </a:r>
            <a:r>
              <a:rPr lang="de-DE" sz="2400" b="1" dirty="0">
                <a:latin typeface="Aptos" panose="020B0004020202020204" pitchFamily="34" charset="0"/>
                <a:sym typeface="Arial"/>
              </a:rPr>
              <a:t> prime</a:t>
            </a:r>
            <a:endParaRPr dirty="0">
              <a:latin typeface="Aptos" panose="020B0004020202020204" pitchFamily="34" charset="0"/>
            </a:endParaRPr>
          </a:p>
          <a:p>
            <a:pPr marL="228600" lvl="0" indent="0" algn="l" rtl="0">
              <a:lnSpc>
                <a:spcPct val="120000"/>
              </a:lnSpc>
              <a:spcBef>
                <a:spcPts val="1800"/>
              </a:spcBef>
              <a:spcAft>
                <a:spcPts val="0"/>
              </a:spcAft>
              <a:buSzPct val="98039"/>
              <a:buNone/>
            </a:pPr>
            <a:r>
              <a:rPr lang="de-DE" sz="2400" b="1" dirty="0">
                <a:latin typeface="Aptos" panose="020B0004020202020204" pitchFamily="34" charset="0"/>
                <a:sym typeface="Arial"/>
              </a:rPr>
              <a:t>Perdita del </a:t>
            </a:r>
            <a:r>
              <a:rPr lang="de-DE" sz="2400" b="1" dirty="0" err="1">
                <a:latin typeface="Aptos" panose="020B0004020202020204" pitchFamily="34" charset="0"/>
                <a:sym typeface="Arial"/>
              </a:rPr>
              <a:t>valore</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economico</a:t>
            </a:r>
            <a:r>
              <a:rPr lang="de-DE" sz="2400" b="1" dirty="0">
                <a:latin typeface="Aptos" panose="020B0004020202020204" pitchFamily="34" charset="0"/>
                <a:sym typeface="Arial"/>
              </a:rPr>
              <a:t> </a:t>
            </a:r>
            <a:r>
              <a:rPr lang="de-DE" sz="2400" dirty="0" err="1">
                <a:latin typeface="Aptos" panose="020B0004020202020204" pitchFamily="34" charset="0"/>
                <a:sym typeface="Arial"/>
              </a:rPr>
              <a:t>dei</a:t>
            </a:r>
            <a:r>
              <a:rPr lang="de-DE" sz="2400" dirty="0">
                <a:latin typeface="Aptos" panose="020B0004020202020204" pitchFamily="34" charset="0"/>
                <a:sym typeface="Arial"/>
              </a:rPr>
              <a:t> </a:t>
            </a:r>
            <a:r>
              <a:rPr lang="de-DE" sz="2400" dirty="0" err="1">
                <a:latin typeface="Aptos" panose="020B0004020202020204" pitchFamily="34" charset="0"/>
                <a:sym typeface="Arial"/>
              </a:rPr>
              <a:t>prodotti</a:t>
            </a:r>
            <a:r>
              <a:rPr lang="de-DE" sz="2400" dirty="0">
                <a:latin typeface="Aptos" panose="020B0004020202020204" pitchFamily="34" charset="0"/>
                <a:sym typeface="Arial"/>
              </a:rPr>
              <a:t> </a:t>
            </a:r>
            <a:r>
              <a:rPr lang="de-DE" sz="2400" dirty="0" err="1">
                <a:latin typeface="Aptos" panose="020B0004020202020204" pitchFamily="34" charset="0"/>
                <a:sym typeface="Arial"/>
              </a:rPr>
              <a:t>utilizzati</a:t>
            </a:r>
            <a:r>
              <a:rPr lang="de-DE" sz="2400" dirty="0">
                <a:latin typeface="Aptos" panose="020B0004020202020204" pitchFamily="34" charset="0"/>
                <a:sym typeface="Arial"/>
              </a:rPr>
              <a:t> solo per </a:t>
            </a:r>
            <a:r>
              <a:rPr lang="de-DE" sz="2400" dirty="0" err="1">
                <a:latin typeface="Aptos" panose="020B0004020202020204" pitchFamily="34" charset="0"/>
                <a:sym typeface="Arial"/>
              </a:rPr>
              <a:t>un</a:t>
            </a:r>
            <a:r>
              <a:rPr lang="de-DE" sz="2400" dirty="0">
                <a:latin typeface="Aptos" panose="020B0004020202020204" pitchFamily="34" charset="0"/>
                <a:sym typeface="Arial"/>
              </a:rPr>
              <a:t> </a:t>
            </a:r>
            <a:r>
              <a:rPr lang="de-DE" sz="2400" dirty="0" err="1">
                <a:latin typeface="Aptos" panose="020B0004020202020204" pitchFamily="34" charset="0"/>
                <a:sym typeface="Arial"/>
              </a:rPr>
              <a:t>ciclo</a:t>
            </a:r>
            <a:r>
              <a:rPr lang="de-DE" sz="2400" dirty="0">
                <a:latin typeface="Aptos" panose="020B0004020202020204" pitchFamily="34" charset="0"/>
                <a:sym typeface="Arial"/>
              </a:rPr>
              <a:t> di </a:t>
            </a:r>
            <a:r>
              <a:rPr lang="de-DE" sz="2400" dirty="0" err="1">
                <a:latin typeface="Aptos" panose="020B0004020202020204" pitchFamily="34" charset="0"/>
                <a:sym typeface="Arial"/>
              </a:rPr>
              <a:t>vita</a:t>
            </a:r>
            <a:r>
              <a:rPr lang="de-DE" sz="2400" dirty="0">
                <a:latin typeface="Aptos" panose="020B0004020202020204" pitchFamily="34" charset="0"/>
                <a:sym typeface="Arial"/>
              </a:rPr>
              <a:t> </a:t>
            </a:r>
            <a:endParaRPr dirty="0">
              <a:latin typeface="Aptos" panose="020B0004020202020204" pitchFamily="34" charset="0"/>
            </a:endParaRPr>
          </a:p>
        </p:txBody>
      </p:sp>
      <p:pic>
        <p:nvPicPr>
          <p:cNvPr id="391" name="Google Shape;391;p54" descr="Albero caducifoglio con riempimento a tinta unita"/>
          <p:cNvPicPr preferRelativeResize="0"/>
          <p:nvPr/>
        </p:nvPicPr>
        <p:blipFill rotWithShape="1">
          <a:blip r:embed="rId3">
            <a:alphaModFix/>
          </a:blip>
          <a:srcRect/>
          <a:stretch/>
        </p:blipFill>
        <p:spPr>
          <a:xfrm>
            <a:off x="5465469" y="1492502"/>
            <a:ext cx="630530" cy="630530"/>
          </a:xfrm>
          <a:prstGeom prst="rect">
            <a:avLst/>
          </a:prstGeom>
          <a:noFill/>
          <a:ln>
            <a:noFill/>
          </a:ln>
        </p:spPr>
      </p:pic>
      <p:pic>
        <p:nvPicPr>
          <p:cNvPr id="392" name="Google Shape;392;p54" descr="Vietato gettare rifiuti contorno"/>
          <p:cNvPicPr preferRelativeResize="0"/>
          <p:nvPr/>
        </p:nvPicPr>
        <p:blipFill rotWithShape="1">
          <a:blip r:embed="rId4">
            <a:alphaModFix/>
          </a:blip>
          <a:srcRect/>
          <a:stretch/>
        </p:blipFill>
        <p:spPr>
          <a:xfrm>
            <a:off x="5465470" y="2181270"/>
            <a:ext cx="630530" cy="630530"/>
          </a:xfrm>
          <a:prstGeom prst="rect">
            <a:avLst/>
          </a:prstGeom>
          <a:noFill/>
          <a:ln>
            <a:noFill/>
          </a:ln>
        </p:spPr>
      </p:pic>
      <p:pic>
        <p:nvPicPr>
          <p:cNvPr id="393" name="Google Shape;393;p54" descr="Centrale elettrica con riempimento a tinta unita"/>
          <p:cNvPicPr preferRelativeResize="0"/>
          <p:nvPr/>
        </p:nvPicPr>
        <p:blipFill rotWithShape="1">
          <a:blip r:embed="rId5">
            <a:alphaModFix/>
          </a:blip>
          <a:srcRect/>
          <a:stretch/>
        </p:blipFill>
        <p:spPr>
          <a:xfrm>
            <a:off x="5465469" y="2928276"/>
            <a:ext cx="630531" cy="630531"/>
          </a:xfrm>
          <a:prstGeom prst="rect">
            <a:avLst/>
          </a:prstGeom>
          <a:noFill/>
          <a:ln>
            <a:noFill/>
          </a:ln>
        </p:spPr>
      </p:pic>
      <p:pic>
        <p:nvPicPr>
          <p:cNvPr id="394" name="Google Shape;394;p54" descr="Cristalli contorno"/>
          <p:cNvPicPr preferRelativeResize="0"/>
          <p:nvPr/>
        </p:nvPicPr>
        <p:blipFill rotWithShape="1">
          <a:blip r:embed="rId6">
            <a:alphaModFix/>
          </a:blip>
          <a:srcRect/>
          <a:stretch/>
        </p:blipFill>
        <p:spPr>
          <a:xfrm>
            <a:off x="5465468" y="3581870"/>
            <a:ext cx="665680" cy="665680"/>
          </a:xfrm>
          <a:prstGeom prst="rect">
            <a:avLst/>
          </a:prstGeom>
          <a:noFill/>
          <a:ln>
            <a:noFill/>
          </a:ln>
        </p:spPr>
      </p:pic>
      <p:pic>
        <p:nvPicPr>
          <p:cNvPr id="395" name="Google Shape;395;p54" descr="Dollaro con riempimento a tinta unita"/>
          <p:cNvPicPr preferRelativeResize="0"/>
          <p:nvPr/>
        </p:nvPicPr>
        <p:blipFill rotWithShape="1">
          <a:blip r:embed="rId7">
            <a:alphaModFix/>
          </a:blip>
          <a:srcRect/>
          <a:stretch/>
        </p:blipFill>
        <p:spPr>
          <a:xfrm>
            <a:off x="5522443" y="4318039"/>
            <a:ext cx="608705" cy="608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585974" y="959042"/>
            <a:ext cx="605095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1. </a:t>
            </a:r>
            <a:r>
              <a:rPr lang="de-DE" dirty="0" err="1">
                <a:latin typeface="Aptos Serif" panose="02020604070405020304" pitchFamily="18" charset="0"/>
                <a:ea typeface="Arial"/>
                <a:cs typeface="Aptos Serif" panose="02020604070405020304" pitchFamily="18" charset="0"/>
                <a:sym typeface="Arial"/>
              </a:rPr>
              <a:t>Introduzione</a:t>
            </a:r>
            <a:r>
              <a:rPr lang="de-DE" dirty="0">
                <a:latin typeface="Aptos Serif" panose="02020604070405020304" pitchFamily="18" charset="0"/>
                <a:ea typeface="Arial"/>
                <a:cs typeface="Aptos Serif" panose="02020604070405020304" pitchFamily="18" charset="0"/>
                <a:sym typeface="Arial"/>
              </a:rPr>
              <a:t> alla </a:t>
            </a:r>
            <a:r>
              <a:rPr lang="de-DE" dirty="0" err="1">
                <a:latin typeface="Aptos Serif" panose="02020604070405020304" pitchFamily="18" charset="0"/>
                <a:ea typeface="Arial"/>
                <a:cs typeface="Aptos Serif" panose="02020604070405020304" pitchFamily="18" charset="0"/>
                <a:sym typeface="Arial"/>
              </a:rPr>
              <a:t>sostenibilità</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34" name="Google Shape;134;p8"/>
          <p:cNvSpPr txBox="1">
            <a:spLocks noGrp="1"/>
          </p:cNvSpPr>
          <p:nvPr>
            <p:ph type="body" idx="1"/>
          </p:nvPr>
        </p:nvSpPr>
        <p:spPr>
          <a:xfrm>
            <a:off x="535706" y="3051478"/>
            <a:ext cx="5856544" cy="52318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rgbClr val="595959"/>
              </a:buClr>
              <a:buSzPts val="2800"/>
              <a:buNone/>
            </a:pPr>
            <a:r>
              <a:rPr lang="de-DE" sz="2800" b="1" dirty="0" err="1">
                <a:solidFill>
                  <a:schemeClr val="dk1"/>
                </a:solidFill>
                <a:latin typeface="Aptos" panose="020B0004020202020204" pitchFamily="34" charset="0"/>
                <a:sym typeface="Arial"/>
              </a:rPr>
              <a:t>Alcune</a:t>
            </a:r>
            <a:r>
              <a:rPr lang="de-DE" sz="2800" b="1" dirty="0">
                <a:solidFill>
                  <a:schemeClr val="dk1"/>
                </a:solidFill>
                <a:latin typeface="Aptos" panose="020B0004020202020204" pitchFamily="34" charset="0"/>
                <a:sym typeface="Arial"/>
              </a:rPr>
              <a:t> date </a:t>
            </a:r>
            <a:r>
              <a:rPr lang="de-DE" sz="2800" b="1" dirty="0" err="1">
                <a:solidFill>
                  <a:schemeClr val="dk1"/>
                </a:solidFill>
                <a:latin typeface="Aptos" panose="020B0004020202020204" pitchFamily="34" charset="0"/>
                <a:sym typeface="Arial"/>
              </a:rPr>
              <a:t>storiche</a:t>
            </a:r>
            <a:r>
              <a:rPr lang="de-DE" sz="2800" b="1" dirty="0">
                <a:solidFill>
                  <a:schemeClr val="dk1"/>
                </a:solidFill>
                <a:latin typeface="Aptos" panose="020B0004020202020204" pitchFamily="34" charset="0"/>
                <a:sym typeface="Arial"/>
              </a:rPr>
              <a:t> </a:t>
            </a:r>
            <a:r>
              <a:rPr lang="de-DE" sz="2800" b="1" dirty="0" err="1">
                <a:solidFill>
                  <a:schemeClr val="dk1"/>
                </a:solidFill>
                <a:latin typeface="Aptos" panose="020B0004020202020204" pitchFamily="34" charset="0"/>
                <a:sym typeface="Arial"/>
              </a:rPr>
              <a:t>importanti</a:t>
            </a:r>
            <a:endParaRPr sz="2800" b="1" dirty="0">
              <a:solidFill>
                <a:schemeClr val="dk1"/>
              </a:solidFill>
              <a:latin typeface="Aptos" panose="020B0004020202020204" pitchFamily="34" charset="0"/>
              <a:sym typeface="Arial"/>
            </a:endParaRPr>
          </a:p>
        </p:txBody>
      </p:sp>
      <p:sp>
        <p:nvSpPr>
          <p:cNvPr id="135" name="Google Shape;135;p8"/>
          <p:cNvSpPr txBox="1"/>
          <p:nvPr/>
        </p:nvSpPr>
        <p:spPr>
          <a:xfrm>
            <a:off x="585975" y="3871903"/>
            <a:ext cx="572773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rgbClr val="000000"/>
                </a:solidFill>
                <a:latin typeface="Aptos" panose="020B0004020202020204" pitchFamily="34" charset="0"/>
                <a:sym typeface="Arial"/>
              </a:rPr>
              <a:t>1972 – </a:t>
            </a:r>
            <a:r>
              <a:rPr lang="de-DE" sz="2000" b="1" i="0" u="none" strike="noStrike" cap="none">
                <a:solidFill>
                  <a:srgbClr val="035854"/>
                </a:solidFill>
                <a:latin typeface="Aptos" panose="020B0004020202020204" pitchFamily="34" charset="0"/>
                <a:sym typeface="Arial"/>
              </a:rPr>
              <a:t>Conferenza delle Nazioni Unite sull’ambiente umano </a:t>
            </a:r>
            <a:endParaRPr sz="2000" b="0" i="0" u="none" strike="noStrike" cap="none">
              <a:solidFill>
                <a:srgbClr val="035854"/>
              </a:solidFill>
              <a:latin typeface="Aptos" panose="020B0004020202020204" pitchFamily="34" charset="0"/>
              <a:sym typeface="Arial"/>
            </a:endParaRPr>
          </a:p>
        </p:txBody>
      </p:sp>
      <p:sp>
        <p:nvSpPr>
          <p:cNvPr id="136" name="Google Shape;136;p8"/>
          <p:cNvSpPr txBox="1"/>
          <p:nvPr/>
        </p:nvSpPr>
        <p:spPr>
          <a:xfrm>
            <a:off x="585974" y="5763219"/>
            <a:ext cx="5161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dirty="0">
                <a:solidFill>
                  <a:srgbClr val="000000"/>
                </a:solidFill>
                <a:latin typeface="Aptos" panose="020B0004020202020204" pitchFamily="34" charset="0"/>
                <a:sym typeface="Arial"/>
              </a:rPr>
              <a:t>1987 – </a:t>
            </a:r>
            <a:r>
              <a:rPr lang="de-DE" sz="2000" b="1" i="0" u="none" strike="noStrike" cap="none" dirty="0" err="1">
                <a:solidFill>
                  <a:srgbClr val="035854"/>
                </a:solidFill>
                <a:latin typeface="Aptos" panose="020B0004020202020204" pitchFamily="34" charset="0"/>
                <a:sym typeface="Arial"/>
              </a:rPr>
              <a:t>Rapporto</a:t>
            </a:r>
            <a:r>
              <a:rPr lang="de-DE" sz="2000" b="1" i="0" u="none" strike="noStrike" cap="none" dirty="0">
                <a:solidFill>
                  <a:srgbClr val="035854"/>
                </a:solidFill>
                <a:latin typeface="Aptos" panose="020B0004020202020204" pitchFamily="34" charset="0"/>
                <a:sym typeface="Arial"/>
              </a:rPr>
              <a:t> Brundtland: "</a:t>
            </a:r>
            <a:r>
              <a:rPr lang="de-DE" sz="2000" b="1" dirty="0" err="1">
                <a:solidFill>
                  <a:srgbClr val="035854"/>
                </a:solidFill>
                <a:latin typeface="Aptos" panose="020B0004020202020204" pitchFamily="34" charset="0"/>
              </a:rPr>
              <a:t>Our</a:t>
            </a:r>
            <a:r>
              <a:rPr lang="de-DE" sz="2000" b="1" dirty="0">
                <a:solidFill>
                  <a:srgbClr val="035854"/>
                </a:solidFill>
                <a:latin typeface="Aptos" panose="020B0004020202020204" pitchFamily="34" charset="0"/>
              </a:rPr>
              <a:t> Common Future</a:t>
            </a:r>
            <a:r>
              <a:rPr lang="de-DE" sz="2000" b="1" i="0" u="none" strike="noStrike" cap="none" dirty="0">
                <a:solidFill>
                  <a:srgbClr val="035854"/>
                </a:solidFill>
                <a:latin typeface="Aptos" panose="020B0004020202020204" pitchFamily="34" charset="0"/>
                <a:sym typeface="Arial"/>
              </a:rPr>
              <a:t>"</a:t>
            </a:r>
            <a:endParaRPr sz="2000" b="0" i="0" u="none" strike="noStrike" cap="none" dirty="0">
              <a:solidFill>
                <a:srgbClr val="035854"/>
              </a:solidFill>
              <a:latin typeface="Aptos" panose="020B0004020202020204" pitchFamily="34" charset="0"/>
              <a:sym typeface="Arial"/>
            </a:endParaRPr>
          </a:p>
        </p:txBody>
      </p:sp>
      <p:sp>
        <p:nvSpPr>
          <p:cNvPr id="137" name="Google Shape;137;p8"/>
          <p:cNvSpPr/>
          <p:nvPr/>
        </p:nvSpPr>
        <p:spPr>
          <a:xfrm>
            <a:off x="585975" y="4848134"/>
            <a:ext cx="5161682" cy="70784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de-DE" sz="2000" b="1" i="0" u="none" strike="noStrike" cap="none" dirty="0">
                <a:solidFill>
                  <a:schemeClr val="dk1"/>
                </a:solidFill>
                <a:latin typeface="Aptos" panose="020B0004020202020204" pitchFamily="34" charset="0"/>
                <a:sym typeface="Arial"/>
              </a:rPr>
              <a:t>1972 – </a:t>
            </a:r>
            <a:r>
              <a:rPr lang="de-DE" sz="2000" b="1" i="0" u="none" strike="noStrike" cap="none" dirty="0" err="1">
                <a:solidFill>
                  <a:srgbClr val="035854"/>
                </a:solidFill>
                <a:latin typeface="Aptos" panose="020B0004020202020204" pitchFamily="34" charset="0"/>
                <a:sym typeface="Arial"/>
              </a:rPr>
              <a:t>Rapporto</a:t>
            </a:r>
            <a:r>
              <a:rPr lang="de-DE" sz="2000" b="1" i="0" u="none" strike="noStrike" cap="none" dirty="0">
                <a:solidFill>
                  <a:srgbClr val="035854"/>
                </a:solidFill>
                <a:latin typeface="Aptos" panose="020B0004020202020204" pitchFamily="34" charset="0"/>
                <a:sym typeface="Arial"/>
              </a:rPr>
              <a:t> "I </a:t>
            </a:r>
            <a:r>
              <a:rPr lang="de-DE" sz="2000" b="1" i="0" u="none" strike="noStrike" cap="none" dirty="0" err="1">
                <a:solidFill>
                  <a:srgbClr val="035854"/>
                </a:solidFill>
                <a:latin typeface="Aptos" panose="020B0004020202020204" pitchFamily="34" charset="0"/>
                <a:sym typeface="Arial"/>
              </a:rPr>
              <a:t>limiti</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dello</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sviluppo</a:t>
            </a:r>
            <a:r>
              <a:rPr lang="de-DE" sz="2000" b="1" i="0" u="none" strike="noStrike" cap="none" dirty="0">
                <a:solidFill>
                  <a:srgbClr val="035854"/>
                </a:solidFill>
                <a:latin typeface="Aptos" panose="020B0004020202020204" pitchFamily="34" charset="0"/>
                <a:sym typeface="Arial"/>
              </a:rPr>
              <a:t>" (Club di Roma)</a:t>
            </a:r>
            <a:endParaRPr sz="1400" b="0" i="0" u="none" strike="noStrike" cap="none" dirty="0">
              <a:solidFill>
                <a:srgbClr val="000000"/>
              </a:solidFill>
              <a:latin typeface="Aptos" panose="020B0004020202020204" pitchFamily="34" charset="0"/>
              <a:sym typeface="Arial"/>
            </a:endParaRPr>
          </a:p>
        </p:txBody>
      </p:sp>
      <p:pic>
        <p:nvPicPr>
          <p:cNvPr id="138" name="Google Shape;138;p8" descr="Globo terrestre: Asia con riempimento a tinta unita"/>
          <p:cNvPicPr preferRelativeResize="0"/>
          <p:nvPr/>
        </p:nvPicPr>
        <p:blipFill rotWithShape="1">
          <a:blip r:embed="rId3">
            <a:alphaModFix/>
          </a:blip>
          <a:srcRect/>
          <a:stretch/>
        </p:blipFill>
        <p:spPr>
          <a:xfrm>
            <a:off x="128775" y="3878987"/>
            <a:ext cx="457200" cy="457200"/>
          </a:xfrm>
          <a:prstGeom prst="rect">
            <a:avLst/>
          </a:prstGeom>
          <a:noFill/>
          <a:ln>
            <a:noFill/>
          </a:ln>
        </p:spPr>
      </p:pic>
      <p:pic>
        <p:nvPicPr>
          <p:cNvPr id="139" name="Google Shape;139;p8" descr="Documento con riempimento a tinta unita"/>
          <p:cNvPicPr preferRelativeResize="0"/>
          <p:nvPr/>
        </p:nvPicPr>
        <p:blipFill rotWithShape="1">
          <a:blip r:embed="rId4">
            <a:alphaModFix/>
          </a:blip>
          <a:srcRect/>
          <a:stretch/>
        </p:blipFill>
        <p:spPr>
          <a:xfrm>
            <a:off x="128775" y="4930677"/>
            <a:ext cx="481653" cy="481653"/>
          </a:xfrm>
          <a:prstGeom prst="rect">
            <a:avLst/>
          </a:prstGeom>
          <a:noFill/>
          <a:ln>
            <a:noFill/>
          </a:ln>
        </p:spPr>
      </p:pic>
      <p:pic>
        <p:nvPicPr>
          <p:cNvPr id="140" name="Google Shape;140;p8" descr="Mano aperta con pianta con riempimento a tinta unita"/>
          <p:cNvPicPr preferRelativeResize="0"/>
          <p:nvPr/>
        </p:nvPicPr>
        <p:blipFill rotWithShape="1">
          <a:blip r:embed="rId5">
            <a:alphaModFix/>
          </a:blip>
          <a:srcRect/>
          <a:stretch/>
        </p:blipFill>
        <p:spPr>
          <a:xfrm>
            <a:off x="75157" y="5778220"/>
            <a:ext cx="457200" cy="457200"/>
          </a:xfrm>
          <a:prstGeom prst="rect">
            <a:avLst/>
          </a:prstGeom>
          <a:noFill/>
          <a:ln>
            <a:noFill/>
          </a:ln>
        </p:spPr>
      </p:pic>
      <p:sp>
        <p:nvSpPr>
          <p:cNvPr id="141" name="Google Shape;141;p8"/>
          <p:cNvSpPr txBox="1"/>
          <p:nvPr/>
        </p:nvSpPr>
        <p:spPr>
          <a:xfrm>
            <a:off x="0" y="0"/>
            <a:ext cx="6051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00">
                <a:solidFill>
                  <a:srgbClr val="000000"/>
                </a:solidFill>
                <a:latin typeface="Roboto"/>
                <a:ea typeface="Roboto"/>
                <a:cs typeface="Roboto"/>
                <a:sym typeface="Roboto"/>
              </a:rPr>
              <a:t>Photo by  Cup of  Couple: https://www.pexels.com/it-it/foto/coppia-mani-terra-viaggio-6963622/</a:t>
            </a:r>
            <a:endParaRPr sz="700"/>
          </a:p>
        </p:txBody>
      </p:sp>
      <p:pic>
        <p:nvPicPr>
          <p:cNvPr id="142" name="Google Shape;142;p8" title="pexels-cup-of-couple-6963622 (1).jpg"/>
          <p:cNvPicPr preferRelativeResize="0">
            <a:picLocks noGrp="1"/>
          </p:cNvPicPr>
          <p:nvPr>
            <p:ph type="pic" idx="2"/>
          </p:nvPr>
        </p:nvPicPr>
        <p:blipFill rotWithShape="1">
          <a:blip r:embed="rId6">
            <a:alphaModFix/>
          </a:blip>
          <a:srcRect t="8131" b="8131"/>
          <a:stretch/>
        </p:blipFill>
        <p:spPr>
          <a:xfrm flipH="1">
            <a:off x="6733500" y="0"/>
            <a:ext cx="5458500" cy="6858000"/>
          </a:xfrm>
          <a:prstGeom prst="flowChartDelay">
            <a:avLst/>
          </a:prstGeom>
          <a:solidFill>
            <a:srgbClr val="87C3CD"/>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5"/>
          <p:cNvSpPr txBox="1">
            <a:spLocks noGrp="1"/>
          </p:cNvSpPr>
          <p:nvPr>
            <p:ph type="title"/>
          </p:nvPr>
        </p:nvSpPr>
        <p:spPr>
          <a:xfrm>
            <a:off x="594360" y="824953"/>
            <a:ext cx="11003280"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Economia</a:t>
            </a:r>
            <a:r>
              <a:rPr lang="de-DE" dirty="0">
                <a:latin typeface="Aptos Serif" panose="02020604070405020304" pitchFamily="18" charset="0"/>
                <a:ea typeface="Arial"/>
                <a:cs typeface="Aptos Serif" panose="02020604070405020304" pitchFamily="18" charset="0"/>
                <a:sym typeface="Arial"/>
              </a:rPr>
              <a:t> a forma di </a:t>
            </a:r>
            <a:br>
              <a:rPr lang="de-DE" dirty="0">
                <a:latin typeface="Aptos Serif" panose="02020604070405020304" pitchFamily="18" charset="0"/>
                <a:ea typeface="Arial"/>
                <a:cs typeface="Aptos Serif" panose="02020604070405020304" pitchFamily="18" charset="0"/>
                <a:sym typeface="Arial"/>
              </a:rPr>
            </a:br>
            <a:r>
              <a:rPr lang="de-DE" dirty="0" err="1">
                <a:latin typeface="Aptos Serif" panose="02020604070405020304" pitchFamily="18" charset="0"/>
                <a:ea typeface="Arial"/>
                <a:cs typeface="Aptos Serif" panose="02020604070405020304" pitchFamily="18" charset="0"/>
                <a:sym typeface="Arial"/>
              </a:rPr>
              <a:t>ciambella</a:t>
            </a:r>
            <a:endParaRPr dirty="0">
              <a:latin typeface="Aptos Serif" panose="02020604070405020304" pitchFamily="18" charset="0"/>
              <a:ea typeface="Arial"/>
              <a:cs typeface="Aptos Serif" panose="02020604070405020304" pitchFamily="18" charset="0"/>
              <a:sym typeface="Arial"/>
            </a:endParaRPr>
          </a:p>
        </p:txBody>
      </p:sp>
      <p:sp>
        <p:nvSpPr>
          <p:cNvPr id="401" name="Google Shape;401;p55"/>
          <p:cNvSpPr txBox="1">
            <a:spLocks noGrp="1"/>
          </p:cNvSpPr>
          <p:nvPr>
            <p:ph type="body" idx="4294967295"/>
          </p:nvPr>
        </p:nvSpPr>
        <p:spPr>
          <a:xfrm>
            <a:off x="495886" y="2150516"/>
            <a:ext cx="5311140" cy="4352544"/>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0"/>
              </a:spcBef>
              <a:spcAft>
                <a:spcPts val="600"/>
              </a:spcAft>
              <a:buClr>
                <a:srgbClr val="000000"/>
              </a:buClr>
              <a:buSzPts val="2800"/>
              <a:buNone/>
            </a:pPr>
            <a:r>
              <a:rPr lang="de-DE" b="1" i="0" u="none" strike="noStrike" cap="none" dirty="0">
                <a:latin typeface="Aptos" panose="020B0004020202020204" pitchFamily="34" charset="0"/>
                <a:sym typeface="Arial"/>
              </a:rPr>
              <a:t>KATE RAWORTH </a:t>
            </a:r>
            <a:r>
              <a:rPr lang="de-DE" b="0" i="0" u="none" strike="noStrike" cap="none" dirty="0">
                <a:latin typeface="Aptos" panose="020B0004020202020204" pitchFamily="34" charset="0"/>
                <a:sym typeface="Arial"/>
              </a:rPr>
              <a:t>– "Il </a:t>
            </a:r>
            <a:r>
              <a:rPr lang="de-DE" b="0" i="0" u="none" strike="noStrike" cap="none" dirty="0" err="1">
                <a:latin typeface="Aptos" panose="020B0004020202020204" pitchFamily="34" charset="0"/>
                <a:sym typeface="Arial"/>
              </a:rPr>
              <a:t>benessere</a:t>
            </a:r>
            <a:r>
              <a:rPr lang="de-DE" b="0" i="0" u="none" strike="noStrike" cap="none" dirty="0">
                <a:latin typeface="Aptos" panose="020B0004020202020204" pitchFamily="34" charset="0"/>
                <a:sym typeface="Arial"/>
              </a:rPr>
              <a:t> delle </a:t>
            </a:r>
            <a:r>
              <a:rPr lang="de-DE" b="0" i="0" u="none" strike="noStrike" cap="none" dirty="0" err="1">
                <a:latin typeface="Aptos" panose="020B0004020202020204" pitchFamily="34" charset="0"/>
                <a:sym typeface="Arial"/>
              </a:rPr>
              <a:t>persone</a:t>
            </a:r>
            <a:r>
              <a:rPr lang="de-DE" b="0" i="0" u="none" strike="noStrike" cap="none" dirty="0">
                <a:latin typeface="Aptos" panose="020B0004020202020204" pitchFamily="34" charset="0"/>
                <a:sym typeface="Arial"/>
              </a:rPr>
              <a:t> non </a:t>
            </a:r>
            <a:r>
              <a:rPr lang="de-DE" b="0" i="0" u="none" strike="noStrike" cap="none" dirty="0" err="1">
                <a:latin typeface="Aptos" panose="020B0004020202020204" pitchFamily="34" charset="0"/>
                <a:sym typeface="Arial"/>
              </a:rPr>
              <a:t>dipende</a:t>
            </a:r>
            <a:r>
              <a:rPr lang="de-DE" b="0" i="0" u="none" strike="noStrike" cap="none" dirty="0">
                <a:latin typeface="Aptos" panose="020B0004020202020204" pitchFamily="34" charset="0"/>
                <a:sym typeface="Arial"/>
              </a:rPr>
              <a:t> solo </a:t>
            </a:r>
            <a:r>
              <a:rPr lang="de-DE" b="0" i="0" u="none" strike="noStrike" cap="none" dirty="0" err="1">
                <a:latin typeface="Aptos" panose="020B0004020202020204" pitchFamily="34" charset="0"/>
                <a:sym typeface="Arial"/>
              </a:rPr>
              <a:t>dal</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mantenimento</a:t>
            </a:r>
            <a:r>
              <a:rPr lang="de-DE" b="0" i="0" u="none" strike="noStrike" cap="none" dirty="0">
                <a:latin typeface="Aptos" panose="020B0004020202020204" pitchFamily="34" charset="0"/>
                <a:sym typeface="Arial"/>
              </a:rPr>
              <a:t> delle </a:t>
            </a:r>
            <a:r>
              <a:rPr lang="de-DE" b="0" i="0" u="none" strike="noStrike" cap="none" dirty="0" err="1">
                <a:latin typeface="Aptos" panose="020B0004020202020204" pitchFamily="34" charset="0"/>
                <a:sym typeface="Arial"/>
              </a:rPr>
              <a:t>risorse</a:t>
            </a:r>
            <a:r>
              <a:rPr lang="de-DE" b="0" i="0" u="none" strike="noStrike" cap="none" dirty="0">
                <a:latin typeface="Aptos" panose="020B0004020202020204" pitchFamily="34" charset="0"/>
                <a:sym typeface="Arial"/>
              </a:rPr>
              <a:t> in </a:t>
            </a:r>
            <a:r>
              <a:rPr lang="de-DE" b="0" i="0" u="none" strike="noStrike" cap="none" dirty="0" err="1">
                <a:latin typeface="Aptos" panose="020B0004020202020204" pitchFamily="34" charset="0"/>
                <a:sym typeface="Arial"/>
              </a:rPr>
              <a:t>buone</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condizioni</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naturali</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ma</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anche</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dal</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soddisfacimento</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dei</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bisogni</a:t>
            </a:r>
            <a:r>
              <a:rPr lang="de-DE" b="0" i="0" u="none" strike="noStrike" cap="none" dirty="0">
                <a:latin typeface="Aptos" panose="020B0004020202020204" pitchFamily="34" charset="0"/>
                <a:sym typeface="Arial"/>
              </a:rPr>
              <a:t> di </a:t>
            </a:r>
            <a:r>
              <a:rPr lang="de-DE" b="0" i="0" u="none" strike="noStrike" cap="none" dirty="0" err="1">
                <a:latin typeface="Aptos" panose="020B0004020202020204" pitchFamily="34" charset="0"/>
                <a:sym typeface="Arial"/>
              </a:rPr>
              <a:t>una</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vita</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dignitosa</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e</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con</a:t>
            </a:r>
            <a:r>
              <a:rPr lang="de-DE" b="0" i="0" u="none" strike="noStrike" cap="none" dirty="0">
                <a:latin typeface="Aptos" panose="020B0004020202020204" pitchFamily="34" charset="0"/>
                <a:sym typeface="Arial"/>
              </a:rPr>
              <a:t> le </a:t>
            </a:r>
            <a:r>
              <a:rPr lang="de-DE" b="0" i="0" u="none" strike="noStrike" cap="none" dirty="0" err="1">
                <a:latin typeface="Aptos" panose="020B0004020202020204" pitchFamily="34" charset="0"/>
                <a:sym typeface="Arial"/>
              </a:rPr>
              <a:t>giuste</a:t>
            </a:r>
            <a:r>
              <a:rPr lang="de-DE" b="0" i="0" u="none" strike="noStrike" cap="none" dirty="0">
                <a:latin typeface="Aptos" panose="020B0004020202020204" pitchFamily="34" charset="0"/>
                <a:sym typeface="Arial"/>
              </a:rPr>
              <a:t> </a:t>
            </a:r>
            <a:r>
              <a:rPr lang="de-DE" b="0" i="0" u="none" strike="noStrike" cap="none" dirty="0" err="1">
                <a:latin typeface="Aptos" panose="020B0004020202020204" pitchFamily="34" charset="0"/>
                <a:sym typeface="Arial"/>
              </a:rPr>
              <a:t>opportunità</a:t>
            </a:r>
            <a:r>
              <a:rPr lang="de-DE" b="0" i="0" u="none" strike="noStrike" cap="none" dirty="0">
                <a:latin typeface="Aptos" panose="020B0004020202020204" pitchFamily="34" charset="0"/>
                <a:sym typeface="Arial"/>
              </a:rPr>
              <a:t>".</a:t>
            </a:r>
            <a:endParaRPr dirty="0">
              <a:latin typeface="Aptos" panose="020B0004020202020204" pitchFamily="34" charset="0"/>
            </a:endParaRPr>
          </a:p>
        </p:txBody>
      </p:sp>
      <p:pic>
        <p:nvPicPr>
          <p:cNvPr id="402" name="Google Shape;402;p55" descr="doughnut economics boundaries"/>
          <p:cNvPicPr preferRelativeResize="0">
            <a:picLocks noGrp="1"/>
          </p:cNvPicPr>
          <p:nvPr>
            <p:ph type="pic" idx="2"/>
          </p:nvPr>
        </p:nvPicPr>
        <p:blipFill rotWithShape="1">
          <a:blip r:embed="rId3">
            <a:alphaModFix/>
          </a:blip>
          <a:srcRect t="2439" r="1" b="1"/>
          <a:stretch/>
        </p:blipFill>
        <p:spPr>
          <a:xfrm>
            <a:off x="6286500" y="1881188"/>
            <a:ext cx="5311140" cy="43525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6"/>
          <p:cNvSpPr txBox="1">
            <a:spLocks noGrp="1"/>
          </p:cNvSpPr>
          <p:nvPr>
            <p:ph type="title"/>
          </p:nvPr>
        </p:nvSpPr>
        <p:spPr>
          <a:xfrm>
            <a:off x="609600" y="411059"/>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verdi</a:t>
            </a:r>
            <a:endParaRPr dirty="0">
              <a:latin typeface="Aptos Serif" panose="02020604070405020304" pitchFamily="18" charset="0"/>
              <a:cs typeface="Aptos Serif" panose="02020604070405020304" pitchFamily="18" charset="0"/>
            </a:endParaRPr>
          </a:p>
        </p:txBody>
      </p:sp>
      <p:sp>
        <p:nvSpPr>
          <p:cNvPr id="408" name="Google Shape;408;p56"/>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Autofit/>
          </a:bodyPr>
          <a:lstStyle/>
          <a:p>
            <a:pPr marL="457200" lvl="0" indent="-228600" algn="l" rtl="0">
              <a:lnSpc>
                <a:spcPct val="90000"/>
              </a:lnSpc>
              <a:spcBef>
                <a:spcPts val="1800"/>
              </a:spcBef>
              <a:spcAft>
                <a:spcPts val="0"/>
              </a:spcAft>
              <a:buSzPts val="2000"/>
              <a:buNone/>
            </a:pPr>
            <a:r>
              <a:rPr lang="de-DE" sz="2200" b="1" dirty="0">
                <a:latin typeface="Aptos" panose="020B0004020202020204" pitchFamily="34" charset="0"/>
                <a:sym typeface="Arial"/>
              </a:rPr>
              <a:t>Gli </a:t>
            </a:r>
            <a:r>
              <a:rPr lang="de-DE" sz="2200" b="1" dirty="0" err="1">
                <a:latin typeface="Aptos" panose="020B0004020202020204" pitchFamily="34" charset="0"/>
                <a:sym typeface="Arial"/>
              </a:rPr>
              <a:t>appalti</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pubblici</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verdi</a:t>
            </a:r>
            <a:r>
              <a:rPr lang="de-DE" sz="2200" b="1" dirty="0">
                <a:latin typeface="Aptos" panose="020B0004020202020204" pitchFamily="34" charset="0"/>
                <a:sym typeface="Arial"/>
              </a:rPr>
              <a:t> (Green Public </a:t>
            </a:r>
            <a:r>
              <a:rPr lang="de-DE" sz="2200" b="1" dirty="0" err="1">
                <a:latin typeface="Aptos" panose="020B0004020202020204" pitchFamily="34" charset="0"/>
                <a:sym typeface="Arial"/>
              </a:rPr>
              <a:t>Procurement</a:t>
            </a:r>
            <a:r>
              <a:rPr lang="de-DE" sz="2200" b="1" dirty="0">
                <a:latin typeface="Aptos" panose="020B0004020202020204" pitchFamily="34" charset="0"/>
                <a:sym typeface="Arial"/>
              </a:rPr>
              <a:t>, GPP) </a:t>
            </a:r>
            <a:r>
              <a:rPr lang="de-DE" sz="2200" dirty="0" err="1">
                <a:latin typeface="Aptos" panose="020B0004020202020204" pitchFamily="34" charset="0"/>
                <a:sym typeface="Arial"/>
              </a:rPr>
              <a:t>sono</a:t>
            </a:r>
            <a:r>
              <a:rPr lang="de-DE" sz="2200" dirty="0">
                <a:latin typeface="Aptos" panose="020B0004020202020204" pitchFamily="34" charset="0"/>
                <a:sym typeface="Arial"/>
              </a:rPr>
              <a:t> </a:t>
            </a:r>
            <a:r>
              <a:rPr lang="de-DE" sz="2200" dirty="0" err="1">
                <a:latin typeface="Aptos" panose="020B0004020202020204" pitchFamily="34" charset="0"/>
                <a:sym typeface="Arial"/>
              </a:rPr>
              <a:t>un</a:t>
            </a:r>
            <a:r>
              <a:rPr lang="de-DE" sz="2200" dirty="0">
                <a:latin typeface="Aptos" panose="020B0004020202020204" pitchFamily="34" charset="0"/>
                <a:sym typeface="Arial"/>
              </a:rPr>
              <a:t> </a:t>
            </a:r>
            <a:r>
              <a:rPr lang="de-DE" sz="2200" dirty="0" err="1">
                <a:latin typeface="Aptos" panose="020B0004020202020204" pitchFamily="34" charset="0"/>
                <a:sym typeface="Arial"/>
              </a:rPr>
              <a:t>approccio</a:t>
            </a:r>
            <a:r>
              <a:rPr lang="de-DE" sz="2200" dirty="0">
                <a:latin typeface="Aptos" panose="020B0004020202020204" pitchFamily="34" charset="0"/>
                <a:sym typeface="Arial"/>
              </a:rPr>
              <a:t> in </a:t>
            </a:r>
            <a:r>
              <a:rPr lang="de-DE" sz="2200" dirty="0" err="1">
                <a:latin typeface="Aptos" panose="020B0004020202020204" pitchFamily="34" charset="0"/>
                <a:sym typeface="Arial"/>
              </a:rPr>
              <a:t>cui</a:t>
            </a:r>
            <a:r>
              <a:rPr lang="de-DE" sz="2200" dirty="0">
                <a:latin typeface="Aptos" panose="020B0004020202020204" pitchFamily="34" charset="0"/>
                <a:sym typeface="Arial"/>
              </a:rPr>
              <a:t> le </a:t>
            </a:r>
            <a:r>
              <a:rPr lang="de-DE" sz="2200" b="1" dirty="0" err="1">
                <a:latin typeface="Aptos" panose="020B0004020202020204" pitchFamily="34" charset="0"/>
                <a:sym typeface="Arial"/>
              </a:rPr>
              <a:t>autorità</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pubbliche</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integrano</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criteri</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ambientali</a:t>
            </a:r>
            <a:r>
              <a:rPr lang="de-DE" sz="2200" b="1" dirty="0">
                <a:latin typeface="Aptos" panose="020B0004020202020204" pitchFamily="34" charset="0"/>
                <a:sym typeface="Arial"/>
              </a:rPr>
              <a:t> in tutte le </a:t>
            </a:r>
            <a:r>
              <a:rPr lang="de-DE" sz="2200" b="1" dirty="0" err="1">
                <a:latin typeface="Aptos" panose="020B0004020202020204" pitchFamily="34" charset="0"/>
                <a:sym typeface="Arial"/>
              </a:rPr>
              <a:t>fasi</a:t>
            </a:r>
            <a:r>
              <a:rPr lang="de-DE" sz="2200" b="1" dirty="0">
                <a:latin typeface="Aptos" panose="020B0004020202020204" pitchFamily="34" charset="0"/>
                <a:sym typeface="Arial"/>
              </a:rPr>
              <a:t> del </a:t>
            </a:r>
            <a:r>
              <a:rPr lang="de-DE" sz="2200" b="1" dirty="0" err="1">
                <a:latin typeface="Aptos" panose="020B0004020202020204" pitchFamily="34" charset="0"/>
                <a:sym typeface="Arial"/>
              </a:rPr>
              <a:t>processo</a:t>
            </a:r>
            <a:r>
              <a:rPr lang="de-DE" sz="2200" b="1" dirty="0">
                <a:latin typeface="Aptos" panose="020B0004020202020204" pitchFamily="34" charset="0"/>
                <a:sym typeface="Arial"/>
              </a:rPr>
              <a:t> di </a:t>
            </a:r>
            <a:r>
              <a:rPr lang="de-DE" sz="2200" b="1" dirty="0" err="1">
                <a:latin typeface="Aptos" panose="020B0004020202020204" pitchFamily="34" charset="0"/>
                <a:sym typeface="Arial"/>
              </a:rPr>
              <a:t>appalto</a:t>
            </a:r>
            <a:r>
              <a:rPr lang="de-DE" sz="2200" dirty="0">
                <a:latin typeface="Aptos" panose="020B0004020202020204" pitchFamily="34" charset="0"/>
                <a:sym typeface="Arial"/>
              </a:rPr>
              <a:t>, </a:t>
            </a:r>
            <a:r>
              <a:rPr lang="de-DE" sz="2200" dirty="0" err="1">
                <a:latin typeface="Aptos" panose="020B0004020202020204" pitchFamily="34" charset="0"/>
                <a:sym typeface="Arial"/>
              </a:rPr>
              <a:t>promuovendo</a:t>
            </a:r>
            <a:r>
              <a:rPr lang="de-DE" sz="2200" dirty="0">
                <a:latin typeface="Aptos" panose="020B0004020202020204" pitchFamily="34" charset="0"/>
                <a:sym typeface="Arial"/>
              </a:rPr>
              <a:t> </a:t>
            </a:r>
            <a:r>
              <a:rPr lang="de-DE" sz="2200" dirty="0" err="1">
                <a:latin typeface="Aptos" panose="020B0004020202020204" pitchFamily="34" charset="0"/>
                <a:sym typeface="Arial"/>
              </a:rPr>
              <a:t>così</a:t>
            </a:r>
            <a:r>
              <a:rPr lang="de-DE" sz="2200" dirty="0">
                <a:latin typeface="Aptos" panose="020B0004020202020204" pitchFamily="34" charset="0"/>
                <a:sym typeface="Arial"/>
              </a:rPr>
              <a:t> la </a:t>
            </a:r>
            <a:r>
              <a:rPr lang="de-DE" sz="2200" dirty="0" err="1">
                <a:latin typeface="Aptos" panose="020B0004020202020204" pitchFamily="34" charset="0"/>
                <a:sym typeface="Arial"/>
              </a:rPr>
              <a:t>diffusione</a:t>
            </a:r>
            <a:r>
              <a:rPr lang="de-DE" sz="2200" dirty="0">
                <a:latin typeface="Aptos" panose="020B0004020202020204" pitchFamily="34" charset="0"/>
                <a:sym typeface="Arial"/>
              </a:rPr>
              <a:t> delle </a:t>
            </a:r>
            <a:r>
              <a:rPr lang="de-DE" sz="2200" dirty="0" err="1">
                <a:latin typeface="Aptos" panose="020B0004020202020204" pitchFamily="34" charset="0"/>
                <a:sym typeface="Arial"/>
              </a:rPr>
              <a:t>tecnologie</a:t>
            </a:r>
            <a:r>
              <a:rPr lang="de-DE" sz="2200" dirty="0">
                <a:latin typeface="Aptos" panose="020B0004020202020204" pitchFamily="34" charset="0"/>
                <a:sym typeface="Arial"/>
              </a:rPr>
              <a:t> </a:t>
            </a:r>
            <a:r>
              <a:rPr lang="de-DE" sz="2200" dirty="0" err="1">
                <a:latin typeface="Aptos" panose="020B0004020202020204" pitchFamily="34" charset="0"/>
                <a:sym typeface="Arial"/>
              </a:rPr>
              <a:t>ambientali</a:t>
            </a:r>
            <a:r>
              <a:rPr lang="de-DE" sz="2200" dirty="0">
                <a:latin typeface="Aptos" panose="020B0004020202020204" pitchFamily="34" charset="0"/>
                <a:sym typeface="Arial"/>
              </a:rPr>
              <a:t> </a:t>
            </a:r>
            <a:r>
              <a:rPr lang="de-DE" sz="2200" dirty="0" err="1">
                <a:latin typeface="Aptos" panose="020B0004020202020204" pitchFamily="34" charset="0"/>
                <a:sym typeface="Arial"/>
              </a:rPr>
              <a:t>e</a:t>
            </a:r>
            <a:r>
              <a:rPr lang="de-DE" sz="2200" dirty="0">
                <a:latin typeface="Aptos" panose="020B0004020202020204" pitchFamily="34" charset="0"/>
                <a:sym typeface="Arial"/>
              </a:rPr>
              <a:t> </a:t>
            </a:r>
            <a:r>
              <a:rPr lang="de-DE" sz="2200" dirty="0" err="1">
                <a:latin typeface="Aptos" panose="020B0004020202020204" pitchFamily="34" charset="0"/>
                <a:sym typeface="Arial"/>
              </a:rPr>
              <a:t>lo</a:t>
            </a:r>
            <a:r>
              <a:rPr lang="de-DE" sz="2200" dirty="0">
                <a:latin typeface="Aptos" panose="020B0004020202020204" pitchFamily="34" charset="0"/>
                <a:sym typeface="Arial"/>
              </a:rPr>
              <a:t> </a:t>
            </a:r>
            <a:r>
              <a:rPr lang="de-DE" sz="2200" dirty="0" err="1">
                <a:latin typeface="Aptos" panose="020B0004020202020204" pitchFamily="34" charset="0"/>
                <a:sym typeface="Arial"/>
              </a:rPr>
              <a:t>sviluppo</a:t>
            </a:r>
            <a:r>
              <a:rPr lang="de-DE" sz="2200" dirty="0">
                <a:latin typeface="Aptos" panose="020B0004020202020204" pitchFamily="34" charset="0"/>
                <a:sym typeface="Arial"/>
              </a:rPr>
              <a:t> di </a:t>
            </a:r>
            <a:r>
              <a:rPr lang="de-DE" sz="2200" dirty="0" err="1">
                <a:latin typeface="Aptos" panose="020B0004020202020204" pitchFamily="34" charset="0"/>
                <a:sym typeface="Arial"/>
              </a:rPr>
              <a:t>prodotti</a:t>
            </a:r>
            <a:r>
              <a:rPr lang="de-DE" sz="2200" dirty="0">
                <a:latin typeface="Aptos" panose="020B0004020202020204" pitchFamily="34" charset="0"/>
                <a:sym typeface="Arial"/>
              </a:rPr>
              <a:t> </a:t>
            </a:r>
            <a:r>
              <a:rPr lang="de-DE" sz="2200" dirty="0" err="1">
                <a:latin typeface="Aptos" panose="020B0004020202020204" pitchFamily="34" charset="0"/>
                <a:sym typeface="Arial"/>
              </a:rPr>
              <a:t>ecocompatibili</a:t>
            </a:r>
            <a:r>
              <a:rPr lang="de-DE" sz="2200" dirty="0">
                <a:latin typeface="Aptos" panose="020B0004020202020204" pitchFamily="34" charset="0"/>
                <a:sym typeface="Arial"/>
              </a:rPr>
              <a:t>, </a:t>
            </a:r>
            <a:r>
              <a:rPr lang="de-DE" sz="2200" dirty="0" err="1">
                <a:latin typeface="Aptos" panose="020B0004020202020204" pitchFamily="34" charset="0"/>
                <a:sym typeface="Arial"/>
              </a:rPr>
              <a:t>ricercando</a:t>
            </a:r>
            <a:r>
              <a:rPr lang="de-DE" sz="2200" dirty="0">
                <a:latin typeface="Aptos" panose="020B0004020202020204" pitchFamily="34" charset="0"/>
                <a:sym typeface="Arial"/>
              </a:rPr>
              <a:t> </a:t>
            </a:r>
            <a:r>
              <a:rPr lang="de-DE" sz="2200" dirty="0" err="1">
                <a:latin typeface="Aptos" panose="020B0004020202020204" pitchFamily="34" charset="0"/>
                <a:sym typeface="Arial"/>
              </a:rPr>
              <a:t>e</a:t>
            </a:r>
            <a:r>
              <a:rPr lang="de-DE" sz="2200" dirty="0">
                <a:latin typeface="Aptos" panose="020B0004020202020204" pitchFamily="34" charset="0"/>
                <a:sym typeface="Arial"/>
              </a:rPr>
              <a:t> </a:t>
            </a:r>
            <a:r>
              <a:rPr lang="de-DE" sz="2200" dirty="0" err="1">
                <a:latin typeface="Aptos" panose="020B0004020202020204" pitchFamily="34" charset="0"/>
                <a:sym typeface="Arial"/>
              </a:rPr>
              <a:t>selezionando</a:t>
            </a:r>
            <a:r>
              <a:rPr lang="de-DE" sz="2200" dirty="0">
                <a:latin typeface="Aptos" panose="020B0004020202020204" pitchFamily="34" charset="0"/>
                <a:sym typeface="Arial"/>
              </a:rPr>
              <a:t> </a:t>
            </a:r>
            <a:r>
              <a:rPr lang="de-DE" sz="2200" dirty="0" err="1">
                <a:latin typeface="Aptos" panose="020B0004020202020204" pitchFamily="34" charset="0"/>
                <a:sym typeface="Arial"/>
              </a:rPr>
              <a:t>risultati</a:t>
            </a:r>
            <a:r>
              <a:rPr lang="de-DE" sz="2200" dirty="0">
                <a:latin typeface="Aptos" panose="020B0004020202020204" pitchFamily="34" charset="0"/>
                <a:sym typeface="Arial"/>
              </a:rPr>
              <a:t> </a:t>
            </a:r>
            <a:r>
              <a:rPr lang="de-DE" sz="2200" dirty="0" err="1">
                <a:latin typeface="Aptos" panose="020B0004020202020204" pitchFamily="34" charset="0"/>
                <a:sym typeface="Arial"/>
              </a:rPr>
              <a:t>e</a:t>
            </a:r>
            <a:r>
              <a:rPr lang="de-DE" sz="2200" dirty="0">
                <a:latin typeface="Aptos" panose="020B0004020202020204" pitchFamily="34" charset="0"/>
                <a:sym typeface="Arial"/>
              </a:rPr>
              <a:t> </a:t>
            </a:r>
            <a:r>
              <a:rPr lang="de-DE" sz="2200" dirty="0" err="1">
                <a:latin typeface="Aptos" panose="020B0004020202020204" pitchFamily="34" charset="0"/>
                <a:sym typeface="Arial"/>
              </a:rPr>
              <a:t>soluzioni</a:t>
            </a:r>
            <a:r>
              <a:rPr lang="de-DE" sz="2200" dirty="0">
                <a:latin typeface="Aptos" panose="020B0004020202020204" pitchFamily="34" charset="0"/>
                <a:sym typeface="Arial"/>
              </a:rPr>
              <a:t> </a:t>
            </a:r>
            <a:r>
              <a:rPr lang="de-DE" sz="2200" dirty="0" err="1">
                <a:latin typeface="Aptos" panose="020B0004020202020204" pitchFamily="34" charset="0"/>
                <a:sym typeface="Arial"/>
              </a:rPr>
              <a:t>che</a:t>
            </a:r>
            <a:r>
              <a:rPr lang="de-DE" sz="2200" dirty="0">
                <a:latin typeface="Aptos" panose="020B0004020202020204" pitchFamily="34" charset="0"/>
                <a:sym typeface="Arial"/>
              </a:rPr>
              <a:t> </a:t>
            </a:r>
            <a:r>
              <a:rPr lang="de-DE" sz="2200" b="1" dirty="0" err="1">
                <a:latin typeface="Aptos" panose="020B0004020202020204" pitchFamily="34" charset="0"/>
                <a:sym typeface="Arial"/>
              </a:rPr>
              <a:t>abbiano</a:t>
            </a:r>
            <a:r>
              <a:rPr lang="de-DE" sz="2200" b="1" dirty="0">
                <a:latin typeface="Aptos" panose="020B0004020202020204" pitchFamily="34" charset="0"/>
                <a:sym typeface="Arial"/>
              </a:rPr>
              <a:t> il minor </a:t>
            </a:r>
            <a:r>
              <a:rPr lang="de-DE" sz="2200" b="1" dirty="0" err="1">
                <a:latin typeface="Aptos" panose="020B0004020202020204" pitchFamily="34" charset="0"/>
                <a:sym typeface="Arial"/>
              </a:rPr>
              <a:t>impatto</a:t>
            </a:r>
            <a:r>
              <a:rPr lang="de-DE" sz="2200" b="1" dirty="0">
                <a:latin typeface="Aptos" panose="020B0004020202020204" pitchFamily="34" charset="0"/>
                <a:sym typeface="Arial"/>
              </a:rPr>
              <a:t> possibile </a:t>
            </a:r>
            <a:r>
              <a:rPr lang="de-DE" sz="2200" b="1" dirty="0" err="1">
                <a:latin typeface="Aptos" panose="020B0004020202020204" pitchFamily="34" charset="0"/>
                <a:sym typeface="Arial"/>
              </a:rPr>
              <a:t>sull’ambiente</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durante</a:t>
            </a:r>
            <a:r>
              <a:rPr lang="de-DE" sz="2200" b="1" dirty="0">
                <a:latin typeface="Aptos" panose="020B0004020202020204" pitchFamily="34" charset="0"/>
                <a:sym typeface="Arial"/>
              </a:rPr>
              <a:t> il </a:t>
            </a:r>
            <a:r>
              <a:rPr lang="de-DE" sz="2200" b="1" dirty="0" err="1">
                <a:latin typeface="Aptos" panose="020B0004020202020204" pitchFamily="34" charset="0"/>
                <a:sym typeface="Arial"/>
              </a:rPr>
              <a:t>loro</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intero</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ciclo</a:t>
            </a:r>
            <a:r>
              <a:rPr lang="de-DE" sz="2200" b="1" dirty="0">
                <a:latin typeface="Aptos" panose="020B0004020202020204" pitchFamily="34" charset="0"/>
                <a:sym typeface="Arial"/>
              </a:rPr>
              <a:t> di </a:t>
            </a:r>
            <a:r>
              <a:rPr lang="de-DE" sz="2200" b="1" dirty="0" err="1">
                <a:latin typeface="Aptos" panose="020B0004020202020204" pitchFamily="34" charset="0"/>
                <a:sym typeface="Arial"/>
              </a:rPr>
              <a:t>vita</a:t>
            </a:r>
            <a:r>
              <a:rPr lang="de-DE" sz="2200" dirty="0">
                <a:latin typeface="Aptos" panose="020B0004020202020204" pitchFamily="34" charset="0"/>
                <a:sym typeface="Arial"/>
              </a:rPr>
              <a:t>.</a:t>
            </a:r>
            <a:endParaRPr dirty="0">
              <a:latin typeface="Aptos" panose="020B0004020202020204" pitchFamily="34" charset="0"/>
            </a:endParaRPr>
          </a:p>
        </p:txBody>
      </p:sp>
      <p:sp>
        <p:nvSpPr>
          <p:cNvPr id="409" name="Google Shape;409;p56"/>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p>
            <a:pPr marL="101600" lvl="0" indent="0" algn="l" rtl="0">
              <a:lnSpc>
                <a:spcPct val="90000"/>
              </a:lnSpc>
              <a:spcBef>
                <a:spcPts val="1800"/>
              </a:spcBef>
              <a:spcAft>
                <a:spcPts val="0"/>
              </a:spcAft>
              <a:buSzPts val="2000"/>
              <a:buNone/>
            </a:pPr>
            <a:r>
              <a:rPr lang="de-DE" sz="3000" dirty="0">
                <a:latin typeface="Aptos" panose="020B0004020202020204" pitchFamily="34" charset="0"/>
                <a:sym typeface="Arial"/>
              </a:rPr>
              <a:t>La </a:t>
            </a:r>
            <a:r>
              <a:rPr lang="de-DE" sz="3000" dirty="0" err="1">
                <a:latin typeface="Aptos" panose="020B0004020202020204" pitchFamily="34" charset="0"/>
                <a:sym typeface="Arial"/>
              </a:rPr>
              <a:t>definizione</a:t>
            </a:r>
            <a:r>
              <a:rPr lang="de-DE" sz="3000" dirty="0">
                <a:latin typeface="Aptos" panose="020B0004020202020204" pitchFamily="34" charset="0"/>
                <a:sym typeface="Arial"/>
              </a:rPr>
              <a:t> europea di </a:t>
            </a:r>
            <a:r>
              <a:rPr lang="de-DE" sz="3000" dirty="0" err="1">
                <a:latin typeface="Aptos" panose="020B0004020202020204" pitchFamily="34" charset="0"/>
                <a:sym typeface="Arial"/>
              </a:rPr>
              <a:t>appalti</a:t>
            </a:r>
            <a:r>
              <a:rPr lang="de-DE" sz="3000" dirty="0">
                <a:latin typeface="Aptos" panose="020B0004020202020204" pitchFamily="34" charset="0"/>
                <a:sym typeface="Arial"/>
              </a:rPr>
              <a:t> </a:t>
            </a:r>
            <a:r>
              <a:rPr lang="de-DE" sz="3000" dirty="0" err="1">
                <a:latin typeface="Aptos" panose="020B0004020202020204" pitchFamily="34" charset="0"/>
                <a:sym typeface="Arial"/>
              </a:rPr>
              <a:t>pubblici</a:t>
            </a:r>
            <a:r>
              <a:rPr lang="de-DE" sz="3000" dirty="0">
                <a:latin typeface="Aptos" panose="020B0004020202020204" pitchFamily="34" charset="0"/>
                <a:sym typeface="Arial"/>
              </a:rPr>
              <a:t> </a:t>
            </a:r>
            <a:r>
              <a:rPr lang="de-DE" sz="3000" dirty="0" err="1">
                <a:latin typeface="Aptos" panose="020B0004020202020204" pitchFamily="34" charset="0"/>
                <a:sym typeface="Arial"/>
              </a:rPr>
              <a:t>sostenibili</a:t>
            </a:r>
            <a:r>
              <a:rPr lang="de-DE" sz="3000" dirty="0">
                <a:latin typeface="Aptos" panose="020B0004020202020204" pitchFamily="34" charset="0"/>
                <a:sym typeface="Arial"/>
              </a:rPr>
              <a:t> </a:t>
            </a:r>
            <a:r>
              <a:rPr lang="de-DE" sz="3000" dirty="0" err="1">
                <a:latin typeface="Aptos" panose="020B0004020202020204" pitchFamily="34" charset="0"/>
                <a:sym typeface="Arial"/>
              </a:rPr>
              <a:t>sottolinea</a:t>
            </a:r>
            <a:r>
              <a:rPr lang="de-DE" sz="3000" dirty="0">
                <a:latin typeface="Aptos" panose="020B0004020202020204" pitchFamily="34" charset="0"/>
                <a:sym typeface="Arial"/>
              </a:rPr>
              <a:t> </a:t>
            </a:r>
            <a:r>
              <a:rPr lang="de-DE" sz="3000" dirty="0" err="1">
                <a:latin typeface="Aptos" panose="020B0004020202020204" pitchFamily="34" charset="0"/>
                <a:sym typeface="Arial"/>
              </a:rPr>
              <a:t>cinque</a:t>
            </a:r>
            <a:r>
              <a:rPr lang="de-DE" sz="3000" dirty="0">
                <a:latin typeface="Aptos" panose="020B0004020202020204" pitchFamily="34" charset="0"/>
                <a:sym typeface="Arial"/>
              </a:rPr>
              <a:t> </a:t>
            </a:r>
            <a:r>
              <a:rPr lang="de-DE" sz="3000" dirty="0" err="1">
                <a:latin typeface="Aptos" panose="020B0004020202020204" pitchFamily="34" charset="0"/>
                <a:sym typeface="Arial"/>
              </a:rPr>
              <a:t>aspetti</a:t>
            </a:r>
            <a:r>
              <a:rPr lang="de-DE" sz="3000" dirty="0">
                <a:latin typeface="Aptos" panose="020B0004020202020204" pitchFamily="34" charset="0"/>
                <a:sym typeface="Arial"/>
              </a:rPr>
              <a:t>:</a:t>
            </a:r>
            <a:endParaRPr dirty="0">
              <a:latin typeface="Aptos" panose="020B0004020202020204" pitchFamily="34" charset="0"/>
            </a:endParaRPr>
          </a:p>
        </p:txBody>
      </p:sp>
      <p:sp>
        <p:nvSpPr>
          <p:cNvPr id="410" name="Google Shape;410;p56"/>
          <p:cNvSpPr/>
          <p:nvPr/>
        </p:nvSpPr>
        <p:spPr>
          <a:xfrm>
            <a:off x="9106422" y="5298510"/>
            <a:ext cx="977030" cy="975485"/>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609600" y="239978"/>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Cinque </a:t>
            </a:r>
            <a:r>
              <a:rPr lang="de-DE" dirty="0" err="1">
                <a:latin typeface="Aptos Serif" panose="02020604070405020304" pitchFamily="18" charset="0"/>
                <a:ea typeface="Arial"/>
                <a:cs typeface="Aptos Serif" panose="02020604070405020304" pitchFamily="18" charset="0"/>
                <a:sym typeface="Arial"/>
              </a:rPr>
              <a:t>aspetti</a:t>
            </a:r>
            <a:r>
              <a:rPr lang="de-DE" dirty="0">
                <a:latin typeface="Aptos Serif" panose="02020604070405020304" pitchFamily="18" charset="0"/>
                <a:ea typeface="Arial"/>
                <a:cs typeface="Aptos Serif" panose="02020604070405020304" pitchFamily="18" charset="0"/>
                <a:sym typeface="Arial"/>
              </a:rPr>
              <a:t> del GPP</a:t>
            </a:r>
            <a:endParaRPr dirty="0">
              <a:latin typeface="Aptos Serif" panose="02020604070405020304" pitchFamily="18" charset="0"/>
              <a:cs typeface="Aptos Serif" panose="02020604070405020304" pitchFamily="18" charset="0"/>
            </a:endParaRPr>
          </a:p>
        </p:txBody>
      </p:sp>
      <p:sp>
        <p:nvSpPr>
          <p:cNvPr id="416" name="Google Shape;416;p57"/>
          <p:cNvSpPr/>
          <p:nvPr/>
        </p:nvSpPr>
        <p:spPr>
          <a:xfrm>
            <a:off x="292274" y="2434371"/>
            <a:ext cx="2279737" cy="1665961"/>
          </a:xfrm>
          <a:prstGeom prst="flowChartAlternateProcess">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Perimetro delle amministrazioni pubbliche</a:t>
            </a:r>
            <a:endParaRPr sz="1400" b="0" i="0" u="none" strike="noStrike" cap="none">
              <a:solidFill>
                <a:schemeClr val="lt1"/>
              </a:solidFill>
              <a:latin typeface="Arial"/>
              <a:ea typeface="Arial"/>
              <a:cs typeface="Arial"/>
              <a:sym typeface="Arial"/>
            </a:endParaRPr>
          </a:p>
        </p:txBody>
      </p:sp>
      <p:sp>
        <p:nvSpPr>
          <p:cNvPr id="417" name="Google Shape;417;p57"/>
          <p:cNvSpPr/>
          <p:nvPr/>
        </p:nvSpPr>
        <p:spPr>
          <a:xfrm>
            <a:off x="2242157" y="4361145"/>
            <a:ext cx="2279737" cy="1665961"/>
          </a:xfrm>
          <a:prstGeom prst="flowChartAlternateProcess">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Fasi del processo</a:t>
            </a:r>
            <a:endParaRPr sz="1400" b="0" i="0" u="none" strike="noStrike" cap="none">
              <a:solidFill>
                <a:schemeClr val="lt1"/>
              </a:solidFill>
              <a:latin typeface="Arial"/>
              <a:ea typeface="Arial"/>
              <a:cs typeface="Arial"/>
              <a:sym typeface="Arial"/>
            </a:endParaRPr>
          </a:p>
        </p:txBody>
      </p:sp>
      <p:sp>
        <p:nvSpPr>
          <p:cNvPr id="418" name="Google Shape;418;p57"/>
          <p:cNvSpPr/>
          <p:nvPr/>
        </p:nvSpPr>
        <p:spPr>
          <a:xfrm>
            <a:off x="4899763" y="4361145"/>
            <a:ext cx="2655518" cy="1665961"/>
          </a:xfrm>
          <a:prstGeom prst="flowChartAlternateProcess">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1" i="0" u="none" strike="noStrike" cap="none" dirty="0" err="1">
                <a:solidFill>
                  <a:schemeClr val="lt1"/>
                </a:solidFill>
                <a:latin typeface="Aptos" panose="020B0004020202020204" pitchFamily="34" charset="0"/>
                <a:sym typeface="Arial"/>
              </a:rPr>
              <a:t>Criteri</a:t>
            </a:r>
            <a:r>
              <a:rPr lang="de-DE" sz="2400" b="1" i="0" u="none" strike="noStrike" cap="none" dirty="0">
                <a:solidFill>
                  <a:schemeClr val="lt1"/>
                </a:solidFill>
                <a:latin typeface="Aptos" panose="020B0004020202020204" pitchFamily="34" charset="0"/>
                <a:sym typeface="Arial"/>
              </a:rPr>
              <a:t> di </a:t>
            </a:r>
            <a:r>
              <a:rPr lang="de-DE" sz="2400" b="1" i="0" u="none" strike="noStrike" cap="none" dirty="0" err="1">
                <a:solidFill>
                  <a:schemeClr val="lt1"/>
                </a:solidFill>
                <a:latin typeface="Aptos" panose="020B0004020202020204" pitchFamily="34" charset="0"/>
                <a:sym typeface="Arial"/>
              </a:rPr>
              <a:t>integrazione</a:t>
            </a:r>
            <a:endParaRPr sz="2400" b="1" i="0" u="none" strike="noStrike" cap="none" dirty="0">
              <a:solidFill>
                <a:schemeClr val="lt1"/>
              </a:solidFill>
              <a:latin typeface="Aptos" panose="020B0004020202020204" pitchFamily="34" charset="0"/>
              <a:sym typeface="Arial"/>
            </a:endParaRPr>
          </a:p>
        </p:txBody>
      </p:sp>
      <p:sp>
        <p:nvSpPr>
          <p:cNvPr id="419" name="Google Shape;419;p57"/>
          <p:cNvSpPr/>
          <p:nvPr/>
        </p:nvSpPr>
        <p:spPr>
          <a:xfrm>
            <a:off x="7761961" y="4361144"/>
            <a:ext cx="2655518" cy="1665961"/>
          </a:xfrm>
          <a:prstGeom prst="flowChartAlternateProcess">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chemeClr val="lt1"/>
                </a:solidFill>
                <a:latin typeface="Aptos" panose="020B0004020202020204" pitchFamily="34" charset="0"/>
                <a:sym typeface="Arial"/>
              </a:rPr>
              <a:t>Effetti</a:t>
            </a:r>
            <a:endParaRPr sz="2400" b="1" i="0" u="none" strike="noStrike" cap="none">
              <a:solidFill>
                <a:schemeClr val="lt1"/>
              </a:solidFill>
              <a:latin typeface="Aptos" panose="020B0004020202020204" pitchFamily="34" charset="0"/>
              <a:sym typeface="Arial"/>
            </a:endParaRPr>
          </a:p>
        </p:txBody>
      </p:sp>
      <p:sp>
        <p:nvSpPr>
          <p:cNvPr id="420" name="Google Shape;420;p57"/>
          <p:cNvSpPr/>
          <p:nvPr/>
        </p:nvSpPr>
        <p:spPr>
          <a:xfrm>
            <a:off x="9244208" y="2434369"/>
            <a:ext cx="2655518" cy="1665961"/>
          </a:xfrm>
          <a:prstGeom prst="flowChartAlternateProcess">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dirty="0" err="1">
                <a:solidFill>
                  <a:schemeClr val="lt1"/>
                </a:solidFill>
                <a:latin typeface="Aptos" panose="020B0004020202020204" pitchFamily="34" charset="0"/>
                <a:sym typeface="Arial"/>
              </a:rPr>
              <a:t>Ciclo</a:t>
            </a:r>
            <a:r>
              <a:rPr lang="de-DE" sz="2400" b="1" i="0" u="none" strike="noStrike" cap="none" dirty="0">
                <a:solidFill>
                  <a:schemeClr val="lt1"/>
                </a:solidFill>
                <a:latin typeface="Aptos" panose="020B0004020202020204" pitchFamily="34" charset="0"/>
                <a:sym typeface="Arial"/>
              </a:rPr>
              <a:t> di </a:t>
            </a:r>
            <a:r>
              <a:rPr lang="de-DE" sz="2400" b="1" i="0" u="none" strike="noStrike" cap="none" dirty="0" err="1">
                <a:solidFill>
                  <a:schemeClr val="lt1"/>
                </a:solidFill>
                <a:latin typeface="Aptos" panose="020B0004020202020204" pitchFamily="34" charset="0"/>
                <a:sym typeface="Arial"/>
              </a:rPr>
              <a:t>vita</a:t>
            </a:r>
            <a:endParaRPr sz="2400" b="1" i="0" u="none" strike="noStrike" cap="none" dirty="0">
              <a:solidFill>
                <a:schemeClr val="lt1"/>
              </a:solidFill>
              <a:latin typeface="Aptos" panose="020B0004020202020204" pitchFamily="34" charset="0"/>
              <a:sym typeface="Arial"/>
            </a:endParaRPr>
          </a:p>
        </p:txBody>
      </p:sp>
      <p:sp>
        <p:nvSpPr>
          <p:cNvPr id="421" name="Google Shape;421;p57"/>
          <p:cNvSpPr/>
          <p:nvPr/>
        </p:nvSpPr>
        <p:spPr>
          <a:xfrm>
            <a:off x="200416" y="2434370"/>
            <a:ext cx="2747376" cy="1665961"/>
          </a:xfrm>
          <a:prstGeom prst="flowChartAlternateProcess">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1" i="0" u="none" strike="noStrike" cap="none">
                <a:solidFill>
                  <a:schemeClr val="lt1"/>
                </a:solidFill>
                <a:latin typeface="Aptos" panose="020B0004020202020204" pitchFamily="34" charset="0"/>
                <a:sym typeface="Arial"/>
              </a:rPr>
              <a:t>Autorità periferiche</a:t>
            </a:r>
            <a:endParaRPr sz="2400" b="1" i="0" u="none" strike="noStrike" cap="none">
              <a:solidFill>
                <a:schemeClr val="lt1"/>
              </a:solidFill>
              <a:latin typeface="Aptos" panose="020B0004020202020204" pitchFamily="34" charset="0"/>
              <a:sym typeface="Arial"/>
            </a:endParaRPr>
          </a:p>
        </p:txBody>
      </p:sp>
      <p:sp>
        <p:nvSpPr>
          <p:cNvPr id="422" name="Google Shape;422;p57"/>
          <p:cNvSpPr/>
          <p:nvPr/>
        </p:nvSpPr>
        <p:spPr>
          <a:xfrm>
            <a:off x="2037565" y="4361144"/>
            <a:ext cx="2655518" cy="1665961"/>
          </a:xfrm>
          <a:prstGeom prst="flowChartAlternateProcess">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1" i="0" u="none" strike="noStrike" cap="none">
                <a:solidFill>
                  <a:schemeClr val="lt1"/>
                </a:solidFill>
                <a:latin typeface="Aptos" panose="020B0004020202020204" pitchFamily="34" charset="0"/>
                <a:sym typeface="Arial"/>
              </a:rPr>
              <a:t>Fasi del processo</a:t>
            </a:r>
            <a:endParaRPr sz="2400" b="1" i="0" u="none" strike="noStrike" cap="none">
              <a:solidFill>
                <a:schemeClr val="lt1"/>
              </a:solidFill>
              <a:latin typeface="Aptos" panose="020B0004020202020204" pitchFamily="34"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txBox="1">
            <a:spLocks noGrp="1"/>
          </p:cNvSpPr>
          <p:nvPr>
            <p:ph type="ctrTitle"/>
          </p:nvPr>
        </p:nvSpPr>
        <p:spPr>
          <a:xfrm>
            <a:off x="5704884" y="4304963"/>
            <a:ext cx="6230867" cy="2237448"/>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6000"/>
              <a:buNone/>
            </a:pPr>
            <a:r>
              <a:rPr lang="de-DE" sz="5400" dirty="0" err="1">
                <a:latin typeface="Aptos Serif" panose="02020604070405020304" pitchFamily="18" charset="0"/>
                <a:ea typeface="Arial"/>
                <a:cs typeface="Aptos Serif" panose="02020604070405020304" pitchFamily="18" charset="0"/>
                <a:sym typeface="Arial"/>
              </a:rPr>
              <a:t>Che</a:t>
            </a:r>
            <a:r>
              <a:rPr lang="de-DE" sz="5400" dirty="0">
                <a:latin typeface="Aptos Serif" panose="02020604070405020304" pitchFamily="18" charset="0"/>
                <a:ea typeface="Arial"/>
                <a:cs typeface="Aptos Serif" panose="02020604070405020304" pitchFamily="18" charset="0"/>
                <a:sym typeface="Arial"/>
              </a:rPr>
              <a:t> </a:t>
            </a:r>
            <a:r>
              <a:rPr lang="de-DE" sz="5400" dirty="0" err="1">
                <a:latin typeface="Aptos Serif" panose="02020604070405020304" pitchFamily="18" charset="0"/>
                <a:ea typeface="Arial"/>
                <a:cs typeface="Aptos Serif" panose="02020604070405020304" pitchFamily="18" charset="0"/>
                <a:sym typeface="Arial"/>
              </a:rPr>
              <a:t>cos’è</a:t>
            </a:r>
            <a:r>
              <a:rPr lang="de-DE" sz="5400" dirty="0">
                <a:latin typeface="Aptos Serif" panose="02020604070405020304" pitchFamily="18" charset="0"/>
                <a:ea typeface="Arial"/>
                <a:cs typeface="Aptos Serif" panose="02020604070405020304" pitchFamily="18" charset="0"/>
                <a:sym typeface="Arial"/>
              </a:rPr>
              <a:t> il SPP – </a:t>
            </a:r>
            <a:r>
              <a:rPr lang="de-DE" sz="5400" dirty="0" err="1">
                <a:latin typeface="Aptos Serif" panose="02020604070405020304" pitchFamily="18" charset="0"/>
                <a:ea typeface="Arial"/>
                <a:cs typeface="Aptos Serif" panose="02020604070405020304" pitchFamily="18" charset="0"/>
                <a:sym typeface="Arial"/>
              </a:rPr>
              <a:t>Appalti</a:t>
            </a:r>
            <a:r>
              <a:rPr lang="de-DE" sz="5400" dirty="0">
                <a:latin typeface="Aptos Serif" panose="02020604070405020304" pitchFamily="18" charset="0"/>
                <a:ea typeface="Arial"/>
                <a:cs typeface="Aptos Serif" panose="02020604070405020304" pitchFamily="18" charset="0"/>
                <a:sym typeface="Arial"/>
              </a:rPr>
              <a:t> </a:t>
            </a:r>
            <a:r>
              <a:rPr lang="de-DE" sz="5400" dirty="0" err="1">
                <a:latin typeface="Aptos Serif" panose="02020604070405020304" pitchFamily="18" charset="0"/>
                <a:ea typeface="Arial"/>
                <a:cs typeface="Aptos Serif" panose="02020604070405020304" pitchFamily="18" charset="0"/>
                <a:sym typeface="Arial"/>
              </a:rPr>
              <a:t>pubblici</a:t>
            </a:r>
            <a:r>
              <a:rPr lang="de-DE" sz="5400" dirty="0">
                <a:latin typeface="Aptos Serif" panose="02020604070405020304" pitchFamily="18" charset="0"/>
                <a:ea typeface="Arial"/>
                <a:cs typeface="Aptos Serif" panose="02020604070405020304" pitchFamily="18" charset="0"/>
                <a:sym typeface="Arial"/>
              </a:rPr>
              <a:t> </a:t>
            </a:r>
            <a:r>
              <a:rPr lang="de-DE" sz="5400" dirty="0" err="1">
                <a:latin typeface="Aptos Serif" panose="02020604070405020304" pitchFamily="18" charset="0"/>
                <a:ea typeface="Arial"/>
                <a:cs typeface="Aptos Serif" panose="02020604070405020304" pitchFamily="18" charset="0"/>
                <a:sym typeface="Arial"/>
              </a:rPr>
              <a:t>sostenibili</a:t>
            </a:r>
            <a:r>
              <a:rPr lang="de-DE" sz="5400"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cs typeface="Aptos Serif" panose="02020604070405020304" pitchFamily="18" charset="0"/>
            </a:endParaRPr>
          </a:p>
        </p:txBody>
      </p:sp>
      <p:sp>
        <p:nvSpPr>
          <p:cNvPr id="428" name="Google Shape;428;p58"/>
          <p:cNvSpPr/>
          <p:nvPr/>
        </p:nvSpPr>
        <p:spPr>
          <a:xfrm>
            <a:off x="4830944" y="96615"/>
            <a:ext cx="7104807" cy="412416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de-DE" sz="2400" b="1" i="0" u="none" strike="noStrike" cap="none" dirty="0">
                <a:solidFill>
                  <a:schemeClr val="accent4"/>
                </a:solidFill>
                <a:latin typeface="Aptos" panose="020B0004020202020204" pitchFamily="34" charset="0"/>
                <a:sym typeface="Arial"/>
              </a:rPr>
              <a:t>Gli </a:t>
            </a:r>
            <a:r>
              <a:rPr lang="de-DE" sz="2400" b="1" i="0" u="none" strike="noStrike" cap="none" dirty="0" err="1">
                <a:solidFill>
                  <a:schemeClr val="accent4"/>
                </a:solidFill>
                <a:latin typeface="Aptos" panose="020B0004020202020204" pitchFamily="34" charset="0"/>
                <a:sym typeface="Arial"/>
              </a:rPr>
              <a:t>appalti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pubblici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sostenibili</a:t>
            </a:r>
            <a:r>
              <a:rPr lang="de-DE" sz="2400" b="1"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mirano</a:t>
            </a:r>
            <a:r>
              <a:rPr lang="de-DE" sz="2400" b="0" i="0" u="none" strike="noStrike" cap="none" dirty="0">
                <a:solidFill>
                  <a:schemeClr val="accent4"/>
                </a:solidFill>
                <a:latin typeface="Aptos" panose="020B0004020202020204" pitchFamily="34" charset="0"/>
                <a:sym typeface="Arial"/>
              </a:rPr>
              <a:t> a </a:t>
            </a:r>
            <a:r>
              <a:rPr lang="de-DE" sz="2400" b="0" i="0" u="none" strike="noStrike" cap="none" dirty="0" err="1">
                <a:solidFill>
                  <a:schemeClr val="accent4"/>
                </a:solidFill>
                <a:latin typeface="Aptos" panose="020B0004020202020204" pitchFamily="34" charset="0"/>
                <a:sym typeface="Arial"/>
              </a:rPr>
              <a:t>garantire</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che</a:t>
            </a:r>
            <a:r>
              <a:rPr lang="de-DE" sz="2400" b="0" i="0" u="none" strike="noStrike" cap="none" dirty="0">
                <a:solidFill>
                  <a:schemeClr val="accent4"/>
                </a:solidFill>
                <a:latin typeface="Aptos" panose="020B0004020202020204" pitchFamily="34" charset="0"/>
                <a:sym typeface="Arial"/>
              </a:rPr>
              <a:t> i </a:t>
            </a:r>
            <a:r>
              <a:rPr lang="de-DE" sz="2400" b="0" i="0" u="none" strike="noStrike" cap="none" dirty="0" err="1">
                <a:solidFill>
                  <a:schemeClr val="accent4"/>
                </a:solidFill>
                <a:latin typeface="Aptos" panose="020B0004020202020204" pitchFamily="34" charset="0"/>
                <a:sym typeface="Arial"/>
              </a:rPr>
              <a:t>prodotti</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e</a:t>
            </a:r>
            <a:r>
              <a:rPr lang="de-DE" sz="2400" b="0" i="0" u="none" strike="noStrike" cap="none" dirty="0">
                <a:solidFill>
                  <a:schemeClr val="accent4"/>
                </a:solidFill>
                <a:latin typeface="Aptos" panose="020B0004020202020204" pitchFamily="34" charset="0"/>
                <a:sym typeface="Arial"/>
              </a:rPr>
              <a:t> i servizi </a:t>
            </a:r>
            <a:r>
              <a:rPr lang="de-DE" sz="2400" b="0" i="0" u="none" strike="noStrike" cap="none" dirty="0" err="1">
                <a:solidFill>
                  <a:schemeClr val="accent4"/>
                </a:solidFill>
                <a:latin typeface="Aptos" panose="020B0004020202020204" pitchFamily="34" charset="0"/>
                <a:sym typeface="Arial"/>
              </a:rPr>
              <a:t>acquistati</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offrano</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un</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buon</a:t>
            </a:r>
            <a:r>
              <a:rPr lang="de-DE" sz="2400" b="0"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rapporto</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qualità-prezzo</a:t>
            </a:r>
            <a:r>
              <a:rPr lang="de-DE" sz="2400" b="1" i="0" u="none" strike="noStrike" cap="none" dirty="0">
                <a:solidFill>
                  <a:schemeClr val="accent4"/>
                </a:solidFill>
                <a:latin typeface="Aptos" panose="020B0004020202020204" pitchFamily="34" charset="0"/>
                <a:sym typeface="Arial"/>
              </a:rPr>
              <a:t> </a:t>
            </a:r>
            <a:r>
              <a:rPr lang="de-DE" sz="2400" b="0" i="0" u="none" strike="noStrike" cap="none" dirty="0">
                <a:solidFill>
                  <a:schemeClr val="accent4"/>
                </a:solidFill>
                <a:latin typeface="Aptos" panose="020B0004020202020204" pitchFamily="34" charset="0"/>
                <a:sym typeface="Arial"/>
              </a:rPr>
              <a:t>in </a:t>
            </a:r>
            <a:r>
              <a:rPr lang="de-DE" sz="2400" b="1" i="0" u="none" strike="noStrike" cap="none" dirty="0" err="1">
                <a:solidFill>
                  <a:schemeClr val="accent4"/>
                </a:solidFill>
                <a:latin typeface="Aptos" panose="020B0004020202020204" pitchFamily="34" charset="0"/>
                <a:sym typeface="Arial"/>
              </a:rPr>
              <a:t>base</a:t>
            </a:r>
            <a:r>
              <a:rPr lang="de-DE" sz="2400" b="1" i="0" u="none" strike="noStrike" cap="none" dirty="0">
                <a:solidFill>
                  <a:schemeClr val="accent4"/>
                </a:solidFill>
                <a:latin typeface="Aptos" panose="020B0004020202020204" pitchFamily="34" charset="0"/>
                <a:sym typeface="Arial"/>
              </a:rPr>
              <a:t> ai </a:t>
            </a:r>
            <a:r>
              <a:rPr lang="de-DE" sz="2400" b="1" i="0" u="none" strike="noStrike" cap="none" dirty="0" err="1">
                <a:solidFill>
                  <a:schemeClr val="accent4"/>
                </a:solidFill>
                <a:latin typeface="Aptos" panose="020B0004020202020204" pitchFamily="34" charset="0"/>
                <a:sym typeface="Arial"/>
              </a:rPr>
              <a:t>costi</a:t>
            </a:r>
            <a:r>
              <a:rPr lang="de-DE" sz="2400" b="1" i="0" u="none" strike="noStrike" cap="none" dirty="0">
                <a:solidFill>
                  <a:schemeClr val="accent4"/>
                </a:solidFill>
                <a:latin typeface="Aptos" panose="020B0004020202020204" pitchFamily="34" charset="0"/>
                <a:sym typeface="Arial"/>
              </a:rPr>
              <a:t> del </a:t>
            </a:r>
            <a:r>
              <a:rPr lang="de-DE" sz="2400" b="1" i="0" u="none" strike="noStrike" cap="none" dirty="0" err="1">
                <a:solidFill>
                  <a:schemeClr val="accent4"/>
                </a:solidFill>
                <a:latin typeface="Aptos" panose="020B0004020202020204" pitchFamily="34" charset="0"/>
                <a:sym typeface="Arial"/>
              </a:rPr>
              <a:t>ciclo</a:t>
            </a:r>
            <a:r>
              <a:rPr lang="de-DE" sz="2400" b="1"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vita</a:t>
            </a:r>
            <a:r>
              <a:rPr lang="de-DE" sz="2400" b="1"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e</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apportino</a:t>
            </a:r>
            <a:r>
              <a:rPr lang="de-DE" sz="2400" b="0"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benefici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all’ambiente</a:t>
            </a:r>
            <a:r>
              <a:rPr lang="de-DE" sz="2400" b="1" i="0" u="none" strike="noStrike" cap="none" dirty="0">
                <a:solidFill>
                  <a:schemeClr val="accent4"/>
                </a:solidFill>
                <a:latin typeface="Aptos" panose="020B0004020202020204" pitchFamily="34" charset="0"/>
                <a:sym typeface="Arial"/>
              </a:rPr>
              <a:t>, alla </a:t>
            </a:r>
            <a:r>
              <a:rPr lang="de-DE" sz="2400" b="1" i="0" u="none" strike="noStrike" cap="none" dirty="0" err="1">
                <a:solidFill>
                  <a:schemeClr val="accent4"/>
                </a:solidFill>
                <a:latin typeface="Aptos" panose="020B0004020202020204" pitchFamily="34" charset="0"/>
                <a:sym typeface="Arial"/>
              </a:rPr>
              <a:t>società</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e</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all’economia</a:t>
            </a:r>
            <a:r>
              <a:rPr lang="de-DE" sz="2400" b="0" i="0" u="none" strike="noStrike" cap="none" dirty="0">
                <a:solidFill>
                  <a:schemeClr val="accent4"/>
                </a:solidFill>
                <a:latin typeface="Aptos" panose="020B0004020202020204" pitchFamily="34" charset="0"/>
                <a:sym typeface="Arial"/>
              </a:rPr>
              <a:t>. </a:t>
            </a:r>
            <a:endParaRPr dirty="0">
              <a:latin typeface="Aptos" panose="020B0004020202020204" pitchFamily="34" charset="0"/>
            </a:endParaRPr>
          </a:p>
          <a:p>
            <a:pPr marL="0" marR="0" lvl="0" indent="0" algn="l" rtl="0">
              <a:lnSpc>
                <a:spcPct val="100000"/>
              </a:lnSpc>
              <a:spcBef>
                <a:spcPts val="0"/>
              </a:spcBef>
              <a:spcAft>
                <a:spcPts val="0"/>
              </a:spcAft>
              <a:buNone/>
            </a:pPr>
            <a:endParaRPr sz="2400" b="0" i="0" u="none" strike="noStrike" cap="none" dirty="0">
              <a:solidFill>
                <a:schemeClr val="dk1"/>
              </a:solidFill>
              <a:latin typeface="Aptos" panose="020B0004020202020204" pitchFamily="34" charset="0"/>
              <a:sym typeface="Arial"/>
            </a:endParaRPr>
          </a:p>
          <a:p>
            <a:pPr marL="0" marR="0" lvl="0" indent="0" algn="l" rtl="0">
              <a:lnSpc>
                <a:spcPct val="100000"/>
              </a:lnSpc>
              <a:spcBef>
                <a:spcPts val="0"/>
              </a:spcBef>
              <a:spcAft>
                <a:spcPts val="0"/>
              </a:spcAft>
              <a:buNone/>
            </a:pPr>
            <a:r>
              <a:rPr lang="de-DE" sz="2400" b="0" i="0" u="none" strike="noStrike" cap="none" dirty="0">
                <a:solidFill>
                  <a:schemeClr val="accent4"/>
                </a:solidFill>
                <a:latin typeface="Aptos" panose="020B0004020202020204" pitchFamily="34" charset="0"/>
                <a:sym typeface="Arial"/>
              </a:rPr>
              <a:t>Gli </a:t>
            </a:r>
            <a:r>
              <a:rPr lang="de-DE" sz="2400" b="0" i="0" u="none" strike="noStrike" cap="none" dirty="0" err="1">
                <a:solidFill>
                  <a:schemeClr val="accent4"/>
                </a:solidFill>
                <a:latin typeface="Aptos" panose="020B0004020202020204" pitchFamily="34" charset="0"/>
                <a:sym typeface="Arial"/>
              </a:rPr>
              <a:t>appalti</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pubblici</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sostenibili</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riflettono</a:t>
            </a:r>
            <a:r>
              <a:rPr lang="de-DE" sz="2400" b="0" i="0" u="none" strike="noStrike" cap="none" dirty="0">
                <a:solidFill>
                  <a:schemeClr val="accent4"/>
                </a:solidFill>
                <a:latin typeface="Aptos" panose="020B0004020202020204" pitchFamily="34" charset="0"/>
                <a:sym typeface="Arial"/>
              </a:rPr>
              <a:t> </a:t>
            </a:r>
            <a:r>
              <a:rPr lang="de-DE" sz="2400" b="0" i="0" u="none" strike="noStrike" cap="none" dirty="0" err="1">
                <a:solidFill>
                  <a:schemeClr val="accent4"/>
                </a:solidFill>
                <a:latin typeface="Aptos" panose="020B0004020202020204" pitchFamily="34" charset="0"/>
                <a:sym typeface="Arial"/>
              </a:rPr>
              <a:t>obiettivi</a:t>
            </a:r>
            <a:r>
              <a:rPr lang="de-DE" sz="2400" b="0" i="0" u="none" strike="noStrike" cap="none" dirty="0">
                <a:solidFill>
                  <a:schemeClr val="accent4"/>
                </a:solidFill>
                <a:latin typeface="Aptos" panose="020B0004020202020204" pitchFamily="34" charset="0"/>
                <a:sym typeface="Arial"/>
              </a:rPr>
              <a:t> più </a:t>
            </a:r>
            <a:r>
              <a:rPr lang="de-DE" sz="2400" b="0" i="0" u="none" strike="noStrike" cap="none" dirty="0" err="1">
                <a:solidFill>
                  <a:schemeClr val="accent4"/>
                </a:solidFill>
                <a:latin typeface="Aptos" panose="020B0004020202020204" pitchFamily="34" charset="0"/>
                <a:sym typeface="Arial"/>
              </a:rPr>
              <a:t>ampi</a:t>
            </a:r>
            <a:r>
              <a:rPr lang="de-DE" sz="2400" b="0" i="0" u="none" strike="noStrike" cap="none" dirty="0">
                <a:solidFill>
                  <a:schemeClr val="accent4"/>
                </a:solidFill>
                <a:latin typeface="Aptos" panose="020B0004020202020204" pitchFamily="34" charset="0"/>
                <a:sym typeface="Arial"/>
              </a:rPr>
              <a:t> in </a:t>
            </a:r>
            <a:r>
              <a:rPr lang="de-DE" sz="2400" b="0" i="0" u="none" strike="noStrike" cap="none" dirty="0" err="1">
                <a:solidFill>
                  <a:schemeClr val="accent4"/>
                </a:solidFill>
                <a:latin typeface="Aptos" panose="020B0004020202020204" pitchFamily="34" charset="0"/>
                <a:sym typeface="Arial"/>
              </a:rPr>
              <a:t>termini</a:t>
            </a:r>
            <a:r>
              <a:rPr lang="de-DE" sz="2400" b="0"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efficienza</a:t>
            </a:r>
            <a:r>
              <a:rPr lang="de-DE" sz="2400" b="1" i="0" u="none" strike="noStrike" cap="none" dirty="0">
                <a:solidFill>
                  <a:schemeClr val="accent4"/>
                </a:solidFill>
                <a:latin typeface="Aptos" panose="020B0004020202020204" pitchFamily="34" charset="0"/>
                <a:sym typeface="Arial"/>
              </a:rPr>
              <a:t> delle </a:t>
            </a:r>
            <a:r>
              <a:rPr lang="de-DE" sz="2400" b="1" i="0" u="none" strike="noStrike" cap="none" dirty="0" err="1">
                <a:solidFill>
                  <a:schemeClr val="accent4"/>
                </a:solidFill>
                <a:latin typeface="Aptos" panose="020B0004020202020204" pitchFamily="34" charset="0"/>
                <a:sym typeface="Arial"/>
              </a:rPr>
              <a:t>risorse</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cambiamenti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climatici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responsabilità</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sociale</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e</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resilienza</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economica</a:t>
            </a:r>
            <a:r>
              <a:rPr lang="de-DE" sz="2400" b="0" i="0" u="none" strike="noStrike" cap="none" dirty="0">
                <a:solidFill>
                  <a:schemeClr val="accent4"/>
                </a:solidFill>
                <a:latin typeface="Aptos" panose="020B0004020202020204" pitchFamily="34" charset="0"/>
                <a:sym typeface="Arial"/>
              </a:rPr>
              <a:t>.</a:t>
            </a:r>
            <a:endParaRPr dirty="0">
              <a:latin typeface="Aptos" panose="020B0004020202020204" pitchFamily="34" charset="0"/>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Aptos" panose="020B0004020202020204" pitchFamily="34" charset="0"/>
              <a:sym typeface="Arial"/>
            </a:endParaRPr>
          </a:p>
        </p:txBody>
      </p:sp>
      <p:pic>
        <p:nvPicPr>
          <p:cNvPr id="429" name="Google Shape;429;p58"/>
          <p:cNvPicPr preferRelativeResize="0"/>
          <p:nvPr/>
        </p:nvPicPr>
        <p:blipFill rotWithShape="1">
          <a:blip r:embed="rId3">
            <a:alphaModFix/>
          </a:blip>
          <a:srcRect/>
          <a:stretch/>
        </p:blipFill>
        <p:spPr>
          <a:xfrm>
            <a:off x="1089054" y="1138954"/>
            <a:ext cx="3429000" cy="3429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8089623" y="3010123"/>
            <a:ext cx="4102377" cy="2813668"/>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Principi per </a:t>
            </a:r>
            <a:r>
              <a:rPr lang="de-DE" dirty="0" err="1">
                <a:latin typeface="Aptos Serif" panose="02020604070405020304" pitchFamily="18" charset="0"/>
                <a:ea typeface="Arial"/>
                <a:cs typeface="Aptos Serif" panose="02020604070405020304" pitchFamily="18" charset="0"/>
                <a:sym typeface="Arial"/>
              </a:rPr>
              <a:t>un</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approvvigiona-mento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sostenibile</a:t>
            </a:r>
            <a:endParaRPr dirty="0">
              <a:latin typeface="Aptos Serif" panose="02020604070405020304" pitchFamily="18" charset="0"/>
              <a:cs typeface="Aptos Serif" panose="02020604070405020304" pitchFamily="18" charset="0"/>
            </a:endParaRPr>
          </a:p>
        </p:txBody>
      </p:sp>
      <p:grpSp>
        <p:nvGrpSpPr>
          <p:cNvPr id="436" name="Google Shape;436;p59"/>
          <p:cNvGrpSpPr/>
          <p:nvPr/>
        </p:nvGrpSpPr>
        <p:grpSpPr>
          <a:xfrm>
            <a:off x="-104944" y="324101"/>
            <a:ext cx="8475708" cy="6351131"/>
            <a:chOff x="97373" y="942"/>
            <a:chExt cx="8475708" cy="6351131"/>
          </a:xfrm>
        </p:grpSpPr>
        <p:sp>
          <p:nvSpPr>
            <p:cNvPr id="437" name="Google Shape;437;p59"/>
            <p:cNvSpPr/>
            <p:nvPr/>
          </p:nvSpPr>
          <p:spPr>
            <a:xfrm rot="5400000">
              <a:off x="3682127" y="153976"/>
              <a:ext cx="2354363" cy="2048296"/>
            </a:xfrm>
            <a:prstGeom prst="hexagon">
              <a:avLst>
                <a:gd name="adj" fmla="val 25000"/>
                <a:gd name="vf" fmla="val 11547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9"/>
            <p:cNvSpPr txBox="1"/>
            <p:nvPr/>
          </p:nvSpPr>
          <p:spPr>
            <a:xfrm>
              <a:off x="4154353" y="367831"/>
              <a:ext cx="1409910" cy="1620587"/>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r>
                <a:rPr lang="de-DE" sz="1600" b="1" i="0" u="none" strike="noStrike" cap="none" dirty="0" err="1">
                  <a:solidFill>
                    <a:schemeClr val="lt1"/>
                  </a:solidFill>
                  <a:latin typeface="Aptos" panose="020B0004020202020204" pitchFamily="34" charset="0"/>
                  <a:sym typeface="Arial"/>
                </a:rPr>
                <a:t>Un</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buon</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appalto</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pubblico</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è</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un</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appalto</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pubblico</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sostenibile</a:t>
              </a:r>
              <a:r>
                <a:rPr lang="de-DE" sz="1600" b="1" i="0" u="none" strike="noStrike" cap="none" dirty="0">
                  <a:solidFill>
                    <a:schemeClr val="lt1"/>
                  </a:solidFill>
                  <a:latin typeface="Aptos" panose="020B0004020202020204" pitchFamily="34" charset="0"/>
                  <a:sym typeface="Arial"/>
                </a:rPr>
                <a:t>.</a:t>
              </a:r>
              <a:endParaRPr sz="1600" b="0" i="0" u="none" strike="noStrike" cap="none" dirty="0">
                <a:solidFill>
                  <a:schemeClr val="lt1"/>
                </a:solidFill>
                <a:latin typeface="Aptos" panose="020B0004020202020204" pitchFamily="34" charset="0"/>
                <a:sym typeface="Arial"/>
              </a:endParaRPr>
            </a:p>
          </p:txBody>
        </p:sp>
        <p:sp>
          <p:nvSpPr>
            <p:cNvPr id="439" name="Google Shape;439;p59"/>
            <p:cNvSpPr/>
            <p:nvPr/>
          </p:nvSpPr>
          <p:spPr>
            <a:xfrm>
              <a:off x="5945612" y="471815"/>
              <a:ext cx="2627469"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9"/>
            <p:cNvSpPr txBox="1"/>
            <p:nvPr/>
          </p:nvSpPr>
          <p:spPr>
            <a:xfrm>
              <a:off x="5945612" y="471815"/>
              <a:ext cx="2627469" cy="1412618"/>
            </a:xfrm>
            <a:prstGeom prst="rect">
              <a:avLst/>
            </a:prstGeom>
            <a:no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None/>
              </a:pPr>
              <a:r>
                <a:rPr lang="de-DE" sz="1600" b="1" i="0" u="none" strike="noStrike" cap="none" dirty="0" err="1">
                  <a:solidFill>
                    <a:srgbClr val="000000"/>
                  </a:solidFill>
                  <a:latin typeface="Aptos" panose="020B0004020202020204" pitchFamily="34" charset="0"/>
                  <a:sym typeface="Arial"/>
                </a:rPr>
                <a:t>L’attuazione</a:t>
              </a:r>
              <a:r>
                <a:rPr lang="de-DE" sz="1600" b="1" i="0" u="none" strike="noStrike" cap="none" dirty="0">
                  <a:solidFill>
                    <a:srgbClr val="000000"/>
                  </a:solidFill>
                  <a:latin typeface="Aptos" panose="020B0004020202020204" pitchFamily="34" charset="0"/>
                  <a:sym typeface="Arial"/>
                </a:rPr>
                <a:t> </a:t>
              </a:r>
              <a:r>
                <a:rPr lang="de-DE" sz="1600" b="0" i="0" u="none" strike="noStrike" cap="none" dirty="0">
                  <a:solidFill>
                    <a:srgbClr val="000000"/>
                  </a:solidFill>
                  <a:latin typeface="Aptos" panose="020B0004020202020204" pitchFamily="34" charset="0"/>
                  <a:sym typeface="Arial"/>
                </a:rPr>
                <a:t>del SPP </a:t>
              </a:r>
              <a:r>
                <a:rPr lang="de-DE" sz="1600" b="1" i="0" u="none" strike="noStrike" cap="none" dirty="0" err="1">
                  <a:solidFill>
                    <a:srgbClr val="000000"/>
                  </a:solidFill>
                  <a:latin typeface="Aptos" panose="020B0004020202020204" pitchFamily="34" charset="0"/>
                  <a:sym typeface="Arial"/>
                </a:rPr>
                <a:t>richiede</a:t>
              </a:r>
              <a:r>
                <a:rPr lang="de-DE" sz="1600" b="1" i="0" u="none" strike="noStrike" cap="none" dirty="0">
                  <a:solidFill>
                    <a:srgbClr val="000000"/>
                  </a:solidFill>
                  <a:latin typeface="Aptos" panose="020B0004020202020204" pitchFamily="34" charset="0"/>
                  <a:sym typeface="Arial"/>
                </a:rPr>
                <a:t> </a:t>
              </a:r>
              <a:r>
                <a:rPr lang="de-DE" sz="1600" b="0" i="0" u="none" strike="noStrike" cap="none" dirty="0" err="1">
                  <a:solidFill>
                    <a:srgbClr val="000000"/>
                  </a:solidFill>
                  <a:latin typeface="Aptos" panose="020B0004020202020204" pitchFamily="34" charset="0"/>
                  <a:sym typeface="Arial"/>
                </a:rPr>
                <a:t>leadership</a:t>
              </a:r>
              <a:r>
                <a:rPr lang="de-DE" sz="16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p:txBody>
        </p:sp>
        <p:sp>
          <p:nvSpPr>
            <p:cNvPr id="441" name="Google Shape;441;p59"/>
            <p:cNvSpPr/>
            <p:nvPr/>
          </p:nvSpPr>
          <p:spPr>
            <a:xfrm rot="5400000">
              <a:off x="1469967" y="153976"/>
              <a:ext cx="2354363" cy="2048296"/>
            </a:xfrm>
            <a:prstGeom prst="hexagon">
              <a:avLst>
                <a:gd name="adj" fmla="val 25000"/>
                <a:gd name="vf" fmla="val 115470"/>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59"/>
            <p:cNvSpPr txBox="1"/>
            <p:nvPr/>
          </p:nvSpPr>
          <p:spPr>
            <a:xfrm>
              <a:off x="1942193" y="367831"/>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443" name="Google Shape;443;p59"/>
            <p:cNvSpPr/>
            <p:nvPr/>
          </p:nvSpPr>
          <p:spPr>
            <a:xfrm rot="5400000">
              <a:off x="2571809" y="2152360"/>
              <a:ext cx="2354363" cy="2048296"/>
            </a:xfrm>
            <a:prstGeom prst="hexagon">
              <a:avLst>
                <a:gd name="adj" fmla="val 25000"/>
                <a:gd name="vf" fmla="val 115470"/>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9"/>
            <p:cNvSpPr txBox="1"/>
            <p:nvPr/>
          </p:nvSpPr>
          <p:spPr>
            <a:xfrm>
              <a:off x="3044035" y="2366215"/>
              <a:ext cx="1409910" cy="1620587"/>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r>
                <a:rPr lang="de-DE" sz="1600" b="1" i="0" u="none" strike="noStrike" cap="none" dirty="0">
                  <a:solidFill>
                    <a:schemeClr val="lt1"/>
                  </a:solidFill>
                  <a:latin typeface="Aptos" panose="020B0004020202020204" pitchFamily="34" charset="0"/>
                  <a:sym typeface="Arial"/>
                </a:rPr>
                <a:t>Il SPP </a:t>
              </a:r>
              <a:r>
                <a:rPr lang="de-DE" sz="1600" b="1" i="0" u="none" strike="noStrike" cap="none" dirty="0" err="1">
                  <a:solidFill>
                    <a:schemeClr val="lt1"/>
                  </a:solidFill>
                  <a:latin typeface="Aptos" panose="020B0004020202020204" pitchFamily="34" charset="0"/>
                  <a:sym typeface="Arial"/>
                </a:rPr>
                <a:t>contribuisce</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agli</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obiettivi</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politici</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generali</a:t>
              </a:r>
              <a:r>
                <a:rPr lang="de-DE" sz="1600" b="1" i="0" u="none" strike="noStrike" cap="none" dirty="0">
                  <a:solidFill>
                    <a:schemeClr val="lt1"/>
                  </a:solidFill>
                  <a:latin typeface="Aptos" panose="020B0004020202020204" pitchFamily="34" charset="0"/>
                  <a:sym typeface="Arial"/>
                </a:rPr>
                <a:t>.</a:t>
              </a:r>
              <a:endParaRPr sz="1600" b="0" i="0" u="none" strike="noStrike" cap="none" dirty="0">
                <a:solidFill>
                  <a:schemeClr val="lt1"/>
                </a:solidFill>
                <a:latin typeface="Aptos" panose="020B0004020202020204" pitchFamily="34" charset="0"/>
                <a:sym typeface="Arial"/>
              </a:endParaRPr>
            </a:p>
          </p:txBody>
        </p:sp>
        <p:sp>
          <p:nvSpPr>
            <p:cNvPr id="445" name="Google Shape;445;p59"/>
            <p:cNvSpPr/>
            <p:nvPr/>
          </p:nvSpPr>
          <p:spPr>
            <a:xfrm>
              <a:off x="97373" y="2470199"/>
              <a:ext cx="2542712"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9"/>
            <p:cNvSpPr txBox="1"/>
            <p:nvPr/>
          </p:nvSpPr>
          <p:spPr>
            <a:xfrm>
              <a:off x="97373" y="2470199"/>
              <a:ext cx="2542712" cy="1412618"/>
            </a:xfrm>
            <a:prstGeom prst="rect">
              <a:avLst/>
            </a:prstGeom>
            <a:noFill/>
            <a:ln>
              <a:noFill/>
            </a:ln>
          </p:spPr>
          <p:txBody>
            <a:bodyPr spcFirstLastPara="1" wrap="square" lIns="60950" tIns="60950" rIns="60950" bIns="60950" anchor="ctr" anchorCtr="0">
              <a:noAutofit/>
            </a:bodyPr>
            <a:lstStyle/>
            <a:p>
              <a:pPr marL="0" marR="0" lvl="0" indent="0" algn="r" rtl="0">
                <a:lnSpc>
                  <a:spcPct val="100000"/>
                </a:lnSpc>
                <a:spcBef>
                  <a:spcPts val="0"/>
                </a:spcBef>
                <a:spcAft>
                  <a:spcPts val="0"/>
                </a:spcAft>
                <a:buNone/>
              </a:pPr>
              <a:r>
                <a:rPr lang="de-DE" sz="1600" b="1" i="0" u="none" strike="noStrike" cap="none" dirty="0" err="1">
                  <a:solidFill>
                    <a:srgbClr val="000000"/>
                  </a:solidFill>
                  <a:latin typeface="Aptos" panose="020B0004020202020204" pitchFamily="34" charset="0"/>
                  <a:sym typeface="Arial"/>
                </a:rPr>
                <a:t>L’attuazione</a:t>
              </a:r>
              <a:r>
                <a:rPr lang="de-DE" sz="1600" b="1" i="0" u="none" strike="noStrike" cap="none" dirty="0">
                  <a:solidFill>
                    <a:srgbClr val="000000"/>
                  </a:solidFill>
                  <a:latin typeface="Aptos" panose="020B0004020202020204" pitchFamily="34" charset="0"/>
                  <a:sym typeface="Arial"/>
                </a:rPr>
                <a:t> del </a:t>
              </a:r>
              <a:r>
                <a:rPr lang="de-DE" sz="1600" b="0" i="0" u="none" strike="noStrike" cap="none" dirty="0">
                  <a:solidFill>
                    <a:srgbClr val="000000"/>
                  </a:solidFill>
                  <a:latin typeface="Aptos" panose="020B0004020202020204" pitchFamily="34" charset="0"/>
                  <a:sym typeface="Arial"/>
                </a:rPr>
                <a:t>SPP </a:t>
              </a:r>
              <a:r>
                <a:rPr lang="de-DE" sz="1600" b="1" i="0" u="none" strike="noStrike" cap="none" dirty="0">
                  <a:solidFill>
                    <a:srgbClr val="000000"/>
                  </a:solidFill>
                  <a:latin typeface="Aptos" panose="020B0004020202020204" pitchFamily="34" charset="0"/>
                  <a:sym typeface="Arial"/>
                </a:rPr>
                <a:t>si </a:t>
              </a:r>
              <a:r>
                <a:rPr lang="de-DE" sz="1600" b="1" i="0" u="none" strike="noStrike" cap="none" dirty="0" err="1">
                  <a:solidFill>
                    <a:srgbClr val="000000"/>
                  </a:solidFill>
                  <a:latin typeface="Aptos" panose="020B0004020202020204" pitchFamily="34" charset="0"/>
                  <a:sym typeface="Arial"/>
                </a:rPr>
                <a:t>basa</a:t>
              </a:r>
              <a:r>
                <a:rPr lang="de-DE" sz="1600" b="1" i="0" u="none" strike="noStrike" cap="none" dirty="0">
                  <a:solidFill>
                    <a:srgbClr val="000000"/>
                  </a:solidFill>
                  <a:latin typeface="Aptos" panose="020B0004020202020204" pitchFamily="34" charset="0"/>
                  <a:sym typeface="Arial"/>
                </a:rPr>
                <a:t> </a:t>
              </a:r>
              <a:r>
                <a:rPr lang="de-DE" sz="1600" b="1" i="0" u="none" strike="noStrike" cap="none" dirty="0" err="1">
                  <a:solidFill>
                    <a:srgbClr val="000000"/>
                  </a:solidFill>
                  <a:latin typeface="Aptos" panose="020B0004020202020204" pitchFamily="34" charset="0"/>
                  <a:sym typeface="Arial"/>
                </a:rPr>
                <a:t>su</a:t>
              </a:r>
              <a:r>
                <a:rPr lang="de-DE" sz="1600" b="1" i="0" u="none" strike="noStrike" cap="none" dirty="0">
                  <a:solidFill>
                    <a:srgbClr val="000000"/>
                  </a:solidFill>
                  <a:latin typeface="Aptos" panose="020B0004020202020204" pitchFamily="34" charset="0"/>
                  <a:sym typeface="Arial"/>
                </a:rPr>
                <a:t> </a:t>
              </a:r>
              <a:r>
                <a:rPr lang="de-DE" sz="1600" b="1" i="0" u="none" strike="noStrike" cap="none" dirty="0" err="1">
                  <a:solidFill>
                    <a:srgbClr val="000000"/>
                  </a:solidFill>
                  <a:latin typeface="Aptos" panose="020B0004020202020204" pitchFamily="34" charset="0"/>
                  <a:sym typeface="Arial"/>
                </a:rPr>
                <a:t>solidi</a:t>
              </a:r>
              <a:r>
                <a:rPr lang="de-DE" sz="1600" b="1" i="0" u="none" strike="noStrike" cap="none" dirty="0">
                  <a:solidFill>
                    <a:srgbClr val="000000"/>
                  </a:solidFill>
                  <a:latin typeface="Aptos" panose="020B0004020202020204" pitchFamily="34" charset="0"/>
                  <a:sym typeface="Arial"/>
                </a:rPr>
                <a:t> </a:t>
              </a:r>
              <a:r>
                <a:rPr lang="de-DE" sz="1600" b="1" i="0" u="none" strike="noStrike" cap="none" dirty="0" err="1">
                  <a:solidFill>
                    <a:srgbClr val="000000"/>
                  </a:solidFill>
                  <a:latin typeface="Aptos" panose="020B0004020202020204" pitchFamily="34" charset="0"/>
                  <a:sym typeface="Arial"/>
                </a:rPr>
                <a:t>principi</a:t>
              </a:r>
              <a:r>
                <a:rPr lang="de-DE" sz="1600" b="1" i="0" u="none" strike="noStrike" cap="none" dirty="0">
                  <a:solidFill>
                    <a:srgbClr val="000000"/>
                  </a:solidFill>
                  <a:latin typeface="Aptos" panose="020B0004020202020204" pitchFamily="34" charset="0"/>
                  <a:sym typeface="Arial"/>
                </a:rPr>
                <a:t> di </a:t>
              </a:r>
              <a:r>
                <a:rPr lang="de-DE" sz="1600" b="1" i="0" u="none" strike="noStrike" cap="none" dirty="0" err="1">
                  <a:solidFill>
                    <a:srgbClr val="000000"/>
                  </a:solidFill>
                  <a:latin typeface="Aptos" panose="020B0004020202020204" pitchFamily="34" charset="0"/>
                  <a:sym typeface="Arial"/>
                </a:rPr>
                <a:t>gestione</a:t>
              </a:r>
              <a:r>
                <a:rPr lang="de-DE" sz="1600" b="1" i="0" u="none" strike="noStrike" cap="none" dirty="0">
                  <a:solidFill>
                    <a:srgbClr val="000000"/>
                  </a:solidFill>
                  <a:latin typeface="Aptos" panose="020B0004020202020204" pitchFamily="34" charset="0"/>
                  <a:sym typeface="Arial"/>
                </a:rPr>
                <a:t> </a:t>
              </a:r>
              <a:r>
                <a:rPr lang="de-DE" sz="1600" b="1" i="0" u="none" strike="noStrike" cap="none" dirty="0" err="1">
                  <a:solidFill>
                    <a:srgbClr val="000000"/>
                  </a:solidFill>
                  <a:latin typeface="Aptos" panose="020B0004020202020204" pitchFamily="34" charset="0"/>
                  <a:sym typeface="Arial"/>
                </a:rPr>
                <a:t>organizzativa</a:t>
              </a:r>
              <a:r>
                <a:rPr lang="de-DE" sz="16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p:txBody>
        </p:sp>
        <p:sp>
          <p:nvSpPr>
            <p:cNvPr id="447" name="Google Shape;447;p59"/>
            <p:cNvSpPr/>
            <p:nvPr/>
          </p:nvSpPr>
          <p:spPr>
            <a:xfrm rot="5400000">
              <a:off x="4783969" y="2152360"/>
              <a:ext cx="2354363" cy="2048296"/>
            </a:xfrm>
            <a:prstGeom prst="hexagon">
              <a:avLst>
                <a:gd name="adj" fmla="val 25000"/>
                <a:gd name="vf" fmla="val 115470"/>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9"/>
            <p:cNvSpPr txBox="1"/>
            <p:nvPr/>
          </p:nvSpPr>
          <p:spPr>
            <a:xfrm>
              <a:off x="5256195" y="2366215"/>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449" name="Google Shape;449;p59"/>
            <p:cNvSpPr/>
            <p:nvPr/>
          </p:nvSpPr>
          <p:spPr>
            <a:xfrm rot="5400000">
              <a:off x="3682127" y="4150744"/>
              <a:ext cx="2354363" cy="2048296"/>
            </a:xfrm>
            <a:prstGeom prst="hexagon">
              <a:avLst>
                <a:gd name="adj" fmla="val 25000"/>
                <a:gd name="vf" fmla="val 115470"/>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9"/>
            <p:cNvSpPr txBox="1"/>
            <p:nvPr/>
          </p:nvSpPr>
          <p:spPr>
            <a:xfrm>
              <a:off x="4154353" y="4364599"/>
              <a:ext cx="1409910" cy="1620587"/>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r>
                <a:rPr lang="de-DE" sz="1600" b="1" i="0" u="none" strike="noStrike" cap="none" dirty="0">
                  <a:solidFill>
                    <a:schemeClr val="lt1"/>
                  </a:solidFill>
                  <a:latin typeface="Aptos" panose="020B0004020202020204" pitchFamily="34" charset="0"/>
                  <a:sym typeface="Arial"/>
                </a:rPr>
                <a:t>Il SPP </a:t>
              </a:r>
              <a:r>
                <a:rPr lang="de-DE" sz="1600" b="1" i="0" u="none" strike="noStrike" cap="none" dirty="0" err="1">
                  <a:solidFill>
                    <a:schemeClr val="lt1"/>
                  </a:solidFill>
                  <a:latin typeface="Aptos" panose="020B0004020202020204" pitchFamily="34" charset="0"/>
                  <a:sym typeface="Arial"/>
                </a:rPr>
                <a:t>coinvolge</a:t>
              </a:r>
              <a:r>
                <a:rPr lang="de-DE" sz="1600" b="1" i="0" u="none" strike="noStrike" cap="none" dirty="0">
                  <a:solidFill>
                    <a:schemeClr val="lt1"/>
                  </a:solidFill>
                  <a:latin typeface="Aptos" panose="020B0004020202020204" pitchFamily="34" charset="0"/>
                  <a:sym typeface="Arial"/>
                </a:rPr>
                <a:t> tutte le </a:t>
              </a:r>
              <a:r>
                <a:rPr lang="de-DE" sz="1600" b="1" i="0" u="none" strike="noStrike" cap="none" dirty="0" err="1">
                  <a:solidFill>
                    <a:schemeClr val="lt1"/>
                  </a:solidFill>
                  <a:latin typeface="Aptos" panose="020B0004020202020204" pitchFamily="34" charset="0"/>
                  <a:sym typeface="Arial"/>
                </a:rPr>
                <a:t>parti</a:t>
              </a:r>
              <a:r>
                <a:rPr lang="de-DE" sz="1600" b="1" i="0" u="none" strike="noStrike" cap="none" dirty="0">
                  <a:solidFill>
                    <a:schemeClr val="lt1"/>
                  </a:solidFill>
                  <a:latin typeface="Aptos" panose="020B0004020202020204" pitchFamily="34" charset="0"/>
                  <a:sym typeface="Arial"/>
                </a:rPr>
                <a:t> </a:t>
              </a:r>
              <a:r>
                <a:rPr lang="de-DE" sz="1600" b="1" i="0" u="none" strike="noStrike" cap="none" dirty="0" err="1">
                  <a:solidFill>
                    <a:schemeClr val="lt1"/>
                  </a:solidFill>
                  <a:latin typeface="Aptos" panose="020B0004020202020204" pitchFamily="34" charset="0"/>
                  <a:sym typeface="Arial"/>
                </a:rPr>
                <a:t>interessate</a:t>
              </a:r>
              <a:r>
                <a:rPr lang="de-DE" sz="1600" b="1" i="0" u="none" strike="noStrike" cap="none" dirty="0">
                  <a:solidFill>
                    <a:schemeClr val="lt1"/>
                  </a:solidFill>
                  <a:latin typeface="Aptos" panose="020B0004020202020204" pitchFamily="34" charset="0"/>
                  <a:sym typeface="Arial"/>
                </a:rPr>
                <a:t>.</a:t>
              </a:r>
              <a:endParaRPr sz="1600" b="0" i="0" u="none" strike="noStrike" cap="none" dirty="0">
                <a:solidFill>
                  <a:schemeClr val="lt1"/>
                </a:solidFill>
                <a:latin typeface="Aptos" panose="020B0004020202020204" pitchFamily="34" charset="0"/>
                <a:sym typeface="Arial"/>
              </a:endParaRPr>
            </a:p>
          </p:txBody>
        </p:sp>
        <p:sp>
          <p:nvSpPr>
            <p:cNvPr id="451" name="Google Shape;451;p59"/>
            <p:cNvSpPr/>
            <p:nvPr/>
          </p:nvSpPr>
          <p:spPr>
            <a:xfrm>
              <a:off x="5945612" y="4468583"/>
              <a:ext cx="2627469" cy="14126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9"/>
            <p:cNvSpPr txBox="1"/>
            <p:nvPr/>
          </p:nvSpPr>
          <p:spPr>
            <a:xfrm>
              <a:off x="5945612" y="4468583"/>
              <a:ext cx="2181505" cy="1412618"/>
            </a:xfrm>
            <a:prstGeom prst="rect">
              <a:avLst/>
            </a:prstGeom>
            <a:no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None/>
              </a:pPr>
              <a:r>
                <a:rPr lang="de-DE" sz="1600" b="1" i="0" u="none" strike="noStrike" cap="none" dirty="0">
                  <a:solidFill>
                    <a:srgbClr val="000000"/>
                  </a:solidFill>
                  <a:latin typeface="Aptos" panose="020B0004020202020204" pitchFamily="34" charset="0"/>
                  <a:sym typeface="Arial"/>
                </a:rPr>
                <a:t>Il SPP </a:t>
              </a:r>
              <a:r>
                <a:rPr lang="de-DE" sz="1600" b="1" i="0" u="none" strike="noStrike" cap="none" dirty="0" err="1">
                  <a:solidFill>
                    <a:srgbClr val="000000"/>
                  </a:solidFill>
                  <a:latin typeface="Aptos" panose="020B0004020202020204" pitchFamily="34" charset="0"/>
                  <a:sym typeface="Arial"/>
                </a:rPr>
                <a:t>monitora</a:t>
              </a:r>
              <a:r>
                <a:rPr lang="de-DE" sz="1600" b="1" i="0" u="none" strike="noStrike" cap="none" dirty="0">
                  <a:solidFill>
                    <a:srgbClr val="000000"/>
                  </a:solidFill>
                  <a:latin typeface="Aptos" panose="020B0004020202020204" pitchFamily="34" charset="0"/>
                  <a:sym typeface="Arial"/>
                </a:rPr>
                <a:t> i </a:t>
              </a:r>
              <a:r>
                <a:rPr lang="de-DE" sz="1600" b="1" i="0" u="none" strike="noStrike" cap="none" dirty="0" err="1">
                  <a:solidFill>
                    <a:srgbClr val="000000"/>
                  </a:solidFill>
                  <a:latin typeface="Aptos" panose="020B0004020202020204" pitchFamily="34" charset="0"/>
                  <a:sym typeface="Arial"/>
                </a:rPr>
                <a:t>propri</a:t>
              </a:r>
              <a:r>
                <a:rPr lang="de-DE" sz="1600" b="1" i="0" u="none" strike="noStrike" cap="none" dirty="0">
                  <a:solidFill>
                    <a:srgbClr val="000000"/>
                  </a:solidFill>
                  <a:latin typeface="Aptos" panose="020B0004020202020204" pitchFamily="34" charset="0"/>
                  <a:sym typeface="Arial"/>
                </a:rPr>
                <a:t> </a:t>
              </a:r>
              <a:r>
                <a:rPr lang="de-DE" sz="1600" b="1" i="0" u="none" strike="noStrike" cap="none" dirty="0" err="1">
                  <a:solidFill>
                    <a:srgbClr val="000000"/>
                  </a:solidFill>
                  <a:latin typeface="Aptos" panose="020B0004020202020204" pitchFamily="34" charset="0"/>
                  <a:sym typeface="Arial"/>
                </a:rPr>
                <a:t>risultati</a:t>
              </a:r>
              <a:r>
                <a:rPr lang="de-DE" sz="1600" b="1" i="0" u="none" strike="noStrike" cap="none" dirty="0">
                  <a:solidFill>
                    <a:srgbClr val="000000"/>
                  </a:solidFill>
                  <a:latin typeface="Aptos" panose="020B0004020202020204" pitchFamily="34" charset="0"/>
                  <a:sym typeface="Arial"/>
                </a:rPr>
                <a:t> </a:t>
              </a:r>
              <a:r>
                <a:rPr lang="de-DE" sz="1600" b="1" i="0" u="none" strike="noStrike" cap="none" dirty="0" err="1">
                  <a:solidFill>
                    <a:srgbClr val="000000"/>
                  </a:solidFill>
                  <a:latin typeface="Aptos" panose="020B0004020202020204" pitchFamily="34" charset="0"/>
                  <a:sym typeface="Arial"/>
                </a:rPr>
                <a:t>e</a:t>
              </a:r>
              <a:r>
                <a:rPr lang="de-DE" sz="1600" b="1" i="0" u="none" strike="noStrike" cap="none" dirty="0">
                  <a:solidFill>
                    <a:srgbClr val="000000"/>
                  </a:solidFill>
                  <a:latin typeface="Aptos" panose="020B0004020202020204" pitchFamily="34" charset="0"/>
                  <a:sym typeface="Arial"/>
                </a:rPr>
                <a:t> le proprie </a:t>
              </a:r>
              <a:r>
                <a:rPr lang="de-DE" sz="1600" b="1" i="0" u="none" strike="noStrike" cap="none" dirty="0" err="1">
                  <a:solidFill>
                    <a:srgbClr val="000000"/>
                  </a:solidFill>
                  <a:latin typeface="Aptos" panose="020B0004020202020204" pitchFamily="34" charset="0"/>
                  <a:sym typeface="Arial"/>
                </a:rPr>
                <a:t>prestazioni</a:t>
              </a:r>
              <a:r>
                <a:rPr lang="de-DE" sz="16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p:txBody>
        </p:sp>
        <p:sp>
          <p:nvSpPr>
            <p:cNvPr id="453" name="Google Shape;453;p59"/>
            <p:cNvSpPr/>
            <p:nvPr/>
          </p:nvSpPr>
          <p:spPr>
            <a:xfrm rot="5400000">
              <a:off x="1469967" y="4150744"/>
              <a:ext cx="2354363" cy="2048296"/>
            </a:xfrm>
            <a:prstGeom prst="hexagon">
              <a:avLst>
                <a:gd name="adj" fmla="val 25000"/>
                <a:gd name="vf" fmla="val 11547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9"/>
            <p:cNvSpPr txBox="1"/>
            <p:nvPr/>
          </p:nvSpPr>
          <p:spPr>
            <a:xfrm>
              <a:off x="1942193" y="4364599"/>
              <a:ext cx="1409910" cy="16205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0"/>
          <p:cNvSpPr txBox="1">
            <a:spLocks noGrp="1"/>
          </p:cNvSpPr>
          <p:nvPr>
            <p:ph type="title"/>
          </p:nvPr>
        </p:nvSpPr>
        <p:spPr>
          <a:xfrm>
            <a:off x="749093" y="632670"/>
            <a:ext cx="8486140" cy="1574317"/>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sostenibili</a:t>
            </a:r>
            <a:r>
              <a:rPr lang="de-DE" dirty="0">
                <a:latin typeface="Aptos Serif" panose="02020604070405020304" pitchFamily="18" charset="0"/>
                <a:ea typeface="Arial"/>
                <a:cs typeface="Aptos Serif" panose="02020604070405020304" pitchFamily="18" charset="0"/>
                <a:sym typeface="Arial"/>
              </a:rPr>
              <a:t> vs.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ecologici</a:t>
            </a:r>
            <a:endParaRPr dirty="0">
              <a:latin typeface="Aptos Serif" panose="02020604070405020304" pitchFamily="18" charset="0"/>
              <a:cs typeface="Aptos Serif" panose="02020604070405020304" pitchFamily="18" charset="0"/>
            </a:endParaRPr>
          </a:p>
        </p:txBody>
      </p:sp>
      <p:grpSp>
        <p:nvGrpSpPr>
          <p:cNvPr id="460" name="Google Shape;460;p60"/>
          <p:cNvGrpSpPr/>
          <p:nvPr/>
        </p:nvGrpSpPr>
        <p:grpSpPr>
          <a:xfrm>
            <a:off x="749093" y="2311742"/>
            <a:ext cx="10693812" cy="4344360"/>
            <a:chOff x="154733" y="3488"/>
            <a:chExt cx="10693812" cy="4344360"/>
          </a:xfrm>
        </p:grpSpPr>
        <p:sp>
          <p:nvSpPr>
            <p:cNvPr id="461" name="Google Shape;461;p60"/>
            <p:cNvSpPr/>
            <p:nvPr/>
          </p:nvSpPr>
          <p:spPr>
            <a:xfrm>
              <a:off x="154733" y="3488"/>
              <a:ext cx="3341816" cy="2005089"/>
            </a:xfrm>
            <a:prstGeom prst="rect">
              <a:avLst/>
            </a:prstGeom>
            <a:solidFill>
              <a:srgbClr val="FAB50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60"/>
            <p:cNvSpPr txBox="1"/>
            <p:nvPr/>
          </p:nvSpPr>
          <p:spPr>
            <a:xfrm>
              <a:off x="154733" y="3488"/>
              <a:ext cx="3341816" cy="200508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Appalti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orientati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all’ambiente</a:t>
              </a:r>
              <a:r>
                <a:rPr lang="de-DE" sz="1800" b="0" i="0" u="none" strike="noStrike" cap="none" dirty="0">
                  <a:solidFill>
                    <a:schemeClr val="lt1"/>
                  </a:solidFill>
                  <a:latin typeface="Aptos" panose="020B0004020202020204" pitchFamily="34" charset="0"/>
                  <a:sym typeface="Arial"/>
                </a:rPr>
                <a:t> (GPP): si </a:t>
              </a:r>
              <a:r>
                <a:rPr lang="de-DE" sz="1800" b="0" i="0" u="none" strike="noStrike" cap="none" dirty="0" err="1">
                  <a:solidFill>
                    <a:schemeClr val="lt1"/>
                  </a:solidFill>
                  <a:latin typeface="Aptos" panose="020B0004020202020204" pitchFamily="34" charset="0"/>
                  <a:sym typeface="Arial"/>
                </a:rPr>
                <a:t>concentrano</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sulla</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riduzione</a:t>
              </a:r>
              <a:r>
                <a:rPr lang="de-DE" sz="1800" b="0" i="0" u="none" strike="noStrike" cap="none" dirty="0">
                  <a:solidFill>
                    <a:schemeClr val="lt1"/>
                  </a:solidFill>
                  <a:latin typeface="Aptos" panose="020B0004020202020204" pitchFamily="34" charset="0"/>
                  <a:sym typeface="Arial"/>
                </a:rPr>
                <a:t> al </a:t>
              </a:r>
              <a:r>
                <a:rPr lang="de-DE" sz="1800" b="0" i="0" u="none" strike="noStrike" cap="none" dirty="0" err="1">
                  <a:solidFill>
                    <a:schemeClr val="lt1"/>
                  </a:solidFill>
                  <a:latin typeface="Aptos" panose="020B0004020202020204" pitchFamily="34" charset="0"/>
                  <a:sym typeface="Arial"/>
                </a:rPr>
                <a:t>minimo</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dell’impatto</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ambientale</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attraverso</a:t>
              </a:r>
              <a:r>
                <a:rPr lang="de-DE" sz="1800" b="0" i="0" u="none" strike="noStrike" cap="none" dirty="0">
                  <a:solidFill>
                    <a:schemeClr val="lt1"/>
                  </a:solidFill>
                  <a:latin typeface="Aptos" panose="020B0004020202020204" pitchFamily="34" charset="0"/>
                  <a:sym typeface="Arial"/>
                </a:rPr>
                <a:t> le </a:t>
              </a:r>
              <a:r>
                <a:rPr lang="de-DE" sz="1800" b="0" i="0" u="none" strike="noStrike" cap="none" dirty="0" err="1">
                  <a:solidFill>
                    <a:schemeClr val="lt1"/>
                  </a:solidFill>
                  <a:latin typeface="Aptos" panose="020B0004020202020204" pitchFamily="34" charset="0"/>
                  <a:sym typeface="Arial"/>
                </a:rPr>
                <a:t>decisioni</a:t>
              </a:r>
              <a:r>
                <a:rPr lang="de-DE" sz="1800" b="0" i="0" u="none" strike="noStrike" cap="none" dirty="0">
                  <a:solidFill>
                    <a:schemeClr val="lt1"/>
                  </a:solidFill>
                  <a:latin typeface="Aptos" panose="020B0004020202020204" pitchFamily="34" charset="0"/>
                  <a:sym typeface="Arial"/>
                </a:rPr>
                <a:t> di </a:t>
              </a:r>
              <a:r>
                <a:rPr lang="de-DE" sz="1800" b="0" i="0" u="none" strike="noStrike" cap="none" dirty="0" err="1">
                  <a:solidFill>
                    <a:schemeClr val="lt1"/>
                  </a:solidFill>
                  <a:latin typeface="Aptos" panose="020B0004020202020204" pitchFamily="34" charset="0"/>
                  <a:sym typeface="Arial"/>
                </a:rPr>
                <a:t>approvvigionamento</a:t>
              </a:r>
              <a:r>
                <a:rPr lang="de-DE" sz="1800" b="0" i="0" u="none" strike="noStrike" cap="none" dirty="0">
                  <a:solidFill>
                    <a:schemeClr val="lt1"/>
                  </a:solidFill>
                  <a:latin typeface="Aptos" panose="020B0004020202020204" pitchFamily="34" charset="0"/>
                  <a:sym typeface="Arial"/>
                </a:rPr>
                <a:t> (ad es. </a:t>
              </a:r>
              <a:r>
                <a:rPr lang="de-DE" sz="1800" b="0" i="0" u="none" strike="noStrike" cap="none" dirty="0" err="1">
                  <a:solidFill>
                    <a:schemeClr val="lt1"/>
                  </a:solidFill>
                  <a:latin typeface="Aptos" panose="020B0004020202020204" pitchFamily="34" charset="0"/>
                  <a:sym typeface="Arial"/>
                </a:rPr>
                <a:t>efficienza</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energetica</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basse</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emissioni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riciclabilità</a:t>
              </a:r>
              <a:r>
                <a:rPr lang="de-DE" sz="1800" b="0" i="0" u="none" strike="noStrike" cap="none" dirty="0">
                  <a:solidFill>
                    <a:schemeClr val="lt1"/>
                  </a:solidFill>
                  <a:latin typeface="Aptos" panose="020B0004020202020204" pitchFamily="34" charset="0"/>
                  <a:sym typeface="Arial"/>
                </a:rPr>
                <a:t>).</a:t>
              </a:r>
              <a:endParaRPr sz="1200" b="0" i="0" u="none" strike="noStrike" cap="none" dirty="0">
                <a:solidFill>
                  <a:srgbClr val="000000"/>
                </a:solidFill>
                <a:latin typeface="Aptos" panose="020B0004020202020204" pitchFamily="34" charset="0"/>
                <a:sym typeface="Arial"/>
              </a:endParaRPr>
            </a:p>
          </p:txBody>
        </p:sp>
        <p:sp>
          <p:nvSpPr>
            <p:cNvPr id="463" name="Google Shape;463;p60"/>
            <p:cNvSpPr/>
            <p:nvPr/>
          </p:nvSpPr>
          <p:spPr>
            <a:xfrm>
              <a:off x="3830731" y="3488"/>
              <a:ext cx="3341816" cy="2005089"/>
            </a:xfrm>
            <a:prstGeom prst="rect">
              <a:avLst/>
            </a:prstGeom>
            <a:solidFill>
              <a:srgbClr val="77DA1C"/>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464" name="Google Shape;464;p60"/>
            <p:cNvSpPr txBox="1"/>
            <p:nvPr/>
          </p:nvSpPr>
          <p:spPr>
            <a:xfrm>
              <a:off x="3830731" y="3488"/>
              <a:ext cx="3341816" cy="200508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Appalti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pubblici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sostenibili</a:t>
              </a:r>
              <a:r>
                <a:rPr lang="de-DE" sz="1800" b="0" i="0" u="none" strike="noStrike" cap="none" dirty="0">
                  <a:solidFill>
                    <a:schemeClr val="lt1"/>
                  </a:solidFill>
                  <a:latin typeface="Aptos" panose="020B0004020202020204" pitchFamily="34" charset="0"/>
                  <a:sym typeface="Arial"/>
                </a:rPr>
                <a:t> (SPP): </a:t>
              </a:r>
              <a:r>
                <a:rPr lang="de-DE" sz="1800" b="0" i="0" u="none" strike="noStrike" cap="none" dirty="0" err="1">
                  <a:solidFill>
                    <a:schemeClr val="lt1"/>
                  </a:solidFill>
                  <a:latin typeface="Aptos" panose="020B0004020202020204" pitchFamily="34" charset="0"/>
                  <a:sym typeface="Arial"/>
                </a:rPr>
                <a:t>un</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concetto</a:t>
              </a:r>
              <a:r>
                <a:rPr lang="de-DE" sz="1800" b="0" i="0" u="none" strike="noStrike" cap="none" dirty="0">
                  <a:solidFill>
                    <a:schemeClr val="lt1"/>
                  </a:solidFill>
                  <a:latin typeface="Aptos" panose="020B0004020202020204" pitchFamily="34" charset="0"/>
                  <a:sym typeface="Arial"/>
                </a:rPr>
                <a:t> più </a:t>
              </a:r>
              <a:r>
                <a:rPr lang="de-DE" sz="1800" b="0" i="0" u="none" strike="noStrike" cap="none" dirty="0" err="1">
                  <a:solidFill>
                    <a:schemeClr val="lt1"/>
                  </a:solidFill>
                  <a:latin typeface="Aptos" panose="020B0004020202020204" pitchFamily="34" charset="0"/>
                  <a:sym typeface="Arial"/>
                </a:rPr>
                <a:t>ampio</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che</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tiene</a:t>
              </a:r>
              <a:r>
                <a:rPr lang="de-DE" sz="1800" b="0" i="0" u="none" strike="noStrike" cap="none" dirty="0">
                  <a:solidFill>
                    <a:schemeClr val="lt1"/>
                  </a:solidFill>
                  <a:latin typeface="Aptos" panose="020B0004020202020204" pitchFamily="34" charset="0"/>
                  <a:sym typeface="Arial"/>
                </a:rPr>
                <a:t> conto </a:t>
              </a:r>
              <a:r>
                <a:rPr lang="de-DE" sz="1800" b="0" i="0" u="none" strike="noStrike" cap="none" dirty="0" err="1">
                  <a:solidFill>
                    <a:schemeClr val="lt1"/>
                  </a:solidFill>
                  <a:latin typeface="Aptos" panose="020B0004020202020204" pitchFamily="34" charset="0"/>
                  <a:sym typeface="Arial"/>
                </a:rPr>
                <a:t>degli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aspetti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ambientali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sociali</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ed</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economici</a:t>
              </a:r>
              <a:r>
                <a:rPr lang="de-DE" sz="1800" b="0" i="0" u="none" strike="noStrike" cap="none" dirty="0">
                  <a:solidFill>
                    <a:schemeClr val="lt1"/>
                  </a:solidFill>
                  <a:latin typeface="Aptos" panose="020B0004020202020204" pitchFamily="34" charset="0"/>
                  <a:sym typeface="Arial"/>
                </a:rPr>
                <a:t>.</a:t>
              </a:r>
              <a:endParaRPr sz="1200" b="0" i="0" u="none" strike="noStrike" cap="none" dirty="0">
                <a:solidFill>
                  <a:srgbClr val="000000"/>
                </a:solidFill>
                <a:latin typeface="Aptos" panose="020B0004020202020204" pitchFamily="34" charset="0"/>
                <a:sym typeface="Arial"/>
              </a:endParaRPr>
            </a:p>
          </p:txBody>
        </p:sp>
        <p:sp>
          <p:nvSpPr>
            <p:cNvPr id="465" name="Google Shape;465;p60"/>
            <p:cNvSpPr/>
            <p:nvPr/>
          </p:nvSpPr>
          <p:spPr>
            <a:xfrm>
              <a:off x="7506729" y="3488"/>
              <a:ext cx="3341816" cy="2005089"/>
            </a:xfrm>
            <a:prstGeom prst="rect">
              <a:avLst/>
            </a:prstGeom>
            <a:solidFill>
              <a:srgbClr val="30BC5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60"/>
            <p:cNvSpPr txBox="1"/>
            <p:nvPr/>
          </p:nvSpPr>
          <p:spPr>
            <a:xfrm>
              <a:off x="7506729" y="3488"/>
              <a:ext cx="3341816" cy="200508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de-DE" sz="1900" b="0" i="0" u="none" strike="noStrike" cap="none" dirty="0">
                  <a:solidFill>
                    <a:schemeClr val="lt1"/>
                  </a:solidFill>
                  <a:latin typeface="Aptos" panose="020B0004020202020204" pitchFamily="34" charset="0"/>
                  <a:sym typeface="Arial"/>
                </a:rPr>
                <a:t>➡️ </a:t>
              </a:r>
              <a:r>
                <a:rPr lang="de-DE" sz="1800" b="0" i="0" u="none" strike="noStrike" cap="none" dirty="0">
                  <a:solidFill>
                    <a:schemeClr val="lt1"/>
                  </a:solidFill>
                  <a:latin typeface="Aptos" panose="020B0004020202020204" pitchFamily="34" charset="0"/>
                  <a:sym typeface="Arial"/>
                </a:rPr>
                <a:t>Il GPP </a:t>
              </a:r>
              <a:r>
                <a:rPr lang="de-DE" sz="1800" b="0" i="0" u="none" strike="noStrike" cap="none" dirty="0" err="1">
                  <a:solidFill>
                    <a:schemeClr val="lt1"/>
                  </a:solidFill>
                  <a:latin typeface="Aptos" panose="020B0004020202020204" pitchFamily="34" charset="0"/>
                  <a:sym typeface="Arial"/>
                </a:rPr>
                <a:t>è</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un</a:t>
              </a:r>
              <a:r>
                <a:rPr lang="de-DE" sz="1800" b="0" i="0" u="none" strike="noStrike" cap="none" dirty="0">
                  <a:solidFill>
                    <a:schemeClr val="lt1"/>
                  </a:solidFill>
                  <a:latin typeface="Aptos" panose="020B0004020202020204" pitchFamily="34" charset="0"/>
                  <a:sym typeface="Arial"/>
                </a:rPr>
                <a:t> </a:t>
              </a:r>
              <a:r>
                <a:rPr lang="de-DE" sz="1800" b="0" i="0" u="none" strike="noStrike" cap="none" dirty="0" err="1">
                  <a:solidFill>
                    <a:schemeClr val="lt1"/>
                  </a:solidFill>
                  <a:latin typeface="Aptos" panose="020B0004020202020204" pitchFamily="34" charset="0"/>
                  <a:sym typeface="Arial"/>
                </a:rPr>
                <a:t>sottoinsieme</a:t>
              </a:r>
              <a:r>
                <a:rPr lang="de-DE" sz="1800" b="0" i="0" u="none" strike="noStrike" cap="none" dirty="0">
                  <a:solidFill>
                    <a:schemeClr val="lt1"/>
                  </a:solidFill>
                  <a:latin typeface="Aptos" panose="020B0004020202020204" pitchFamily="34" charset="0"/>
                  <a:sym typeface="Arial"/>
                </a:rPr>
                <a:t> del SPP. Tutti i GPP </a:t>
              </a:r>
              <a:r>
                <a:rPr lang="de-DE" sz="1800" b="0" i="0" u="none" strike="noStrike" cap="none" dirty="0" err="1">
                  <a:solidFill>
                    <a:schemeClr val="lt1"/>
                  </a:solidFill>
                  <a:latin typeface="Aptos" panose="020B0004020202020204" pitchFamily="34" charset="0"/>
                  <a:sym typeface="Arial"/>
                </a:rPr>
                <a:t>sono</a:t>
              </a:r>
              <a:r>
                <a:rPr lang="de-DE" sz="1800" b="0" i="0" u="none" strike="noStrike" cap="none" dirty="0">
                  <a:solidFill>
                    <a:schemeClr val="lt1"/>
                  </a:solidFill>
                  <a:latin typeface="Aptos" panose="020B0004020202020204" pitchFamily="34" charset="0"/>
                  <a:sym typeface="Arial"/>
                </a:rPr>
                <a:t> SPP, </a:t>
              </a:r>
              <a:r>
                <a:rPr lang="de-DE" sz="1800" b="0" i="0" u="none" strike="noStrike" cap="none" dirty="0" err="1">
                  <a:solidFill>
                    <a:schemeClr val="lt1"/>
                  </a:solidFill>
                  <a:latin typeface="Aptos" panose="020B0004020202020204" pitchFamily="34" charset="0"/>
                  <a:sym typeface="Arial"/>
                </a:rPr>
                <a:t>ma</a:t>
              </a:r>
              <a:r>
                <a:rPr lang="de-DE" sz="1800" b="0" i="0" u="none" strike="noStrike" cap="none" dirty="0">
                  <a:solidFill>
                    <a:schemeClr val="lt1"/>
                  </a:solidFill>
                  <a:latin typeface="Aptos" panose="020B0004020202020204" pitchFamily="34" charset="0"/>
                  <a:sym typeface="Arial"/>
                </a:rPr>
                <a:t> non tutti </a:t>
              </a:r>
              <a:r>
                <a:rPr lang="de-DE" sz="1800" b="0" i="0" u="none" strike="noStrike" cap="none" dirty="0" err="1">
                  <a:solidFill>
                    <a:schemeClr val="lt1"/>
                  </a:solidFill>
                  <a:latin typeface="Aptos" panose="020B0004020202020204" pitchFamily="34" charset="0"/>
                  <a:sym typeface="Arial"/>
                </a:rPr>
                <a:t>gli</a:t>
              </a:r>
              <a:r>
                <a:rPr lang="de-DE" sz="1800" b="0" i="0" u="none" strike="noStrike" cap="none" dirty="0">
                  <a:solidFill>
                    <a:schemeClr val="lt1"/>
                  </a:solidFill>
                  <a:latin typeface="Aptos" panose="020B0004020202020204" pitchFamily="34" charset="0"/>
                  <a:sym typeface="Arial"/>
                </a:rPr>
                <a:t> SPP </a:t>
              </a:r>
              <a:r>
                <a:rPr lang="de-DE" sz="1800" b="0" i="0" u="none" strike="noStrike" cap="none" dirty="0" err="1">
                  <a:solidFill>
                    <a:schemeClr val="lt1"/>
                  </a:solidFill>
                  <a:latin typeface="Aptos" panose="020B0004020202020204" pitchFamily="34" charset="0"/>
                  <a:sym typeface="Arial"/>
                </a:rPr>
                <a:t>sono</a:t>
              </a:r>
              <a:r>
                <a:rPr lang="de-DE" sz="1800" b="0" i="0" u="none" strike="noStrike" cap="none" dirty="0">
                  <a:solidFill>
                    <a:schemeClr val="lt1"/>
                  </a:solidFill>
                  <a:latin typeface="Aptos" panose="020B0004020202020204" pitchFamily="34" charset="0"/>
                  <a:sym typeface="Arial"/>
                </a:rPr>
                <a:t> GPP.</a:t>
              </a:r>
              <a:endParaRPr sz="1400" b="0" i="0" u="none" strike="noStrike" cap="none" dirty="0">
                <a:solidFill>
                  <a:srgbClr val="000000"/>
                </a:solidFill>
                <a:latin typeface="Aptos" panose="020B0004020202020204" pitchFamily="34" charset="0"/>
                <a:sym typeface="Arial"/>
              </a:endParaRPr>
            </a:p>
          </p:txBody>
        </p:sp>
        <p:sp>
          <p:nvSpPr>
            <p:cNvPr id="467" name="Google Shape;467;p60"/>
            <p:cNvSpPr/>
            <p:nvPr/>
          </p:nvSpPr>
          <p:spPr>
            <a:xfrm>
              <a:off x="3830731" y="2342759"/>
              <a:ext cx="3341816" cy="2005089"/>
            </a:xfrm>
            <a:prstGeom prst="rect">
              <a:avLst/>
            </a:prstGeom>
            <a:solidFill>
              <a:srgbClr val="4393A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60"/>
            <p:cNvSpPr txBox="1"/>
            <p:nvPr/>
          </p:nvSpPr>
          <p:spPr>
            <a:xfrm>
              <a:off x="3830731" y="2342759"/>
              <a:ext cx="3341816" cy="200508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de-DE" sz="1900" b="0" i="0" u="none" strike="noStrike" cap="none">
                  <a:solidFill>
                    <a:schemeClr val="lt1"/>
                  </a:solidFill>
                  <a:latin typeface="Aptos" panose="020B0004020202020204" pitchFamily="34" charset="0"/>
                  <a:sym typeface="Arial"/>
                </a:rPr>
                <a:t>⚖️ </a:t>
              </a:r>
              <a:r>
                <a:rPr lang="de-DE" sz="1800" b="0" i="0" u="none" strike="noStrike" cap="none">
                  <a:solidFill>
                    <a:schemeClr val="lt1"/>
                  </a:solidFill>
                  <a:latin typeface="Aptos" panose="020B0004020202020204" pitchFamily="34" charset="0"/>
                  <a:sym typeface="Arial"/>
                </a:rPr>
                <a:t>Il SPP integra criteri quali pratiche di lavoro eque, diversità, approvvigionamento etico e costi del ciclo di vita oltre ai criteri ambientali.</a:t>
              </a:r>
              <a:endParaRPr sz="14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
          <p:cNvSpPr txBox="1">
            <a:spLocks noGrp="1"/>
          </p:cNvSpPr>
          <p:nvPr>
            <p:ph type="title"/>
          </p:nvPr>
        </p:nvSpPr>
        <p:spPr>
          <a:xfrm>
            <a:off x="667189" y="184473"/>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Ruolo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strategico</a:t>
            </a:r>
            <a:r>
              <a:rPr lang="de-DE" dirty="0">
                <a:latin typeface="Aptos Serif" panose="02020604070405020304" pitchFamily="18" charset="0"/>
                <a:ea typeface="Arial"/>
                <a:cs typeface="Aptos Serif" panose="02020604070405020304" pitchFamily="18" charset="0"/>
                <a:sym typeface="Arial"/>
              </a:rPr>
              <a:t> del SPP </a:t>
            </a:r>
            <a:r>
              <a:rPr lang="de-DE" dirty="0" err="1">
                <a:latin typeface="Aptos Serif" panose="02020604070405020304" pitchFamily="18" charset="0"/>
                <a:ea typeface="Arial"/>
                <a:cs typeface="Aptos Serif" panose="02020604070405020304" pitchFamily="18" charset="0"/>
                <a:sym typeface="Arial"/>
              </a:rPr>
              <a:t>nella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politica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pubblica</a:t>
            </a:r>
            <a:endParaRPr dirty="0">
              <a:latin typeface="Aptos Serif" panose="02020604070405020304" pitchFamily="18" charset="0"/>
              <a:cs typeface="Aptos Serif" panose="02020604070405020304" pitchFamily="18" charset="0"/>
            </a:endParaRPr>
          </a:p>
        </p:txBody>
      </p:sp>
      <p:grpSp>
        <p:nvGrpSpPr>
          <p:cNvPr id="474" name="Google Shape;474;p5"/>
          <p:cNvGrpSpPr/>
          <p:nvPr/>
        </p:nvGrpSpPr>
        <p:grpSpPr>
          <a:xfrm>
            <a:off x="667189" y="1511841"/>
            <a:ext cx="11003280" cy="4347726"/>
            <a:chOff x="0" y="1805"/>
            <a:chExt cx="11003280" cy="4347726"/>
          </a:xfrm>
        </p:grpSpPr>
        <p:sp>
          <p:nvSpPr>
            <p:cNvPr id="475" name="Google Shape;475;p5"/>
            <p:cNvSpPr/>
            <p:nvPr/>
          </p:nvSpPr>
          <p:spPr>
            <a:xfrm>
              <a:off x="0" y="1805"/>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76" name="Google Shape;476;p5"/>
            <p:cNvSpPr/>
            <p:nvPr/>
          </p:nvSpPr>
          <p:spPr>
            <a:xfrm>
              <a:off x="276881" y="207750"/>
              <a:ext cx="503420" cy="5034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77" name="Google Shape;477;p5"/>
            <p:cNvSpPr/>
            <p:nvPr/>
          </p:nvSpPr>
          <p:spPr>
            <a:xfrm>
              <a:off x="1057183" y="1805"/>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78" name="Google Shape;478;p5"/>
            <p:cNvSpPr txBox="1"/>
            <p:nvPr/>
          </p:nvSpPr>
          <p:spPr>
            <a:xfrm>
              <a:off x="1057183" y="1805"/>
              <a:ext cx="994609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90000"/>
                </a:lnSpc>
                <a:spcBef>
                  <a:spcPts val="0"/>
                </a:spcBef>
                <a:spcAft>
                  <a:spcPts val="0"/>
                </a:spcAft>
                <a:buNone/>
              </a:pPr>
              <a:r>
                <a:rPr lang="de-DE" sz="2400" b="0" i="0" u="none" strike="noStrike" cap="none">
                  <a:solidFill>
                    <a:srgbClr val="000000"/>
                  </a:solidFill>
                  <a:latin typeface="Aptos" panose="020B0004020202020204" pitchFamily="34" charset="0"/>
                  <a:sym typeface="Arial"/>
                </a:rPr>
                <a:t>Allinea la spesa pubblica agli obiettivi di sostenibilità nazionali e locali.</a:t>
              </a:r>
              <a:endParaRPr sz="2800" b="0" i="0" u="none" strike="noStrike" cap="none">
                <a:solidFill>
                  <a:srgbClr val="000000"/>
                </a:solidFill>
                <a:latin typeface="Aptos" panose="020B0004020202020204" pitchFamily="34" charset="0"/>
                <a:sym typeface="Arial"/>
              </a:endParaRPr>
            </a:p>
          </p:txBody>
        </p:sp>
        <p:sp>
          <p:nvSpPr>
            <p:cNvPr id="479" name="Google Shape;479;p5"/>
            <p:cNvSpPr/>
            <p:nvPr/>
          </p:nvSpPr>
          <p:spPr>
            <a:xfrm>
              <a:off x="0" y="1145944"/>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0" name="Google Shape;480;p5"/>
            <p:cNvSpPr/>
            <p:nvPr/>
          </p:nvSpPr>
          <p:spPr>
            <a:xfrm>
              <a:off x="276881" y="1351889"/>
              <a:ext cx="503420" cy="5034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1" name="Google Shape;481;p5"/>
            <p:cNvSpPr/>
            <p:nvPr/>
          </p:nvSpPr>
          <p:spPr>
            <a:xfrm>
              <a:off x="1057183" y="1145944"/>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2" name="Google Shape;482;p5"/>
            <p:cNvSpPr txBox="1"/>
            <p:nvPr/>
          </p:nvSpPr>
          <p:spPr>
            <a:xfrm>
              <a:off x="1057183" y="1145944"/>
              <a:ext cx="994609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90000"/>
                </a:lnSpc>
                <a:spcBef>
                  <a:spcPts val="0"/>
                </a:spcBef>
                <a:spcAft>
                  <a:spcPts val="0"/>
                </a:spcAft>
                <a:buNone/>
              </a:pPr>
              <a:r>
                <a:rPr lang="de-DE" sz="2400" b="0" i="0" u="none" strike="noStrike" cap="none">
                  <a:solidFill>
                    <a:srgbClr val="000000"/>
                  </a:solidFill>
                  <a:latin typeface="Aptos" panose="020B0004020202020204" pitchFamily="34" charset="0"/>
                  <a:sym typeface="Arial"/>
                </a:rPr>
                <a:t>Supporta l’attuazione degli SDG (in particolare SDG 8, 9, 10, 12 e 13).</a:t>
              </a:r>
              <a:endParaRPr sz="2800" b="0" i="0" u="none" strike="noStrike" cap="none">
                <a:solidFill>
                  <a:srgbClr val="000000"/>
                </a:solidFill>
                <a:latin typeface="Aptos" panose="020B0004020202020204" pitchFamily="34" charset="0"/>
                <a:sym typeface="Arial"/>
              </a:endParaRPr>
            </a:p>
          </p:txBody>
        </p:sp>
        <p:sp>
          <p:nvSpPr>
            <p:cNvPr id="483" name="Google Shape;483;p5"/>
            <p:cNvSpPr/>
            <p:nvPr/>
          </p:nvSpPr>
          <p:spPr>
            <a:xfrm>
              <a:off x="0" y="2290082"/>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4" name="Google Shape;484;p5"/>
            <p:cNvSpPr/>
            <p:nvPr/>
          </p:nvSpPr>
          <p:spPr>
            <a:xfrm>
              <a:off x="276881" y="2496027"/>
              <a:ext cx="503420" cy="5034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5" name="Google Shape;485;p5"/>
            <p:cNvSpPr/>
            <p:nvPr/>
          </p:nvSpPr>
          <p:spPr>
            <a:xfrm>
              <a:off x="1057183" y="2290082"/>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6" name="Google Shape;486;p5"/>
            <p:cNvSpPr txBox="1"/>
            <p:nvPr/>
          </p:nvSpPr>
          <p:spPr>
            <a:xfrm>
              <a:off x="1057183" y="2290082"/>
              <a:ext cx="994609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90000"/>
                </a:lnSpc>
                <a:spcBef>
                  <a:spcPts val="0"/>
                </a:spcBef>
                <a:spcAft>
                  <a:spcPts val="0"/>
                </a:spcAft>
                <a:buNone/>
              </a:pPr>
              <a:r>
                <a:rPr lang="de-DE" sz="2400" b="0" i="0" u="none" strike="noStrike" cap="none">
                  <a:solidFill>
                    <a:srgbClr val="000000"/>
                  </a:solidFill>
                  <a:latin typeface="Aptos" panose="020B0004020202020204" pitchFamily="34" charset="0"/>
                  <a:sym typeface="Arial"/>
                </a:rPr>
                <a:t>Stimola la domanda di prodotti e servizi sostenibili sul mercato.</a:t>
              </a:r>
              <a:endParaRPr>
                <a:latin typeface="Aptos" panose="020B0004020202020204" pitchFamily="34" charset="0"/>
              </a:endParaRPr>
            </a:p>
          </p:txBody>
        </p:sp>
        <p:sp>
          <p:nvSpPr>
            <p:cNvPr id="487" name="Google Shape;487;p5"/>
            <p:cNvSpPr/>
            <p:nvPr/>
          </p:nvSpPr>
          <p:spPr>
            <a:xfrm>
              <a:off x="0" y="3434221"/>
              <a:ext cx="11003280" cy="915310"/>
            </a:xfrm>
            <a:prstGeom prst="roundRect">
              <a:avLst>
                <a:gd name="adj" fmla="val 10000"/>
              </a:avLst>
            </a:prstGeom>
            <a:solidFill>
              <a:srgbClr val="FDE5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8" name="Google Shape;488;p5"/>
            <p:cNvSpPr/>
            <p:nvPr/>
          </p:nvSpPr>
          <p:spPr>
            <a:xfrm>
              <a:off x="276881" y="3640166"/>
              <a:ext cx="503420" cy="50342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89" name="Google Shape;489;p5"/>
            <p:cNvSpPr/>
            <p:nvPr/>
          </p:nvSpPr>
          <p:spPr>
            <a:xfrm>
              <a:off x="1057183" y="3434221"/>
              <a:ext cx="9946096" cy="91531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490" name="Google Shape;490;p5"/>
            <p:cNvSpPr txBox="1"/>
            <p:nvPr/>
          </p:nvSpPr>
          <p:spPr>
            <a:xfrm>
              <a:off x="1057183" y="3434221"/>
              <a:ext cx="994609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90000"/>
                </a:lnSpc>
                <a:spcBef>
                  <a:spcPts val="0"/>
                </a:spcBef>
                <a:spcAft>
                  <a:spcPts val="0"/>
                </a:spcAft>
                <a:buNone/>
              </a:pPr>
              <a:r>
                <a:rPr lang="de-DE" sz="2400" b="0" i="0" u="none" strike="noStrike" cap="none">
                  <a:solidFill>
                    <a:srgbClr val="000000"/>
                  </a:solidFill>
                  <a:latin typeface="Aptos" panose="020B0004020202020204" pitchFamily="34" charset="0"/>
                  <a:sym typeface="Arial"/>
                </a:rPr>
                <a:t>Contribuisce a una transizione equa, alla coesione sociale e agli obiettivi climatici.</a:t>
              </a:r>
              <a:endParaRPr sz="28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1"/>
          <p:cNvSpPr txBox="1">
            <a:spLocks noGrp="1"/>
          </p:cNvSpPr>
          <p:nvPr>
            <p:ph type="title"/>
          </p:nvPr>
        </p:nvSpPr>
        <p:spPr>
          <a:xfrm>
            <a:off x="609600" y="387094"/>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sz="4000" dirty="0">
                <a:latin typeface="Aptos Serif" panose="02020604070405020304" pitchFamily="18" charset="0"/>
                <a:ea typeface="Arial"/>
                <a:cs typeface="Aptos Serif" panose="02020604070405020304" pitchFamily="18" charset="0"/>
                <a:sym typeface="Arial"/>
              </a:rPr>
              <a:t>Lo </a:t>
            </a:r>
            <a:r>
              <a:rPr lang="de-DE" sz="4000" dirty="0" err="1">
                <a:latin typeface="Aptos Serif" panose="02020604070405020304" pitchFamily="18" charset="0"/>
                <a:ea typeface="Arial"/>
                <a:cs typeface="Aptos Serif" panose="02020604070405020304" pitchFamily="18" charset="0"/>
                <a:sym typeface="Arial"/>
              </a:rPr>
              <a:t>strumento</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degli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appalti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pubblici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e</a:t>
            </a:r>
            <a:r>
              <a:rPr lang="de-DE" sz="4000" dirty="0">
                <a:latin typeface="Aptos Serif" panose="02020604070405020304" pitchFamily="18" charset="0"/>
                <a:ea typeface="Arial"/>
                <a:cs typeface="Aptos Serif" panose="02020604070405020304" pitchFamily="18" charset="0"/>
                <a:sym typeface="Arial"/>
              </a:rPr>
              <a:t> il GPP</a:t>
            </a:r>
            <a:endParaRPr sz="4000" dirty="0">
              <a:latin typeface="Aptos Serif" panose="02020604070405020304" pitchFamily="18" charset="0"/>
              <a:cs typeface="Aptos Serif" panose="02020604070405020304" pitchFamily="18" charset="0"/>
            </a:endParaRPr>
          </a:p>
        </p:txBody>
      </p:sp>
      <p:sp>
        <p:nvSpPr>
          <p:cNvPr id="497" name="Google Shape;497;p61"/>
          <p:cNvSpPr txBox="1">
            <a:spLocks noGrp="1"/>
          </p:cNvSpPr>
          <p:nvPr>
            <p:ph type="body" idx="1"/>
          </p:nvPr>
        </p:nvSpPr>
        <p:spPr>
          <a:xfrm>
            <a:off x="594360" y="2689051"/>
            <a:ext cx="5746750" cy="3597470"/>
          </a:xfrm>
          <a:prstGeom prst="rect">
            <a:avLst/>
          </a:prstGeom>
          <a:noFill/>
          <a:ln>
            <a:noFill/>
          </a:ln>
        </p:spPr>
        <p:txBody>
          <a:bodyPr spcFirstLastPara="1" wrap="square" lIns="0" tIns="45700" rIns="91425" bIns="45700" anchor="t" anchorCtr="0">
            <a:normAutofit fontScale="92500" lnSpcReduction="10000"/>
          </a:bodyPr>
          <a:lstStyle/>
          <a:p>
            <a:pPr marL="457200" lvl="0" indent="-228600" algn="l" rtl="0">
              <a:lnSpc>
                <a:spcPct val="110000"/>
              </a:lnSpc>
              <a:spcBef>
                <a:spcPts val="1800"/>
              </a:spcBef>
              <a:spcAft>
                <a:spcPts val="0"/>
              </a:spcAft>
              <a:buSzPct val="77220"/>
              <a:buNone/>
            </a:pPr>
            <a:r>
              <a:rPr lang="de-DE" sz="2800" dirty="0" err="1">
                <a:latin typeface="Aptos" panose="020B0004020202020204" pitchFamily="34" charset="0"/>
                <a:sym typeface="Arial"/>
              </a:rPr>
              <a:t>L’integrazione</a:t>
            </a:r>
            <a:r>
              <a:rPr lang="de-DE" sz="2800" dirty="0">
                <a:latin typeface="Aptos" panose="020B0004020202020204" pitchFamily="34" charset="0"/>
                <a:sym typeface="Arial"/>
              </a:rPr>
              <a:t> di </a:t>
            </a:r>
            <a:r>
              <a:rPr lang="de-DE" sz="2800" dirty="0" err="1">
                <a:latin typeface="Aptos" panose="020B0004020202020204" pitchFamily="34" charset="0"/>
                <a:sym typeface="Arial"/>
              </a:rPr>
              <a:t>criteri</a:t>
            </a:r>
            <a:r>
              <a:rPr lang="de-DE" sz="2800" dirty="0">
                <a:latin typeface="Aptos" panose="020B0004020202020204" pitchFamily="34" charset="0"/>
                <a:sym typeface="Arial"/>
              </a:rPr>
              <a:t> </a:t>
            </a:r>
            <a:r>
              <a:rPr lang="de-DE" sz="2800" dirty="0" err="1">
                <a:latin typeface="Aptos" panose="020B0004020202020204" pitchFamily="34" charset="0"/>
                <a:sym typeface="Arial"/>
              </a:rPr>
              <a:t>ambientali</a:t>
            </a:r>
            <a:r>
              <a:rPr lang="de-DE" sz="2800" dirty="0">
                <a:latin typeface="Aptos" panose="020B0004020202020204" pitchFamily="34" charset="0"/>
                <a:sym typeface="Arial"/>
              </a:rPr>
              <a:t> </a:t>
            </a:r>
            <a:r>
              <a:rPr lang="de-DE" sz="2800" dirty="0" err="1">
                <a:latin typeface="Aptos" panose="020B0004020202020204" pitchFamily="34" charset="0"/>
                <a:sym typeface="Arial"/>
              </a:rPr>
              <a:t>e</a:t>
            </a:r>
            <a:r>
              <a:rPr lang="de-DE" sz="2800" dirty="0">
                <a:latin typeface="Aptos" panose="020B0004020202020204" pitchFamily="34" charset="0"/>
                <a:sym typeface="Arial"/>
              </a:rPr>
              <a:t> </a:t>
            </a:r>
            <a:r>
              <a:rPr lang="de-DE" sz="2800" dirty="0" err="1">
                <a:latin typeface="Aptos" panose="020B0004020202020204" pitchFamily="34" charset="0"/>
                <a:sym typeface="Arial"/>
              </a:rPr>
              <a:t>sociali</a:t>
            </a:r>
            <a:r>
              <a:rPr lang="de-DE" sz="2800" dirty="0">
                <a:latin typeface="Aptos" panose="020B0004020202020204" pitchFamily="34" charset="0"/>
                <a:sym typeface="Arial"/>
              </a:rPr>
              <a:t> </a:t>
            </a:r>
            <a:r>
              <a:rPr lang="de-DE" sz="2800" dirty="0" err="1">
                <a:latin typeface="Aptos" panose="020B0004020202020204" pitchFamily="34" charset="0"/>
                <a:sym typeface="Arial"/>
              </a:rPr>
              <a:t>negli</a:t>
            </a:r>
            <a:r>
              <a:rPr lang="de-DE" sz="2800" dirty="0">
                <a:latin typeface="Aptos" panose="020B0004020202020204" pitchFamily="34" charset="0"/>
                <a:sym typeface="Arial"/>
              </a:rPr>
              <a:t> </a:t>
            </a:r>
            <a:r>
              <a:rPr lang="de-DE" sz="2800" dirty="0" err="1">
                <a:latin typeface="Aptos" panose="020B0004020202020204" pitchFamily="34" charset="0"/>
                <a:sym typeface="Arial"/>
              </a:rPr>
              <a:t>appalti</a:t>
            </a:r>
            <a:r>
              <a:rPr lang="de-DE" sz="2800" dirty="0">
                <a:latin typeface="Aptos" panose="020B0004020202020204" pitchFamily="34" charset="0"/>
                <a:sym typeface="Arial"/>
              </a:rPr>
              <a:t> </a:t>
            </a:r>
            <a:r>
              <a:rPr lang="de-DE" sz="2800" dirty="0" err="1">
                <a:latin typeface="Aptos" panose="020B0004020202020204" pitchFamily="34" charset="0"/>
                <a:sym typeface="Arial"/>
              </a:rPr>
              <a:t>pubblici</a:t>
            </a:r>
            <a:r>
              <a:rPr lang="de-DE" sz="2800" dirty="0">
                <a:latin typeface="Aptos" panose="020B0004020202020204" pitchFamily="34" charset="0"/>
                <a:sym typeface="Arial"/>
              </a:rPr>
              <a:t> </a:t>
            </a:r>
            <a:r>
              <a:rPr lang="de-DE" sz="2800" dirty="0" err="1">
                <a:latin typeface="Aptos" panose="020B0004020202020204" pitchFamily="34" charset="0"/>
                <a:sym typeface="Arial"/>
              </a:rPr>
              <a:t>degli</a:t>
            </a:r>
            <a:r>
              <a:rPr lang="de-DE" sz="2800" dirty="0">
                <a:latin typeface="Aptos" panose="020B0004020202020204" pitchFamily="34" charset="0"/>
                <a:sym typeface="Arial"/>
              </a:rPr>
              <a:t> Stati </a:t>
            </a:r>
            <a:r>
              <a:rPr lang="de-DE" sz="2800" dirty="0" err="1">
                <a:latin typeface="Aptos" panose="020B0004020202020204" pitchFamily="34" charset="0"/>
                <a:sym typeface="Arial"/>
              </a:rPr>
              <a:t>membri</a:t>
            </a:r>
            <a:r>
              <a:rPr lang="de-DE" sz="2800" dirty="0">
                <a:latin typeface="Aptos" panose="020B0004020202020204" pitchFamily="34" charset="0"/>
                <a:sym typeface="Arial"/>
              </a:rPr>
              <a:t> </a:t>
            </a:r>
            <a:r>
              <a:rPr lang="de-DE" sz="2800" dirty="0" err="1">
                <a:latin typeface="Aptos" panose="020B0004020202020204" pitchFamily="34" charset="0"/>
                <a:sym typeface="Arial"/>
              </a:rPr>
              <a:t>dell’UE</a:t>
            </a:r>
            <a:r>
              <a:rPr lang="de-DE" sz="2800" dirty="0">
                <a:latin typeface="Aptos" panose="020B0004020202020204" pitchFamily="34" charset="0"/>
                <a:sym typeface="Arial"/>
              </a:rPr>
              <a:t> </a:t>
            </a:r>
            <a:r>
              <a:rPr lang="de-DE" sz="2800" b="1" dirty="0" err="1">
                <a:latin typeface="Aptos" panose="020B0004020202020204" pitchFamily="34" charset="0"/>
                <a:sym typeface="Arial"/>
              </a:rPr>
              <a:t>va</a:t>
            </a:r>
            <a:r>
              <a:rPr lang="de-DE" sz="2800" b="1" dirty="0">
                <a:latin typeface="Aptos" panose="020B0004020202020204" pitchFamily="34" charset="0"/>
                <a:sym typeface="Arial"/>
              </a:rPr>
              <a:t> </a:t>
            </a:r>
            <a:r>
              <a:rPr lang="de-DE" sz="2800" dirty="0">
                <a:latin typeface="Aptos" panose="020B0004020202020204" pitchFamily="34" charset="0"/>
                <a:sym typeface="Arial"/>
              </a:rPr>
              <a:t>a </a:t>
            </a:r>
            <a:r>
              <a:rPr lang="de-DE" sz="2800" dirty="0" err="1">
                <a:latin typeface="Aptos" panose="020B0004020202020204" pitchFamily="34" charset="0"/>
                <a:sym typeface="Arial"/>
              </a:rPr>
              <a:t>vantaggio</a:t>
            </a:r>
            <a:r>
              <a:rPr lang="de-DE" sz="2800" dirty="0">
                <a:latin typeface="Aptos" panose="020B0004020202020204" pitchFamily="34" charset="0"/>
                <a:sym typeface="Arial"/>
              </a:rPr>
              <a:t> </a:t>
            </a:r>
            <a:r>
              <a:rPr lang="de-DE" sz="2800" b="1" dirty="0" err="1">
                <a:latin typeface="Aptos" panose="020B0004020202020204" pitchFamily="34" charset="0"/>
                <a:sym typeface="Arial"/>
              </a:rPr>
              <a:t>dell’industria</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e</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dell’economia</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europee</a:t>
            </a:r>
            <a:r>
              <a:rPr lang="de-DE" sz="2800" dirty="0">
                <a:latin typeface="Aptos" panose="020B0004020202020204" pitchFamily="34" charset="0"/>
                <a:sym typeface="Arial"/>
              </a:rPr>
              <a:t>, </a:t>
            </a:r>
            <a:r>
              <a:rPr lang="de-DE" sz="2800" dirty="0" err="1">
                <a:latin typeface="Aptos" panose="020B0004020202020204" pitchFamily="34" charset="0"/>
                <a:sym typeface="Arial"/>
              </a:rPr>
              <a:t>che</a:t>
            </a:r>
            <a:r>
              <a:rPr lang="de-DE" sz="2800" dirty="0">
                <a:latin typeface="Aptos" panose="020B0004020202020204" pitchFamily="34" charset="0"/>
                <a:sym typeface="Arial"/>
              </a:rPr>
              <a:t> </a:t>
            </a:r>
            <a:r>
              <a:rPr lang="de-DE" sz="2800" dirty="0" err="1">
                <a:latin typeface="Aptos" panose="020B0004020202020204" pitchFamily="34" charset="0"/>
                <a:sym typeface="Arial"/>
              </a:rPr>
              <a:t>continuano</a:t>
            </a:r>
            <a:r>
              <a:rPr lang="de-DE" sz="2800" dirty="0">
                <a:latin typeface="Aptos" panose="020B0004020202020204" pitchFamily="34" charset="0"/>
                <a:sym typeface="Arial"/>
              </a:rPr>
              <a:t> a </a:t>
            </a:r>
            <a:r>
              <a:rPr lang="de-DE" sz="2800" dirty="0" err="1">
                <a:latin typeface="Aptos" panose="020B0004020202020204" pitchFamily="34" charset="0"/>
                <a:sym typeface="Arial"/>
              </a:rPr>
              <a:t>registrare</a:t>
            </a:r>
            <a:r>
              <a:rPr lang="de-DE" sz="2800" dirty="0">
                <a:latin typeface="Aptos" panose="020B0004020202020204" pitchFamily="34" charset="0"/>
                <a:sym typeface="Arial"/>
              </a:rPr>
              <a:t> </a:t>
            </a:r>
            <a:r>
              <a:rPr lang="de-DE" sz="2800" dirty="0" err="1">
                <a:latin typeface="Aptos" panose="020B0004020202020204" pitchFamily="34" charset="0"/>
                <a:sym typeface="Arial"/>
              </a:rPr>
              <a:t>prestazioni</a:t>
            </a:r>
            <a:r>
              <a:rPr lang="de-DE" sz="2800" dirty="0">
                <a:latin typeface="Aptos" panose="020B0004020202020204" pitchFamily="34" charset="0"/>
                <a:sym typeface="Arial"/>
              </a:rPr>
              <a:t> </a:t>
            </a:r>
            <a:r>
              <a:rPr lang="de-DE" sz="2800" dirty="0" err="1">
                <a:latin typeface="Aptos" panose="020B0004020202020204" pitchFamily="34" charset="0"/>
                <a:sym typeface="Arial"/>
              </a:rPr>
              <a:t>ambientali</a:t>
            </a:r>
            <a:r>
              <a:rPr lang="de-DE" sz="2800" dirty="0">
                <a:latin typeface="Aptos" panose="020B0004020202020204" pitchFamily="34" charset="0"/>
                <a:sym typeface="Arial"/>
              </a:rPr>
              <a:t> </a:t>
            </a:r>
            <a:r>
              <a:rPr lang="de-DE" sz="2800" dirty="0" err="1">
                <a:latin typeface="Aptos" panose="020B0004020202020204" pitchFamily="34" charset="0"/>
                <a:sym typeface="Arial"/>
              </a:rPr>
              <a:t>e</a:t>
            </a:r>
            <a:r>
              <a:rPr lang="de-DE" sz="2800" dirty="0">
                <a:latin typeface="Aptos" panose="020B0004020202020204" pitchFamily="34" charset="0"/>
                <a:sym typeface="Arial"/>
              </a:rPr>
              <a:t> </a:t>
            </a:r>
            <a:r>
              <a:rPr lang="de-DE" sz="2800" dirty="0" err="1">
                <a:latin typeface="Aptos" panose="020B0004020202020204" pitchFamily="34" charset="0"/>
                <a:sym typeface="Arial"/>
              </a:rPr>
              <a:t>sociali</a:t>
            </a:r>
            <a:r>
              <a:rPr lang="de-DE" sz="2800" dirty="0">
                <a:latin typeface="Aptos" panose="020B0004020202020204" pitchFamily="34" charset="0"/>
                <a:sym typeface="Arial"/>
              </a:rPr>
              <a:t> </a:t>
            </a:r>
            <a:r>
              <a:rPr lang="de-DE" sz="2800" dirty="0" err="1">
                <a:latin typeface="Aptos" panose="020B0004020202020204" pitchFamily="34" charset="0"/>
                <a:sym typeface="Arial"/>
              </a:rPr>
              <a:t>superiori</a:t>
            </a:r>
            <a:r>
              <a:rPr lang="de-DE" sz="2800" dirty="0">
                <a:latin typeface="Aptos" panose="020B0004020202020204" pitchFamily="34" charset="0"/>
                <a:sym typeface="Arial"/>
              </a:rPr>
              <a:t> </a:t>
            </a:r>
            <a:r>
              <a:rPr lang="de-DE" sz="2800" dirty="0" err="1">
                <a:latin typeface="Aptos" panose="020B0004020202020204" pitchFamily="34" charset="0"/>
                <a:sym typeface="Arial"/>
              </a:rPr>
              <a:t>rispetto</a:t>
            </a:r>
            <a:r>
              <a:rPr lang="de-DE" sz="2800" dirty="0">
                <a:latin typeface="Aptos" panose="020B0004020202020204" pitchFamily="34" charset="0"/>
                <a:sym typeface="Arial"/>
              </a:rPr>
              <a:t> alle </a:t>
            </a:r>
            <a:r>
              <a:rPr lang="de-DE" sz="2800" dirty="0" err="1">
                <a:latin typeface="Aptos" panose="020B0004020202020204" pitchFamily="34" charset="0"/>
                <a:sym typeface="Arial"/>
              </a:rPr>
              <a:t>industrie</a:t>
            </a:r>
            <a:r>
              <a:rPr lang="de-DE" sz="2800" dirty="0">
                <a:latin typeface="Aptos" panose="020B0004020202020204" pitchFamily="34" charset="0"/>
                <a:sym typeface="Arial"/>
              </a:rPr>
              <a:t> </a:t>
            </a:r>
            <a:r>
              <a:rPr lang="de-DE" sz="2800" dirty="0" err="1">
                <a:latin typeface="Aptos" panose="020B0004020202020204" pitchFamily="34" charset="0"/>
                <a:sym typeface="Arial"/>
              </a:rPr>
              <a:t>dei</a:t>
            </a:r>
            <a:r>
              <a:rPr lang="de-DE" sz="2800" dirty="0">
                <a:latin typeface="Aptos" panose="020B0004020202020204" pitchFamily="34" charset="0"/>
                <a:sym typeface="Arial"/>
              </a:rPr>
              <a:t> </a:t>
            </a:r>
            <a:r>
              <a:rPr lang="de-DE" sz="2800" dirty="0" err="1">
                <a:latin typeface="Aptos" panose="020B0004020202020204" pitchFamily="34" charset="0"/>
                <a:sym typeface="Arial"/>
              </a:rPr>
              <a:t>paesi</a:t>
            </a:r>
            <a:r>
              <a:rPr lang="de-DE" sz="2800" dirty="0">
                <a:latin typeface="Aptos" panose="020B0004020202020204" pitchFamily="34" charset="0"/>
                <a:sym typeface="Arial"/>
              </a:rPr>
              <a:t> </a:t>
            </a:r>
            <a:r>
              <a:rPr lang="de-DE" sz="2800" dirty="0" err="1">
                <a:latin typeface="Aptos" panose="020B0004020202020204" pitchFamily="34" charset="0"/>
                <a:sym typeface="Arial"/>
              </a:rPr>
              <a:t>concorrenti</a:t>
            </a:r>
            <a:r>
              <a:rPr lang="de-DE" sz="2800" dirty="0">
                <a:latin typeface="Aptos" panose="020B0004020202020204" pitchFamily="34" charset="0"/>
                <a:sym typeface="Arial"/>
              </a:rPr>
              <a:t>.</a:t>
            </a:r>
            <a:endParaRPr dirty="0">
              <a:latin typeface="Aptos" panose="020B0004020202020204" pitchFamily="34" charset="0"/>
            </a:endParaRPr>
          </a:p>
        </p:txBody>
      </p:sp>
      <p:sp>
        <p:nvSpPr>
          <p:cNvPr id="498" name="Google Shape;498;p61"/>
          <p:cNvSpPr txBox="1">
            <a:spLocks noGrp="1"/>
          </p:cNvSpPr>
          <p:nvPr>
            <p:ph type="body" idx="2"/>
          </p:nvPr>
        </p:nvSpPr>
        <p:spPr>
          <a:xfrm>
            <a:off x="7330738" y="2689051"/>
            <a:ext cx="4356045" cy="3597470"/>
          </a:xfrm>
          <a:prstGeom prst="rect">
            <a:avLst/>
          </a:prstGeom>
          <a:noFill/>
          <a:ln>
            <a:noFill/>
          </a:ln>
        </p:spPr>
        <p:txBody>
          <a:bodyPr spcFirstLastPara="1" wrap="square" lIns="0" tIns="45700" rIns="91425" bIns="45700" anchor="t" anchorCtr="0">
            <a:noAutofit/>
          </a:bodyPr>
          <a:lstStyle/>
          <a:p>
            <a:pPr marL="101600" lvl="0" indent="0" algn="l" rtl="0">
              <a:lnSpc>
                <a:spcPct val="90000"/>
              </a:lnSpc>
              <a:spcBef>
                <a:spcPts val="1800"/>
              </a:spcBef>
              <a:spcAft>
                <a:spcPts val="0"/>
              </a:spcAft>
              <a:buSzPts val="2000"/>
              <a:buNone/>
            </a:pPr>
            <a:r>
              <a:rPr lang="de-DE" sz="2400" dirty="0" err="1">
                <a:latin typeface="Aptos" panose="020B0004020202020204" pitchFamily="34" charset="0"/>
                <a:sym typeface="Arial"/>
              </a:rPr>
              <a:t>L’integrazione</a:t>
            </a:r>
            <a:r>
              <a:rPr lang="de-DE" sz="2400" dirty="0">
                <a:latin typeface="Aptos" panose="020B0004020202020204" pitchFamily="34" charset="0"/>
                <a:sym typeface="Arial"/>
              </a:rPr>
              <a:t> di </a:t>
            </a:r>
            <a:r>
              <a:rPr lang="de-DE" sz="2400" dirty="0" err="1">
                <a:latin typeface="Aptos" panose="020B0004020202020204" pitchFamily="34" charset="0"/>
                <a:sym typeface="Arial"/>
              </a:rPr>
              <a:t>criteri</a:t>
            </a:r>
            <a:r>
              <a:rPr lang="de-DE" sz="2400" dirty="0">
                <a:latin typeface="Aptos" panose="020B0004020202020204" pitchFamily="34" charset="0"/>
                <a:sym typeface="Arial"/>
              </a:rPr>
              <a:t> </a:t>
            </a:r>
            <a:r>
              <a:rPr lang="de-DE" sz="2400" dirty="0" err="1">
                <a:latin typeface="Aptos" panose="020B0004020202020204" pitchFamily="34" charset="0"/>
                <a:sym typeface="Arial"/>
              </a:rPr>
              <a:t>ambientali</a:t>
            </a:r>
            <a:r>
              <a:rPr lang="de-DE" sz="2400" dirty="0">
                <a:latin typeface="Aptos" panose="020B0004020202020204" pitchFamily="34" charset="0"/>
                <a:sym typeface="Arial"/>
              </a:rPr>
              <a:t> </a:t>
            </a:r>
            <a:r>
              <a:rPr lang="de-DE" sz="2400" dirty="0" err="1">
                <a:latin typeface="Aptos" panose="020B0004020202020204" pitchFamily="34" charset="0"/>
                <a:sym typeface="Arial"/>
              </a:rPr>
              <a:t>e</a:t>
            </a:r>
            <a:r>
              <a:rPr lang="de-DE" sz="2400" dirty="0">
                <a:latin typeface="Aptos" panose="020B0004020202020204" pitchFamily="34" charset="0"/>
                <a:sym typeface="Arial"/>
              </a:rPr>
              <a:t> </a:t>
            </a:r>
            <a:r>
              <a:rPr lang="de-DE" sz="2400" dirty="0" err="1">
                <a:latin typeface="Aptos" panose="020B0004020202020204" pitchFamily="34" charset="0"/>
                <a:sym typeface="Arial"/>
              </a:rPr>
              <a:t>sociali</a:t>
            </a:r>
            <a:r>
              <a:rPr lang="de-DE" sz="2400" dirty="0">
                <a:latin typeface="Aptos" panose="020B0004020202020204" pitchFamily="34" charset="0"/>
                <a:sym typeface="Arial"/>
              </a:rPr>
              <a:t> </a:t>
            </a:r>
            <a:r>
              <a:rPr lang="de-DE" sz="2400" dirty="0" err="1">
                <a:latin typeface="Aptos" panose="020B0004020202020204" pitchFamily="34" charset="0"/>
                <a:sym typeface="Arial"/>
              </a:rPr>
              <a:t>negli</a:t>
            </a:r>
            <a:r>
              <a:rPr lang="de-DE" sz="2400" dirty="0">
                <a:latin typeface="Aptos" panose="020B0004020202020204" pitchFamily="34" charset="0"/>
                <a:sym typeface="Arial"/>
              </a:rPr>
              <a:t> </a:t>
            </a:r>
            <a:r>
              <a:rPr lang="de-DE" sz="2400" dirty="0" err="1">
                <a:latin typeface="Aptos" panose="020B0004020202020204" pitchFamily="34" charset="0"/>
                <a:sym typeface="Arial"/>
              </a:rPr>
              <a:t>appalti</a:t>
            </a:r>
            <a:r>
              <a:rPr lang="de-DE" sz="2400" dirty="0">
                <a:latin typeface="Aptos" panose="020B0004020202020204" pitchFamily="34" charset="0"/>
                <a:sym typeface="Arial"/>
              </a:rPr>
              <a:t> </a:t>
            </a:r>
            <a:r>
              <a:rPr lang="de-DE" sz="2400" dirty="0" err="1">
                <a:latin typeface="Aptos" panose="020B0004020202020204" pitchFamily="34" charset="0"/>
                <a:sym typeface="Arial"/>
              </a:rPr>
              <a:t>pubblici</a:t>
            </a:r>
            <a:r>
              <a:rPr lang="de-DE" sz="2400" dirty="0">
                <a:latin typeface="Aptos" panose="020B0004020202020204" pitchFamily="34" charset="0"/>
                <a:sym typeface="Arial"/>
              </a:rPr>
              <a:t> </a:t>
            </a:r>
            <a:r>
              <a:rPr lang="de-DE" sz="2400" b="1" dirty="0" err="1">
                <a:latin typeface="Aptos" panose="020B0004020202020204" pitchFamily="34" charset="0"/>
                <a:sym typeface="Arial"/>
              </a:rPr>
              <a:t>allontana</a:t>
            </a:r>
            <a:r>
              <a:rPr lang="de-DE" sz="2400" b="1" dirty="0">
                <a:latin typeface="Aptos" panose="020B0004020202020204" pitchFamily="34" charset="0"/>
                <a:sym typeface="Arial"/>
              </a:rPr>
              <a:t> i </a:t>
            </a:r>
            <a:r>
              <a:rPr lang="de-DE" sz="2400" b="1" dirty="0" err="1">
                <a:latin typeface="Aptos" panose="020B0004020202020204" pitchFamily="34" charset="0"/>
                <a:sym typeface="Arial"/>
              </a:rPr>
              <a:t>concorrenti</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extraeuropei</a:t>
            </a:r>
            <a:r>
              <a:rPr lang="de-DE" sz="2400" b="1" dirty="0">
                <a:latin typeface="Aptos" panose="020B0004020202020204" pitchFamily="34" charset="0"/>
                <a:sym typeface="Arial"/>
              </a:rPr>
              <a:t> </a:t>
            </a:r>
            <a:r>
              <a:rPr lang="de-DE" sz="2400" dirty="0" err="1">
                <a:latin typeface="Aptos" panose="020B0004020202020204" pitchFamily="34" charset="0"/>
                <a:sym typeface="Arial"/>
              </a:rPr>
              <a:t>e</a:t>
            </a:r>
            <a:r>
              <a:rPr lang="de-DE" sz="2400" dirty="0">
                <a:latin typeface="Aptos" panose="020B0004020202020204" pitchFamily="34" charset="0"/>
                <a:sym typeface="Arial"/>
              </a:rPr>
              <a:t> </a:t>
            </a:r>
            <a:r>
              <a:rPr lang="de-DE" sz="2400" dirty="0" err="1">
                <a:latin typeface="Aptos" panose="020B0004020202020204" pitchFamily="34" charset="0"/>
                <a:sym typeface="Arial"/>
              </a:rPr>
              <a:t>orienta</a:t>
            </a:r>
            <a:r>
              <a:rPr lang="de-DE" sz="2400" dirty="0">
                <a:latin typeface="Aptos" panose="020B0004020202020204" pitchFamily="34" charset="0"/>
                <a:sym typeface="Arial"/>
              </a:rPr>
              <a:t> la </a:t>
            </a:r>
            <a:r>
              <a:rPr lang="de-DE" sz="2400" dirty="0" err="1">
                <a:latin typeface="Aptos" panose="020B0004020202020204" pitchFamily="34" charset="0"/>
                <a:sym typeface="Arial"/>
              </a:rPr>
              <a:t>produzione</a:t>
            </a:r>
            <a:r>
              <a:rPr lang="de-DE" sz="2400" dirty="0">
                <a:latin typeface="Aptos" panose="020B0004020202020204" pitchFamily="34" charset="0"/>
                <a:sym typeface="Arial"/>
              </a:rPr>
              <a:t> </a:t>
            </a:r>
            <a:r>
              <a:rPr lang="de-DE" sz="2400" dirty="0" err="1">
                <a:latin typeface="Aptos" panose="020B0004020202020204" pitchFamily="34" charset="0"/>
                <a:sym typeface="Arial"/>
              </a:rPr>
              <a:t>verso</a:t>
            </a:r>
            <a:r>
              <a:rPr lang="de-DE" sz="2400" dirty="0">
                <a:latin typeface="Aptos" panose="020B0004020202020204" pitchFamily="34" charset="0"/>
                <a:sym typeface="Arial"/>
              </a:rPr>
              <a:t> </a:t>
            </a:r>
            <a:r>
              <a:rPr lang="de-DE" sz="2400" dirty="0" err="1">
                <a:latin typeface="Aptos" panose="020B0004020202020204" pitchFamily="34" charset="0"/>
                <a:sym typeface="Arial"/>
              </a:rPr>
              <a:t>un</a:t>
            </a:r>
            <a:r>
              <a:rPr lang="de-DE" sz="2400" dirty="0">
                <a:latin typeface="Aptos" panose="020B0004020202020204" pitchFamily="34" charset="0"/>
                <a:sym typeface="Arial"/>
              </a:rPr>
              <a:t> </a:t>
            </a:r>
            <a:r>
              <a:rPr lang="de-DE" sz="2400" dirty="0" err="1">
                <a:latin typeface="Aptos" panose="020B0004020202020204" pitchFamily="34" charset="0"/>
                <a:sym typeface="Arial"/>
              </a:rPr>
              <a:t>futuro</a:t>
            </a:r>
            <a:r>
              <a:rPr lang="de-DE" sz="2400" dirty="0">
                <a:latin typeface="Aptos" panose="020B0004020202020204" pitchFamily="34" charset="0"/>
                <a:sym typeface="Arial"/>
              </a:rPr>
              <a:t> più </a:t>
            </a:r>
            <a:r>
              <a:rPr lang="de-DE" sz="2400" dirty="0" err="1">
                <a:latin typeface="Aptos" panose="020B0004020202020204" pitchFamily="34" charset="0"/>
                <a:sym typeface="Arial"/>
              </a:rPr>
              <a:t>sostenibile</a:t>
            </a:r>
            <a:r>
              <a:rPr lang="de-DE" sz="2400" dirty="0">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2"/>
          <p:cNvPicPr preferRelativeResize="0"/>
          <p:nvPr/>
        </p:nvPicPr>
        <p:blipFill rotWithShape="1">
          <a:blip r:embed="rId3">
            <a:alphaModFix/>
          </a:blip>
          <a:srcRect b="43514"/>
          <a:stretch/>
        </p:blipFill>
        <p:spPr>
          <a:xfrm>
            <a:off x="1700908" y="2249116"/>
            <a:ext cx="9422203" cy="2661087"/>
          </a:xfrm>
          <a:prstGeom prst="rect">
            <a:avLst/>
          </a:prstGeom>
          <a:noFill/>
          <a:ln>
            <a:noFill/>
          </a:ln>
        </p:spPr>
      </p:pic>
      <p:sp>
        <p:nvSpPr>
          <p:cNvPr id="504" name="Google Shape;504;p62"/>
          <p:cNvSpPr txBox="1">
            <a:spLocks noGrp="1"/>
          </p:cNvSpPr>
          <p:nvPr>
            <p:ph type="title"/>
          </p:nvPr>
        </p:nvSpPr>
        <p:spPr>
          <a:xfrm>
            <a:off x="609600" y="485517"/>
            <a:ext cx="10972800" cy="1574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sz="4000" dirty="0">
                <a:latin typeface="Aptos Serif" panose="02020604070405020304" pitchFamily="18" charset="0"/>
                <a:ea typeface="Arial"/>
                <a:cs typeface="Aptos Serif" panose="02020604070405020304" pitchFamily="18" charset="0"/>
                <a:sym typeface="Arial"/>
              </a:rPr>
              <a:t>Lo </a:t>
            </a:r>
            <a:r>
              <a:rPr lang="de-DE" sz="4000" dirty="0" err="1">
                <a:latin typeface="Aptos Serif" panose="02020604070405020304" pitchFamily="18" charset="0"/>
                <a:ea typeface="Arial"/>
                <a:cs typeface="Aptos Serif" panose="02020604070405020304" pitchFamily="18" charset="0"/>
                <a:sym typeface="Arial"/>
              </a:rPr>
              <a:t>strumento</a:t>
            </a:r>
            <a:r>
              <a:rPr lang="de-DE" sz="4000" dirty="0">
                <a:latin typeface="Aptos Serif" panose="02020604070405020304" pitchFamily="18" charset="0"/>
                <a:ea typeface="Arial"/>
                <a:cs typeface="Aptos Serif" panose="02020604070405020304" pitchFamily="18" charset="0"/>
                <a:sym typeface="Arial"/>
              </a:rPr>
              <a:t> per </a:t>
            </a:r>
            <a:r>
              <a:rPr lang="de-DE" sz="4000" dirty="0" err="1">
                <a:latin typeface="Aptos Serif" panose="02020604070405020304" pitchFamily="18" charset="0"/>
                <a:ea typeface="Arial"/>
                <a:cs typeface="Aptos Serif" panose="02020604070405020304" pitchFamily="18" charset="0"/>
                <a:sym typeface="Arial"/>
              </a:rPr>
              <a:t>gli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appalti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pubblici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e</a:t>
            </a:r>
            <a:r>
              <a:rPr lang="de-DE" sz="4000" dirty="0">
                <a:latin typeface="Aptos Serif" panose="02020604070405020304" pitchFamily="18" charset="0"/>
                <a:ea typeface="Arial"/>
                <a:cs typeface="Aptos Serif" panose="02020604070405020304" pitchFamily="18" charset="0"/>
                <a:sym typeface="Arial"/>
              </a:rPr>
              <a:t> il GPP</a:t>
            </a:r>
            <a:endParaRPr sz="4000" dirty="0">
              <a:latin typeface="Aptos Serif" panose="02020604070405020304" pitchFamily="18" charset="0"/>
              <a:cs typeface="Aptos Serif" panose="02020604070405020304" pitchFamily="18" charset="0"/>
            </a:endParaRPr>
          </a:p>
        </p:txBody>
      </p:sp>
      <p:sp>
        <p:nvSpPr>
          <p:cNvPr id="505" name="Google Shape;505;p62"/>
          <p:cNvSpPr/>
          <p:nvPr/>
        </p:nvSpPr>
        <p:spPr>
          <a:xfrm>
            <a:off x="1444505" y="4910203"/>
            <a:ext cx="3194137" cy="864296"/>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2000" b="1" i="0" u="none" strike="noStrike" cap="none" dirty="0">
                <a:solidFill>
                  <a:schemeClr val="accent4"/>
                </a:solidFill>
                <a:latin typeface="Aptos" panose="020B0004020202020204" pitchFamily="34" charset="0"/>
                <a:sym typeface="Arial"/>
              </a:rPr>
              <a:t>   DECARBONIZZAZIONE</a:t>
            </a:r>
            <a:endParaRPr sz="2000" b="0" i="0" u="none" strike="noStrike" cap="none" dirty="0">
              <a:solidFill>
                <a:schemeClr val="accent4"/>
              </a:solidFill>
              <a:latin typeface="Aptos" panose="020B0004020202020204" pitchFamily="34" charset="0"/>
              <a:sym typeface="Arial"/>
            </a:endParaRPr>
          </a:p>
        </p:txBody>
      </p:sp>
      <p:sp>
        <p:nvSpPr>
          <p:cNvPr id="506" name="Google Shape;506;p62"/>
          <p:cNvSpPr/>
          <p:nvPr/>
        </p:nvSpPr>
        <p:spPr>
          <a:xfrm>
            <a:off x="5004066" y="4910203"/>
            <a:ext cx="3194137" cy="864296"/>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dirty="0">
                <a:solidFill>
                  <a:srgbClr val="035854"/>
                </a:solidFill>
                <a:latin typeface="Aptos" panose="020B0004020202020204" pitchFamily="34" charset="0"/>
                <a:sym typeface="Arial"/>
              </a:rPr>
              <a:t>ECONOMIA CIRCOLARE</a:t>
            </a:r>
            <a:endParaRPr sz="1400" b="0" i="0" u="none" strike="noStrike" cap="none" dirty="0">
              <a:solidFill>
                <a:srgbClr val="000000"/>
              </a:solidFill>
              <a:latin typeface="Aptos" panose="020B0004020202020204" pitchFamily="34" charset="0"/>
              <a:sym typeface="Arial"/>
            </a:endParaRPr>
          </a:p>
        </p:txBody>
      </p:sp>
      <p:sp>
        <p:nvSpPr>
          <p:cNvPr id="507" name="Google Shape;507;p62"/>
          <p:cNvSpPr/>
          <p:nvPr/>
        </p:nvSpPr>
        <p:spPr>
          <a:xfrm>
            <a:off x="8563627" y="4910203"/>
            <a:ext cx="3194137" cy="864296"/>
          </a:xfrm>
          <a:prstGeom prst="rect">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rgbClr val="035854"/>
                </a:solidFill>
                <a:latin typeface="Aptos" panose="020B0004020202020204" pitchFamily="34" charset="0"/>
                <a:sym typeface="Arial"/>
              </a:rPr>
              <a:t>BIODIVERSITÀ</a:t>
            </a:r>
            <a:endParaRPr sz="1400" b="0" i="0" u="none" strike="noStrike" cap="none">
              <a:solidFill>
                <a:srgbClr val="000000"/>
              </a:solidFill>
              <a:latin typeface="Aptos" panose="020B0004020202020204" pitchFamily="34" charset="0"/>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3"/>
          <p:cNvSpPr txBox="1">
            <a:spLocks noGrp="1"/>
          </p:cNvSpPr>
          <p:nvPr>
            <p:ph type="title"/>
          </p:nvPr>
        </p:nvSpPr>
        <p:spPr>
          <a:xfrm>
            <a:off x="3661409" y="4720863"/>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Il GPP </a:t>
            </a:r>
            <a:r>
              <a:rPr lang="de-DE" dirty="0" err="1">
                <a:latin typeface="Aptos Serif" panose="02020604070405020304" pitchFamily="18" charset="0"/>
                <a:ea typeface="Arial"/>
                <a:cs typeface="Aptos Serif" panose="02020604070405020304" pitchFamily="18" charset="0"/>
                <a:sym typeface="Arial"/>
              </a:rPr>
              <a:t>nella</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politica</a:t>
            </a:r>
            <a:r>
              <a:rPr lang="de-DE" dirty="0">
                <a:latin typeface="Aptos Serif" panose="02020604070405020304" pitchFamily="18" charset="0"/>
                <a:ea typeface="Arial"/>
                <a:cs typeface="Aptos Serif" panose="02020604070405020304" pitchFamily="18" charset="0"/>
                <a:sym typeface="Arial"/>
              </a:rPr>
              <a:t> europea</a:t>
            </a:r>
            <a:endParaRPr dirty="0">
              <a:latin typeface="Aptos Serif" panose="02020604070405020304" pitchFamily="18" charset="0"/>
              <a:cs typeface="Aptos Serif" panose="02020604070405020304" pitchFamily="18" charset="0"/>
            </a:endParaRPr>
          </a:p>
        </p:txBody>
      </p:sp>
      <p:sp>
        <p:nvSpPr>
          <p:cNvPr id="513" name="Google Shape;513;p63"/>
          <p:cNvSpPr txBox="1">
            <a:spLocks noGrp="1"/>
          </p:cNvSpPr>
          <p:nvPr>
            <p:ph type="body" idx="2"/>
          </p:nvPr>
        </p:nvSpPr>
        <p:spPr>
          <a:xfrm>
            <a:off x="1139867" y="458744"/>
            <a:ext cx="10457772" cy="4952499"/>
          </a:xfrm>
          <a:prstGeom prst="rect">
            <a:avLst/>
          </a:prstGeom>
          <a:noFill/>
          <a:ln>
            <a:noFill/>
          </a:ln>
        </p:spPr>
        <p:txBody>
          <a:bodyPr spcFirstLastPara="1" wrap="square" lIns="0" tIns="45700" rIns="91425" bIns="45700" anchor="t" anchorCtr="0">
            <a:normAutofit fontScale="77500" lnSpcReduction="20000"/>
          </a:bodyPr>
          <a:lstStyle/>
          <a:p>
            <a:pPr marL="457200" lvl="0" indent="-228600" algn="l" rtl="0">
              <a:lnSpc>
                <a:spcPct val="110000"/>
              </a:lnSpc>
              <a:spcBef>
                <a:spcPts val="1800"/>
              </a:spcBef>
              <a:spcAft>
                <a:spcPts val="0"/>
              </a:spcAft>
              <a:buSzPct val="80645"/>
              <a:buNone/>
            </a:pPr>
            <a:r>
              <a:rPr lang="de-DE" sz="3200" dirty="0">
                <a:latin typeface="Aptos" panose="020B0004020202020204" pitchFamily="34" charset="0"/>
                <a:sym typeface="Arial"/>
              </a:rPr>
              <a:t>Per </a:t>
            </a:r>
            <a:r>
              <a:rPr lang="de-DE" sz="3200" dirty="0" err="1">
                <a:latin typeface="Aptos" panose="020B0004020202020204" pitchFamily="34" charset="0"/>
                <a:sym typeface="Arial"/>
              </a:rPr>
              <a:t>questi</a:t>
            </a:r>
            <a:r>
              <a:rPr lang="de-DE" sz="3200" dirty="0">
                <a:latin typeface="Aptos" panose="020B0004020202020204" pitchFamily="34" charset="0"/>
                <a:sym typeface="Arial"/>
              </a:rPr>
              <a:t> </a:t>
            </a:r>
            <a:r>
              <a:rPr lang="de-DE" sz="3200" dirty="0" err="1">
                <a:latin typeface="Aptos" panose="020B0004020202020204" pitchFamily="34" charset="0"/>
                <a:sym typeface="Arial"/>
              </a:rPr>
              <a:t>motivi</a:t>
            </a:r>
            <a:r>
              <a:rPr lang="de-DE" sz="3200" dirty="0">
                <a:latin typeface="Aptos" panose="020B0004020202020204" pitchFamily="34" charset="0"/>
                <a:sym typeface="Arial"/>
              </a:rPr>
              <a:t>, </a:t>
            </a:r>
            <a:r>
              <a:rPr lang="de-DE" sz="3200" dirty="0" err="1">
                <a:latin typeface="Aptos" panose="020B0004020202020204" pitchFamily="34" charset="0"/>
                <a:sym typeface="Arial"/>
              </a:rPr>
              <a:t>l’interesse</a:t>
            </a:r>
            <a:r>
              <a:rPr lang="de-DE" sz="3200" dirty="0">
                <a:latin typeface="Aptos" panose="020B0004020202020204" pitchFamily="34" charset="0"/>
                <a:sym typeface="Arial"/>
              </a:rPr>
              <a:t> </a:t>
            </a:r>
            <a:r>
              <a:rPr lang="de-DE" sz="3200" dirty="0" err="1">
                <a:latin typeface="Aptos" panose="020B0004020202020204" pitchFamily="34" charset="0"/>
                <a:sym typeface="Arial"/>
              </a:rPr>
              <a:t>dell’Unione</a:t>
            </a:r>
            <a:r>
              <a:rPr lang="de-DE" sz="3200" dirty="0">
                <a:latin typeface="Aptos" panose="020B0004020202020204" pitchFamily="34" charset="0"/>
                <a:sym typeface="Arial"/>
              </a:rPr>
              <a:t> europea per il GPP si </a:t>
            </a:r>
            <a:r>
              <a:rPr lang="de-DE" sz="3200" dirty="0" err="1">
                <a:latin typeface="Aptos" panose="020B0004020202020204" pitchFamily="34" charset="0"/>
                <a:sym typeface="Arial"/>
              </a:rPr>
              <a:t>è</a:t>
            </a:r>
            <a:r>
              <a:rPr lang="de-DE" sz="3200" dirty="0">
                <a:latin typeface="Aptos" panose="020B0004020202020204" pitchFamily="34" charset="0"/>
                <a:sym typeface="Arial"/>
              </a:rPr>
              <a:t> </a:t>
            </a:r>
            <a:r>
              <a:rPr lang="de-DE" sz="3200" dirty="0" err="1">
                <a:latin typeface="Aptos" panose="020B0004020202020204" pitchFamily="34" charset="0"/>
                <a:sym typeface="Arial"/>
              </a:rPr>
              <a:t>sviluppato</a:t>
            </a:r>
            <a:r>
              <a:rPr lang="de-DE" sz="3200" dirty="0">
                <a:latin typeface="Aptos" panose="020B0004020202020204" pitchFamily="34" charset="0"/>
                <a:sym typeface="Arial"/>
              </a:rPr>
              <a:t> </a:t>
            </a:r>
            <a:r>
              <a:rPr lang="de-DE" sz="3200" dirty="0" err="1">
                <a:latin typeface="Aptos" panose="020B0004020202020204" pitchFamily="34" charset="0"/>
                <a:sym typeface="Arial"/>
              </a:rPr>
              <a:t>nel</a:t>
            </a:r>
            <a:r>
              <a:rPr lang="de-DE" sz="3200" dirty="0">
                <a:latin typeface="Aptos" panose="020B0004020202020204" pitchFamily="34" charset="0"/>
                <a:sym typeface="Arial"/>
              </a:rPr>
              <a:t> </a:t>
            </a:r>
            <a:r>
              <a:rPr lang="de-DE" sz="3200" dirty="0" err="1">
                <a:latin typeface="Aptos" panose="020B0004020202020204" pitchFamily="34" charset="0"/>
                <a:sym typeface="Arial"/>
              </a:rPr>
              <a:t>corso</a:t>
            </a:r>
            <a:r>
              <a:rPr lang="de-DE" sz="3200" dirty="0">
                <a:latin typeface="Aptos" panose="020B0004020202020204" pitchFamily="34" charset="0"/>
                <a:sym typeface="Arial"/>
              </a:rPr>
              <a:t> del tempo in sei </a:t>
            </a:r>
            <a:r>
              <a:rPr lang="de-DE" sz="3200" dirty="0" err="1">
                <a:latin typeface="Aptos" panose="020B0004020202020204" pitchFamily="34" charset="0"/>
                <a:sym typeface="Arial"/>
              </a:rPr>
              <a:t>fasi</a:t>
            </a:r>
            <a:r>
              <a:rPr lang="de-DE" sz="320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10000"/>
              </a:lnSpc>
              <a:spcBef>
                <a:spcPts val="1800"/>
              </a:spcBef>
              <a:spcAft>
                <a:spcPts val="0"/>
              </a:spcAft>
              <a:buSzPct val="92166"/>
              <a:buFont typeface="Arial"/>
              <a:buChar char="•"/>
            </a:pPr>
            <a:r>
              <a:rPr lang="de-DE" sz="2800" b="1" dirty="0" err="1">
                <a:latin typeface="Aptos" panose="020B0004020202020204" pitchFamily="34" charset="0"/>
                <a:sym typeface="Arial"/>
              </a:rPr>
              <a:t>l’introduzione</a:t>
            </a:r>
            <a:r>
              <a:rPr lang="de-DE" sz="2800" b="1" dirty="0">
                <a:latin typeface="Aptos" panose="020B0004020202020204" pitchFamily="34" charset="0"/>
                <a:sym typeface="Arial"/>
              </a:rPr>
              <a:t> del GPP</a:t>
            </a:r>
            <a:r>
              <a:rPr lang="de-DE" sz="2800" dirty="0">
                <a:latin typeface="Aptos" panose="020B0004020202020204" pitchFamily="34" charset="0"/>
                <a:sym typeface="Arial"/>
              </a:rPr>
              <a:t>: (2001-2004);</a:t>
            </a:r>
            <a:endParaRPr dirty="0">
              <a:latin typeface="Aptos" panose="020B0004020202020204" pitchFamily="34" charset="0"/>
            </a:endParaRPr>
          </a:p>
          <a:p>
            <a:pPr marL="571500" lvl="0" indent="-342900" algn="l" rtl="0">
              <a:lnSpc>
                <a:spcPct val="110000"/>
              </a:lnSpc>
              <a:spcBef>
                <a:spcPts val="1800"/>
              </a:spcBef>
              <a:spcAft>
                <a:spcPts val="0"/>
              </a:spcAft>
              <a:buSzPct val="92166"/>
              <a:buFont typeface="Arial"/>
              <a:buChar char="•"/>
            </a:pPr>
            <a:r>
              <a:rPr lang="de-DE" sz="2800" dirty="0">
                <a:latin typeface="Aptos" panose="020B0004020202020204" pitchFamily="34" charset="0"/>
                <a:sym typeface="Arial"/>
              </a:rPr>
              <a:t>la </a:t>
            </a:r>
            <a:r>
              <a:rPr lang="de-DE" sz="2800" dirty="0" err="1">
                <a:latin typeface="Aptos" panose="020B0004020202020204" pitchFamily="34" charset="0"/>
                <a:sym typeface="Arial"/>
              </a:rPr>
              <a:t>creazione</a:t>
            </a:r>
            <a:r>
              <a:rPr lang="de-DE" sz="2800" dirty="0">
                <a:latin typeface="Aptos" panose="020B0004020202020204" pitchFamily="34" charset="0"/>
                <a:sym typeface="Arial"/>
              </a:rPr>
              <a:t> del </a:t>
            </a:r>
            <a:r>
              <a:rPr lang="de-DE" sz="2800" b="1" dirty="0" err="1">
                <a:latin typeface="Aptos" panose="020B0004020202020204" pitchFamily="34" charset="0"/>
                <a:sym typeface="Arial"/>
              </a:rPr>
              <a:t>quadro</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politico</a:t>
            </a:r>
            <a:r>
              <a:rPr lang="de-DE" sz="2800" b="1" dirty="0">
                <a:latin typeface="Aptos" panose="020B0004020202020204" pitchFamily="34" charset="0"/>
                <a:sym typeface="Arial"/>
              </a:rPr>
              <a:t> per il GPP</a:t>
            </a:r>
            <a:r>
              <a:rPr lang="de-DE" sz="2800" dirty="0">
                <a:latin typeface="Aptos" panose="020B0004020202020204" pitchFamily="34" charset="0"/>
                <a:sym typeface="Arial"/>
              </a:rPr>
              <a:t>: (2004-2008);</a:t>
            </a:r>
            <a:endParaRPr dirty="0">
              <a:latin typeface="Aptos" panose="020B0004020202020204" pitchFamily="34" charset="0"/>
            </a:endParaRPr>
          </a:p>
          <a:p>
            <a:pPr marL="571500" lvl="0" indent="-342900" algn="l" rtl="0">
              <a:lnSpc>
                <a:spcPct val="110000"/>
              </a:lnSpc>
              <a:spcBef>
                <a:spcPts val="1800"/>
              </a:spcBef>
              <a:spcAft>
                <a:spcPts val="0"/>
              </a:spcAft>
              <a:buSzPct val="92166"/>
              <a:buFont typeface="Arial"/>
              <a:buChar char="•"/>
            </a:pPr>
            <a:r>
              <a:rPr lang="de-DE" sz="2800" dirty="0" err="1">
                <a:latin typeface="Aptos" panose="020B0004020202020204" pitchFamily="34" charset="0"/>
                <a:sym typeface="Arial"/>
              </a:rPr>
              <a:t>promozione</a:t>
            </a:r>
            <a:r>
              <a:rPr lang="de-DE" sz="2800" dirty="0">
                <a:latin typeface="Aptos" panose="020B0004020202020204" pitchFamily="34" charset="0"/>
                <a:sym typeface="Arial"/>
              </a:rPr>
              <a:t> </a:t>
            </a:r>
            <a:r>
              <a:rPr lang="de-DE" sz="2800" b="1" dirty="0" err="1">
                <a:latin typeface="Aptos" panose="020B0004020202020204" pitchFamily="34" charset="0"/>
                <a:sym typeface="Arial"/>
              </a:rPr>
              <a:t>dell’introduzione</a:t>
            </a:r>
            <a:r>
              <a:rPr lang="de-DE" sz="2800" b="1" dirty="0">
                <a:latin typeface="Aptos" panose="020B0004020202020204" pitchFamily="34" charset="0"/>
                <a:sym typeface="Arial"/>
              </a:rPr>
              <a:t> del GPP</a:t>
            </a:r>
            <a:r>
              <a:rPr lang="de-DE" sz="2800" dirty="0">
                <a:latin typeface="Aptos" panose="020B0004020202020204" pitchFamily="34" charset="0"/>
                <a:sym typeface="Arial"/>
              </a:rPr>
              <a:t>: (</a:t>
            </a:r>
            <a:r>
              <a:rPr lang="de-DE" sz="2800" dirty="0" err="1">
                <a:latin typeface="Aptos" panose="020B0004020202020204" pitchFamily="34" charset="0"/>
                <a:sym typeface="Arial"/>
              </a:rPr>
              <a:t>dal</a:t>
            </a:r>
            <a:r>
              <a:rPr lang="de-DE" sz="2800" dirty="0">
                <a:latin typeface="Aptos" panose="020B0004020202020204" pitchFamily="34" charset="0"/>
                <a:sym typeface="Arial"/>
              </a:rPr>
              <a:t> 2009)</a:t>
            </a:r>
            <a:endParaRPr dirty="0">
              <a:latin typeface="Aptos" panose="020B0004020202020204" pitchFamily="34" charset="0"/>
            </a:endParaRPr>
          </a:p>
          <a:p>
            <a:pPr marL="571500" lvl="0" indent="-342900" algn="l" rtl="0">
              <a:lnSpc>
                <a:spcPct val="110000"/>
              </a:lnSpc>
              <a:spcBef>
                <a:spcPts val="1800"/>
              </a:spcBef>
              <a:spcAft>
                <a:spcPts val="0"/>
              </a:spcAft>
              <a:buSzPct val="92166"/>
              <a:buFont typeface="Arial"/>
              <a:buChar char="•"/>
            </a:pPr>
            <a:r>
              <a:rPr lang="de-DE" sz="2800" b="1" dirty="0">
                <a:latin typeface="Aptos" panose="020B0004020202020204" pitchFamily="34" charset="0"/>
                <a:sym typeface="Arial"/>
              </a:rPr>
              <a:t>il </a:t>
            </a:r>
            <a:r>
              <a:rPr lang="de-DE" sz="2800" b="1" dirty="0" err="1">
                <a:latin typeface="Aptos" panose="020B0004020202020204" pitchFamily="34" charset="0"/>
                <a:sym typeface="Arial"/>
              </a:rPr>
              <a:t>rafforzamento</a:t>
            </a:r>
            <a:r>
              <a:rPr lang="de-DE" sz="2800" b="1" dirty="0">
                <a:latin typeface="Aptos" panose="020B0004020202020204" pitchFamily="34" charset="0"/>
                <a:sym typeface="Arial"/>
              </a:rPr>
              <a:t> del </a:t>
            </a:r>
            <a:r>
              <a:rPr lang="de-DE" sz="2800" b="1" dirty="0" err="1">
                <a:latin typeface="Aptos" panose="020B0004020202020204" pitchFamily="34" charset="0"/>
                <a:sym typeface="Arial"/>
              </a:rPr>
              <a:t>contesto</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politico</a:t>
            </a:r>
            <a:r>
              <a:rPr lang="de-DE" sz="2800" dirty="0">
                <a:latin typeface="Aptos" panose="020B0004020202020204" pitchFamily="34" charset="0"/>
                <a:sym typeface="Arial"/>
              </a:rPr>
              <a:t>: (2010-2014);</a:t>
            </a:r>
            <a:endParaRPr dirty="0">
              <a:latin typeface="Aptos" panose="020B0004020202020204" pitchFamily="34" charset="0"/>
            </a:endParaRPr>
          </a:p>
          <a:p>
            <a:pPr marL="571500" lvl="0" indent="-342900" algn="l" rtl="0">
              <a:lnSpc>
                <a:spcPct val="110000"/>
              </a:lnSpc>
              <a:spcBef>
                <a:spcPts val="1800"/>
              </a:spcBef>
              <a:spcAft>
                <a:spcPts val="0"/>
              </a:spcAft>
              <a:buSzPct val="92166"/>
              <a:buFont typeface="Arial"/>
              <a:buChar char="•"/>
            </a:pPr>
            <a:r>
              <a:rPr lang="de-DE" sz="2800" dirty="0" err="1">
                <a:latin typeface="Aptos" panose="020B0004020202020204" pitchFamily="34" charset="0"/>
                <a:sym typeface="Arial"/>
              </a:rPr>
              <a:t>integrazione</a:t>
            </a:r>
            <a:r>
              <a:rPr lang="de-DE" sz="2800" dirty="0">
                <a:latin typeface="Aptos" panose="020B0004020202020204" pitchFamily="34" charset="0"/>
                <a:sym typeface="Arial"/>
              </a:rPr>
              <a:t> del </a:t>
            </a:r>
            <a:r>
              <a:rPr lang="de-DE" sz="2800" b="1" dirty="0">
                <a:latin typeface="Aptos" panose="020B0004020202020204" pitchFamily="34" charset="0"/>
                <a:sym typeface="Arial"/>
              </a:rPr>
              <a:t>GPP </a:t>
            </a:r>
            <a:r>
              <a:rPr lang="de-DE" sz="2800" b="1" dirty="0" err="1">
                <a:latin typeface="Aptos" panose="020B0004020202020204" pitchFamily="34" charset="0"/>
                <a:sym typeface="Arial"/>
              </a:rPr>
              <a:t>nel</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contesto</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dell’economia</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circolare</a:t>
            </a:r>
            <a:r>
              <a:rPr lang="de-DE" sz="2800" b="1" dirty="0">
                <a:latin typeface="Aptos" panose="020B0004020202020204" pitchFamily="34" charset="0"/>
                <a:sym typeface="Arial"/>
              </a:rPr>
              <a:t> </a:t>
            </a:r>
            <a:r>
              <a:rPr lang="de-DE" sz="2800" dirty="0">
                <a:latin typeface="Aptos" panose="020B0004020202020204" pitchFamily="34" charset="0"/>
                <a:sym typeface="Arial"/>
              </a:rPr>
              <a:t>(</a:t>
            </a:r>
            <a:r>
              <a:rPr lang="de-DE" sz="2800" dirty="0" err="1">
                <a:latin typeface="Aptos" panose="020B0004020202020204" pitchFamily="34" charset="0"/>
                <a:sym typeface="Arial"/>
              </a:rPr>
              <a:t>dal</a:t>
            </a:r>
            <a:r>
              <a:rPr lang="de-DE" sz="2800" dirty="0">
                <a:latin typeface="Aptos" panose="020B0004020202020204" pitchFamily="34" charset="0"/>
                <a:sym typeface="Arial"/>
              </a:rPr>
              <a:t> 2014 ad </a:t>
            </a:r>
            <a:r>
              <a:rPr lang="de-DE" sz="2800" dirty="0" err="1">
                <a:latin typeface="Aptos" panose="020B0004020202020204" pitchFamily="34" charset="0"/>
                <a:sym typeface="Arial"/>
              </a:rPr>
              <a:t>oggi</a:t>
            </a:r>
            <a:r>
              <a:rPr lang="de-DE" sz="2800" dirty="0">
                <a:latin typeface="Aptos" panose="020B0004020202020204" pitchFamily="34" charset="0"/>
                <a:sym typeface="Arial"/>
              </a:rPr>
              <a:t>), del Green Deal </a:t>
            </a:r>
            <a:r>
              <a:rPr lang="de-DE" sz="2800" dirty="0" err="1">
                <a:latin typeface="Aptos" panose="020B0004020202020204" pitchFamily="34" charset="0"/>
                <a:sym typeface="Arial"/>
              </a:rPr>
              <a:t>europeo</a:t>
            </a:r>
            <a:r>
              <a:rPr lang="de-DE" sz="2800" dirty="0">
                <a:latin typeface="Aptos" panose="020B0004020202020204" pitchFamily="34" charset="0"/>
                <a:sym typeface="Arial"/>
              </a:rPr>
              <a:t> </a:t>
            </a:r>
            <a:r>
              <a:rPr lang="de-DE" sz="2800" dirty="0" err="1">
                <a:latin typeface="Aptos" panose="020B0004020202020204" pitchFamily="34" charset="0"/>
                <a:sym typeface="Arial"/>
              </a:rPr>
              <a:t>e</a:t>
            </a:r>
            <a:r>
              <a:rPr lang="de-DE" sz="2800" dirty="0">
                <a:latin typeface="Aptos" panose="020B0004020202020204" pitchFamily="34" charset="0"/>
                <a:sym typeface="Arial"/>
              </a:rPr>
              <a:t> del piano di </a:t>
            </a:r>
            <a:r>
              <a:rPr lang="de-DE" sz="2800" dirty="0" err="1">
                <a:latin typeface="Aptos" panose="020B0004020202020204" pitchFamily="34" charset="0"/>
                <a:sym typeface="Arial"/>
              </a:rPr>
              <a:t>ripresa</a:t>
            </a:r>
            <a:r>
              <a:rPr lang="de-DE" sz="2800" dirty="0">
                <a:latin typeface="Aptos" panose="020B0004020202020204" pitchFamily="34" charset="0"/>
                <a:sym typeface="Arial"/>
              </a:rPr>
              <a:t> </a:t>
            </a:r>
            <a:r>
              <a:rPr lang="de-DE" sz="2800" dirty="0" err="1">
                <a:latin typeface="Aptos" panose="020B0004020202020204" pitchFamily="34" charset="0"/>
                <a:sym typeface="Arial"/>
              </a:rPr>
              <a:t>economica</a:t>
            </a:r>
            <a:r>
              <a:rPr lang="de-DE" sz="280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10000"/>
              </a:lnSpc>
              <a:spcBef>
                <a:spcPts val="1800"/>
              </a:spcBef>
              <a:spcAft>
                <a:spcPts val="0"/>
              </a:spcAft>
              <a:buSzPct val="92166"/>
              <a:buFont typeface="Arial"/>
              <a:buChar char="•"/>
            </a:pPr>
            <a:r>
              <a:rPr lang="de-DE" sz="2800" dirty="0">
                <a:latin typeface="Aptos" panose="020B0004020202020204" pitchFamily="34" charset="0"/>
                <a:sym typeface="Arial"/>
              </a:rPr>
              <a:t>Il GPP </a:t>
            </a:r>
            <a:r>
              <a:rPr lang="de-DE" sz="2800" dirty="0" err="1">
                <a:latin typeface="Aptos" panose="020B0004020202020204" pitchFamily="34" charset="0"/>
                <a:sym typeface="Arial"/>
              </a:rPr>
              <a:t>è</a:t>
            </a:r>
            <a:r>
              <a:rPr lang="de-DE" sz="2800" dirty="0">
                <a:latin typeface="Aptos" panose="020B0004020202020204" pitchFamily="34" charset="0"/>
                <a:sym typeface="Arial"/>
              </a:rPr>
              <a:t> al </a:t>
            </a:r>
            <a:r>
              <a:rPr lang="de-DE" sz="2800" dirty="0" err="1">
                <a:latin typeface="Aptos" panose="020B0004020202020204" pitchFamily="34" charset="0"/>
                <a:sym typeface="Arial"/>
              </a:rPr>
              <a:t>centro</a:t>
            </a:r>
            <a:r>
              <a:rPr lang="de-DE" sz="2800" dirty="0">
                <a:latin typeface="Aptos" panose="020B0004020202020204" pitchFamily="34" charset="0"/>
                <a:sym typeface="Arial"/>
              </a:rPr>
              <a:t> del </a:t>
            </a:r>
            <a:r>
              <a:rPr lang="de-DE" sz="2800" b="1" dirty="0" err="1">
                <a:latin typeface="Aptos" panose="020B0004020202020204" pitchFamily="34" charset="0"/>
                <a:sym typeface="Arial"/>
              </a:rPr>
              <a:t>principio</a:t>
            </a:r>
            <a:r>
              <a:rPr lang="de-DE" sz="2800" b="1" dirty="0">
                <a:latin typeface="Aptos" panose="020B0004020202020204" pitchFamily="34" charset="0"/>
                <a:sym typeface="Arial"/>
              </a:rPr>
              <a:t> </a:t>
            </a:r>
            <a:r>
              <a:rPr lang="de-DE" sz="2800" dirty="0">
                <a:latin typeface="Aptos" panose="020B0004020202020204" pitchFamily="34" charset="0"/>
                <a:sym typeface="Arial"/>
              </a:rPr>
              <a:t>DNSH </a:t>
            </a:r>
            <a:r>
              <a:rPr lang="de-DE" sz="2800" dirty="0" err="1">
                <a:latin typeface="Aptos" panose="020B0004020202020204" pitchFamily="34" charset="0"/>
                <a:sym typeface="Arial"/>
              </a:rPr>
              <a:t>contenuto</a:t>
            </a:r>
            <a:r>
              <a:rPr lang="de-DE" sz="2800" dirty="0">
                <a:latin typeface="Aptos" panose="020B0004020202020204" pitchFamily="34" charset="0"/>
                <a:sym typeface="Arial"/>
              </a:rPr>
              <a:t> </a:t>
            </a:r>
            <a:r>
              <a:rPr lang="de-DE" sz="2800" dirty="0" err="1">
                <a:latin typeface="Aptos" panose="020B0004020202020204" pitchFamily="34" charset="0"/>
                <a:sym typeface="Arial"/>
              </a:rPr>
              <a:t>nella</a:t>
            </a:r>
            <a:r>
              <a:rPr lang="de-DE" sz="2800" dirty="0">
                <a:latin typeface="Aptos" panose="020B0004020202020204" pitchFamily="34" charset="0"/>
                <a:sym typeface="Arial"/>
              </a:rPr>
              <a:t> </a:t>
            </a:r>
            <a:r>
              <a:rPr lang="de-DE" sz="2800" b="1" dirty="0" err="1">
                <a:latin typeface="Aptos" panose="020B0004020202020204" pitchFamily="34" charset="0"/>
                <a:sym typeface="Arial"/>
              </a:rPr>
              <a:t>tassonomia</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ambientale</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e</a:t>
            </a:r>
            <a:r>
              <a:rPr lang="de-DE" sz="2800" b="1" dirty="0">
                <a:latin typeface="Aptos" panose="020B0004020202020204" pitchFamily="34" charset="0"/>
                <a:sym typeface="Arial"/>
              </a:rPr>
              <a:t> </a:t>
            </a:r>
            <a:r>
              <a:rPr lang="de-DE" sz="2800" b="1" dirty="0" err="1">
                <a:latin typeface="Aptos" panose="020B0004020202020204" pitchFamily="34" charset="0"/>
                <a:sym typeface="Arial"/>
              </a:rPr>
              <a:t>nel</a:t>
            </a:r>
            <a:r>
              <a:rPr lang="de-DE" sz="2800" b="1" dirty="0">
                <a:latin typeface="Aptos" panose="020B0004020202020204" pitchFamily="34" charset="0"/>
                <a:sym typeface="Arial"/>
              </a:rPr>
              <a:t> PNRR</a:t>
            </a:r>
            <a:r>
              <a:rPr lang="de-DE" sz="2800" dirty="0">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594360" y="365125"/>
            <a:ext cx="11003280"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1972 – </a:t>
            </a:r>
            <a:r>
              <a:rPr lang="de-DE" dirty="0" err="1">
                <a:latin typeface="Aptos Serif" panose="02020604070405020304" pitchFamily="18" charset="0"/>
                <a:ea typeface="Arial"/>
                <a:cs typeface="Aptos Serif" panose="02020604070405020304" pitchFamily="18" charset="0"/>
                <a:sym typeface="Arial"/>
              </a:rPr>
              <a:t>Conferenza</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Nazioni</a:t>
            </a:r>
            <a:r>
              <a:rPr lang="de-DE" dirty="0">
                <a:latin typeface="Aptos Serif" panose="02020604070405020304" pitchFamily="18" charset="0"/>
                <a:ea typeface="Arial"/>
                <a:cs typeface="Aptos Serif" panose="02020604070405020304" pitchFamily="18" charset="0"/>
                <a:sym typeface="Arial"/>
              </a:rPr>
              <a:t> Unite </a:t>
            </a:r>
            <a:r>
              <a:rPr lang="de-DE" dirty="0" err="1">
                <a:latin typeface="Aptos Serif" panose="02020604070405020304" pitchFamily="18" charset="0"/>
                <a:ea typeface="Arial"/>
                <a:cs typeface="Aptos Serif" panose="02020604070405020304" pitchFamily="18" charset="0"/>
                <a:sym typeface="Arial"/>
              </a:rPr>
              <a:t>sull’ambiente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umano</a:t>
            </a:r>
            <a:endParaRPr dirty="0">
              <a:latin typeface="Aptos Serif" panose="02020604070405020304" pitchFamily="18" charset="0"/>
              <a:cs typeface="Aptos Serif" panose="02020604070405020304" pitchFamily="18" charset="0"/>
            </a:endParaRPr>
          </a:p>
        </p:txBody>
      </p:sp>
      <p:pic>
        <p:nvPicPr>
          <p:cNvPr id="149" name="Google Shape;149;p30"/>
          <p:cNvPicPr preferRelativeResize="0"/>
          <p:nvPr/>
        </p:nvPicPr>
        <p:blipFill rotWithShape="1">
          <a:blip r:embed="rId3">
            <a:alphaModFix/>
          </a:blip>
          <a:srcRect t="11487" r="1" b="11487"/>
          <a:stretch/>
        </p:blipFill>
        <p:spPr>
          <a:xfrm>
            <a:off x="594360" y="1881188"/>
            <a:ext cx="5311140" cy="4352544"/>
          </a:xfrm>
          <a:prstGeom prst="rect">
            <a:avLst/>
          </a:prstGeom>
          <a:noFill/>
          <a:ln>
            <a:noFill/>
          </a:ln>
        </p:spPr>
      </p:pic>
      <p:sp>
        <p:nvSpPr>
          <p:cNvPr id="150" name="Google Shape;150;p30"/>
          <p:cNvSpPr txBox="1">
            <a:spLocks noGrp="1"/>
          </p:cNvSpPr>
          <p:nvPr>
            <p:ph type="body" idx="4294967295"/>
          </p:nvPr>
        </p:nvSpPr>
        <p:spPr>
          <a:xfrm>
            <a:off x="5689600" y="1881188"/>
            <a:ext cx="5908040" cy="4352544"/>
          </a:xfrm>
          <a:prstGeom prst="rect">
            <a:avLst/>
          </a:prstGeom>
          <a:noFill/>
          <a:ln>
            <a:noFill/>
          </a:ln>
        </p:spPr>
        <p:txBody>
          <a:bodyPr spcFirstLastPara="1" wrap="square" lIns="91425" tIns="45700" rIns="91425" bIns="45700" anchor="t" anchorCtr="0">
            <a:normAutofit lnSpcReduction="10000"/>
          </a:bodyPr>
          <a:lstStyle/>
          <a:p>
            <a:pPr marL="571500" lvl="0" indent="-342900" algn="l" rtl="0">
              <a:lnSpc>
                <a:spcPct val="110000"/>
              </a:lnSpc>
              <a:spcBef>
                <a:spcPts val="0"/>
              </a:spcBef>
              <a:spcAft>
                <a:spcPts val="0"/>
              </a:spcAft>
              <a:buClr>
                <a:srgbClr val="000000"/>
              </a:buClr>
              <a:buSzPts val="2800"/>
              <a:buFont typeface="Arial"/>
              <a:buChar char="•"/>
            </a:pPr>
            <a:r>
              <a:rPr lang="de-DE" sz="2600" dirty="0" err="1">
                <a:latin typeface="Aptos" panose="020B0004020202020204" pitchFamily="34" charset="0"/>
                <a:sym typeface="Arial"/>
              </a:rPr>
              <a:t>È</a:t>
            </a:r>
            <a:r>
              <a:rPr lang="de-DE" sz="2600" dirty="0">
                <a:latin typeface="Aptos" panose="020B0004020202020204" pitchFamily="34" charset="0"/>
                <a:sym typeface="Arial"/>
              </a:rPr>
              <a:t> </a:t>
            </a:r>
            <a:r>
              <a:rPr lang="de-DE" sz="2600" dirty="0" err="1">
                <a:latin typeface="Aptos" panose="020B0004020202020204" pitchFamily="34" charset="0"/>
                <a:sym typeface="Arial"/>
              </a:rPr>
              <a:t>stata</a:t>
            </a:r>
            <a:r>
              <a:rPr lang="de-DE" sz="2600" dirty="0">
                <a:latin typeface="Aptos" panose="020B0004020202020204" pitchFamily="34" charset="0"/>
                <a:sym typeface="Arial"/>
              </a:rPr>
              <a:t> la prima </a:t>
            </a:r>
            <a:r>
              <a:rPr lang="de-DE" sz="2600" dirty="0" err="1">
                <a:latin typeface="Aptos" panose="020B0004020202020204" pitchFamily="34" charset="0"/>
                <a:sym typeface="Arial"/>
              </a:rPr>
              <a:t>conferenza</a:t>
            </a:r>
            <a:r>
              <a:rPr lang="de-DE" sz="2600" dirty="0">
                <a:latin typeface="Aptos" panose="020B0004020202020204" pitchFamily="34" charset="0"/>
                <a:sym typeface="Arial"/>
              </a:rPr>
              <a:t> </a:t>
            </a:r>
            <a:r>
              <a:rPr lang="de-DE" sz="2600" dirty="0" err="1">
                <a:latin typeface="Aptos" panose="020B0004020202020204" pitchFamily="34" charset="0"/>
                <a:sym typeface="Arial"/>
              </a:rPr>
              <a:t>mondiale</a:t>
            </a:r>
            <a:r>
              <a:rPr lang="de-DE" sz="2600" dirty="0">
                <a:latin typeface="Aptos" panose="020B0004020202020204" pitchFamily="34" charset="0"/>
                <a:sym typeface="Arial"/>
              </a:rPr>
              <a:t> in </a:t>
            </a:r>
            <a:r>
              <a:rPr lang="de-DE" sz="2600" dirty="0" err="1">
                <a:latin typeface="Aptos" panose="020B0004020202020204" pitchFamily="34" charset="0"/>
                <a:sym typeface="Arial"/>
              </a:rPr>
              <a:t>cui</a:t>
            </a:r>
            <a:r>
              <a:rPr lang="de-DE" sz="2600" dirty="0">
                <a:latin typeface="Aptos" panose="020B0004020202020204" pitchFamily="34" charset="0"/>
                <a:sym typeface="Arial"/>
              </a:rPr>
              <a:t> </a:t>
            </a:r>
            <a:r>
              <a:rPr lang="de-DE" sz="2600" b="1" dirty="0" err="1">
                <a:latin typeface="Aptos" panose="020B0004020202020204" pitchFamily="34" charset="0"/>
                <a:sym typeface="Arial"/>
              </a:rPr>
              <a:t>l’ambiente</a:t>
            </a:r>
            <a:r>
              <a:rPr lang="de-DE" sz="2600" b="1" dirty="0">
                <a:latin typeface="Aptos" panose="020B0004020202020204" pitchFamily="34" charset="0"/>
                <a:sym typeface="Arial"/>
              </a:rPr>
              <a:t> </a:t>
            </a:r>
            <a:r>
              <a:rPr lang="de-DE" sz="2600" dirty="0" err="1">
                <a:latin typeface="Aptos" panose="020B0004020202020204" pitchFamily="34" charset="0"/>
                <a:sym typeface="Arial"/>
              </a:rPr>
              <a:t>è</a:t>
            </a:r>
            <a:r>
              <a:rPr lang="de-DE" sz="2600" dirty="0">
                <a:latin typeface="Aptos" panose="020B0004020202020204" pitchFamily="34" charset="0"/>
                <a:sym typeface="Arial"/>
              </a:rPr>
              <a:t> </a:t>
            </a:r>
            <a:r>
              <a:rPr lang="de-DE" sz="2600" dirty="0" err="1">
                <a:latin typeface="Aptos" panose="020B0004020202020204" pitchFamily="34" charset="0"/>
                <a:sym typeface="Arial"/>
              </a:rPr>
              <a:t>diventato</a:t>
            </a:r>
            <a:r>
              <a:rPr lang="de-DE" sz="2600" dirty="0">
                <a:latin typeface="Aptos" panose="020B0004020202020204" pitchFamily="34" charset="0"/>
                <a:sym typeface="Arial"/>
              </a:rPr>
              <a:t> </a:t>
            </a:r>
            <a:r>
              <a:rPr lang="de-DE" sz="2600" b="1" dirty="0" err="1">
                <a:latin typeface="Aptos" panose="020B0004020202020204" pitchFamily="34" charset="0"/>
                <a:sym typeface="Arial"/>
              </a:rPr>
              <a:t>un</a:t>
            </a:r>
            <a:r>
              <a:rPr lang="de-DE" sz="2600" b="1" dirty="0">
                <a:latin typeface="Aptos" panose="020B0004020202020204" pitchFamily="34" charset="0"/>
                <a:sym typeface="Arial"/>
              </a:rPr>
              <a:t> </a:t>
            </a:r>
            <a:r>
              <a:rPr lang="de-DE" sz="2600" b="1" dirty="0" err="1">
                <a:latin typeface="Aptos" panose="020B0004020202020204" pitchFamily="34" charset="0"/>
                <a:sym typeface="Arial"/>
              </a:rPr>
              <a:t>tema</a:t>
            </a:r>
            <a:r>
              <a:rPr lang="de-DE" sz="2600" b="1" dirty="0">
                <a:latin typeface="Aptos" panose="020B0004020202020204" pitchFamily="34" charset="0"/>
                <a:sym typeface="Arial"/>
              </a:rPr>
              <a:t> </a:t>
            </a:r>
            <a:r>
              <a:rPr lang="de-DE" sz="2600" b="1" dirty="0" err="1">
                <a:latin typeface="Aptos" panose="020B0004020202020204" pitchFamily="34" charset="0"/>
                <a:sym typeface="Arial"/>
              </a:rPr>
              <a:t>importante</a:t>
            </a:r>
            <a:r>
              <a:rPr lang="de-DE" sz="260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10000"/>
              </a:lnSpc>
              <a:spcBef>
                <a:spcPts val="0"/>
              </a:spcBef>
              <a:spcAft>
                <a:spcPts val="0"/>
              </a:spcAft>
              <a:buClr>
                <a:srgbClr val="000000"/>
              </a:buClr>
              <a:buSzPts val="2800"/>
              <a:buFont typeface="Arial"/>
              <a:buChar char="•"/>
            </a:pPr>
            <a:r>
              <a:rPr lang="de-DE" sz="2600" dirty="0">
                <a:latin typeface="Aptos" panose="020B0004020202020204" pitchFamily="34" charset="0"/>
                <a:sym typeface="Arial"/>
              </a:rPr>
              <a:t>Fu </a:t>
            </a:r>
            <a:r>
              <a:rPr lang="de-DE" sz="2600" dirty="0" err="1">
                <a:latin typeface="Aptos" panose="020B0004020202020204" pitchFamily="34" charset="0"/>
                <a:sym typeface="Arial"/>
              </a:rPr>
              <a:t>approvata</a:t>
            </a:r>
            <a:r>
              <a:rPr lang="de-DE" sz="2600" dirty="0">
                <a:latin typeface="Aptos" panose="020B0004020202020204" pitchFamily="34" charset="0"/>
                <a:sym typeface="Arial"/>
              </a:rPr>
              <a:t> la </a:t>
            </a:r>
            <a:r>
              <a:rPr lang="de-DE" sz="2600" b="1" dirty="0" err="1">
                <a:latin typeface="Aptos" panose="020B0004020202020204" pitchFamily="34" charset="0"/>
                <a:sym typeface="Arial"/>
              </a:rPr>
              <a:t>Dichiarazione</a:t>
            </a:r>
            <a:r>
              <a:rPr lang="de-DE" sz="2600" b="1" dirty="0">
                <a:latin typeface="Aptos" panose="020B0004020202020204" pitchFamily="34" charset="0"/>
                <a:sym typeface="Arial"/>
              </a:rPr>
              <a:t> di </a:t>
            </a:r>
            <a:r>
              <a:rPr lang="de-DE" sz="2600" b="1" dirty="0" err="1">
                <a:latin typeface="Aptos" panose="020B0004020202020204" pitchFamily="34" charset="0"/>
                <a:sym typeface="Arial"/>
              </a:rPr>
              <a:t>Stoccolma</a:t>
            </a:r>
            <a:r>
              <a:rPr lang="de-DE" sz="2600"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110000"/>
              </a:lnSpc>
              <a:spcBef>
                <a:spcPts val="0"/>
              </a:spcBef>
              <a:spcAft>
                <a:spcPts val="0"/>
              </a:spcAft>
              <a:buClr>
                <a:srgbClr val="000000"/>
              </a:buClr>
              <a:buSzPts val="2800"/>
              <a:buFont typeface="Arial"/>
              <a:buChar char="•"/>
            </a:pPr>
            <a:r>
              <a:rPr lang="de-DE" sz="2600" dirty="0">
                <a:latin typeface="Aptos" panose="020B0004020202020204" pitchFamily="34" charset="0"/>
                <a:sym typeface="Arial"/>
              </a:rPr>
              <a:t>Uno </a:t>
            </a:r>
            <a:r>
              <a:rPr lang="de-DE" sz="2600" dirty="0" err="1">
                <a:latin typeface="Aptos" panose="020B0004020202020204" pitchFamily="34" charset="0"/>
                <a:sym typeface="Arial"/>
              </a:rPr>
              <a:t>dei</a:t>
            </a:r>
            <a:r>
              <a:rPr lang="de-DE" sz="2600" dirty="0">
                <a:latin typeface="Aptos" panose="020B0004020202020204" pitchFamily="34" charset="0"/>
                <a:sym typeface="Arial"/>
              </a:rPr>
              <a:t> </a:t>
            </a:r>
            <a:r>
              <a:rPr lang="de-DE" sz="2600" dirty="0" err="1">
                <a:latin typeface="Aptos" panose="020B0004020202020204" pitchFamily="34" charset="0"/>
                <a:sym typeface="Arial"/>
              </a:rPr>
              <a:t>risultati</a:t>
            </a:r>
            <a:r>
              <a:rPr lang="de-DE" sz="2600" dirty="0">
                <a:latin typeface="Aptos" panose="020B0004020202020204" pitchFamily="34" charset="0"/>
                <a:sym typeface="Arial"/>
              </a:rPr>
              <a:t> più </a:t>
            </a:r>
            <a:r>
              <a:rPr lang="de-DE" sz="2600" dirty="0" err="1">
                <a:latin typeface="Aptos" panose="020B0004020202020204" pitchFamily="34" charset="0"/>
                <a:sym typeface="Arial"/>
              </a:rPr>
              <a:t>importanti</a:t>
            </a:r>
            <a:r>
              <a:rPr lang="de-DE" sz="2600" dirty="0">
                <a:latin typeface="Aptos" panose="020B0004020202020204" pitchFamily="34" charset="0"/>
                <a:sym typeface="Arial"/>
              </a:rPr>
              <a:t> della </a:t>
            </a:r>
            <a:r>
              <a:rPr lang="de-DE" sz="2600" dirty="0" err="1">
                <a:latin typeface="Aptos" panose="020B0004020202020204" pitchFamily="34" charset="0"/>
                <a:sym typeface="Arial"/>
              </a:rPr>
              <a:t>conferenza</a:t>
            </a:r>
            <a:r>
              <a:rPr lang="de-DE" sz="2600" dirty="0">
                <a:latin typeface="Aptos" panose="020B0004020202020204" pitchFamily="34" charset="0"/>
                <a:sym typeface="Arial"/>
              </a:rPr>
              <a:t> di </a:t>
            </a:r>
            <a:r>
              <a:rPr lang="de-DE" sz="2600" dirty="0" err="1">
                <a:latin typeface="Aptos" panose="020B0004020202020204" pitchFamily="34" charset="0"/>
                <a:sym typeface="Arial"/>
              </a:rPr>
              <a:t>Stoccolma</a:t>
            </a:r>
            <a:r>
              <a:rPr lang="de-DE" sz="2600" dirty="0">
                <a:latin typeface="Aptos" panose="020B0004020202020204" pitchFamily="34" charset="0"/>
                <a:sym typeface="Arial"/>
              </a:rPr>
              <a:t> </a:t>
            </a:r>
            <a:r>
              <a:rPr lang="de-DE" sz="2600" dirty="0" err="1">
                <a:latin typeface="Aptos" panose="020B0004020202020204" pitchFamily="34" charset="0"/>
                <a:sym typeface="Arial"/>
              </a:rPr>
              <a:t>fu</a:t>
            </a:r>
            <a:r>
              <a:rPr lang="de-DE" sz="2600" dirty="0">
                <a:latin typeface="Aptos" panose="020B0004020202020204" pitchFamily="34" charset="0"/>
                <a:sym typeface="Arial"/>
              </a:rPr>
              <a:t> la </a:t>
            </a:r>
            <a:r>
              <a:rPr lang="de-DE" sz="2600" b="1" u="sng" dirty="0">
                <a:solidFill>
                  <a:schemeClr val="hlink"/>
                </a:solidFill>
                <a:latin typeface="Aptos" panose="020B0004020202020204" pitchFamily="34" charset="0"/>
                <a:sym typeface="Arial"/>
                <a:hlinkClick r:id="rId4"/>
              </a:rPr>
              <a:t>fondazione del Programma delle Nazioni Unite per l’ambiente (UNEP).</a:t>
            </a:r>
            <a:endParaRPr sz="2600" b="1" dirty="0">
              <a:latin typeface="Aptos" panose="020B0004020202020204" pitchFamily="34" charset="0"/>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xfrm>
            <a:off x="594360" y="-613816"/>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10 DOCUMENTO CHIAVE</a:t>
            </a:r>
            <a:endParaRPr dirty="0">
              <a:latin typeface="Aptos Serif" panose="02020604070405020304" pitchFamily="18" charset="0"/>
              <a:cs typeface="Aptos Serif" panose="02020604070405020304" pitchFamily="18" charset="0"/>
            </a:endParaRPr>
          </a:p>
        </p:txBody>
      </p:sp>
      <p:pic>
        <p:nvPicPr>
          <p:cNvPr id="519" name="Google Shape;519;p64"/>
          <p:cNvPicPr preferRelativeResize="0"/>
          <p:nvPr/>
        </p:nvPicPr>
        <p:blipFill rotWithShape="1">
          <a:blip r:embed="rId3">
            <a:alphaModFix/>
          </a:blip>
          <a:srcRect/>
          <a:stretch/>
        </p:blipFill>
        <p:spPr>
          <a:xfrm>
            <a:off x="594360" y="1352859"/>
            <a:ext cx="2221877" cy="1688626"/>
          </a:xfrm>
          <a:prstGeom prst="rect">
            <a:avLst/>
          </a:prstGeom>
          <a:noFill/>
          <a:ln>
            <a:noFill/>
          </a:ln>
        </p:spPr>
      </p:pic>
      <p:pic>
        <p:nvPicPr>
          <p:cNvPr id="520" name="Google Shape;520;p64"/>
          <p:cNvPicPr preferRelativeResize="0"/>
          <p:nvPr/>
        </p:nvPicPr>
        <p:blipFill rotWithShape="1">
          <a:blip r:embed="rId4">
            <a:alphaModFix/>
          </a:blip>
          <a:srcRect/>
          <a:stretch/>
        </p:blipFill>
        <p:spPr>
          <a:xfrm>
            <a:off x="8956109" y="171346"/>
            <a:ext cx="2997896" cy="1283896"/>
          </a:xfrm>
          <a:prstGeom prst="rect">
            <a:avLst/>
          </a:prstGeom>
          <a:noFill/>
          <a:ln>
            <a:noFill/>
          </a:ln>
        </p:spPr>
      </p:pic>
      <p:pic>
        <p:nvPicPr>
          <p:cNvPr id="521" name="Google Shape;521;p64"/>
          <p:cNvPicPr preferRelativeResize="0"/>
          <p:nvPr/>
        </p:nvPicPr>
        <p:blipFill rotWithShape="1">
          <a:blip r:embed="rId5">
            <a:alphaModFix/>
          </a:blip>
          <a:srcRect/>
          <a:stretch/>
        </p:blipFill>
        <p:spPr>
          <a:xfrm>
            <a:off x="9259311" y="4651884"/>
            <a:ext cx="2932689" cy="1283896"/>
          </a:xfrm>
          <a:prstGeom prst="rect">
            <a:avLst/>
          </a:prstGeom>
          <a:noFill/>
          <a:ln>
            <a:noFill/>
          </a:ln>
        </p:spPr>
      </p:pic>
      <p:sp>
        <p:nvSpPr>
          <p:cNvPr id="522" name="Google Shape;522;p64"/>
          <p:cNvSpPr txBox="1"/>
          <p:nvPr/>
        </p:nvSpPr>
        <p:spPr>
          <a:xfrm>
            <a:off x="2816237" y="1583074"/>
            <a:ext cx="7292267"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ptos" panose="020B0004020202020204" pitchFamily="34" charset="0"/>
                <a:sym typeface="Arial"/>
              </a:rPr>
              <a:t>Le </a:t>
            </a:r>
            <a:r>
              <a:rPr lang="de-DE" sz="2400" b="1" i="0" u="none" strike="noStrike" cap="none" dirty="0" err="1">
                <a:solidFill>
                  <a:srgbClr val="000000"/>
                </a:solidFill>
                <a:latin typeface="Aptos" panose="020B0004020202020204" pitchFamily="34" charset="0"/>
                <a:sym typeface="Arial"/>
              </a:rPr>
              <a:t>comunicazioni</a:t>
            </a:r>
            <a:r>
              <a:rPr lang="de-DE" sz="2400" b="1" i="0" u="none" strike="noStrike" cap="none" dirty="0">
                <a:solidFill>
                  <a:srgbClr val="000000"/>
                </a:solidFill>
                <a:latin typeface="Aptos" panose="020B0004020202020204" pitchFamily="34" charset="0"/>
                <a:sym typeface="Arial"/>
              </a:rPr>
              <a:t> 274 del 2001 </a:t>
            </a:r>
            <a:r>
              <a:rPr lang="de-DE" sz="2400" b="1" i="0" u="none" strike="noStrike" cap="none" dirty="0" err="1">
                <a:solidFill>
                  <a:srgbClr val="000000"/>
                </a:solidFill>
                <a:latin typeface="Aptos" panose="020B0004020202020204" pitchFamily="34" charset="0"/>
                <a:sym typeface="Arial"/>
              </a:rPr>
              <a:t>e</a:t>
            </a:r>
            <a:r>
              <a:rPr lang="de-DE" sz="2400" b="1" i="0" u="none" strike="noStrike" cap="none" dirty="0">
                <a:solidFill>
                  <a:srgbClr val="000000"/>
                </a:solidFill>
                <a:latin typeface="Aptos" panose="020B0004020202020204" pitchFamily="34" charset="0"/>
                <a:sym typeface="Arial"/>
              </a:rPr>
              <a:t> 566 del 2001</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err="1">
                <a:solidFill>
                  <a:srgbClr val="000000"/>
                </a:solidFill>
                <a:latin typeface="Aptos" panose="020B0004020202020204" pitchFamily="34" charset="0"/>
                <a:sym typeface="Arial"/>
              </a:rPr>
              <a:t>Politica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integrata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dei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prodotti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piani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d’azione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nazionali</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ptos" panose="020B0004020202020204" pitchFamily="34" charset="0"/>
                <a:sym typeface="Arial"/>
              </a:rPr>
              <a:t>Il </a:t>
            </a:r>
            <a:r>
              <a:rPr lang="de-DE" sz="2400" b="1" i="0" u="none" strike="noStrike" cap="none" dirty="0" err="1">
                <a:solidFill>
                  <a:srgbClr val="000000"/>
                </a:solidFill>
                <a:latin typeface="Aptos" panose="020B0004020202020204" pitchFamily="34" charset="0"/>
                <a:sym typeface="Arial"/>
              </a:rPr>
              <a:t>manuale</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Buying</a:t>
            </a:r>
            <a:r>
              <a:rPr lang="de-DE" sz="2400" b="1" i="0" u="none" strike="noStrike" cap="none" dirty="0">
                <a:solidFill>
                  <a:srgbClr val="000000"/>
                </a:solidFill>
                <a:latin typeface="Aptos" panose="020B0004020202020204" pitchFamily="34" charset="0"/>
                <a:sym typeface="Arial"/>
              </a:rPr>
              <a:t> Green"</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err="1">
                <a:solidFill>
                  <a:srgbClr val="000000"/>
                </a:solidFill>
                <a:latin typeface="Aptos" panose="020B0004020202020204" pitchFamily="34" charset="0"/>
                <a:sym typeface="Arial"/>
              </a:rPr>
              <a:t>Comunicazione</a:t>
            </a:r>
            <a:r>
              <a:rPr lang="de-DE" sz="2400" b="1" i="0" u="none" strike="noStrike" cap="none" dirty="0">
                <a:solidFill>
                  <a:srgbClr val="000000"/>
                </a:solidFill>
                <a:latin typeface="Aptos" panose="020B0004020202020204" pitchFamily="34" charset="0"/>
                <a:sym typeface="Arial"/>
              </a:rPr>
              <a:t> 400 del 2008</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Appalti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pubblici</a:t>
            </a:r>
            <a:r>
              <a:rPr lang="de-DE" sz="2400" b="0" i="0" u="none" strike="noStrike" cap="none" dirty="0">
                <a:solidFill>
                  <a:srgbClr val="000000"/>
                </a:solidFill>
                <a:latin typeface="Aptos" panose="020B0004020202020204" pitchFamily="34" charset="0"/>
                <a:sym typeface="Arial"/>
              </a:rPr>
              <a:t> per </a:t>
            </a:r>
            <a:r>
              <a:rPr lang="de-DE" sz="2400" b="0" i="0" u="none" strike="noStrike" cap="none" dirty="0" err="1">
                <a:solidFill>
                  <a:srgbClr val="000000"/>
                </a:solidFill>
                <a:latin typeface="Aptos" panose="020B0004020202020204" pitchFamily="34" charset="0"/>
                <a:sym typeface="Arial"/>
              </a:rPr>
              <a:t>un</a:t>
            </a:r>
            <a:r>
              <a:rPr lang="de-DE" sz="2400" b="0" i="0" u="none" strike="noStrike" cap="none" dirty="0">
                <a:solidFill>
                  <a:srgbClr val="000000"/>
                </a:solidFill>
                <a:latin typeface="Aptos" panose="020B0004020202020204" pitchFamily="34" charset="0"/>
                <a:sym typeface="Arial"/>
              </a:rPr>
              <a:t> ambiente </a:t>
            </a:r>
            <a:r>
              <a:rPr lang="de-DE" sz="2400" b="0" i="0" u="none" strike="noStrike" cap="none" dirty="0" err="1">
                <a:solidFill>
                  <a:srgbClr val="000000"/>
                </a:solidFill>
                <a:latin typeface="Aptos" panose="020B0004020202020204" pitchFamily="34" charset="0"/>
                <a:sym typeface="Arial"/>
              </a:rPr>
              <a:t>migliore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comunicazione</a:t>
            </a:r>
            <a:r>
              <a:rPr lang="de-DE" sz="2400" b="0" i="0" u="none" strike="noStrike" cap="none" dirty="0">
                <a:solidFill>
                  <a:srgbClr val="000000"/>
                </a:solidFill>
                <a:latin typeface="Aptos" panose="020B0004020202020204" pitchFamily="34" charset="0"/>
                <a:sym typeface="Arial"/>
              </a:rPr>
              <a:t> 572 del 2017) La </a:t>
            </a:r>
            <a:r>
              <a:rPr lang="de-DE" sz="2400" b="1" i="0" u="none" strike="noStrike" cap="none" dirty="0" err="1">
                <a:solidFill>
                  <a:srgbClr val="000000"/>
                </a:solidFill>
                <a:latin typeface="Aptos" panose="020B0004020202020204" pitchFamily="34" charset="0"/>
                <a:sym typeface="Arial"/>
              </a:rPr>
              <a:t>strategia</a:t>
            </a:r>
            <a:r>
              <a:rPr lang="de-DE" sz="2400" b="1" i="0" u="none" strike="noStrike" cap="none" dirty="0">
                <a:solidFill>
                  <a:srgbClr val="000000"/>
                </a:solidFill>
                <a:latin typeface="Aptos" panose="020B0004020202020204" pitchFamily="34" charset="0"/>
                <a:sym typeface="Arial"/>
              </a:rPr>
              <a:t> europea 2020</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err="1">
                <a:solidFill>
                  <a:srgbClr val="000000"/>
                </a:solidFill>
                <a:latin typeface="Aptos" panose="020B0004020202020204" pitchFamily="34" charset="0"/>
                <a:sym typeface="Arial"/>
              </a:rPr>
              <a:t>Economia</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circolare</a:t>
            </a:r>
            <a:r>
              <a:rPr lang="de-DE" sz="2400" b="1" i="0" u="none" strike="noStrike" cap="none" dirty="0">
                <a:solidFill>
                  <a:srgbClr val="000000"/>
                </a:solidFill>
                <a:latin typeface="Aptos" panose="020B0004020202020204" pitchFamily="34" charset="0"/>
                <a:sym typeface="Arial"/>
              </a:rPr>
              <a:t>;</a:t>
            </a:r>
            <a:endParaRPr sz="2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err="1">
                <a:solidFill>
                  <a:srgbClr val="000000"/>
                </a:solidFill>
                <a:latin typeface="Aptos" panose="020B0004020202020204" pitchFamily="34" charset="0"/>
                <a:sym typeface="Arial"/>
              </a:rPr>
              <a:t>Appalti</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sociali</a:t>
            </a:r>
            <a:r>
              <a:rPr lang="de-DE" sz="2400" b="1" i="0" u="none" strike="noStrike" cap="none" dirty="0">
                <a:solidFill>
                  <a:srgbClr val="000000"/>
                </a:solidFill>
                <a:latin typeface="Aptos" panose="020B0004020202020204" pitchFamily="34" charset="0"/>
                <a:sym typeface="Arial"/>
              </a:rPr>
              <a:t>;</a:t>
            </a:r>
            <a:endParaRPr sz="2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a:solidFill>
                  <a:srgbClr val="000000"/>
                </a:solidFill>
                <a:latin typeface="Aptos" panose="020B0004020202020204" pitchFamily="34" charset="0"/>
                <a:sym typeface="Arial"/>
              </a:rPr>
              <a:t>Green Deal </a:t>
            </a:r>
            <a:r>
              <a:rPr lang="de-DE" sz="2400" b="1" i="0" u="none" strike="noStrike" cap="none" dirty="0" err="1">
                <a:solidFill>
                  <a:srgbClr val="000000"/>
                </a:solidFill>
                <a:latin typeface="Aptos" panose="020B0004020202020204" pitchFamily="34" charset="0"/>
                <a:sym typeface="Arial"/>
              </a:rPr>
              <a:t>europeo</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rgbClr val="000000"/>
                </a:solidFill>
                <a:latin typeface="Aptos" panose="020B0004020202020204" pitchFamily="34" charset="0"/>
                <a:sym typeface="Arial"/>
              </a:rPr>
              <a:t>Green Deal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finanza</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sostenibile</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a:solidFill>
                  <a:srgbClr val="000000"/>
                </a:solidFill>
                <a:latin typeface="Aptos" panose="020B0004020202020204" pitchFamily="34" charset="0"/>
                <a:sym typeface="Arial"/>
              </a:rPr>
              <a:t>DNSH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PNRR</a:t>
            </a:r>
            <a:endParaRPr dirty="0">
              <a:latin typeface="Aptos" panose="020B0004020202020204" pitchFamily="34" charset="0"/>
            </a:endParaRPr>
          </a:p>
        </p:txBody>
      </p:sp>
      <p:pic>
        <p:nvPicPr>
          <p:cNvPr id="523" name="Google Shape;523;p64"/>
          <p:cNvPicPr preferRelativeResize="0"/>
          <p:nvPr/>
        </p:nvPicPr>
        <p:blipFill rotWithShape="1">
          <a:blip r:embed="rId6">
            <a:alphaModFix/>
          </a:blip>
          <a:srcRect/>
          <a:stretch/>
        </p:blipFill>
        <p:spPr>
          <a:xfrm>
            <a:off x="0" y="4860099"/>
            <a:ext cx="1490741" cy="1997901"/>
          </a:xfrm>
          <a:prstGeom prst="rect">
            <a:avLst/>
          </a:prstGeom>
          <a:noFill/>
          <a:ln>
            <a:noFill/>
          </a:ln>
        </p:spPr>
      </p:pic>
      <p:pic>
        <p:nvPicPr>
          <p:cNvPr id="524" name="Google Shape;524;p64"/>
          <p:cNvPicPr preferRelativeResize="0"/>
          <p:nvPr/>
        </p:nvPicPr>
        <p:blipFill rotWithShape="1">
          <a:blip r:embed="rId7">
            <a:alphaModFix/>
          </a:blip>
          <a:srcRect/>
          <a:stretch/>
        </p:blipFill>
        <p:spPr>
          <a:xfrm>
            <a:off x="1458690" y="3960217"/>
            <a:ext cx="1249611" cy="16661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6318885" y="5219363"/>
            <a:ext cx="4939666" cy="82311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Acquistare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verde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cs typeface="Aptos Serif" panose="02020604070405020304" pitchFamily="18" charset="0"/>
            </a:endParaRPr>
          </a:p>
        </p:txBody>
      </p:sp>
      <p:sp>
        <p:nvSpPr>
          <p:cNvPr id="530" name="Google Shape;530;p6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41</a:t>
            </a:fld>
            <a:endParaRPr/>
          </a:p>
        </p:txBody>
      </p:sp>
      <p:sp>
        <p:nvSpPr>
          <p:cNvPr id="531" name="Google Shape;531;p65"/>
          <p:cNvSpPr/>
          <p:nvPr/>
        </p:nvSpPr>
        <p:spPr>
          <a:xfrm>
            <a:off x="445273" y="1014272"/>
            <a:ext cx="6289482" cy="55399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i="0" u="none" strike="noStrike" cap="none" dirty="0">
                <a:solidFill>
                  <a:srgbClr val="000000"/>
                </a:solidFill>
                <a:latin typeface="Aptos" panose="020B0004020202020204" pitchFamily="34" charset="0"/>
                <a:sym typeface="Arial"/>
              </a:rPr>
              <a:t>Il </a:t>
            </a:r>
            <a:r>
              <a:rPr lang="de-DE" sz="2400" b="1" i="0" u="none" strike="noStrike" cap="none" dirty="0" err="1">
                <a:solidFill>
                  <a:srgbClr val="000000"/>
                </a:solidFill>
                <a:latin typeface="Aptos" panose="020B0004020202020204" pitchFamily="34" charset="0"/>
                <a:sym typeface="Arial"/>
              </a:rPr>
              <a:t>manuale</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Buying</a:t>
            </a:r>
            <a:r>
              <a:rPr lang="de-DE" sz="2400" b="1" i="0" u="none" strike="noStrike" cap="none" dirty="0">
                <a:solidFill>
                  <a:srgbClr val="000000"/>
                </a:solidFill>
                <a:latin typeface="Aptos" panose="020B0004020202020204" pitchFamily="34" charset="0"/>
                <a:sym typeface="Arial"/>
              </a:rPr>
              <a:t> Green!" </a:t>
            </a:r>
            <a:r>
              <a:rPr lang="de-DE" sz="2400" b="0" i="0" u="none" strike="noStrike" cap="none" dirty="0" err="1">
                <a:solidFill>
                  <a:srgbClr val="000000"/>
                </a:solidFill>
                <a:latin typeface="Aptos" panose="020B0004020202020204" pitchFamily="34" charset="0"/>
                <a:sym typeface="Arial"/>
              </a:rPr>
              <a:t>è</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stato</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pubblicato</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tre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volte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nel</a:t>
            </a:r>
            <a:r>
              <a:rPr lang="de-DE" sz="2400" b="0" i="0" u="none" strike="noStrike" cap="none" dirty="0">
                <a:solidFill>
                  <a:srgbClr val="000000"/>
                </a:solidFill>
                <a:latin typeface="Aptos" panose="020B0004020202020204" pitchFamily="34" charset="0"/>
                <a:sym typeface="Arial"/>
              </a:rPr>
              <a:t> 2004, </a:t>
            </a:r>
            <a:r>
              <a:rPr lang="de-DE" sz="2400" b="0" i="0" u="none" strike="noStrike" cap="none" dirty="0" err="1">
                <a:solidFill>
                  <a:srgbClr val="000000"/>
                </a:solidFill>
                <a:latin typeface="Aptos" panose="020B0004020202020204" pitchFamily="34" charset="0"/>
                <a:sym typeface="Arial"/>
              </a:rPr>
              <a:t>nel</a:t>
            </a:r>
            <a:r>
              <a:rPr lang="de-DE" sz="2400" b="0" i="0" u="none" strike="noStrike" cap="none" dirty="0">
                <a:solidFill>
                  <a:srgbClr val="000000"/>
                </a:solidFill>
                <a:latin typeface="Aptos" panose="020B0004020202020204" pitchFamily="34" charset="0"/>
                <a:sym typeface="Arial"/>
              </a:rPr>
              <a:t> 2011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nel</a:t>
            </a:r>
            <a:r>
              <a:rPr lang="de-DE" sz="2400" b="0" i="0" u="none" strike="noStrike" cap="none" dirty="0">
                <a:solidFill>
                  <a:srgbClr val="000000"/>
                </a:solidFill>
                <a:latin typeface="Aptos" panose="020B0004020202020204" pitchFamily="34" charset="0"/>
                <a:sym typeface="Arial"/>
              </a:rPr>
              <a:t> 2016.</a:t>
            </a:r>
            <a:endParaRPr dirty="0">
              <a:latin typeface="Aptos" panose="020B0004020202020204" pitchFamily="34" charset="0"/>
            </a:endParaRPr>
          </a:p>
          <a:p>
            <a:pPr marL="0" marR="0" lvl="0" indent="0" algn="l" rtl="0">
              <a:lnSpc>
                <a:spcPct val="100000"/>
              </a:lnSpc>
              <a:spcBef>
                <a:spcPts val="0"/>
              </a:spcBef>
              <a:spcAft>
                <a:spcPts val="0"/>
              </a:spcAft>
              <a:buNone/>
            </a:pPr>
            <a:r>
              <a:rPr lang="de-DE" sz="2400" b="0" i="0" u="none" strike="noStrike" cap="none" dirty="0">
                <a:solidFill>
                  <a:srgbClr val="000000"/>
                </a:solidFill>
                <a:latin typeface="Aptos" panose="020B0004020202020204" pitchFamily="34" charset="0"/>
                <a:sym typeface="Arial"/>
              </a:rPr>
              <a:t>Il </a:t>
            </a:r>
            <a:r>
              <a:rPr lang="de-DE" sz="2400" b="0" i="0" u="none" strike="noStrike" cap="none" dirty="0" err="1">
                <a:solidFill>
                  <a:srgbClr val="000000"/>
                </a:solidFill>
                <a:latin typeface="Aptos" panose="020B0004020202020204" pitchFamily="34" charset="0"/>
                <a:sym typeface="Arial"/>
              </a:rPr>
              <a:t>manuale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illustra</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a:solidFill>
                  <a:srgbClr val="000000"/>
                </a:solidFill>
                <a:latin typeface="Aptos" panose="020B0004020202020204" pitchFamily="34" charset="0"/>
                <a:sym typeface="Arial"/>
              </a:rPr>
              <a:t>le </a:t>
            </a:r>
            <a:r>
              <a:rPr lang="de-DE" sz="2400" b="1" i="0" u="none" strike="noStrike" cap="none" dirty="0" err="1">
                <a:solidFill>
                  <a:srgbClr val="000000"/>
                </a:solidFill>
                <a:latin typeface="Aptos" panose="020B0004020202020204" pitchFamily="34" charset="0"/>
                <a:sym typeface="Arial"/>
              </a:rPr>
              <a:t>possibilità</a:t>
            </a:r>
            <a:r>
              <a:rPr lang="de-DE" sz="2400" b="1" i="0" u="none" strike="noStrike" cap="none" dirty="0">
                <a:solidFill>
                  <a:srgbClr val="000000"/>
                </a:solidFill>
                <a:latin typeface="Aptos" panose="020B0004020202020204" pitchFamily="34" charset="0"/>
                <a:sym typeface="Arial"/>
              </a:rPr>
              <a:t> di </a:t>
            </a:r>
            <a:r>
              <a:rPr lang="de-DE" sz="2400" b="1" i="0" u="none" strike="noStrike" cap="none" dirty="0" err="1">
                <a:solidFill>
                  <a:srgbClr val="000000"/>
                </a:solidFill>
                <a:latin typeface="Aptos" panose="020B0004020202020204" pitchFamily="34" charset="0"/>
                <a:sym typeface="Arial"/>
              </a:rPr>
              <a:t>applicazione</a:t>
            </a:r>
            <a:r>
              <a:rPr lang="de-DE" sz="2400" b="1" i="0" u="none" strike="noStrike" cap="none" dirty="0">
                <a:solidFill>
                  <a:srgbClr val="000000"/>
                </a:solidFill>
                <a:latin typeface="Aptos" panose="020B0004020202020204" pitchFamily="34" charset="0"/>
                <a:sym typeface="Arial"/>
              </a:rPr>
              <a:t> del GPP </a:t>
            </a:r>
            <a:r>
              <a:rPr lang="de-DE" sz="2400" b="0" i="0" u="none" strike="noStrike" cap="none" dirty="0" err="1">
                <a:solidFill>
                  <a:srgbClr val="000000"/>
                </a:solidFill>
                <a:latin typeface="Aptos" panose="020B0004020202020204" pitchFamily="34" charset="0"/>
                <a:sym typeface="Arial"/>
              </a:rPr>
              <a:t>disponibili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nell’ambito</a:t>
            </a:r>
            <a:r>
              <a:rPr lang="de-DE" sz="2400" b="0" i="0" u="none" strike="noStrike" cap="none" dirty="0">
                <a:solidFill>
                  <a:srgbClr val="000000"/>
                </a:solidFill>
                <a:latin typeface="Aptos" panose="020B0004020202020204" pitchFamily="34" charset="0"/>
                <a:sym typeface="Arial"/>
              </a:rPr>
              <a:t> delle </a:t>
            </a:r>
            <a:r>
              <a:rPr lang="de-DE" sz="2400" b="0" i="0" u="none" strike="noStrike" cap="none" dirty="0" err="1">
                <a:solidFill>
                  <a:srgbClr val="000000"/>
                </a:solidFill>
                <a:latin typeface="Aptos" panose="020B0004020202020204" pitchFamily="34" charset="0"/>
                <a:sym typeface="Arial"/>
              </a:rPr>
              <a:t>direttive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sugli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appalti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pubblici</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None/>
            </a:pPr>
            <a:r>
              <a:rPr lang="de-DE" sz="2400" b="0" i="0" u="none" strike="noStrike" cap="none" dirty="0">
                <a:solidFill>
                  <a:srgbClr val="000000"/>
                </a:solidFill>
                <a:latin typeface="Aptos" panose="020B0004020202020204" pitchFamily="34" charset="0"/>
                <a:sym typeface="Arial"/>
              </a:rPr>
              <a:t>Il </a:t>
            </a:r>
            <a:r>
              <a:rPr lang="de-DE" sz="2400" b="0" i="0" u="none" strike="noStrike" cap="none" dirty="0" err="1">
                <a:solidFill>
                  <a:srgbClr val="000000"/>
                </a:solidFill>
                <a:latin typeface="Aptos" panose="020B0004020202020204" pitchFamily="34" charset="0"/>
                <a:sym typeface="Arial"/>
              </a:rPr>
              <a:t>manuale</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aiuta</a:t>
            </a:r>
            <a:r>
              <a:rPr lang="de-DE" sz="2400" b="1" i="0" u="none" strike="noStrike" cap="none" dirty="0">
                <a:solidFill>
                  <a:srgbClr val="000000"/>
                </a:solidFill>
                <a:latin typeface="Aptos" panose="020B0004020202020204" pitchFamily="34" charset="0"/>
                <a:sym typeface="Arial"/>
              </a:rPr>
              <a:t> le </a:t>
            </a:r>
            <a:r>
              <a:rPr lang="de-DE" sz="2400" b="1" i="0" u="none" strike="noStrike" cap="none" dirty="0" err="1">
                <a:solidFill>
                  <a:srgbClr val="000000"/>
                </a:solidFill>
                <a:latin typeface="Aptos" panose="020B0004020202020204" pitchFamily="34" charset="0"/>
                <a:sym typeface="Arial"/>
              </a:rPr>
              <a:t>autorità</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pubbliche</a:t>
            </a:r>
            <a:r>
              <a:rPr lang="de-DE" sz="2400" b="1" i="0" u="none" strike="noStrike" cap="none" dirty="0">
                <a:solidFill>
                  <a:srgbClr val="000000"/>
                </a:solidFill>
                <a:latin typeface="Aptos" panose="020B0004020202020204" pitchFamily="34" charset="0"/>
                <a:sym typeface="Arial"/>
              </a:rPr>
              <a:t> </a:t>
            </a:r>
            <a:r>
              <a:rPr lang="de-DE" sz="2400" b="0" i="0" u="none" strike="noStrike" cap="none" dirty="0">
                <a:solidFill>
                  <a:srgbClr val="000000"/>
                </a:solidFill>
                <a:latin typeface="Aptos" panose="020B0004020202020204" pitchFamily="34" charset="0"/>
                <a:sym typeface="Arial"/>
              </a:rPr>
              <a:t>a </a:t>
            </a:r>
            <a:r>
              <a:rPr lang="de-DE" sz="2400" b="0" i="0" u="none" strike="noStrike" cap="none" dirty="0" err="1">
                <a:solidFill>
                  <a:srgbClr val="000000"/>
                </a:solidFill>
                <a:latin typeface="Aptos" panose="020B0004020202020204" pitchFamily="34" charset="0"/>
                <a:sym typeface="Arial"/>
              </a:rPr>
              <a:t>pianificare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attuare</a:t>
            </a:r>
            <a:r>
              <a:rPr lang="de-DE" sz="2400" b="0" i="0" u="none" strike="noStrike" cap="none" dirty="0">
                <a:solidFill>
                  <a:srgbClr val="000000"/>
                </a:solidFill>
                <a:latin typeface="Aptos" panose="020B0004020202020204" pitchFamily="34" charset="0"/>
                <a:sym typeface="Arial"/>
              </a:rPr>
              <a:t> il GPP.</a:t>
            </a:r>
            <a:endParaRPr dirty="0">
              <a:latin typeface="Aptos" panose="020B0004020202020204" pitchFamily="34" charset="0"/>
            </a:endParaRPr>
          </a:p>
          <a:p>
            <a:pPr marL="0" marR="0" lvl="0" indent="0" algn="l" rtl="0">
              <a:lnSpc>
                <a:spcPct val="100000"/>
              </a:lnSpc>
              <a:spcBef>
                <a:spcPts val="0"/>
              </a:spcBef>
              <a:spcAft>
                <a:spcPts val="0"/>
              </a:spcAft>
              <a:buNone/>
            </a:pPr>
            <a:r>
              <a:rPr lang="de-DE" sz="2400" b="0" i="0" u="none" strike="noStrike" cap="none" dirty="0" err="1">
                <a:solidFill>
                  <a:srgbClr val="000000"/>
                </a:solidFill>
                <a:latin typeface="Aptos" panose="020B0004020202020204" pitchFamily="34" charset="0"/>
                <a:sym typeface="Arial"/>
              </a:rPr>
              <a:t>Contiene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una</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spiegazione</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pratica</a:t>
            </a:r>
            <a:r>
              <a:rPr lang="de-DE" sz="2400" b="1" i="0" u="none" strike="noStrike" cap="none" dirty="0">
                <a:solidFill>
                  <a:srgbClr val="000000"/>
                </a:solidFill>
                <a:latin typeface="Aptos" panose="020B0004020202020204" pitchFamily="34" charset="0"/>
                <a:sym typeface="Arial"/>
              </a:rPr>
              <a:t> </a:t>
            </a:r>
            <a:r>
              <a:rPr lang="de-DE" sz="2400" b="0" i="0" u="none" strike="noStrike" cap="none" dirty="0">
                <a:solidFill>
                  <a:srgbClr val="000000"/>
                </a:solidFill>
                <a:latin typeface="Aptos" panose="020B0004020202020204" pitchFamily="34" charset="0"/>
                <a:sym typeface="Arial"/>
              </a:rPr>
              <a:t>delle </a:t>
            </a:r>
            <a:r>
              <a:rPr lang="de-DE" sz="2400" b="0" i="0" u="none" strike="noStrike" cap="none" dirty="0" err="1">
                <a:solidFill>
                  <a:srgbClr val="000000"/>
                </a:solidFill>
                <a:latin typeface="Aptos" panose="020B0004020202020204" pitchFamily="34" charset="0"/>
                <a:sym typeface="Arial"/>
              </a:rPr>
              <a:t>possibilità</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offerte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dalla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legislazione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dell’UE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illustra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un</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approccio</a:t>
            </a:r>
            <a:r>
              <a:rPr lang="de-DE" sz="2400" b="0" i="0" u="none" strike="noStrike" cap="none" dirty="0">
                <a:solidFill>
                  <a:srgbClr val="000000"/>
                </a:solidFill>
                <a:latin typeface="Aptos" panose="020B0004020202020204" pitchFamily="34" charset="0"/>
                <a:sym typeface="Arial"/>
              </a:rPr>
              <a:t> semplice </a:t>
            </a:r>
            <a:r>
              <a:rPr lang="de-DE" sz="2400" b="0" i="0" u="none" strike="noStrike" cap="none" dirty="0" err="1">
                <a:solidFill>
                  <a:srgbClr val="000000"/>
                </a:solidFill>
                <a:latin typeface="Aptos" panose="020B0004020202020204" pitchFamily="34" charset="0"/>
                <a:sym typeface="Arial"/>
              </a:rPr>
              <a:t>ed</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efficace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illustrando</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anche</a:t>
            </a:r>
            <a:r>
              <a:rPr lang="de-DE" sz="2400" b="0" i="0" u="none" strike="noStrike" cap="none" dirty="0">
                <a:solidFill>
                  <a:srgbClr val="000000"/>
                </a:solidFill>
                <a:latin typeface="Aptos" panose="020B0004020202020204" pitchFamily="34" charset="0"/>
                <a:sym typeface="Arial"/>
              </a:rPr>
              <a:t> le </a:t>
            </a:r>
            <a:r>
              <a:rPr lang="de-DE" sz="2400" b="0" i="0" u="none" strike="noStrike" cap="none" dirty="0" err="1">
                <a:solidFill>
                  <a:srgbClr val="000000"/>
                </a:solidFill>
                <a:latin typeface="Aptos" panose="020B0004020202020204" pitchFamily="34" charset="0"/>
                <a:sym typeface="Arial"/>
              </a:rPr>
              <a:t>migliori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pratiche</a:t>
            </a:r>
            <a:r>
              <a:rPr lang="de-DE" sz="24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Aptos" panose="020B0004020202020204" pitchFamily="34" charset="0"/>
              <a:sym typeface="Arial"/>
            </a:endParaRPr>
          </a:p>
        </p:txBody>
      </p:sp>
      <p:pic>
        <p:nvPicPr>
          <p:cNvPr id="532" name="Google Shape;532;p65"/>
          <p:cNvPicPr preferRelativeResize="0"/>
          <p:nvPr/>
        </p:nvPicPr>
        <p:blipFill rotWithShape="1">
          <a:blip r:embed="rId3">
            <a:alphaModFix/>
          </a:blip>
          <a:srcRect/>
          <a:stretch/>
        </p:blipFill>
        <p:spPr>
          <a:xfrm>
            <a:off x="9197504" y="1407707"/>
            <a:ext cx="2994496" cy="42795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3672041" y="4831838"/>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sociali</a:t>
            </a:r>
            <a:endParaRPr dirty="0">
              <a:latin typeface="Aptos Serif" panose="02020604070405020304" pitchFamily="18" charset="0"/>
              <a:cs typeface="Aptos Serif" panose="02020604070405020304" pitchFamily="18" charset="0"/>
            </a:endParaRPr>
          </a:p>
        </p:txBody>
      </p:sp>
      <p:sp>
        <p:nvSpPr>
          <p:cNvPr id="538" name="Google Shape;538;p6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42</a:t>
            </a:fld>
            <a:endParaRPr/>
          </a:p>
        </p:txBody>
      </p:sp>
      <p:sp>
        <p:nvSpPr>
          <p:cNvPr id="539" name="Google Shape;539;p66"/>
          <p:cNvSpPr/>
          <p:nvPr/>
        </p:nvSpPr>
        <p:spPr>
          <a:xfrm>
            <a:off x="1117600" y="427712"/>
            <a:ext cx="8207867" cy="49243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chemeClr val="dk1"/>
                </a:solidFill>
                <a:latin typeface="Aptos" panose="020B0004020202020204" pitchFamily="34" charset="0"/>
                <a:sym typeface="Arial"/>
              </a:rPr>
              <a:t>La </a:t>
            </a:r>
            <a:r>
              <a:rPr lang="de-DE" sz="2000" b="0" i="0" u="none" strike="noStrike" cap="none" dirty="0" err="1">
                <a:solidFill>
                  <a:schemeClr val="dk1"/>
                </a:solidFill>
                <a:latin typeface="Aptos" panose="020B0004020202020204" pitchFamily="34" charset="0"/>
                <a:sym typeface="Arial"/>
              </a:rPr>
              <a:t>seconda</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edizione</a:t>
            </a:r>
            <a:r>
              <a:rPr lang="de-DE" sz="2000" b="0" i="0" u="none" strike="noStrike" cap="none" dirty="0">
                <a:solidFill>
                  <a:schemeClr val="dk1"/>
                </a:solidFill>
                <a:latin typeface="Aptos" panose="020B0004020202020204" pitchFamily="34" charset="0"/>
                <a:sym typeface="Arial"/>
              </a:rPr>
              <a:t> (2021) della </a:t>
            </a:r>
            <a:r>
              <a:rPr lang="de-DE" sz="2000" b="0" i="0" u="none" strike="noStrike" cap="none" dirty="0" err="1">
                <a:solidFill>
                  <a:schemeClr val="dk1"/>
                </a:solidFill>
                <a:latin typeface="Aptos" panose="020B0004020202020204" pitchFamily="34" charset="0"/>
                <a:sym typeface="Arial"/>
              </a:rPr>
              <a:t>guida</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dell’Unione</a:t>
            </a:r>
            <a:r>
              <a:rPr lang="de-DE" sz="2000" b="0" i="0" u="none" strike="noStrike" cap="none" dirty="0">
                <a:solidFill>
                  <a:schemeClr val="dk1"/>
                </a:solidFill>
                <a:latin typeface="Aptos" panose="020B0004020202020204" pitchFamily="34" charset="0"/>
                <a:sym typeface="Arial"/>
              </a:rPr>
              <a:t> europea </a:t>
            </a:r>
            <a:r>
              <a:rPr lang="de-DE" sz="2000" b="0" i="0" u="none" strike="noStrike" cap="none" dirty="0" err="1">
                <a:solidFill>
                  <a:schemeClr val="dk1"/>
                </a:solidFill>
                <a:latin typeface="Aptos" panose="020B0004020202020204" pitchFamily="34" charset="0"/>
                <a:sym typeface="Arial"/>
              </a:rPr>
              <a:t>sugli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appalti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sociali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promuove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appalti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pubblici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socialmente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responsabili</a:t>
            </a:r>
            <a:r>
              <a:rPr lang="de-DE" sz="2000" b="0" i="0" u="none" strike="noStrike" cap="none" dirty="0">
                <a:solidFill>
                  <a:schemeClr val="dk1"/>
                </a:solidFill>
                <a:latin typeface="Aptos" panose="020B0004020202020204" pitchFamily="34" charset="0"/>
                <a:sym typeface="Arial"/>
              </a:rPr>
              <a:t> volti a </a:t>
            </a:r>
            <a:r>
              <a:rPr lang="de-DE" sz="2000" b="0" i="0" u="none" strike="noStrike" cap="none" dirty="0" err="1">
                <a:solidFill>
                  <a:schemeClr val="dk1"/>
                </a:solidFill>
                <a:latin typeface="Aptos" panose="020B0004020202020204" pitchFamily="34" charset="0"/>
                <a:sym typeface="Arial"/>
              </a:rPr>
              <a:t>ottenere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un</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impatto</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sociale</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positivo</a:t>
            </a:r>
            <a:r>
              <a:rPr lang="de-DE" sz="2000" b="0" i="0" u="none" strike="noStrike" cap="none" dirty="0">
                <a:solidFill>
                  <a:schemeClr val="dk1"/>
                </a:solidFill>
                <a:latin typeface="Aptos" panose="020B0004020202020204" pitchFamily="34" charset="0"/>
                <a:sym typeface="Arial"/>
              </a:rPr>
              <a:t>". Gli </a:t>
            </a:r>
            <a:r>
              <a:rPr lang="de-DE" sz="2000" b="0" i="0" u="none" strike="noStrike" cap="none" dirty="0" err="1">
                <a:solidFill>
                  <a:schemeClr val="dk1"/>
                </a:solidFill>
                <a:latin typeface="Aptos" panose="020B0004020202020204" pitchFamily="34" charset="0"/>
                <a:sym typeface="Arial"/>
              </a:rPr>
              <a:t>obiettivi</a:t>
            </a:r>
            <a:r>
              <a:rPr lang="de-DE" sz="2000" b="0" i="0" u="none" strike="noStrike" cap="none" dirty="0">
                <a:solidFill>
                  <a:schemeClr val="dk1"/>
                </a:solidFill>
                <a:latin typeface="Aptos" panose="020B0004020202020204" pitchFamily="34" charset="0"/>
                <a:sym typeface="Arial"/>
              </a:rPr>
              <a:t> </a:t>
            </a:r>
            <a:r>
              <a:rPr lang="de-DE" sz="2000" b="0" i="0" u="none" strike="noStrike" cap="none" dirty="0" err="1">
                <a:solidFill>
                  <a:schemeClr val="dk1"/>
                </a:solidFill>
                <a:latin typeface="Aptos" panose="020B0004020202020204" pitchFamily="34" charset="0"/>
                <a:sym typeface="Arial"/>
              </a:rPr>
              <a:t>sono</a:t>
            </a:r>
            <a:r>
              <a:rPr lang="de-DE" sz="2000" b="0" i="0" u="none" strike="noStrike" cap="none" dirty="0">
                <a:solidFill>
                  <a:schemeClr val="dk1"/>
                </a:solidFill>
                <a:latin typeface="Aptos" panose="020B0004020202020204" pitchFamily="34" charset="0"/>
                <a:sym typeface="Arial"/>
              </a:rPr>
              <a:t>:</a:t>
            </a:r>
            <a:endParaRPr dirty="0">
              <a:latin typeface="Aptos" panose="020B000402020202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000000"/>
                </a:solidFill>
                <a:latin typeface="Aptos" panose="020B0004020202020204" pitchFamily="34" charset="0"/>
                <a:sym typeface="Arial"/>
              </a:rPr>
              <a:t>Promuovere</a:t>
            </a:r>
            <a:r>
              <a:rPr lang="de-DE" sz="2000" b="0"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opportunità</a:t>
            </a:r>
            <a:r>
              <a:rPr lang="de-DE" sz="2000" b="1" i="0" u="none" strike="noStrike" cap="none" dirty="0">
                <a:solidFill>
                  <a:srgbClr val="000000"/>
                </a:solidFill>
                <a:latin typeface="Aptos" panose="020B0004020202020204" pitchFamily="34" charset="0"/>
                <a:sym typeface="Arial"/>
              </a:rPr>
              <a:t> di </a:t>
            </a:r>
            <a:r>
              <a:rPr lang="de-DE" sz="2000" b="1" i="0" u="none" strike="noStrike" cap="none" dirty="0" err="1">
                <a:solidFill>
                  <a:srgbClr val="000000"/>
                </a:solidFill>
                <a:latin typeface="Aptos" panose="020B0004020202020204" pitchFamily="34" charset="0"/>
                <a:sym typeface="Arial"/>
              </a:rPr>
              <a:t>lavoro</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e</a:t>
            </a:r>
            <a:r>
              <a:rPr lang="de-DE" sz="2000" b="1" i="0" u="none" strike="noStrike" cap="none" dirty="0">
                <a:solidFill>
                  <a:srgbClr val="000000"/>
                </a:solidFill>
                <a:latin typeface="Aptos" panose="020B0004020202020204" pitchFamily="34" charset="0"/>
                <a:sym typeface="Arial"/>
              </a:rPr>
              <a:t> di </a:t>
            </a:r>
            <a:r>
              <a:rPr lang="de-DE" sz="2000" b="1" i="0" u="none" strike="noStrike" cap="none" dirty="0" err="1">
                <a:solidFill>
                  <a:srgbClr val="000000"/>
                </a:solidFill>
                <a:latin typeface="Aptos" panose="020B0004020202020204" pitchFamily="34" charset="0"/>
                <a:sym typeface="Arial"/>
              </a:rPr>
              <a:t>inclusione</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sociale</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eque</a:t>
            </a:r>
            <a:r>
              <a:rPr lang="de-DE" sz="2000" b="1" i="0" u="none" strike="noStrike" cap="none" dirty="0">
                <a:solidFill>
                  <a:srgbClr val="000000"/>
                </a:solidFill>
                <a:latin typeface="Aptos" panose="020B0004020202020204" pitchFamily="34" charset="0"/>
                <a:sym typeface="Arial"/>
              </a:rPr>
              <a:t> </a:t>
            </a:r>
            <a:r>
              <a:rPr lang="de-DE" sz="2000" b="0" i="0" u="none" strike="noStrike" cap="none" dirty="0">
                <a:solidFill>
                  <a:srgbClr val="000000"/>
                </a:solidFill>
                <a:latin typeface="Aptos" panose="020B0004020202020204" pitchFamily="34" charset="0"/>
                <a:sym typeface="Arial"/>
              </a:rPr>
              <a:t>(</a:t>
            </a:r>
            <a:r>
              <a:rPr lang="de-DE" sz="2000" b="0" i="0" u="none" strike="noStrike" cap="none" dirty="0" err="1">
                <a:solidFill>
                  <a:srgbClr val="000000"/>
                </a:solidFill>
                <a:latin typeface="Aptos" panose="020B0004020202020204" pitchFamily="34" charset="0"/>
                <a:sym typeface="Arial"/>
              </a:rPr>
              <a:t>opportunità</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lavoro</a:t>
            </a:r>
            <a:r>
              <a:rPr lang="de-DE" sz="2000" b="0" i="0" u="none" strike="noStrike" cap="none" dirty="0">
                <a:solidFill>
                  <a:srgbClr val="000000"/>
                </a:solidFill>
                <a:latin typeface="Aptos" panose="020B0004020202020204" pitchFamily="34" charset="0"/>
                <a:sym typeface="Arial"/>
              </a:rPr>
              <a:t> per i </a:t>
            </a:r>
            <a:r>
              <a:rPr lang="de-DE" sz="2000" b="0" i="0" u="none" strike="noStrike" cap="none" dirty="0" err="1">
                <a:solidFill>
                  <a:srgbClr val="000000"/>
                </a:solidFill>
                <a:latin typeface="Aptos" panose="020B0004020202020204" pitchFamily="34" charset="0"/>
                <a:sym typeface="Arial"/>
              </a:rPr>
              <a:t>giovani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i </a:t>
            </a:r>
            <a:r>
              <a:rPr lang="de-DE" sz="2000" b="0" i="0" u="none" strike="noStrike" cap="none" dirty="0" err="1">
                <a:solidFill>
                  <a:srgbClr val="000000"/>
                </a:solidFill>
                <a:latin typeface="Aptos" panose="020B0004020202020204" pitchFamily="34" charset="0"/>
                <a:sym typeface="Arial"/>
              </a:rPr>
              <a:t>lavoratori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anziani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parità</a:t>
            </a:r>
            <a:r>
              <a:rPr lang="de-DE" sz="2000" b="0" i="0" u="none" strike="noStrike" cap="none" dirty="0">
                <a:solidFill>
                  <a:srgbClr val="000000"/>
                </a:solidFill>
                <a:latin typeface="Aptos" panose="020B0004020202020204" pitchFamily="34" charset="0"/>
                <a:sym typeface="Arial"/>
              </a:rPr>
              <a:t> di genere, </a:t>
            </a:r>
            <a:r>
              <a:rPr lang="de-DE" sz="2000" b="0" i="0" u="none" strike="noStrike" cap="none" dirty="0" err="1">
                <a:solidFill>
                  <a:srgbClr val="000000"/>
                </a:solidFill>
                <a:latin typeface="Aptos" panose="020B0004020202020204" pitchFamily="34" charset="0"/>
                <a:sym typeface="Arial"/>
              </a:rPr>
              <a:t>partecipazione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sociale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opportunità</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lavoro</a:t>
            </a:r>
            <a:r>
              <a:rPr lang="de-DE" sz="2000" b="0" i="0" u="none" strike="noStrike" cap="none" dirty="0">
                <a:solidFill>
                  <a:srgbClr val="000000"/>
                </a:solidFill>
                <a:latin typeface="Aptos" panose="020B0004020202020204" pitchFamily="34" charset="0"/>
                <a:sym typeface="Arial"/>
              </a:rPr>
              <a:t> per le </a:t>
            </a:r>
            <a:r>
              <a:rPr lang="de-DE" sz="2000" b="0" i="0" u="none" strike="noStrike" cap="none" dirty="0" err="1">
                <a:solidFill>
                  <a:srgbClr val="000000"/>
                </a:solidFill>
                <a:latin typeface="Aptos" panose="020B0004020202020204" pitchFamily="34" charset="0"/>
                <a:sym typeface="Arial"/>
              </a:rPr>
              <a:t>persone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con</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disabilità</a:t>
            </a:r>
            <a:r>
              <a:rPr lang="de-DE" sz="2000" b="0"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000000"/>
                </a:solidFill>
                <a:latin typeface="Aptos" panose="020B0004020202020204" pitchFamily="34" charset="0"/>
                <a:sym typeface="Arial"/>
              </a:rPr>
              <a:t>Creare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opportunità</a:t>
            </a:r>
            <a:r>
              <a:rPr lang="de-DE" sz="2000" b="0" i="0" u="none" strike="noStrike" cap="none" dirty="0">
                <a:solidFill>
                  <a:srgbClr val="000000"/>
                </a:solidFill>
                <a:latin typeface="Aptos" panose="020B0004020202020204" pitchFamily="34" charset="0"/>
                <a:sym typeface="Arial"/>
              </a:rPr>
              <a:t> per </a:t>
            </a:r>
            <a:r>
              <a:rPr lang="de-DE" sz="2000" b="1" i="0" u="none" strike="noStrike" cap="none" dirty="0" err="1">
                <a:solidFill>
                  <a:srgbClr val="000000"/>
                </a:solidFill>
                <a:latin typeface="Aptos" panose="020B0004020202020204" pitchFamily="34" charset="0"/>
                <a:sym typeface="Arial"/>
              </a:rPr>
              <a:t>l’economia</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sociale</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e</a:t>
            </a:r>
            <a:r>
              <a:rPr lang="de-DE" sz="2000" b="1" i="0" u="none" strike="noStrike" cap="none" dirty="0">
                <a:solidFill>
                  <a:srgbClr val="000000"/>
                </a:solidFill>
                <a:latin typeface="Aptos" panose="020B0004020202020204" pitchFamily="34" charset="0"/>
                <a:sym typeface="Arial"/>
              </a:rPr>
              <a:t> le </a:t>
            </a:r>
            <a:r>
              <a:rPr lang="de-DE" sz="2000" b="1" i="0" u="none" strike="noStrike" cap="none" dirty="0" err="1">
                <a:solidFill>
                  <a:srgbClr val="000000"/>
                </a:solidFill>
                <a:latin typeface="Aptos" panose="020B0004020202020204" pitchFamily="34" charset="0"/>
                <a:sym typeface="Arial"/>
              </a:rPr>
              <a:t>imprese</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sociali</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000000"/>
                </a:solidFill>
                <a:latin typeface="Aptos" panose="020B0004020202020204" pitchFamily="34" charset="0"/>
                <a:sym typeface="Arial"/>
              </a:rPr>
              <a:t>Promuovere</a:t>
            </a:r>
            <a:r>
              <a:rPr lang="de-DE" sz="2000" b="0"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condizioni</a:t>
            </a:r>
            <a:r>
              <a:rPr lang="de-DE" sz="2000" b="1" i="0" u="none" strike="noStrike" cap="none" dirty="0">
                <a:solidFill>
                  <a:srgbClr val="000000"/>
                </a:solidFill>
                <a:latin typeface="Aptos" panose="020B0004020202020204" pitchFamily="34" charset="0"/>
                <a:sym typeface="Arial"/>
              </a:rPr>
              <a:t> di </a:t>
            </a:r>
            <a:r>
              <a:rPr lang="de-DE" sz="2000" b="1" i="0" u="none" strike="noStrike" cap="none" dirty="0" err="1">
                <a:solidFill>
                  <a:srgbClr val="000000"/>
                </a:solidFill>
                <a:latin typeface="Aptos" panose="020B0004020202020204" pitchFamily="34" charset="0"/>
                <a:sym typeface="Arial"/>
              </a:rPr>
              <a:t>lavoro</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adeguate</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000000"/>
                </a:solidFill>
                <a:latin typeface="Aptos" panose="020B0004020202020204" pitchFamily="34" charset="0"/>
                <a:sym typeface="Arial"/>
              </a:rPr>
              <a:t>Garantire il </a:t>
            </a:r>
            <a:r>
              <a:rPr lang="de-DE" sz="2000" b="1" i="0" u="none" strike="noStrike" cap="none" dirty="0" err="1">
                <a:solidFill>
                  <a:srgbClr val="000000"/>
                </a:solidFill>
                <a:latin typeface="Aptos" panose="020B0004020202020204" pitchFamily="34" charset="0"/>
                <a:sym typeface="Arial"/>
              </a:rPr>
              <a:t>rispetto</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dei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diritti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sociali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e</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dei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diritti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dei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lavoratori</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000000"/>
                </a:solidFill>
                <a:latin typeface="Aptos" panose="020B0004020202020204" pitchFamily="34" charset="0"/>
                <a:sym typeface="Arial"/>
              </a:rPr>
              <a:t>Accessibilità</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progettazione</a:t>
            </a:r>
            <a:r>
              <a:rPr lang="de-DE" sz="2000" b="1"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adeguata</a:t>
            </a:r>
            <a:r>
              <a:rPr lang="de-DE" sz="2000" b="0" i="0" u="none" strike="noStrike" cap="none" dirty="0">
                <a:solidFill>
                  <a:srgbClr val="000000"/>
                </a:solidFill>
                <a:latin typeface="Aptos" panose="020B0004020202020204" pitchFamily="34" charset="0"/>
                <a:sym typeface="Arial"/>
              </a:rPr>
              <a:t> </a:t>
            </a:r>
            <a:r>
              <a:rPr lang="de-DE" sz="2000" b="1" i="0" u="none" strike="noStrike" cap="none" dirty="0">
                <a:solidFill>
                  <a:srgbClr val="000000"/>
                </a:solidFill>
                <a:latin typeface="Aptos" panose="020B0004020202020204" pitchFamily="34" charset="0"/>
                <a:sym typeface="Arial"/>
              </a:rPr>
              <a:t>per tutti</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000000"/>
                </a:solidFill>
                <a:latin typeface="Aptos" panose="020B0004020202020204" pitchFamily="34" charset="0"/>
                <a:sym typeface="Arial"/>
              </a:rPr>
              <a:t>Rispetto </a:t>
            </a:r>
            <a:r>
              <a:rPr lang="de-DE" sz="2000" b="1" i="0" u="none" strike="noStrike" cap="none" dirty="0" err="1">
                <a:solidFill>
                  <a:srgbClr val="000000"/>
                </a:solidFill>
                <a:latin typeface="Aptos" panose="020B0004020202020204" pitchFamily="34" charset="0"/>
                <a:sym typeface="Arial"/>
              </a:rPr>
              <a:t>dei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diritti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umani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e</a:t>
            </a:r>
            <a:r>
              <a:rPr lang="de-DE" sz="2000" b="1" i="0" u="none" strike="noStrike" cap="none" dirty="0">
                <a:solidFill>
                  <a:srgbClr val="000000"/>
                </a:solidFill>
                <a:latin typeface="Aptos" panose="020B0004020202020204" pitchFamily="34" charset="0"/>
                <a:sym typeface="Arial"/>
              </a:rPr>
              <a:t> delle </a:t>
            </a:r>
            <a:r>
              <a:rPr lang="de-DE" sz="2000" b="1" i="0" u="none" strike="noStrike" cap="none" dirty="0" err="1">
                <a:solidFill>
                  <a:srgbClr val="000000"/>
                </a:solidFill>
                <a:latin typeface="Aptos" panose="020B0004020202020204" pitchFamily="34" charset="0"/>
                <a:sym typeface="Arial"/>
              </a:rPr>
              <a:t>questioni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commerciali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etiche</a:t>
            </a: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dirty="0">
                <a:solidFill>
                  <a:srgbClr val="000000"/>
                </a:solidFill>
                <a:latin typeface="Aptos" panose="020B0004020202020204" pitchFamily="34" charset="0"/>
                <a:sym typeface="Arial"/>
              </a:rPr>
              <a:t>"</a:t>
            </a:r>
            <a:r>
              <a:rPr lang="de-DE" sz="2000" b="1" i="0" u="none" strike="noStrike" cap="none" dirty="0" err="1">
                <a:solidFill>
                  <a:srgbClr val="000000"/>
                </a:solidFill>
                <a:latin typeface="Aptos" panose="020B0004020202020204" pitchFamily="34" charset="0"/>
                <a:sym typeface="Arial"/>
              </a:rPr>
              <a:t>Regolamentazione</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agevolata</a:t>
            </a:r>
            <a:r>
              <a:rPr lang="de-DE" sz="2000" b="1" i="0" u="none" strike="noStrike" cap="none" dirty="0">
                <a:solidFill>
                  <a:srgbClr val="000000"/>
                </a:solidFill>
                <a:latin typeface="Aptos" panose="020B0004020202020204" pitchFamily="34" charset="0"/>
                <a:sym typeface="Arial"/>
              </a:rPr>
              <a:t>" </a:t>
            </a:r>
            <a:r>
              <a:rPr lang="de-DE" sz="2000" b="0" i="0" u="none" strike="noStrike" cap="none" dirty="0">
                <a:solidFill>
                  <a:srgbClr val="000000"/>
                </a:solidFill>
                <a:latin typeface="Aptos" panose="020B0004020202020204" pitchFamily="34" charset="0"/>
                <a:sym typeface="Arial"/>
              </a:rPr>
              <a:t>per la </a:t>
            </a:r>
            <a:r>
              <a:rPr lang="de-DE" sz="2000" b="0" i="0" u="none" strike="noStrike" cap="none" dirty="0" err="1">
                <a:solidFill>
                  <a:srgbClr val="000000"/>
                </a:solidFill>
                <a:latin typeface="Aptos" panose="020B0004020202020204" pitchFamily="34" charset="0"/>
                <a:sym typeface="Arial"/>
              </a:rPr>
              <a:t>fornitura</a:t>
            </a:r>
            <a:r>
              <a:rPr lang="de-DE" sz="2000" b="0" i="0" u="none" strike="noStrike" cap="none" dirty="0">
                <a:solidFill>
                  <a:srgbClr val="000000"/>
                </a:solidFill>
                <a:latin typeface="Aptos" panose="020B0004020202020204" pitchFamily="34" charset="0"/>
                <a:sym typeface="Arial"/>
              </a:rPr>
              <a:t> di servizi </a:t>
            </a:r>
            <a:r>
              <a:rPr lang="de-DE" sz="2000" b="0" i="0" u="none" strike="noStrike" cap="none" dirty="0" err="1">
                <a:solidFill>
                  <a:srgbClr val="000000"/>
                </a:solidFill>
                <a:latin typeface="Aptos" panose="020B0004020202020204" pitchFamily="34" charset="0"/>
                <a:sym typeface="Arial"/>
              </a:rPr>
              <a:t>sociali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sanitari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educativi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culturali</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alta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qualità</a:t>
            </a:r>
            <a:endParaRPr sz="20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ptos" panose="020B0004020202020204" pitchFamily="34" charset="0"/>
              <a:sym typeface="Arial"/>
            </a:endParaRPr>
          </a:p>
        </p:txBody>
      </p:sp>
      <p:pic>
        <p:nvPicPr>
          <p:cNvPr id="540" name="Google Shape;540;p66"/>
          <p:cNvPicPr preferRelativeResize="0"/>
          <p:nvPr/>
        </p:nvPicPr>
        <p:blipFill rotWithShape="1">
          <a:blip r:embed="rId3">
            <a:alphaModFix/>
          </a:blip>
          <a:srcRect/>
          <a:stretch/>
        </p:blipFill>
        <p:spPr>
          <a:xfrm>
            <a:off x="9325467" y="427712"/>
            <a:ext cx="2682472" cy="37961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7"/>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Patto </a:t>
            </a:r>
            <a:r>
              <a:rPr lang="de-DE" dirty="0" err="1">
                <a:latin typeface="Aptos Serif" panose="02020604070405020304" pitchFamily="18" charset="0"/>
                <a:ea typeface="Arial"/>
                <a:cs typeface="Aptos Serif" panose="02020604070405020304" pitchFamily="18" charset="0"/>
                <a:sym typeface="Arial"/>
              </a:rPr>
              <a:t>verde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europeo</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sp>
        <p:nvSpPr>
          <p:cNvPr id="546" name="Google Shape;546;p67"/>
          <p:cNvSpPr txBox="1">
            <a:spLocks noGrp="1"/>
          </p:cNvSpPr>
          <p:nvPr>
            <p:ph type="body" idx="1"/>
          </p:nvPr>
        </p:nvSpPr>
        <p:spPr>
          <a:xfrm>
            <a:off x="594360" y="2345635"/>
            <a:ext cx="4923845" cy="3928360"/>
          </a:xfrm>
          <a:prstGeom prst="rect">
            <a:avLst/>
          </a:prstGeom>
          <a:noFill/>
          <a:ln>
            <a:noFill/>
          </a:ln>
        </p:spPr>
        <p:txBody>
          <a:bodyPr spcFirstLastPara="1" wrap="square" lIns="0" tIns="45700" rIns="0" bIns="0" anchor="t" anchorCtr="0">
            <a:normAutofit fontScale="85000" lnSpcReduction="10000"/>
          </a:bodyPr>
          <a:lstStyle/>
          <a:p>
            <a:pPr marL="457200" lvl="0" indent="-228600" algn="l" rtl="0">
              <a:lnSpc>
                <a:spcPct val="120000"/>
              </a:lnSpc>
              <a:spcBef>
                <a:spcPts val="1800"/>
              </a:spcBef>
              <a:spcAft>
                <a:spcPts val="0"/>
              </a:spcAft>
              <a:buSzPct val="117647"/>
              <a:buNone/>
            </a:pPr>
            <a:r>
              <a:rPr lang="de-DE" dirty="0">
                <a:latin typeface="Aptos" panose="020B0004020202020204" pitchFamily="34" charset="0"/>
                <a:sym typeface="Arial"/>
              </a:rPr>
              <a:t>Nella </a:t>
            </a:r>
            <a:r>
              <a:rPr lang="de-DE" dirty="0" err="1">
                <a:latin typeface="Aptos" panose="020B0004020202020204" pitchFamily="34" charset="0"/>
                <a:sym typeface="Arial"/>
              </a:rPr>
              <a:t>comunicazione</a:t>
            </a:r>
            <a:r>
              <a:rPr lang="de-DE" dirty="0">
                <a:latin typeface="Aptos" panose="020B0004020202020204" pitchFamily="34" charset="0"/>
                <a:sym typeface="Arial"/>
              </a:rPr>
              <a:t> alla </a:t>
            </a:r>
            <a:r>
              <a:rPr lang="de-DE" dirty="0" err="1">
                <a:latin typeface="Aptos" panose="020B0004020202020204" pitchFamily="34" charset="0"/>
                <a:sym typeface="Arial"/>
              </a:rPr>
              <a:t>Commissione</a:t>
            </a:r>
            <a:r>
              <a:rPr lang="de-DE" dirty="0">
                <a:latin typeface="Aptos" panose="020B0004020202020204" pitchFamily="34" charset="0"/>
                <a:sym typeface="Arial"/>
              </a:rPr>
              <a:t> </a:t>
            </a:r>
            <a:r>
              <a:rPr lang="de-DE" b="1" dirty="0">
                <a:solidFill>
                  <a:schemeClr val="accent4"/>
                </a:solidFill>
                <a:latin typeface="Aptos" panose="020B0004020202020204" pitchFamily="34" charset="0"/>
                <a:sym typeface="Arial"/>
              </a:rPr>
              <a:t>"Piano di </a:t>
            </a:r>
            <a:r>
              <a:rPr lang="de-DE" b="1" dirty="0" err="1">
                <a:solidFill>
                  <a:schemeClr val="accent4"/>
                </a:solidFill>
                <a:latin typeface="Aptos" panose="020B0004020202020204" pitchFamily="34" charset="0"/>
                <a:sym typeface="Arial"/>
              </a:rPr>
              <a:t>investimenti</a:t>
            </a:r>
            <a:r>
              <a:rPr lang="de-DE" b="1" dirty="0">
                <a:solidFill>
                  <a:schemeClr val="accent4"/>
                </a:solidFill>
                <a:latin typeface="Aptos" panose="020B0004020202020204" pitchFamily="34" charset="0"/>
                <a:sym typeface="Arial"/>
              </a:rPr>
              <a:t> per </a:t>
            </a:r>
            <a:r>
              <a:rPr lang="de-DE" b="1" dirty="0" err="1">
                <a:solidFill>
                  <a:schemeClr val="accent4"/>
                </a:solidFill>
                <a:latin typeface="Aptos" panose="020B0004020202020204" pitchFamily="34" charset="0"/>
                <a:sym typeface="Arial"/>
              </a:rPr>
              <a:t>un’Europa</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sostenibile</a:t>
            </a:r>
            <a:r>
              <a:rPr lang="de-DE" b="1" dirty="0">
                <a:solidFill>
                  <a:schemeClr val="accent4"/>
                </a:solidFill>
                <a:latin typeface="Aptos" panose="020B0004020202020204" pitchFamily="34" charset="0"/>
                <a:sym typeface="Arial"/>
              </a:rPr>
              <a:t>. Piano di </a:t>
            </a:r>
            <a:r>
              <a:rPr lang="de-DE" b="1" dirty="0" err="1">
                <a:solidFill>
                  <a:schemeClr val="accent4"/>
                </a:solidFill>
                <a:latin typeface="Aptos" panose="020B0004020202020204" pitchFamily="34" charset="0"/>
                <a:sym typeface="Arial"/>
              </a:rPr>
              <a:t>investimenti</a:t>
            </a:r>
            <a:r>
              <a:rPr lang="de-DE" b="1" dirty="0">
                <a:solidFill>
                  <a:schemeClr val="accent4"/>
                </a:solidFill>
                <a:latin typeface="Aptos" panose="020B0004020202020204" pitchFamily="34" charset="0"/>
                <a:sym typeface="Arial"/>
              </a:rPr>
              <a:t> per il Green Deal </a:t>
            </a:r>
            <a:r>
              <a:rPr lang="de-DE" b="1" dirty="0" err="1">
                <a:solidFill>
                  <a:schemeClr val="accent4"/>
                </a:solidFill>
                <a:latin typeface="Aptos" panose="020B0004020202020204" pitchFamily="34" charset="0"/>
                <a:sym typeface="Arial"/>
              </a:rPr>
              <a:t>europeo</a:t>
            </a:r>
            <a:r>
              <a:rPr lang="de-DE" b="1" dirty="0">
                <a:solidFill>
                  <a:schemeClr val="accent4"/>
                </a:solidFill>
                <a:latin typeface="Aptos" panose="020B0004020202020204" pitchFamily="34" charset="0"/>
                <a:sym typeface="Arial"/>
              </a:rPr>
              <a:t>" (21/2020) </a:t>
            </a:r>
            <a:r>
              <a:rPr lang="de-DE" dirty="0">
                <a:latin typeface="Aptos" panose="020B0004020202020204" pitchFamily="34" charset="0"/>
                <a:sym typeface="Arial"/>
              </a:rPr>
              <a:t>si </a:t>
            </a:r>
            <a:r>
              <a:rPr lang="de-DE" dirty="0" err="1">
                <a:latin typeface="Aptos" panose="020B0004020202020204" pitchFamily="34" charset="0"/>
                <a:sym typeface="Arial"/>
              </a:rPr>
              <a:t>legge</a:t>
            </a:r>
            <a:r>
              <a:rPr lang="de-DE" dirty="0">
                <a:latin typeface="Aptos" panose="020B0004020202020204" pitchFamily="34" charset="0"/>
                <a:sym typeface="Arial"/>
              </a:rPr>
              <a:t>: "La </a:t>
            </a:r>
            <a:r>
              <a:rPr lang="de-DE" dirty="0" err="1">
                <a:latin typeface="Aptos" panose="020B0004020202020204" pitchFamily="34" charset="0"/>
                <a:sym typeface="Arial"/>
              </a:rPr>
              <a:t>Commissione</a:t>
            </a:r>
            <a:r>
              <a:rPr lang="de-DE" dirty="0">
                <a:latin typeface="Aptos" panose="020B0004020202020204" pitchFamily="34" charset="0"/>
                <a:sym typeface="Arial"/>
              </a:rPr>
              <a:t> </a:t>
            </a:r>
            <a:r>
              <a:rPr lang="de-DE" dirty="0" err="1">
                <a:latin typeface="Aptos" panose="020B0004020202020204" pitchFamily="34" charset="0"/>
                <a:sym typeface="Arial"/>
              </a:rPr>
              <a:t>proporrà</a:t>
            </a:r>
            <a:r>
              <a:rPr lang="de-DE" dirty="0">
                <a:latin typeface="Aptos" panose="020B0004020202020204" pitchFamily="34" charset="0"/>
                <a:sym typeface="Arial"/>
              </a:rPr>
              <a:t> </a:t>
            </a:r>
            <a:r>
              <a:rPr lang="de-DE" b="1" dirty="0" err="1">
                <a:solidFill>
                  <a:schemeClr val="accent4"/>
                </a:solidFill>
                <a:latin typeface="Aptos" panose="020B0004020202020204" pitchFamily="34" charset="0"/>
                <a:sym typeface="Arial"/>
              </a:rPr>
              <a:t>criteri</a:t>
            </a:r>
            <a:r>
              <a:rPr lang="de-DE" b="1" dirty="0">
                <a:solidFill>
                  <a:schemeClr val="accent4"/>
                </a:solidFill>
                <a:latin typeface="Aptos" panose="020B0004020202020204" pitchFamily="34" charset="0"/>
                <a:sym typeface="Arial"/>
              </a:rPr>
              <a:t> </a:t>
            </a:r>
            <a:r>
              <a:rPr lang="de-DE" dirty="0">
                <a:latin typeface="Aptos" panose="020B0004020202020204" pitchFamily="34" charset="0"/>
                <a:sym typeface="Arial"/>
              </a:rPr>
              <a:t>o </a:t>
            </a:r>
            <a:r>
              <a:rPr lang="de-DE" dirty="0" err="1">
                <a:latin typeface="Aptos" panose="020B0004020202020204" pitchFamily="34" charset="0"/>
                <a:sym typeface="Arial"/>
              </a:rPr>
              <a:t>obiettivi</a:t>
            </a:r>
            <a:r>
              <a:rPr lang="de-DE" dirty="0">
                <a:latin typeface="Aptos" panose="020B0004020202020204" pitchFamily="34" charset="0"/>
                <a:sym typeface="Arial"/>
              </a:rPr>
              <a:t> </a:t>
            </a:r>
            <a:r>
              <a:rPr lang="de-DE" b="1" dirty="0" err="1">
                <a:solidFill>
                  <a:schemeClr val="accent4"/>
                </a:solidFill>
                <a:latin typeface="Aptos" panose="020B0004020202020204" pitchFamily="34" charset="0"/>
                <a:sym typeface="Arial"/>
              </a:rPr>
              <a:t>minimi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obbligatori</a:t>
            </a:r>
            <a:r>
              <a:rPr lang="de-DE" b="1" dirty="0">
                <a:solidFill>
                  <a:schemeClr val="accent4"/>
                </a:solidFill>
                <a:latin typeface="Aptos" panose="020B0004020202020204" pitchFamily="34" charset="0"/>
                <a:sym typeface="Arial"/>
              </a:rPr>
              <a:t> </a:t>
            </a:r>
            <a:r>
              <a:rPr lang="de-DE" dirty="0">
                <a:latin typeface="Aptos" panose="020B0004020202020204" pitchFamily="34" charset="0"/>
                <a:sym typeface="Arial"/>
              </a:rPr>
              <a:t>in materia di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a:t>
            </a:r>
            <a:r>
              <a:rPr lang="de-DE" dirty="0" err="1">
                <a:latin typeface="Aptos" panose="020B0004020202020204" pitchFamily="34" charset="0"/>
                <a:sym typeface="Arial"/>
              </a:rPr>
              <a:t>nella</a:t>
            </a:r>
            <a:r>
              <a:rPr lang="de-DE" dirty="0">
                <a:latin typeface="Aptos" panose="020B0004020202020204" pitchFamily="34" charset="0"/>
                <a:sym typeface="Arial"/>
              </a:rPr>
              <a:t> </a:t>
            </a:r>
            <a:r>
              <a:rPr lang="de-DE" dirty="0" err="1">
                <a:latin typeface="Aptos" panose="020B0004020202020204" pitchFamily="34" charset="0"/>
                <a:sym typeface="Arial"/>
              </a:rPr>
              <a:t>legislazione</a:t>
            </a:r>
            <a:r>
              <a:rPr lang="de-DE" dirty="0">
                <a:latin typeface="Aptos" panose="020B0004020202020204" pitchFamily="34" charset="0"/>
                <a:sym typeface="Arial"/>
              </a:rPr>
              <a:t> </a:t>
            </a:r>
            <a:r>
              <a:rPr lang="de-DE" dirty="0" err="1">
                <a:latin typeface="Aptos" panose="020B0004020202020204" pitchFamily="34" charset="0"/>
                <a:sym typeface="Arial"/>
              </a:rPr>
              <a:t>relativa</a:t>
            </a:r>
            <a:r>
              <a:rPr lang="de-DE" dirty="0">
                <a:latin typeface="Aptos" panose="020B0004020202020204" pitchFamily="34" charset="0"/>
                <a:sym typeface="Arial"/>
              </a:rPr>
              <a:t> alle </a:t>
            </a:r>
            <a:r>
              <a:rPr lang="de-DE" dirty="0" err="1">
                <a:latin typeface="Aptos" panose="020B0004020202020204" pitchFamily="34" charset="0"/>
                <a:sym typeface="Arial"/>
              </a:rPr>
              <a:t>iniziative</a:t>
            </a:r>
            <a:r>
              <a:rPr lang="de-DE" dirty="0">
                <a:latin typeface="Aptos" panose="020B0004020202020204" pitchFamily="34" charset="0"/>
                <a:sym typeface="Arial"/>
              </a:rPr>
              <a:t> </a:t>
            </a:r>
            <a:r>
              <a:rPr lang="de-DE" dirty="0" err="1">
                <a:latin typeface="Aptos" panose="020B0004020202020204" pitchFamily="34" charset="0"/>
                <a:sym typeface="Arial"/>
              </a:rPr>
              <a:t>settoriali</a:t>
            </a:r>
            <a:r>
              <a:rPr lang="de-DE" dirty="0">
                <a:latin typeface="Aptos" panose="020B0004020202020204" pitchFamily="34" charset="0"/>
                <a:sym typeface="Arial"/>
              </a:rPr>
              <a:t>, ai </a:t>
            </a:r>
            <a:r>
              <a:rPr lang="de-DE" dirty="0" err="1">
                <a:latin typeface="Aptos" panose="020B0004020202020204" pitchFamily="34" charset="0"/>
                <a:sym typeface="Arial"/>
              </a:rPr>
              <a:t>finanziamenti</a:t>
            </a:r>
            <a:r>
              <a:rPr lang="de-DE" dirty="0">
                <a:latin typeface="Aptos" panose="020B0004020202020204" pitchFamily="34" charset="0"/>
                <a:sym typeface="Arial"/>
              </a:rPr>
              <a:t> </a:t>
            </a:r>
            <a:r>
              <a:rPr lang="de-DE" dirty="0" err="1">
                <a:latin typeface="Aptos" panose="020B0004020202020204" pitchFamily="34" charset="0"/>
                <a:sym typeface="Arial"/>
              </a:rPr>
              <a:t>dell’UE</a:t>
            </a:r>
            <a:r>
              <a:rPr lang="de-DE" dirty="0">
                <a:latin typeface="Aptos" panose="020B0004020202020204" pitchFamily="34" charset="0"/>
                <a:sym typeface="Arial"/>
              </a:rPr>
              <a:t> o a </a:t>
            </a:r>
            <a:r>
              <a:rPr lang="de-DE" dirty="0" err="1">
                <a:latin typeface="Aptos" panose="020B0004020202020204" pitchFamily="34" charset="0"/>
                <a:sym typeface="Arial"/>
              </a:rPr>
              <a:t>determinati</a:t>
            </a:r>
            <a:r>
              <a:rPr lang="de-DE" dirty="0">
                <a:latin typeface="Aptos" panose="020B0004020202020204" pitchFamily="34" charset="0"/>
                <a:sym typeface="Arial"/>
              </a:rPr>
              <a:t>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b="1" dirty="0">
                <a:solidFill>
                  <a:schemeClr val="accent4"/>
                </a:solidFill>
                <a:latin typeface="Aptos" panose="020B0004020202020204" pitchFamily="34" charset="0"/>
                <a:sym typeface="Arial"/>
              </a:rPr>
              <a:t>Tali </a:t>
            </a:r>
            <a:r>
              <a:rPr lang="de-DE" b="1" dirty="0" err="1">
                <a:solidFill>
                  <a:schemeClr val="accent4"/>
                </a:solidFill>
                <a:latin typeface="Aptos" panose="020B0004020202020204" pitchFamily="34" charset="0"/>
                <a:sym typeface="Arial"/>
              </a:rPr>
              <a:t>criteri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minimi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creeranno</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fatto</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una</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definizione</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comune</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appalto</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verde</a:t>
            </a:r>
            <a:r>
              <a:rPr lang="de-DE" b="1" dirty="0">
                <a:solidFill>
                  <a:schemeClr val="accent4"/>
                </a:solidFill>
                <a:latin typeface="Aptos" panose="020B0004020202020204" pitchFamily="34" charset="0"/>
                <a:sym typeface="Arial"/>
              </a:rPr>
              <a:t>. </a:t>
            </a:r>
            <a:r>
              <a:rPr lang="de-DE" dirty="0">
                <a:latin typeface="Aptos" panose="020B0004020202020204" pitchFamily="34" charset="0"/>
                <a:sym typeface="Arial"/>
              </a:rPr>
              <a:t>(...) </a:t>
            </a:r>
            <a:r>
              <a:rPr lang="de-DE" dirty="0" err="1">
                <a:latin typeface="Aptos" panose="020B0004020202020204" pitchFamily="34" charset="0"/>
                <a:sym typeface="Arial"/>
              </a:rPr>
              <a:t>Allo</a:t>
            </a:r>
            <a:r>
              <a:rPr lang="de-DE" dirty="0">
                <a:latin typeface="Aptos" panose="020B0004020202020204" pitchFamily="34" charset="0"/>
                <a:sym typeface="Arial"/>
              </a:rPr>
              <a:t> </a:t>
            </a:r>
            <a:r>
              <a:rPr lang="de-DE" dirty="0" err="1">
                <a:latin typeface="Aptos" panose="020B0004020202020204" pitchFamily="34" charset="0"/>
                <a:sym typeface="Arial"/>
              </a:rPr>
              <a:t>stesso</a:t>
            </a:r>
            <a:r>
              <a:rPr lang="de-DE" dirty="0">
                <a:latin typeface="Aptos" panose="020B0004020202020204" pitchFamily="34" charset="0"/>
                <a:sym typeface="Arial"/>
              </a:rPr>
              <a:t> tempo, </a:t>
            </a:r>
            <a:r>
              <a:rPr lang="de-DE" dirty="0" err="1">
                <a:latin typeface="Aptos" panose="020B0004020202020204" pitchFamily="34" charset="0"/>
                <a:sym typeface="Arial"/>
              </a:rPr>
              <a:t>gli</a:t>
            </a:r>
            <a:r>
              <a:rPr lang="de-DE" dirty="0">
                <a:latin typeface="Aptos" panose="020B0004020202020204" pitchFamily="34" charset="0"/>
                <a:sym typeface="Arial"/>
              </a:rPr>
              <a:t> </a:t>
            </a:r>
            <a:r>
              <a:rPr lang="de-DE" dirty="0" err="1">
                <a:latin typeface="Aptos" panose="020B0004020202020204" pitchFamily="34" charset="0"/>
                <a:sym typeface="Arial"/>
              </a:rPr>
              <a:t>enti</a:t>
            </a:r>
            <a:r>
              <a:rPr lang="de-DE" dirty="0">
                <a:latin typeface="Aptos" panose="020B0004020202020204" pitchFamily="34" charset="0"/>
                <a:sym typeface="Arial"/>
              </a:rPr>
              <a:t> </a:t>
            </a:r>
            <a:r>
              <a:rPr lang="de-DE" dirty="0" err="1">
                <a:latin typeface="Aptos" panose="020B0004020202020204" pitchFamily="34" charset="0"/>
                <a:sym typeface="Arial"/>
              </a:rPr>
              <a:t>appaltanti</a:t>
            </a:r>
            <a:r>
              <a:rPr lang="de-DE" dirty="0">
                <a:latin typeface="Aptos" panose="020B0004020202020204" pitchFamily="34" charset="0"/>
                <a:sym typeface="Arial"/>
              </a:rPr>
              <a:t> </a:t>
            </a:r>
            <a:r>
              <a:rPr lang="de-DE" dirty="0" err="1">
                <a:latin typeface="Aptos" panose="020B0004020202020204" pitchFamily="34" charset="0"/>
                <a:sym typeface="Arial"/>
              </a:rPr>
              <a:t>dovrebbero</a:t>
            </a:r>
            <a:r>
              <a:rPr lang="de-DE" dirty="0">
                <a:latin typeface="Aptos" panose="020B0004020202020204" pitchFamily="34" charset="0"/>
                <a:sym typeface="Arial"/>
              </a:rPr>
              <a:t> </a:t>
            </a:r>
            <a:r>
              <a:rPr lang="de-DE" dirty="0" err="1">
                <a:latin typeface="Aptos" panose="020B0004020202020204" pitchFamily="34" charset="0"/>
                <a:sym typeface="Arial"/>
              </a:rPr>
              <a:t>applicare</a:t>
            </a:r>
            <a:r>
              <a:rPr lang="de-DE" dirty="0">
                <a:latin typeface="Aptos" panose="020B0004020202020204" pitchFamily="34" charset="0"/>
                <a:sym typeface="Arial"/>
              </a:rPr>
              <a:t>, </a:t>
            </a:r>
            <a:r>
              <a:rPr lang="de-DE" dirty="0" err="1">
                <a:latin typeface="Aptos" panose="020B0004020202020204" pitchFamily="34" charset="0"/>
                <a:sym typeface="Arial"/>
              </a:rPr>
              <a:t>ove</a:t>
            </a:r>
            <a:r>
              <a:rPr lang="de-DE" dirty="0">
                <a:latin typeface="Aptos" panose="020B0004020202020204" pitchFamily="34" charset="0"/>
                <a:sym typeface="Arial"/>
              </a:rPr>
              <a:t> possibile, </a:t>
            </a:r>
            <a:r>
              <a:rPr lang="de-DE" dirty="0" err="1">
                <a:latin typeface="Aptos" panose="020B0004020202020204" pitchFamily="34" charset="0"/>
                <a:sym typeface="Arial"/>
              </a:rPr>
              <a:t>metodi</a:t>
            </a:r>
            <a:r>
              <a:rPr lang="de-DE" dirty="0">
                <a:latin typeface="Aptos" panose="020B0004020202020204" pitchFamily="34" charset="0"/>
                <a:sym typeface="Arial"/>
              </a:rPr>
              <a:t> di </a:t>
            </a:r>
            <a:r>
              <a:rPr lang="de-DE" dirty="0" err="1">
                <a:latin typeface="Aptos" panose="020B0004020202020204" pitchFamily="34" charset="0"/>
                <a:sym typeface="Arial"/>
              </a:rPr>
              <a:t>calcolo</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costi</a:t>
            </a:r>
            <a:r>
              <a:rPr lang="de-DE" dirty="0">
                <a:latin typeface="Aptos" panose="020B0004020202020204" pitchFamily="34" charset="0"/>
                <a:sym typeface="Arial"/>
              </a:rPr>
              <a:t> del </a:t>
            </a:r>
            <a:r>
              <a:rPr lang="de-DE" dirty="0" err="1">
                <a:latin typeface="Aptos" panose="020B0004020202020204" pitchFamily="34" charset="0"/>
                <a:sym typeface="Arial"/>
              </a:rPr>
              <a:t>ciclo</a:t>
            </a:r>
            <a:r>
              <a:rPr lang="de-DE" dirty="0">
                <a:latin typeface="Aptos" panose="020B0004020202020204" pitchFamily="34" charset="0"/>
                <a:sym typeface="Arial"/>
              </a:rPr>
              <a:t> di </a:t>
            </a:r>
            <a:r>
              <a:rPr lang="de-DE" dirty="0" err="1">
                <a:latin typeface="Aptos" panose="020B0004020202020204" pitchFamily="34" charset="0"/>
                <a:sym typeface="Arial"/>
              </a:rPr>
              <a:t>vita</a:t>
            </a:r>
            <a:r>
              <a:rPr lang="de-DE" dirty="0">
                <a:latin typeface="Aptos" panose="020B0004020202020204" pitchFamily="34" charset="0"/>
                <a:sym typeface="Arial"/>
              </a:rPr>
              <a:t>. </a:t>
            </a:r>
            <a:endParaRPr dirty="0">
              <a:latin typeface="Aptos" panose="020B0004020202020204" pitchFamily="34" charset="0"/>
            </a:endParaRPr>
          </a:p>
        </p:txBody>
      </p:sp>
      <p:sp>
        <p:nvSpPr>
          <p:cNvPr id="547" name="Google Shape;547;p67"/>
          <p:cNvSpPr txBox="1">
            <a:spLocks noGrp="1"/>
          </p:cNvSpPr>
          <p:nvPr>
            <p:ph type="body" idx="2"/>
          </p:nvPr>
        </p:nvSpPr>
        <p:spPr>
          <a:xfrm>
            <a:off x="5881898" y="2345635"/>
            <a:ext cx="5003438" cy="3928360"/>
          </a:xfrm>
          <a:prstGeom prst="rect">
            <a:avLst/>
          </a:prstGeom>
          <a:noFill/>
          <a:ln>
            <a:noFill/>
          </a:ln>
        </p:spPr>
        <p:txBody>
          <a:bodyPr spcFirstLastPara="1" wrap="square" lIns="0" tIns="45700" rIns="0" bIns="0" anchor="t" anchorCtr="0">
            <a:normAutofit fontScale="92500" lnSpcReduction="20000"/>
          </a:bodyPr>
          <a:lstStyle/>
          <a:p>
            <a:pPr marL="457200" lvl="0" indent="-228600" algn="l" rtl="0">
              <a:lnSpc>
                <a:spcPct val="110000"/>
              </a:lnSpc>
              <a:spcBef>
                <a:spcPts val="1800"/>
              </a:spcBef>
              <a:spcAft>
                <a:spcPts val="0"/>
              </a:spcAft>
              <a:buSzPct val="108108"/>
              <a:buNone/>
            </a:pPr>
            <a:r>
              <a:rPr lang="de-DE" b="1" dirty="0">
                <a:latin typeface="Aptos" panose="020B0004020202020204" pitchFamily="34" charset="0"/>
                <a:sym typeface="Arial"/>
              </a:rPr>
              <a:t>Tre </a:t>
            </a:r>
            <a:r>
              <a:rPr lang="de-DE" b="1" dirty="0" err="1">
                <a:latin typeface="Aptos" panose="020B0004020202020204" pitchFamily="34" charset="0"/>
                <a:sym typeface="Arial"/>
              </a:rPr>
              <a:t>punti</a:t>
            </a:r>
            <a:r>
              <a:rPr lang="de-DE" b="1" dirty="0">
                <a:latin typeface="Aptos" panose="020B0004020202020204" pitchFamily="34" charset="0"/>
                <a:sym typeface="Arial"/>
              </a:rPr>
              <a:t> </a:t>
            </a:r>
            <a:r>
              <a:rPr lang="de-DE" b="1" dirty="0" err="1">
                <a:latin typeface="Aptos" panose="020B0004020202020204" pitchFamily="34" charset="0"/>
                <a:sym typeface="Arial"/>
              </a:rPr>
              <a:t>importanti</a:t>
            </a:r>
            <a:r>
              <a:rPr lang="de-DE" b="1"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110000"/>
              </a:lnSpc>
              <a:spcBef>
                <a:spcPts val="1800"/>
              </a:spcBef>
              <a:spcAft>
                <a:spcPts val="0"/>
              </a:spcAft>
              <a:buSzPct val="108108"/>
              <a:buFont typeface="Arial"/>
              <a:buChar char="•"/>
            </a:pPr>
            <a:r>
              <a:rPr lang="de-DE" b="1" dirty="0" err="1">
                <a:solidFill>
                  <a:schemeClr val="accent4"/>
                </a:solidFill>
                <a:latin typeface="Aptos" panose="020B0004020202020204" pitchFamily="34" charset="0"/>
                <a:sym typeface="Arial"/>
              </a:rPr>
              <a:t>Adozione</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criteri</a:t>
            </a:r>
            <a:r>
              <a:rPr lang="de-DE" b="1" dirty="0">
                <a:solidFill>
                  <a:schemeClr val="accent4"/>
                </a:solidFill>
                <a:latin typeface="Aptos" panose="020B0004020202020204" pitchFamily="34" charset="0"/>
                <a:sym typeface="Arial"/>
              </a:rPr>
              <a:t> </a:t>
            </a:r>
            <a:r>
              <a:rPr lang="de-DE" dirty="0">
                <a:latin typeface="Aptos" panose="020B0004020202020204" pitchFamily="34" charset="0"/>
                <a:sym typeface="Arial"/>
              </a:rPr>
              <a:t>o </a:t>
            </a:r>
            <a:r>
              <a:rPr lang="de-DE" dirty="0" err="1">
                <a:latin typeface="Aptos" panose="020B0004020202020204" pitchFamily="34" charset="0"/>
                <a:sym typeface="Arial"/>
              </a:rPr>
              <a:t>obiettivi</a:t>
            </a:r>
            <a:r>
              <a:rPr lang="de-DE" dirty="0">
                <a:latin typeface="Aptos" panose="020B0004020202020204" pitchFamily="34" charset="0"/>
                <a:sym typeface="Arial"/>
              </a:rPr>
              <a:t> </a:t>
            </a:r>
            <a:r>
              <a:rPr lang="de-DE" b="1" dirty="0" err="1">
                <a:solidFill>
                  <a:schemeClr val="accent4"/>
                </a:solidFill>
                <a:latin typeface="Aptos" panose="020B0004020202020204" pitchFamily="34" charset="0"/>
                <a:sym typeface="Arial"/>
              </a:rPr>
              <a:t>minimi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vincolanti</a:t>
            </a:r>
            <a:r>
              <a:rPr lang="de-DE" b="1" dirty="0">
                <a:solidFill>
                  <a:schemeClr val="accent4"/>
                </a:solidFill>
                <a:latin typeface="Aptos" panose="020B0004020202020204" pitchFamily="34" charset="0"/>
                <a:sym typeface="Arial"/>
              </a:rPr>
              <a:t> </a:t>
            </a:r>
            <a:r>
              <a:rPr lang="de-DE" dirty="0">
                <a:latin typeface="Aptos" panose="020B0004020202020204" pitchFamily="34" charset="0"/>
                <a:sym typeface="Arial"/>
              </a:rPr>
              <a:t>per </a:t>
            </a:r>
            <a:r>
              <a:rPr lang="de-DE" dirty="0" err="1">
                <a:latin typeface="Aptos" panose="020B0004020202020204" pitchFamily="34" charset="0"/>
                <a:sym typeface="Arial"/>
              </a:rPr>
              <a:t>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a:t>
            </a:r>
            <a:r>
              <a:rPr lang="de-DE" dirty="0" err="1">
                <a:latin typeface="Aptos" panose="020B0004020202020204" pitchFamily="34" charset="0"/>
                <a:sym typeface="Arial"/>
              </a:rPr>
              <a:t>sostenibili</a:t>
            </a:r>
            <a:r>
              <a:rPr lang="de-DE" dirty="0">
                <a:latin typeface="Aptos" panose="020B0004020202020204" pitchFamily="34" charset="0"/>
                <a:sym typeface="Arial"/>
              </a:rPr>
              <a:t> </a:t>
            </a:r>
            <a:r>
              <a:rPr lang="de-DE" dirty="0" err="1">
                <a:latin typeface="Aptos" panose="020B0004020202020204" pitchFamily="34" charset="0"/>
                <a:sym typeface="Arial"/>
              </a:rPr>
              <a:t>nella</a:t>
            </a:r>
            <a:r>
              <a:rPr lang="de-DE" dirty="0">
                <a:latin typeface="Aptos" panose="020B0004020202020204" pitchFamily="34" charset="0"/>
                <a:sym typeface="Arial"/>
              </a:rPr>
              <a:t> </a:t>
            </a:r>
            <a:r>
              <a:rPr lang="de-DE" dirty="0" err="1">
                <a:latin typeface="Aptos" panose="020B0004020202020204" pitchFamily="34" charset="0"/>
                <a:sym typeface="Arial"/>
              </a:rPr>
              <a:t>legislazione</a:t>
            </a:r>
            <a:r>
              <a:rPr lang="de-DE" dirty="0">
                <a:latin typeface="Aptos" panose="020B0004020202020204" pitchFamily="34" charset="0"/>
                <a:sym typeface="Arial"/>
              </a:rPr>
              <a:t> </a:t>
            </a:r>
            <a:r>
              <a:rPr lang="de-DE" dirty="0" err="1">
                <a:latin typeface="Aptos" panose="020B0004020202020204" pitchFamily="34" charset="0"/>
                <a:sym typeface="Arial"/>
              </a:rPr>
              <a:t>relativa</a:t>
            </a:r>
            <a:r>
              <a:rPr lang="de-DE" dirty="0">
                <a:latin typeface="Aptos" panose="020B0004020202020204" pitchFamily="34" charset="0"/>
                <a:sym typeface="Arial"/>
              </a:rPr>
              <a:t> alle </a:t>
            </a:r>
            <a:r>
              <a:rPr lang="de-DE" dirty="0" err="1">
                <a:latin typeface="Aptos" panose="020B0004020202020204" pitchFamily="34" charset="0"/>
                <a:sym typeface="Arial"/>
              </a:rPr>
              <a:t>iniziative</a:t>
            </a:r>
            <a:r>
              <a:rPr lang="de-DE" dirty="0">
                <a:latin typeface="Aptos" panose="020B0004020202020204" pitchFamily="34" charset="0"/>
                <a:sym typeface="Arial"/>
              </a:rPr>
              <a:t> </a:t>
            </a:r>
            <a:r>
              <a:rPr lang="de-DE" dirty="0" err="1">
                <a:latin typeface="Aptos" panose="020B0004020202020204" pitchFamily="34" charset="0"/>
                <a:sym typeface="Arial"/>
              </a:rPr>
              <a:t>settoriali</a:t>
            </a:r>
            <a:r>
              <a:rPr lang="de-DE" dirty="0">
                <a:latin typeface="Aptos" panose="020B0004020202020204" pitchFamily="34" charset="0"/>
                <a:sym typeface="Arial"/>
              </a:rPr>
              <a:t>, ai </a:t>
            </a:r>
            <a:r>
              <a:rPr lang="de-DE" dirty="0" err="1">
                <a:latin typeface="Aptos" panose="020B0004020202020204" pitchFamily="34" charset="0"/>
                <a:sym typeface="Arial"/>
              </a:rPr>
              <a:t>finanziamenti</a:t>
            </a:r>
            <a:r>
              <a:rPr lang="de-DE" dirty="0">
                <a:latin typeface="Aptos" panose="020B0004020202020204" pitchFamily="34" charset="0"/>
                <a:sym typeface="Arial"/>
              </a:rPr>
              <a:t> </a:t>
            </a:r>
            <a:r>
              <a:rPr lang="de-DE" dirty="0" err="1">
                <a:latin typeface="Aptos" panose="020B0004020202020204" pitchFamily="34" charset="0"/>
                <a:sym typeface="Arial"/>
              </a:rPr>
              <a:t>dell’UE</a:t>
            </a:r>
            <a:r>
              <a:rPr lang="de-DE" dirty="0">
                <a:latin typeface="Aptos" panose="020B0004020202020204" pitchFamily="34" charset="0"/>
                <a:sym typeface="Arial"/>
              </a:rPr>
              <a:t> o a </a:t>
            </a:r>
            <a:r>
              <a:rPr lang="de-DE" dirty="0" err="1">
                <a:latin typeface="Aptos" panose="020B0004020202020204" pitchFamily="34" charset="0"/>
                <a:sym typeface="Arial"/>
              </a:rPr>
              <a:t>determinati</a:t>
            </a:r>
            <a:r>
              <a:rPr lang="de-DE" dirty="0">
                <a:latin typeface="Aptos" panose="020B0004020202020204" pitchFamily="34" charset="0"/>
                <a:sym typeface="Arial"/>
              </a:rPr>
              <a:t> </a:t>
            </a:r>
            <a:r>
              <a:rPr lang="de-DE" dirty="0" err="1">
                <a:latin typeface="Aptos" panose="020B0004020202020204" pitchFamily="34" charset="0"/>
                <a:sym typeface="Arial"/>
              </a:rPr>
              <a:t>prodotti</a:t>
            </a:r>
            <a:endParaRPr dirty="0">
              <a:latin typeface="Aptos" panose="020B0004020202020204" pitchFamily="34" charset="0"/>
              <a:sym typeface="Arial"/>
            </a:endParaRPr>
          </a:p>
          <a:p>
            <a:pPr marL="571500" lvl="0" indent="-342900" algn="l" rtl="0">
              <a:lnSpc>
                <a:spcPct val="110000"/>
              </a:lnSpc>
              <a:spcBef>
                <a:spcPts val="1800"/>
              </a:spcBef>
              <a:spcAft>
                <a:spcPts val="0"/>
              </a:spcAft>
              <a:buSzPct val="108108"/>
              <a:buFont typeface="Arial"/>
              <a:buChar char="•"/>
            </a:pPr>
            <a:r>
              <a:rPr lang="de-DE" dirty="0" err="1">
                <a:latin typeface="Aptos" panose="020B0004020202020204" pitchFamily="34" charset="0"/>
                <a:sym typeface="Arial"/>
              </a:rPr>
              <a:t>Adozione</a:t>
            </a:r>
            <a:r>
              <a:rPr lang="de-DE" dirty="0">
                <a:latin typeface="Aptos" panose="020B0004020202020204" pitchFamily="34" charset="0"/>
                <a:sym typeface="Arial"/>
              </a:rPr>
              <a:t> di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b="1" dirty="0" err="1">
                <a:solidFill>
                  <a:schemeClr val="accent4"/>
                </a:solidFill>
                <a:latin typeface="Aptos" panose="020B0004020202020204" pitchFamily="34" charset="0"/>
                <a:sym typeface="Arial"/>
              </a:rPr>
              <a:t>definizione</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comune</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appalti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pubblici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sostenibili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dal</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punto</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vista</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ambientale</a:t>
            </a:r>
            <a:endParaRPr dirty="0">
              <a:solidFill>
                <a:schemeClr val="accent4"/>
              </a:solidFill>
              <a:latin typeface="Aptos" panose="020B0004020202020204" pitchFamily="34" charset="0"/>
              <a:sym typeface="Arial"/>
            </a:endParaRPr>
          </a:p>
          <a:p>
            <a:pPr marL="571500" lvl="0" indent="-342900" algn="l" rtl="0">
              <a:lnSpc>
                <a:spcPct val="110000"/>
              </a:lnSpc>
              <a:spcBef>
                <a:spcPts val="1800"/>
              </a:spcBef>
              <a:spcAft>
                <a:spcPts val="0"/>
              </a:spcAft>
              <a:buSzPct val="108108"/>
              <a:buFont typeface="Arial"/>
              <a:buChar char="•"/>
            </a:pPr>
            <a:r>
              <a:rPr lang="de-DE" b="1" dirty="0" err="1">
                <a:solidFill>
                  <a:schemeClr val="accent4"/>
                </a:solidFill>
                <a:latin typeface="Aptos" panose="020B0004020202020204" pitchFamily="34" charset="0"/>
                <a:sym typeface="Arial"/>
              </a:rPr>
              <a:t>Estensione</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dei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metodi</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calcolo</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dei</a:t>
            </a:r>
            <a:r>
              <a:rPr lang="de-DE" b="1" dirty="0">
                <a:solidFill>
                  <a:schemeClr val="accent4"/>
                </a:solidFill>
                <a:latin typeface="Aptos" panose="020B0004020202020204" pitchFamily="34" charset="0"/>
                <a:sym typeface="Arial"/>
              </a:rPr>
              <a:t> </a:t>
            </a:r>
            <a:r>
              <a:rPr lang="de-DE" b="1" dirty="0" err="1">
                <a:solidFill>
                  <a:schemeClr val="accent4"/>
                </a:solidFill>
                <a:latin typeface="Aptos" panose="020B0004020202020204" pitchFamily="34" charset="0"/>
                <a:sym typeface="Arial"/>
              </a:rPr>
              <a:t>costi</a:t>
            </a:r>
            <a:r>
              <a:rPr lang="de-DE" b="1" dirty="0">
                <a:solidFill>
                  <a:schemeClr val="accent4"/>
                </a:solidFill>
                <a:latin typeface="Aptos" panose="020B0004020202020204" pitchFamily="34" charset="0"/>
                <a:sym typeface="Arial"/>
              </a:rPr>
              <a:t> del </a:t>
            </a:r>
            <a:r>
              <a:rPr lang="de-DE" b="1" dirty="0" err="1">
                <a:solidFill>
                  <a:schemeClr val="accent4"/>
                </a:solidFill>
                <a:latin typeface="Aptos" panose="020B0004020202020204" pitchFamily="34" charset="0"/>
                <a:sym typeface="Arial"/>
              </a:rPr>
              <a:t>ciclo</a:t>
            </a:r>
            <a:r>
              <a:rPr lang="de-DE" b="1" dirty="0">
                <a:solidFill>
                  <a:schemeClr val="accent4"/>
                </a:solidFill>
                <a:latin typeface="Aptos" panose="020B0004020202020204" pitchFamily="34" charset="0"/>
                <a:sym typeface="Arial"/>
              </a:rPr>
              <a:t> di </a:t>
            </a:r>
            <a:r>
              <a:rPr lang="de-DE" b="1" dirty="0" err="1">
                <a:solidFill>
                  <a:schemeClr val="accent4"/>
                </a:solidFill>
                <a:latin typeface="Aptos" panose="020B0004020202020204" pitchFamily="34" charset="0"/>
                <a:sym typeface="Arial"/>
              </a:rPr>
              <a:t>vita</a:t>
            </a:r>
            <a:endParaRPr dirty="0">
              <a:solidFill>
                <a:schemeClr val="accent4"/>
              </a:solidFill>
              <a:latin typeface="Aptos" panose="020B0004020202020204" pitchFamily="34" charset="0"/>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8"/>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SzPct val="111111"/>
              <a:buNone/>
            </a:pPr>
            <a:r>
              <a:rPr lang="de-DE" dirty="0" err="1">
                <a:latin typeface="Aptos Serif" panose="02020604070405020304" pitchFamily="18" charset="0"/>
                <a:ea typeface="Arial"/>
                <a:cs typeface="Aptos Serif" panose="02020604070405020304" pitchFamily="18" charset="0"/>
                <a:sym typeface="Arial"/>
              </a:rPr>
              <a:t>Strumenti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europei</a:t>
            </a:r>
            <a:r>
              <a:rPr lang="de-DE" dirty="0">
                <a:latin typeface="Aptos Serif" panose="02020604070405020304" pitchFamily="18" charset="0"/>
                <a:ea typeface="Arial"/>
                <a:cs typeface="Aptos Serif" panose="02020604070405020304" pitchFamily="18" charset="0"/>
                <a:sym typeface="Arial"/>
              </a:rPr>
              <a:t> per la </a:t>
            </a:r>
            <a:r>
              <a:rPr lang="de-DE" dirty="0" err="1">
                <a:latin typeface="Aptos Serif" panose="02020604070405020304" pitchFamily="18" charset="0"/>
                <a:ea typeface="Arial"/>
                <a:cs typeface="Aptos Serif" panose="02020604070405020304" pitchFamily="18" charset="0"/>
                <a:sym typeface="Arial"/>
              </a:rPr>
              <a:t>diffusione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sostenibili</a:t>
            </a:r>
            <a:endParaRPr dirty="0">
              <a:latin typeface="Aptos Serif" panose="02020604070405020304" pitchFamily="18" charset="0"/>
              <a:cs typeface="Aptos Serif" panose="02020604070405020304" pitchFamily="18" charset="0"/>
            </a:endParaRPr>
          </a:p>
        </p:txBody>
      </p:sp>
      <p:pic>
        <p:nvPicPr>
          <p:cNvPr id="553" name="Google Shape;553;p68" title="pexels-singkham-178541-1108572 (1).jpg"/>
          <p:cNvPicPr preferRelativeResize="0">
            <a:picLocks noGrp="1"/>
          </p:cNvPicPr>
          <p:nvPr>
            <p:ph type="pic" idx="2"/>
          </p:nvPr>
        </p:nvPicPr>
        <p:blipFill rotWithShape="1">
          <a:blip r:embed="rId3">
            <a:alphaModFix/>
          </a:blip>
          <a:srcRect l="22612" r="22612"/>
          <a:stretch/>
        </p:blipFill>
        <p:spPr>
          <a:xfrm>
            <a:off x="20" y="-11113"/>
            <a:ext cx="5628000" cy="6858000"/>
          </a:xfrm>
          <a:prstGeom prst="flowChartDelay">
            <a:avLst/>
          </a:prstGeom>
          <a:noFill/>
          <a:ln>
            <a:noFill/>
          </a:ln>
        </p:spPr>
      </p:pic>
      <p:sp>
        <p:nvSpPr>
          <p:cNvPr id="554" name="Google Shape;554;p68"/>
          <p:cNvSpPr txBox="1"/>
          <p:nvPr/>
        </p:nvSpPr>
        <p:spPr>
          <a:xfrm>
            <a:off x="6084450" y="6338550"/>
            <a:ext cx="43665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600">
                <a:solidFill>
                  <a:srgbClr val="000000"/>
                </a:solidFill>
                <a:latin typeface="Roboto"/>
                <a:ea typeface="Roboto"/>
                <a:cs typeface="Roboto"/>
                <a:sym typeface="Roboto"/>
              </a:rPr>
              <a:t>Photo by Singkham: https://www.pexels.com/it-it/foto/piantatrice-chiara-della-lampadina-sulla-roccia-grigia-1108572/</a:t>
            </a:r>
            <a:endParaRPr sz="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9"/>
          <p:cNvSpPr txBox="1">
            <a:spLocks noGrp="1"/>
          </p:cNvSpPr>
          <p:nvPr>
            <p:ph type="title"/>
          </p:nvPr>
        </p:nvSpPr>
        <p:spPr>
          <a:xfrm>
            <a:off x="594360" y="515913"/>
            <a:ext cx="9083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Strumenti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europei</a:t>
            </a:r>
            <a:r>
              <a:rPr lang="de-DE" dirty="0">
                <a:latin typeface="Aptos Serif" panose="02020604070405020304" pitchFamily="18" charset="0"/>
                <a:ea typeface="Arial"/>
                <a:cs typeface="Aptos Serif" panose="02020604070405020304" pitchFamily="18" charset="0"/>
                <a:sym typeface="Arial"/>
              </a:rPr>
              <a:t> per la </a:t>
            </a:r>
            <a:r>
              <a:rPr lang="de-DE" dirty="0" err="1">
                <a:latin typeface="Aptos Serif" panose="02020604070405020304" pitchFamily="18" charset="0"/>
                <a:ea typeface="Arial"/>
                <a:cs typeface="Aptos Serif" panose="02020604070405020304" pitchFamily="18" charset="0"/>
                <a:sym typeface="Arial"/>
              </a:rPr>
              <a:t>diffusione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sostenibili</a:t>
            </a:r>
            <a:endParaRPr dirty="0">
              <a:latin typeface="Aptos Serif" panose="02020604070405020304" pitchFamily="18" charset="0"/>
              <a:cs typeface="Aptos Serif" panose="02020604070405020304" pitchFamily="18" charset="0"/>
            </a:endParaRPr>
          </a:p>
        </p:txBody>
      </p:sp>
      <p:sp>
        <p:nvSpPr>
          <p:cNvPr id="560" name="Google Shape;560;p6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fld id="{00000000-1234-1234-1234-123412341234}" type="slidenum">
              <a:rPr lang="de-DE"/>
              <a:t>45</a:t>
            </a:fld>
            <a:endParaRPr/>
          </a:p>
        </p:txBody>
      </p:sp>
      <p:grpSp>
        <p:nvGrpSpPr>
          <p:cNvPr id="561" name="Google Shape;561;p69"/>
          <p:cNvGrpSpPr/>
          <p:nvPr/>
        </p:nvGrpSpPr>
        <p:grpSpPr>
          <a:xfrm>
            <a:off x="979247" y="2954354"/>
            <a:ext cx="10233504" cy="2984770"/>
            <a:chOff x="5001" y="918874"/>
            <a:chExt cx="10233504" cy="2984770"/>
          </a:xfrm>
        </p:grpSpPr>
        <p:sp>
          <p:nvSpPr>
            <p:cNvPr id="562" name="Google Shape;562;p69"/>
            <p:cNvSpPr/>
            <p:nvPr/>
          </p:nvSpPr>
          <p:spPr>
            <a:xfrm>
              <a:off x="5001" y="918874"/>
              <a:ext cx="1705583" cy="852791"/>
            </a:xfrm>
            <a:prstGeom prst="roundRect">
              <a:avLst>
                <a:gd name="adj" fmla="val 10000"/>
              </a:avLst>
            </a:prstGeom>
            <a:solidFill>
              <a:srgbClr val="FAB50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63" name="Google Shape;563;p69"/>
            <p:cNvSpPr txBox="1"/>
            <p:nvPr/>
          </p:nvSpPr>
          <p:spPr>
            <a:xfrm>
              <a:off x="2997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100000"/>
                </a:lnSpc>
                <a:spcBef>
                  <a:spcPts val="0"/>
                </a:spcBef>
                <a:spcAft>
                  <a:spcPts val="0"/>
                </a:spcAft>
                <a:buNone/>
              </a:pPr>
              <a:r>
                <a:rPr lang="de-DE" sz="1800" b="1" i="0" u="none" strike="noStrike" cap="none" dirty="0">
                  <a:solidFill>
                    <a:schemeClr val="lt1"/>
                  </a:solidFill>
                  <a:latin typeface="Aptos" panose="020B0004020202020204" pitchFamily="34" charset="0"/>
                  <a:sym typeface="Arial"/>
                </a:rPr>
                <a:t>Piano </a:t>
              </a:r>
              <a:r>
                <a:rPr lang="de-DE" sz="1800" b="1" i="0" u="none" strike="noStrike" cap="none" dirty="0" err="1">
                  <a:solidFill>
                    <a:schemeClr val="lt1"/>
                  </a:solidFill>
                  <a:latin typeface="Aptos" panose="020B0004020202020204" pitchFamily="34" charset="0"/>
                  <a:sym typeface="Arial"/>
                </a:rPr>
                <a:t>d’azione</a:t>
              </a:r>
              <a:r>
                <a:rPr lang="de-DE" sz="1800" b="1" i="0" u="none" strike="noStrike" cap="none" dirty="0">
                  <a:solidFill>
                    <a:schemeClr val="lt1"/>
                  </a:solidFill>
                  <a:latin typeface="Aptos" panose="020B0004020202020204" pitchFamily="34" charset="0"/>
                  <a:sym typeface="Arial"/>
                </a:rPr>
                <a:t> </a:t>
              </a:r>
              <a:r>
                <a:rPr lang="de-DE" sz="1800" b="1" i="0" u="none" strike="noStrike" cap="none" dirty="0" err="1">
                  <a:solidFill>
                    <a:schemeClr val="lt1"/>
                  </a:solidFill>
                  <a:latin typeface="Aptos" panose="020B0004020202020204" pitchFamily="34" charset="0"/>
                  <a:sym typeface="Arial"/>
                </a:rPr>
                <a:t>nazionale</a:t>
              </a:r>
              <a:r>
                <a:rPr lang="de-DE" sz="1800" b="1" i="0" u="none" strike="noStrike" cap="none" dirty="0">
                  <a:solidFill>
                    <a:schemeClr val="lt1"/>
                  </a:solidFill>
                  <a:latin typeface="Aptos" panose="020B0004020202020204" pitchFamily="34" charset="0"/>
                  <a:sym typeface="Arial"/>
                </a:rPr>
                <a:t> per il GPP</a:t>
              </a:r>
              <a:endParaRPr sz="1800" b="0" i="0" u="none" strike="noStrike" cap="none" dirty="0">
                <a:solidFill>
                  <a:schemeClr val="lt1"/>
                </a:solidFill>
                <a:latin typeface="Aptos" panose="020B0004020202020204" pitchFamily="34" charset="0"/>
                <a:sym typeface="Arial"/>
              </a:endParaRPr>
            </a:p>
          </p:txBody>
        </p:sp>
        <p:sp>
          <p:nvSpPr>
            <p:cNvPr id="564" name="Google Shape;564;p69"/>
            <p:cNvSpPr/>
            <p:nvPr/>
          </p:nvSpPr>
          <p:spPr>
            <a:xfrm>
              <a:off x="175560"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ptos" panose="020B0004020202020204" pitchFamily="34" charset="0"/>
                <a:sym typeface="Arial"/>
              </a:endParaRPr>
            </a:p>
          </p:txBody>
        </p:sp>
        <p:sp>
          <p:nvSpPr>
            <p:cNvPr id="565" name="Google Shape;565;p69"/>
            <p:cNvSpPr/>
            <p:nvPr/>
          </p:nvSpPr>
          <p:spPr>
            <a:xfrm>
              <a:off x="346118" y="1984864"/>
              <a:ext cx="1364467" cy="852791"/>
            </a:xfrm>
            <a:prstGeom prst="roundRect">
              <a:avLst>
                <a:gd name="adj" fmla="val 10000"/>
              </a:avLst>
            </a:prstGeom>
            <a:solidFill>
              <a:schemeClr val="lt1">
                <a:alpha val="89803"/>
              </a:schemeClr>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66" name="Google Shape;566;p69"/>
            <p:cNvSpPr txBox="1"/>
            <p:nvPr/>
          </p:nvSpPr>
          <p:spPr>
            <a:xfrm>
              <a:off x="37109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2000" b="1" i="0" u="none" strike="noStrike" cap="none">
                  <a:solidFill>
                    <a:srgbClr val="000000"/>
                  </a:solidFill>
                  <a:latin typeface="Aptos" panose="020B0004020202020204" pitchFamily="34" charset="0"/>
                  <a:sym typeface="Arial"/>
                </a:rPr>
                <a:t>23 su 27 paesi </a:t>
              </a:r>
              <a:endParaRPr sz="1400" b="0" i="0" u="none" strike="noStrike" cap="none">
                <a:solidFill>
                  <a:srgbClr val="000000"/>
                </a:solidFill>
                <a:latin typeface="Aptos" panose="020B0004020202020204" pitchFamily="34" charset="0"/>
                <a:sym typeface="Arial"/>
              </a:endParaRPr>
            </a:p>
          </p:txBody>
        </p:sp>
        <p:sp>
          <p:nvSpPr>
            <p:cNvPr id="567" name="Google Shape;567;p69"/>
            <p:cNvSpPr/>
            <p:nvPr/>
          </p:nvSpPr>
          <p:spPr>
            <a:xfrm>
              <a:off x="2136981" y="918874"/>
              <a:ext cx="1705583" cy="852791"/>
            </a:xfrm>
            <a:prstGeom prst="roundRect">
              <a:avLst>
                <a:gd name="adj" fmla="val 10000"/>
              </a:avLst>
            </a:prstGeom>
            <a:solidFill>
              <a:srgbClr val="A0E3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68" name="Google Shape;568;p69"/>
            <p:cNvSpPr txBox="1"/>
            <p:nvPr/>
          </p:nvSpPr>
          <p:spPr>
            <a:xfrm>
              <a:off x="216195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1800" b="1" i="0" u="none" strike="noStrike" cap="none">
                  <a:solidFill>
                    <a:schemeClr val="lt1"/>
                  </a:solidFill>
                  <a:latin typeface="Aptos" panose="020B0004020202020204" pitchFamily="34" charset="0"/>
                  <a:sym typeface="Arial"/>
                </a:rPr>
                <a:t>Criteri GPP dell’UE </a:t>
              </a:r>
              <a:endParaRPr sz="1200" b="0" i="0" u="none" strike="noStrike" cap="none">
                <a:solidFill>
                  <a:srgbClr val="000000"/>
                </a:solidFill>
                <a:latin typeface="Aptos" panose="020B0004020202020204" pitchFamily="34" charset="0"/>
                <a:sym typeface="Arial"/>
              </a:endParaRPr>
            </a:p>
          </p:txBody>
        </p:sp>
        <p:sp>
          <p:nvSpPr>
            <p:cNvPr id="569" name="Google Shape;569;p69"/>
            <p:cNvSpPr/>
            <p:nvPr/>
          </p:nvSpPr>
          <p:spPr>
            <a:xfrm>
              <a:off x="2307540"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ptos" panose="020B0004020202020204" pitchFamily="34" charset="0"/>
                <a:sym typeface="Arial"/>
              </a:endParaRPr>
            </a:p>
          </p:txBody>
        </p:sp>
        <p:sp>
          <p:nvSpPr>
            <p:cNvPr id="570" name="Google Shape;570;p69"/>
            <p:cNvSpPr/>
            <p:nvPr/>
          </p:nvSpPr>
          <p:spPr>
            <a:xfrm>
              <a:off x="2478098" y="1984864"/>
              <a:ext cx="1364467" cy="852791"/>
            </a:xfrm>
            <a:prstGeom prst="roundRect">
              <a:avLst>
                <a:gd name="adj" fmla="val 10000"/>
              </a:avLst>
            </a:prstGeom>
            <a:solidFill>
              <a:schemeClr val="lt1">
                <a:alpha val="89803"/>
              </a:schemeClr>
            </a:solidFill>
            <a:ln w="25400" cap="flat" cmpd="sng">
              <a:solidFill>
                <a:srgbClr val="BCE8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71" name="Google Shape;571;p69"/>
            <p:cNvSpPr txBox="1"/>
            <p:nvPr/>
          </p:nvSpPr>
          <p:spPr>
            <a:xfrm>
              <a:off x="250307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2000" b="1" i="0" u="none" strike="noStrike" cap="none">
                  <a:solidFill>
                    <a:srgbClr val="000000"/>
                  </a:solidFill>
                  <a:latin typeface="Aptos" panose="020B0004020202020204" pitchFamily="34" charset="0"/>
                  <a:sym typeface="Arial"/>
                </a:rPr>
                <a:t>20 criteri GPP dell’UE </a:t>
              </a:r>
              <a:endParaRPr sz="1400" b="0" i="0" u="none" strike="noStrike" cap="none">
                <a:solidFill>
                  <a:srgbClr val="000000"/>
                </a:solidFill>
                <a:latin typeface="Aptos" panose="020B0004020202020204" pitchFamily="34" charset="0"/>
                <a:sym typeface="Arial"/>
              </a:endParaRPr>
            </a:p>
          </p:txBody>
        </p:sp>
        <p:sp>
          <p:nvSpPr>
            <p:cNvPr id="572" name="Google Shape;572;p69"/>
            <p:cNvSpPr/>
            <p:nvPr/>
          </p:nvSpPr>
          <p:spPr>
            <a:xfrm>
              <a:off x="2307540" y="1771666"/>
              <a:ext cx="170558" cy="170558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ptos" panose="020B0004020202020204" pitchFamily="34" charset="0"/>
                <a:sym typeface="Arial"/>
              </a:endParaRPr>
            </a:p>
          </p:txBody>
        </p:sp>
        <p:sp>
          <p:nvSpPr>
            <p:cNvPr id="573" name="Google Shape;573;p69"/>
            <p:cNvSpPr/>
            <p:nvPr/>
          </p:nvSpPr>
          <p:spPr>
            <a:xfrm>
              <a:off x="2478098" y="3050853"/>
              <a:ext cx="1364467" cy="852791"/>
            </a:xfrm>
            <a:prstGeom prst="roundRect">
              <a:avLst>
                <a:gd name="adj" fmla="val 10000"/>
              </a:avLst>
            </a:prstGeom>
            <a:solidFill>
              <a:schemeClr val="lt1">
                <a:alpha val="89803"/>
              </a:schemeClr>
            </a:solidFill>
            <a:ln w="25400" cap="flat" cmpd="sng">
              <a:solidFill>
                <a:srgbClr val="59D5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74" name="Google Shape;574;p69"/>
            <p:cNvSpPr txBox="1"/>
            <p:nvPr/>
          </p:nvSpPr>
          <p:spPr>
            <a:xfrm>
              <a:off x="2503075" y="3075830"/>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2000" b="1" i="0" u="none" strike="noStrike" cap="none">
                  <a:solidFill>
                    <a:srgbClr val="000000"/>
                  </a:solidFill>
                  <a:latin typeface="Aptos" panose="020B0004020202020204" pitchFamily="34" charset="0"/>
                  <a:sym typeface="Arial"/>
                </a:rPr>
                <a:t>Toolkit europeo</a:t>
              </a:r>
              <a:endParaRPr sz="1400" b="0" i="0" u="none" strike="noStrike" cap="none">
                <a:solidFill>
                  <a:srgbClr val="000000"/>
                </a:solidFill>
                <a:latin typeface="Aptos" panose="020B0004020202020204" pitchFamily="34" charset="0"/>
                <a:sym typeface="Arial"/>
              </a:endParaRPr>
            </a:p>
          </p:txBody>
        </p:sp>
        <p:sp>
          <p:nvSpPr>
            <p:cNvPr id="575" name="Google Shape;575;p69"/>
            <p:cNvSpPr/>
            <p:nvPr/>
          </p:nvSpPr>
          <p:spPr>
            <a:xfrm>
              <a:off x="4268961" y="918874"/>
              <a:ext cx="1705583" cy="852791"/>
            </a:xfrm>
            <a:prstGeom prst="roundRect">
              <a:avLst>
                <a:gd name="adj" fmla="val 10000"/>
              </a:avLst>
            </a:prstGeom>
            <a:solidFill>
              <a:srgbClr val="32CC2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76" name="Google Shape;576;p69"/>
            <p:cNvSpPr txBox="1"/>
            <p:nvPr/>
          </p:nvSpPr>
          <p:spPr>
            <a:xfrm>
              <a:off x="429393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1800" b="1" i="0" u="none" strike="noStrike" cap="none">
                  <a:solidFill>
                    <a:schemeClr val="lt1"/>
                  </a:solidFill>
                  <a:latin typeface="Aptos" panose="020B0004020202020204" pitchFamily="34" charset="0"/>
                  <a:sym typeface="Arial"/>
                </a:rPr>
                <a:t>Obiettivo GPP </a:t>
              </a:r>
              <a:endParaRPr sz="1200" b="0" i="0" u="none" strike="noStrike" cap="none">
                <a:solidFill>
                  <a:srgbClr val="000000"/>
                </a:solidFill>
                <a:latin typeface="Aptos" panose="020B0004020202020204" pitchFamily="34" charset="0"/>
                <a:sym typeface="Arial"/>
              </a:endParaRPr>
            </a:p>
          </p:txBody>
        </p:sp>
        <p:sp>
          <p:nvSpPr>
            <p:cNvPr id="577" name="Google Shape;577;p69"/>
            <p:cNvSpPr/>
            <p:nvPr/>
          </p:nvSpPr>
          <p:spPr>
            <a:xfrm>
              <a:off x="443951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ptos" panose="020B0004020202020204" pitchFamily="34" charset="0"/>
                <a:sym typeface="Arial"/>
              </a:endParaRPr>
            </a:p>
          </p:txBody>
        </p:sp>
        <p:sp>
          <p:nvSpPr>
            <p:cNvPr id="578" name="Google Shape;578;p69"/>
            <p:cNvSpPr/>
            <p:nvPr/>
          </p:nvSpPr>
          <p:spPr>
            <a:xfrm>
              <a:off x="4610078" y="1984864"/>
              <a:ext cx="1364467" cy="852791"/>
            </a:xfrm>
            <a:prstGeom prst="roundRect">
              <a:avLst>
                <a:gd name="adj" fmla="val 10000"/>
              </a:avLst>
            </a:prstGeom>
            <a:solidFill>
              <a:schemeClr val="lt1">
                <a:alpha val="89803"/>
              </a:schemeClr>
            </a:solidFill>
            <a:ln w="25400" cap="flat" cmpd="sng">
              <a:solidFill>
                <a:srgbClr val="2CC3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79" name="Google Shape;579;p69"/>
            <p:cNvSpPr txBox="1"/>
            <p:nvPr/>
          </p:nvSpPr>
          <p:spPr>
            <a:xfrm>
              <a:off x="463505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de-DE" sz="1900" b="1" i="0" u="none" strike="noStrike" cap="none">
                  <a:solidFill>
                    <a:srgbClr val="000000"/>
                  </a:solidFill>
                  <a:latin typeface="Aptos" panose="020B0004020202020204" pitchFamily="34" charset="0"/>
                  <a:sym typeface="Arial"/>
                </a:rPr>
                <a:t>50</a:t>
              </a:r>
              <a:endParaRPr sz="1400" b="0" i="0" u="none" strike="noStrike" cap="none">
                <a:solidFill>
                  <a:srgbClr val="000000"/>
                </a:solidFill>
                <a:latin typeface="Aptos" panose="020B0004020202020204" pitchFamily="34" charset="0"/>
                <a:sym typeface="Arial"/>
              </a:endParaRPr>
            </a:p>
          </p:txBody>
        </p:sp>
        <p:sp>
          <p:nvSpPr>
            <p:cNvPr id="580" name="Google Shape;580;p69"/>
            <p:cNvSpPr/>
            <p:nvPr/>
          </p:nvSpPr>
          <p:spPr>
            <a:xfrm>
              <a:off x="6400941" y="918874"/>
              <a:ext cx="1705583" cy="852791"/>
            </a:xfrm>
            <a:prstGeom prst="roundRect">
              <a:avLst>
                <a:gd name="adj" fmla="val 10000"/>
              </a:avLst>
            </a:prstGeom>
            <a:solidFill>
              <a:srgbClr val="35B57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81" name="Google Shape;581;p69"/>
            <p:cNvSpPr txBox="1"/>
            <p:nvPr/>
          </p:nvSpPr>
          <p:spPr>
            <a:xfrm>
              <a:off x="642591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1800" b="1" i="0" u="none" strike="noStrike" cap="none">
                  <a:solidFill>
                    <a:schemeClr val="lt1"/>
                  </a:solidFill>
                  <a:latin typeface="Aptos" panose="020B0004020202020204" pitchFamily="34" charset="0"/>
                  <a:sym typeface="Arial"/>
                </a:rPr>
                <a:t>Indicatori di monitoraggio</a:t>
              </a:r>
              <a:endParaRPr sz="1800" b="1" i="0" u="none" strike="noStrike" cap="none">
                <a:solidFill>
                  <a:schemeClr val="lt1"/>
                </a:solidFill>
                <a:latin typeface="Aptos" panose="020B0004020202020204" pitchFamily="34" charset="0"/>
                <a:sym typeface="Arial"/>
              </a:endParaRPr>
            </a:p>
          </p:txBody>
        </p:sp>
        <p:sp>
          <p:nvSpPr>
            <p:cNvPr id="582" name="Google Shape;582;p69"/>
            <p:cNvSpPr/>
            <p:nvPr/>
          </p:nvSpPr>
          <p:spPr>
            <a:xfrm>
              <a:off x="657149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ptos" panose="020B0004020202020204" pitchFamily="34" charset="0"/>
                <a:sym typeface="Arial"/>
              </a:endParaRPr>
            </a:p>
          </p:txBody>
        </p:sp>
        <p:sp>
          <p:nvSpPr>
            <p:cNvPr id="583" name="Google Shape;583;p69"/>
            <p:cNvSpPr/>
            <p:nvPr/>
          </p:nvSpPr>
          <p:spPr>
            <a:xfrm>
              <a:off x="6742058" y="1984864"/>
              <a:ext cx="1364467" cy="852791"/>
            </a:xfrm>
            <a:prstGeom prst="roundRect">
              <a:avLst>
                <a:gd name="adj" fmla="val 10000"/>
              </a:avLst>
            </a:prstGeom>
            <a:solidFill>
              <a:schemeClr val="lt1">
                <a:alpha val="89803"/>
              </a:schemeClr>
            </a:solidFill>
            <a:ln w="25400" cap="flat" cmpd="sng">
              <a:solidFill>
                <a:srgbClr val="38B1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84" name="Google Shape;584;p69"/>
            <p:cNvSpPr txBox="1"/>
            <p:nvPr/>
          </p:nvSpPr>
          <p:spPr>
            <a:xfrm>
              <a:off x="676703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Acquisti verdi/</a:t>
              </a:r>
              <a:endParaRPr>
                <a:latin typeface="Aptos" panose="020B0004020202020204" pitchFamily="34" charset="0"/>
              </a:endParaRPr>
            </a:p>
            <a:p>
              <a:pPr marL="0" marR="0" lvl="0" indent="0" algn="ctr" rtl="0">
                <a:lnSpc>
                  <a:spcPct val="9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Acquisti totali</a:t>
              </a:r>
              <a:endParaRPr sz="1100" b="0" i="0" u="none" strike="noStrike" cap="none">
                <a:solidFill>
                  <a:srgbClr val="000000"/>
                </a:solidFill>
                <a:latin typeface="Aptos" panose="020B0004020202020204" pitchFamily="34" charset="0"/>
                <a:sym typeface="Arial"/>
              </a:endParaRPr>
            </a:p>
          </p:txBody>
        </p:sp>
        <p:sp>
          <p:nvSpPr>
            <p:cNvPr id="585" name="Google Shape;585;p69"/>
            <p:cNvSpPr/>
            <p:nvPr/>
          </p:nvSpPr>
          <p:spPr>
            <a:xfrm>
              <a:off x="8532921" y="918874"/>
              <a:ext cx="1705583" cy="852791"/>
            </a:xfrm>
            <a:prstGeom prst="roundRect">
              <a:avLst>
                <a:gd name="adj" fmla="val 10000"/>
              </a:avLst>
            </a:prstGeom>
            <a:solidFill>
              <a:srgbClr val="4393A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86" name="Google Shape;586;p69"/>
            <p:cNvSpPr txBox="1"/>
            <p:nvPr/>
          </p:nvSpPr>
          <p:spPr>
            <a:xfrm>
              <a:off x="8557898" y="943851"/>
              <a:ext cx="1655629"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1900" b="1" i="0" u="none" strike="noStrike" cap="none">
                  <a:solidFill>
                    <a:schemeClr val="lt1"/>
                  </a:solidFill>
                  <a:latin typeface="Aptos" panose="020B0004020202020204" pitchFamily="34" charset="0"/>
                  <a:sym typeface="Arial"/>
                </a:rPr>
                <a:t>Economia circolare </a:t>
              </a:r>
              <a:endParaRPr sz="1400" b="0" i="0" u="none" strike="noStrike" cap="none">
                <a:solidFill>
                  <a:srgbClr val="000000"/>
                </a:solidFill>
                <a:latin typeface="Aptos" panose="020B0004020202020204" pitchFamily="34" charset="0"/>
                <a:sym typeface="Arial"/>
              </a:endParaRPr>
            </a:p>
          </p:txBody>
        </p:sp>
        <p:sp>
          <p:nvSpPr>
            <p:cNvPr id="587" name="Google Shape;587;p69"/>
            <p:cNvSpPr/>
            <p:nvPr/>
          </p:nvSpPr>
          <p:spPr>
            <a:xfrm>
              <a:off x="8703479" y="1771666"/>
              <a:ext cx="170558" cy="639593"/>
            </a:xfrm>
            <a:custGeom>
              <a:avLst/>
              <a:gdLst/>
              <a:ahLst/>
              <a:cxnLst/>
              <a:rect l="l" t="t" r="r" b="b"/>
              <a:pathLst>
                <a:path w="120000" h="120000" extrusionOk="0">
                  <a:moveTo>
                    <a:pt x="0" y="0"/>
                  </a:moveTo>
                  <a:lnTo>
                    <a:pt x="0" y="120000"/>
                  </a:lnTo>
                  <a:lnTo>
                    <a:pt x="120000" y="120000"/>
                  </a:lnTo>
                </a:path>
              </a:pathLst>
            </a:custGeom>
            <a:noFill/>
            <a:ln w="25400" cap="flat" cmpd="sng">
              <a:solidFill>
                <a:srgbClr val="4295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ptos" panose="020B0004020202020204" pitchFamily="34" charset="0"/>
                <a:sym typeface="Arial"/>
              </a:endParaRPr>
            </a:p>
          </p:txBody>
        </p:sp>
        <p:sp>
          <p:nvSpPr>
            <p:cNvPr id="588" name="Google Shape;588;p69"/>
            <p:cNvSpPr/>
            <p:nvPr/>
          </p:nvSpPr>
          <p:spPr>
            <a:xfrm>
              <a:off x="8874038" y="1984864"/>
              <a:ext cx="1364467" cy="852791"/>
            </a:xfrm>
            <a:prstGeom prst="roundRect">
              <a:avLst>
                <a:gd name="adj" fmla="val 10000"/>
              </a:avLst>
            </a:prstGeom>
            <a:solidFill>
              <a:schemeClr val="lt1">
                <a:alpha val="89803"/>
              </a:schemeClr>
            </a:solidFill>
            <a:ln w="25400"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589" name="Google Shape;589;p69"/>
            <p:cNvSpPr txBox="1"/>
            <p:nvPr/>
          </p:nvSpPr>
          <p:spPr>
            <a:xfrm>
              <a:off x="8899015" y="2009841"/>
              <a:ext cx="1314513" cy="802837"/>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de-DE" sz="2000" b="1" i="0" u="none" strike="noStrike" cap="none">
                  <a:solidFill>
                    <a:srgbClr val="000000"/>
                  </a:solidFill>
                  <a:latin typeface="Aptos" panose="020B0004020202020204" pitchFamily="34" charset="0"/>
                  <a:sym typeface="Arial"/>
                </a:rPr>
                <a:t>Indicatore CE n.2</a:t>
              </a:r>
              <a:endParaRPr sz="14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0"/>
          <p:cNvSpPr txBox="1">
            <a:spLocks noGrp="1"/>
          </p:cNvSpPr>
          <p:nvPr>
            <p:ph type="title"/>
          </p:nvPr>
        </p:nvSpPr>
        <p:spPr>
          <a:xfrm>
            <a:off x="1495554" y="4790880"/>
            <a:ext cx="3163532"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Piano </a:t>
            </a:r>
            <a:r>
              <a:rPr lang="de-DE" dirty="0" err="1">
                <a:latin typeface="Aptos Serif" panose="02020604070405020304" pitchFamily="18" charset="0"/>
                <a:ea typeface="Arial"/>
                <a:cs typeface="Aptos Serif" panose="02020604070405020304" pitchFamily="18" charset="0"/>
                <a:sym typeface="Arial"/>
              </a:rPr>
              <a:t>d’azione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nazionale</a:t>
            </a:r>
            <a:r>
              <a:rPr lang="de-DE" dirty="0">
                <a:latin typeface="Aptos Serif" panose="02020604070405020304" pitchFamily="18" charset="0"/>
                <a:ea typeface="Arial"/>
                <a:cs typeface="Aptos Serif" panose="02020604070405020304" pitchFamily="18" charset="0"/>
                <a:sym typeface="Arial"/>
              </a:rPr>
              <a:t> per il GPP </a:t>
            </a:r>
            <a:endParaRPr dirty="0">
              <a:latin typeface="Aptos Serif" panose="02020604070405020304" pitchFamily="18" charset="0"/>
              <a:cs typeface="Aptos Serif" panose="02020604070405020304" pitchFamily="18" charset="0"/>
            </a:endParaRPr>
          </a:p>
        </p:txBody>
      </p:sp>
      <p:sp>
        <p:nvSpPr>
          <p:cNvPr id="595" name="Google Shape;595;p70"/>
          <p:cNvSpPr txBox="1">
            <a:spLocks noGrp="1"/>
          </p:cNvSpPr>
          <p:nvPr>
            <p:ph type="body" idx="2"/>
          </p:nvPr>
        </p:nvSpPr>
        <p:spPr>
          <a:xfrm>
            <a:off x="4897676" y="438557"/>
            <a:ext cx="6912905" cy="5173249"/>
          </a:xfrm>
          <a:prstGeom prst="rect">
            <a:avLst/>
          </a:prstGeom>
          <a:noFill/>
          <a:ln>
            <a:noFill/>
          </a:ln>
        </p:spPr>
        <p:txBody>
          <a:bodyPr spcFirstLastPara="1" wrap="square" lIns="0" tIns="45700" rIns="91425" bIns="45700" anchor="t" anchorCtr="0">
            <a:normAutofit fontScale="92500"/>
          </a:bodyPr>
          <a:lstStyle/>
          <a:p>
            <a:pPr marL="685800" lvl="0" indent="-457200" algn="l" rtl="0">
              <a:lnSpc>
                <a:spcPct val="120000"/>
              </a:lnSpc>
              <a:spcBef>
                <a:spcPts val="1800"/>
              </a:spcBef>
              <a:spcAft>
                <a:spcPts val="0"/>
              </a:spcAft>
              <a:buSzPts val="2000"/>
              <a:buFont typeface="Arial"/>
              <a:buChar char="•"/>
            </a:pPr>
            <a:r>
              <a:rPr lang="de-DE" sz="1800" b="1" dirty="0">
                <a:solidFill>
                  <a:schemeClr val="accent4"/>
                </a:solidFill>
                <a:latin typeface="Aptos" panose="020B0004020202020204" pitchFamily="34" charset="0"/>
                <a:sym typeface="Arial"/>
              </a:rPr>
              <a:t>La </a:t>
            </a:r>
            <a:r>
              <a:rPr lang="de-DE" sz="1800" b="1" dirty="0" err="1">
                <a:solidFill>
                  <a:schemeClr val="accent4"/>
                </a:solidFill>
                <a:latin typeface="Aptos" panose="020B0004020202020204" pitchFamily="34" charset="0"/>
                <a:sym typeface="Arial"/>
              </a:rPr>
              <a:t>comunicazione</a:t>
            </a:r>
            <a:r>
              <a:rPr lang="de-DE" sz="1800" b="1" dirty="0">
                <a:solidFill>
                  <a:schemeClr val="accent4"/>
                </a:solidFill>
                <a:latin typeface="Aptos" panose="020B0004020202020204" pitchFamily="34" charset="0"/>
                <a:sym typeface="Arial"/>
              </a:rPr>
              <a:t> 302 della </a:t>
            </a:r>
            <a:r>
              <a:rPr lang="de-DE" sz="1800" b="1" dirty="0" err="1">
                <a:solidFill>
                  <a:schemeClr val="accent4"/>
                </a:solidFill>
                <a:latin typeface="Aptos" panose="020B0004020202020204" pitchFamily="34" charset="0"/>
                <a:sym typeface="Arial"/>
              </a:rPr>
              <a:t>Commissione</a:t>
            </a:r>
            <a:r>
              <a:rPr lang="de-DE" sz="1800" b="1" dirty="0">
                <a:solidFill>
                  <a:schemeClr val="accent4"/>
                </a:solidFill>
                <a:latin typeface="Aptos" panose="020B0004020202020204" pitchFamily="34" charset="0"/>
                <a:sym typeface="Arial"/>
              </a:rPr>
              <a:t> europea del 2003 </a:t>
            </a:r>
            <a:r>
              <a:rPr lang="de-DE" sz="1800" dirty="0" err="1">
                <a:latin typeface="Aptos" panose="020B0004020202020204" pitchFamily="34" charset="0"/>
                <a:sym typeface="Arial"/>
              </a:rPr>
              <a:t>sulla</a:t>
            </a:r>
            <a:r>
              <a:rPr lang="de-DE" sz="1800" dirty="0">
                <a:latin typeface="Aptos" panose="020B0004020202020204" pitchFamily="34" charset="0"/>
                <a:sym typeface="Arial"/>
              </a:rPr>
              <a:t> </a:t>
            </a:r>
            <a:r>
              <a:rPr lang="de-DE" sz="1800" dirty="0" err="1">
                <a:latin typeface="Aptos" panose="020B0004020202020204" pitchFamily="34" charset="0"/>
                <a:sym typeface="Arial"/>
              </a:rPr>
              <a:t>politica</a:t>
            </a:r>
            <a:r>
              <a:rPr lang="de-DE" sz="1800" dirty="0">
                <a:latin typeface="Aptos" panose="020B0004020202020204" pitchFamily="34" charset="0"/>
                <a:sym typeface="Arial"/>
              </a:rPr>
              <a:t> </a:t>
            </a:r>
            <a:r>
              <a:rPr lang="de-DE" sz="1800" dirty="0" err="1">
                <a:latin typeface="Aptos" panose="020B0004020202020204" pitchFamily="34" charset="0"/>
                <a:sym typeface="Arial"/>
              </a:rPr>
              <a:t>integrata</a:t>
            </a:r>
            <a:r>
              <a:rPr lang="de-DE" sz="1800" dirty="0">
                <a:latin typeface="Aptos" panose="020B0004020202020204" pitchFamily="34" charset="0"/>
                <a:sym typeface="Arial"/>
              </a:rPr>
              <a:t> </a:t>
            </a:r>
            <a:r>
              <a:rPr lang="de-DE" sz="1800" dirty="0" err="1">
                <a:latin typeface="Aptos" panose="020B0004020202020204" pitchFamily="34" charset="0"/>
                <a:sym typeface="Arial"/>
              </a:rPr>
              <a:t>dei</a:t>
            </a:r>
            <a:r>
              <a:rPr lang="de-DE" sz="1800" dirty="0">
                <a:latin typeface="Aptos" panose="020B0004020202020204" pitchFamily="34" charset="0"/>
                <a:sym typeface="Arial"/>
              </a:rPr>
              <a:t> </a:t>
            </a:r>
            <a:r>
              <a:rPr lang="de-DE" sz="1800" dirty="0" err="1">
                <a:latin typeface="Aptos" panose="020B0004020202020204" pitchFamily="34" charset="0"/>
                <a:sym typeface="Arial"/>
              </a:rPr>
              <a:t>prodotti</a:t>
            </a:r>
            <a:r>
              <a:rPr lang="de-DE" sz="1800" dirty="0">
                <a:latin typeface="Aptos" panose="020B0004020202020204" pitchFamily="34" charset="0"/>
                <a:sym typeface="Arial"/>
              </a:rPr>
              <a:t> </a:t>
            </a:r>
            <a:r>
              <a:rPr lang="de-DE" sz="1800" dirty="0" err="1">
                <a:latin typeface="Aptos" panose="020B0004020202020204" pitchFamily="34" charset="0"/>
                <a:sym typeface="Arial"/>
              </a:rPr>
              <a:t>invitava</a:t>
            </a:r>
            <a:r>
              <a:rPr lang="de-DE" sz="1800" dirty="0">
                <a:latin typeface="Aptos" panose="020B0004020202020204" pitchFamily="34" charset="0"/>
                <a:sym typeface="Arial"/>
              </a:rPr>
              <a:t> </a:t>
            </a:r>
            <a:r>
              <a:rPr lang="de-DE" sz="1800" dirty="0" err="1">
                <a:latin typeface="Aptos" panose="020B0004020202020204" pitchFamily="34" charset="0"/>
                <a:sym typeface="Arial"/>
              </a:rPr>
              <a:t>gli</a:t>
            </a:r>
            <a:r>
              <a:rPr lang="de-DE" sz="1800" dirty="0">
                <a:latin typeface="Aptos" panose="020B0004020202020204" pitchFamily="34" charset="0"/>
                <a:sym typeface="Arial"/>
              </a:rPr>
              <a:t> Stati </a:t>
            </a:r>
            <a:r>
              <a:rPr lang="de-DE" sz="1800" dirty="0" err="1">
                <a:latin typeface="Aptos" panose="020B0004020202020204" pitchFamily="34" charset="0"/>
                <a:sym typeface="Arial"/>
              </a:rPr>
              <a:t>membri</a:t>
            </a:r>
            <a:r>
              <a:rPr lang="de-DE" sz="1800" dirty="0">
                <a:latin typeface="Aptos" panose="020B0004020202020204" pitchFamily="34" charset="0"/>
                <a:sym typeface="Arial"/>
              </a:rPr>
              <a:t> ad </a:t>
            </a:r>
            <a:r>
              <a:rPr lang="de-DE" sz="1800" b="1" dirty="0">
                <a:solidFill>
                  <a:schemeClr val="accent4"/>
                </a:solidFill>
                <a:latin typeface="Aptos" panose="020B0004020202020204" pitchFamily="34" charset="0"/>
                <a:sym typeface="Arial"/>
              </a:rPr>
              <a:t>"</a:t>
            </a:r>
            <a:r>
              <a:rPr lang="de-DE" sz="1800" b="1" dirty="0" err="1">
                <a:solidFill>
                  <a:schemeClr val="accent4"/>
                </a:solidFill>
                <a:latin typeface="Aptos" panose="020B0004020202020204" pitchFamily="34" charset="0"/>
                <a:sym typeface="Arial"/>
              </a:rPr>
              <a:t>adottare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piani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d’azione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accessibili</a:t>
            </a:r>
            <a:r>
              <a:rPr lang="de-DE" sz="1800" b="1" dirty="0">
                <a:solidFill>
                  <a:schemeClr val="accent4"/>
                </a:solidFill>
                <a:latin typeface="Aptos" panose="020B0004020202020204" pitchFamily="34" charset="0"/>
                <a:sym typeface="Arial"/>
              </a:rPr>
              <a:t> al </a:t>
            </a:r>
            <a:r>
              <a:rPr lang="de-DE" sz="1800" b="1" dirty="0" err="1">
                <a:solidFill>
                  <a:schemeClr val="accent4"/>
                </a:solidFill>
                <a:latin typeface="Aptos" panose="020B0004020202020204" pitchFamily="34" charset="0"/>
                <a:sym typeface="Arial"/>
              </a:rPr>
              <a:t>pubblico</a:t>
            </a:r>
            <a:r>
              <a:rPr lang="de-DE" sz="1800" b="1" dirty="0">
                <a:solidFill>
                  <a:schemeClr val="accent4"/>
                </a:solidFill>
                <a:latin typeface="Aptos" panose="020B0004020202020204" pitchFamily="34" charset="0"/>
                <a:sym typeface="Arial"/>
              </a:rPr>
              <a:t> per </a:t>
            </a:r>
            <a:r>
              <a:rPr lang="de-DE" sz="1800" b="1" dirty="0" err="1">
                <a:solidFill>
                  <a:schemeClr val="accent4"/>
                </a:solidFill>
                <a:latin typeface="Aptos" panose="020B0004020202020204" pitchFamily="34" charset="0"/>
                <a:sym typeface="Arial"/>
              </a:rPr>
              <a:t>l’integrazione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dei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requisiti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ambientali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negli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appalti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pubblici</a:t>
            </a:r>
            <a:r>
              <a:rPr lang="de-DE" sz="1800" dirty="0">
                <a:solidFill>
                  <a:schemeClr val="accent4"/>
                </a:solidFill>
                <a:latin typeface="Aptos" panose="020B0004020202020204" pitchFamily="34" charset="0"/>
                <a:sym typeface="Arial"/>
              </a:rPr>
              <a:t>".</a:t>
            </a:r>
            <a:endParaRPr dirty="0">
              <a:latin typeface="Aptos" panose="020B0004020202020204" pitchFamily="34" charset="0"/>
            </a:endParaRPr>
          </a:p>
          <a:p>
            <a:pPr marL="685800" lvl="0" indent="-457200" algn="l" rtl="0">
              <a:lnSpc>
                <a:spcPct val="120000"/>
              </a:lnSpc>
              <a:spcBef>
                <a:spcPts val="1800"/>
              </a:spcBef>
              <a:spcAft>
                <a:spcPts val="0"/>
              </a:spcAft>
              <a:buSzPts val="2000"/>
              <a:buFont typeface="Arial"/>
              <a:buChar char="•"/>
            </a:pPr>
            <a:r>
              <a:rPr lang="de-DE" sz="1800" b="1" dirty="0">
                <a:solidFill>
                  <a:schemeClr val="accent4"/>
                </a:solidFill>
                <a:latin typeface="Aptos" panose="020B0004020202020204" pitchFamily="34" charset="0"/>
                <a:sym typeface="Arial"/>
              </a:rPr>
              <a:t>Piani </a:t>
            </a:r>
            <a:r>
              <a:rPr lang="de-DE" sz="1800" b="1" dirty="0" err="1">
                <a:solidFill>
                  <a:schemeClr val="accent4"/>
                </a:solidFill>
                <a:latin typeface="Aptos" panose="020B0004020202020204" pitchFamily="34" charset="0"/>
                <a:sym typeface="Arial"/>
              </a:rPr>
              <a:t>d’azione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nazionali</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adottati</a:t>
            </a:r>
            <a:r>
              <a:rPr lang="de-DE" sz="1800" b="1" dirty="0">
                <a:solidFill>
                  <a:schemeClr val="accent4"/>
                </a:solidFill>
                <a:latin typeface="Aptos" panose="020B0004020202020204" pitchFamily="34" charset="0"/>
                <a:sym typeface="Arial"/>
              </a:rPr>
              <a:t>: 23 </a:t>
            </a:r>
            <a:endParaRPr sz="1800" dirty="0">
              <a:solidFill>
                <a:schemeClr val="accent4"/>
              </a:solidFill>
              <a:latin typeface="Aptos" panose="020B0004020202020204" pitchFamily="34" charset="0"/>
              <a:sym typeface="Arial"/>
            </a:endParaRPr>
          </a:p>
          <a:p>
            <a:pPr marL="1143000" lvl="1" indent="-457200" algn="l" rtl="0">
              <a:lnSpc>
                <a:spcPct val="120000"/>
              </a:lnSpc>
              <a:spcBef>
                <a:spcPts val="600"/>
              </a:spcBef>
              <a:spcAft>
                <a:spcPts val="0"/>
              </a:spcAft>
              <a:buSzPts val="2000"/>
              <a:buFont typeface="Arial"/>
              <a:buChar char="•"/>
            </a:pPr>
            <a:r>
              <a:rPr lang="de-DE" sz="1800" b="1" dirty="0">
                <a:solidFill>
                  <a:schemeClr val="accent4"/>
                </a:solidFill>
                <a:latin typeface="Aptos" panose="020B0004020202020204" pitchFamily="34" charset="0"/>
                <a:sym typeface="Arial"/>
              </a:rPr>
              <a:t>Austria</a:t>
            </a:r>
            <a:r>
              <a:rPr lang="de-DE" sz="1800" dirty="0">
                <a:solidFill>
                  <a:schemeClr val="accent4"/>
                </a:solidFill>
                <a:latin typeface="Aptos" panose="020B0004020202020204" pitchFamily="34" charset="0"/>
                <a:sym typeface="Arial"/>
              </a:rPr>
              <a:t>, </a:t>
            </a:r>
            <a:r>
              <a:rPr lang="de-DE" sz="1800" dirty="0" err="1">
                <a:latin typeface="Aptos" panose="020B0004020202020204" pitchFamily="34" charset="0"/>
                <a:sym typeface="Arial"/>
              </a:rPr>
              <a:t>Belgio</a:t>
            </a:r>
            <a:r>
              <a:rPr lang="de-DE" sz="1800" dirty="0">
                <a:latin typeface="Aptos" panose="020B0004020202020204" pitchFamily="34" charset="0"/>
                <a:sym typeface="Arial"/>
              </a:rPr>
              <a:t>, </a:t>
            </a:r>
            <a:r>
              <a:rPr lang="de-DE" sz="1800" dirty="0" err="1">
                <a:latin typeface="Aptos" panose="020B0004020202020204" pitchFamily="34" charset="0"/>
                <a:sym typeface="Arial"/>
              </a:rPr>
              <a:t>Bulgaria</a:t>
            </a:r>
            <a:r>
              <a:rPr lang="de-DE" sz="1800" dirty="0">
                <a:latin typeface="Aptos" panose="020B0004020202020204" pitchFamily="34" charset="0"/>
                <a:sym typeface="Arial"/>
              </a:rPr>
              <a:t>, Cipro, </a:t>
            </a:r>
            <a:r>
              <a:rPr lang="de-DE" sz="1800" dirty="0" err="1">
                <a:latin typeface="Aptos" panose="020B0004020202020204" pitchFamily="34" charset="0"/>
                <a:sym typeface="Arial"/>
              </a:rPr>
              <a:t>Croazia</a:t>
            </a:r>
            <a:r>
              <a:rPr lang="de-DE" sz="1800" dirty="0">
                <a:latin typeface="Aptos" panose="020B0004020202020204" pitchFamily="34" charset="0"/>
                <a:sym typeface="Arial"/>
              </a:rPr>
              <a:t>, Repubblica </a:t>
            </a:r>
            <a:r>
              <a:rPr lang="de-DE" sz="1800" dirty="0" err="1">
                <a:latin typeface="Aptos" panose="020B0004020202020204" pitchFamily="34" charset="0"/>
                <a:sym typeface="Arial"/>
              </a:rPr>
              <a:t>Ceca</a:t>
            </a:r>
            <a:r>
              <a:rPr lang="de-DE" sz="1800" dirty="0">
                <a:latin typeface="Aptos" panose="020B0004020202020204" pitchFamily="34" charset="0"/>
                <a:sym typeface="Arial"/>
              </a:rPr>
              <a:t>, </a:t>
            </a:r>
            <a:r>
              <a:rPr lang="de-DE" sz="1800" dirty="0" err="1">
                <a:latin typeface="Aptos" panose="020B0004020202020204" pitchFamily="34" charset="0"/>
                <a:sym typeface="Arial"/>
              </a:rPr>
              <a:t>Danimarca</a:t>
            </a:r>
            <a:r>
              <a:rPr lang="de-DE" sz="1800" dirty="0">
                <a:latin typeface="Aptos" panose="020B0004020202020204" pitchFamily="34" charset="0"/>
                <a:sym typeface="Arial"/>
              </a:rPr>
              <a:t>, </a:t>
            </a:r>
            <a:r>
              <a:rPr lang="de-DE" sz="1800" dirty="0" err="1">
                <a:latin typeface="Aptos" panose="020B0004020202020204" pitchFamily="34" charset="0"/>
                <a:sym typeface="Arial"/>
              </a:rPr>
              <a:t>Finlandia</a:t>
            </a:r>
            <a:r>
              <a:rPr lang="de-DE" sz="1800" b="1" dirty="0">
                <a:latin typeface="Aptos" panose="020B0004020202020204" pitchFamily="34" charset="0"/>
                <a:sym typeface="Arial"/>
              </a:rPr>
              <a:t>, </a:t>
            </a:r>
            <a:r>
              <a:rPr lang="de-DE" sz="1800" b="1" dirty="0">
                <a:solidFill>
                  <a:schemeClr val="accent4"/>
                </a:solidFill>
                <a:latin typeface="Aptos" panose="020B0004020202020204" pitchFamily="34" charset="0"/>
                <a:sym typeface="Arial"/>
              </a:rPr>
              <a:t>Francia, Germania</a:t>
            </a:r>
            <a:r>
              <a:rPr lang="de-DE" sz="1800" dirty="0">
                <a:latin typeface="Aptos" panose="020B0004020202020204" pitchFamily="34" charset="0"/>
                <a:sym typeface="Arial"/>
              </a:rPr>
              <a:t>, Grecia, Irlanda, </a:t>
            </a:r>
            <a:r>
              <a:rPr lang="de-DE" sz="1800" b="1" dirty="0">
                <a:solidFill>
                  <a:schemeClr val="accent4"/>
                </a:solidFill>
                <a:latin typeface="Aptos" panose="020B0004020202020204" pitchFamily="34" charset="0"/>
                <a:sym typeface="Arial"/>
              </a:rPr>
              <a:t>Italia</a:t>
            </a:r>
            <a:r>
              <a:rPr lang="de-DE" sz="1800" b="1" dirty="0">
                <a:latin typeface="Aptos" panose="020B0004020202020204" pitchFamily="34" charset="0"/>
                <a:sym typeface="Arial"/>
              </a:rPr>
              <a:t>, </a:t>
            </a:r>
            <a:r>
              <a:rPr lang="de-DE" sz="1800" dirty="0" err="1">
                <a:latin typeface="Aptos" panose="020B0004020202020204" pitchFamily="34" charset="0"/>
                <a:sym typeface="Arial"/>
              </a:rPr>
              <a:t>Lettonia</a:t>
            </a:r>
            <a:r>
              <a:rPr lang="de-DE" sz="1800" dirty="0">
                <a:latin typeface="Aptos" panose="020B0004020202020204" pitchFamily="34" charset="0"/>
                <a:sym typeface="Arial"/>
              </a:rPr>
              <a:t>, </a:t>
            </a:r>
            <a:r>
              <a:rPr lang="de-DE" sz="1800" dirty="0" err="1">
                <a:latin typeface="Aptos" panose="020B0004020202020204" pitchFamily="34" charset="0"/>
                <a:sym typeface="Arial"/>
              </a:rPr>
              <a:t>Lituania</a:t>
            </a:r>
            <a:r>
              <a:rPr lang="de-DE" sz="1800" dirty="0">
                <a:latin typeface="Aptos" panose="020B0004020202020204" pitchFamily="34" charset="0"/>
                <a:sym typeface="Arial"/>
              </a:rPr>
              <a:t>, Malta, Paesi Bassi, Polonia, </a:t>
            </a:r>
            <a:r>
              <a:rPr lang="de-DE" sz="1800" dirty="0" err="1">
                <a:latin typeface="Aptos" panose="020B0004020202020204" pitchFamily="34" charset="0"/>
                <a:sym typeface="Arial"/>
              </a:rPr>
              <a:t>Portogallo</a:t>
            </a:r>
            <a:r>
              <a:rPr lang="de-DE" sz="1800" dirty="0">
                <a:latin typeface="Aptos" panose="020B0004020202020204" pitchFamily="34" charset="0"/>
                <a:sym typeface="Arial"/>
              </a:rPr>
              <a:t>, Repubblica </a:t>
            </a:r>
            <a:r>
              <a:rPr lang="de-DE" sz="1800" dirty="0" err="1">
                <a:latin typeface="Aptos" panose="020B0004020202020204" pitchFamily="34" charset="0"/>
                <a:sym typeface="Arial"/>
              </a:rPr>
              <a:t>Slovacca</a:t>
            </a:r>
            <a:r>
              <a:rPr lang="de-DE" sz="1800" dirty="0">
                <a:latin typeface="Aptos" panose="020B0004020202020204" pitchFamily="34" charset="0"/>
                <a:sym typeface="Arial"/>
              </a:rPr>
              <a:t>, </a:t>
            </a:r>
            <a:r>
              <a:rPr lang="de-DE" sz="1800" b="1" dirty="0">
                <a:solidFill>
                  <a:schemeClr val="accent4"/>
                </a:solidFill>
                <a:latin typeface="Aptos" panose="020B0004020202020204" pitchFamily="34" charset="0"/>
                <a:sym typeface="Arial"/>
              </a:rPr>
              <a:t>Slovenia</a:t>
            </a:r>
            <a:r>
              <a:rPr lang="de-DE" sz="1800" dirty="0">
                <a:latin typeface="Aptos" panose="020B0004020202020204" pitchFamily="34" charset="0"/>
                <a:sym typeface="Arial"/>
              </a:rPr>
              <a:t>, Spagna, </a:t>
            </a:r>
            <a:r>
              <a:rPr lang="de-DE" sz="1800" dirty="0" err="1">
                <a:latin typeface="Aptos" panose="020B0004020202020204" pitchFamily="34" charset="0"/>
                <a:sym typeface="Arial"/>
              </a:rPr>
              <a:t>Svezia</a:t>
            </a:r>
            <a:endParaRPr sz="1800" dirty="0">
              <a:latin typeface="Aptos" panose="020B0004020202020204" pitchFamily="34" charset="0"/>
              <a:sym typeface="Arial"/>
            </a:endParaRPr>
          </a:p>
          <a:p>
            <a:pPr marL="685800" lvl="0" indent="-457200" algn="l" rtl="0">
              <a:lnSpc>
                <a:spcPct val="120000"/>
              </a:lnSpc>
              <a:spcBef>
                <a:spcPts val="1800"/>
              </a:spcBef>
              <a:spcAft>
                <a:spcPts val="0"/>
              </a:spcAft>
              <a:buSzPts val="2000"/>
              <a:buFont typeface="Arial"/>
              <a:buChar char="•"/>
            </a:pPr>
            <a:r>
              <a:rPr lang="de-DE" sz="1800" b="1" dirty="0">
                <a:solidFill>
                  <a:schemeClr val="accent4"/>
                </a:solidFill>
                <a:latin typeface="Aptos" panose="020B0004020202020204" pitchFamily="34" charset="0"/>
                <a:sym typeface="Arial"/>
              </a:rPr>
              <a:t>Piani </a:t>
            </a:r>
            <a:r>
              <a:rPr lang="de-DE" sz="1800" b="1" dirty="0" err="1">
                <a:solidFill>
                  <a:schemeClr val="accent4"/>
                </a:solidFill>
                <a:latin typeface="Aptos" panose="020B0004020202020204" pitchFamily="34" charset="0"/>
                <a:sym typeface="Arial"/>
              </a:rPr>
              <a:t>d’azione</a:t>
            </a:r>
            <a:r>
              <a:rPr lang="de-DE" sz="1800" b="1" dirty="0">
                <a:solidFill>
                  <a:schemeClr val="accent4"/>
                </a:solidFill>
                <a:latin typeface="Aptos" panose="020B0004020202020204" pitchFamily="34" charset="0"/>
                <a:sym typeface="Arial"/>
              </a:rPr>
              <a:t> </a:t>
            </a:r>
            <a:r>
              <a:rPr lang="de-DE" sz="1800" b="1" dirty="0" err="1">
                <a:solidFill>
                  <a:schemeClr val="accent4"/>
                </a:solidFill>
                <a:latin typeface="Aptos" panose="020B0004020202020204" pitchFamily="34" charset="0"/>
                <a:sym typeface="Arial"/>
              </a:rPr>
              <a:t>nazionali</a:t>
            </a:r>
            <a:r>
              <a:rPr lang="de-DE" sz="1800" b="1" dirty="0">
                <a:solidFill>
                  <a:schemeClr val="accent4"/>
                </a:solidFill>
                <a:latin typeface="Aptos" panose="020B0004020202020204" pitchFamily="34" charset="0"/>
                <a:sym typeface="Arial"/>
              </a:rPr>
              <a:t> in fase di </a:t>
            </a:r>
            <a:r>
              <a:rPr lang="de-DE" sz="1800" b="1" dirty="0" err="1">
                <a:solidFill>
                  <a:schemeClr val="accent4"/>
                </a:solidFill>
                <a:latin typeface="Aptos" panose="020B0004020202020204" pitchFamily="34" charset="0"/>
                <a:sym typeface="Arial"/>
              </a:rPr>
              <a:t>preparazione</a:t>
            </a:r>
            <a:r>
              <a:rPr lang="de-DE" sz="1800" b="1" dirty="0">
                <a:solidFill>
                  <a:schemeClr val="accent4"/>
                </a:solidFill>
                <a:latin typeface="Aptos" panose="020B0004020202020204" pitchFamily="34" charset="0"/>
                <a:sym typeface="Arial"/>
              </a:rPr>
              <a:t>: 4 </a:t>
            </a:r>
            <a:endParaRPr dirty="0">
              <a:latin typeface="Aptos" panose="020B0004020202020204" pitchFamily="34" charset="0"/>
            </a:endParaRPr>
          </a:p>
          <a:p>
            <a:pPr marL="1143000" lvl="1" indent="-457200" algn="l" rtl="0">
              <a:lnSpc>
                <a:spcPct val="120000"/>
              </a:lnSpc>
              <a:spcBef>
                <a:spcPts val="600"/>
              </a:spcBef>
              <a:spcAft>
                <a:spcPts val="0"/>
              </a:spcAft>
              <a:buSzPts val="2000"/>
              <a:buFont typeface="Arial"/>
              <a:buChar char="•"/>
            </a:pPr>
            <a:r>
              <a:rPr lang="de-DE" sz="1800" dirty="0">
                <a:latin typeface="Aptos" panose="020B0004020202020204" pitchFamily="34" charset="0"/>
                <a:sym typeface="Arial"/>
              </a:rPr>
              <a:t>Estonia, </a:t>
            </a:r>
            <a:r>
              <a:rPr lang="de-DE" sz="1800" b="1" dirty="0" err="1">
                <a:solidFill>
                  <a:schemeClr val="accent4"/>
                </a:solidFill>
                <a:latin typeface="Aptos" panose="020B0004020202020204" pitchFamily="34" charset="0"/>
                <a:sym typeface="Arial"/>
              </a:rPr>
              <a:t>Lussemburgo</a:t>
            </a:r>
            <a:r>
              <a:rPr lang="de-DE" sz="1800" dirty="0">
                <a:latin typeface="Aptos" panose="020B0004020202020204" pitchFamily="34" charset="0"/>
                <a:sym typeface="Arial"/>
              </a:rPr>
              <a:t>, Romania, </a:t>
            </a:r>
            <a:r>
              <a:rPr lang="de-DE" sz="1800" dirty="0" err="1">
                <a:latin typeface="Aptos" panose="020B0004020202020204" pitchFamily="34" charset="0"/>
                <a:sym typeface="Arial"/>
              </a:rPr>
              <a:t>Ungheria</a:t>
            </a:r>
            <a:endParaRPr sz="1800" dirty="0">
              <a:latin typeface="Aptos" panose="020B0004020202020204" pitchFamily="34" charset="0"/>
              <a:sym typeface="Arial"/>
            </a:endParaRPr>
          </a:p>
          <a:p>
            <a:pPr marL="685800" lvl="0" indent="-457200" algn="l" rtl="0">
              <a:lnSpc>
                <a:spcPct val="120000"/>
              </a:lnSpc>
              <a:spcBef>
                <a:spcPts val="1800"/>
              </a:spcBef>
              <a:spcAft>
                <a:spcPts val="0"/>
              </a:spcAft>
              <a:buSzPts val="2000"/>
              <a:buFont typeface="Arial"/>
              <a:buChar char="•"/>
            </a:pPr>
            <a:r>
              <a:rPr lang="de-DE" sz="1800" b="1" dirty="0">
                <a:solidFill>
                  <a:schemeClr val="accent4"/>
                </a:solidFill>
                <a:latin typeface="Aptos" panose="020B0004020202020204" pitchFamily="34" charset="0"/>
                <a:sym typeface="Arial"/>
              </a:rPr>
              <a:t>Sistemi di </a:t>
            </a:r>
            <a:r>
              <a:rPr lang="de-DE" sz="1800" b="1" dirty="0" err="1">
                <a:solidFill>
                  <a:schemeClr val="accent4"/>
                </a:solidFill>
                <a:latin typeface="Aptos" panose="020B0004020202020204" pitchFamily="34" charset="0"/>
                <a:sym typeface="Arial"/>
              </a:rPr>
              <a:t>monitoraggio</a:t>
            </a:r>
            <a:r>
              <a:rPr lang="de-DE" sz="1800" b="1" dirty="0">
                <a:solidFill>
                  <a:schemeClr val="accent4"/>
                </a:solidFill>
                <a:latin typeface="Aptos" panose="020B0004020202020204" pitchFamily="34" charset="0"/>
                <a:sym typeface="Arial"/>
              </a:rPr>
              <a:t>: 11 </a:t>
            </a:r>
            <a:r>
              <a:rPr lang="de-DE" sz="1800" b="1" dirty="0" err="1">
                <a:solidFill>
                  <a:schemeClr val="accent4"/>
                </a:solidFill>
                <a:latin typeface="Aptos" panose="020B0004020202020204" pitchFamily="34" charset="0"/>
                <a:sym typeface="Arial"/>
              </a:rPr>
              <a:t>adottati</a:t>
            </a:r>
            <a:endParaRPr sz="1800" b="1" dirty="0">
              <a:solidFill>
                <a:schemeClr val="accent4"/>
              </a:solidFill>
              <a:latin typeface="Aptos" panose="020B0004020202020204" pitchFamily="34" charset="0"/>
              <a:sym typeface="Arial"/>
            </a:endParaRPr>
          </a:p>
        </p:txBody>
      </p:sp>
      <p:pic>
        <p:nvPicPr>
          <p:cNvPr id="596" name="Google Shape;596;p70"/>
          <p:cNvPicPr preferRelativeResize="0"/>
          <p:nvPr/>
        </p:nvPicPr>
        <p:blipFill rotWithShape="1">
          <a:blip r:embed="rId3">
            <a:alphaModFix/>
          </a:blip>
          <a:srcRect/>
          <a:stretch/>
        </p:blipFill>
        <p:spPr>
          <a:xfrm>
            <a:off x="381419" y="686360"/>
            <a:ext cx="4572638" cy="301984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1"/>
          <p:cNvSpPr txBox="1">
            <a:spLocks noGrp="1"/>
          </p:cNvSpPr>
          <p:nvPr>
            <p:ph type="title"/>
          </p:nvPr>
        </p:nvSpPr>
        <p:spPr>
          <a:xfrm>
            <a:off x="640344" y="412856"/>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Criteri GPP dell’UE </a:t>
            </a:r>
            <a:endParaRPr>
              <a:latin typeface="Aptos Serif" panose="02020604070405020304" pitchFamily="18" charset="0"/>
              <a:cs typeface="Aptos Serif" panose="02020604070405020304" pitchFamily="18" charset="0"/>
            </a:endParaRPr>
          </a:p>
        </p:txBody>
      </p:sp>
      <p:sp>
        <p:nvSpPr>
          <p:cNvPr id="602" name="Google Shape;602;p71"/>
          <p:cNvSpPr txBox="1">
            <a:spLocks noGrp="1"/>
          </p:cNvSpPr>
          <p:nvPr>
            <p:ph type="body" idx="1"/>
          </p:nvPr>
        </p:nvSpPr>
        <p:spPr>
          <a:xfrm>
            <a:off x="594360" y="2135819"/>
            <a:ext cx="2937981" cy="3708517"/>
          </a:xfrm>
          <a:prstGeom prst="rect">
            <a:avLst/>
          </a:prstGeom>
          <a:noFill/>
          <a:ln>
            <a:noFill/>
          </a:ln>
        </p:spPr>
        <p:txBody>
          <a:bodyPr spcFirstLastPara="1" wrap="square" lIns="0" tIns="228600" rIns="0" bIns="0" anchor="t" anchorCtr="0">
            <a:normAutofit fontScale="92500"/>
          </a:bodyPr>
          <a:lstStyle/>
          <a:p>
            <a:pPr marL="457200" lvl="0" indent="-228600" algn="l" rtl="0">
              <a:lnSpc>
                <a:spcPct val="100000"/>
              </a:lnSpc>
              <a:spcBef>
                <a:spcPts val="2200"/>
              </a:spcBef>
              <a:spcAft>
                <a:spcPts val="0"/>
              </a:spcAft>
              <a:buSzPts val="2400"/>
              <a:buNone/>
            </a:pPr>
            <a:r>
              <a:rPr lang="de-DE" dirty="0">
                <a:latin typeface="Aptos" panose="020B0004020202020204" pitchFamily="34" charset="0"/>
                <a:sym typeface="Arial"/>
              </a:rPr>
              <a:t>La </a:t>
            </a:r>
            <a:r>
              <a:rPr lang="de-DE" dirty="0" err="1">
                <a:latin typeface="Aptos" panose="020B0004020202020204" pitchFamily="34" charset="0"/>
                <a:sym typeface="Arial"/>
              </a:rPr>
              <a:t>comunicazione</a:t>
            </a:r>
            <a:r>
              <a:rPr lang="de-DE" dirty="0">
                <a:latin typeface="Aptos" panose="020B0004020202020204" pitchFamily="34" charset="0"/>
                <a:sym typeface="Arial"/>
              </a:rPr>
              <a:t> della </a:t>
            </a:r>
            <a:r>
              <a:rPr lang="de-DE" dirty="0" err="1">
                <a:latin typeface="Aptos" panose="020B0004020202020204" pitchFamily="34" charset="0"/>
                <a:sym typeface="Arial"/>
              </a:rPr>
              <a:t>Commissione</a:t>
            </a:r>
            <a:r>
              <a:rPr lang="de-DE" dirty="0">
                <a:latin typeface="Aptos" panose="020B0004020202020204" pitchFamily="34" charset="0"/>
                <a:sym typeface="Arial"/>
              </a:rPr>
              <a:t> </a:t>
            </a:r>
            <a:r>
              <a:rPr lang="de-DE" dirty="0" err="1">
                <a:latin typeface="Aptos" panose="020B0004020202020204" pitchFamily="34" charset="0"/>
                <a:sym typeface="Arial"/>
              </a:rPr>
              <a:t>sugli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per </a:t>
            </a:r>
            <a:r>
              <a:rPr lang="de-DE" dirty="0" err="1">
                <a:latin typeface="Aptos" panose="020B0004020202020204" pitchFamily="34" charset="0"/>
                <a:sym typeface="Arial"/>
              </a:rPr>
              <a:t>un</a:t>
            </a:r>
            <a:r>
              <a:rPr lang="de-DE" dirty="0">
                <a:latin typeface="Aptos" panose="020B0004020202020204" pitchFamily="34" charset="0"/>
                <a:sym typeface="Arial"/>
              </a:rPr>
              <a:t> ambiente </a:t>
            </a:r>
            <a:r>
              <a:rPr lang="de-DE" dirty="0" err="1">
                <a:latin typeface="Aptos" panose="020B0004020202020204" pitchFamily="34" charset="0"/>
                <a:sym typeface="Arial"/>
              </a:rPr>
              <a:t>migliore</a:t>
            </a:r>
            <a:r>
              <a:rPr lang="de-DE" dirty="0">
                <a:latin typeface="Aptos" panose="020B0004020202020204" pitchFamily="34" charset="0"/>
                <a:sym typeface="Arial"/>
              </a:rPr>
              <a:t> (n. 400 del 2008) </a:t>
            </a:r>
            <a:r>
              <a:rPr lang="de-DE" dirty="0" err="1">
                <a:latin typeface="Aptos" panose="020B0004020202020204" pitchFamily="34" charset="0"/>
                <a:sym typeface="Arial"/>
              </a:rPr>
              <a:t>stabilisce</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comuni</a:t>
            </a:r>
            <a:r>
              <a:rPr lang="de-DE" dirty="0">
                <a:latin typeface="Aptos" panose="020B0004020202020204" pitchFamily="34" charset="0"/>
                <a:sym typeface="Arial"/>
              </a:rPr>
              <a:t> </a:t>
            </a:r>
            <a:r>
              <a:rPr lang="de-DE" dirty="0" err="1">
                <a:latin typeface="Aptos" panose="020B0004020202020204" pitchFamily="34" charset="0"/>
                <a:sym typeface="Arial"/>
              </a:rPr>
              <a:t>europei</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 GPP):</a:t>
            </a:r>
            <a:endParaRPr dirty="0">
              <a:latin typeface="Aptos" panose="020B0004020202020204" pitchFamily="34" charset="0"/>
            </a:endParaRPr>
          </a:p>
        </p:txBody>
      </p:sp>
      <p:sp>
        <p:nvSpPr>
          <p:cNvPr id="603" name="Google Shape;603;p71"/>
          <p:cNvSpPr/>
          <p:nvPr/>
        </p:nvSpPr>
        <p:spPr>
          <a:xfrm>
            <a:off x="3032149" y="5423108"/>
            <a:ext cx="1685163" cy="842455"/>
          </a:xfrm>
          <a:prstGeom prst="notchedRightArrow">
            <a:avLst>
              <a:gd name="adj1" fmla="val 50000"/>
              <a:gd name="adj2" fmla="val 50000"/>
            </a:avLst>
          </a:prstGeom>
          <a:solidFill>
            <a:schemeClr val="accent6"/>
          </a:solidFill>
          <a:ln w="25400" cap="flat" cmpd="sng">
            <a:solidFill>
              <a:srgbClr val="4452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4" name="Google Shape;604;p71"/>
          <p:cNvSpPr txBox="1"/>
          <p:nvPr/>
        </p:nvSpPr>
        <p:spPr>
          <a:xfrm>
            <a:off x="5022837" y="2428016"/>
            <a:ext cx="6787746" cy="415494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err="1">
                <a:solidFill>
                  <a:srgbClr val="000000"/>
                </a:solidFill>
                <a:latin typeface="Aptos" panose="020B0004020202020204" pitchFamily="34" charset="0"/>
                <a:sym typeface="Arial"/>
              </a:rPr>
              <a:t>sono</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definiti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sulla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base</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dell’analisi</a:t>
            </a:r>
            <a:r>
              <a:rPr lang="de-DE" sz="2400" b="1" i="0" u="none" strike="noStrike" cap="none" dirty="0">
                <a:solidFill>
                  <a:schemeClr val="accent4"/>
                </a:solidFill>
                <a:latin typeface="Aptos" panose="020B0004020202020204" pitchFamily="34" charset="0"/>
                <a:sym typeface="Arial"/>
              </a:rPr>
              <a:t> del </a:t>
            </a:r>
            <a:r>
              <a:rPr lang="de-DE" sz="2400" b="1" i="0" u="none" strike="noStrike" cap="none" dirty="0" err="1">
                <a:solidFill>
                  <a:schemeClr val="accent4"/>
                </a:solidFill>
                <a:latin typeface="Aptos" panose="020B0004020202020204" pitchFamily="34" charset="0"/>
                <a:sym typeface="Arial"/>
              </a:rPr>
              <a:t>ciclo</a:t>
            </a:r>
            <a:r>
              <a:rPr lang="de-DE" sz="2400" b="1"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vita</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documenti</a:t>
            </a:r>
            <a:r>
              <a:rPr lang="de-DE" sz="2400" b="1"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riferimento</a:t>
            </a:r>
            <a:r>
              <a:rPr lang="de-DE" sz="2400" b="1" i="0" u="none" strike="noStrike" cap="none" dirty="0">
                <a:solidFill>
                  <a:schemeClr val="accent4"/>
                </a:solidFill>
                <a:latin typeface="Aptos" panose="020B0004020202020204" pitchFamily="34" charset="0"/>
                <a:sym typeface="Arial"/>
              </a:rPr>
              <a:t> ) </a:t>
            </a:r>
            <a:r>
              <a:rPr lang="de-DE" sz="2400" b="1" i="0" u="none" strike="noStrike" cap="none" dirty="0" err="1">
                <a:solidFill>
                  <a:schemeClr val="accent4"/>
                </a:solidFill>
                <a:latin typeface="Aptos" panose="020B0004020202020204" pitchFamily="34" charset="0"/>
                <a:sym typeface="Arial"/>
              </a:rPr>
              <a:t>e</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dello</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scambio</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tra</a:t>
            </a:r>
            <a:r>
              <a:rPr lang="de-DE" sz="2400" b="1" i="0" u="none" strike="noStrike" cap="none" dirty="0">
                <a:solidFill>
                  <a:schemeClr val="accent4"/>
                </a:solidFill>
                <a:latin typeface="Aptos" panose="020B0004020202020204" pitchFamily="34" charset="0"/>
                <a:sym typeface="Arial"/>
              </a:rPr>
              <a:t> più </a:t>
            </a:r>
            <a:r>
              <a:rPr lang="de-DE" sz="2400" b="1" i="0" u="none" strike="noStrike" cap="none" dirty="0" err="1">
                <a:solidFill>
                  <a:schemeClr val="accent4"/>
                </a:solidFill>
                <a:latin typeface="Aptos" panose="020B0004020202020204" pitchFamily="34" charset="0"/>
                <a:sym typeface="Arial"/>
              </a:rPr>
              <a:t>parti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interessate</a:t>
            </a:r>
            <a:endParaRPr sz="2400" b="0" i="0" u="none" strike="noStrike" cap="none" dirty="0">
              <a:solidFill>
                <a:schemeClr val="accent4"/>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err="1">
                <a:solidFill>
                  <a:srgbClr val="000000"/>
                </a:solidFill>
                <a:latin typeface="Aptos" panose="020B0004020202020204" pitchFamily="34" charset="0"/>
                <a:sym typeface="Arial"/>
              </a:rPr>
              <a:t>forniscono</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una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definizione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un</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ambito</a:t>
            </a:r>
            <a:r>
              <a:rPr lang="de-DE" sz="2400" b="0" i="0" u="none" strike="noStrike" cap="none" dirty="0">
                <a:solidFill>
                  <a:srgbClr val="000000"/>
                </a:solidFill>
                <a:latin typeface="Aptos" panose="020B0004020202020204" pitchFamily="34" charset="0"/>
                <a:sym typeface="Arial"/>
              </a:rPr>
              <a:t> di </a:t>
            </a:r>
            <a:r>
              <a:rPr lang="de-DE" sz="2400" b="0" i="0" u="none" strike="noStrike" cap="none" dirty="0" err="1">
                <a:solidFill>
                  <a:srgbClr val="000000"/>
                </a:solidFill>
                <a:latin typeface="Aptos" panose="020B0004020202020204" pitchFamily="34" charset="0"/>
                <a:sym typeface="Arial"/>
              </a:rPr>
              <a:t>applicazione</a:t>
            </a:r>
            <a:endParaRPr sz="2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err="1">
                <a:solidFill>
                  <a:schemeClr val="accent4"/>
                </a:solidFill>
                <a:latin typeface="Aptos" panose="020B0004020202020204" pitchFamily="34" charset="0"/>
                <a:sym typeface="Arial"/>
              </a:rPr>
              <a:t>identificano</a:t>
            </a:r>
            <a:r>
              <a:rPr lang="de-DE" sz="2400" b="1" i="0" u="none" strike="noStrike" cap="none" dirty="0">
                <a:solidFill>
                  <a:schemeClr val="accent4"/>
                </a:solidFill>
                <a:latin typeface="Aptos" panose="020B0004020202020204" pitchFamily="34" charset="0"/>
                <a:sym typeface="Arial"/>
              </a:rPr>
              <a:t> i </a:t>
            </a:r>
            <a:r>
              <a:rPr lang="de-DE" sz="2400" b="1" i="0" u="none" strike="noStrike" cap="none" dirty="0" err="1">
                <a:solidFill>
                  <a:schemeClr val="accent4"/>
                </a:solidFill>
                <a:latin typeface="Aptos" panose="020B0004020202020204" pitchFamily="34" charset="0"/>
                <a:sym typeface="Arial"/>
              </a:rPr>
              <a:t>principali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impatti</a:t>
            </a:r>
            <a:r>
              <a:rPr lang="de-DE" sz="2400" b="1" i="0" u="none" strike="noStrike" cap="none" dirty="0">
                <a:solidFill>
                  <a:schemeClr val="accent4"/>
                </a:solidFill>
                <a:latin typeface="Aptos" panose="020B0004020202020204" pitchFamily="34" charset="0"/>
                <a:sym typeface="Arial"/>
              </a:rPr>
              <a:t> </a:t>
            </a:r>
            <a:r>
              <a:rPr lang="de-DE" sz="2400" b="1" i="0" u="none" strike="noStrike" cap="none" dirty="0" err="1">
                <a:solidFill>
                  <a:schemeClr val="accent4"/>
                </a:solidFill>
                <a:latin typeface="Aptos" panose="020B0004020202020204" pitchFamily="34" charset="0"/>
                <a:sym typeface="Arial"/>
              </a:rPr>
              <a:t>ambientali</a:t>
            </a:r>
            <a:r>
              <a:rPr lang="de-DE" sz="2400" b="1" i="0" u="none" strike="noStrike" cap="none" dirty="0">
                <a:solidFill>
                  <a:schemeClr val="accent4"/>
                </a:solidFill>
                <a:latin typeface="Aptos" panose="020B0004020202020204" pitchFamily="34" charset="0"/>
                <a:sym typeface="Arial"/>
              </a:rPr>
              <a:t> </a:t>
            </a:r>
            <a:r>
              <a:rPr lang="de-DE" sz="2400" b="0" i="0" u="none" strike="noStrike" cap="none" dirty="0">
                <a:solidFill>
                  <a:srgbClr val="000000"/>
                </a:solidFill>
                <a:latin typeface="Aptos" panose="020B0004020202020204" pitchFamily="34" charset="0"/>
                <a:sym typeface="Arial"/>
              </a:rPr>
              <a:t>(</a:t>
            </a:r>
            <a:r>
              <a:rPr lang="de-DE" sz="2400" b="0" i="0" u="none" strike="noStrike" cap="none" dirty="0" err="1">
                <a:solidFill>
                  <a:srgbClr val="000000"/>
                </a:solidFill>
                <a:latin typeface="Aptos" panose="020B0004020202020204" pitchFamily="34" charset="0"/>
                <a:sym typeface="Arial"/>
              </a:rPr>
              <a:t>aspetti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ambientali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approccio</a:t>
            </a:r>
            <a:r>
              <a:rPr lang="de-DE" sz="2400" b="0" i="0" u="none" strike="noStrike" cap="none" dirty="0">
                <a:solidFill>
                  <a:srgbClr val="000000"/>
                </a:solidFill>
                <a:latin typeface="Aptos" panose="020B0004020202020204" pitchFamily="34" charset="0"/>
                <a:sym typeface="Arial"/>
              </a:rPr>
              <a:t> GPP)</a:t>
            </a:r>
            <a:endParaRPr dirty="0">
              <a:latin typeface="Aptos" panose="020B000402020202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de-DE" sz="2400" b="1" i="0" u="none" strike="noStrike" cap="none" dirty="0" err="1">
                <a:solidFill>
                  <a:schemeClr val="accent4"/>
                </a:solidFill>
                <a:latin typeface="Aptos" panose="020B0004020202020204" pitchFamily="34" charset="0"/>
                <a:sym typeface="Arial"/>
              </a:rPr>
              <a:t>definiscono</a:t>
            </a:r>
            <a:r>
              <a:rPr lang="de-DE" sz="2400" b="1" i="0" u="none" strike="noStrike" cap="none" dirty="0">
                <a:solidFill>
                  <a:schemeClr val="accent4"/>
                </a:solidFill>
                <a:latin typeface="Aptos" panose="020B0004020202020204" pitchFamily="34" charset="0"/>
                <a:sym typeface="Arial"/>
              </a:rPr>
              <a:t> i </a:t>
            </a:r>
            <a:r>
              <a:rPr lang="de-DE" sz="2400" b="1" i="0" u="none" strike="noStrike" cap="none" dirty="0" err="1">
                <a:solidFill>
                  <a:schemeClr val="accent4"/>
                </a:solidFill>
                <a:latin typeface="Aptos" panose="020B0004020202020204" pitchFamily="34" charset="0"/>
                <a:sym typeface="Arial"/>
              </a:rPr>
              <a:t>criteri</a:t>
            </a:r>
            <a:r>
              <a:rPr lang="de-DE" sz="2400" b="1" i="0" u="none" strike="noStrike" cap="none" dirty="0">
                <a:solidFill>
                  <a:schemeClr val="accent4"/>
                </a:solidFill>
                <a:latin typeface="Aptos" panose="020B0004020202020204" pitchFamily="34" charset="0"/>
                <a:sym typeface="Arial"/>
              </a:rPr>
              <a:t> GPP</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fondamentali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generali</a:t>
            </a:r>
            <a:endParaRPr sz="2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err="1">
                <a:solidFill>
                  <a:srgbClr val="000000"/>
                </a:solidFill>
                <a:latin typeface="Aptos" panose="020B0004020202020204" pitchFamily="34" charset="0"/>
                <a:sym typeface="Arial"/>
              </a:rPr>
              <a:t>descrivono</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a:solidFill>
                  <a:schemeClr val="accent4"/>
                </a:solidFill>
                <a:latin typeface="Aptos" panose="020B0004020202020204" pitchFamily="34" charset="0"/>
                <a:sym typeface="Arial"/>
              </a:rPr>
              <a:t>i </a:t>
            </a:r>
            <a:r>
              <a:rPr lang="de-DE" sz="2400" b="1" i="0" u="none" strike="noStrike" cap="none" dirty="0" err="1">
                <a:solidFill>
                  <a:schemeClr val="accent4"/>
                </a:solidFill>
                <a:latin typeface="Aptos" panose="020B0004020202020204" pitchFamily="34" charset="0"/>
                <a:sym typeface="Arial"/>
              </a:rPr>
              <a:t>sistemi</a:t>
            </a:r>
            <a:r>
              <a:rPr lang="de-DE" sz="2400" b="1"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verifica</a:t>
            </a:r>
            <a:endParaRPr sz="2400" b="0" i="0" u="none" strike="noStrike" cap="none" dirty="0">
              <a:solidFill>
                <a:schemeClr val="accent4"/>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err="1">
                <a:solidFill>
                  <a:srgbClr val="000000"/>
                </a:solidFill>
                <a:latin typeface="Aptos" panose="020B0004020202020204" pitchFamily="34" charset="0"/>
                <a:sym typeface="Arial"/>
              </a:rPr>
              <a:t>calcolano</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a:solidFill>
                  <a:schemeClr val="accent4"/>
                </a:solidFill>
                <a:latin typeface="Aptos" panose="020B0004020202020204" pitchFamily="34" charset="0"/>
                <a:sym typeface="Arial"/>
              </a:rPr>
              <a:t>i </a:t>
            </a:r>
            <a:r>
              <a:rPr lang="de-DE" sz="2400" b="1" i="0" u="none" strike="noStrike" cap="none" dirty="0" err="1">
                <a:solidFill>
                  <a:schemeClr val="accent4"/>
                </a:solidFill>
                <a:latin typeface="Aptos" panose="020B0004020202020204" pitchFamily="34" charset="0"/>
                <a:sym typeface="Arial"/>
              </a:rPr>
              <a:t>costi</a:t>
            </a:r>
            <a:r>
              <a:rPr lang="de-DE" sz="2400" b="1" i="0" u="none" strike="noStrike" cap="none" dirty="0">
                <a:solidFill>
                  <a:schemeClr val="accent4"/>
                </a:solidFill>
                <a:latin typeface="Aptos" panose="020B0004020202020204" pitchFamily="34" charset="0"/>
                <a:sym typeface="Arial"/>
              </a:rPr>
              <a:t> del </a:t>
            </a:r>
            <a:r>
              <a:rPr lang="de-DE" sz="2400" b="1" i="0" u="none" strike="noStrike" cap="none" dirty="0" err="1">
                <a:solidFill>
                  <a:schemeClr val="accent4"/>
                </a:solidFill>
                <a:latin typeface="Aptos" panose="020B0004020202020204" pitchFamily="34" charset="0"/>
                <a:sym typeface="Arial"/>
              </a:rPr>
              <a:t>ciclo</a:t>
            </a:r>
            <a:r>
              <a:rPr lang="de-DE" sz="2400" b="1" i="0" u="none" strike="noStrike" cap="none" dirty="0">
                <a:solidFill>
                  <a:schemeClr val="accent4"/>
                </a:solidFill>
                <a:latin typeface="Aptos" panose="020B0004020202020204" pitchFamily="34" charset="0"/>
                <a:sym typeface="Arial"/>
              </a:rPr>
              <a:t> di </a:t>
            </a:r>
            <a:r>
              <a:rPr lang="de-DE" sz="2400" b="1" i="0" u="none" strike="noStrike" cap="none" dirty="0" err="1">
                <a:solidFill>
                  <a:schemeClr val="accent4"/>
                </a:solidFill>
                <a:latin typeface="Aptos" panose="020B0004020202020204" pitchFamily="34" charset="0"/>
                <a:sym typeface="Arial"/>
              </a:rPr>
              <a:t>vita</a:t>
            </a:r>
            <a:endParaRPr sz="2400" b="0"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2"/>
          <p:cNvSpPr txBox="1">
            <a:spLocks noGrp="1"/>
          </p:cNvSpPr>
          <p:nvPr>
            <p:ph type="title"/>
          </p:nvPr>
        </p:nvSpPr>
        <p:spPr>
          <a:xfrm>
            <a:off x="609600" y="363659"/>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GPP </a:t>
            </a:r>
            <a:r>
              <a:rPr lang="de-DE" dirty="0" err="1">
                <a:latin typeface="Aptos Serif" panose="02020604070405020304" pitchFamily="18" charset="0"/>
                <a:ea typeface="Arial"/>
                <a:cs typeface="Aptos Serif" panose="02020604070405020304" pitchFamily="18" charset="0"/>
                <a:sym typeface="Arial"/>
              </a:rPr>
              <a:t>dell’UE</a:t>
            </a:r>
            <a:r>
              <a:rPr lang="de-DE" dirty="0">
                <a:latin typeface="Aptos Serif" panose="02020604070405020304" pitchFamily="18" charset="0"/>
                <a:ea typeface="Arial"/>
                <a:cs typeface="Aptos Serif" panose="02020604070405020304" pitchFamily="18" charset="0"/>
                <a:sym typeface="Arial"/>
              </a:rPr>
              <a:t>: 20 </a:t>
            </a:r>
            <a:r>
              <a:rPr lang="de-DE" dirty="0" err="1">
                <a:latin typeface="Aptos Serif" panose="02020604070405020304" pitchFamily="18" charset="0"/>
                <a:ea typeface="Arial"/>
                <a:cs typeface="Aptos Serif" panose="02020604070405020304" pitchFamily="18" charset="0"/>
                <a:sym typeface="Arial"/>
              </a:rPr>
              <a:t>gruppi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servizi </a:t>
            </a:r>
            <a:endParaRPr dirty="0">
              <a:latin typeface="Aptos Serif" panose="02020604070405020304" pitchFamily="18" charset="0"/>
              <a:cs typeface="Aptos Serif" panose="02020604070405020304" pitchFamily="18" charset="0"/>
            </a:endParaRPr>
          </a:p>
        </p:txBody>
      </p:sp>
      <p:grpSp>
        <p:nvGrpSpPr>
          <p:cNvPr id="610" name="Google Shape;610;p72"/>
          <p:cNvGrpSpPr/>
          <p:nvPr/>
        </p:nvGrpSpPr>
        <p:grpSpPr>
          <a:xfrm>
            <a:off x="-2901900" y="1533708"/>
            <a:ext cx="13016318" cy="5878177"/>
            <a:chOff x="-4933900" y="-756284"/>
            <a:chExt cx="13016318" cy="5878177"/>
          </a:xfrm>
        </p:grpSpPr>
        <p:sp>
          <p:nvSpPr>
            <p:cNvPr id="611" name="Google Shape;611;p72"/>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12" name="Google Shape;612;p72"/>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13" name="Google Shape;613;p72"/>
            <p:cNvSpPr txBox="1"/>
            <p:nvPr/>
          </p:nvSpPr>
          <p:spPr>
            <a:xfrm>
              <a:off x="306247" y="198460"/>
              <a:ext cx="7776171"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800" b="1" i="0" u="none" strike="noStrike" cap="none" dirty="0" err="1">
                  <a:solidFill>
                    <a:srgbClr val="000000"/>
                  </a:solidFill>
                  <a:latin typeface="Aptos" panose="020B0004020202020204" pitchFamily="34" charset="0"/>
                  <a:sym typeface="Arial"/>
                </a:rPr>
                <a:t>Prodotti</a:t>
              </a:r>
              <a:r>
                <a:rPr lang="de-DE" sz="1800" b="1" i="0" u="none" strike="noStrike" cap="none" dirty="0">
                  <a:solidFill>
                    <a:srgbClr val="000000"/>
                  </a:solidFill>
                  <a:latin typeface="Aptos" panose="020B0004020202020204" pitchFamily="34" charset="0"/>
                  <a:sym typeface="Arial"/>
                </a:rPr>
                <a:t> </a:t>
              </a:r>
              <a:r>
                <a:rPr lang="de-DE" sz="1800" b="1" i="0" u="none" strike="noStrike" cap="none" dirty="0" err="1">
                  <a:solidFill>
                    <a:srgbClr val="000000"/>
                  </a:solidFill>
                  <a:latin typeface="Aptos" panose="020B0004020202020204" pitchFamily="34" charset="0"/>
                  <a:sym typeface="Arial"/>
                </a:rPr>
                <a:t>e</a:t>
              </a:r>
              <a:r>
                <a:rPr lang="de-DE" sz="1800" b="1" i="0" u="none" strike="noStrike" cap="none" dirty="0">
                  <a:solidFill>
                    <a:srgbClr val="000000"/>
                  </a:solidFill>
                  <a:latin typeface="Aptos" panose="020B0004020202020204" pitchFamily="34" charset="0"/>
                  <a:sym typeface="Arial"/>
                </a:rPr>
                <a:t> servizi per la </a:t>
              </a:r>
              <a:r>
                <a:rPr lang="de-DE" sz="1800" b="1" i="0" u="none" strike="noStrike" cap="none" dirty="0" err="1">
                  <a:solidFill>
                    <a:srgbClr val="000000"/>
                  </a:solidFill>
                  <a:latin typeface="Aptos" panose="020B0004020202020204" pitchFamily="34" charset="0"/>
                  <a:sym typeface="Arial"/>
                </a:rPr>
                <a:t>pulizia</a:t>
              </a:r>
              <a:endParaRPr sz="1800" b="0" i="0" u="none" strike="noStrike" cap="none" dirty="0">
                <a:solidFill>
                  <a:srgbClr val="000000"/>
                </a:solidFill>
                <a:latin typeface="Aptos" panose="020B0004020202020204" pitchFamily="34" charset="0"/>
                <a:sym typeface="Arial"/>
              </a:endParaRPr>
            </a:p>
          </p:txBody>
        </p:sp>
        <p:sp>
          <p:nvSpPr>
            <p:cNvPr id="614" name="Google Shape;614;p72"/>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15" name="Google Shape;615;p72"/>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16" name="Google Shape;616;p72"/>
            <p:cNvSpPr txBox="1"/>
            <p:nvPr/>
          </p:nvSpPr>
          <p:spPr>
            <a:xfrm>
              <a:off x="665536" y="793929"/>
              <a:ext cx="7416882"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Carta per fotocopie e grafica</a:t>
              </a:r>
              <a:endParaRPr sz="1800" b="0" i="0" u="none" strike="noStrike" cap="none">
                <a:solidFill>
                  <a:srgbClr val="000000"/>
                </a:solidFill>
                <a:latin typeface="Aptos" panose="020B0004020202020204" pitchFamily="34" charset="0"/>
                <a:sym typeface="Arial"/>
              </a:endParaRPr>
            </a:p>
          </p:txBody>
        </p:sp>
        <p:sp>
          <p:nvSpPr>
            <p:cNvPr id="617" name="Google Shape;617;p72"/>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18" name="Google Shape;618;p72"/>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19" name="Google Shape;619;p72"/>
            <p:cNvSpPr txBox="1"/>
            <p:nvPr/>
          </p:nvSpPr>
          <p:spPr>
            <a:xfrm>
              <a:off x="862425" y="1388961"/>
              <a:ext cx="7219993"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Vernici, smalti e segnaletica stradale</a:t>
              </a:r>
              <a:endParaRPr sz="1800" b="0" i="0" u="none" strike="noStrike" cap="none">
                <a:solidFill>
                  <a:srgbClr val="000000"/>
                </a:solidFill>
                <a:latin typeface="Aptos" panose="020B0004020202020204" pitchFamily="34" charset="0"/>
                <a:sym typeface="Arial"/>
              </a:endParaRPr>
            </a:p>
          </p:txBody>
        </p:sp>
        <p:sp>
          <p:nvSpPr>
            <p:cNvPr id="620" name="Google Shape;620;p72"/>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21" name="Google Shape;621;p72"/>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22" name="Google Shape;622;p72"/>
            <p:cNvSpPr txBox="1"/>
            <p:nvPr/>
          </p:nvSpPr>
          <p:spPr>
            <a:xfrm>
              <a:off x="925290" y="1984430"/>
              <a:ext cx="7157128"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Apparecchiature elettriche ed elettroniche nel settore sanitario</a:t>
              </a:r>
              <a:endParaRPr sz="1800" b="0" i="0" u="none" strike="noStrike" cap="none">
                <a:solidFill>
                  <a:srgbClr val="000000"/>
                </a:solidFill>
                <a:latin typeface="Aptos" panose="020B0004020202020204" pitchFamily="34" charset="0"/>
                <a:sym typeface="Arial"/>
              </a:endParaRPr>
            </a:p>
          </p:txBody>
        </p:sp>
        <p:sp>
          <p:nvSpPr>
            <p:cNvPr id="623" name="Google Shape;623;p72"/>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24" name="Google Shape;624;p72"/>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25" name="Google Shape;625;p72"/>
            <p:cNvSpPr txBox="1"/>
            <p:nvPr/>
          </p:nvSpPr>
          <p:spPr>
            <a:xfrm>
              <a:off x="862425" y="2579899"/>
              <a:ext cx="7219993"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800" b="1" i="0" u="none" strike="noStrike" cap="none">
                  <a:solidFill>
                    <a:schemeClr val="dk1"/>
                  </a:solidFill>
                  <a:latin typeface="Aptos" panose="020B0004020202020204" pitchFamily="34" charset="0"/>
                  <a:sym typeface="Arial"/>
                </a:rPr>
                <a:t>Elettricità</a:t>
              </a:r>
              <a:endParaRPr sz="1800" b="1" i="0" u="none" strike="noStrike" cap="none">
                <a:solidFill>
                  <a:schemeClr val="dk1"/>
                </a:solidFill>
                <a:latin typeface="Aptos" panose="020B0004020202020204" pitchFamily="34" charset="0"/>
                <a:sym typeface="Arial"/>
              </a:endParaRPr>
            </a:p>
          </p:txBody>
        </p:sp>
        <p:sp>
          <p:nvSpPr>
            <p:cNvPr id="626" name="Google Shape;626;p72"/>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27" name="Google Shape;627;p72"/>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28" name="Google Shape;628;p72"/>
            <p:cNvSpPr txBox="1"/>
            <p:nvPr/>
          </p:nvSpPr>
          <p:spPr>
            <a:xfrm>
              <a:off x="665536" y="3174932"/>
              <a:ext cx="7416882"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Alimentari, catering e distributori automatici</a:t>
              </a:r>
              <a:r>
                <a:rPr lang="de-DE" sz="1800" b="0" i="0" u="none" strike="noStrike" cap="none">
                  <a:solidFill>
                    <a:srgbClr val="000000"/>
                  </a:solidFill>
                  <a:latin typeface="Aptos" panose="020B0004020202020204" pitchFamily="34" charset="0"/>
                  <a:sym typeface="Arial"/>
                </a:rPr>
                <a:t> </a:t>
              </a:r>
              <a:endParaRPr>
                <a:latin typeface="Aptos" panose="020B0004020202020204" pitchFamily="34" charset="0"/>
              </a:endParaRPr>
            </a:p>
          </p:txBody>
        </p:sp>
        <p:sp>
          <p:nvSpPr>
            <p:cNvPr id="629" name="Google Shape;629;p72"/>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30" name="Google Shape;630;p72"/>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31" name="Google Shape;631;p72"/>
            <p:cNvSpPr txBox="1"/>
            <p:nvPr/>
          </p:nvSpPr>
          <p:spPr>
            <a:xfrm>
              <a:off x="306247" y="3770401"/>
              <a:ext cx="7776171"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Arredamento d’interni</a:t>
              </a:r>
              <a:endParaRPr sz="1800" b="0" i="0" u="none" strike="noStrike" cap="none">
                <a:solidFill>
                  <a:srgbClr val="000000"/>
                </a:solidFill>
                <a:latin typeface="Aptos" panose="020B0004020202020204" pitchFamily="34" charset="0"/>
                <a:sym typeface="Arial"/>
              </a:endParaRPr>
            </a:p>
          </p:txBody>
        </p:sp>
        <p:sp>
          <p:nvSpPr>
            <p:cNvPr id="632" name="Google Shape;632;p72"/>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3"/>
          <p:cNvSpPr txBox="1">
            <a:spLocks noGrp="1"/>
          </p:cNvSpPr>
          <p:nvPr>
            <p:ph type="title"/>
          </p:nvPr>
        </p:nvSpPr>
        <p:spPr>
          <a:xfrm>
            <a:off x="609600" y="440755"/>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GPP </a:t>
            </a:r>
            <a:r>
              <a:rPr lang="de-DE" dirty="0" err="1">
                <a:latin typeface="Aptos Serif" panose="02020604070405020304" pitchFamily="18" charset="0"/>
                <a:ea typeface="Arial"/>
                <a:cs typeface="Aptos Serif" panose="02020604070405020304" pitchFamily="18" charset="0"/>
                <a:sym typeface="Arial"/>
              </a:rPr>
              <a:t>dell’UE</a:t>
            </a:r>
            <a:r>
              <a:rPr lang="de-DE" dirty="0">
                <a:latin typeface="Aptos Serif" panose="02020604070405020304" pitchFamily="18" charset="0"/>
                <a:ea typeface="Arial"/>
                <a:cs typeface="Aptos Serif" panose="02020604070405020304" pitchFamily="18" charset="0"/>
                <a:sym typeface="Arial"/>
              </a:rPr>
              <a:t>: 20 </a:t>
            </a:r>
            <a:r>
              <a:rPr lang="de-DE" dirty="0" err="1">
                <a:latin typeface="Aptos Serif" panose="02020604070405020304" pitchFamily="18" charset="0"/>
                <a:ea typeface="Arial"/>
                <a:cs typeface="Aptos Serif" panose="02020604070405020304" pitchFamily="18" charset="0"/>
                <a:sym typeface="Arial"/>
              </a:rPr>
              <a:t>gruppi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servizi</a:t>
            </a:r>
            <a:endParaRPr dirty="0">
              <a:latin typeface="Aptos Serif" panose="02020604070405020304" pitchFamily="18" charset="0"/>
              <a:cs typeface="Aptos Serif" panose="02020604070405020304" pitchFamily="18" charset="0"/>
            </a:endParaRPr>
          </a:p>
        </p:txBody>
      </p:sp>
      <p:grpSp>
        <p:nvGrpSpPr>
          <p:cNvPr id="638" name="Google Shape;638;p73"/>
          <p:cNvGrpSpPr/>
          <p:nvPr/>
        </p:nvGrpSpPr>
        <p:grpSpPr>
          <a:xfrm>
            <a:off x="-2901900" y="1533708"/>
            <a:ext cx="13016318" cy="5878177"/>
            <a:chOff x="-4933900" y="-756284"/>
            <a:chExt cx="13016318" cy="5878177"/>
          </a:xfrm>
        </p:grpSpPr>
        <p:sp>
          <p:nvSpPr>
            <p:cNvPr id="639" name="Google Shape;639;p73"/>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0" name="Google Shape;640;p73"/>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1" name="Google Shape;641;p73"/>
            <p:cNvSpPr txBox="1"/>
            <p:nvPr/>
          </p:nvSpPr>
          <p:spPr>
            <a:xfrm>
              <a:off x="306247" y="198460"/>
              <a:ext cx="7776171"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600" b="1" i="0" u="none" strike="noStrike" cap="none">
                  <a:solidFill>
                    <a:schemeClr val="dk1"/>
                  </a:solidFill>
                  <a:latin typeface="Aptos" panose="020B0004020202020204" pitchFamily="34" charset="0"/>
                  <a:sym typeface="Arial"/>
                </a:rPr>
                <a:t>Centri di calcolo</a:t>
              </a:r>
              <a:endParaRPr sz="1100" b="0" i="0" u="none" strike="noStrike" cap="none">
                <a:solidFill>
                  <a:srgbClr val="000000"/>
                </a:solidFill>
                <a:latin typeface="Aptos" panose="020B0004020202020204" pitchFamily="34" charset="0"/>
                <a:sym typeface="Arial"/>
              </a:endParaRPr>
            </a:p>
          </p:txBody>
        </p:sp>
        <p:sp>
          <p:nvSpPr>
            <p:cNvPr id="642" name="Google Shape;642;p73"/>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3" name="Google Shape;643;p73"/>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4" name="Google Shape;644;p73"/>
            <p:cNvSpPr txBox="1"/>
            <p:nvPr/>
          </p:nvSpPr>
          <p:spPr>
            <a:xfrm>
              <a:off x="665536" y="793929"/>
              <a:ext cx="7416882"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Apparecchiature di imaging, materiali di consumo e servizi di stampa</a:t>
              </a:r>
              <a:endParaRPr sz="1600" b="0" i="0" u="none" strike="noStrike" cap="none">
                <a:solidFill>
                  <a:srgbClr val="000000"/>
                </a:solidFill>
                <a:latin typeface="Aptos" panose="020B0004020202020204" pitchFamily="34" charset="0"/>
                <a:sym typeface="Arial"/>
              </a:endParaRPr>
            </a:p>
          </p:txBody>
        </p:sp>
        <p:sp>
          <p:nvSpPr>
            <p:cNvPr id="645" name="Google Shape;645;p73"/>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6" name="Google Shape;646;p73"/>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7" name="Google Shape;647;p73"/>
            <p:cNvSpPr txBox="1"/>
            <p:nvPr/>
          </p:nvSpPr>
          <p:spPr>
            <a:xfrm>
              <a:off x="862425" y="1388961"/>
              <a:ext cx="7219993"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Progettazione, costruzione e manutenzione stradale</a:t>
              </a:r>
              <a:endParaRPr sz="1600" b="0" i="0" u="none" strike="noStrike" cap="none">
                <a:solidFill>
                  <a:srgbClr val="000000"/>
                </a:solidFill>
                <a:latin typeface="Aptos" panose="020B0004020202020204" pitchFamily="34" charset="0"/>
                <a:sym typeface="Arial"/>
              </a:endParaRPr>
            </a:p>
          </p:txBody>
        </p:sp>
        <p:sp>
          <p:nvSpPr>
            <p:cNvPr id="648" name="Google Shape;648;p73"/>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49" name="Google Shape;649;p73"/>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0" name="Google Shape;650;p73"/>
            <p:cNvSpPr txBox="1"/>
            <p:nvPr/>
          </p:nvSpPr>
          <p:spPr>
            <a:xfrm>
              <a:off x="925290" y="1984430"/>
              <a:ext cx="7157128"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Rubinetteria</a:t>
              </a:r>
              <a:endParaRPr sz="1600" b="0" i="0" u="none" strike="noStrike" cap="none">
                <a:solidFill>
                  <a:srgbClr val="000000"/>
                </a:solidFill>
                <a:latin typeface="Aptos" panose="020B0004020202020204" pitchFamily="34" charset="0"/>
                <a:sym typeface="Arial"/>
              </a:endParaRPr>
            </a:p>
          </p:txBody>
        </p:sp>
        <p:sp>
          <p:nvSpPr>
            <p:cNvPr id="651" name="Google Shape;651;p73"/>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2" name="Google Shape;652;p73"/>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3" name="Google Shape;653;p73"/>
            <p:cNvSpPr txBox="1"/>
            <p:nvPr/>
          </p:nvSpPr>
          <p:spPr>
            <a:xfrm>
              <a:off x="862425" y="2579899"/>
              <a:ext cx="7219993"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Illuminazione stradale e segnaletica stradale</a:t>
              </a:r>
              <a:endParaRPr sz="1600" b="0" i="0" u="none" strike="noStrike" cap="none">
                <a:solidFill>
                  <a:srgbClr val="000000"/>
                </a:solidFill>
                <a:latin typeface="Aptos" panose="020B0004020202020204" pitchFamily="34" charset="0"/>
                <a:sym typeface="Arial"/>
              </a:endParaRPr>
            </a:p>
          </p:txBody>
        </p:sp>
        <p:sp>
          <p:nvSpPr>
            <p:cNvPr id="654" name="Google Shape;654;p73"/>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5" name="Google Shape;655;p73"/>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6" name="Google Shape;656;p73"/>
            <p:cNvSpPr txBox="1"/>
            <p:nvPr/>
          </p:nvSpPr>
          <p:spPr>
            <a:xfrm>
              <a:off x="665536" y="3174932"/>
              <a:ext cx="7416882"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de-DE" sz="1600" b="1" i="0" u="none" strike="noStrike" cap="none">
                  <a:solidFill>
                    <a:schemeClr val="dk1"/>
                  </a:solidFill>
                  <a:latin typeface="Aptos" panose="020B0004020202020204" pitchFamily="34" charset="0"/>
                  <a:sym typeface="Arial"/>
                </a:rPr>
                <a:t>Tessili</a:t>
              </a:r>
              <a:endParaRPr sz="1600" b="1" i="0" u="none" strike="noStrike" cap="none">
                <a:solidFill>
                  <a:schemeClr val="dk1"/>
                </a:solidFill>
                <a:latin typeface="Aptos" panose="020B0004020202020204" pitchFamily="34" charset="0"/>
                <a:sym typeface="Arial"/>
              </a:endParaRPr>
            </a:p>
          </p:txBody>
        </p:sp>
        <p:sp>
          <p:nvSpPr>
            <p:cNvPr id="657" name="Google Shape;657;p73"/>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8" name="Google Shape;658;p73"/>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59" name="Google Shape;659;p73"/>
            <p:cNvSpPr txBox="1"/>
            <p:nvPr/>
          </p:nvSpPr>
          <p:spPr>
            <a:xfrm>
              <a:off x="306247" y="3770401"/>
              <a:ext cx="7776171" cy="396746"/>
            </a:xfrm>
            <a:prstGeom prst="rect">
              <a:avLst/>
            </a:prstGeom>
            <a:no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ptos" panose="020B0004020202020204" pitchFamily="34" charset="0"/>
                  <a:sym typeface="Arial"/>
                </a:rPr>
                <a:t>Contenitori sanitari e orinatoi</a:t>
              </a:r>
              <a:endParaRPr sz="1600" b="0" i="0" u="none" strike="noStrike" cap="none">
                <a:solidFill>
                  <a:srgbClr val="000000"/>
                </a:solidFill>
                <a:latin typeface="Aptos" panose="020B0004020202020204" pitchFamily="34" charset="0"/>
                <a:sym typeface="Arial"/>
              </a:endParaRPr>
            </a:p>
          </p:txBody>
        </p:sp>
        <p:sp>
          <p:nvSpPr>
            <p:cNvPr id="660" name="Google Shape;660;p73"/>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594359" y="385347"/>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1972 - </a:t>
            </a:r>
            <a:r>
              <a:rPr lang="de-DE" dirty="0" err="1">
                <a:latin typeface="Aptos Serif" panose="02020604070405020304" pitchFamily="18" charset="0"/>
                <a:ea typeface="Arial"/>
                <a:cs typeface="Aptos Serif" panose="02020604070405020304" pitchFamily="18" charset="0"/>
                <a:sym typeface="Arial"/>
              </a:rPr>
              <a:t>Rapporto</a:t>
            </a:r>
            <a:r>
              <a:rPr lang="de-DE" dirty="0">
                <a:latin typeface="Aptos Serif" panose="02020604070405020304" pitchFamily="18" charset="0"/>
                <a:ea typeface="Arial"/>
                <a:cs typeface="Aptos Serif" panose="02020604070405020304" pitchFamily="18" charset="0"/>
                <a:sym typeface="Arial"/>
              </a:rPr>
              <a:t> "I </a:t>
            </a:r>
            <a:r>
              <a:rPr lang="de-DE" dirty="0" err="1">
                <a:latin typeface="Aptos Serif" panose="02020604070405020304" pitchFamily="18" charset="0"/>
                <a:ea typeface="Arial"/>
                <a:cs typeface="Aptos Serif" panose="02020604070405020304" pitchFamily="18" charset="0"/>
                <a:sym typeface="Arial"/>
              </a:rPr>
              <a:t>limiti</a:t>
            </a:r>
            <a:r>
              <a:rPr lang="de-DE" dirty="0">
                <a:latin typeface="Aptos Serif" panose="02020604070405020304" pitchFamily="18" charset="0"/>
                <a:ea typeface="Arial"/>
                <a:cs typeface="Aptos Serif" panose="02020604070405020304" pitchFamily="18" charset="0"/>
                <a:sym typeface="Arial"/>
              </a:rPr>
              <a:t> della </a:t>
            </a:r>
            <a:r>
              <a:rPr lang="de-DE" dirty="0" err="1">
                <a:latin typeface="Aptos Serif" panose="02020604070405020304" pitchFamily="18" charset="0"/>
                <a:ea typeface="Arial"/>
                <a:cs typeface="Aptos Serif" panose="02020604070405020304" pitchFamily="18" charset="0"/>
                <a:sym typeface="Arial"/>
              </a:rPr>
              <a:t>crescita</a:t>
            </a:r>
            <a:r>
              <a:rPr lang="de-DE" dirty="0">
                <a:latin typeface="Aptos Serif" panose="02020604070405020304" pitchFamily="18" charset="0"/>
                <a:ea typeface="Arial"/>
                <a:cs typeface="Aptos Serif" panose="02020604070405020304" pitchFamily="18" charset="0"/>
                <a:sym typeface="Arial"/>
              </a:rPr>
              <a:t>" (Club di Roma)</a:t>
            </a:r>
            <a:endParaRPr dirty="0">
              <a:latin typeface="Aptos Serif" panose="02020604070405020304" pitchFamily="18" charset="0"/>
              <a:cs typeface="Aptos Serif" panose="02020604070405020304" pitchFamily="18" charset="0"/>
            </a:endParaRPr>
          </a:p>
        </p:txBody>
      </p:sp>
      <p:sp>
        <p:nvSpPr>
          <p:cNvPr id="157" name="Google Shape;157;p31"/>
          <p:cNvSpPr txBox="1"/>
          <p:nvPr/>
        </p:nvSpPr>
        <p:spPr>
          <a:xfrm>
            <a:off x="594359" y="2589322"/>
            <a:ext cx="8070600" cy="132339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de-DE" sz="2000" b="1" i="0" u="none" strike="noStrike" cap="none" dirty="0">
                <a:solidFill>
                  <a:srgbClr val="3F3F3F"/>
                </a:solidFill>
                <a:latin typeface="Aptos" panose="020B0004020202020204" pitchFamily="34" charset="0"/>
                <a:sym typeface="Arial"/>
              </a:rPr>
              <a:t>1970 </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Un</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gruppo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internazionale</a:t>
            </a:r>
            <a:r>
              <a:rPr lang="de-DE" sz="2000" b="0" i="0" u="none" strike="noStrike" cap="none" dirty="0">
                <a:solidFill>
                  <a:srgbClr val="3F3F3F"/>
                </a:solidFill>
                <a:latin typeface="Aptos" panose="020B0004020202020204" pitchFamily="34" charset="0"/>
                <a:sym typeface="Arial"/>
              </a:rPr>
              <a:t> di </a:t>
            </a:r>
            <a:r>
              <a:rPr lang="de-DE" sz="2000" b="0" i="0" u="none" strike="noStrike" cap="none" dirty="0" err="1">
                <a:solidFill>
                  <a:srgbClr val="3F3F3F"/>
                </a:solidFill>
                <a:latin typeface="Aptos" panose="020B0004020202020204" pitchFamily="34" charset="0"/>
                <a:sym typeface="Arial"/>
              </a:rPr>
              <a:t>ricercatori</a:t>
            </a:r>
            <a:r>
              <a:rPr lang="de-DE" sz="2000" b="0" i="0" u="none" strike="noStrike" cap="none" dirty="0">
                <a:solidFill>
                  <a:srgbClr val="3F3F3F"/>
                </a:solidFill>
                <a:latin typeface="Aptos" panose="020B0004020202020204" pitchFamily="34" charset="0"/>
                <a:sym typeface="Arial"/>
              </a:rPr>
              <a:t> del Massachusetts Institute </a:t>
            </a:r>
            <a:r>
              <a:rPr lang="de-DE" sz="2000" b="0" i="0" u="none" strike="noStrike" cap="none" dirty="0" err="1">
                <a:solidFill>
                  <a:srgbClr val="3F3F3F"/>
                </a:solidFill>
                <a:latin typeface="Aptos" panose="020B0004020202020204" pitchFamily="34" charset="0"/>
                <a:sym typeface="Arial"/>
              </a:rPr>
              <a:t>of</a:t>
            </a:r>
            <a:r>
              <a:rPr lang="de-DE" sz="2000" b="0" i="0" u="none" strike="noStrike" cap="none" dirty="0">
                <a:solidFill>
                  <a:srgbClr val="3F3F3F"/>
                </a:solidFill>
                <a:latin typeface="Aptos" panose="020B0004020202020204" pitchFamily="34" charset="0"/>
                <a:sym typeface="Arial"/>
              </a:rPr>
              <a:t> Technology (MIT) </a:t>
            </a:r>
            <a:r>
              <a:rPr lang="de-DE" sz="2000" b="0" i="0" u="none" strike="noStrike" cap="none" dirty="0" err="1">
                <a:solidFill>
                  <a:srgbClr val="3F3F3F"/>
                </a:solidFill>
                <a:latin typeface="Aptos" panose="020B0004020202020204" pitchFamily="34" charset="0"/>
                <a:sym typeface="Arial"/>
              </a:rPr>
              <a:t>avvia</a:t>
            </a:r>
            <a:r>
              <a:rPr lang="de-DE" sz="2000" b="0" i="0" u="none" strike="noStrike" cap="none" dirty="0">
                <a:solidFill>
                  <a:srgbClr val="3F3F3F"/>
                </a:solidFill>
                <a:latin typeface="Aptos" panose="020B0004020202020204" pitchFamily="34" charset="0"/>
                <a:sym typeface="Arial"/>
              </a:rPr>
              <a:t> uno </a:t>
            </a:r>
            <a:r>
              <a:rPr lang="de-DE" sz="2000" b="1" i="0" u="none" strike="noStrike" cap="none" dirty="0" err="1">
                <a:solidFill>
                  <a:srgbClr val="3F3F3F"/>
                </a:solidFill>
                <a:latin typeface="Aptos" panose="020B0004020202020204" pitchFamily="34" charset="0"/>
                <a:sym typeface="Arial"/>
              </a:rPr>
              <a:t>studio</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sugli</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effetti</a:t>
            </a:r>
            <a:r>
              <a:rPr lang="de-DE" sz="2000" b="1" i="0" u="none" strike="noStrike" cap="none" dirty="0">
                <a:solidFill>
                  <a:srgbClr val="3F3F3F"/>
                </a:solidFill>
                <a:latin typeface="Aptos" panose="020B0004020202020204" pitchFamily="34" charset="0"/>
                <a:sym typeface="Arial"/>
              </a:rPr>
              <a:t> della continua </a:t>
            </a:r>
            <a:r>
              <a:rPr lang="de-DE" sz="2000" b="1" i="0" u="none" strike="noStrike" cap="none" dirty="0" err="1">
                <a:solidFill>
                  <a:srgbClr val="3F3F3F"/>
                </a:solidFill>
                <a:latin typeface="Aptos" panose="020B0004020202020204" pitchFamily="34" charset="0"/>
                <a:sym typeface="Arial"/>
              </a:rPr>
              <a:t>crescita</a:t>
            </a:r>
            <a:r>
              <a:rPr lang="de-DE" sz="2000" b="1" i="0" u="none" strike="noStrike" cap="none" dirty="0">
                <a:solidFill>
                  <a:srgbClr val="3F3F3F"/>
                </a:solidFill>
                <a:latin typeface="Aptos" panose="020B0004020202020204" pitchFamily="34" charset="0"/>
                <a:sym typeface="Arial"/>
              </a:rPr>
              <a:t> globale</a:t>
            </a:r>
            <a:r>
              <a:rPr lang="de-DE" sz="2000" b="0" i="0" u="none" strike="noStrike" cap="none" dirty="0">
                <a:solidFill>
                  <a:srgbClr val="3F3F3F"/>
                </a:solidFill>
                <a:latin typeface="Aptos" panose="020B0004020202020204" pitchFamily="34" charset="0"/>
                <a:sym typeface="Arial"/>
              </a:rPr>
              <a:t>.</a:t>
            </a:r>
            <a:endParaRPr dirty="0">
              <a:latin typeface="Aptos" panose="020B000402020202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de-DE" sz="2000" b="1" i="0" u="none" strike="noStrike" cap="none" dirty="0">
                <a:solidFill>
                  <a:srgbClr val="3F3F3F"/>
                </a:solidFill>
                <a:latin typeface="Aptos" panose="020B0004020202020204" pitchFamily="34" charset="0"/>
                <a:sym typeface="Arial"/>
              </a:rPr>
              <a:t>1972 </a:t>
            </a:r>
            <a:r>
              <a:rPr lang="de-DE" sz="2000" b="0" i="0" u="none" strike="noStrike" cap="none" dirty="0">
                <a:solidFill>
                  <a:srgbClr val="3F3F3F"/>
                </a:solidFill>
                <a:latin typeface="Aptos" panose="020B0004020202020204" pitchFamily="34" charset="0"/>
                <a:sym typeface="Arial"/>
              </a:rPr>
              <a:t>- Il Club di Roma </a:t>
            </a:r>
            <a:r>
              <a:rPr lang="de-DE" sz="2000" b="0" i="0" u="none" strike="noStrike" cap="none" dirty="0" err="1">
                <a:solidFill>
                  <a:srgbClr val="3F3F3F"/>
                </a:solidFill>
                <a:latin typeface="Aptos" panose="020B0004020202020204" pitchFamily="34" charset="0"/>
                <a:sym typeface="Arial"/>
              </a:rPr>
              <a:t>pubblica</a:t>
            </a:r>
            <a:r>
              <a:rPr lang="de-DE" sz="2000" b="0" i="0" u="none" strike="noStrike" cap="none" dirty="0">
                <a:solidFill>
                  <a:srgbClr val="3F3F3F"/>
                </a:solidFill>
                <a:latin typeface="Aptos" panose="020B0004020202020204" pitchFamily="34" charset="0"/>
                <a:sym typeface="Arial"/>
              </a:rPr>
              <a:t> il </a:t>
            </a:r>
            <a:r>
              <a:rPr lang="de-DE" sz="2000" b="1" i="0" u="none" strike="noStrike" cap="none" dirty="0" err="1">
                <a:solidFill>
                  <a:srgbClr val="3F3F3F"/>
                </a:solidFill>
                <a:latin typeface="Aptos" panose="020B0004020202020204" pitchFamily="34" charset="0"/>
                <a:sym typeface="Arial"/>
              </a:rPr>
              <a:t>rapporto</a:t>
            </a:r>
            <a:r>
              <a:rPr lang="de-DE" sz="2000" b="1" i="0" u="none" strike="noStrike" cap="none" dirty="0">
                <a:solidFill>
                  <a:srgbClr val="3F3F3F"/>
                </a:solidFill>
                <a:latin typeface="Aptos" panose="020B0004020202020204" pitchFamily="34" charset="0"/>
                <a:sym typeface="Arial"/>
              </a:rPr>
              <a:t> "I </a:t>
            </a:r>
            <a:r>
              <a:rPr lang="de-DE" sz="2000" b="1" i="0" u="none" strike="noStrike" cap="none" dirty="0" err="1">
                <a:solidFill>
                  <a:srgbClr val="3F3F3F"/>
                </a:solidFill>
                <a:latin typeface="Aptos" panose="020B0004020202020204" pitchFamily="34" charset="0"/>
                <a:sym typeface="Arial"/>
              </a:rPr>
              <a:t>limiti</a:t>
            </a:r>
            <a:r>
              <a:rPr lang="de-DE" sz="2000" b="1" i="0" u="none" strike="noStrike" cap="none" dirty="0">
                <a:solidFill>
                  <a:srgbClr val="3F3F3F"/>
                </a:solidFill>
                <a:latin typeface="Aptos" panose="020B0004020202020204" pitchFamily="34" charset="0"/>
                <a:sym typeface="Arial"/>
              </a:rPr>
              <a:t> della </a:t>
            </a:r>
            <a:r>
              <a:rPr lang="de-DE" sz="2000" b="1" i="0" u="none" strike="noStrike" cap="none" dirty="0" err="1">
                <a:solidFill>
                  <a:srgbClr val="3F3F3F"/>
                </a:solidFill>
                <a:latin typeface="Aptos" panose="020B0004020202020204" pitchFamily="34" charset="0"/>
                <a:sym typeface="Arial"/>
              </a:rPr>
              <a:t>crescita</a:t>
            </a:r>
            <a:r>
              <a:rPr lang="de-DE" sz="2000" b="1" i="0" u="none" strike="noStrike" cap="none" dirty="0">
                <a:solidFill>
                  <a:srgbClr val="3F3F3F"/>
                </a:solidFill>
                <a:latin typeface="Aptos" panose="020B0004020202020204" pitchFamily="34" charset="0"/>
                <a:sym typeface="Arial"/>
              </a:rPr>
              <a:t>".</a:t>
            </a:r>
            <a:endParaRPr sz="1400" b="1" i="0" u="none" strike="noStrike" cap="none" dirty="0">
              <a:solidFill>
                <a:srgbClr val="000000"/>
              </a:solidFill>
              <a:latin typeface="Aptos" panose="020B0004020202020204" pitchFamily="34" charset="0"/>
              <a:sym typeface="Arial"/>
            </a:endParaRPr>
          </a:p>
        </p:txBody>
      </p:sp>
      <p:sp>
        <p:nvSpPr>
          <p:cNvPr id="158" name="Google Shape;158;p31"/>
          <p:cNvSpPr/>
          <p:nvPr/>
        </p:nvSpPr>
        <p:spPr>
          <a:xfrm rot="-5400000">
            <a:off x="1290183" y="5197782"/>
            <a:ext cx="538619" cy="764088"/>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 name="Google Shape;159;p31"/>
          <p:cNvSpPr txBox="1"/>
          <p:nvPr/>
        </p:nvSpPr>
        <p:spPr>
          <a:xfrm>
            <a:off x="2203639" y="4610350"/>
            <a:ext cx="68361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rgbClr val="3F3F3F"/>
                </a:solidFill>
                <a:latin typeface="Aptos" panose="020B0004020202020204" pitchFamily="34" charset="0"/>
                <a:sym typeface="Arial"/>
              </a:rPr>
              <a:t>Il </a:t>
            </a:r>
            <a:r>
              <a:rPr lang="de-DE" sz="2000" b="0" i="0" u="none" strike="noStrike" cap="none" dirty="0" err="1">
                <a:solidFill>
                  <a:srgbClr val="3F3F3F"/>
                </a:solidFill>
                <a:latin typeface="Aptos" panose="020B0004020202020204" pitchFamily="34" charset="0"/>
                <a:sym typeface="Arial"/>
              </a:rPr>
              <a:t>rapporto</a:t>
            </a:r>
            <a:r>
              <a:rPr lang="de-DE" sz="2000" b="0" i="0" u="none" strike="noStrike" cap="none" dirty="0">
                <a:solidFill>
                  <a:srgbClr val="3F3F3F"/>
                </a:solidFill>
                <a:latin typeface="Aptos" panose="020B0004020202020204" pitchFamily="34" charset="0"/>
                <a:sym typeface="Arial"/>
              </a:rPr>
              <a:t> </a:t>
            </a:r>
            <a:r>
              <a:rPr lang="de-DE" sz="2000" dirty="0" err="1">
                <a:solidFill>
                  <a:srgbClr val="3F3F3F"/>
                </a:solidFill>
                <a:latin typeface="Aptos" panose="020B0004020202020204" pitchFamily="34" charset="0"/>
              </a:rPr>
              <a:t>sottolinea</a:t>
            </a:r>
            <a:r>
              <a:rPr lang="de-DE" sz="2000" b="0" i="0" u="none" strike="noStrike" cap="none" dirty="0">
                <a:solidFill>
                  <a:srgbClr val="3F3F3F"/>
                </a:solidFill>
                <a:latin typeface="Aptos" panose="020B0004020202020204" pitchFamily="34" charset="0"/>
                <a:sym typeface="Arial"/>
              </a:rPr>
              <a:t> la </a:t>
            </a:r>
            <a:r>
              <a:rPr lang="de-DE" sz="2000" b="1" i="0" u="none" strike="noStrike" cap="none" dirty="0" err="1">
                <a:solidFill>
                  <a:srgbClr val="3F3F3F"/>
                </a:solidFill>
                <a:latin typeface="Aptos" panose="020B0004020202020204" pitchFamily="34" charset="0"/>
                <a:sym typeface="Arial"/>
              </a:rPr>
              <a:t>necessità</a:t>
            </a:r>
            <a:r>
              <a:rPr lang="de-DE" sz="2000" b="1" i="0" u="none" strike="noStrike" cap="none" dirty="0">
                <a:solidFill>
                  <a:srgbClr val="3F3F3F"/>
                </a:solidFill>
                <a:latin typeface="Aptos" panose="020B0004020202020204" pitchFamily="34" charset="0"/>
                <a:sym typeface="Arial"/>
              </a:rPr>
              <a:t> di uno </a:t>
            </a:r>
            <a:r>
              <a:rPr lang="de-DE" sz="2000" b="1" i="0" u="none" strike="noStrike" cap="none" dirty="0" err="1">
                <a:solidFill>
                  <a:srgbClr val="3F3F3F"/>
                </a:solidFill>
                <a:latin typeface="Aptos" panose="020B0004020202020204" pitchFamily="34" charset="0"/>
                <a:sym typeface="Arial"/>
              </a:rPr>
              <a:t>sviluppo</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sostenibile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e</a:t>
            </a:r>
            <a:r>
              <a:rPr lang="de-DE" sz="2000" b="1" i="0" u="none" strike="noStrike" cap="none" dirty="0">
                <a:solidFill>
                  <a:srgbClr val="3F3F3F"/>
                </a:solidFill>
                <a:latin typeface="Aptos" panose="020B0004020202020204" pitchFamily="34" charset="0"/>
                <a:sym typeface="Arial"/>
              </a:rPr>
              <a:t> di </a:t>
            </a:r>
            <a:r>
              <a:rPr lang="de-DE" sz="2000" b="1" i="0" u="none" strike="noStrike" cap="none" dirty="0" err="1">
                <a:solidFill>
                  <a:srgbClr val="3F3F3F"/>
                </a:solidFill>
                <a:latin typeface="Aptos" panose="020B0004020202020204" pitchFamily="34" charset="0"/>
                <a:sym typeface="Arial"/>
              </a:rPr>
              <a:t>una</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gestione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responsabile</a:t>
            </a:r>
            <a:r>
              <a:rPr lang="de-DE" sz="2000" b="1" i="0" u="none" strike="noStrike" cap="none" dirty="0">
                <a:solidFill>
                  <a:srgbClr val="3F3F3F"/>
                </a:solidFill>
                <a:latin typeface="Aptos" panose="020B0004020202020204" pitchFamily="34" charset="0"/>
                <a:sym typeface="Arial"/>
              </a:rPr>
              <a:t> delle </a:t>
            </a:r>
            <a:r>
              <a:rPr lang="de-DE" sz="2000" b="1" i="0" u="none" strike="noStrike" cap="none" dirty="0" err="1">
                <a:solidFill>
                  <a:srgbClr val="3F3F3F"/>
                </a:solidFill>
                <a:latin typeface="Aptos" panose="020B0004020202020204" pitchFamily="34" charset="0"/>
                <a:sym typeface="Arial"/>
              </a:rPr>
              <a:t>risorse</a:t>
            </a:r>
            <a:r>
              <a:rPr lang="de-DE" sz="2000" b="0" i="0" u="none" strike="noStrike" cap="none" dirty="0">
                <a:solidFill>
                  <a:srgbClr val="3F3F3F"/>
                </a:solidFill>
                <a:latin typeface="Aptos" panose="020B0004020202020204" pitchFamily="34" charset="0"/>
                <a:sym typeface="Arial"/>
              </a:rPr>
              <a:t>.</a:t>
            </a:r>
            <a:endParaRPr dirty="0">
              <a:latin typeface="Aptos" panose="020B0004020202020204" pitchFamily="34" charset="0"/>
            </a:endParaRPr>
          </a:p>
          <a:p>
            <a:pPr marL="0" marR="0" lvl="0" indent="0" algn="l" rtl="0">
              <a:lnSpc>
                <a:spcPct val="100000"/>
              </a:lnSpc>
              <a:spcBef>
                <a:spcPts val="0"/>
              </a:spcBef>
              <a:spcAft>
                <a:spcPts val="0"/>
              </a:spcAft>
              <a:buNone/>
            </a:pPr>
            <a:r>
              <a:rPr lang="de-DE" sz="2000" b="0" i="0" u="none" strike="noStrike" cap="none" dirty="0">
                <a:solidFill>
                  <a:srgbClr val="3F3F3F"/>
                </a:solidFill>
                <a:latin typeface="Aptos" panose="020B0004020202020204" pitchFamily="34" charset="0"/>
                <a:sym typeface="Arial"/>
              </a:rPr>
              <a:t>Lo </a:t>
            </a:r>
            <a:r>
              <a:rPr lang="de-DE" sz="2000" b="0" i="0" u="none" strike="noStrike" cap="none" dirty="0" err="1">
                <a:solidFill>
                  <a:srgbClr val="3F3F3F"/>
                </a:solidFill>
                <a:latin typeface="Aptos" panose="020B0004020202020204" pitchFamily="34" charset="0"/>
                <a:sym typeface="Arial"/>
              </a:rPr>
              <a:t>studio</a:t>
            </a:r>
            <a:r>
              <a:rPr lang="de-DE" sz="2000" b="0" i="0" u="none" strike="noStrike" cap="none" dirty="0">
                <a:solidFill>
                  <a:srgbClr val="3F3F3F"/>
                </a:solidFill>
                <a:latin typeface="Aptos" panose="020B0004020202020204" pitchFamily="34" charset="0"/>
                <a:sym typeface="Arial"/>
              </a:rPr>
              <a:t> </a:t>
            </a:r>
            <a:r>
              <a:rPr lang="de-DE" sz="2000" dirty="0" err="1">
                <a:solidFill>
                  <a:srgbClr val="3F3F3F"/>
                </a:solidFill>
                <a:latin typeface="Aptos" panose="020B0004020202020204" pitchFamily="34" charset="0"/>
              </a:rPr>
              <a:t>evidenziava</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che</a:t>
            </a:r>
            <a:r>
              <a:rPr lang="de-DE" sz="2000" b="0" i="0" u="none" strike="noStrike" cap="none" dirty="0">
                <a:solidFill>
                  <a:srgbClr val="3F3F3F"/>
                </a:solidFill>
                <a:latin typeface="Aptos" panose="020B0004020202020204" pitchFamily="34" charset="0"/>
                <a:sym typeface="Arial"/>
              </a:rPr>
              <a:t>, se </a:t>
            </a:r>
            <a:r>
              <a:rPr lang="de-DE" sz="2000" b="0" i="0" u="none" strike="noStrike" cap="none" dirty="0" err="1">
                <a:solidFill>
                  <a:srgbClr val="3F3F3F"/>
                </a:solidFill>
                <a:latin typeface="Aptos" panose="020B0004020202020204" pitchFamily="34" charset="0"/>
                <a:sym typeface="Arial"/>
              </a:rPr>
              <a:t>tali</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tendenze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fossero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continuate</a:t>
            </a:r>
            <a:r>
              <a:rPr lang="de-DE" sz="2000" b="0" i="0" u="none" strike="noStrike" cap="none" dirty="0">
                <a:solidFill>
                  <a:srgbClr val="3F3F3F"/>
                </a:solidFill>
                <a:latin typeface="Aptos" panose="020B0004020202020204" pitchFamily="34" charset="0"/>
                <a:sym typeface="Arial"/>
              </a:rPr>
              <a:t>, le </a:t>
            </a:r>
            <a:r>
              <a:rPr lang="de-DE" sz="2000" b="0" i="0" u="none" strike="noStrike" cap="none" dirty="0" err="1">
                <a:solidFill>
                  <a:srgbClr val="3F3F3F"/>
                </a:solidFill>
                <a:latin typeface="Aptos" panose="020B0004020202020204" pitchFamily="34" charset="0"/>
                <a:sym typeface="Arial"/>
              </a:rPr>
              <a:t>risorse</a:t>
            </a:r>
            <a:r>
              <a:rPr lang="de-DE" sz="2000" b="0" i="0" u="none" strike="noStrike" cap="none" dirty="0">
                <a:solidFill>
                  <a:srgbClr val="3F3F3F"/>
                </a:solidFill>
                <a:latin typeface="Aptos" panose="020B0004020202020204" pitchFamily="34" charset="0"/>
                <a:sym typeface="Arial"/>
              </a:rPr>
              <a:t> della Terra si </a:t>
            </a:r>
            <a:r>
              <a:rPr lang="de-DE" sz="2000" b="0" i="0" u="none" strike="noStrike" cap="none" dirty="0" err="1">
                <a:solidFill>
                  <a:srgbClr val="3F3F3F"/>
                </a:solidFill>
                <a:latin typeface="Aptos" panose="020B0004020202020204" pitchFamily="34" charset="0"/>
                <a:sym typeface="Arial"/>
              </a:rPr>
              <a:t>sarebbero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esaurite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entro</a:t>
            </a:r>
            <a:r>
              <a:rPr lang="de-DE" sz="2000" b="0" i="0" u="none" strike="noStrike" cap="none" dirty="0">
                <a:solidFill>
                  <a:srgbClr val="3F3F3F"/>
                </a:solidFill>
                <a:latin typeface="Aptos" panose="020B0004020202020204" pitchFamily="34" charset="0"/>
                <a:sym typeface="Arial"/>
              </a:rPr>
              <a:t> la </a:t>
            </a:r>
            <a:r>
              <a:rPr lang="de-DE" sz="2000" b="0" i="0" u="none" strike="noStrike" cap="none" dirty="0" err="1">
                <a:solidFill>
                  <a:srgbClr val="3F3F3F"/>
                </a:solidFill>
                <a:latin typeface="Aptos" panose="020B0004020202020204" pitchFamily="34" charset="0"/>
                <a:sym typeface="Arial"/>
              </a:rPr>
              <a:t>fine</a:t>
            </a:r>
            <a:r>
              <a:rPr lang="de-DE" sz="2000" b="0" i="0" u="none" strike="noStrike" cap="none" dirty="0">
                <a:solidFill>
                  <a:srgbClr val="3F3F3F"/>
                </a:solidFill>
                <a:latin typeface="Aptos" panose="020B0004020202020204" pitchFamily="34" charset="0"/>
                <a:sym typeface="Arial"/>
              </a:rPr>
              <a:t> del XXI </a:t>
            </a:r>
            <a:r>
              <a:rPr lang="de-DE" sz="2000" b="0" i="0" u="none" strike="noStrike" cap="none" dirty="0" err="1">
                <a:solidFill>
                  <a:srgbClr val="3F3F3F"/>
                </a:solidFill>
                <a:latin typeface="Aptos" panose="020B0004020202020204" pitchFamily="34" charset="0"/>
                <a:sym typeface="Arial"/>
              </a:rPr>
              <a:t>secolo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causando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un</a:t>
            </a:r>
            <a:r>
              <a:rPr lang="de-DE" sz="2000" b="0" i="0" u="none" strike="noStrike" cap="none" dirty="0">
                <a:solidFill>
                  <a:srgbClr val="3F3F3F"/>
                </a:solidFill>
                <a:latin typeface="Aptos" panose="020B0004020202020204" pitchFamily="34" charset="0"/>
                <a:sym typeface="Arial"/>
              </a:rPr>
              <a:t> possibile </a:t>
            </a:r>
            <a:r>
              <a:rPr lang="de-DE" sz="2000" b="1" i="0" u="none" strike="noStrike" cap="none" dirty="0" err="1">
                <a:solidFill>
                  <a:srgbClr val="3F3F3F"/>
                </a:solidFill>
                <a:latin typeface="Aptos" panose="020B0004020202020204" pitchFamily="34" charset="0"/>
                <a:sym typeface="Arial"/>
              </a:rPr>
              <a:t>collasso</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economico</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ambientale</a:t>
            </a:r>
            <a:r>
              <a:rPr lang="de-DE" sz="2000" b="0" i="0" u="none" strike="noStrike" cap="none" dirty="0">
                <a:solidFill>
                  <a:srgbClr val="3F3F3F"/>
                </a:solidFill>
                <a:latin typeface="Aptos" panose="020B0004020202020204" pitchFamily="34" charset="0"/>
                <a:sym typeface="Arial"/>
              </a:rPr>
              <a:t>.</a:t>
            </a:r>
            <a:endParaRPr sz="2000" b="1" i="0" u="none" strike="noStrike" cap="none" dirty="0">
              <a:solidFill>
                <a:srgbClr val="3F3F3F"/>
              </a:solidFill>
              <a:latin typeface="Aptos" panose="020B0004020202020204" pitchFamily="34" charset="0"/>
              <a:sym typeface="Arial"/>
            </a:endParaRPr>
          </a:p>
        </p:txBody>
      </p:sp>
      <p:pic>
        <p:nvPicPr>
          <p:cNvPr id="160" name="Google Shape;160;p31"/>
          <p:cNvPicPr preferRelativeResize="0"/>
          <p:nvPr/>
        </p:nvPicPr>
        <p:blipFill rotWithShape="1">
          <a:blip r:embed="rId3">
            <a:alphaModFix/>
          </a:blip>
          <a:srcRect/>
          <a:stretch/>
        </p:blipFill>
        <p:spPr>
          <a:xfrm>
            <a:off x="9039719" y="1772725"/>
            <a:ext cx="2557921" cy="357103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74"/>
          <p:cNvSpPr txBox="1">
            <a:spLocks noGrp="1"/>
          </p:cNvSpPr>
          <p:nvPr>
            <p:ph type="title"/>
          </p:nvPr>
        </p:nvSpPr>
        <p:spPr>
          <a:xfrm>
            <a:off x="609600" y="413428"/>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GPP </a:t>
            </a:r>
            <a:r>
              <a:rPr lang="de-DE" dirty="0" err="1">
                <a:latin typeface="Aptos Serif" panose="02020604070405020304" pitchFamily="18" charset="0"/>
                <a:ea typeface="Arial"/>
                <a:cs typeface="Aptos Serif" panose="02020604070405020304" pitchFamily="18" charset="0"/>
                <a:sym typeface="Arial"/>
              </a:rPr>
              <a:t>dell’UE</a:t>
            </a:r>
            <a:r>
              <a:rPr lang="de-DE" dirty="0">
                <a:latin typeface="Aptos Serif" panose="02020604070405020304" pitchFamily="18" charset="0"/>
                <a:ea typeface="Arial"/>
                <a:cs typeface="Aptos Serif" panose="02020604070405020304" pitchFamily="18" charset="0"/>
                <a:sym typeface="Arial"/>
              </a:rPr>
              <a:t>: 20 </a:t>
            </a:r>
            <a:r>
              <a:rPr lang="de-DE" dirty="0" err="1">
                <a:latin typeface="Aptos Serif" panose="02020604070405020304" pitchFamily="18" charset="0"/>
                <a:ea typeface="Arial"/>
                <a:cs typeface="Aptos Serif" panose="02020604070405020304" pitchFamily="18" charset="0"/>
                <a:sym typeface="Arial"/>
              </a:rPr>
              <a:t>gruppi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a:t>
            </a:r>
            <a:r>
              <a:rPr lang="de-DE" dirty="0">
                <a:latin typeface="Aptos Serif" panose="02020604070405020304" pitchFamily="18" charset="0"/>
                <a:ea typeface="Arial"/>
                <a:cs typeface="Aptos Serif" panose="02020604070405020304" pitchFamily="18" charset="0"/>
                <a:sym typeface="Arial"/>
              </a:rPr>
              <a:t> servizi</a:t>
            </a:r>
            <a:endParaRPr dirty="0">
              <a:latin typeface="Aptos Serif" panose="02020604070405020304" pitchFamily="18" charset="0"/>
              <a:cs typeface="Aptos Serif" panose="02020604070405020304" pitchFamily="18" charset="0"/>
            </a:endParaRPr>
          </a:p>
        </p:txBody>
      </p:sp>
      <p:grpSp>
        <p:nvGrpSpPr>
          <p:cNvPr id="666" name="Google Shape;666;p74"/>
          <p:cNvGrpSpPr/>
          <p:nvPr/>
        </p:nvGrpSpPr>
        <p:grpSpPr>
          <a:xfrm>
            <a:off x="-2901900" y="1533708"/>
            <a:ext cx="13016318" cy="5878177"/>
            <a:chOff x="-4933900" y="-756284"/>
            <a:chExt cx="13016318" cy="5878177"/>
          </a:xfrm>
        </p:grpSpPr>
        <p:sp>
          <p:nvSpPr>
            <p:cNvPr id="667" name="Google Shape;667;p74"/>
            <p:cNvSpPr/>
            <p:nvPr/>
          </p:nvSpPr>
          <p:spPr>
            <a:xfrm>
              <a:off x="-4933900" y="-756284"/>
              <a:ext cx="5878177" cy="5878177"/>
            </a:xfrm>
            <a:prstGeom prst="blockArc">
              <a:avLst>
                <a:gd name="adj1" fmla="val 18900000"/>
                <a:gd name="adj2" fmla="val 2700000"/>
                <a:gd name="adj3" fmla="val 367"/>
              </a:avLst>
            </a:prstGeom>
            <a:no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68" name="Google Shape;668;p74"/>
            <p:cNvSpPr/>
            <p:nvPr/>
          </p:nvSpPr>
          <p:spPr>
            <a:xfrm>
              <a:off x="306247" y="198460"/>
              <a:ext cx="7776171" cy="396746"/>
            </a:xfrm>
            <a:prstGeom prst="rect">
              <a:avLst/>
            </a:prstGeom>
            <a:gradFill>
              <a:gsLst>
                <a:gs pos="0">
                  <a:srgbClr val="FFE376"/>
                </a:gs>
                <a:gs pos="35000">
                  <a:srgbClr val="FFE9A1"/>
                </a:gs>
                <a:gs pos="100000">
                  <a:srgbClr val="FFF7D7"/>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69" name="Google Shape;669;p74"/>
            <p:cNvSpPr txBox="1"/>
            <p:nvPr/>
          </p:nvSpPr>
          <p:spPr>
            <a:xfrm>
              <a:off x="306247" y="198460"/>
              <a:ext cx="7776171"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1800" b="1" i="0" u="none" strike="noStrike" cap="none">
                  <a:solidFill>
                    <a:schemeClr val="dk1"/>
                  </a:solidFill>
                  <a:latin typeface="Aptos" panose="020B0004020202020204" pitchFamily="34" charset="0"/>
                  <a:sym typeface="Arial"/>
                </a:rPr>
                <a:t>Trasporti</a:t>
              </a:r>
              <a:endParaRPr sz="1800" b="1" i="0" u="none" strike="noStrike" cap="none">
                <a:solidFill>
                  <a:schemeClr val="dk1"/>
                </a:solidFill>
                <a:latin typeface="Aptos" panose="020B0004020202020204" pitchFamily="34" charset="0"/>
                <a:sym typeface="Arial"/>
              </a:endParaRPr>
            </a:p>
          </p:txBody>
        </p:sp>
        <p:sp>
          <p:nvSpPr>
            <p:cNvPr id="670" name="Google Shape;670;p74"/>
            <p:cNvSpPr/>
            <p:nvPr/>
          </p:nvSpPr>
          <p:spPr>
            <a:xfrm>
              <a:off x="58280" y="14886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71" name="Google Shape;671;p74"/>
            <p:cNvSpPr/>
            <p:nvPr/>
          </p:nvSpPr>
          <p:spPr>
            <a:xfrm>
              <a:off x="665536" y="793929"/>
              <a:ext cx="7416882" cy="396746"/>
            </a:xfrm>
            <a:prstGeom prst="rect">
              <a:avLst/>
            </a:prstGeom>
            <a:gradFill>
              <a:gsLst>
                <a:gs pos="0">
                  <a:srgbClr val="FFFF7E"/>
                </a:gs>
                <a:gs pos="35000">
                  <a:srgbClr val="FFFFA5"/>
                </a:gs>
                <a:gs pos="100000">
                  <a:srgbClr val="FFFFD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72" name="Google Shape;672;p74"/>
            <p:cNvSpPr txBox="1"/>
            <p:nvPr/>
          </p:nvSpPr>
          <p:spPr>
            <a:xfrm>
              <a:off x="665536" y="793929"/>
              <a:ext cx="7416882"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Trasporto su strada (NUOVO)</a:t>
              </a:r>
              <a:endParaRPr sz="1800" b="0" i="0" u="none" strike="noStrike" cap="none">
                <a:solidFill>
                  <a:srgbClr val="000000"/>
                </a:solidFill>
                <a:latin typeface="Aptos" panose="020B0004020202020204" pitchFamily="34" charset="0"/>
                <a:sym typeface="Arial"/>
              </a:endParaRPr>
            </a:p>
          </p:txBody>
        </p:sp>
        <p:sp>
          <p:nvSpPr>
            <p:cNvPr id="673" name="Google Shape;673;p74"/>
            <p:cNvSpPr/>
            <p:nvPr/>
          </p:nvSpPr>
          <p:spPr>
            <a:xfrm>
              <a:off x="417570" y="74433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D0EB1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74" name="Google Shape;674;p74"/>
            <p:cNvSpPr/>
            <p:nvPr/>
          </p:nvSpPr>
          <p:spPr>
            <a:xfrm>
              <a:off x="862425" y="1388961"/>
              <a:ext cx="7219993" cy="396746"/>
            </a:xfrm>
            <a:prstGeom prst="rect">
              <a:avLst/>
            </a:prstGeom>
            <a:gradFill>
              <a:gsLst>
                <a:gs pos="0">
                  <a:srgbClr val="B3FF89"/>
                </a:gs>
                <a:gs pos="35000">
                  <a:srgbClr val="CAFFAC"/>
                </a:gs>
                <a:gs pos="100000">
                  <a:srgbClr val="E7FFD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75" name="Google Shape;675;p74"/>
            <p:cNvSpPr txBox="1"/>
            <p:nvPr/>
          </p:nvSpPr>
          <p:spPr>
            <a:xfrm>
              <a:off x="862425" y="1388961"/>
              <a:ext cx="7219993"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Infrastrutture fognarie</a:t>
              </a:r>
              <a:endParaRPr sz="1800" b="0" i="0" u="none" strike="noStrike" cap="none">
                <a:solidFill>
                  <a:srgbClr val="000000"/>
                </a:solidFill>
                <a:latin typeface="Aptos" panose="020B0004020202020204" pitchFamily="34" charset="0"/>
                <a:sym typeface="Arial"/>
              </a:endParaRPr>
            </a:p>
          </p:txBody>
        </p:sp>
        <p:sp>
          <p:nvSpPr>
            <p:cNvPr id="676" name="Google Shape;676;p74"/>
            <p:cNvSpPr/>
            <p:nvPr/>
          </p:nvSpPr>
          <p:spPr>
            <a:xfrm>
              <a:off x="614459" y="133936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77DA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77" name="Google Shape;677;p74"/>
            <p:cNvSpPr/>
            <p:nvPr/>
          </p:nvSpPr>
          <p:spPr>
            <a:xfrm>
              <a:off x="925290" y="1984430"/>
              <a:ext cx="7157128" cy="396746"/>
            </a:xfrm>
            <a:prstGeom prst="rect">
              <a:avLst/>
            </a:prstGeom>
            <a:gradFill>
              <a:gsLst>
                <a:gs pos="0">
                  <a:srgbClr val="92FF8F"/>
                </a:gs>
                <a:gs pos="35000">
                  <a:srgbClr val="B1FFB1"/>
                </a:gs>
                <a:gs pos="100000">
                  <a:srgbClr val="DFFFDF"/>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78" name="Google Shape;678;p74"/>
            <p:cNvSpPr txBox="1"/>
            <p:nvPr/>
          </p:nvSpPr>
          <p:spPr>
            <a:xfrm>
              <a:off x="925290" y="1984430"/>
              <a:ext cx="7157128"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1800" b="1" i="0" u="none" strike="noStrike" cap="none">
                  <a:solidFill>
                    <a:schemeClr val="dk1"/>
                  </a:solidFill>
                  <a:latin typeface="Aptos" panose="020B0004020202020204" pitchFamily="34" charset="0"/>
                  <a:sym typeface="Arial"/>
                </a:rPr>
                <a:t>Produzione di acqua calda</a:t>
              </a:r>
              <a:endParaRPr sz="1800" b="1" i="0" u="none" strike="noStrike" cap="none">
                <a:solidFill>
                  <a:schemeClr val="dk1"/>
                </a:solidFill>
                <a:latin typeface="Aptos" panose="020B0004020202020204" pitchFamily="34" charset="0"/>
                <a:sym typeface="Arial"/>
              </a:endParaRPr>
            </a:p>
          </p:txBody>
        </p:sp>
        <p:sp>
          <p:nvSpPr>
            <p:cNvPr id="679" name="Google Shape;679;p74"/>
            <p:cNvSpPr/>
            <p:nvPr/>
          </p:nvSpPr>
          <p:spPr>
            <a:xfrm>
              <a:off x="677324" y="193483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2CC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80" name="Google Shape;680;p74"/>
            <p:cNvSpPr/>
            <p:nvPr/>
          </p:nvSpPr>
          <p:spPr>
            <a:xfrm>
              <a:off x="862425" y="2579899"/>
              <a:ext cx="7219993" cy="396746"/>
            </a:xfrm>
            <a:prstGeom prst="rect">
              <a:avLst/>
            </a:prstGeom>
            <a:gradFill>
              <a:gsLst>
                <a:gs pos="0">
                  <a:srgbClr val="97FFAB"/>
                </a:gs>
                <a:gs pos="35000">
                  <a:srgbClr val="B7FFC6"/>
                </a:gs>
                <a:gs pos="100000">
                  <a:srgbClr val="E1FFE8"/>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81" name="Google Shape;681;p74"/>
            <p:cNvSpPr txBox="1"/>
            <p:nvPr/>
          </p:nvSpPr>
          <p:spPr>
            <a:xfrm>
              <a:off x="862425" y="2579899"/>
              <a:ext cx="7219993"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Manutenzione degli spazi pubblici</a:t>
              </a:r>
              <a:endParaRPr sz="1800" b="0" i="0" u="none" strike="noStrike" cap="none">
                <a:solidFill>
                  <a:srgbClr val="000000"/>
                </a:solidFill>
                <a:latin typeface="Aptos" panose="020B0004020202020204" pitchFamily="34" charset="0"/>
                <a:sym typeface="Arial"/>
              </a:endParaRPr>
            </a:p>
          </p:txBody>
        </p:sp>
        <p:sp>
          <p:nvSpPr>
            <p:cNvPr id="682" name="Google Shape;682;p74"/>
            <p:cNvSpPr/>
            <p:nvPr/>
          </p:nvSpPr>
          <p:spPr>
            <a:xfrm>
              <a:off x="614459" y="2530306"/>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0BC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83" name="Google Shape;683;p74"/>
            <p:cNvSpPr/>
            <p:nvPr/>
          </p:nvSpPr>
          <p:spPr>
            <a:xfrm>
              <a:off x="665536" y="3174932"/>
              <a:ext cx="7416882" cy="396746"/>
            </a:xfrm>
            <a:prstGeom prst="rect">
              <a:avLst/>
            </a:prstGeom>
            <a:gradFill>
              <a:gsLst>
                <a:gs pos="0">
                  <a:srgbClr val="9EF9D7"/>
                </a:gs>
                <a:gs pos="35000">
                  <a:srgbClr val="BDF9E4"/>
                </a:gs>
                <a:gs pos="100000">
                  <a:srgbClr val="E5FDF3"/>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84" name="Google Shape;684;p74"/>
            <p:cNvSpPr txBox="1"/>
            <p:nvPr/>
          </p:nvSpPr>
          <p:spPr>
            <a:xfrm>
              <a:off x="665536" y="3174932"/>
              <a:ext cx="7416882"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Computer, monitor, tablet, smartphone (NOVITÀ)</a:t>
              </a:r>
              <a:endParaRPr sz="1800" b="0" i="0" u="none" strike="noStrike" cap="none">
                <a:solidFill>
                  <a:srgbClr val="000000"/>
                </a:solidFill>
                <a:latin typeface="Aptos" panose="020B0004020202020204" pitchFamily="34" charset="0"/>
                <a:sym typeface="Arial"/>
              </a:endParaRPr>
            </a:p>
          </p:txBody>
        </p:sp>
        <p:sp>
          <p:nvSpPr>
            <p:cNvPr id="685" name="Google Shape;685;p74"/>
            <p:cNvSpPr/>
            <p:nvPr/>
          </p:nvSpPr>
          <p:spPr>
            <a:xfrm>
              <a:off x="417570" y="3125338"/>
              <a:ext cx="495933" cy="495933"/>
            </a:xfrm>
            <a:prstGeom prst="ellipse">
              <a:avLst/>
            </a:prstGeom>
            <a:gradFill>
              <a:gsLst>
                <a:gs pos="0">
                  <a:schemeClr val="lt1"/>
                </a:gs>
                <a:gs pos="35000">
                  <a:schemeClr val="lt1"/>
                </a:gs>
                <a:gs pos="100000">
                  <a:schemeClr val="lt1"/>
                </a:gs>
              </a:gsLst>
              <a:lin ang="16200000" scaled="0"/>
            </a:gradFill>
            <a:ln w="9525" cap="flat" cmpd="sng">
              <a:solidFill>
                <a:srgbClr val="39AE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86" name="Google Shape;686;p74"/>
            <p:cNvSpPr/>
            <p:nvPr/>
          </p:nvSpPr>
          <p:spPr>
            <a:xfrm>
              <a:off x="306247" y="3770401"/>
              <a:ext cx="7776171" cy="396746"/>
            </a:xfrm>
            <a:prstGeom prst="rect">
              <a:avLst/>
            </a:prstGeom>
            <a:gradFill>
              <a:gsLst>
                <a:gs pos="0">
                  <a:srgbClr val="A6DFED"/>
                </a:gs>
                <a:gs pos="35000">
                  <a:srgbClr val="C2E7F0"/>
                </a:gs>
                <a:gs pos="100000">
                  <a:srgbClr val="E6F4FB"/>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87" name="Google Shape;687;p74"/>
            <p:cNvSpPr txBox="1"/>
            <p:nvPr/>
          </p:nvSpPr>
          <p:spPr>
            <a:xfrm>
              <a:off x="306247" y="3770401"/>
              <a:ext cx="7776171" cy="396746"/>
            </a:xfrm>
            <a:prstGeom prst="rect">
              <a:avLst/>
            </a:prstGeom>
            <a:noFill/>
            <a:ln>
              <a:noFill/>
            </a:ln>
          </p:spPr>
          <p:txBody>
            <a:bodyPr spcFirstLastPara="1" wrap="square" lIns="314900" tIns="53325" rIns="53325" bIns="53325" anchor="ctr" anchorCtr="0">
              <a:no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ptos" panose="020B0004020202020204" pitchFamily="34" charset="0"/>
                  <a:sym typeface="Arial"/>
                </a:rPr>
                <a:t>Centri di calcolo, locali server e servizi cloud</a:t>
              </a:r>
              <a:endParaRPr sz="1800" b="0" i="0" u="none" strike="noStrike" cap="none">
                <a:solidFill>
                  <a:srgbClr val="000000"/>
                </a:solidFill>
                <a:latin typeface="Aptos" panose="020B0004020202020204" pitchFamily="34" charset="0"/>
                <a:sym typeface="Arial"/>
              </a:endParaRPr>
            </a:p>
          </p:txBody>
        </p:sp>
        <p:sp>
          <p:nvSpPr>
            <p:cNvPr id="688" name="Google Shape;688;p74"/>
            <p:cNvSpPr/>
            <p:nvPr/>
          </p:nvSpPr>
          <p:spPr>
            <a:xfrm>
              <a:off x="58280" y="3720807"/>
              <a:ext cx="495933" cy="495933"/>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75"/>
          <p:cNvSpPr txBox="1">
            <a:spLocks noGrp="1"/>
          </p:cNvSpPr>
          <p:nvPr>
            <p:ph type="title"/>
          </p:nvPr>
        </p:nvSpPr>
        <p:spPr>
          <a:xfrm>
            <a:off x="3661409" y="4848480"/>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Vantaggi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dell’SPP</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cs typeface="Aptos Serif" panose="02020604070405020304" pitchFamily="18" charset="0"/>
            </a:endParaRPr>
          </a:p>
        </p:txBody>
      </p:sp>
      <p:grpSp>
        <p:nvGrpSpPr>
          <p:cNvPr id="694" name="Google Shape;694;p75"/>
          <p:cNvGrpSpPr/>
          <p:nvPr/>
        </p:nvGrpSpPr>
        <p:grpSpPr>
          <a:xfrm>
            <a:off x="1747158" y="100943"/>
            <a:ext cx="10012992" cy="5387799"/>
            <a:chOff x="0" y="35628"/>
            <a:chExt cx="10012992" cy="5387799"/>
          </a:xfrm>
        </p:grpSpPr>
        <p:sp>
          <p:nvSpPr>
            <p:cNvPr id="695" name="Google Shape;695;p75"/>
            <p:cNvSpPr/>
            <p:nvPr/>
          </p:nvSpPr>
          <p:spPr>
            <a:xfrm>
              <a:off x="0" y="35628"/>
              <a:ext cx="10012992" cy="1026675"/>
            </a:xfrm>
            <a:prstGeom prst="roundRect">
              <a:avLst>
                <a:gd name="adj" fmla="val 16667"/>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96" name="Google Shape;696;p75"/>
            <p:cNvSpPr txBox="1"/>
            <p:nvPr/>
          </p:nvSpPr>
          <p:spPr>
            <a:xfrm>
              <a:off x="50118" y="85746"/>
              <a:ext cx="9912756" cy="926439"/>
            </a:xfrm>
            <a:prstGeom prst="rect">
              <a:avLst/>
            </a:prstGeom>
            <a:noFill/>
            <a:ln>
              <a:noFill/>
            </a:ln>
          </p:spPr>
          <p:txBody>
            <a:bodyPr spcFirstLastPara="1" wrap="square" lIns="102850" tIns="102850" rIns="102850" bIns="102850" anchor="ctr" anchorCtr="0">
              <a:noAutofit/>
            </a:bodyPr>
            <a:lstStyle/>
            <a:p>
              <a:pPr marL="0" marR="0" lvl="0" indent="0" algn="l" rtl="0">
                <a:lnSpc>
                  <a:spcPct val="100000"/>
                </a:lnSpc>
                <a:spcBef>
                  <a:spcPts val="0"/>
                </a:spcBef>
                <a:spcAft>
                  <a:spcPts val="0"/>
                </a:spcAft>
                <a:buNone/>
              </a:pPr>
              <a:r>
                <a:rPr lang="de-DE" sz="2800" b="1" i="0" u="none" strike="noStrike" cap="none">
                  <a:solidFill>
                    <a:schemeClr val="lt1"/>
                  </a:solidFill>
                  <a:latin typeface="Aptos" panose="020B0004020202020204" pitchFamily="34" charset="0"/>
                  <a:sym typeface="Arial"/>
                </a:rPr>
                <a:t>Riduce le emissioni, l’inquinamento e i rifiuti</a:t>
              </a:r>
              <a:endParaRPr sz="2800" b="0" i="0" u="none" strike="noStrike" cap="none">
                <a:solidFill>
                  <a:schemeClr val="lt1"/>
                </a:solidFill>
                <a:latin typeface="Aptos" panose="020B0004020202020204" pitchFamily="34" charset="0"/>
                <a:sym typeface="Arial"/>
              </a:endParaRPr>
            </a:p>
          </p:txBody>
        </p:sp>
        <p:sp>
          <p:nvSpPr>
            <p:cNvPr id="697" name="Google Shape;697;p75"/>
            <p:cNvSpPr/>
            <p:nvPr/>
          </p:nvSpPr>
          <p:spPr>
            <a:xfrm>
              <a:off x="0" y="2211393"/>
              <a:ext cx="10012992" cy="1026675"/>
            </a:xfrm>
            <a:prstGeom prst="roundRect">
              <a:avLst>
                <a:gd name="adj" fmla="val 16667"/>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698" name="Google Shape;698;p75"/>
            <p:cNvSpPr txBox="1"/>
            <p:nvPr/>
          </p:nvSpPr>
          <p:spPr>
            <a:xfrm>
              <a:off x="50118" y="2261511"/>
              <a:ext cx="9912756" cy="926439"/>
            </a:xfrm>
            <a:prstGeom prst="rect">
              <a:avLst/>
            </a:prstGeom>
            <a:noFill/>
            <a:ln>
              <a:noFill/>
            </a:ln>
          </p:spPr>
          <p:txBody>
            <a:bodyPr spcFirstLastPara="1" wrap="square" lIns="102850" tIns="102850" rIns="102850" bIns="102850" anchor="ctr" anchorCtr="0">
              <a:noAutofit/>
            </a:bodyPr>
            <a:lstStyle/>
            <a:p>
              <a:pPr marL="0" marR="0" lvl="0" indent="0" algn="l" rtl="0">
                <a:lnSpc>
                  <a:spcPct val="100000"/>
                </a:lnSpc>
                <a:spcBef>
                  <a:spcPts val="0"/>
                </a:spcBef>
                <a:spcAft>
                  <a:spcPts val="0"/>
                </a:spcAft>
                <a:buNone/>
              </a:pPr>
              <a:r>
                <a:rPr lang="de-DE" sz="2800" b="1" i="0" u="none" strike="noStrike" cap="none">
                  <a:solidFill>
                    <a:schemeClr val="lt1"/>
                  </a:solidFill>
                  <a:latin typeface="Aptos" panose="020B0004020202020204" pitchFamily="34" charset="0"/>
                  <a:sym typeface="Arial"/>
                </a:rPr>
                <a:t>Riduce le emissioni di gas serra</a:t>
              </a:r>
              <a:endParaRPr sz="2800" b="0" i="0" u="none" strike="noStrike" cap="none">
                <a:solidFill>
                  <a:schemeClr val="lt1"/>
                </a:solidFill>
                <a:latin typeface="Aptos" panose="020B0004020202020204" pitchFamily="34" charset="0"/>
                <a:sym typeface="Arial"/>
              </a:endParaRPr>
            </a:p>
          </p:txBody>
        </p:sp>
        <p:sp>
          <p:nvSpPr>
            <p:cNvPr id="699" name="Google Shape;699;p75"/>
            <p:cNvSpPr/>
            <p:nvPr/>
          </p:nvSpPr>
          <p:spPr>
            <a:xfrm>
              <a:off x="0" y="3315828"/>
              <a:ext cx="10012992" cy="1026675"/>
            </a:xfrm>
            <a:prstGeom prst="roundRect">
              <a:avLst>
                <a:gd name="adj" fmla="val 16667"/>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700" name="Google Shape;700;p75"/>
            <p:cNvSpPr txBox="1"/>
            <p:nvPr/>
          </p:nvSpPr>
          <p:spPr>
            <a:xfrm>
              <a:off x="50118" y="3365946"/>
              <a:ext cx="9912756" cy="926439"/>
            </a:xfrm>
            <a:prstGeom prst="rect">
              <a:avLst/>
            </a:prstGeom>
            <a:noFill/>
            <a:ln>
              <a:noFill/>
            </a:ln>
          </p:spPr>
          <p:txBody>
            <a:bodyPr spcFirstLastPara="1" wrap="square" lIns="102850" tIns="102850" rIns="102850" bIns="102850" anchor="ctr" anchorCtr="0">
              <a:noAutofit/>
            </a:bodyPr>
            <a:lstStyle/>
            <a:p>
              <a:pPr marL="0" marR="0" lvl="0" indent="0" algn="l" rtl="0">
                <a:lnSpc>
                  <a:spcPct val="100000"/>
                </a:lnSpc>
                <a:spcBef>
                  <a:spcPts val="0"/>
                </a:spcBef>
                <a:spcAft>
                  <a:spcPts val="0"/>
                </a:spcAft>
                <a:buNone/>
              </a:pPr>
              <a:r>
                <a:rPr lang="de-DE" sz="2800" b="1" i="0" u="none" strike="noStrike" cap="none">
                  <a:solidFill>
                    <a:schemeClr val="lt1"/>
                  </a:solidFill>
                  <a:latin typeface="Aptos" panose="020B0004020202020204" pitchFamily="34" charset="0"/>
                  <a:sym typeface="Arial"/>
                </a:rPr>
                <a:t>Promuove la biodiversità e la conservazione delle risorse</a:t>
              </a:r>
              <a:endParaRPr sz="2800" b="0" i="0" u="none" strike="noStrike" cap="none">
                <a:solidFill>
                  <a:schemeClr val="lt1"/>
                </a:solidFill>
                <a:latin typeface="Aptos" panose="020B0004020202020204" pitchFamily="34" charset="0"/>
                <a:sym typeface="Arial"/>
              </a:endParaRPr>
            </a:p>
          </p:txBody>
        </p:sp>
        <p:sp>
          <p:nvSpPr>
            <p:cNvPr id="701" name="Google Shape;701;p75"/>
            <p:cNvSpPr/>
            <p:nvPr/>
          </p:nvSpPr>
          <p:spPr>
            <a:xfrm>
              <a:off x="0" y="4396752"/>
              <a:ext cx="10012992" cy="1026675"/>
            </a:xfrm>
            <a:prstGeom prst="roundRect">
              <a:avLst>
                <a:gd name="adj" fmla="val 16667"/>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702" name="Google Shape;702;p75"/>
            <p:cNvSpPr txBox="1"/>
            <p:nvPr/>
          </p:nvSpPr>
          <p:spPr>
            <a:xfrm>
              <a:off x="50118" y="4446870"/>
              <a:ext cx="9912756" cy="926439"/>
            </a:xfrm>
            <a:prstGeom prst="rect">
              <a:avLst/>
            </a:prstGeom>
            <a:noFill/>
            <a:ln>
              <a:noFill/>
            </a:ln>
          </p:spPr>
          <p:txBody>
            <a:bodyPr spcFirstLastPara="1" wrap="square" lIns="102850" tIns="102850" rIns="102850" bIns="102850" anchor="ctr" anchorCtr="0">
              <a:noAutofit/>
            </a:bodyPr>
            <a:lstStyle/>
            <a:p>
              <a:pPr marL="0" marR="0" lvl="0" indent="0" algn="l" rtl="0">
                <a:lnSpc>
                  <a:spcPct val="100000"/>
                </a:lnSpc>
                <a:spcBef>
                  <a:spcPts val="0"/>
                </a:spcBef>
                <a:spcAft>
                  <a:spcPts val="0"/>
                </a:spcAft>
                <a:buNone/>
              </a:pPr>
              <a:r>
                <a:rPr lang="de-DE" sz="2800" b="1" i="0" u="none" strike="noStrike" cap="none">
                  <a:solidFill>
                    <a:schemeClr val="lt1"/>
                  </a:solidFill>
                  <a:latin typeface="Aptos" panose="020B0004020202020204" pitchFamily="34" charset="0"/>
                  <a:sym typeface="Arial"/>
                </a:rPr>
                <a:t>Promuove l’inclusione sociale, condizioni di lavoro eque e lo sviluppo economico locale</a:t>
              </a:r>
              <a:endParaRPr sz="2800" b="0" i="0" u="none" strike="noStrike" cap="none">
                <a:solidFill>
                  <a:schemeClr val="lt1"/>
                </a:solidFill>
                <a:latin typeface="Aptos" panose="020B0004020202020204" pitchFamily="34" charset="0"/>
                <a:sym typeface="Arial"/>
              </a:endParaRPr>
            </a:p>
          </p:txBody>
        </p:sp>
        <p:sp>
          <p:nvSpPr>
            <p:cNvPr id="703" name="Google Shape;703;p75"/>
            <p:cNvSpPr/>
            <p:nvPr/>
          </p:nvSpPr>
          <p:spPr>
            <a:xfrm>
              <a:off x="0" y="1148713"/>
              <a:ext cx="10012992" cy="1026675"/>
            </a:xfrm>
            <a:prstGeom prst="roundRect">
              <a:avLst>
                <a:gd name="adj" fmla="val 16667"/>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ptos" panose="020B0004020202020204" pitchFamily="34" charset="0"/>
                <a:sym typeface="Arial"/>
              </a:endParaRPr>
            </a:p>
          </p:txBody>
        </p:sp>
        <p:sp>
          <p:nvSpPr>
            <p:cNvPr id="704" name="Google Shape;704;p75"/>
            <p:cNvSpPr txBox="1"/>
            <p:nvPr/>
          </p:nvSpPr>
          <p:spPr>
            <a:xfrm>
              <a:off x="50118" y="1198831"/>
              <a:ext cx="9912756" cy="926439"/>
            </a:xfrm>
            <a:prstGeom prst="rect">
              <a:avLst/>
            </a:prstGeom>
            <a:noFill/>
            <a:ln>
              <a:noFill/>
            </a:ln>
          </p:spPr>
          <p:txBody>
            <a:bodyPr spcFirstLastPara="1" wrap="square" lIns="102850" tIns="102850" rIns="102850" bIns="102850" anchor="ctr" anchorCtr="0">
              <a:noAutofit/>
            </a:bodyPr>
            <a:lstStyle/>
            <a:p>
              <a:pPr marL="0" marR="0" lvl="0" indent="0" algn="l" rtl="0">
                <a:lnSpc>
                  <a:spcPct val="100000"/>
                </a:lnSpc>
                <a:spcBef>
                  <a:spcPts val="0"/>
                </a:spcBef>
                <a:spcAft>
                  <a:spcPts val="0"/>
                </a:spcAft>
                <a:buNone/>
              </a:pPr>
              <a:r>
                <a:rPr lang="de-DE" sz="2800" b="1" i="0" u="none" strike="noStrike" cap="none">
                  <a:solidFill>
                    <a:schemeClr val="lt1"/>
                  </a:solidFill>
                  <a:latin typeface="Aptos" panose="020B0004020202020204" pitchFamily="34" charset="0"/>
                  <a:sym typeface="Arial"/>
                </a:rPr>
                <a:t>Rafforza l’economia circolare</a:t>
              </a:r>
              <a:endParaRPr sz="2800" b="0" i="0" u="none" strike="noStrike" cap="none">
                <a:solidFill>
                  <a:schemeClr val="lt1"/>
                </a:solidFill>
                <a:latin typeface="Aptos" panose="020B0004020202020204" pitchFamily="34" charset="0"/>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6"/>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err="1">
                <a:latin typeface="Aptos Serif" panose="02020604070405020304" pitchFamily="18" charset="0"/>
                <a:ea typeface="Arial"/>
                <a:cs typeface="Aptos Serif" panose="02020604070405020304" pitchFamily="18" charset="0"/>
                <a:sym typeface="Arial"/>
              </a:rPr>
              <a:t>Contesto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nazionale</a:t>
            </a:r>
            <a:r>
              <a:rPr lang="de-DE" dirty="0">
                <a:latin typeface="Aptos Serif" panose="02020604070405020304" pitchFamily="18" charset="0"/>
                <a:ea typeface="Arial"/>
                <a:cs typeface="Aptos Serif" panose="02020604070405020304" pitchFamily="18" charset="0"/>
                <a:sym typeface="Arial"/>
              </a:rPr>
              <a:t> – Italia </a:t>
            </a:r>
            <a:endParaRPr dirty="0">
              <a:latin typeface="Aptos Serif" panose="02020604070405020304" pitchFamily="18" charset="0"/>
              <a:ea typeface="Arial"/>
              <a:cs typeface="Aptos Serif" panose="02020604070405020304" pitchFamily="18" charset="0"/>
              <a:sym typeface="Arial"/>
            </a:endParaRPr>
          </a:p>
        </p:txBody>
      </p:sp>
      <p:sp>
        <p:nvSpPr>
          <p:cNvPr id="710" name="Google Shape;710;p7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Clr>
                <a:schemeClr val="accent4"/>
              </a:buClr>
              <a:buSzPts val="2400"/>
              <a:buNone/>
            </a:pPr>
            <a:r>
              <a:rPr lang="de-DE" dirty="0">
                <a:latin typeface="Aptos" panose="020B0004020202020204" pitchFamily="34" charset="0"/>
                <a:sym typeface="Arial"/>
              </a:rPr>
              <a:t>Come </a:t>
            </a:r>
            <a:r>
              <a:rPr lang="de-DE" dirty="0" err="1">
                <a:latin typeface="Aptos" panose="020B0004020202020204" pitchFamily="34" charset="0"/>
                <a:sym typeface="Arial"/>
              </a:rPr>
              <a:t>siamo</a:t>
            </a:r>
            <a:r>
              <a:rPr lang="de-DE" dirty="0">
                <a:latin typeface="Aptos" panose="020B0004020202020204" pitchFamily="34" charset="0"/>
                <a:sym typeface="Arial"/>
              </a:rPr>
              <a:t> </a:t>
            </a:r>
            <a:r>
              <a:rPr lang="de-DE" dirty="0" err="1">
                <a:latin typeface="Aptos" panose="020B0004020202020204" pitchFamily="34" charset="0"/>
                <a:sym typeface="Arial"/>
              </a:rPr>
              <a:t>arrivati</a:t>
            </a:r>
            <a:r>
              <a:rPr lang="de-DE" dirty="0">
                <a:latin typeface="Aptos" panose="020B0004020202020204" pitchFamily="34" charset="0"/>
                <a:sym typeface="Arial"/>
              </a:rPr>
              <a:t> al 100% di GPP?</a:t>
            </a:r>
            <a:endParaRPr dirty="0">
              <a:latin typeface="Aptos" panose="020B0004020202020204" pitchFamily="34" charset="0"/>
              <a:sym typeface="Arial"/>
            </a:endParaRPr>
          </a:p>
        </p:txBody>
      </p:sp>
      <p:pic>
        <p:nvPicPr>
          <p:cNvPr id="711" name="Google Shape;711;p76" title="pexels-karola-g-4207909 (1).jpg"/>
          <p:cNvPicPr preferRelativeResize="0">
            <a:picLocks noGrp="1"/>
          </p:cNvPicPr>
          <p:nvPr>
            <p:ph type="pic" idx="2"/>
          </p:nvPr>
        </p:nvPicPr>
        <p:blipFill rotWithShape="1">
          <a:blip r:embed="rId3">
            <a:alphaModFix/>
          </a:blip>
          <a:srcRect t="9388" b="9397"/>
          <a:stretch/>
        </p:blipFill>
        <p:spPr>
          <a:xfrm>
            <a:off x="0" y="-11113"/>
            <a:ext cx="5628000" cy="6858000"/>
          </a:xfrm>
          <a:prstGeom prst="flowChartDelay">
            <a:avLst/>
          </a:prstGeom>
          <a:solidFill>
            <a:srgbClr val="87C3CD"/>
          </a:solidFill>
          <a:ln>
            <a:noFill/>
          </a:ln>
        </p:spPr>
      </p:pic>
      <p:sp>
        <p:nvSpPr>
          <p:cNvPr id="712" name="Google Shape;712;p76"/>
          <p:cNvSpPr txBox="1"/>
          <p:nvPr/>
        </p:nvSpPr>
        <p:spPr>
          <a:xfrm>
            <a:off x="6498175" y="6338550"/>
            <a:ext cx="39432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600">
                <a:solidFill>
                  <a:srgbClr val="000000"/>
                </a:solidFill>
                <a:latin typeface="Roboto"/>
                <a:ea typeface="Roboto"/>
                <a:cs typeface="Roboto"/>
                <a:sym typeface="Roboto"/>
              </a:rPr>
              <a:t>Photo by  www.kaboompics.com: https://www.pexels.com/it-it/foto/clima-natura-donna-mano-4207909/</a:t>
            </a:r>
            <a:endParaRPr sz="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77"/>
          <p:cNvSpPr txBox="1">
            <a:spLocks noGrp="1"/>
          </p:cNvSpPr>
          <p:nvPr>
            <p:ph type="title"/>
          </p:nvPr>
        </p:nvSpPr>
        <p:spPr>
          <a:xfrm>
            <a:off x="594360" y="1162886"/>
            <a:ext cx="8156235" cy="141919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Come </a:t>
            </a:r>
            <a:r>
              <a:rPr lang="de-DE" dirty="0" err="1">
                <a:latin typeface="Aptos Serif" panose="02020604070405020304" pitchFamily="18" charset="0"/>
                <a:ea typeface="Arial"/>
                <a:cs typeface="Aptos Serif" panose="02020604070405020304" pitchFamily="18" charset="0"/>
                <a:sym typeface="Arial"/>
              </a:rPr>
              <a:t>siamo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arrivati</a:t>
            </a:r>
            <a:r>
              <a:rPr lang="de-DE" dirty="0">
                <a:latin typeface="Aptos Serif" panose="02020604070405020304" pitchFamily="18" charset="0"/>
                <a:ea typeface="Arial"/>
                <a:cs typeface="Aptos Serif" panose="02020604070405020304" pitchFamily="18" charset="0"/>
                <a:sym typeface="Arial"/>
              </a:rPr>
              <a:t> al 100% di GPP?</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718" name="Google Shape;718;p77"/>
          <p:cNvSpPr txBox="1">
            <a:spLocks noGrp="1"/>
          </p:cNvSpPr>
          <p:nvPr>
            <p:ph type="body" idx="1"/>
          </p:nvPr>
        </p:nvSpPr>
        <p:spPr>
          <a:xfrm>
            <a:off x="1508759" y="2370550"/>
            <a:ext cx="8624797" cy="4393505"/>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PAN GPP - </a:t>
            </a:r>
            <a:r>
              <a:rPr lang="de-DE" b="0" dirty="0" err="1">
                <a:latin typeface="Aptos" panose="020B0004020202020204" pitchFamily="34" charset="0"/>
                <a:sym typeface="Arial"/>
              </a:rPr>
              <a:t>approvato</a:t>
            </a:r>
            <a:r>
              <a:rPr lang="de-DE" b="0" dirty="0">
                <a:latin typeface="Aptos" panose="020B0004020202020204" pitchFamily="34" charset="0"/>
                <a:sym typeface="Arial"/>
              </a:rPr>
              <a:t> </a:t>
            </a:r>
            <a:r>
              <a:rPr lang="de-DE" b="0" dirty="0" err="1">
                <a:latin typeface="Aptos" panose="020B0004020202020204" pitchFamily="34" charset="0"/>
                <a:sym typeface="Arial"/>
              </a:rPr>
              <a:t>con</a:t>
            </a:r>
            <a:r>
              <a:rPr lang="de-DE" b="0" dirty="0">
                <a:latin typeface="Aptos" panose="020B0004020202020204" pitchFamily="34" charset="0"/>
                <a:sym typeface="Arial"/>
              </a:rPr>
              <a:t> </a:t>
            </a:r>
            <a:r>
              <a:rPr lang="de-DE" b="0" dirty="0" err="1">
                <a:latin typeface="Aptos" panose="020B0004020202020204" pitchFamily="34" charset="0"/>
                <a:sym typeface="Arial"/>
              </a:rPr>
              <a:t>Decreto</a:t>
            </a:r>
            <a:r>
              <a:rPr lang="de-DE" b="0" dirty="0">
                <a:latin typeface="Aptos" panose="020B0004020202020204" pitchFamily="34" charset="0"/>
                <a:sym typeface="Arial"/>
              </a:rPr>
              <a:t> n. 135 dell’11 </a:t>
            </a:r>
            <a:r>
              <a:rPr lang="de-DE" b="0" dirty="0" err="1">
                <a:latin typeface="Aptos" panose="020B0004020202020204" pitchFamily="34" charset="0"/>
                <a:sym typeface="Arial"/>
              </a:rPr>
              <a:t>aprile</a:t>
            </a:r>
            <a:r>
              <a:rPr lang="de-DE" b="0" dirty="0">
                <a:latin typeface="Aptos" panose="020B0004020202020204" pitchFamily="34" charset="0"/>
                <a:sym typeface="Arial"/>
              </a:rPr>
              <a:t> 2008, </a:t>
            </a:r>
            <a:r>
              <a:rPr lang="de-DE" b="0" dirty="0" err="1">
                <a:latin typeface="Aptos" panose="020B0004020202020204" pitchFamily="34" charset="0"/>
                <a:sym typeface="Arial"/>
              </a:rPr>
              <a:t>modificato</a:t>
            </a:r>
            <a:r>
              <a:rPr lang="de-DE" b="0" dirty="0">
                <a:latin typeface="Aptos" panose="020B0004020202020204" pitchFamily="34" charset="0"/>
                <a:sym typeface="Arial"/>
              </a:rPr>
              <a:t> </a:t>
            </a:r>
            <a:r>
              <a:rPr lang="de-DE" b="0" dirty="0" err="1">
                <a:latin typeface="Aptos" panose="020B0004020202020204" pitchFamily="34" charset="0"/>
                <a:sym typeface="Arial"/>
              </a:rPr>
              <a:t>con</a:t>
            </a:r>
            <a:r>
              <a:rPr lang="de-DE" b="0" dirty="0">
                <a:latin typeface="Aptos" panose="020B0004020202020204" pitchFamily="34" charset="0"/>
                <a:sym typeface="Arial"/>
              </a:rPr>
              <a:t> </a:t>
            </a:r>
            <a:r>
              <a:rPr lang="de-DE" b="0" dirty="0" err="1">
                <a:latin typeface="Aptos" panose="020B0004020202020204" pitchFamily="34" charset="0"/>
                <a:sym typeface="Arial"/>
              </a:rPr>
              <a:t>Decreto</a:t>
            </a:r>
            <a:r>
              <a:rPr lang="de-DE" b="0" dirty="0">
                <a:latin typeface="Aptos" panose="020B0004020202020204" pitchFamily="34" charset="0"/>
                <a:sym typeface="Arial"/>
              </a:rPr>
              <a:t> del 10 </a:t>
            </a:r>
            <a:r>
              <a:rPr lang="de-DE" b="0" dirty="0" err="1">
                <a:latin typeface="Aptos" panose="020B0004020202020204" pitchFamily="34" charset="0"/>
                <a:sym typeface="Arial"/>
              </a:rPr>
              <a:t>aprile</a:t>
            </a:r>
            <a:r>
              <a:rPr lang="de-DE" b="0" dirty="0">
                <a:latin typeface="Aptos" panose="020B0004020202020204" pitchFamily="34" charset="0"/>
                <a:sym typeface="Arial"/>
              </a:rPr>
              <a:t> 2013;</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Legge 221/2015 - </a:t>
            </a:r>
            <a:r>
              <a:rPr lang="de-DE" b="0" dirty="0">
                <a:latin typeface="Aptos" panose="020B0004020202020204" pitchFamily="34" charset="0"/>
                <a:sym typeface="Arial"/>
              </a:rPr>
              <a:t>"</a:t>
            </a:r>
            <a:r>
              <a:rPr lang="de-DE" b="0" dirty="0" err="1">
                <a:latin typeface="Aptos" panose="020B0004020202020204" pitchFamily="34" charset="0"/>
                <a:sym typeface="Arial"/>
              </a:rPr>
              <a:t>Disposizioni</a:t>
            </a:r>
            <a:r>
              <a:rPr lang="de-DE" b="0" dirty="0">
                <a:latin typeface="Aptos" panose="020B0004020202020204" pitchFamily="34" charset="0"/>
                <a:sym typeface="Arial"/>
              </a:rPr>
              <a:t> per </a:t>
            </a:r>
            <a:r>
              <a:rPr lang="de-DE" b="0" dirty="0" err="1">
                <a:latin typeface="Aptos" panose="020B0004020202020204" pitchFamily="34" charset="0"/>
                <a:sym typeface="Arial"/>
              </a:rPr>
              <a:t>l’economia</a:t>
            </a:r>
            <a:r>
              <a:rPr lang="de-DE" b="0" dirty="0">
                <a:latin typeface="Aptos" panose="020B0004020202020204" pitchFamily="34" charset="0"/>
                <a:sym typeface="Arial"/>
              </a:rPr>
              <a:t> </a:t>
            </a:r>
            <a:r>
              <a:rPr lang="de-DE" b="0" dirty="0" err="1">
                <a:latin typeface="Aptos" panose="020B0004020202020204" pitchFamily="34" charset="0"/>
                <a:sym typeface="Arial"/>
              </a:rPr>
              <a:t>verde</a:t>
            </a:r>
            <a:r>
              <a:rPr lang="de-DE" b="0" dirty="0">
                <a:latin typeface="Aptos" panose="020B0004020202020204" pitchFamily="34" charset="0"/>
                <a:sym typeface="Arial"/>
              </a:rPr>
              <a:t>" </a:t>
            </a:r>
            <a:r>
              <a:rPr lang="de-DE" b="0" dirty="0" err="1">
                <a:latin typeface="Aptos" panose="020B0004020202020204" pitchFamily="34" charset="0"/>
                <a:sym typeface="Arial"/>
              </a:rPr>
              <a:t>Capitolo</a:t>
            </a:r>
            <a:r>
              <a:rPr lang="de-DE" b="0" dirty="0">
                <a:latin typeface="Aptos" panose="020B0004020202020204" pitchFamily="34" charset="0"/>
                <a:sym typeface="Arial"/>
              </a:rPr>
              <a:t> IV sul GPP (</a:t>
            </a:r>
            <a:r>
              <a:rPr lang="de-DE" b="0" dirty="0" err="1">
                <a:latin typeface="Aptos" panose="020B0004020202020204" pitchFamily="34" charset="0"/>
                <a:sym typeface="Arial"/>
              </a:rPr>
              <a:t>articoli</a:t>
            </a:r>
            <a:r>
              <a:rPr lang="de-DE" b="0" dirty="0">
                <a:latin typeface="Aptos" panose="020B0004020202020204" pitchFamily="34" charset="0"/>
                <a:sym typeface="Arial"/>
              </a:rPr>
              <a:t> 16-19)</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b="0"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err="1">
                <a:latin typeface="Aptos" panose="020B0004020202020204" pitchFamily="34" charset="0"/>
                <a:sym typeface="Arial"/>
              </a:rPr>
              <a:t>Codice</a:t>
            </a:r>
            <a:r>
              <a:rPr lang="de-DE" dirty="0">
                <a:latin typeface="Aptos" panose="020B0004020202020204" pitchFamily="34" charset="0"/>
                <a:sym typeface="Arial"/>
              </a:rPr>
              <a:t> </a:t>
            </a:r>
            <a:r>
              <a:rPr lang="de-DE" dirty="0" err="1">
                <a:latin typeface="Aptos" panose="020B0004020202020204" pitchFamily="34" charset="0"/>
                <a:sym typeface="Arial"/>
              </a:rPr>
              <a:t>degli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b="0" dirty="0">
                <a:latin typeface="Aptos" panose="020B0004020202020204" pitchFamily="34" charset="0"/>
                <a:sym typeface="Arial"/>
              </a:rPr>
              <a:t>- (</a:t>
            </a:r>
            <a:r>
              <a:rPr lang="de-DE" b="0" dirty="0" err="1">
                <a:latin typeface="Aptos" panose="020B0004020202020204" pitchFamily="34" charset="0"/>
                <a:sym typeface="Arial"/>
              </a:rPr>
              <a:t>Decreto</a:t>
            </a:r>
            <a:r>
              <a:rPr lang="de-DE" b="0" dirty="0">
                <a:latin typeface="Aptos" panose="020B0004020202020204" pitchFamily="34" charset="0"/>
                <a:sym typeface="Arial"/>
              </a:rPr>
              <a:t> </a:t>
            </a:r>
            <a:r>
              <a:rPr lang="de-DE" b="0" dirty="0" err="1">
                <a:latin typeface="Aptos" panose="020B0004020202020204" pitchFamily="34" charset="0"/>
                <a:sym typeface="Arial"/>
              </a:rPr>
              <a:t>Legislativo</a:t>
            </a:r>
            <a:r>
              <a:rPr lang="de-DE" b="0" dirty="0">
                <a:latin typeface="Aptos" panose="020B0004020202020204" pitchFamily="34" charset="0"/>
                <a:sym typeface="Arial"/>
              </a:rPr>
              <a:t> 18 </a:t>
            </a:r>
            <a:r>
              <a:rPr lang="de-DE" b="0" dirty="0" err="1">
                <a:latin typeface="Aptos" panose="020B0004020202020204" pitchFamily="34" charset="0"/>
                <a:sym typeface="Arial"/>
              </a:rPr>
              <a:t>aprile</a:t>
            </a:r>
            <a:r>
              <a:rPr lang="de-DE" b="0" dirty="0">
                <a:latin typeface="Aptos" panose="020B0004020202020204" pitchFamily="34" charset="0"/>
                <a:sym typeface="Arial"/>
              </a:rPr>
              <a:t> 2016, n. 50 </a:t>
            </a:r>
            <a:r>
              <a:rPr lang="de-DE" b="0" dirty="0" err="1">
                <a:latin typeface="Aptos" panose="020B0004020202020204" pitchFamily="34" charset="0"/>
                <a:sym typeface="Arial"/>
              </a:rPr>
              <a:t>e</a:t>
            </a:r>
            <a:r>
              <a:rPr lang="de-DE" b="0" dirty="0">
                <a:latin typeface="Aptos" panose="020B0004020202020204" pitchFamily="34" charset="0"/>
                <a:sym typeface="Arial"/>
              </a:rPr>
              <a:t> </a:t>
            </a:r>
            <a:r>
              <a:rPr lang="de-DE" b="0" dirty="0" err="1">
                <a:latin typeface="Aptos" panose="020B0004020202020204" pitchFamily="34" charset="0"/>
                <a:sym typeface="Arial"/>
              </a:rPr>
              <a:t>Decreto</a:t>
            </a:r>
            <a:r>
              <a:rPr lang="de-DE" b="0" dirty="0">
                <a:latin typeface="Aptos" panose="020B0004020202020204" pitchFamily="34" charset="0"/>
                <a:sym typeface="Arial"/>
              </a:rPr>
              <a:t> </a:t>
            </a:r>
            <a:r>
              <a:rPr lang="de-DE" b="0" dirty="0" err="1">
                <a:latin typeface="Aptos" panose="020B0004020202020204" pitchFamily="34" charset="0"/>
                <a:sym typeface="Arial"/>
              </a:rPr>
              <a:t>Legislativo</a:t>
            </a:r>
            <a:r>
              <a:rPr lang="de-DE" b="0" dirty="0">
                <a:latin typeface="Aptos" panose="020B0004020202020204" pitchFamily="34" charset="0"/>
                <a:sym typeface="Arial"/>
              </a:rPr>
              <a:t> "</a:t>
            </a:r>
            <a:r>
              <a:rPr lang="de-DE" b="0" dirty="0" err="1">
                <a:latin typeface="Aptos" panose="020B0004020202020204" pitchFamily="34" charset="0"/>
                <a:sym typeface="Arial"/>
              </a:rPr>
              <a:t>rettificativo</a:t>
            </a:r>
            <a:r>
              <a:rPr lang="de-DE" b="0" dirty="0">
                <a:latin typeface="Aptos" panose="020B0004020202020204" pitchFamily="34" charset="0"/>
                <a:sym typeface="Arial"/>
              </a:rPr>
              <a:t>" 19 </a:t>
            </a:r>
            <a:r>
              <a:rPr lang="de-DE" b="0" dirty="0" err="1">
                <a:latin typeface="Aptos" panose="020B0004020202020204" pitchFamily="34" charset="0"/>
                <a:sym typeface="Arial"/>
              </a:rPr>
              <a:t>aprile</a:t>
            </a:r>
            <a:r>
              <a:rPr lang="de-DE" b="0" dirty="0">
                <a:latin typeface="Aptos" panose="020B0004020202020204" pitchFamily="34" charset="0"/>
                <a:sym typeface="Arial"/>
              </a:rPr>
              <a:t> 2017, n. 56): </a:t>
            </a:r>
            <a:r>
              <a:rPr lang="de-DE" b="0" dirty="0" err="1">
                <a:latin typeface="Aptos" panose="020B0004020202020204" pitchFamily="34" charset="0"/>
                <a:sym typeface="Arial"/>
              </a:rPr>
              <a:t>Articolo</a:t>
            </a:r>
            <a:r>
              <a:rPr lang="de-DE" b="0" dirty="0">
                <a:latin typeface="Aptos" panose="020B0004020202020204" pitchFamily="34" charset="0"/>
                <a:sym typeface="Arial"/>
              </a:rPr>
              <a:t> 34, </a:t>
            </a:r>
            <a:r>
              <a:rPr lang="de-DE" dirty="0" err="1">
                <a:latin typeface="Aptos" panose="020B0004020202020204" pitchFamily="34" charset="0"/>
                <a:sym typeface="Arial"/>
              </a:rPr>
              <a:t>ora</a:t>
            </a:r>
            <a:r>
              <a:rPr lang="de-DE" dirty="0">
                <a:latin typeface="Aptos" panose="020B0004020202020204" pitchFamily="34" charset="0"/>
                <a:sym typeface="Arial"/>
              </a:rPr>
              <a:t> </a:t>
            </a:r>
            <a:r>
              <a:rPr lang="de-DE" dirty="0" err="1">
                <a:latin typeface="Aptos" panose="020B0004020202020204" pitchFamily="34" charset="0"/>
                <a:sym typeface="Arial"/>
              </a:rPr>
              <a:t>Articolo</a:t>
            </a:r>
            <a:r>
              <a:rPr lang="de-DE" dirty="0">
                <a:latin typeface="Aptos" panose="020B0004020202020204" pitchFamily="34" charset="0"/>
                <a:sym typeface="Arial"/>
              </a:rPr>
              <a:t> 57 del </a:t>
            </a:r>
            <a:r>
              <a:rPr lang="de-DE" dirty="0" err="1">
                <a:latin typeface="Aptos" panose="020B0004020202020204" pitchFamily="34" charset="0"/>
                <a:sym typeface="Arial"/>
              </a:rPr>
              <a:t>Codice</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Contratti</a:t>
            </a:r>
            <a:endParaRPr dirty="0">
              <a:latin typeface="Aptos" panose="020B0004020202020204" pitchFamily="34" charset="0"/>
              <a:sym typeface="Arial"/>
            </a:endParaRPr>
          </a:p>
        </p:txBody>
      </p:sp>
      <p:pic>
        <p:nvPicPr>
          <p:cNvPr id="719" name="Google Shape;719;p77" descr="Pianta con riempimento a tinta unita"/>
          <p:cNvPicPr preferRelativeResize="0"/>
          <p:nvPr/>
        </p:nvPicPr>
        <p:blipFill rotWithShape="1">
          <a:blip r:embed="rId3">
            <a:alphaModFix/>
          </a:blip>
          <a:srcRect/>
          <a:stretch/>
        </p:blipFill>
        <p:spPr>
          <a:xfrm>
            <a:off x="762834" y="2683075"/>
            <a:ext cx="745925" cy="745925"/>
          </a:xfrm>
          <a:prstGeom prst="rect">
            <a:avLst/>
          </a:prstGeom>
          <a:noFill/>
          <a:ln>
            <a:noFill/>
          </a:ln>
        </p:spPr>
      </p:pic>
      <p:pic>
        <p:nvPicPr>
          <p:cNvPr id="720" name="Google Shape;720;p77" descr="Firma con riempimento a tinta unita"/>
          <p:cNvPicPr preferRelativeResize="0"/>
          <p:nvPr/>
        </p:nvPicPr>
        <p:blipFill rotWithShape="1">
          <a:blip r:embed="rId4">
            <a:alphaModFix/>
          </a:blip>
          <a:srcRect/>
          <a:stretch/>
        </p:blipFill>
        <p:spPr>
          <a:xfrm>
            <a:off x="808084" y="4239590"/>
            <a:ext cx="655424" cy="655424"/>
          </a:xfrm>
          <a:prstGeom prst="rect">
            <a:avLst/>
          </a:prstGeom>
          <a:noFill/>
          <a:ln>
            <a:noFill/>
          </a:ln>
        </p:spPr>
      </p:pic>
      <p:pic>
        <p:nvPicPr>
          <p:cNvPr id="721" name="Google Shape;721;p77" descr="Energia rinnovabile con riempimento a tinta unita"/>
          <p:cNvPicPr preferRelativeResize="0"/>
          <p:nvPr/>
        </p:nvPicPr>
        <p:blipFill rotWithShape="1">
          <a:blip r:embed="rId5">
            <a:alphaModFix/>
          </a:blip>
          <a:srcRect/>
          <a:stretch/>
        </p:blipFill>
        <p:spPr>
          <a:xfrm>
            <a:off x="853334" y="5705604"/>
            <a:ext cx="745925" cy="7459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78"/>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Legge </a:t>
            </a:r>
            <a:r>
              <a:rPr lang="de-DE" dirty="0" err="1">
                <a:latin typeface="Aptos Serif" panose="02020604070405020304" pitchFamily="18" charset="0"/>
                <a:ea typeface="Arial"/>
                <a:cs typeface="Aptos Serif" panose="02020604070405020304" pitchFamily="18" charset="0"/>
                <a:sym typeface="Arial"/>
              </a:rPr>
              <a:t>finanziaria</a:t>
            </a:r>
            <a:r>
              <a:rPr lang="de-DE" dirty="0">
                <a:latin typeface="Aptos Serif" panose="02020604070405020304" pitchFamily="18" charset="0"/>
                <a:ea typeface="Arial"/>
                <a:cs typeface="Aptos Serif" panose="02020604070405020304" pitchFamily="18" charset="0"/>
                <a:sym typeface="Arial"/>
              </a:rPr>
              <a:t> 2007</a:t>
            </a:r>
            <a:endParaRPr dirty="0">
              <a:latin typeface="Aptos Serif" panose="02020604070405020304" pitchFamily="18" charset="0"/>
              <a:ea typeface="Arial"/>
              <a:cs typeface="Aptos Serif" panose="02020604070405020304" pitchFamily="18" charset="0"/>
              <a:sym typeface="Arial"/>
            </a:endParaRPr>
          </a:p>
        </p:txBody>
      </p:sp>
      <p:sp>
        <p:nvSpPr>
          <p:cNvPr id="727" name="Google Shape;727;p78"/>
          <p:cNvSpPr txBox="1">
            <a:spLocks noGrp="1"/>
          </p:cNvSpPr>
          <p:nvPr>
            <p:ph type="body" idx="2"/>
          </p:nvPr>
        </p:nvSpPr>
        <p:spPr>
          <a:xfrm>
            <a:off x="3941713" y="662657"/>
            <a:ext cx="7926705" cy="3999060"/>
          </a:xfrm>
          <a:prstGeom prst="rect">
            <a:avLst/>
          </a:prstGeom>
          <a:noFill/>
          <a:ln>
            <a:noFill/>
          </a:ln>
        </p:spPr>
        <p:txBody>
          <a:bodyPr spcFirstLastPara="1" wrap="square" lIns="0" tIns="45700" rIns="91425" bIns="45700" anchor="t" anchorCtr="0">
            <a:normAutofit lnSpcReduction="10000"/>
          </a:bodyPr>
          <a:lstStyle/>
          <a:p>
            <a:pPr marL="457200" lvl="0" indent="-228600" algn="l" rtl="0">
              <a:lnSpc>
                <a:spcPct val="90000"/>
              </a:lnSpc>
              <a:spcBef>
                <a:spcPts val="1800"/>
              </a:spcBef>
              <a:spcAft>
                <a:spcPts val="0"/>
              </a:spcAft>
              <a:buClr>
                <a:srgbClr val="3F3F3F"/>
              </a:buClr>
              <a:buSzPts val="2000"/>
              <a:buNone/>
            </a:pPr>
            <a:r>
              <a:rPr lang="de-DE" sz="2800" dirty="0">
                <a:latin typeface="Aptos" panose="020B0004020202020204" pitchFamily="34" charset="0"/>
                <a:cs typeface="Aptos Serif" panose="02020604070405020304" pitchFamily="18" charset="0"/>
                <a:sym typeface="Arial"/>
              </a:rPr>
              <a:t>I </a:t>
            </a:r>
            <a:r>
              <a:rPr lang="de-DE" sz="2800" b="1" dirty="0" err="1">
                <a:solidFill>
                  <a:srgbClr val="035854"/>
                </a:solidFill>
                <a:latin typeface="Aptos" panose="020B0004020202020204" pitchFamily="34" charset="0"/>
                <a:cs typeface="Aptos Serif" panose="02020604070405020304" pitchFamily="18" charset="0"/>
                <a:sym typeface="Arial"/>
              </a:rPr>
              <a:t>cinque</a:t>
            </a:r>
            <a:r>
              <a:rPr lang="de-DE" sz="2800" b="1" dirty="0">
                <a:solidFill>
                  <a:srgbClr val="035854"/>
                </a:solidFill>
                <a:latin typeface="Aptos" panose="020B0004020202020204" pitchFamily="34" charset="0"/>
                <a:cs typeface="Aptos Serif" panose="02020604070405020304" pitchFamily="18" charset="0"/>
                <a:sym typeface="Arial"/>
              </a:rPr>
              <a:t> </a:t>
            </a:r>
            <a:r>
              <a:rPr lang="de-DE" sz="2800" b="1" dirty="0" err="1">
                <a:solidFill>
                  <a:srgbClr val="035854"/>
                </a:solidFill>
                <a:latin typeface="Aptos" panose="020B0004020202020204" pitchFamily="34" charset="0"/>
                <a:cs typeface="Aptos Serif" panose="02020604070405020304" pitchFamily="18" charset="0"/>
                <a:sym typeface="Arial"/>
              </a:rPr>
              <a:t>obiettivi</a:t>
            </a:r>
            <a:r>
              <a:rPr lang="de-DE" sz="2800" dirty="0">
                <a:latin typeface="Aptos" panose="020B0004020202020204" pitchFamily="34" charset="0"/>
                <a:cs typeface="Aptos Serif" panose="02020604070405020304" pitchFamily="18" charset="0"/>
                <a:sym typeface="Arial"/>
              </a:rPr>
              <a:t>:</a:t>
            </a:r>
            <a:endParaRPr dirty="0">
              <a:latin typeface="Aptos" panose="020B0004020202020204" pitchFamily="34" charset="0"/>
              <a:cs typeface="Aptos Serif" panose="02020604070405020304" pitchFamily="18" charset="0"/>
              <a:sym typeface="Arial"/>
            </a:endParaRPr>
          </a:p>
          <a:p>
            <a:pPr marL="685800" lvl="0" indent="-457200" algn="l" rtl="0">
              <a:lnSpc>
                <a:spcPct val="90000"/>
              </a:lnSpc>
              <a:spcBef>
                <a:spcPts val="1800"/>
              </a:spcBef>
              <a:spcAft>
                <a:spcPts val="0"/>
              </a:spcAft>
              <a:buSzPts val="2000"/>
              <a:buAutoNum type="alphaLcParenR"/>
            </a:pPr>
            <a:r>
              <a:rPr lang="de-DE" sz="2800" dirty="0" err="1">
                <a:latin typeface="Aptos" panose="020B0004020202020204" pitchFamily="34" charset="0"/>
                <a:cs typeface="Aptos Serif" panose="02020604070405020304" pitchFamily="18" charset="0"/>
                <a:sym typeface="Arial"/>
              </a:rPr>
              <a:t>ridurre</a:t>
            </a:r>
            <a:r>
              <a:rPr lang="de-DE" sz="2800" dirty="0">
                <a:latin typeface="Aptos" panose="020B0004020202020204" pitchFamily="34" charset="0"/>
                <a:cs typeface="Aptos Serif" panose="02020604070405020304" pitchFamily="18" charset="0"/>
                <a:sym typeface="Arial"/>
              </a:rPr>
              <a:t> </a:t>
            </a:r>
            <a:r>
              <a:rPr lang="de-DE" sz="2800" b="1" dirty="0" err="1">
                <a:solidFill>
                  <a:srgbClr val="035854"/>
                </a:solidFill>
                <a:latin typeface="Aptos" panose="020B0004020202020204" pitchFamily="34" charset="0"/>
                <a:cs typeface="Aptos Serif" panose="02020604070405020304" pitchFamily="18" charset="0"/>
                <a:sym typeface="Arial"/>
              </a:rPr>
              <a:t>l’uso</a:t>
            </a:r>
            <a:r>
              <a:rPr lang="de-DE" sz="2800" b="1" dirty="0">
                <a:solidFill>
                  <a:srgbClr val="035854"/>
                </a:solidFill>
                <a:latin typeface="Aptos" panose="020B0004020202020204" pitchFamily="34" charset="0"/>
                <a:cs typeface="Aptos Serif" panose="02020604070405020304" pitchFamily="18" charset="0"/>
                <a:sym typeface="Arial"/>
              </a:rPr>
              <a:t> delle </a:t>
            </a:r>
            <a:r>
              <a:rPr lang="de-DE" sz="2800" b="1" dirty="0" err="1">
                <a:solidFill>
                  <a:srgbClr val="035854"/>
                </a:solidFill>
                <a:latin typeface="Aptos" panose="020B0004020202020204" pitchFamily="34" charset="0"/>
                <a:cs typeface="Aptos Serif" panose="02020604070405020304" pitchFamily="18" charset="0"/>
                <a:sym typeface="Arial"/>
              </a:rPr>
              <a:t>risorse</a:t>
            </a:r>
            <a:r>
              <a:rPr lang="de-DE" sz="2800" b="1" dirty="0">
                <a:solidFill>
                  <a:srgbClr val="035854"/>
                </a:solidFill>
                <a:latin typeface="Aptos" panose="020B0004020202020204" pitchFamily="34" charset="0"/>
                <a:cs typeface="Aptos Serif" panose="02020604070405020304" pitchFamily="18" charset="0"/>
                <a:sym typeface="Arial"/>
              </a:rPr>
              <a:t> </a:t>
            </a:r>
            <a:r>
              <a:rPr lang="de-DE" sz="2800" b="1" dirty="0" err="1">
                <a:solidFill>
                  <a:srgbClr val="035854"/>
                </a:solidFill>
                <a:latin typeface="Aptos" panose="020B0004020202020204" pitchFamily="34" charset="0"/>
                <a:cs typeface="Aptos Serif" panose="02020604070405020304" pitchFamily="18" charset="0"/>
                <a:sym typeface="Arial"/>
              </a:rPr>
              <a:t>naturali</a:t>
            </a:r>
            <a:r>
              <a:rPr lang="de-DE" sz="2800" dirty="0">
                <a:latin typeface="Aptos" panose="020B0004020202020204" pitchFamily="34" charset="0"/>
                <a:cs typeface="Aptos Serif" panose="02020604070405020304" pitchFamily="18" charset="0"/>
                <a:sym typeface="Arial"/>
              </a:rPr>
              <a:t>;</a:t>
            </a:r>
            <a:endParaRPr dirty="0">
              <a:latin typeface="Aptos" panose="020B0004020202020204" pitchFamily="34" charset="0"/>
              <a:cs typeface="Aptos Serif" panose="02020604070405020304" pitchFamily="18" charset="0"/>
              <a:sym typeface="Arial"/>
            </a:endParaRPr>
          </a:p>
          <a:p>
            <a:pPr marL="685800" lvl="0" indent="-457200" algn="l" rtl="0">
              <a:lnSpc>
                <a:spcPct val="90000"/>
              </a:lnSpc>
              <a:spcBef>
                <a:spcPts val="1800"/>
              </a:spcBef>
              <a:spcAft>
                <a:spcPts val="0"/>
              </a:spcAft>
              <a:buSzPts val="2000"/>
              <a:buAutoNum type="alphaLcParenR"/>
            </a:pPr>
            <a:r>
              <a:rPr lang="de-DE" sz="2800" dirty="0" err="1">
                <a:latin typeface="Aptos" panose="020B0004020202020204" pitchFamily="34" charset="0"/>
                <a:cs typeface="Aptos Serif" panose="02020604070405020304" pitchFamily="18" charset="0"/>
                <a:sym typeface="Arial"/>
              </a:rPr>
              <a:t>sostituire</a:t>
            </a:r>
            <a:r>
              <a:rPr lang="de-DE" sz="2800" dirty="0">
                <a:latin typeface="Aptos" panose="020B0004020202020204" pitchFamily="34" charset="0"/>
                <a:cs typeface="Aptos Serif" panose="02020604070405020304" pitchFamily="18" charset="0"/>
                <a:sym typeface="Arial"/>
              </a:rPr>
              <a:t> le </a:t>
            </a:r>
            <a:r>
              <a:rPr lang="de-DE" sz="2800" dirty="0" err="1">
                <a:latin typeface="Aptos" panose="020B0004020202020204" pitchFamily="34" charset="0"/>
                <a:cs typeface="Aptos Serif" panose="02020604070405020304" pitchFamily="18" charset="0"/>
                <a:sym typeface="Arial"/>
              </a:rPr>
              <a:t>fonti</a:t>
            </a:r>
            <a:r>
              <a:rPr lang="de-DE" sz="2800" dirty="0">
                <a:latin typeface="Aptos" panose="020B0004020202020204" pitchFamily="34" charset="0"/>
                <a:cs typeface="Aptos Serif" panose="02020604070405020304" pitchFamily="18" charset="0"/>
                <a:sym typeface="Arial"/>
              </a:rPr>
              <a:t> </a:t>
            </a:r>
            <a:r>
              <a:rPr lang="de-DE" sz="2800" dirty="0" err="1">
                <a:latin typeface="Aptos" panose="020B0004020202020204" pitchFamily="34" charset="0"/>
                <a:cs typeface="Aptos Serif" panose="02020604070405020304" pitchFamily="18" charset="0"/>
                <a:sym typeface="Arial"/>
              </a:rPr>
              <a:t>energetiche</a:t>
            </a:r>
            <a:r>
              <a:rPr lang="de-DE" sz="2800" dirty="0">
                <a:latin typeface="Aptos" panose="020B0004020202020204" pitchFamily="34" charset="0"/>
                <a:cs typeface="Aptos Serif" panose="02020604070405020304" pitchFamily="18" charset="0"/>
                <a:sym typeface="Arial"/>
              </a:rPr>
              <a:t> non </a:t>
            </a:r>
            <a:r>
              <a:rPr lang="de-DE" sz="2800" dirty="0" err="1">
                <a:latin typeface="Aptos" panose="020B0004020202020204" pitchFamily="34" charset="0"/>
                <a:cs typeface="Aptos Serif" panose="02020604070405020304" pitchFamily="18" charset="0"/>
                <a:sym typeface="Arial"/>
              </a:rPr>
              <a:t>rinnovabili</a:t>
            </a:r>
            <a:r>
              <a:rPr lang="de-DE" sz="2800" dirty="0">
                <a:latin typeface="Aptos" panose="020B0004020202020204" pitchFamily="34" charset="0"/>
                <a:cs typeface="Aptos Serif" panose="02020604070405020304" pitchFamily="18" charset="0"/>
                <a:sym typeface="Arial"/>
              </a:rPr>
              <a:t> </a:t>
            </a:r>
            <a:r>
              <a:rPr lang="de-DE" sz="2800" dirty="0" err="1">
                <a:latin typeface="Aptos" panose="020B0004020202020204" pitchFamily="34" charset="0"/>
                <a:cs typeface="Aptos Serif" panose="02020604070405020304" pitchFamily="18" charset="0"/>
                <a:sym typeface="Arial"/>
              </a:rPr>
              <a:t>con</a:t>
            </a:r>
            <a:r>
              <a:rPr lang="de-DE" sz="2800" dirty="0">
                <a:latin typeface="Aptos" panose="020B0004020202020204" pitchFamily="34" charset="0"/>
                <a:cs typeface="Aptos Serif" panose="02020604070405020304" pitchFamily="18" charset="0"/>
                <a:sym typeface="Arial"/>
              </a:rPr>
              <a:t> </a:t>
            </a:r>
            <a:r>
              <a:rPr lang="de-DE" sz="2800" b="1" dirty="0">
                <a:solidFill>
                  <a:srgbClr val="035854"/>
                </a:solidFill>
                <a:latin typeface="Aptos" panose="020B0004020202020204" pitchFamily="34" charset="0"/>
                <a:cs typeface="Aptos Serif" panose="02020604070405020304" pitchFamily="18" charset="0"/>
                <a:sym typeface="Arial"/>
              </a:rPr>
              <a:t>quelle </a:t>
            </a:r>
            <a:r>
              <a:rPr lang="de-DE" sz="2800" b="1" dirty="0" err="1">
                <a:solidFill>
                  <a:srgbClr val="035854"/>
                </a:solidFill>
                <a:latin typeface="Aptos" panose="020B0004020202020204" pitchFamily="34" charset="0"/>
                <a:cs typeface="Aptos Serif" panose="02020604070405020304" pitchFamily="18" charset="0"/>
                <a:sym typeface="Arial"/>
              </a:rPr>
              <a:t>rinnovabili</a:t>
            </a:r>
            <a:r>
              <a:rPr lang="de-DE" sz="2800" dirty="0">
                <a:latin typeface="Aptos" panose="020B0004020202020204" pitchFamily="34" charset="0"/>
                <a:cs typeface="Aptos Serif" panose="02020604070405020304" pitchFamily="18" charset="0"/>
                <a:sym typeface="Arial"/>
              </a:rPr>
              <a:t>; </a:t>
            </a:r>
            <a:endParaRPr dirty="0">
              <a:latin typeface="Aptos" panose="020B0004020202020204" pitchFamily="34" charset="0"/>
              <a:cs typeface="Aptos Serif" panose="02020604070405020304" pitchFamily="18" charset="0"/>
              <a:sym typeface="Arial"/>
            </a:endParaRPr>
          </a:p>
          <a:p>
            <a:pPr marL="685800" lvl="0" indent="-457200" algn="l" rtl="0">
              <a:lnSpc>
                <a:spcPct val="90000"/>
              </a:lnSpc>
              <a:spcBef>
                <a:spcPts val="1800"/>
              </a:spcBef>
              <a:spcAft>
                <a:spcPts val="0"/>
              </a:spcAft>
              <a:buSzPts val="2000"/>
              <a:buAutoNum type="alphaLcParenR"/>
            </a:pPr>
            <a:r>
              <a:rPr lang="de-DE" sz="2800" dirty="0" err="1">
                <a:latin typeface="Aptos" panose="020B0004020202020204" pitchFamily="34" charset="0"/>
                <a:cs typeface="Aptos Serif" panose="02020604070405020304" pitchFamily="18" charset="0"/>
                <a:sym typeface="Arial"/>
              </a:rPr>
              <a:t>ridurre</a:t>
            </a:r>
            <a:r>
              <a:rPr lang="de-DE" sz="2800" dirty="0">
                <a:latin typeface="Aptos" panose="020B0004020202020204" pitchFamily="34" charset="0"/>
                <a:cs typeface="Aptos Serif" panose="02020604070405020304" pitchFamily="18" charset="0"/>
                <a:sym typeface="Arial"/>
              </a:rPr>
              <a:t> </a:t>
            </a:r>
            <a:r>
              <a:rPr lang="de-DE" sz="2800" b="1" dirty="0">
                <a:solidFill>
                  <a:srgbClr val="035854"/>
                </a:solidFill>
                <a:latin typeface="Aptos" panose="020B0004020202020204" pitchFamily="34" charset="0"/>
                <a:cs typeface="Aptos Serif" panose="02020604070405020304" pitchFamily="18" charset="0"/>
                <a:sym typeface="Arial"/>
              </a:rPr>
              <a:t>la </a:t>
            </a:r>
            <a:r>
              <a:rPr lang="de-DE" sz="2800" b="1" dirty="0" err="1">
                <a:solidFill>
                  <a:srgbClr val="035854"/>
                </a:solidFill>
                <a:latin typeface="Aptos" panose="020B0004020202020204" pitchFamily="34" charset="0"/>
                <a:cs typeface="Aptos Serif" panose="02020604070405020304" pitchFamily="18" charset="0"/>
                <a:sym typeface="Arial"/>
              </a:rPr>
              <a:t>produzione</a:t>
            </a:r>
            <a:r>
              <a:rPr lang="de-DE" sz="2800" b="1" dirty="0">
                <a:solidFill>
                  <a:srgbClr val="035854"/>
                </a:solidFill>
                <a:latin typeface="Aptos" panose="020B0004020202020204" pitchFamily="34" charset="0"/>
                <a:cs typeface="Aptos Serif" panose="02020604070405020304" pitchFamily="18" charset="0"/>
                <a:sym typeface="Arial"/>
              </a:rPr>
              <a:t> di </a:t>
            </a:r>
            <a:r>
              <a:rPr lang="de-DE" sz="2800" b="1" dirty="0" err="1">
                <a:solidFill>
                  <a:srgbClr val="035854"/>
                </a:solidFill>
                <a:latin typeface="Aptos" panose="020B0004020202020204" pitchFamily="34" charset="0"/>
                <a:cs typeface="Aptos Serif" panose="02020604070405020304" pitchFamily="18" charset="0"/>
                <a:sym typeface="Arial"/>
              </a:rPr>
              <a:t>rifiuti</a:t>
            </a:r>
            <a:r>
              <a:rPr lang="de-DE" sz="2800" b="1" dirty="0">
                <a:solidFill>
                  <a:srgbClr val="035854"/>
                </a:solidFill>
                <a:latin typeface="Aptos" panose="020B0004020202020204" pitchFamily="34" charset="0"/>
                <a:cs typeface="Aptos Serif" panose="02020604070405020304" pitchFamily="18" charset="0"/>
                <a:sym typeface="Arial"/>
              </a:rPr>
              <a:t>;</a:t>
            </a:r>
            <a:endParaRPr dirty="0">
              <a:latin typeface="Aptos" panose="020B0004020202020204" pitchFamily="34" charset="0"/>
              <a:cs typeface="Aptos Serif" panose="02020604070405020304" pitchFamily="18" charset="0"/>
              <a:sym typeface="Arial"/>
            </a:endParaRPr>
          </a:p>
          <a:p>
            <a:pPr marL="685800" lvl="0" indent="-457200" algn="l" rtl="0">
              <a:lnSpc>
                <a:spcPct val="90000"/>
              </a:lnSpc>
              <a:spcBef>
                <a:spcPts val="1800"/>
              </a:spcBef>
              <a:spcAft>
                <a:spcPts val="0"/>
              </a:spcAft>
              <a:buSzPts val="2000"/>
              <a:buAutoNum type="alphaLcParenR"/>
            </a:pPr>
            <a:r>
              <a:rPr lang="de-DE" sz="2800" dirty="0" err="1">
                <a:latin typeface="Aptos" panose="020B0004020202020204" pitchFamily="34" charset="0"/>
                <a:cs typeface="Aptos Serif" panose="02020604070405020304" pitchFamily="18" charset="0"/>
                <a:sym typeface="Arial"/>
              </a:rPr>
              <a:t>ridurre</a:t>
            </a:r>
            <a:r>
              <a:rPr lang="de-DE" sz="2800" dirty="0">
                <a:latin typeface="Aptos" panose="020B0004020202020204" pitchFamily="34" charset="0"/>
                <a:cs typeface="Aptos Serif" panose="02020604070405020304" pitchFamily="18" charset="0"/>
                <a:sym typeface="Arial"/>
              </a:rPr>
              <a:t> </a:t>
            </a:r>
            <a:r>
              <a:rPr lang="de-DE" sz="2800" b="1" dirty="0">
                <a:solidFill>
                  <a:srgbClr val="035854"/>
                </a:solidFill>
                <a:latin typeface="Aptos" panose="020B0004020202020204" pitchFamily="34" charset="0"/>
                <a:cs typeface="Aptos Serif" panose="02020604070405020304" pitchFamily="18" charset="0"/>
                <a:sym typeface="Arial"/>
              </a:rPr>
              <a:t>le </a:t>
            </a:r>
            <a:r>
              <a:rPr lang="de-DE" sz="2800" b="1" dirty="0" err="1">
                <a:solidFill>
                  <a:srgbClr val="035854"/>
                </a:solidFill>
                <a:latin typeface="Aptos" panose="020B0004020202020204" pitchFamily="34" charset="0"/>
                <a:cs typeface="Aptos Serif" panose="02020604070405020304" pitchFamily="18" charset="0"/>
                <a:sym typeface="Arial"/>
              </a:rPr>
              <a:t>emissioni</a:t>
            </a:r>
            <a:r>
              <a:rPr lang="de-DE" sz="2800" b="1" dirty="0">
                <a:solidFill>
                  <a:srgbClr val="035854"/>
                </a:solidFill>
                <a:latin typeface="Aptos" panose="020B0004020202020204" pitchFamily="34" charset="0"/>
                <a:cs typeface="Aptos Serif" panose="02020604070405020304" pitchFamily="18" charset="0"/>
                <a:sym typeface="Arial"/>
              </a:rPr>
              <a:t> </a:t>
            </a:r>
            <a:r>
              <a:rPr lang="de-DE" sz="2800" b="1" dirty="0" err="1">
                <a:solidFill>
                  <a:srgbClr val="035854"/>
                </a:solidFill>
                <a:latin typeface="Aptos" panose="020B0004020202020204" pitchFamily="34" charset="0"/>
                <a:cs typeface="Aptos Serif" panose="02020604070405020304" pitchFamily="18" charset="0"/>
                <a:sym typeface="Arial"/>
              </a:rPr>
              <a:t>inquinanti</a:t>
            </a:r>
            <a:r>
              <a:rPr lang="de-DE" sz="2800" dirty="0">
                <a:latin typeface="Aptos" panose="020B0004020202020204" pitchFamily="34" charset="0"/>
                <a:cs typeface="Aptos Serif" panose="02020604070405020304" pitchFamily="18" charset="0"/>
                <a:sym typeface="Arial"/>
              </a:rPr>
              <a:t>; </a:t>
            </a:r>
            <a:endParaRPr dirty="0">
              <a:latin typeface="Aptos" panose="020B0004020202020204" pitchFamily="34" charset="0"/>
              <a:cs typeface="Aptos Serif" panose="02020604070405020304" pitchFamily="18" charset="0"/>
              <a:sym typeface="Arial"/>
            </a:endParaRPr>
          </a:p>
          <a:p>
            <a:pPr marL="685800" lvl="0" indent="-457200" algn="l" rtl="0">
              <a:lnSpc>
                <a:spcPct val="90000"/>
              </a:lnSpc>
              <a:spcBef>
                <a:spcPts val="1800"/>
              </a:spcBef>
              <a:spcAft>
                <a:spcPts val="0"/>
              </a:spcAft>
              <a:buSzPts val="2000"/>
              <a:buAutoNum type="alphaLcParenR"/>
            </a:pPr>
            <a:r>
              <a:rPr lang="de-DE" sz="2800" dirty="0" err="1">
                <a:latin typeface="Aptos" panose="020B0004020202020204" pitchFamily="34" charset="0"/>
                <a:cs typeface="Aptos Serif" panose="02020604070405020304" pitchFamily="18" charset="0"/>
                <a:sym typeface="Arial"/>
              </a:rPr>
              <a:t>ridurre</a:t>
            </a:r>
            <a:r>
              <a:rPr lang="de-DE" sz="2800" dirty="0">
                <a:latin typeface="Aptos" panose="020B0004020202020204" pitchFamily="34" charset="0"/>
                <a:cs typeface="Aptos Serif" panose="02020604070405020304" pitchFamily="18" charset="0"/>
                <a:sym typeface="Arial"/>
              </a:rPr>
              <a:t> </a:t>
            </a:r>
            <a:r>
              <a:rPr lang="de-DE" sz="2800" b="1" dirty="0">
                <a:solidFill>
                  <a:srgbClr val="035854"/>
                </a:solidFill>
                <a:latin typeface="Aptos" panose="020B0004020202020204" pitchFamily="34" charset="0"/>
                <a:cs typeface="Aptos Serif" panose="02020604070405020304" pitchFamily="18" charset="0"/>
                <a:sym typeface="Arial"/>
              </a:rPr>
              <a:t>i </a:t>
            </a:r>
            <a:r>
              <a:rPr lang="de-DE" sz="2800" b="1" dirty="0" err="1">
                <a:solidFill>
                  <a:srgbClr val="035854"/>
                </a:solidFill>
                <a:latin typeface="Aptos" panose="020B0004020202020204" pitchFamily="34" charset="0"/>
                <a:cs typeface="Aptos Serif" panose="02020604070405020304" pitchFamily="18" charset="0"/>
                <a:sym typeface="Arial"/>
              </a:rPr>
              <a:t>rischi</a:t>
            </a:r>
            <a:r>
              <a:rPr lang="de-DE" sz="2800" b="1" dirty="0">
                <a:solidFill>
                  <a:srgbClr val="035854"/>
                </a:solidFill>
                <a:latin typeface="Aptos" panose="020B0004020202020204" pitchFamily="34" charset="0"/>
                <a:cs typeface="Aptos Serif" panose="02020604070405020304" pitchFamily="18" charset="0"/>
                <a:sym typeface="Arial"/>
              </a:rPr>
              <a:t> </a:t>
            </a:r>
            <a:r>
              <a:rPr lang="de-DE" sz="2800" b="1" dirty="0" err="1">
                <a:solidFill>
                  <a:srgbClr val="035854"/>
                </a:solidFill>
                <a:latin typeface="Aptos" panose="020B0004020202020204" pitchFamily="34" charset="0"/>
                <a:cs typeface="Aptos Serif" panose="02020604070405020304" pitchFamily="18" charset="0"/>
                <a:sym typeface="Arial"/>
              </a:rPr>
              <a:t>ambientali</a:t>
            </a:r>
            <a:r>
              <a:rPr lang="de-DE" sz="2800" dirty="0">
                <a:latin typeface="Aptos" panose="020B0004020202020204" pitchFamily="34" charset="0"/>
                <a:cs typeface="Aptos Serif" panose="02020604070405020304" pitchFamily="18" charset="0"/>
                <a:sym typeface="Arial"/>
              </a:rPr>
              <a:t>. </a:t>
            </a:r>
            <a:endParaRPr sz="2800" dirty="0">
              <a:latin typeface="Aptos" panose="020B0004020202020204" pitchFamily="34" charset="0"/>
              <a:cs typeface="Aptos Serif" panose="02020604070405020304" pitchFamily="18" charset="0"/>
              <a:sym typeface="Arial"/>
            </a:endParaRPr>
          </a:p>
        </p:txBody>
      </p:sp>
      <p:pic>
        <p:nvPicPr>
          <p:cNvPr id="728" name="Google Shape;728;p78"/>
          <p:cNvPicPr preferRelativeResize="0"/>
          <p:nvPr/>
        </p:nvPicPr>
        <p:blipFill rotWithShape="1">
          <a:blip r:embed="rId3">
            <a:alphaModFix/>
          </a:blip>
          <a:srcRect/>
          <a:stretch/>
        </p:blipFill>
        <p:spPr>
          <a:xfrm>
            <a:off x="323582" y="227415"/>
            <a:ext cx="3337827" cy="347128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9"/>
          <p:cNvSpPr txBox="1">
            <a:spLocks noGrp="1"/>
          </p:cNvSpPr>
          <p:nvPr>
            <p:ph type="title"/>
          </p:nvPr>
        </p:nvSpPr>
        <p:spPr>
          <a:xfrm>
            <a:off x="3661409" y="5579209"/>
            <a:ext cx="7936230" cy="668811"/>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Legge </a:t>
            </a:r>
            <a:r>
              <a:rPr lang="de-DE" dirty="0" err="1">
                <a:latin typeface="Aptos Serif" panose="02020604070405020304" pitchFamily="18" charset="0"/>
                <a:cs typeface="Aptos Serif" panose="02020604070405020304" pitchFamily="18" charset="0"/>
              </a:rPr>
              <a:t>finanziaria</a:t>
            </a:r>
            <a:r>
              <a:rPr lang="de-DE" dirty="0">
                <a:latin typeface="Aptos Serif" panose="02020604070405020304" pitchFamily="18" charset="0"/>
                <a:cs typeface="Aptos Serif" panose="02020604070405020304" pitchFamily="18" charset="0"/>
              </a:rPr>
              <a:t> 2007</a:t>
            </a:r>
            <a:endParaRPr dirty="0">
              <a:latin typeface="Aptos Serif" panose="02020604070405020304" pitchFamily="18" charset="0"/>
              <a:cs typeface="Aptos Serif" panose="02020604070405020304" pitchFamily="18" charset="0"/>
            </a:endParaRPr>
          </a:p>
        </p:txBody>
      </p:sp>
      <p:sp>
        <p:nvSpPr>
          <p:cNvPr id="734" name="Google Shape;734;p79"/>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sz="2800" b="1" dirty="0">
                <a:solidFill>
                  <a:srgbClr val="035854"/>
                </a:solidFill>
                <a:latin typeface="Aptos" panose="020B0004020202020204" pitchFamily="34" charset="0"/>
                <a:sym typeface="Arial"/>
              </a:rPr>
              <a:t>Le </a:t>
            </a:r>
            <a:r>
              <a:rPr lang="de-DE" sz="2800" b="1" dirty="0" err="1">
                <a:solidFill>
                  <a:srgbClr val="035854"/>
                </a:solidFill>
                <a:latin typeface="Aptos" panose="020B0004020202020204" pitchFamily="34" charset="0"/>
                <a:sym typeface="Arial"/>
              </a:rPr>
              <a:t>undici</a:t>
            </a:r>
            <a:r>
              <a:rPr lang="de-DE" sz="2800" b="1" dirty="0">
                <a:solidFill>
                  <a:srgbClr val="035854"/>
                </a:solidFill>
                <a:latin typeface="Aptos" panose="020B0004020202020204" pitchFamily="34" charset="0"/>
                <a:sym typeface="Arial"/>
              </a:rPr>
              <a:t> </a:t>
            </a:r>
            <a:r>
              <a:rPr lang="de-DE" sz="2800" b="1" dirty="0" err="1">
                <a:solidFill>
                  <a:srgbClr val="035854"/>
                </a:solidFill>
                <a:latin typeface="Aptos" panose="020B0004020202020204" pitchFamily="34" charset="0"/>
                <a:sym typeface="Arial"/>
              </a:rPr>
              <a:t>categorie</a:t>
            </a:r>
            <a:r>
              <a:rPr lang="de-DE" sz="2800" b="1" dirty="0">
                <a:solidFill>
                  <a:srgbClr val="035854"/>
                </a:solidFill>
                <a:latin typeface="Aptos" panose="020B0004020202020204" pitchFamily="34" charset="0"/>
                <a:sym typeface="Arial"/>
              </a:rPr>
              <a:t> di </a:t>
            </a:r>
            <a:r>
              <a:rPr lang="de-DE" sz="2800" b="1" dirty="0" err="1">
                <a:solidFill>
                  <a:srgbClr val="035854"/>
                </a:solidFill>
                <a:latin typeface="Aptos" panose="020B0004020202020204" pitchFamily="34" charset="0"/>
                <a:sym typeface="Arial"/>
              </a:rPr>
              <a:t>prodotti</a:t>
            </a:r>
            <a:r>
              <a:rPr lang="de-DE" sz="2800" b="1" dirty="0">
                <a:solidFill>
                  <a:srgbClr val="035854"/>
                </a:solidFill>
                <a:latin typeface="Aptos" panose="020B0004020202020204" pitchFamily="34" charset="0"/>
                <a:sym typeface="Arial"/>
              </a:rPr>
              <a:t>: </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sz="2800" b="1" dirty="0">
              <a:solidFill>
                <a:srgbClr val="035854"/>
              </a:solidFill>
              <a:latin typeface="Aptos" panose="020B0004020202020204" pitchFamily="34" charset="0"/>
            </a:endParaRPr>
          </a:p>
        </p:txBody>
      </p:sp>
      <p:sp>
        <p:nvSpPr>
          <p:cNvPr id="735" name="Google Shape;735;p79"/>
          <p:cNvSpPr txBox="1">
            <a:spLocks noGrp="1"/>
          </p:cNvSpPr>
          <p:nvPr>
            <p:ph type="body" idx="2"/>
          </p:nvPr>
        </p:nvSpPr>
        <p:spPr>
          <a:xfrm>
            <a:off x="3661409" y="765419"/>
            <a:ext cx="3982468" cy="5148197"/>
          </a:xfrm>
          <a:prstGeom prst="rect">
            <a:avLst/>
          </a:prstGeom>
          <a:noFill/>
          <a:ln>
            <a:noFill/>
          </a:ln>
        </p:spPr>
        <p:txBody>
          <a:bodyPr spcFirstLastPara="1" wrap="square" lIns="0" tIns="45700" rIns="91425" bIns="45700" anchor="t" anchorCtr="0">
            <a:noAutofit/>
          </a:bodyPr>
          <a:lstStyle/>
          <a:p>
            <a:pPr marL="742950" lvl="0" indent="-514350" algn="l" rtl="0">
              <a:lnSpc>
                <a:spcPct val="90000"/>
              </a:lnSpc>
              <a:spcBef>
                <a:spcPts val="1800"/>
              </a:spcBef>
              <a:spcAft>
                <a:spcPts val="0"/>
              </a:spcAft>
              <a:buSzPts val="2000"/>
              <a:buFont typeface="Arial"/>
              <a:buAutoNum type="alphaLcPeriod"/>
            </a:pPr>
            <a:r>
              <a:rPr lang="de-DE" sz="2800" dirty="0">
                <a:latin typeface="Aptos" panose="020B0004020202020204" pitchFamily="34" charset="0"/>
                <a:sym typeface="Arial"/>
              </a:rPr>
              <a:t>Mobili; </a:t>
            </a:r>
            <a:endParaRPr dirty="0">
              <a:latin typeface="Aptos" panose="020B0004020202020204" pitchFamily="34" charset="0"/>
              <a:sym typeface="Arial"/>
            </a:endParaRPr>
          </a:p>
          <a:p>
            <a:pPr marL="742950" lvl="0" indent="-514350" algn="l" rtl="0">
              <a:lnSpc>
                <a:spcPct val="90000"/>
              </a:lnSpc>
              <a:spcBef>
                <a:spcPts val="1800"/>
              </a:spcBef>
              <a:spcAft>
                <a:spcPts val="0"/>
              </a:spcAft>
              <a:buSzPts val="2000"/>
              <a:buFont typeface="Arial"/>
              <a:buAutoNum type="alphaLcPeriod"/>
            </a:pPr>
            <a:r>
              <a:rPr lang="de-DE" sz="2800" dirty="0" err="1">
                <a:latin typeface="Aptos" panose="020B0004020202020204" pitchFamily="34" charset="0"/>
                <a:sym typeface="Arial"/>
              </a:rPr>
              <a:t>Materiali</a:t>
            </a:r>
            <a:r>
              <a:rPr lang="de-DE" sz="2800" dirty="0">
                <a:latin typeface="Aptos" panose="020B0004020202020204" pitchFamily="34" charset="0"/>
                <a:sym typeface="Arial"/>
              </a:rPr>
              <a:t> da </a:t>
            </a:r>
            <a:r>
              <a:rPr lang="de-DE" sz="2800" dirty="0" err="1">
                <a:latin typeface="Aptos" panose="020B0004020202020204" pitchFamily="34" charset="0"/>
                <a:sym typeface="Arial"/>
              </a:rPr>
              <a:t>costruzione</a:t>
            </a:r>
            <a:r>
              <a:rPr lang="de-DE" sz="2800" dirty="0">
                <a:latin typeface="Aptos" panose="020B0004020202020204" pitchFamily="34" charset="0"/>
                <a:sym typeface="Arial"/>
              </a:rPr>
              <a:t>; </a:t>
            </a:r>
            <a:endParaRPr dirty="0">
              <a:latin typeface="Aptos" panose="020B0004020202020204" pitchFamily="34" charset="0"/>
              <a:sym typeface="Arial"/>
            </a:endParaRPr>
          </a:p>
          <a:p>
            <a:pPr marL="742950" lvl="0" indent="-514350" algn="l" rtl="0">
              <a:lnSpc>
                <a:spcPct val="90000"/>
              </a:lnSpc>
              <a:spcBef>
                <a:spcPts val="1800"/>
              </a:spcBef>
              <a:spcAft>
                <a:spcPts val="0"/>
              </a:spcAft>
              <a:buSzPts val="2000"/>
              <a:buFont typeface="Arial"/>
              <a:buAutoNum type="alphaLcPeriod"/>
            </a:pPr>
            <a:r>
              <a:rPr lang="de-DE" sz="2800" dirty="0" err="1">
                <a:latin typeface="Aptos" panose="020B0004020202020204" pitchFamily="34" charset="0"/>
                <a:sym typeface="Arial"/>
              </a:rPr>
              <a:t>Manutenzione</a:t>
            </a:r>
            <a:r>
              <a:rPr lang="de-DE" sz="2800" dirty="0">
                <a:latin typeface="Aptos" panose="020B0004020202020204" pitchFamily="34" charset="0"/>
                <a:sym typeface="Arial"/>
              </a:rPr>
              <a:t> </a:t>
            </a:r>
            <a:r>
              <a:rPr lang="de-DE" sz="2800" dirty="0" err="1">
                <a:latin typeface="Aptos" panose="020B0004020202020204" pitchFamily="34" charset="0"/>
                <a:sym typeface="Arial"/>
              </a:rPr>
              <a:t>stradale</a:t>
            </a:r>
            <a:r>
              <a:rPr lang="de-DE" sz="2800" dirty="0">
                <a:latin typeface="Aptos" panose="020B0004020202020204" pitchFamily="34" charset="0"/>
                <a:sym typeface="Arial"/>
              </a:rPr>
              <a:t>; </a:t>
            </a:r>
            <a:endParaRPr dirty="0">
              <a:latin typeface="Aptos" panose="020B0004020202020204" pitchFamily="34" charset="0"/>
              <a:sym typeface="Arial"/>
            </a:endParaRPr>
          </a:p>
          <a:p>
            <a:pPr marL="742950" lvl="0" indent="-514350" algn="l" rtl="0">
              <a:lnSpc>
                <a:spcPct val="90000"/>
              </a:lnSpc>
              <a:spcBef>
                <a:spcPts val="1800"/>
              </a:spcBef>
              <a:spcAft>
                <a:spcPts val="0"/>
              </a:spcAft>
              <a:buSzPts val="2000"/>
              <a:buFont typeface="Arial"/>
              <a:buAutoNum type="alphaLcPeriod"/>
            </a:pPr>
            <a:r>
              <a:rPr lang="de-DE" sz="2800" dirty="0" err="1">
                <a:latin typeface="Aptos" panose="020B0004020202020204" pitchFamily="34" charset="0"/>
                <a:sym typeface="Arial"/>
              </a:rPr>
              <a:t>Gestione</a:t>
            </a:r>
            <a:r>
              <a:rPr lang="de-DE" sz="2800" dirty="0">
                <a:latin typeface="Aptos" panose="020B0004020202020204" pitchFamily="34" charset="0"/>
                <a:sym typeface="Arial"/>
              </a:rPr>
              <a:t> delle </a:t>
            </a:r>
            <a:r>
              <a:rPr lang="de-DE" sz="2800" dirty="0" err="1">
                <a:latin typeface="Aptos" panose="020B0004020202020204" pitchFamily="34" charset="0"/>
                <a:sym typeface="Arial"/>
              </a:rPr>
              <a:t>aree</a:t>
            </a:r>
            <a:r>
              <a:rPr lang="de-DE" sz="2800" dirty="0">
                <a:latin typeface="Aptos" panose="020B0004020202020204" pitchFamily="34" charset="0"/>
                <a:sym typeface="Arial"/>
              </a:rPr>
              <a:t> </a:t>
            </a:r>
            <a:r>
              <a:rPr lang="de-DE" sz="2800" dirty="0" err="1">
                <a:latin typeface="Aptos" panose="020B0004020202020204" pitchFamily="34" charset="0"/>
                <a:sym typeface="Arial"/>
              </a:rPr>
              <a:t>verdi</a:t>
            </a:r>
            <a:r>
              <a:rPr lang="de-DE" sz="2800" dirty="0">
                <a:latin typeface="Aptos" panose="020B0004020202020204" pitchFamily="34" charset="0"/>
                <a:sym typeface="Arial"/>
              </a:rPr>
              <a:t> </a:t>
            </a:r>
            <a:r>
              <a:rPr lang="de-DE" sz="2800" dirty="0" err="1">
                <a:latin typeface="Aptos" panose="020B0004020202020204" pitchFamily="34" charset="0"/>
                <a:sym typeface="Arial"/>
              </a:rPr>
              <a:t>pubbliche</a:t>
            </a:r>
            <a:r>
              <a:rPr lang="de-DE" sz="2800" dirty="0">
                <a:latin typeface="Aptos" panose="020B0004020202020204" pitchFamily="34" charset="0"/>
                <a:sym typeface="Arial"/>
              </a:rPr>
              <a:t>;</a:t>
            </a:r>
            <a:endParaRPr dirty="0">
              <a:latin typeface="Aptos" panose="020B0004020202020204" pitchFamily="34" charset="0"/>
              <a:sym typeface="Arial"/>
            </a:endParaRPr>
          </a:p>
          <a:p>
            <a:pPr marL="742950" lvl="0" indent="-514350" algn="l" rtl="0">
              <a:lnSpc>
                <a:spcPct val="90000"/>
              </a:lnSpc>
              <a:spcBef>
                <a:spcPts val="1800"/>
              </a:spcBef>
              <a:spcAft>
                <a:spcPts val="0"/>
              </a:spcAft>
              <a:buSzPts val="2000"/>
              <a:buFont typeface="Arial"/>
              <a:buAutoNum type="alphaLcPeriod"/>
            </a:pPr>
            <a:r>
              <a:rPr lang="de-DE" sz="2800" dirty="0" err="1">
                <a:latin typeface="Aptos" panose="020B0004020202020204" pitchFamily="34" charset="0"/>
                <a:sym typeface="Arial"/>
              </a:rPr>
              <a:t>Illuminazione</a:t>
            </a:r>
            <a:r>
              <a:rPr lang="de-DE" sz="2800" dirty="0">
                <a:latin typeface="Aptos" panose="020B0004020202020204" pitchFamily="34" charset="0"/>
                <a:sym typeface="Arial"/>
              </a:rPr>
              <a:t> </a:t>
            </a:r>
            <a:r>
              <a:rPr lang="de-DE" sz="2800" dirty="0" err="1">
                <a:latin typeface="Aptos" panose="020B0004020202020204" pitchFamily="34" charset="0"/>
                <a:sym typeface="Arial"/>
              </a:rPr>
              <a:t>e</a:t>
            </a:r>
            <a:r>
              <a:rPr lang="de-DE" sz="2800" dirty="0">
                <a:latin typeface="Aptos" panose="020B0004020202020204" pitchFamily="34" charset="0"/>
                <a:sym typeface="Arial"/>
              </a:rPr>
              <a:t> </a:t>
            </a:r>
            <a:r>
              <a:rPr lang="de-DE" sz="2800" dirty="0" err="1">
                <a:latin typeface="Aptos" panose="020B0004020202020204" pitchFamily="34" charset="0"/>
                <a:sym typeface="Arial"/>
              </a:rPr>
              <a:t>riscaldamento</a:t>
            </a:r>
            <a:r>
              <a:rPr lang="de-DE" sz="2800" dirty="0">
                <a:latin typeface="Aptos" panose="020B0004020202020204" pitchFamily="34" charset="0"/>
                <a:sym typeface="Arial"/>
              </a:rPr>
              <a:t>; </a:t>
            </a:r>
            <a:endParaRPr dirty="0">
              <a:latin typeface="Aptos" panose="020B0004020202020204" pitchFamily="34" charset="0"/>
              <a:sym typeface="Arial"/>
            </a:endParaRPr>
          </a:p>
        </p:txBody>
      </p:sp>
      <p:sp>
        <p:nvSpPr>
          <p:cNvPr id="736" name="Google Shape;736;p79"/>
          <p:cNvSpPr txBox="1"/>
          <p:nvPr/>
        </p:nvSpPr>
        <p:spPr>
          <a:xfrm>
            <a:off x="8472578" y="765418"/>
            <a:ext cx="3719422" cy="5148197"/>
          </a:xfrm>
          <a:prstGeom prst="rect">
            <a:avLst/>
          </a:prstGeom>
          <a:noFill/>
          <a:ln>
            <a:noFill/>
          </a:ln>
        </p:spPr>
        <p:txBody>
          <a:bodyPr spcFirstLastPara="1" wrap="square" lIns="0" tIns="45700" rIns="91425" bIns="45700" anchor="t" anchorCtr="0">
            <a:normAutofit/>
          </a:bodyPr>
          <a:lstStyle/>
          <a:p>
            <a:pPr marL="742950" marR="0" lvl="0" indent="-514350" algn="l" rtl="0">
              <a:lnSpc>
                <a:spcPct val="90000"/>
              </a:lnSpc>
              <a:spcBef>
                <a:spcPts val="1800"/>
              </a:spcBef>
              <a:spcAft>
                <a:spcPts val="0"/>
              </a:spcAft>
              <a:buClr>
                <a:srgbClr val="3F3F3F"/>
              </a:buClr>
              <a:buSzPts val="2000"/>
              <a:buFont typeface="Arial"/>
              <a:buAutoNum type="alphaLcPeriod" startAt="6"/>
            </a:pPr>
            <a:r>
              <a:rPr lang="de-DE" sz="2800" b="0" i="0" u="none" strike="noStrike" cap="none" dirty="0" err="1">
                <a:solidFill>
                  <a:srgbClr val="3F3F3F"/>
                </a:solidFill>
                <a:latin typeface="Aptos" panose="020B0004020202020204" pitchFamily="34" charset="0"/>
                <a:sym typeface="Arial"/>
              </a:rPr>
              <a:t>Elettronica</a:t>
            </a:r>
            <a:r>
              <a:rPr lang="de-DE" sz="28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742950" marR="0" lvl="0" indent="-514350" algn="l" rtl="0">
              <a:lnSpc>
                <a:spcPct val="90000"/>
              </a:lnSpc>
              <a:spcBef>
                <a:spcPts val="1800"/>
              </a:spcBef>
              <a:spcAft>
                <a:spcPts val="0"/>
              </a:spcAft>
              <a:buClr>
                <a:srgbClr val="3F3F3F"/>
              </a:buClr>
              <a:buSzPts val="2000"/>
              <a:buFont typeface="Arial"/>
              <a:buAutoNum type="alphaLcPeriod" startAt="6"/>
            </a:pPr>
            <a:r>
              <a:rPr lang="de-DE" sz="2800" b="0" i="0" u="none" strike="noStrike" cap="none" dirty="0">
                <a:solidFill>
                  <a:srgbClr val="3F3F3F"/>
                </a:solidFill>
                <a:latin typeface="Aptos" panose="020B0004020202020204" pitchFamily="34" charset="0"/>
                <a:sym typeface="Arial"/>
              </a:rPr>
              <a:t>Tessili; </a:t>
            </a:r>
            <a:endParaRPr sz="1400" b="0" i="0" u="none" strike="noStrike" cap="none" dirty="0">
              <a:solidFill>
                <a:srgbClr val="000000"/>
              </a:solidFill>
              <a:latin typeface="Aptos" panose="020B0004020202020204" pitchFamily="34" charset="0"/>
              <a:sym typeface="Arial"/>
            </a:endParaRPr>
          </a:p>
          <a:p>
            <a:pPr marL="742950" marR="0" lvl="0" indent="-514350" algn="l" rtl="0">
              <a:lnSpc>
                <a:spcPct val="90000"/>
              </a:lnSpc>
              <a:spcBef>
                <a:spcPts val="1800"/>
              </a:spcBef>
              <a:spcAft>
                <a:spcPts val="0"/>
              </a:spcAft>
              <a:buClr>
                <a:srgbClr val="3F3F3F"/>
              </a:buClr>
              <a:buSzPts val="2000"/>
              <a:buFont typeface="Arial"/>
              <a:buAutoNum type="alphaLcPeriod" startAt="6"/>
            </a:pPr>
            <a:r>
              <a:rPr lang="de-DE" sz="2800" b="0" i="0" u="none" strike="noStrike" cap="none" dirty="0" err="1">
                <a:solidFill>
                  <a:srgbClr val="3F3F3F"/>
                </a:solidFill>
                <a:latin typeface="Aptos" panose="020B0004020202020204" pitchFamily="34" charset="0"/>
                <a:sym typeface="Arial"/>
              </a:rPr>
              <a:t>Cancelleria</a:t>
            </a:r>
            <a:r>
              <a:rPr lang="de-DE" sz="2800" b="0" i="0" u="none" strike="noStrike" cap="none" dirty="0">
                <a:solidFill>
                  <a:srgbClr val="3F3F3F"/>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a:p>
            <a:pPr marL="742950" marR="0" lvl="0" indent="-514350" algn="l" rtl="0">
              <a:lnSpc>
                <a:spcPct val="90000"/>
              </a:lnSpc>
              <a:spcBef>
                <a:spcPts val="1800"/>
              </a:spcBef>
              <a:spcAft>
                <a:spcPts val="0"/>
              </a:spcAft>
              <a:buClr>
                <a:srgbClr val="3F3F3F"/>
              </a:buClr>
              <a:buSzPts val="2000"/>
              <a:buFont typeface="Arial"/>
              <a:buAutoNum type="alphaLcPeriod" startAt="6"/>
            </a:pPr>
            <a:r>
              <a:rPr lang="de-DE" sz="2800" b="0" i="0" u="none" strike="noStrike" cap="none" dirty="0" err="1">
                <a:solidFill>
                  <a:srgbClr val="3F3F3F"/>
                </a:solidFill>
                <a:latin typeface="Aptos" panose="020B0004020202020204" pitchFamily="34" charset="0"/>
                <a:sym typeface="Arial"/>
              </a:rPr>
              <a:t>Ristorazione</a:t>
            </a:r>
            <a:r>
              <a:rPr lang="de-DE" sz="28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742950" marR="0" lvl="0" indent="-514350" algn="l" rtl="0">
              <a:lnSpc>
                <a:spcPct val="90000"/>
              </a:lnSpc>
              <a:spcBef>
                <a:spcPts val="1800"/>
              </a:spcBef>
              <a:spcAft>
                <a:spcPts val="0"/>
              </a:spcAft>
              <a:buClr>
                <a:srgbClr val="3F3F3F"/>
              </a:buClr>
              <a:buSzPts val="2000"/>
              <a:buFont typeface="Arial"/>
              <a:buAutoNum type="alphaLcPeriod" startAt="6"/>
            </a:pPr>
            <a:r>
              <a:rPr lang="de-DE" sz="2800" b="0" i="0" u="none" strike="noStrike" cap="none" dirty="0" err="1">
                <a:solidFill>
                  <a:srgbClr val="3F3F3F"/>
                </a:solidFill>
                <a:latin typeface="Aptos" panose="020B0004020202020204" pitchFamily="34" charset="0"/>
                <a:sym typeface="Arial"/>
              </a:rPr>
              <a:t>Materiali</a:t>
            </a:r>
            <a:r>
              <a:rPr lang="de-DE" sz="2800" b="0" i="0" u="none" strike="noStrike" cap="none" dirty="0">
                <a:solidFill>
                  <a:srgbClr val="3F3F3F"/>
                </a:solidFill>
                <a:latin typeface="Aptos" panose="020B0004020202020204" pitchFamily="34" charset="0"/>
                <a:sym typeface="Arial"/>
              </a:rPr>
              <a:t> per </a:t>
            </a:r>
            <a:r>
              <a:rPr lang="de-DE" sz="2800" b="0" i="0" u="none" strike="noStrike" cap="none" dirty="0" err="1">
                <a:solidFill>
                  <a:srgbClr val="3F3F3F"/>
                </a:solidFill>
                <a:latin typeface="Aptos" panose="020B0004020202020204" pitchFamily="34" charset="0"/>
                <a:sym typeface="Arial"/>
              </a:rPr>
              <a:t>l’igiene</a:t>
            </a:r>
            <a:r>
              <a:rPr lang="de-DE" sz="2800" b="0" i="0" u="none" strike="noStrike" cap="none" dirty="0">
                <a:solidFill>
                  <a:srgbClr val="3F3F3F"/>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a:p>
            <a:pPr marL="742950" marR="0" lvl="0" indent="-514350" algn="l" rtl="0">
              <a:lnSpc>
                <a:spcPct val="90000"/>
              </a:lnSpc>
              <a:spcBef>
                <a:spcPts val="1800"/>
              </a:spcBef>
              <a:spcAft>
                <a:spcPts val="0"/>
              </a:spcAft>
              <a:buClr>
                <a:srgbClr val="3F3F3F"/>
              </a:buClr>
              <a:buSzPts val="2000"/>
              <a:buFont typeface="Arial"/>
              <a:buAutoNum type="alphaLcPeriod" startAt="6"/>
            </a:pPr>
            <a:r>
              <a:rPr lang="de-DE" sz="2800" b="0" i="0" u="none" strike="noStrike" cap="none" dirty="0" err="1">
                <a:solidFill>
                  <a:srgbClr val="3F3F3F"/>
                </a:solidFill>
                <a:latin typeface="Aptos" panose="020B0004020202020204" pitchFamily="34" charset="0"/>
                <a:sym typeface="Arial"/>
              </a:rPr>
              <a:t>Trasporti</a:t>
            </a:r>
            <a:r>
              <a:rPr lang="de-DE" sz="2800" b="0" i="0" u="none" strike="noStrike" cap="none" dirty="0">
                <a:solidFill>
                  <a:srgbClr val="3F3F3F"/>
                </a:solidFill>
                <a:latin typeface="Aptos" panose="020B0004020202020204" pitchFamily="34" charset="0"/>
                <a:sym typeface="Arial"/>
              </a:rPr>
              <a:t>.</a:t>
            </a:r>
            <a:endParaRPr sz="2800" b="0" i="0" u="none" strike="noStrike" cap="none" dirty="0">
              <a:solidFill>
                <a:srgbClr val="3F3F3F"/>
              </a:solidFill>
              <a:latin typeface="Aptos" panose="020B0004020202020204" pitchFamily="34" charset="0"/>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0"/>
          <p:cNvSpPr txBox="1">
            <a:spLocks noGrp="1"/>
          </p:cNvSpPr>
          <p:nvPr>
            <p:ph type="title"/>
          </p:nvPr>
        </p:nvSpPr>
        <p:spPr>
          <a:xfrm>
            <a:off x="601249" y="457581"/>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PAN GPP 2023 </a:t>
            </a:r>
            <a:endParaRPr dirty="0">
              <a:latin typeface="Aptos Serif" panose="02020604070405020304" pitchFamily="18" charset="0"/>
              <a:ea typeface="Arial"/>
              <a:cs typeface="Aptos Serif" panose="02020604070405020304" pitchFamily="18" charset="0"/>
              <a:sym typeface="Arial"/>
            </a:endParaRPr>
          </a:p>
        </p:txBody>
      </p:sp>
      <p:sp>
        <p:nvSpPr>
          <p:cNvPr id="742" name="Google Shape;742;p80"/>
          <p:cNvSpPr txBox="1"/>
          <p:nvPr/>
        </p:nvSpPr>
        <p:spPr>
          <a:xfrm>
            <a:off x="851770" y="2442575"/>
            <a:ext cx="10471759"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dirty="0">
                <a:solidFill>
                  <a:srgbClr val="000000"/>
                </a:solidFill>
                <a:latin typeface="Aptos" panose="020B0004020202020204" pitchFamily="34" charset="0"/>
                <a:sym typeface="Arial"/>
              </a:rPr>
              <a:t>I </a:t>
            </a:r>
            <a:r>
              <a:rPr lang="de-DE" sz="2000" b="1" i="0" u="none" strike="noStrike" cap="none" dirty="0" err="1">
                <a:solidFill>
                  <a:srgbClr val="000000"/>
                </a:solidFill>
                <a:latin typeface="Aptos" panose="020B0004020202020204" pitchFamily="34" charset="0"/>
                <a:sym typeface="Arial"/>
              </a:rPr>
              <a:t>principali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obiettivi</a:t>
            </a:r>
            <a:r>
              <a:rPr lang="de-DE" sz="2000" b="1" i="0" u="none" strike="noStrike" cap="none" dirty="0">
                <a:solidFill>
                  <a:srgbClr val="000000"/>
                </a:solidFill>
                <a:latin typeface="Aptos" panose="020B0004020202020204" pitchFamily="34" charset="0"/>
                <a:sym typeface="Arial"/>
              </a:rPr>
              <a:t> </a:t>
            </a:r>
            <a:r>
              <a:rPr lang="de-DE" sz="2000" b="1" i="0" u="none" strike="noStrike" cap="none" dirty="0" err="1">
                <a:solidFill>
                  <a:srgbClr val="000000"/>
                </a:solidFill>
                <a:latin typeface="Aptos" panose="020B0004020202020204" pitchFamily="34" charset="0"/>
                <a:sym typeface="Arial"/>
              </a:rPr>
              <a:t>ambientali</a:t>
            </a:r>
            <a:r>
              <a:rPr lang="de-DE" sz="2000" b="1" i="0" u="none" strike="noStrike" cap="none" dirty="0">
                <a:solidFill>
                  <a:srgbClr val="000000"/>
                </a:solidFill>
                <a:latin typeface="Aptos" panose="020B0004020202020204" pitchFamily="34" charset="0"/>
                <a:sym typeface="Arial"/>
              </a:rPr>
              <a:t> del PAN GPP 2023 </a:t>
            </a:r>
            <a:r>
              <a:rPr lang="de-DE" sz="2000" b="1" i="0" u="none" strike="noStrike" cap="none" dirty="0" err="1">
                <a:solidFill>
                  <a:srgbClr val="000000"/>
                </a:solidFill>
                <a:latin typeface="Aptos" panose="020B0004020202020204" pitchFamily="34" charset="0"/>
                <a:sym typeface="Arial"/>
              </a:rPr>
              <a:t>sono</a:t>
            </a:r>
            <a:r>
              <a:rPr lang="de-DE" sz="2000" b="1" i="0" u="none" strike="noStrike" cap="none" dirty="0">
                <a:solidFill>
                  <a:srgbClr val="000000"/>
                </a:solidFill>
                <a:latin typeface="Aptos" panose="020B0004020202020204" pitchFamily="34" charset="0"/>
                <a:sym typeface="Arial"/>
              </a:rPr>
              <a:t> i </a:t>
            </a:r>
            <a:r>
              <a:rPr lang="de-DE" sz="2000" b="1" i="0" u="none" strike="noStrike" cap="none" dirty="0" err="1">
                <a:solidFill>
                  <a:srgbClr val="000000"/>
                </a:solidFill>
                <a:latin typeface="Aptos" panose="020B0004020202020204" pitchFamily="34" charset="0"/>
                <a:sym typeface="Arial"/>
              </a:rPr>
              <a:t>seguenti</a:t>
            </a:r>
            <a:r>
              <a:rPr lang="de-DE" sz="2000" b="1" i="0" u="none" strike="noStrike" cap="none" dirty="0">
                <a:solidFill>
                  <a:srgbClr val="000000"/>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AutoNum type="alphaLcParenBoth"/>
            </a:pPr>
            <a:r>
              <a:rPr lang="de-DE" sz="2000" b="1" i="0" u="none" strike="noStrike" cap="none" dirty="0" err="1">
                <a:solidFill>
                  <a:srgbClr val="035854"/>
                </a:solidFill>
                <a:latin typeface="Aptos" panose="020B0004020202020204" pitchFamily="34" charset="0"/>
                <a:sym typeface="Arial"/>
              </a:rPr>
              <a:t>mitigare</a:t>
            </a:r>
            <a:r>
              <a:rPr lang="de-DE" sz="2000" b="1" i="0" u="none" strike="noStrike" cap="none" dirty="0">
                <a:solidFill>
                  <a:srgbClr val="035854"/>
                </a:solidFill>
                <a:latin typeface="Aptos" panose="020B0004020202020204" pitchFamily="34" charset="0"/>
                <a:sym typeface="Arial"/>
              </a:rPr>
              <a:t> i </a:t>
            </a:r>
            <a:r>
              <a:rPr lang="de-DE" sz="2000" b="1" i="0" u="none" strike="noStrike" cap="none" dirty="0" err="1">
                <a:solidFill>
                  <a:srgbClr val="035854"/>
                </a:solidFill>
                <a:latin typeface="Aptos" panose="020B0004020202020204" pitchFamily="34" charset="0"/>
                <a:sym typeface="Arial"/>
              </a:rPr>
              <a:t>cambiamenti</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climatici</a:t>
            </a:r>
            <a:r>
              <a:rPr lang="de-DE" sz="2000" b="1" i="0" u="none" strike="noStrike" cap="none" dirty="0">
                <a:solidFill>
                  <a:srgbClr val="035854"/>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riducendo</a:t>
            </a:r>
            <a:r>
              <a:rPr lang="de-DE" sz="2000" b="0" i="0" u="none" strike="noStrike" cap="none" dirty="0">
                <a:solidFill>
                  <a:srgbClr val="000000"/>
                </a:solidFill>
                <a:latin typeface="Aptos" panose="020B0004020202020204" pitchFamily="34" charset="0"/>
                <a:sym typeface="Arial"/>
              </a:rPr>
              <a:t> le </a:t>
            </a:r>
            <a:r>
              <a:rPr lang="de-DE" sz="2000" b="0" i="0" u="none" strike="noStrike" cap="none" dirty="0" err="1">
                <a:solidFill>
                  <a:srgbClr val="000000"/>
                </a:solidFill>
                <a:latin typeface="Aptos" panose="020B0004020202020204" pitchFamily="34" charset="0"/>
                <a:sym typeface="Arial"/>
              </a:rPr>
              <a:t>emissioni</a:t>
            </a:r>
            <a:r>
              <a:rPr lang="de-DE" sz="2000" b="0" i="0" u="none" strike="noStrike" cap="none" dirty="0">
                <a:solidFill>
                  <a:srgbClr val="000000"/>
                </a:solidFill>
                <a:latin typeface="Aptos" panose="020B0004020202020204" pitchFamily="34" charset="0"/>
                <a:sym typeface="Arial"/>
              </a:rPr>
              <a:t> di gas </a:t>
            </a:r>
            <a:r>
              <a:rPr lang="de-DE" sz="2000" b="0" i="0" u="none" strike="noStrike" cap="none" dirty="0" err="1">
                <a:solidFill>
                  <a:srgbClr val="000000"/>
                </a:solidFill>
                <a:latin typeface="Aptos" panose="020B0004020202020204" pitchFamily="34" charset="0"/>
                <a:sym typeface="Arial"/>
              </a:rPr>
              <a:t>che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alterano</a:t>
            </a:r>
            <a:r>
              <a:rPr lang="de-DE" sz="2000" b="0" i="0" u="none" strike="noStrike" cap="none" dirty="0">
                <a:solidFill>
                  <a:srgbClr val="000000"/>
                </a:solidFill>
                <a:latin typeface="Aptos" panose="020B0004020202020204" pitchFamily="34" charset="0"/>
                <a:sym typeface="Arial"/>
              </a:rPr>
              <a:t> il </a:t>
            </a:r>
            <a:r>
              <a:rPr lang="de-DE" sz="2000" b="0" i="0" u="none" strike="noStrike" cap="none" dirty="0" err="1">
                <a:solidFill>
                  <a:srgbClr val="000000"/>
                </a:solidFill>
                <a:latin typeface="Aptos" panose="020B0004020202020204" pitchFamily="34" charset="0"/>
                <a:sym typeface="Arial"/>
              </a:rPr>
              <a:t>clima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attraverso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l’aumento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dell’efficienza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energetica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prodotti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servizi, la </a:t>
            </a:r>
            <a:r>
              <a:rPr lang="de-DE" sz="2000" b="0" i="0" u="none" strike="noStrike" cap="none" dirty="0" err="1">
                <a:solidFill>
                  <a:srgbClr val="000000"/>
                </a:solidFill>
                <a:latin typeface="Aptos" panose="020B0004020202020204" pitchFamily="34" charset="0"/>
                <a:sym typeface="Arial"/>
              </a:rPr>
              <a:t>riduzione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dell’uso</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fonti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energetiche</a:t>
            </a:r>
            <a:r>
              <a:rPr lang="de-DE" sz="2000" b="0" i="0" u="none" strike="noStrike" cap="none" dirty="0">
                <a:solidFill>
                  <a:srgbClr val="000000"/>
                </a:solidFill>
                <a:latin typeface="Aptos" panose="020B0004020202020204" pitchFamily="34" charset="0"/>
                <a:sym typeface="Arial"/>
              </a:rPr>
              <a:t> non </a:t>
            </a:r>
            <a:r>
              <a:rPr lang="de-DE" sz="2000" b="0" i="0" u="none" strike="noStrike" cap="none" dirty="0" err="1">
                <a:solidFill>
                  <a:srgbClr val="000000"/>
                </a:solidFill>
                <a:latin typeface="Aptos" panose="020B0004020202020204" pitchFamily="34" charset="0"/>
                <a:sym typeface="Arial"/>
              </a:rPr>
              <a:t>rinnovabili</a:t>
            </a:r>
            <a:r>
              <a:rPr lang="de-DE" sz="2000" b="0" i="0" u="none" strike="noStrike" cap="none" dirty="0">
                <a:solidFill>
                  <a:srgbClr val="000000"/>
                </a:solidFill>
                <a:latin typeface="Aptos" panose="020B0004020202020204" pitchFamily="34" charset="0"/>
                <a:sym typeface="Arial"/>
              </a:rPr>
              <a:t> o </a:t>
            </a:r>
            <a:r>
              <a:rPr lang="de-DE" sz="2000" b="0" i="0" u="none" strike="noStrike" cap="none" dirty="0" err="1">
                <a:solidFill>
                  <a:srgbClr val="000000"/>
                </a:solidFill>
                <a:latin typeface="Aptos" panose="020B0004020202020204" pitchFamily="34" charset="0"/>
                <a:sym typeface="Arial"/>
              </a:rPr>
              <a:t>emissive</a:t>
            </a:r>
            <a:r>
              <a:rPr lang="de-DE" sz="2000" b="0" i="0" u="none" strike="noStrike" cap="none" dirty="0">
                <a:solidFill>
                  <a:srgbClr val="000000"/>
                </a:solidFill>
                <a:latin typeface="Aptos" panose="020B0004020202020204" pitchFamily="34" charset="0"/>
                <a:sym typeface="Arial"/>
              </a:rPr>
              <a:t>, la </a:t>
            </a:r>
            <a:r>
              <a:rPr lang="de-DE" sz="2000" b="0" i="0" u="none" strike="noStrike" cap="none" dirty="0" err="1">
                <a:solidFill>
                  <a:srgbClr val="000000"/>
                </a:solidFill>
                <a:latin typeface="Aptos" panose="020B0004020202020204" pitchFamily="34" charset="0"/>
                <a:sym typeface="Arial"/>
              </a:rPr>
              <a:t>promozione</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modelli</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economia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circolare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la </a:t>
            </a:r>
            <a:r>
              <a:rPr lang="de-DE" sz="2000" b="0" i="0" u="none" strike="noStrike" cap="none" dirty="0" err="1">
                <a:solidFill>
                  <a:srgbClr val="000000"/>
                </a:solidFill>
                <a:latin typeface="Aptos" panose="020B0004020202020204" pitchFamily="34" charset="0"/>
                <a:sym typeface="Arial"/>
              </a:rPr>
              <a:t>razionalizzazione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consumi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degli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acquisti</a:t>
            </a:r>
            <a:r>
              <a:rPr lang="de-DE" sz="2000" b="0" i="0" u="none" strike="noStrike" cap="none" dirty="0">
                <a:solidFill>
                  <a:srgbClr val="000000"/>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AutoNum type="alphaLcParenBoth"/>
            </a:pPr>
            <a:r>
              <a:rPr lang="de-DE" sz="2000" b="0" i="0" u="none" strike="noStrike" cap="none" dirty="0" err="1">
                <a:solidFill>
                  <a:srgbClr val="000000"/>
                </a:solidFill>
                <a:latin typeface="Aptos" panose="020B0004020202020204" pitchFamily="34" charset="0"/>
                <a:sym typeface="Arial"/>
              </a:rPr>
              <a:t>promuovere</a:t>
            </a:r>
            <a:r>
              <a:rPr lang="de-DE" sz="2000" b="0" i="0" u="none" strike="noStrike" cap="none" dirty="0">
                <a:solidFill>
                  <a:srgbClr val="000000"/>
                </a:solidFill>
                <a:latin typeface="Aptos" panose="020B0004020202020204" pitchFamily="34" charset="0"/>
                <a:sym typeface="Arial"/>
              </a:rPr>
              <a:t> la </a:t>
            </a:r>
            <a:r>
              <a:rPr lang="de-DE" sz="2000" b="1" i="0" u="none" strike="noStrike" cap="none" dirty="0" err="1">
                <a:solidFill>
                  <a:srgbClr val="035854"/>
                </a:solidFill>
                <a:latin typeface="Aptos" panose="020B0004020202020204" pitchFamily="34" charset="0"/>
                <a:sym typeface="Arial"/>
              </a:rPr>
              <a:t>transizione</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verso</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un</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modello</a:t>
            </a:r>
            <a:r>
              <a:rPr lang="de-DE" sz="2000" b="1" i="0" u="none" strike="noStrike" cap="none" dirty="0">
                <a:solidFill>
                  <a:srgbClr val="035854"/>
                </a:solidFill>
                <a:latin typeface="Aptos" panose="020B0004020202020204" pitchFamily="34" charset="0"/>
                <a:sym typeface="Arial"/>
              </a:rPr>
              <a:t> di </a:t>
            </a:r>
            <a:r>
              <a:rPr lang="de-DE" sz="2000" b="1" i="0" u="none" strike="noStrike" cap="none" dirty="0" err="1">
                <a:solidFill>
                  <a:srgbClr val="035854"/>
                </a:solidFill>
                <a:latin typeface="Aptos" panose="020B0004020202020204" pitchFamily="34" charset="0"/>
                <a:sym typeface="Arial"/>
              </a:rPr>
              <a:t>economia</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circolare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migliorare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l’efficienza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nell’uso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materiali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ridurre</a:t>
            </a:r>
            <a:r>
              <a:rPr lang="de-DE" sz="2000" b="0" i="0" u="none" strike="noStrike" cap="none" dirty="0">
                <a:solidFill>
                  <a:srgbClr val="000000"/>
                </a:solidFill>
                <a:latin typeface="Aptos" panose="020B0004020202020204" pitchFamily="34" charset="0"/>
                <a:sym typeface="Arial"/>
              </a:rPr>
              <a:t> i </a:t>
            </a:r>
            <a:r>
              <a:rPr lang="de-DE" sz="2000" b="0" i="0" u="none" strike="noStrike" cap="none" dirty="0" err="1">
                <a:solidFill>
                  <a:srgbClr val="000000"/>
                </a:solidFill>
                <a:latin typeface="Aptos" panose="020B0004020202020204" pitchFamily="34" charset="0"/>
                <a:sym typeface="Arial"/>
              </a:rPr>
              <a:t>rifiuti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prodotti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attraverso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una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migliore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progettazione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prodotti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servizi, </a:t>
            </a:r>
            <a:r>
              <a:rPr lang="de-DE" sz="2000" b="0" i="0" u="none" strike="noStrike" cap="none" dirty="0" err="1">
                <a:solidFill>
                  <a:srgbClr val="000000"/>
                </a:solidFill>
                <a:latin typeface="Aptos" panose="020B0004020202020204" pitchFamily="34" charset="0"/>
                <a:sym typeface="Arial"/>
              </a:rPr>
              <a:t>promuovere</a:t>
            </a:r>
            <a:r>
              <a:rPr lang="de-DE" sz="2000" b="0" i="0" u="none" strike="noStrike" cap="none" dirty="0">
                <a:solidFill>
                  <a:srgbClr val="000000"/>
                </a:solidFill>
                <a:latin typeface="Aptos" panose="020B0004020202020204" pitchFamily="34" charset="0"/>
                <a:sym typeface="Arial"/>
              </a:rPr>
              <a:t> il </a:t>
            </a:r>
            <a:r>
              <a:rPr lang="de-DE" sz="2000" b="0" i="0" u="none" strike="noStrike" cap="none" dirty="0" err="1">
                <a:solidFill>
                  <a:srgbClr val="000000"/>
                </a:solidFill>
                <a:latin typeface="Aptos" panose="020B0004020202020204" pitchFamily="34" charset="0"/>
                <a:sym typeface="Arial"/>
              </a:rPr>
              <a:t>riutilizzo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materiali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provenienti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dal</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riciclaggio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dalla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simbiosi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industriale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prolungare</a:t>
            </a:r>
            <a:r>
              <a:rPr lang="de-DE" sz="2000" b="0" i="0" u="none" strike="noStrike" cap="none" dirty="0">
                <a:solidFill>
                  <a:srgbClr val="000000"/>
                </a:solidFill>
                <a:latin typeface="Aptos" panose="020B0004020202020204" pitchFamily="34" charset="0"/>
                <a:sym typeface="Arial"/>
              </a:rPr>
              <a:t> la </a:t>
            </a:r>
            <a:r>
              <a:rPr lang="de-DE" sz="2000" b="0" i="0" u="none" strike="noStrike" cap="none" dirty="0" err="1">
                <a:solidFill>
                  <a:srgbClr val="000000"/>
                </a:solidFill>
                <a:latin typeface="Aptos" panose="020B0004020202020204" pitchFamily="34" charset="0"/>
                <a:sym typeface="Arial"/>
              </a:rPr>
              <a:t>vita</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utile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prodotti</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ridurre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l’acquisto</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prodotti</a:t>
            </a:r>
            <a:endParaRPr sz="1400" b="0" i="0" u="none" strike="noStrike" cap="none" dirty="0">
              <a:solidFill>
                <a:srgbClr val="000000"/>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AutoNum type="alphaLcParenBoth"/>
            </a:pPr>
            <a:r>
              <a:rPr lang="de-DE" sz="2000" b="1" i="0" u="none" strike="noStrike" cap="none" dirty="0" err="1">
                <a:solidFill>
                  <a:srgbClr val="035854"/>
                </a:solidFill>
                <a:latin typeface="Aptos" panose="020B0004020202020204" pitchFamily="34" charset="0"/>
                <a:sym typeface="Arial"/>
              </a:rPr>
              <a:t>prevenzione</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e</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riduzione</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dell’inquinamento</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dell’aria</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dell’acqua</a:t>
            </a:r>
            <a:r>
              <a:rPr lang="de-DE" sz="2000" b="1" i="0" u="none" strike="noStrike" cap="none" dirty="0">
                <a:solidFill>
                  <a:srgbClr val="035854"/>
                </a:solidFill>
                <a:latin typeface="Aptos" panose="020B0004020202020204" pitchFamily="34" charset="0"/>
                <a:sym typeface="Arial"/>
              </a:rPr>
              <a:t> </a:t>
            </a:r>
            <a:r>
              <a:rPr lang="de-DE" sz="2000" b="1" i="0" u="none" strike="noStrike" cap="none" dirty="0" err="1">
                <a:solidFill>
                  <a:srgbClr val="035854"/>
                </a:solidFill>
                <a:latin typeface="Aptos" panose="020B0004020202020204" pitchFamily="34" charset="0"/>
                <a:sym typeface="Arial"/>
              </a:rPr>
              <a:t>e</a:t>
            </a:r>
            <a:r>
              <a:rPr lang="de-DE" sz="2000" b="1" i="0" u="none" strike="noStrike" cap="none" dirty="0">
                <a:solidFill>
                  <a:srgbClr val="035854"/>
                </a:solidFill>
                <a:latin typeface="Aptos" panose="020B0004020202020204" pitchFamily="34" charset="0"/>
                <a:sym typeface="Arial"/>
              </a:rPr>
              <a:t> del </a:t>
            </a:r>
            <a:r>
              <a:rPr lang="de-DE" sz="2000" b="1" i="0" u="none" strike="noStrike" cap="none" dirty="0" err="1">
                <a:solidFill>
                  <a:srgbClr val="035854"/>
                </a:solidFill>
                <a:latin typeface="Aptos" panose="020B0004020202020204" pitchFamily="34" charset="0"/>
                <a:sym typeface="Arial"/>
              </a:rPr>
              <a:t>suolo</a:t>
            </a:r>
            <a:r>
              <a:rPr lang="de-DE" sz="2000" b="1" i="0" u="none" strike="noStrike" cap="none" dirty="0">
                <a:solidFill>
                  <a:srgbClr val="035854"/>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attraverso</a:t>
            </a:r>
            <a:r>
              <a:rPr lang="de-DE" sz="2000" b="0" i="0" u="none" strike="noStrike" cap="none" dirty="0">
                <a:solidFill>
                  <a:srgbClr val="000000"/>
                </a:solidFill>
                <a:latin typeface="Aptos" panose="020B0004020202020204" pitchFamily="34" charset="0"/>
                <a:sym typeface="Arial"/>
              </a:rPr>
              <a:t> la </a:t>
            </a:r>
            <a:r>
              <a:rPr lang="de-DE" sz="2000" b="0" i="0" u="none" strike="noStrike" cap="none" dirty="0" err="1">
                <a:solidFill>
                  <a:srgbClr val="000000"/>
                </a:solidFill>
                <a:latin typeface="Aptos" panose="020B0004020202020204" pitchFamily="34" charset="0"/>
                <a:sym typeface="Arial"/>
              </a:rPr>
              <a:t>riduzione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dell’uso</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e</a:t>
            </a:r>
            <a:r>
              <a:rPr lang="de-DE" sz="2000" b="0" i="0" u="none" strike="noStrike" cap="none" dirty="0">
                <a:solidFill>
                  <a:srgbClr val="000000"/>
                </a:solidFill>
                <a:latin typeface="Aptos" panose="020B0004020202020204" pitchFamily="34" charset="0"/>
                <a:sym typeface="Arial"/>
              </a:rPr>
              <a:t> delle </a:t>
            </a:r>
            <a:r>
              <a:rPr lang="de-DE" sz="2000" b="0" i="0" u="none" strike="noStrike" cap="none" dirty="0" err="1">
                <a:solidFill>
                  <a:srgbClr val="000000"/>
                </a:solidFill>
                <a:latin typeface="Aptos" panose="020B0004020202020204" pitchFamily="34" charset="0"/>
                <a:sym typeface="Arial"/>
              </a:rPr>
              <a:t>emissioni</a:t>
            </a:r>
            <a:r>
              <a:rPr lang="de-DE" sz="2000" b="0" i="0" u="none" strike="noStrike" cap="none" dirty="0">
                <a:solidFill>
                  <a:srgbClr val="000000"/>
                </a:solidFill>
                <a:latin typeface="Aptos" panose="020B0004020202020204" pitchFamily="34" charset="0"/>
                <a:sym typeface="Arial"/>
              </a:rPr>
              <a:t> di </a:t>
            </a:r>
            <a:r>
              <a:rPr lang="de-DE" sz="2000" b="0" i="0" u="none" strike="noStrike" cap="none" dirty="0" err="1">
                <a:solidFill>
                  <a:srgbClr val="000000"/>
                </a:solidFill>
                <a:latin typeface="Aptos" panose="020B0004020202020204" pitchFamily="34" charset="0"/>
                <a:sym typeface="Arial"/>
              </a:rPr>
              <a:t>sostanze</a:t>
            </a:r>
            <a:r>
              <a:rPr lang="de-DE" sz="2000" b="0" i="0" u="none" strike="noStrike" cap="none" dirty="0">
                <a:solidFill>
                  <a:srgbClr val="000000"/>
                </a:solidFill>
                <a:latin typeface="Aptos" panose="020B0004020202020204" pitchFamily="34" charset="0"/>
                <a:sym typeface="Arial"/>
              </a:rPr>
              <a:t> </a:t>
            </a:r>
            <a:r>
              <a:rPr lang="de-DE" sz="2000" b="0" i="0" u="none" strike="noStrike" cap="none" dirty="0" err="1">
                <a:solidFill>
                  <a:srgbClr val="000000"/>
                </a:solidFill>
                <a:latin typeface="Aptos" panose="020B0004020202020204" pitchFamily="34" charset="0"/>
                <a:sym typeface="Arial"/>
              </a:rPr>
              <a:t>pericolose</a:t>
            </a:r>
            <a:r>
              <a:rPr lang="de-DE" sz="2000" b="0" i="0" u="none" strike="noStrike" cap="none" dirty="0">
                <a:solidFill>
                  <a:srgbClr val="000000"/>
                </a:solidFill>
                <a:latin typeface="Aptos" panose="020B0004020202020204" pitchFamily="34" charset="0"/>
                <a:sym typeface="Arial"/>
              </a:rPr>
              <a:t>.</a:t>
            </a:r>
            <a:endParaRPr sz="20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1"/>
          <p:cNvSpPr txBox="1">
            <a:spLocks noGrp="1"/>
          </p:cNvSpPr>
          <p:nvPr>
            <p:ph type="title"/>
          </p:nvPr>
        </p:nvSpPr>
        <p:spPr>
          <a:xfrm>
            <a:off x="594359" y="494372"/>
            <a:ext cx="759169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Definizione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Appalto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verde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748" name="Google Shape;748;p81"/>
          <p:cNvSpPr txBox="1">
            <a:spLocks noGrp="1"/>
          </p:cNvSpPr>
          <p:nvPr>
            <p:ph type="body" idx="1"/>
          </p:nvPr>
        </p:nvSpPr>
        <p:spPr>
          <a:xfrm>
            <a:off x="594359" y="1977118"/>
            <a:ext cx="9664457" cy="4386510"/>
          </a:xfrm>
          <a:prstGeom prst="rect">
            <a:avLst/>
          </a:prstGeom>
          <a:noFill/>
          <a:ln>
            <a:noFill/>
          </a:ln>
        </p:spPr>
        <p:txBody>
          <a:bodyPr spcFirstLastPara="1" wrap="square" lIns="0" tIns="228600" rIns="0" bIns="0" anchor="t" anchorCtr="0">
            <a:normAutofit fontScale="70000" lnSpcReduction="20000"/>
          </a:bodyPr>
          <a:lstStyle/>
          <a:p>
            <a:pPr marL="457200" lvl="0" indent="-228600" algn="l" rtl="0">
              <a:lnSpc>
                <a:spcPct val="160000"/>
              </a:lnSpc>
              <a:spcBef>
                <a:spcPts val="2200"/>
              </a:spcBef>
              <a:spcAft>
                <a:spcPts val="0"/>
              </a:spcAft>
              <a:buClr>
                <a:schemeClr val="accent4"/>
              </a:buClr>
              <a:buSzPct val="122449"/>
              <a:buFont typeface="Arial"/>
              <a:buNone/>
            </a:pPr>
            <a:r>
              <a:rPr lang="de-DE" sz="2800" dirty="0">
                <a:latin typeface="Aptos" panose="020B0004020202020204" pitchFamily="34" charset="0"/>
                <a:sym typeface="Arial"/>
              </a:rPr>
              <a:t>Una </a:t>
            </a:r>
            <a:r>
              <a:rPr lang="de-DE" sz="2800" dirty="0" err="1">
                <a:latin typeface="Aptos" panose="020B0004020202020204" pitchFamily="34" charset="0"/>
                <a:sym typeface="Arial"/>
              </a:rPr>
              <a:t>appalto</a:t>
            </a:r>
            <a:r>
              <a:rPr lang="de-DE" sz="2800" b="0" dirty="0" err="1">
                <a:latin typeface="Aptos" panose="020B0004020202020204" pitchFamily="34" charset="0"/>
                <a:sym typeface="Arial"/>
              </a:rPr>
              <a:t>è</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definita</a:t>
            </a:r>
            <a:r>
              <a:rPr lang="de-DE" sz="2800" b="0" dirty="0">
                <a:latin typeface="Aptos" panose="020B0004020202020204" pitchFamily="34" charset="0"/>
                <a:sym typeface="Arial"/>
              </a:rPr>
              <a:t> </a:t>
            </a:r>
            <a:r>
              <a:rPr lang="de-DE" sz="2800" dirty="0">
                <a:latin typeface="Aptos" panose="020B0004020202020204" pitchFamily="34" charset="0"/>
                <a:sym typeface="Arial"/>
              </a:rPr>
              <a:t>“</a:t>
            </a:r>
            <a:r>
              <a:rPr lang="de-DE" sz="2800" dirty="0" err="1">
                <a:latin typeface="Aptos" panose="020B0004020202020204" pitchFamily="34" charset="0"/>
                <a:sym typeface="Arial"/>
              </a:rPr>
              <a:t>verde</a:t>
            </a:r>
            <a:r>
              <a:rPr lang="de-DE" sz="2800" dirty="0">
                <a:latin typeface="Aptos" panose="020B0004020202020204" pitchFamily="34" charset="0"/>
                <a:sym typeface="Arial"/>
              </a:rPr>
              <a:t>” </a:t>
            </a:r>
            <a:r>
              <a:rPr lang="de-DE" sz="2800" dirty="0" err="1">
                <a:latin typeface="Aptos" panose="020B0004020202020204" pitchFamily="34" charset="0"/>
                <a:sym typeface="Arial"/>
              </a:rPr>
              <a:t>quando</a:t>
            </a:r>
            <a:r>
              <a:rPr lang="de-DE" sz="2800" dirty="0">
                <a:latin typeface="Aptos" panose="020B0004020202020204" pitchFamily="34" charset="0"/>
                <a:sym typeface="Arial"/>
              </a:rPr>
              <a:t> </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come</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previsto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dall’art</a:t>
            </a:r>
            <a:r>
              <a:rPr lang="de-DE" sz="2800" b="0" dirty="0">
                <a:latin typeface="Aptos" panose="020B0004020202020204" pitchFamily="34" charset="0"/>
                <a:sym typeface="Arial"/>
              </a:rPr>
              <a:t>. 57, </a:t>
            </a:r>
            <a:r>
              <a:rPr lang="de-DE" sz="2800" b="0" dirty="0" err="1">
                <a:latin typeface="Aptos" panose="020B0004020202020204" pitchFamily="34" charset="0"/>
                <a:sym typeface="Arial"/>
              </a:rPr>
              <a:t>comma</a:t>
            </a:r>
            <a:r>
              <a:rPr lang="de-DE" sz="2800" b="0" dirty="0">
                <a:latin typeface="Aptos" panose="020B0004020202020204" pitchFamily="34" charset="0"/>
                <a:sym typeface="Arial"/>
              </a:rPr>
              <a:t> 2, del </a:t>
            </a:r>
            <a:r>
              <a:rPr lang="de-DE" sz="2800" b="0" dirty="0" err="1">
                <a:latin typeface="Aptos" panose="020B0004020202020204" pitchFamily="34" charset="0"/>
                <a:sym typeface="Arial"/>
              </a:rPr>
              <a:t>decreto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legislativo</a:t>
            </a:r>
            <a:r>
              <a:rPr lang="de-DE" sz="2800" b="0" dirty="0">
                <a:latin typeface="Aptos" panose="020B0004020202020204" pitchFamily="34" charset="0"/>
                <a:sym typeface="Arial"/>
              </a:rPr>
              <a:t> n. 36 del 31 </a:t>
            </a:r>
            <a:r>
              <a:rPr lang="de-DE" sz="2800" b="0" dirty="0" err="1">
                <a:latin typeface="Aptos" panose="020B0004020202020204" pitchFamily="34" charset="0"/>
                <a:sym typeface="Arial"/>
              </a:rPr>
              <a:t>marzo</a:t>
            </a:r>
            <a:r>
              <a:rPr lang="de-DE" sz="2800" b="0" dirty="0">
                <a:latin typeface="Aptos" panose="020B0004020202020204" pitchFamily="34" charset="0"/>
                <a:sym typeface="Arial"/>
              </a:rPr>
              <a:t> 2023 - </a:t>
            </a:r>
            <a:r>
              <a:rPr lang="de-DE" sz="2800" dirty="0">
                <a:latin typeface="Aptos" panose="020B0004020202020204" pitchFamily="34" charset="0"/>
                <a:sym typeface="Arial"/>
              </a:rPr>
              <a:t>tutte le </a:t>
            </a:r>
            <a:r>
              <a:rPr lang="de-DE" sz="2800" dirty="0" err="1">
                <a:latin typeface="Aptos" panose="020B0004020202020204" pitchFamily="34" charset="0"/>
                <a:sym typeface="Arial"/>
              </a:rPr>
              <a:t>specifiche</a:t>
            </a:r>
            <a:r>
              <a:rPr lang="de-DE" sz="2800" dirty="0">
                <a:latin typeface="Aptos" panose="020B0004020202020204" pitchFamily="34" charset="0"/>
                <a:sym typeface="Arial"/>
              </a:rPr>
              <a:t> </a:t>
            </a:r>
            <a:r>
              <a:rPr lang="de-DE" sz="2800" dirty="0" err="1">
                <a:latin typeface="Aptos" panose="020B0004020202020204" pitchFamily="34" charset="0"/>
                <a:sym typeface="Arial"/>
              </a:rPr>
              <a:t>tecniche</a:t>
            </a:r>
            <a:r>
              <a:rPr lang="de-DE" sz="2800" dirty="0">
                <a:latin typeface="Aptos" panose="020B0004020202020204" pitchFamily="34" charset="0"/>
                <a:sym typeface="Arial"/>
              </a:rPr>
              <a:t> </a:t>
            </a:r>
            <a:r>
              <a:rPr lang="de-DE" sz="2800" dirty="0" err="1">
                <a:latin typeface="Aptos" panose="020B0004020202020204" pitchFamily="34" charset="0"/>
                <a:sym typeface="Arial"/>
              </a:rPr>
              <a:t>e</a:t>
            </a:r>
            <a:r>
              <a:rPr lang="de-DE" sz="2800" dirty="0">
                <a:latin typeface="Aptos" panose="020B0004020202020204" pitchFamily="34" charset="0"/>
                <a:sym typeface="Arial"/>
              </a:rPr>
              <a:t> le </a:t>
            </a:r>
            <a:r>
              <a:rPr lang="de-DE" sz="2800" dirty="0" err="1">
                <a:latin typeface="Aptos" panose="020B0004020202020204" pitchFamily="34" charset="0"/>
                <a:sym typeface="Arial"/>
              </a:rPr>
              <a:t>clausole</a:t>
            </a:r>
            <a:r>
              <a:rPr lang="de-DE" sz="2800" dirty="0">
                <a:latin typeface="Aptos" panose="020B0004020202020204" pitchFamily="34" charset="0"/>
                <a:sym typeface="Arial"/>
              </a:rPr>
              <a:t> </a:t>
            </a:r>
            <a:r>
              <a:rPr lang="de-DE" sz="2800" dirty="0" err="1">
                <a:latin typeface="Aptos" panose="020B0004020202020204" pitchFamily="34" charset="0"/>
                <a:sym typeface="Arial"/>
              </a:rPr>
              <a:t>contrattuali</a:t>
            </a:r>
            <a:r>
              <a:rPr lang="de-DE" sz="2800" dirty="0">
                <a:latin typeface="Aptos" panose="020B0004020202020204" pitchFamily="34" charset="0"/>
                <a:sym typeface="Arial"/>
              </a:rPr>
              <a:t> </a:t>
            </a:r>
            <a:r>
              <a:rPr lang="de-DE" sz="2800" dirty="0" err="1">
                <a:latin typeface="Aptos" panose="020B0004020202020204" pitchFamily="34" charset="0"/>
                <a:sym typeface="Arial"/>
              </a:rPr>
              <a:t>dei</a:t>
            </a:r>
            <a:r>
              <a:rPr lang="de-DE" sz="2800" dirty="0">
                <a:latin typeface="Aptos" panose="020B0004020202020204" pitchFamily="34" charset="0"/>
                <a:sym typeface="Arial"/>
              </a:rPr>
              <a:t> CAM </a:t>
            </a:r>
            <a:r>
              <a:rPr lang="de-DE" sz="2800" dirty="0" err="1">
                <a:latin typeface="Aptos" panose="020B0004020202020204" pitchFamily="34" charset="0"/>
                <a:sym typeface="Arial"/>
              </a:rPr>
              <a:t>sono</a:t>
            </a:r>
            <a:r>
              <a:rPr lang="de-DE" sz="2800" dirty="0">
                <a:latin typeface="Aptos" panose="020B0004020202020204" pitchFamily="34" charset="0"/>
                <a:sym typeface="Arial"/>
              </a:rPr>
              <a:t> </a:t>
            </a:r>
            <a:r>
              <a:rPr lang="de-DE" sz="2800" dirty="0" err="1">
                <a:latin typeface="Aptos" panose="020B0004020202020204" pitchFamily="34" charset="0"/>
                <a:sym typeface="Arial"/>
              </a:rPr>
              <a:t>inserite</a:t>
            </a:r>
            <a:r>
              <a:rPr lang="de-DE" sz="2800" dirty="0">
                <a:latin typeface="Aptos" panose="020B0004020202020204" pitchFamily="34" charset="0"/>
                <a:sym typeface="Arial"/>
              </a:rPr>
              <a:t> </a:t>
            </a:r>
            <a:r>
              <a:rPr lang="de-DE" sz="2800" dirty="0" err="1">
                <a:latin typeface="Aptos" panose="020B0004020202020204" pitchFamily="34" charset="0"/>
                <a:sym typeface="Arial"/>
              </a:rPr>
              <a:t>nel</a:t>
            </a:r>
            <a:r>
              <a:rPr lang="de-DE" sz="2800" dirty="0">
                <a:latin typeface="Aptos" panose="020B0004020202020204" pitchFamily="34" charset="0"/>
                <a:sym typeface="Arial"/>
              </a:rPr>
              <a:t> </a:t>
            </a:r>
            <a:r>
              <a:rPr lang="de-DE" sz="2800" dirty="0" err="1">
                <a:latin typeface="Aptos" panose="020B0004020202020204" pitchFamily="34" charset="0"/>
                <a:sym typeface="Arial"/>
              </a:rPr>
              <a:t>capitolato</a:t>
            </a:r>
            <a:r>
              <a:rPr lang="de-DE" sz="2800" dirty="0">
                <a:latin typeface="Aptos" panose="020B0004020202020204" pitchFamily="34" charset="0"/>
                <a:sym typeface="Arial"/>
              </a:rPr>
              <a:t> </a:t>
            </a:r>
            <a:r>
              <a:rPr lang="de-DE" sz="2800" dirty="0" err="1">
                <a:latin typeface="Aptos" panose="020B0004020202020204" pitchFamily="34" charset="0"/>
                <a:sym typeface="Arial"/>
              </a:rPr>
              <a:t>d’on</a:t>
            </a:r>
            <a:r>
              <a:rPr lang="de-DE" sz="2800" b="0" dirty="0" err="1">
                <a:latin typeface="Aptos" panose="020B0004020202020204" pitchFamily="34" charset="0"/>
                <a:sym typeface="Arial"/>
              </a:rPr>
              <a:t>eri</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e</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nei</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documenti</a:t>
            </a:r>
            <a:r>
              <a:rPr lang="de-DE" sz="2800" b="0" dirty="0">
                <a:latin typeface="Aptos" panose="020B0004020202020204" pitchFamily="34" charset="0"/>
                <a:sym typeface="Arial"/>
              </a:rPr>
              <a:t> di </a:t>
            </a:r>
            <a:r>
              <a:rPr lang="de-DE" sz="2800" b="0" dirty="0" err="1">
                <a:latin typeface="Aptos" panose="020B0004020202020204" pitchFamily="34" charset="0"/>
                <a:sym typeface="Arial"/>
              </a:rPr>
              <a:t>gara</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e</a:t>
            </a:r>
            <a:r>
              <a:rPr lang="de-DE" sz="2800" b="0" dirty="0">
                <a:latin typeface="Aptos" panose="020B0004020202020204" pitchFamily="34" charset="0"/>
                <a:sym typeface="Arial"/>
              </a:rPr>
              <a:t>, </a:t>
            </a:r>
            <a:r>
              <a:rPr lang="de-DE" sz="2800" dirty="0" err="1">
                <a:latin typeface="Aptos" panose="020B0004020202020204" pitchFamily="34" charset="0"/>
                <a:sym typeface="Arial"/>
              </a:rPr>
              <a:t>qualora</a:t>
            </a:r>
            <a:r>
              <a:rPr lang="de-DE" sz="2800" dirty="0">
                <a:latin typeface="Aptos" panose="020B0004020202020204" pitchFamily="34" charset="0"/>
                <a:sym typeface="Arial"/>
              </a:rPr>
              <a:t> </a:t>
            </a:r>
            <a:r>
              <a:rPr lang="de-DE" sz="2800" dirty="0" err="1">
                <a:latin typeface="Aptos" panose="020B0004020202020204" pitchFamily="34" charset="0"/>
                <a:sym typeface="Arial"/>
              </a:rPr>
              <a:t>l’aggiudicazione</a:t>
            </a:r>
            <a:r>
              <a:rPr lang="de-DE" sz="2800" dirty="0">
                <a:latin typeface="Aptos" panose="020B0004020202020204" pitchFamily="34" charset="0"/>
                <a:sym typeface="Arial"/>
              </a:rPr>
              <a:t> </a:t>
            </a:r>
            <a:r>
              <a:rPr lang="de-DE" sz="2800" dirty="0" err="1">
                <a:latin typeface="Aptos" panose="020B0004020202020204" pitchFamily="34" charset="0"/>
                <a:sym typeface="Arial"/>
              </a:rPr>
              <a:t>sia</a:t>
            </a:r>
            <a:r>
              <a:rPr lang="de-DE" sz="2800" dirty="0">
                <a:latin typeface="Aptos" panose="020B0004020202020204" pitchFamily="34" charset="0"/>
                <a:sym typeface="Arial"/>
              </a:rPr>
              <a:t> </a:t>
            </a:r>
            <a:r>
              <a:rPr lang="de-DE" sz="2800" dirty="0" err="1">
                <a:latin typeface="Aptos" panose="020B0004020202020204" pitchFamily="34" charset="0"/>
                <a:sym typeface="Arial"/>
              </a:rPr>
              <a:t>prevista</a:t>
            </a:r>
            <a:r>
              <a:rPr lang="de-DE" sz="2800" dirty="0">
                <a:latin typeface="Aptos" panose="020B0004020202020204" pitchFamily="34" charset="0"/>
                <a:sym typeface="Arial"/>
              </a:rPr>
              <a:t> </a:t>
            </a:r>
            <a:r>
              <a:rPr lang="de-DE" sz="2800" b="0" dirty="0" err="1">
                <a:latin typeface="Aptos" panose="020B0004020202020204" pitchFamily="34" charset="0"/>
                <a:sym typeface="Arial"/>
              </a:rPr>
              <a:t>con</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l’applicazione</a:t>
            </a:r>
            <a:r>
              <a:rPr lang="de-DE" sz="2800" b="0" dirty="0">
                <a:latin typeface="Aptos" panose="020B0004020202020204" pitchFamily="34" charset="0"/>
                <a:sym typeface="Arial"/>
              </a:rPr>
              <a:t> del </a:t>
            </a:r>
            <a:r>
              <a:rPr lang="de-DE" sz="2800" b="0" dirty="0" err="1">
                <a:latin typeface="Aptos" panose="020B0004020202020204" pitchFamily="34" charset="0"/>
                <a:sym typeface="Arial"/>
              </a:rPr>
              <a:t>criterio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dell’offerta</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economicamente</a:t>
            </a:r>
            <a:r>
              <a:rPr lang="de-DE" sz="2800" b="0" dirty="0">
                <a:latin typeface="Aptos" panose="020B0004020202020204" pitchFamily="34" charset="0"/>
                <a:sym typeface="Arial"/>
              </a:rPr>
              <a:t> più </a:t>
            </a:r>
            <a:r>
              <a:rPr lang="de-DE" sz="2800" b="0" dirty="0" err="1">
                <a:latin typeface="Aptos" panose="020B0004020202020204" pitchFamily="34" charset="0"/>
                <a:sym typeface="Arial"/>
              </a:rPr>
              <a:t>vantaggiosa</a:t>
            </a:r>
            <a:r>
              <a:rPr lang="de-DE" sz="2800" b="0" dirty="0">
                <a:latin typeface="Aptos" panose="020B0004020202020204" pitchFamily="34" charset="0"/>
                <a:sym typeface="Arial"/>
              </a:rPr>
              <a:t> ai </a:t>
            </a:r>
            <a:r>
              <a:rPr lang="de-DE" sz="2800" b="0" dirty="0" err="1">
                <a:latin typeface="Aptos" panose="020B0004020202020204" pitchFamily="34" charset="0"/>
                <a:sym typeface="Arial"/>
              </a:rPr>
              <a:t>sensi</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dell’art</a:t>
            </a:r>
            <a:r>
              <a:rPr lang="de-DE" sz="2800" b="0" dirty="0">
                <a:latin typeface="Aptos" panose="020B0004020202020204" pitchFamily="34" charset="0"/>
                <a:sym typeface="Arial"/>
              </a:rPr>
              <a:t>. 108, </a:t>
            </a:r>
            <a:r>
              <a:rPr lang="de-DE" sz="2800" b="0" dirty="0" err="1">
                <a:latin typeface="Aptos" panose="020B0004020202020204" pitchFamily="34" charset="0"/>
                <a:sym typeface="Arial"/>
              </a:rPr>
              <a:t>commi</a:t>
            </a:r>
            <a:r>
              <a:rPr lang="de-DE" sz="2800" b="0" dirty="0">
                <a:latin typeface="Aptos" panose="020B0004020202020204" pitchFamily="34" charset="0"/>
                <a:sym typeface="Arial"/>
              </a:rPr>
              <a:t> 4 </a:t>
            </a:r>
            <a:r>
              <a:rPr lang="de-DE" sz="2800" b="0" dirty="0" err="1">
                <a:latin typeface="Aptos" panose="020B0004020202020204" pitchFamily="34" charset="0"/>
                <a:sym typeface="Arial"/>
              </a:rPr>
              <a:t>e</a:t>
            </a:r>
            <a:r>
              <a:rPr lang="de-DE" sz="2800" b="0" dirty="0">
                <a:latin typeface="Aptos" panose="020B0004020202020204" pitchFamily="34" charset="0"/>
                <a:sym typeface="Arial"/>
              </a:rPr>
              <a:t> 5, </a:t>
            </a:r>
            <a:r>
              <a:rPr lang="de-DE" sz="2800" b="0" dirty="0" err="1">
                <a:latin typeface="Aptos" panose="020B0004020202020204" pitchFamily="34" charset="0"/>
                <a:sym typeface="Arial"/>
              </a:rPr>
              <a:t>sulla</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base</a:t>
            </a:r>
            <a:r>
              <a:rPr lang="de-DE" sz="2800" b="0" dirty="0">
                <a:latin typeface="Aptos" panose="020B0004020202020204" pitchFamily="34" charset="0"/>
                <a:sym typeface="Arial"/>
              </a:rPr>
              <a:t> del </a:t>
            </a:r>
            <a:r>
              <a:rPr lang="de-DE" sz="2800" b="0" dirty="0" err="1">
                <a:latin typeface="Aptos" panose="020B0004020202020204" pitchFamily="34" charset="0"/>
                <a:sym typeface="Arial"/>
              </a:rPr>
              <a:t>miglior</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rapporto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qualità-prezzo</a:t>
            </a:r>
            <a:r>
              <a:rPr lang="de-DE" sz="2800" b="0" dirty="0">
                <a:latin typeface="Aptos" panose="020B0004020202020204" pitchFamily="34" charset="0"/>
                <a:sym typeface="Arial"/>
              </a:rPr>
              <a:t> o </a:t>
            </a:r>
            <a:r>
              <a:rPr lang="de-DE" sz="2800" b="0" dirty="0" err="1">
                <a:latin typeface="Aptos" panose="020B0004020202020204" pitchFamily="34" charset="0"/>
                <a:sym typeface="Arial"/>
              </a:rPr>
              <a:t>sulla</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base</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dell’elemento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costo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tenendo</a:t>
            </a:r>
            <a:r>
              <a:rPr lang="de-DE" sz="2800" b="0" dirty="0">
                <a:latin typeface="Aptos" panose="020B0004020202020204" pitchFamily="34" charset="0"/>
                <a:sym typeface="Arial"/>
              </a:rPr>
              <a:t> conto </a:t>
            </a:r>
            <a:r>
              <a:rPr lang="de-DE" sz="2800" b="0" dirty="0" err="1">
                <a:latin typeface="Aptos" panose="020B0004020202020204" pitchFamily="34" charset="0"/>
                <a:sym typeface="Arial"/>
              </a:rPr>
              <a:t>dei</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criteri</a:t>
            </a:r>
            <a:r>
              <a:rPr lang="de-DE" sz="2800" b="0" dirty="0">
                <a:latin typeface="Aptos" panose="020B0004020202020204" pitchFamily="34" charset="0"/>
                <a:sym typeface="Arial"/>
              </a:rPr>
              <a:t> di </a:t>
            </a:r>
            <a:r>
              <a:rPr lang="de-DE" sz="2800" b="0" dirty="0" err="1">
                <a:latin typeface="Aptos" panose="020B0004020202020204" pitchFamily="34" charset="0"/>
                <a:sym typeface="Arial"/>
              </a:rPr>
              <a:t>aggiudicazione</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indicati</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nella</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corrispondente</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sezione</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dello</a:t>
            </a:r>
            <a:r>
              <a:rPr lang="de-DE" sz="2800" b="0" dirty="0">
                <a:latin typeface="Aptos" panose="020B0004020202020204" pitchFamily="34" charset="0"/>
                <a:sym typeface="Arial"/>
              </a:rPr>
              <a:t> </a:t>
            </a:r>
            <a:r>
              <a:rPr lang="de-DE" sz="2800" b="0" dirty="0" err="1">
                <a:latin typeface="Aptos" panose="020B0004020202020204" pitchFamily="34" charset="0"/>
                <a:sym typeface="Arial"/>
              </a:rPr>
              <a:t>stesso</a:t>
            </a:r>
            <a:r>
              <a:rPr lang="de-DE" sz="2800" b="0" dirty="0">
                <a:latin typeface="Aptos" panose="020B0004020202020204" pitchFamily="34" charset="0"/>
                <a:sym typeface="Arial"/>
              </a:rPr>
              <a:t> CAM, </a:t>
            </a:r>
            <a:r>
              <a:rPr lang="de-DE" sz="2800" dirty="0" err="1">
                <a:latin typeface="Aptos" panose="020B0004020202020204" pitchFamily="34" charset="0"/>
                <a:sym typeface="Arial"/>
              </a:rPr>
              <a:t>ovvero</a:t>
            </a:r>
            <a:r>
              <a:rPr lang="de-DE" sz="2800" dirty="0">
                <a:latin typeface="Aptos" panose="020B0004020202020204" pitchFamily="34" charset="0"/>
                <a:sym typeface="Arial"/>
              </a:rPr>
              <a:t> </a:t>
            </a:r>
            <a:r>
              <a:rPr lang="de-DE" sz="2800" dirty="0" err="1">
                <a:latin typeface="Aptos" panose="020B0004020202020204" pitchFamily="34" charset="0"/>
                <a:sym typeface="Arial"/>
              </a:rPr>
              <a:t>utilizzando</a:t>
            </a:r>
            <a:r>
              <a:rPr lang="de-DE" sz="2800" dirty="0">
                <a:latin typeface="Aptos" panose="020B0004020202020204" pitchFamily="34" charset="0"/>
                <a:sym typeface="Arial"/>
              </a:rPr>
              <a:t> uno o più di </a:t>
            </a:r>
            <a:r>
              <a:rPr lang="de-DE" sz="2800" dirty="0" err="1">
                <a:latin typeface="Aptos" panose="020B0004020202020204" pitchFamily="34" charset="0"/>
                <a:sym typeface="Arial"/>
              </a:rPr>
              <a:t>tali</a:t>
            </a:r>
            <a:r>
              <a:rPr lang="de-DE" sz="2800" dirty="0">
                <a:latin typeface="Aptos" panose="020B0004020202020204" pitchFamily="34" charset="0"/>
                <a:sym typeface="Arial"/>
              </a:rPr>
              <a:t> </a:t>
            </a:r>
            <a:r>
              <a:rPr lang="de-DE" sz="2800" dirty="0" err="1">
                <a:latin typeface="Aptos" panose="020B0004020202020204" pitchFamily="34" charset="0"/>
                <a:sym typeface="Arial"/>
              </a:rPr>
              <a:t>criteri</a:t>
            </a:r>
            <a:r>
              <a:rPr lang="de-DE" sz="2800" dirty="0">
                <a:latin typeface="Aptos" panose="020B0004020202020204" pitchFamily="34" charset="0"/>
                <a:sym typeface="Arial"/>
              </a:rPr>
              <a:t> di </a:t>
            </a:r>
            <a:r>
              <a:rPr lang="de-DE" sz="2800" dirty="0" err="1">
                <a:latin typeface="Aptos" panose="020B0004020202020204" pitchFamily="34" charset="0"/>
                <a:sym typeface="Arial"/>
              </a:rPr>
              <a:t>aggiudicazione</a:t>
            </a:r>
            <a:r>
              <a:rPr lang="de-DE" sz="2800" dirty="0">
                <a:latin typeface="Aptos" panose="020B0004020202020204" pitchFamily="34" charset="0"/>
                <a:sym typeface="Arial"/>
              </a:rPr>
              <a:t>.</a:t>
            </a:r>
            <a:endParaRPr sz="2800" dirty="0">
              <a:latin typeface="Aptos" panose="020B0004020202020204" pitchFamily="34" charset="0"/>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82"/>
          <p:cNvSpPr txBox="1">
            <a:spLocks noGrp="1"/>
          </p:cNvSpPr>
          <p:nvPr>
            <p:ph type="title"/>
          </p:nvPr>
        </p:nvSpPr>
        <p:spPr>
          <a:xfrm>
            <a:off x="609600" y="505139"/>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Chi </a:t>
            </a:r>
            <a:r>
              <a:rPr lang="de-DE" dirty="0" err="1">
                <a:latin typeface="Aptos Serif" panose="02020604070405020304" pitchFamily="18" charset="0"/>
                <a:ea typeface="Arial"/>
                <a:cs typeface="Aptos Serif" panose="02020604070405020304" pitchFamily="18" charset="0"/>
                <a:sym typeface="Arial"/>
              </a:rPr>
              <a:t>è</a:t>
            </a:r>
            <a:r>
              <a:rPr lang="de-DE" dirty="0">
                <a:latin typeface="Aptos Serif" panose="02020604070405020304" pitchFamily="18" charset="0"/>
                <a:ea typeface="Arial"/>
                <a:cs typeface="Aptos Serif" panose="02020604070405020304" pitchFamily="18" charset="0"/>
                <a:sym typeface="Arial"/>
              </a:rPr>
              <a:t> tenuto ad </a:t>
            </a:r>
            <a:r>
              <a:rPr lang="de-DE" dirty="0" err="1">
                <a:latin typeface="Aptos Serif" panose="02020604070405020304" pitchFamily="18" charset="0"/>
                <a:ea typeface="Arial"/>
                <a:cs typeface="Aptos Serif" panose="02020604070405020304" pitchFamily="18" charset="0"/>
                <a:sym typeface="Arial"/>
              </a:rPr>
              <a:t>acquistare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prodotti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ecologici</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sp>
        <p:nvSpPr>
          <p:cNvPr id="754" name="Google Shape;754;p82"/>
          <p:cNvSpPr/>
          <p:nvPr/>
        </p:nvSpPr>
        <p:spPr>
          <a:xfrm>
            <a:off x="2147300" y="2517547"/>
            <a:ext cx="2389212" cy="1052186"/>
          </a:xfrm>
          <a:prstGeom prst="roundRect">
            <a:avLst>
              <a:gd name="adj" fmla="val 16667"/>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ptos" panose="020B0004020202020204" pitchFamily="34" charset="0"/>
                <a:sym typeface="Arial"/>
              </a:rPr>
              <a:t>Amministrazione centrale </a:t>
            </a:r>
            <a:endParaRPr sz="1400" b="0" i="0" u="none" strike="noStrike" cap="none">
              <a:solidFill>
                <a:srgbClr val="000000"/>
              </a:solidFill>
              <a:latin typeface="Aptos" panose="020B0004020202020204" pitchFamily="34" charset="0"/>
              <a:sym typeface="Arial"/>
            </a:endParaRPr>
          </a:p>
        </p:txBody>
      </p:sp>
      <p:sp>
        <p:nvSpPr>
          <p:cNvPr id="755" name="Google Shape;755;p82"/>
          <p:cNvSpPr/>
          <p:nvPr/>
        </p:nvSpPr>
        <p:spPr>
          <a:xfrm>
            <a:off x="5114794" y="2466583"/>
            <a:ext cx="2242159" cy="1052186"/>
          </a:xfrm>
          <a:prstGeom prst="roundRect">
            <a:avLst>
              <a:gd name="adj" fmla="val 16667"/>
            </a:avLst>
          </a:prstGeom>
          <a:solidFill>
            <a:schemeClr val="accent3"/>
          </a:solidFill>
          <a:ln w="25400" cap="flat" cmpd="sng">
            <a:solidFill>
              <a:srgbClr val="1C3E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ptos" panose="020B0004020202020204" pitchFamily="34" charset="0"/>
                <a:sym typeface="Arial"/>
              </a:rPr>
              <a:t>Autorità locali e regionali </a:t>
            </a:r>
            <a:endParaRPr sz="1400" b="0" i="0" u="none" strike="noStrike" cap="none">
              <a:solidFill>
                <a:srgbClr val="000000"/>
              </a:solidFill>
              <a:latin typeface="Aptos" panose="020B0004020202020204" pitchFamily="34" charset="0"/>
              <a:sym typeface="Arial"/>
            </a:endParaRPr>
          </a:p>
        </p:txBody>
      </p:sp>
      <p:sp>
        <p:nvSpPr>
          <p:cNvPr id="756" name="Google Shape;756;p82"/>
          <p:cNvSpPr/>
          <p:nvPr/>
        </p:nvSpPr>
        <p:spPr>
          <a:xfrm>
            <a:off x="7935237" y="2637879"/>
            <a:ext cx="2242159" cy="1052186"/>
          </a:xfrm>
          <a:prstGeom prst="roundRect">
            <a:avLst>
              <a:gd name="adj" fmla="val 16667"/>
            </a:avLst>
          </a:prstGeom>
          <a:solidFill>
            <a:schemeClr val="accent6"/>
          </a:solidFill>
          <a:ln w="25400" cap="flat" cmpd="sng">
            <a:solidFill>
              <a:srgbClr val="4452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ptos" panose="020B0004020202020204" pitchFamily="34" charset="0"/>
                <a:sym typeface="Arial"/>
              </a:rPr>
              <a:t>Autorità sanitarie locali, ospedali</a:t>
            </a:r>
            <a:endParaRPr sz="1400" b="0" i="0" u="none" strike="noStrike" cap="none">
              <a:solidFill>
                <a:srgbClr val="000000"/>
              </a:solidFill>
              <a:latin typeface="Aptos" panose="020B0004020202020204" pitchFamily="34" charset="0"/>
              <a:sym typeface="Arial"/>
            </a:endParaRPr>
          </a:p>
        </p:txBody>
      </p:sp>
      <p:sp>
        <p:nvSpPr>
          <p:cNvPr id="757" name="Google Shape;757;p82"/>
          <p:cNvSpPr/>
          <p:nvPr/>
        </p:nvSpPr>
        <p:spPr>
          <a:xfrm>
            <a:off x="492691" y="4294048"/>
            <a:ext cx="2242159" cy="1052186"/>
          </a:xfrm>
          <a:prstGeom prst="roundRect">
            <a:avLst>
              <a:gd name="adj" fmla="val 16667"/>
            </a:avLst>
          </a:prstGeom>
          <a:solidFill>
            <a:schemeClr val="accent2"/>
          </a:solidFill>
          <a:ln w="25400" cap="flat" cmpd="sng">
            <a:solidFill>
              <a:srgbClr val="694C0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ptos" panose="020B0004020202020204" pitchFamily="34" charset="0"/>
                <a:sym typeface="Arial"/>
              </a:rPr>
              <a:t>Istituti e agenzie </a:t>
            </a:r>
            <a:endParaRPr sz="1400" b="0" i="0" u="none" strike="noStrike" cap="none">
              <a:solidFill>
                <a:srgbClr val="000000"/>
              </a:solidFill>
              <a:latin typeface="Aptos" panose="020B0004020202020204" pitchFamily="34" charset="0"/>
              <a:sym typeface="Arial"/>
            </a:endParaRPr>
          </a:p>
        </p:txBody>
      </p:sp>
      <p:sp>
        <p:nvSpPr>
          <p:cNvPr id="758" name="Google Shape;758;p82"/>
          <p:cNvSpPr/>
          <p:nvPr/>
        </p:nvSpPr>
        <p:spPr>
          <a:xfrm>
            <a:off x="3551129" y="4279726"/>
            <a:ext cx="2242159" cy="1052186"/>
          </a:xfrm>
          <a:prstGeom prst="roundRect">
            <a:avLst>
              <a:gd name="adj" fmla="val 16667"/>
            </a:avLst>
          </a:prstGeom>
          <a:solidFill>
            <a:schemeClr val="accent6"/>
          </a:solidFill>
          <a:ln w="25400" cap="flat" cmpd="sng">
            <a:solidFill>
              <a:srgbClr val="4452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err="1">
                <a:solidFill>
                  <a:schemeClr val="lt1"/>
                </a:solidFill>
                <a:latin typeface="Aptos" panose="020B0004020202020204" pitchFamily="34" charset="0"/>
                <a:sym typeface="Arial"/>
              </a:rPr>
              <a:t>Scuole</a:t>
            </a:r>
            <a:r>
              <a:rPr lang="de-DE" sz="2000" b="1" i="0" u="none" strike="noStrike" cap="none" dirty="0">
                <a:solidFill>
                  <a:schemeClr val="lt1"/>
                </a:solidFill>
                <a:latin typeface="Aptos" panose="020B0004020202020204" pitchFamily="34" charset="0"/>
                <a:sym typeface="Arial"/>
              </a:rPr>
              <a:t>, </a:t>
            </a:r>
            <a:r>
              <a:rPr lang="de-DE" sz="2000" b="1" i="0" u="none" strike="noStrike" cap="none" dirty="0" err="1">
                <a:solidFill>
                  <a:schemeClr val="lt1"/>
                </a:solidFill>
                <a:latin typeface="Aptos" panose="020B0004020202020204" pitchFamily="34" charset="0"/>
                <a:sym typeface="Arial"/>
              </a:rPr>
              <a:t>università</a:t>
            </a:r>
            <a:r>
              <a:rPr lang="de-DE" sz="2000" b="1" i="0" u="none" strike="noStrike" cap="none" dirty="0">
                <a:solidFill>
                  <a:schemeClr val="lt1"/>
                </a:solidFill>
                <a:latin typeface="Aptos" panose="020B0004020202020204" pitchFamily="34" charset="0"/>
                <a:sym typeface="Arial"/>
              </a:rPr>
              <a:t>, </a:t>
            </a:r>
            <a:r>
              <a:rPr lang="de-DE" sz="2000" b="1" i="0" u="none" strike="noStrike" cap="none" dirty="0" err="1">
                <a:solidFill>
                  <a:schemeClr val="lt1"/>
                </a:solidFill>
                <a:latin typeface="Aptos" panose="020B0004020202020204" pitchFamily="34" charset="0"/>
                <a:sym typeface="Arial"/>
              </a:rPr>
              <a:t>centri</a:t>
            </a:r>
            <a:r>
              <a:rPr lang="de-DE" sz="2000" b="1" i="0" u="none" strike="noStrike" cap="none" dirty="0">
                <a:solidFill>
                  <a:schemeClr val="lt1"/>
                </a:solidFill>
                <a:latin typeface="Aptos" panose="020B0004020202020204" pitchFamily="34" charset="0"/>
                <a:sym typeface="Arial"/>
              </a:rPr>
              <a:t> di </a:t>
            </a:r>
            <a:r>
              <a:rPr lang="de-DE" sz="2000" b="1" i="0" u="none" strike="noStrike" cap="none" dirty="0" err="1">
                <a:solidFill>
                  <a:schemeClr val="lt1"/>
                </a:solidFill>
                <a:latin typeface="Aptos" panose="020B0004020202020204" pitchFamily="34" charset="0"/>
                <a:sym typeface="Arial"/>
              </a:rPr>
              <a:t>ricerca</a:t>
            </a:r>
            <a:r>
              <a:rPr lang="de-DE" sz="2000" b="1"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759" name="Google Shape;759;p82"/>
          <p:cNvSpPr/>
          <p:nvPr/>
        </p:nvSpPr>
        <p:spPr>
          <a:xfrm>
            <a:off x="6448817" y="4279726"/>
            <a:ext cx="2242159" cy="1052186"/>
          </a:xfrm>
          <a:prstGeom prst="roundRect">
            <a:avLst>
              <a:gd name="adj" fmla="val 16667"/>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ptos" panose="020B0004020202020204" pitchFamily="34" charset="0"/>
                <a:sym typeface="Arial"/>
              </a:rPr>
              <a:t>Enti di aggregazione </a:t>
            </a:r>
            <a:endParaRPr sz="1400" b="0" i="0" u="none" strike="noStrike" cap="none">
              <a:solidFill>
                <a:srgbClr val="000000"/>
              </a:solidFill>
              <a:latin typeface="Aptos" panose="020B0004020202020204" pitchFamily="34" charset="0"/>
              <a:sym typeface="Arial"/>
            </a:endParaRPr>
          </a:p>
        </p:txBody>
      </p:sp>
      <p:sp>
        <p:nvSpPr>
          <p:cNvPr id="760" name="Google Shape;760;p82"/>
          <p:cNvSpPr/>
          <p:nvPr/>
        </p:nvSpPr>
        <p:spPr>
          <a:xfrm>
            <a:off x="9457150" y="4279726"/>
            <a:ext cx="2242159" cy="1052186"/>
          </a:xfrm>
          <a:prstGeom prst="roundRect">
            <a:avLst>
              <a:gd name="adj" fmla="val 16667"/>
            </a:avLst>
          </a:prstGeom>
          <a:solidFill>
            <a:schemeClr val="accent3"/>
          </a:solidFill>
          <a:ln w="25400" cap="flat" cmpd="sng">
            <a:solidFill>
              <a:srgbClr val="1C3E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ptos" panose="020B0004020202020204" pitchFamily="34" charset="0"/>
                <a:sym typeface="Arial"/>
              </a:rPr>
              <a:t>Cultura e turismo </a:t>
            </a:r>
            <a:endParaRPr sz="1400" b="0" i="0" u="none" strike="noStrike" cap="none">
              <a:solidFill>
                <a:srgbClr val="000000"/>
              </a:solidFill>
              <a:latin typeface="Aptos" panose="020B0004020202020204" pitchFamily="34" charset="0"/>
              <a:sym typeface="Arial"/>
            </a:endParaRPr>
          </a:p>
        </p:txBody>
      </p:sp>
      <p:sp>
        <p:nvSpPr>
          <p:cNvPr id="761" name="Google Shape;761;p82"/>
          <p:cNvSpPr/>
          <p:nvPr/>
        </p:nvSpPr>
        <p:spPr>
          <a:xfrm>
            <a:off x="2294352" y="5582141"/>
            <a:ext cx="2242159" cy="1052186"/>
          </a:xfrm>
          <a:prstGeom prst="roundRect">
            <a:avLst>
              <a:gd name="adj" fmla="val 16667"/>
            </a:avLst>
          </a:prstGeom>
          <a:solidFill>
            <a:schemeClr val="accent3"/>
          </a:solidFill>
          <a:ln w="25400" cap="flat" cmpd="sng">
            <a:solidFill>
              <a:srgbClr val="1C3E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ptos" panose="020B0004020202020204" pitchFamily="34" charset="0"/>
                <a:sym typeface="Arial"/>
              </a:rPr>
              <a:t>Autorità portuali </a:t>
            </a:r>
            <a:endParaRPr sz="1400" b="0" i="0" u="none" strike="noStrike" cap="none">
              <a:solidFill>
                <a:srgbClr val="000000"/>
              </a:solidFill>
              <a:latin typeface="Aptos" panose="020B0004020202020204" pitchFamily="34" charset="0"/>
              <a:sym typeface="Arial"/>
            </a:endParaRPr>
          </a:p>
        </p:txBody>
      </p:sp>
      <p:sp>
        <p:nvSpPr>
          <p:cNvPr id="762" name="Google Shape;762;p82"/>
          <p:cNvSpPr/>
          <p:nvPr/>
        </p:nvSpPr>
        <p:spPr>
          <a:xfrm>
            <a:off x="5114795" y="5607406"/>
            <a:ext cx="2242159" cy="1052186"/>
          </a:xfrm>
          <a:prstGeom prst="roundRect">
            <a:avLst>
              <a:gd name="adj" fmla="val 16667"/>
            </a:avLst>
          </a:prstGeom>
          <a:solidFill>
            <a:schemeClr val="accent4"/>
          </a:solidFill>
          <a:ln w="25400" cap="flat" cmpd="sng">
            <a:solidFill>
              <a:srgbClr val="0125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ptos" panose="020B0004020202020204" pitchFamily="34" charset="0"/>
                <a:sym typeface="Arial"/>
              </a:rPr>
              <a:t>Autorità dei parchi, autorità dei bacini </a:t>
            </a:r>
            <a:endParaRPr sz="1400" b="0" i="0" u="none" strike="noStrike" cap="none">
              <a:solidFill>
                <a:srgbClr val="000000"/>
              </a:solidFill>
              <a:latin typeface="Aptos" panose="020B0004020202020204" pitchFamily="34" charset="0"/>
              <a:sym typeface="Arial"/>
            </a:endParaRPr>
          </a:p>
        </p:txBody>
      </p:sp>
      <p:sp>
        <p:nvSpPr>
          <p:cNvPr id="763" name="Google Shape;763;p82"/>
          <p:cNvSpPr/>
          <p:nvPr/>
        </p:nvSpPr>
        <p:spPr>
          <a:xfrm>
            <a:off x="7935238" y="5607406"/>
            <a:ext cx="2242159" cy="1052186"/>
          </a:xfrm>
          <a:prstGeom prst="roundRect">
            <a:avLst>
              <a:gd name="adj" fmla="val 16667"/>
            </a:avLst>
          </a:prstGeom>
          <a:solidFill>
            <a:schemeClr val="accent6"/>
          </a:solidFill>
          <a:ln w="25400" cap="flat" cmpd="sng">
            <a:solidFill>
              <a:srgbClr val="4452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ptos" panose="020B0004020202020204" pitchFamily="34" charset="0"/>
                <a:sym typeface="Arial"/>
              </a:rPr>
              <a:t>Aziende e imprese pubbliche </a:t>
            </a:r>
            <a:endParaRPr sz="1400" b="0" i="0" u="none" strike="noStrike" cap="none">
              <a:solidFill>
                <a:srgbClr val="000000"/>
              </a:solidFill>
              <a:latin typeface="Aptos" panose="020B0004020202020204" pitchFamily="34" charset="0"/>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83"/>
          <p:cNvSpPr txBox="1">
            <a:spLocks noGrp="1"/>
          </p:cNvSpPr>
          <p:nvPr>
            <p:ph type="title"/>
          </p:nvPr>
        </p:nvSpPr>
        <p:spPr>
          <a:xfrm>
            <a:off x="3661409" y="4861959"/>
            <a:ext cx="7936230"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CAM </a:t>
            </a:r>
            <a:endParaRPr dirty="0">
              <a:latin typeface="Aptos Serif" panose="02020604070405020304" pitchFamily="18" charset="0"/>
              <a:ea typeface="Arial"/>
              <a:cs typeface="Aptos Serif" panose="02020604070405020304" pitchFamily="18" charset="0"/>
              <a:sym typeface="Arial"/>
            </a:endParaRPr>
          </a:p>
        </p:txBody>
      </p:sp>
      <p:sp>
        <p:nvSpPr>
          <p:cNvPr id="769" name="Google Shape;769;p83"/>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sz="2200" dirty="0">
                <a:latin typeface="Aptos" panose="020B0004020202020204" pitchFamily="34" charset="0"/>
                <a:sym typeface="Arial"/>
              </a:rPr>
              <a:t>Oggi in Italia </a:t>
            </a:r>
            <a:r>
              <a:rPr lang="de-DE" sz="2200" b="1" dirty="0" err="1">
                <a:latin typeface="Aptos" panose="020B0004020202020204" pitchFamily="34" charset="0"/>
                <a:sym typeface="Arial"/>
              </a:rPr>
              <a:t>sono</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stati</a:t>
            </a:r>
            <a:r>
              <a:rPr lang="de-DE" sz="2200" b="1" dirty="0">
                <a:latin typeface="Aptos" panose="020B0004020202020204" pitchFamily="34" charset="0"/>
                <a:sym typeface="Arial"/>
              </a:rPr>
              <a:t> </a:t>
            </a:r>
            <a:r>
              <a:rPr lang="de-DE" sz="2200" b="1" dirty="0" err="1">
                <a:latin typeface="Aptos" panose="020B0004020202020204" pitchFamily="34" charset="0"/>
                <a:sym typeface="Arial"/>
              </a:rPr>
              <a:t>adottati</a:t>
            </a:r>
            <a:r>
              <a:rPr lang="de-DE" sz="2200" b="1" dirty="0">
                <a:latin typeface="Aptos" panose="020B0004020202020204" pitchFamily="34" charset="0"/>
                <a:sym typeface="Arial"/>
              </a:rPr>
              <a:t> i Criteri Minimi </a:t>
            </a:r>
            <a:r>
              <a:rPr lang="de-DE" sz="2200" b="1" dirty="0" err="1">
                <a:latin typeface="Aptos" panose="020B0004020202020204" pitchFamily="34" charset="0"/>
                <a:sym typeface="Arial"/>
              </a:rPr>
              <a:t>Ambientali</a:t>
            </a:r>
            <a:r>
              <a:rPr lang="de-DE" sz="2200" b="1" dirty="0">
                <a:latin typeface="Aptos" panose="020B0004020202020204" pitchFamily="34" charset="0"/>
                <a:sym typeface="Arial"/>
              </a:rPr>
              <a:t> per 2</a:t>
            </a:r>
            <a:r>
              <a:rPr lang="de-DE" sz="2200" b="1" dirty="0">
                <a:latin typeface="Aptos" panose="020B0004020202020204" pitchFamily="34" charset="0"/>
              </a:rPr>
              <a:t>2</a:t>
            </a:r>
            <a:r>
              <a:rPr lang="de-DE" sz="2200" b="1" dirty="0">
                <a:latin typeface="Aptos" panose="020B0004020202020204" pitchFamily="34" charset="0"/>
                <a:sym typeface="Arial"/>
              </a:rPr>
              <a:t> </a:t>
            </a:r>
            <a:r>
              <a:rPr lang="de-DE" sz="2200" dirty="0">
                <a:latin typeface="Aptos" panose="020B0004020202020204" pitchFamily="34" charset="0"/>
                <a:sym typeface="Arial"/>
              </a:rPr>
              <a:t>diverse </a:t>
            </a:r>
            <a:r>
              <a:rPr lang="de-DE" sz="2200" dirty="0" err="1">
                <a:latin typeface="Aptos" panose="020B0004020202020204" pitchFamily="34" charset="0"/>
                <a:sym typeface="Arial"/>
              </a:rPr>
              <a:t>categorie</a:t>
            </a:r>
            <a:r>
              <a:rPr lang="de-DE" sz="2200" dirty="0">
                <a:latin typeface="Aptos" panose="020B0004020202020204" pitchFamily="34" charset="0"/>
                <a:sym typeface="Arial"/>
              </a:rPr>
              <a:t> di </a:t>
            </a:r>
            <a:r>
              <a:rPr lang="de-DE" sz="2200" dirty="0" err="1">
                <a:latin typeface="Aptos" panose="020B0004020202020204" pitchFamily="34" charset="0"/>
                <a:sym typeface="Arial"/>
              </a:rPr>
              <a:t>prodotti</a:t>
            </a:r>
            <a:r>
              <a:rPr lang="de-DE" sz="2200" dirty="0">
                <a:latin typeface="Aptos" panose="020B0004020202020204" pitchFamily="34" charset="0"/>
                <a:sym typeface="Arial"/>
              </a:rPr>
              <a:t> </a:t>
            </a:r>
            <a:r>
              <a:rPr lang="de-DE" sz="2200" dirty="0" err="1">
                <a:latin typeface="Aptos" panose="020B0004020202020204" pitchFamily="34" charset="0"/>
                <a:sym typeface="Arial"/>
              </a:rPr>
              <a:t>e</a:t>
            </a:r>
            <a:r>
              <a:rPr lang="de-DE" sz="2200" dirty="0">
                <a:latin typeface="Aptos" panose="020B0004020202020204" pitchFamily="34" charset="0"/>
                <a:sym typeface="Arial"/>
              </a:rPr>
              <a:t> servizi. </a:t>
            </a:r>
            <a:endParaRPr sz="2200" dirty="0">
              <a:latin typeface="Aptos" panose="020B0004020202020204" pitchFamily="34" charset="0"/>
              <a:sym typeface="Arial"/>
            </a:endParaRPr>
          </a:p>
        </p:txBody>
      </p:sp>
      <p:sp>
        <p:nvSpPr>
          <p:cNvPr id="770" name="Google Shape;770;p83"/>
          <p:cNvSpPr txBox="1">
            <a:spLocks noGrp="1"/>
          </p:cNvSpPr>
          <p:nvPr>
            <p:ph type="body" idx="2"/>
          </p:nvPr>
        </p:nvSpPr>
        <p:spPr>
          <a:xfrm>
            <a:off x="3932600" y="288100"/>
            <a:ext cx="3968100" cy="4875600"/>
          </a:xfrm>
          <a:prstGeom prst="rect">
            <a:avLst/>
          </a:prstGeom>
          <a:noFill/>
          <a:ln>
            <a:noFill/>
          </a:ln>
        </p:spPr>
        <p:txBody>
          <a:bodyPr spcFirstLastPara="1" wrap="square" lIns="0" tIns="45700" rIns="91425" bIns="45700" anchor="t" anchorCtr="0">
            <a:noAutofit/>
          </a:bodyPr>
          <a:lstStyle/>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Arred</a:t>
            </a:r>
            <a:r>
              <a:rPr lang="de-DE" sz="1900" dirty="0" err="1">
                <a:latin typeface="Aptos" panose="020B0004020202020204" pitchFamily="34" charset="0"/>
              </a:rPr>
              <a:t>o</a:t>
            </a:r>
            <a:r>
              <a:rPr lang="de-DE" sz="1900" dirty="0">
                <a:latin typeface="Aptos" panose="020B0004020202020204" pitchFamily="34" charset="0"/>
              </a:rPr>
              <a:t> </a:t>
            </a:r>
            <a:r>
              <a:rPr lang="de-DE" sz="1900" dirty="0" err="1">
                <a:latin typeface="Aptos" panose="020B0004020202020204" pitchFamily="34" charset="0"/>
              </a:rPr>
              <a:t>Interno</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Arredo</a:t>
            </a:r>
            <a:r>
              <a:rPr lang="de-DE" sz="1900" dirty="0">
                <a:latin typeface="Aptos" panose="020B0004020202020204" pitchFamily="34" charset="0"/>
                <a:sym typeface="Arial"/>
              </a:rPr>
              <a:t> </a:t>
            </a:r>
            <a:r>
              <a:rPr lang="de-DE" sz="1900" dirty="0" err="1">
                <a:latin typeface="Aptos" panose="020B0004020202020204" pitchFamily="34" charset="0"/>
                <a:sym typeface="Arial"/>
              </a:rPr>
              <a:t>urbano</a:t>
            </a:r>
            <a:r>
              <a:rPr lang="de-DE" sz="1900" dirty="0">
                <a:latin typeface="Aptos" panose="020B0004020202020204" pitchFamily="34" charset="0"/>
                <a:sym typeface="Arial"/>
              </a:rPr>
              <a:t> </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Ausili</a:t>
            </a:r>
            <a:r>
              <a:rPr lang="de-DE" sz="1900" dirty="0">
                <a:latin typeface="Aptos" panose="020B0004020202020204" pitchFamily="34" charset="0"/>
                <a:sym typeface="Arial"/>
              </a:rPr>
              <a:t> per </a:t>
            </a:r>
            <a:r>
              <a:rPr lang="de-DE" sz="1900" dirty="0" err="1">
                <a:latin typeface="Aptos" panose="020B0004020202020204" pitchFamily="34" charset="0"/>
                <a:sym typeface="Arial"/>
              </a:rPr>
              <a:t>l’incontinenza</a:t>
            </a:r>
            <a:r>
              <a:rPr lang="de-DE" sz="1900" dirty="0">
                <a:latin typeface="Aptos" panose="020B0004020202020204" pitchFamily="34" charset="0"/>
                <a:sym typeface="Arial"/>
              </a:rPr>
              <a:t> </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Calzature</a:t>
            </a:r>
            <a:r>
              <a:rPr lang="de-DE" sz="1900" dirty="0">
                <a:latin typeface="Aptos" panose="020B0004020202020204" pitchFamily="34" charset="0"/>
                <a:sym typeface="Arial"/>
              </a:rPr>
              <a:t> da </a:t>
            </a:r>
            <a:r>
              <a:rPr lang="de-DE" sz="1900" dirty="0" err="1">
                <a:latin typeface="Aptos" panose="020B0004020202020204" pitchFamily="34" charset="0"/>
                <a:sym typeface="Arial"/>
              </a:rPr>
              <a:t>lavoro</a:t>
            </a:r>
            <a:r>
              <a:rPr lang="de-DE" sz="1900" dirty="0">
                <a:latin typeface="Aptos" panose="020B0004020202020204" pitchFamily="34" charset="0"/>
                <a:sym typeface="Arial"/>
              </a:rPr>
              <a:t> </a:t>
            </a:r>
            <a:r>
              <a:rPr lang="de-DE" sz="1900" dirty="0" err="1">
                <a:latin typeface="Aptos" panose="020B0004020202020204" pitchFamily="34" charset="0"/>
                <a:sym typeface="Arial"/>
              </a:rPr>
              <a:t>e</a:t>
            </a:r>
            <a:r>
              <a:rPr lang="de-DE" sz="1900" dirty="0">
                <a:latin typeface="Aptos" panose="020B0004020202020204" pitchFamily="34" charset="0"/>
                <a:sym typeface="Arial"/>
              </a:rPr>
              <a:t> </a:t>
            </a:r>
            <a:r>
              <a:rPr lang="de-DE" sz="1900" dirty="0" err="1">
                <a:latin typeface="Aptos" panose="020B0004020202020204" pitchFamily="34" charset="0"/>
                <a:sym typeface="Arial"/>
              </a:rPr>
              <a:t>accessori</a:t>
            </a:r>
            <a:r>
              <a:rPr lang="de-DE" sz="1900" dirty="0">
                <a:latin typeface="Aptos" panose="020B0004020202020204" pitchFamily="34" charset="0"/>
                <a:sym typeface="Arial"/>
              </a:rPr>
              <a:t> in pelle </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a:latin typeface="Aptos" panose="020B0004020202020204" pitchFamily="34" charset="0"/>
                <a:sym typeface="Arial"/>
              </a:rPr>
              <a:t>Carta </a:t>
            </a:r>
            <a:endParaRPr sz="1900" dirty="0">
              <a:latin typeface="Aptos" panose="020B0004020202020204" pitchFamily="34" charset="0"/>
              <a:sym typeface="Arial"/>
            </a:endParaRPr>
          </a:p>
          <a:p>
            <a:pPr marL="571500" lvl="0" indent="-336550" algn="l" rtl="0">
              <a:lnSpc>
                <a:spcPct val="70000"/>
              </a:lnSpc>
              <a:spcBef>
                <a:spcPts val="1800"/>
              </a:spcBef>
              <a:spcAft>
                <a:spcPts val="0"/>
              </a:spcAft>
              <a:buSzPts val="1900"/>
              <a:buChar char="•"/>
            </a:pPr>
            <a:r>
              <a:rPr lang="de-DE" sz="1900" dirty="0" err="1">
                <a:latin typeface="Aptos" panose="020B0004020202020204" pitchFamily="34" charset="0"/>
              </a:rPr>
              <a:t>Cartucce</a:t>
            </a:r>
            <a:endParaRPr sz="1900" dirty="0">
              <a:latin typeface="Aptos" panose="020B0004020202020204" pitchFamily="34" charset="0"/>
            </a:endParaRPr>
          </a:p>
          <a:p>
            <a:pPr marL="571500" lvl="0" indent="-336550" algn="l" rtl="0">
              <a:lnSpc>
                <a:spcPct val="70000"/>
              </a:lnSpc>
              <a:spcBef>
                <a:spcPts val="1800"/>
              </a:spcBef>
              <a:spcAft>
                <a:spcPts val="0"/>
              </a:spcAft>
              <a:buSzPts val="1900"/>
              <a:buChar char="•"/>
            </a:pPr>
            <a:r>
              <a:rPr lang="de-DE" sz="1900" dirty="0">
                <a:latin typeface="Aptos" panose="020B0004020202020204" pitchFamily="34" charset="0"/>
              </a:rPr>
              <a:t>Computer, monitor, </a:t>
            </a:r>
            <a:r>
              <a:rPr lang="de-DE" sz="1900" dirty="0" err="1">
                <a:latin typeface="Aptos" panose="020B0004020202020204" pitchFamily="34" charset="0"/>
              </a:rPr>
              <a:t>tablet</a:t>
            </a:r>
            <a:r>
              <a:rPr lang="de-DE" sz="1900" dirty="0">
                <a:latin typeface="Aptos" panose="020B0004020202020204" pitchFamily="34" charset="0"/>
              </a:rPr>
              <a:t> </a:t>
            </a:r>
            <a:r>
              <a:rPr lang="de-DE" sz="1900" dirty="0" err="1">
                <a:latin typeface="Aptos" panose="020B0004020202020204" pitchFamily="34" charset="0"/>
              </a:rPr>
              <a:t>e</a:t>
            </a:r>
            <a:r>
              <a:rPr lang="de-DE" sz="1900" dirty="0">
                <a:latin typeface="Aptos" panose="020B0004020202020204" pitchFamily="34" charset="0"/>
              </a:rPr>
              <a:t> </a:t>
            </a:r>
            <a:r>
              <a:rPr lang="de-DE" sz="1900" dirty="0" err="1">
                <a:latin typeface="Aptos" panose="020B0004020202020204" pitchFamily="34" charset="0"/>
              </a:rPr>
              <a:t>smartphone</a:t>
            </a:r>
            <a:endParaRPr sz="1900" dirty="0">
              <a:latin typeface="Aptos" panose="020B0004020202020204" pitchFamily="34" charset="0"/>
            </a:endParaRPr>
          </a:p>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Stampante</a:t>
            </a:r>
            <a:r>
              <a:rPr lang="de-DE" sz="1900" dirty="0">
                <a:latin typeface="Aptos" panose="020B0004020202020204" pitchFamily="34" charset="0"/>
                <a:sym typeface="Arial"/>
              </a:rPr>
              <a:t> per </a:t>
            </a:r>
            <a:r>
              <a:rPr lang="de-DE" sz="1900" dirty="0" err="1">
                <a:latin typeface="Aptos" panose="020B0004020202020204" pitchFamily="34" charset="0"/>
                <a:sym typeface="Arial"/>
              </a:rPr>
              <a:t>tessere</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Stampanti</a:t>
            </a:r>
            <a:r>
              <a:rPr lang="de-DE" sz="1900" dirty="0">
                <a:latin typeface="Aptos" panose="020B0004020202020204" pitchFamily="34" charset="0"/>
                <a:sym typeface="Arial"/>
              </a:rPr>
              <a:t> </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err="1">
                <a:latin typeface="Aptos" panose="020B0004020202020204" pitchFamily="34" charset="0"/>
                <a:sym typeface="Arial"/>
              </a:rPr>
              <a:t>Edilizia</a:t>
            </a:r>
            <a:endParaRPr sz="1900" dirty="0">
              <a:latin typeface="Aptos" panose="020B0004020202020204" pitchFamily="34" charset="0"/>
              <a:sym typeface="Arial"/>
            </a:endParaRPr>
          </a:p>
          <a:p>
            <a:pPr marL="571500" lvl="0" indent="-345303" algn="l" rtl="0">
              <a:lnSpc>
                <a:spcPct val="70000"/>
              </a:lnSpc>
              <a:spcBef>
                <a:spcPts val="1800"/>
              </a:spcBef>
              <a:spcAft>
                <a:spcPts val="0"/>
              </a:spcAft>
              <a:buSzPts val="2038"/>
              <a:buFont typeface="Arial"/>
              <a:buChar char="•"/>
            </a:pPr>
            <a:r>
              <a:rPr lang="de-DE" sz="1900" dirty="0">
                <a:solidFill>
                  <a:srgbClr val="3F3F3F"/>
                </a:solidFill>
                <a:latin typeface="Aptos" panose="020B0004020202020204" pitchFamily="34" charset="0"/>
                <a:sym typeface="Arial"/>
              </a:rPr>
              <a:t>Eventi </a:t>
            </a:r>
            <a:r>
              <a:rPr lang="de-DE" sz="1900" dirty="0" err="1">
                <a:solidFill>
                  <a:srgbClr val="3F3F3F"/>
                </a:solidFill>
                <a:latin typeface="Aptos" panose="020B0004020202020204" pitchFamily="34" charset="0"/>
                <a:sym typeface="Arial"/>
              </a:rPr>
              <a:t>culturali</a:t>
            </a:r>
            <a:endParaRPr sz="1900" dirty="0">
              <a:latin typeface="Aptos" panose="020B0004020202020204" pitchFamily="34" charset="0"/>
              <a:sym typeface="Arial"/>
            </a:endParaRPr>
          </a:p>
        </p:txBody>
      </p:sp>
      <p:sp>
        <p:nvSpPr>
          <p:cNvPr id="771" name="Google Shape;771;p83"/>
          <p:cNvSpPr txBox="1"/>
          <p:nvPr/>
        </p:nvSpPr>
        <p:spPr>
          <a:xfrm>
            <a:off x="7900700" y="519575"/>
            <a:ext cx="3968100" cy="4293443"/>
          </a:xfrm>
          <a:prstGeom prst="rect">
            <a:avLst/>
          </a:prstGeom>
          <a:noFill/>
          <a:ln>
            <a:noFill/>
          </a:ln>
        </p:spPr>
        <p:txBody>
          <a:bodyPr spcFirstLastPara="1" wrap="square" lIns="91425" tIns="45700" rIns="91425" bIns="45700" anchor="t" anchorCtr="0">
            <a:spAutoFit/>
          </a:bodyPr>
          <a:lstStyle/>
          <a:p>
            <a:pPr marL="457200" lvl="0" indent="-355600" algn="l" rtl="0">
              <a:lnSpc>
                <a:spcPct val="90000"/>
              </a:lnSpc>
              <a:spcBef>
                <a:spcPts val="1800"/>
              </a:spcBef>
              <a:spcAft>
                <a:spcPts val="0"/>
              </a:spcAft>
              <a:buSzPts val="2000"/>
              <a:buChar char="•"/>
            </a:pPr>
            <a:r>
              <a:rPr lang="de-DE" sz="2000" dirty="0" err="1">
                <a:solidFill>
                  <a:srgbClr val="3F3F3F"/>
                </a:solidFill>
                <a:latin typeface="Aptos" panose="020B0004020202020204" pitchFamily="34" charset="0"/>
              </a:rPr>
              <a:t>Illuminazione</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pubblica</a:t>
            </a:r>
            <a:r>
              <a:rPr lang="de-DE" sz="2000" dirty="0">
                <a:solidFill>
                  <a:srgbClr val="3F3F3F"/>
                </a:solidFill>
                <a:latin typeface="Aptos" panose="020B0004020202020204" pitchFamily="34" charset="0"/>
              </a:rPr>
              <a:t> </a:t>
            </a:r>
            <a:endParaRPr sz="2000" dirty="0">
              <a:solidFill>
                <a:srgbClr val="3F3F3F"/>
              </a:solidFill>
              <a:latin typeface="Aptos" panose="020B0004020202020204" pitchFamily="34" charset="0"/>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Infrastrutture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stradali</a:t>
            </a:r>
            <a:r>
              <a:rPr lang="de-DE" sz="20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Lavaggio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industriale</a:t>
            </a:r>
            <a:r>
              <a:rPr lang="de-DE" sz="2000" b="0" i="0" u="none" strike="noStrike" cap="none" dirty="0">
                <a:solidFill>
                  <a:srgbClr val="3F3F3F"/>
                </a:solidFill>
                <a:latin typeface="Aptos" panose="020B0004020202020204" pitchFamily="34" charset="0"/>
                <a:sym typeface="Arial"/>
              </a:rPr>
              <a:t> di </a:t>
            </a:r>
            <a:r>
              <a:rPr lang="de-DE" sz="2000" b="0" i="0" u="none" strike="noStrike" cap="none" dirty="0" err="1">
                <a:solidFill>
                  <a:srgbClr val="3F3F3F"/>
                </a:solidFill>
                <a:latin typeface="Aptos" panose="020B0004020202020204" pitchFamily="34" charset="0"/>
                <a:sym typeface="Arial"/>
              </a:rPr>
              <a:t>tessuti</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materassi</a:t>
            </a:r>
            <a:r>
              <a:rPr lang="de-DE" sz="20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Pulizia</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prodotti</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e</a:t>
            </a:r>
            <a:r>
              <a:rPr lang="de-DE" sz="2000" b="0" i="0" u="none" strike="noStrike" cap="none" dirty="0">
                <a:solidFill>
                  <a:srgbClr val="3F3F3F"/>
                </a:solidFill>
                <a:latin typeface="Aptos" panose="020B0004020202020204" pitchFamily="34" charset="0"/>
                <a:sym typeface="Arial"/>
              </a:rPr>
              <a:t> servizi)</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Rifiuti</a:t>
            </a:r>
            <a:r>
              <a:rPr lang="de-DE" sz="20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3F3F3F"/>
                </a:solidFill>
                <a:latin typeface="Aptos" panose="020B0004020202020204" pitchFamily="34" charset="0"/>
                <a:sym typeface="Arial"/>
              </a:rPr>
              <a:t>Servizi di </a:t>
            </a:r>
            <a:r>
              <a:rPr lang="de-DE" sz="2000" b="0" i="0" u="none" strike="noStrike" cap="none" dirty="0" err="1">
                <a:solidFill>
                  <a:srgbClr val="3F3F3F"/>
                </a:solidFill>
                <a:latin typeface="Aptos" panose="020B0004020202020204" pitchFamily="34" charset="0"/>
                <a:sym typeface="Arial"/>
              </a:rPr>
              <a:t>ristorazione</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Rinfreschi</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distributori</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automatici</a:t>
            </a:r>
            <a:r>
              <a:rPr lang="de-DE" sz="20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3F3F3F"/>
                </a:solidFill>
                <a:latin typeface="Aptos" panose="020B0004020202020204" pitchFamily="34" charset="0"/>
                <a:sym typeface="Arial"/>
              </a:rPr>
              <a:t>Servizi </a:t>
            </a:r>
            <a:r>
              <a:rPr lang="de-DE" sz="2000" b="0" i="0" u="none" strike="noStrike" cap="none" dirty="0" err="1">
                <a:solidFill>
                  <a:srgbClr val="3F3F3F"/>
                </a:solidFill>
                <a:latin typeface="Aptos" panose="020B0004020202020204" pitchFamily="34" charset="0"/>
                <a:sym typeface="Arial"/>
              </a:rPr>
              <a:t>energetici</a:t>
            </a:r>
            <a:r>
              <a:rPr lang="de-DE" sz="20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3F3F3F"/>
                </a:solidFill>
                <a:latin typeface="Aptos" panose="020B0004020202020204" pitchFamily="34" charset="0"/>
                <a:sym typeface="Arial"/>
              </a:rPr>
              <a:t>Tessili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err="1">
                <a:solidFill>
                  <a:srgbClr val="3F3F3F"/>
                </a:solidFill>
                <a:latin typeface="Aptos" panose="020B0004020202020204" pitchFamily="34" charset="0"/>
                <a:sym typeface="Arial"/>
              </a:rPr>
              <a:t>Veicoli</a:t>
            </a:r>
            <a:r>
              <a:rPr lang="de-DE" sz="2000" b="0" i="0" u="none" strike="noStrike" cap="none" dirty="0">
                <a:solidFill>
                  <a:srgbClr val="3F3F3F"/>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a:p>
            <a:pPr marL="571500" marR="0" lvl="0" indent="-342900" algn="l" rtl="0">
              <a:lnSpc>
                <a:spcPct val="100000"/>
              </a:lnSpc>
              <a:spcBef>
                <a:spcPts val="0"/>
              </a:spcBef>
              <a:spcAft>
                <a:spcPts val="0"/>
              </a:spcAft>
              <a:buClr>
                <a:srgbClr val="000000"/>
              </a:buClr>
              <a:buSzPts val="2000"/>
              <a:buFont typeface="Arial"/>
              <a:buChar char="•"/>
            </a:pPr>
            <a:r>
              <a:rPr lang="de-DE" sz="2000" b="0" i="0" u="none" strike="noStrike" cap="none" dirty="0">
                <a:solidFill>
                  <a:srgbClr val="3F3F3F"/>
                </a:solidFill>
                <a:latin typeface="Aptos" panose="020B0004020202020204" pitchFamily="34" charset="0"/>
                <a:sym typeface="Arial"/>
              </a:rPr>
              <a:t>Aree </a:t>
            </a:r>
            <a:r>
              <a:rPr lang="de-DE" sz="2000" b="0" i="0" u="none" strike="noStrike" cap="none" dirty="0" err="1">
                <a:solidFill>
                  <a:srgbClr val="3F3F3F"/>
                </a:solidFill>
                <a:latin typeface="Aptos" panose="020B0004020202020204" pitchFamily="34" charset="0"/>
                <a:sym typeface="Arial"/>
              </a:rPr>
              <a:t>verdi</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pubbliche</a:t>
            </a:r>
            <a:endParaRPr sz="2000" b="0" i="0" u="none" strike="noStrike" cap="none" dirty="0">
              <a:solidFill>
                <a:srgbClr val="3F3F3F"/>
              </a:solidFill>
              <a:latin typeface="Aptos" panose="020B00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594360" y="415051"/>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1987 – </a:t>
            </a:r>
            <a:r>
              <a:rPr lang="de-DE" dirty="0" err="1">
                <a:latin typeface="Aptos Serif" panose="02020604070405020304" pitchFamily="18" charset="0"/>
                <a:ea typeface="Arial"/>
                <a:cs typeface="Aptos Serif" panose="02020604070405020304" pitchFamily="18" charset="0"/>
                <a:sym typeface="Arial"/>
              </a:rPr>
              <a:t>Rapporto</a:t>
            </a:r>
            <a:r>
              <a:rPr lang="de-DE" dirty="0">
                <a:latin typeface="Aptos Serif" panose="02020604070405020304" pitchFamily="18" charset="0"/>
                <a:ea typeface="Arial"/>
                <a:cs typeface="Aptos Serif" panose="02020604070405020304" pitchFamily="18" charset="0"/>
                <a:sym typeface="Arial"/>
              </a:rPr>
              <a:t> Brundtland: "Il </a:t>
            </a:r>
            <a:r>
              <a:rPr lang="de-DE" dirty="0" err="1">
                <a:latin typeface="Aptos Serif" panose="02020604070405020304" pitchFamily="18" charset="0"/>
                <a:ea typeface="Arial"/>
                <a:cs typeface="Aptos Serif" panose="02020604070405020304" pitchFamily="18" charset="0"/>
                <a:sym typeface="Arial"/>
              </a:rPr>
              <a:t>nostro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futuro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comune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cs typeface="Aptos Serif" panose="02020604070405020304" pitchFamily="18" charset="0"/>
            </a:endParaRPr>
          </a:p>
        </p:txBody>
      </p:sp>
      <p:sp>
        <p:nvSpPr>
          <p:cNvPr id="166" name="Google Shape;166;p32"/>
          <p:cNvSpPr txBox="1"/>
          <p:nvPr/>
        </p:nvSpPr>
        <p:spPr>
          <a:xfrm>
            <a:off x="594360" y="2571783"/>
            <a:ext cx="6093900" cy="22467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dirty="0">
                <a:solidFill>
                  <a:srgbClr val="3F3F3F"/>
                </a:solidFill>
                <a:latin typeface="Aptos" panose="020B0004020202020204" pitchFamily="34" charset="0"/>
                <a:sym typeface="Arial"/>
              </a:rPr>
              <a:t>1983 – </a:t>
            </a:r>
            <a:r>
              <a:rPr lang="de-DE" sz="2000" b="0" i="0" u="none" strike="noStrike" cap="none" dirty="0" err="1">
                <a:solidFill>
                  <a:srgbClr val="3F3F3F"/>
                </a:solidFill>
                <a:latin typeface="Aptos" panose="020B0004020202020204" pitchFamily="34" charset="0"/>
                <a:sym typeface="Arial"/>
              </a:rPr>
              <a:t>Viene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istituita</a:t>
            </a:r>
            <a:r>
              <a:rPr lang="de-DE" sz="2000" b="0" i="0" u="none" strike="noStrike" cap="none" dirty="0">
                <a:solidFill>
                  <a:srgbClr val="3F3F3F"/>
                </a:solidFill>
                <a:latin typeface="Aptos" panose="020B0004020202020204" pitchFamily="34" charset="0"/>
                <a:sym typeface="Arial"/>
              </a:rPr>
              <a:t> la </a:t>
            </a:r>
            <a:r>
              <a:rPr lang="de-DE" sz="2000" b="1" i="0" u="none" strike="noStrike" cap="none" dirty="0" err="1">
                <a:solidFill>
                  <a:srgbClr val="3F3F3F"/>
                </a:solidFill>
                <a:latin typeface="Aptos" panose="020B0004020202020204" pitchFamily="34" charset="0"/>
                <a:sym typeface="Arial"/>
              </a:rPr>
              <a:t>Commissione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mondiale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sull’ambiente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e</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lo</a:t>
            </a:r>
            <a:r>
              <a:rPr lang="de-DE" sz="2000" b="1" i="0" u="none" strike="noStrike" cap="none" dirty="0">
                <a:solidFill>
                  <a:srgbClr val="3F3F3F"/>
                </a:solidFill>
                <a:latin typeface="Aptos" panose="020B0004020202020204" pitchFamily="34" charset="0"/>
                <a:sym typeface="Arial"/>
              </a:rPr>
              <a:t> </a:t>
            </a:r>
            <a:r>
              <a:rPr lang="de-DE" sz="2000" b="1" i="0" u="none" strike="noStrike" cap="none" dirty="0" err="1">
                <a:solidFill>
                  <a:srgbClr val="3F3F3F"/>
                </a:solidFill>
                <a:latin typeface="Aptos" panose="020B0004020202020204" pitchFamily="34" charset="0"/>
                <a:sym typeface="Arial"/>
              </a:rPr>
              <a:t>sviluppo</a:t>
            </a:r>
            <a:r>
              <a:rPr lang="de-DE" sz="2000" b="1" i="0" u="none" strike="noStrike" cap="none" dirty="0">
                <a:solidFill>
                  <a:srgbClr val="3F3F3F"/>
                </a:solidFill>
                <a:latin typeface="Aptos" panose="020B0004020202020204" pitchFamily="34" charset="0"/>
                <a:sym typeface="Arial"/>
              </a:rPr>
              <a:t> (WCED)</a:t>
            </a:r>
            <a:r>
              <a:rPr lang="de-DE" sz="2000" b="0" i="0" u="none" strike="noStrike" cap="none" dirty="0">
                <a:solidFill>
                  <a:srgbClr val="3F3F3F"/>
                </a:solidFill>
                <a:latin typeface="Aptos" panose="020B0004020202020204" pitchFamily="34" charset="0"/>
                <a:sym typeface="Arial"/>
              </a:rPr>
              <a:t>.</a:t>
            </a:r>
            <a:endParaRPr dirty="0">
              <a:latin typeface="Aptos" panose="020B0004020202020204" pitchFamily="34" charset="0"/>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dirty="0">
              <a:solidFill>
                <a:srgbClr val="3F3F3F"/>
              </a:solidFill>
              <a:latin typeface="Aptos" panose="020B0004020202020204" pitchFamily="34"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dirty="0">
                <a:solidFill>
                  <a:srgbClr val="3F3F3F"/>
                </a:solidFill>
                <a:latin typeface="Aptos" panose="020B0004020202020204" pitchFamily="34" charset="0"/>
                <a:sym typeface="Arial"/>
              </a:rPr>
              <a:t>1987 </a:t>
            </a:r>
            <a:r>
              <a:rPr lang="de-DE" sz="2000" b="0" i="0" u="none" strike="noStrike" cap="none" dirty="0">
                <a:solidFill>
                  <a:srgbClr val="3F3F3F"/>
                </a:solidFill>
                <a:latin typeface="Aptos" panose="020B0004020202020204" pitchFamily="34" charset="0"/>
                <a:sym typeface="Arial"/>
              </a:rPr>
              <a:t>– La WCED </a:t>
            </a:r>
            <a:r>
              <a:rPr lang="de-DE" sz="2000" b="0" i="0" u="none" strike="noStrike" cap="none" dirty="0" err="1">
                <a:solidFill>
                  <a:srgbClr val="3F3F3F"/>
                </a:solidFill>
                <a:latin typeface="Aptos" panose="020B0004020202020204" pitchFamily="34" charset="0"/>
                <a:sym typeface="Arial"/>
              </a:rPr>
              <a:t>pubblica</a:t>
            </a:r>
            <a:r>
              <a:rPr lang="de-DE" sz="2000" b="0" i="0" u="none" strike="noStrike" cap="none" dirty="0">
                <a:solidFill>
                  <a:srgbClr val="3F3F3F"/>
                </a:solidFill>
                <a:latin typeface="Aptos" panose="020B0004020202020204" pitchFamily="34" charset="0"/>
                <a:sym typeface="Arial"/>
              </a:rPr>
              <a:t> il </a:t>
            </a:r>
            <a:r>
              <a:rPr lang="de-DE" sz="2000" b="0" i="0" u="none" strike="noStrike" cap="none" dirty="0" err="1">
                <a:solidFill>
                  <a:srgbClr val="3F3F3F"/>
                </a:solidFill>
                <a:latin typeface="Aptos" panose="020B0004020202020204" pitchFamily="34" charset="0"/>
                <a:sym typeface="Arial"/>
              </a:rPr>
              <a:t>rapporto</a:t>
            </a:r>
            <a:r>
              <a:rPr lang="de-DE" sz="2000" b="0" i="0" u="none" strike="noStrike" cap="none" dirty="0">
                <a:solidFill>
                  <a:srgbClr val="3F3F3F"/>
                </a:solidFill>
                <a:latin typeface="Aptos" panose="020B0004020202020204" pitchFamily="34" charset="0"/>
                <a:sym typeface="Arial"/>
              </a:rPr>
              <a:t> "</a:t>
            </a:r>
            <a:r>
              <a:rPr lang="de-DE" sz="2000" dirty="0" err="1">
                <a:solidFill>
                  <a:srgbClr val="3F3F3F"/>
                </a:solidFill>
                <a:latin typeface="Aptos" panose="020B0004020202020204" pitchFamily="34" charset="0"/>
              </a:rPr>
              <a:t>Our</a:t>
            </a:r>
            <a:r>
              <a:rPr lang="de-DE" sz="2000" dirty="0">
                <a:solidFill>
                  <a:srgbClr val="3F3F3F"/>
                </a:solidFill>
                <a:latin typeface="Aptos" panose="020B0004020202020204" pitchFamily="34" charset="0"/>
              </a:rPr>
              <a:t> Common Future</a:t>
            </a:r>
            <a:r>
              <a:rPr lang="de-DE" sz="2000" b="0" i="0" u="none" strike="noStrike" cap="none" dirty="0">
                <a:solidFill>
                  <a:srgbClr val="3F3F3F"/>
                </a:solidFill>
                <a:latin typeface="Aptos" panose="020B0004020202020204" pitchFamily="34" charset="0"/>
                <a:sym typeface="Arial"/>
              </a:rPr>
              <a:t>". Il </a:t>
            </a:r>
            <a:r>
              <a:rPr lang="de-DE" sz="2000" b="0" i="0" u="none" strike="noStrike" cap="none" dirty="0" err="1">
                <a:solidFill>
                  <a:srgbClr val="3F3F3F"/>
                </a:solidFill>
                <a:latin typeface="Aptos" panose="020B0004020202020204" pitchFamily="34" charset="0"/>
                <a:sym typeface="Arial"/>
              </a:rPr>
              <a:t>documento</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viene</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chiamato</a:t>
            </a:r>
            <a:r>
              <a:rPr lang="de-DE" sz="2000" b="0" i="0" u="none" strike="noStrike" cap="none" dirty="0">
                <a:solidFill>
                  <a:srgbClr val="3F3F3F"/>
                </a:solidFill>
                <a:latin typeface="Aptos" panose="020B0004020202020204" pitchFamily="34" charset="0"/>
                <a:sym typeface="Arial"/>
              </a:rPr>
              <a:t> </a:t>
            </a:r>
            <a:r>
              <a:rPr lang="de-DE" sz="2000" b="1" i="0" u="none" strike="noStrike" cap="none" dirty="0">
                <a:solidFill>
                  <a:srgbClr val="3F3F3F"/>
                </a:solidFill>
                <a:latin typeface="Aptos" panose="020B0004020202020204" pitchFamily="34" charset="0"/>
                <a:sym typeface="Arial"/>
              </a:rPr>
              <a:t>"</a:t>
            </a:r>
            <a:r>
              <a:rPr lang="de-DE" sz="2000" b="1" i="0" u="none" strike="noStrike" cap="none" dirty="0" err="1">
                <a:solidFill>
                  <a:srgbClr val="3F3F3F"/>
                </a:solidFill>
                <a:latin typeface="Aptos" panose="020B0004020202020204" pitchFamily="34" charset="0"/>
                <a:sym typeface="Arial"/>
              </a:rPr>
              <a:t>Rapporto</a:t>
            </a:r>
            <a:r>
              <a:rPr lang="de-DE" sz="2000" b="1" i="0" u="none" strike="noStrike" cap="none" dirty="0">
                <a:solidFill>
                  <a:srgbClr val="3F3F3F"/>
                </a:solidFill>
                <a:latin typeface="Aptos" panose="020B0004020202020204" pitchFamily="34" charset="0"/>
                <a:sym typeface="Arial"/>
              </a:rPr>
              <a:t> Brundtland" </a:t>
            </a:r>
            <a:r>
              <a:rPr lang="de-DE" sz="2000" b="0" i="0" u="none" strike="noStrike" cap="none" dirty="0" err="1">
                <a:solidFill>
                  <a:srgbClr val="3F3F3F"/>
                </a:solidFill>
                <a:latin typeface="Aptos" panose="020B0004020202020204" pitchFamily="34" charset="0"/>
                <a:sym typeface="Arial"/>
              </a:rPr>
              <a:t>dal</a:t>
            </a:r>
            <a:r>
              <a:rPr lang="de-DE" sz="2000" b="0" i="0" u="none" strike="noStrike" cap="none" dirty="0">
                <a:solidFill>
                  <a:srgbClr val="3F3F3F"/>
                </a:solidFill>
                <a:latin typeface="Aptos" panose="020B0004020202020204" pitchFamily="34" charset="0"/>
                <a:sym typeface="Arial"/>
              </a:rPr>
              <a:t> </a:t>
            </a:r>
            <a:r>
              <a:rPr lang="de-DE" sz="2000" b="0" i="0" u="none" strike="noStrike" cap="none" dirty="0" err="1">
                <a:solidFill>
                  <a:srgbClr val="3F3F3F"/>
                </a:solidFill>
                <a:latin typeface="Aptos" panose="020B0004020202020204" pitchFamily="34" charset="0"/>
                <a:sym typeface="Arial"/>
              </a:rPr>
              <a:t>nome</a:t>
            </a:r>
            <a:r>
              <a:rPr lang="de-DE" sz="2000" b="0" i="0" u="none" strike="noStrike" cap="none" dirty="0">
                <a:solidFill>
                  <a:srgbClr val="3F3F3F"/>
                </a:solidFill>
                <a:latin typeface="Aptos" panose="020B0004020202020204" pitchFamily="34" charset="0"/>
                <a:sym typeface="Arial"/>
              </a:rPr>
              <a:t> della </a:t>
            </a:r>
            <a:r>
              <a:rPr lang="de-DE" sz="2000" b="0" i="0" u="none" strike="noStrike" cap="none" dirty="0" err="1">
                <a:solidFill>
                  <a:srgbClr val="3F3F3F"/>
                </a:solidFill>
                <a:latin typeface="Aptos" panose="020B0004020202020204" pitchFamily="34" charset="0"/>
                <a:sym typeface="Arial"/>
              </a:rPr>
              <a:t>presidente</a:t>
            </a:r>
            <a:r>
              <a:rPr lang="de-DE" sz="2000" b="0" i="0" u="none" strike="noStrike" cap="none" dirty="0">
                <a:solidFill>
                  <a:srgbClr val="3F3F3F"/>
                </a:solidFill>
                <a:latin typeface="Aptos" panose="020B0004020202020204" pitchFamily="34" charset="0"/>
                <a:sym typeface="Arial"/>
              </a:rPr>
              <a:t> della </a:t>
            </a:r>
            <a:r>
              <a:rPr lang="de-DE" sz="2000" b="0" i="0" u="none" strike="noStrike" cap="none" dirty="0" err="1">
                <a:solidFill>
                  <a:srgbClr val="3F3F3F"/>
                </a:solidFill>
                <a:latin typeface="Aptos" panose="020B0004020202020204" pitchFamily="34" charset="0"/>
                <a:sym typeface="Arial"/>
              </a:rPr>
              <a:t>commissione</a:t>
            </a:r>
            <a:r>
              <a:rPr lang="de-DE" sz="2000" b="0" i="0" u="none" strike="noStrike" cap="none" dirty="0">
                <a:solidFill>
                  <a:srgbClr val="3F3F3F"/>
                </a:solidFill>
                <a:latin typeface="Aptos" panose="020B0004020202020204" pitchFamily="34" charset="0"/>
                <a:sym typeface="Arial"/>
              </a:rPr>
              <a:t>, Gro Harlem Brundtland. </a:t>
            </a:r>
            <a:endParaRPr dirty="0">
              <a:latin typeface="Aptos" panose="020B0004020202020204" pitchFamily="34" charset="0"/>
            </a:endParaRPr>
          </a:p>
        </p:txBody>
      </p:sp>
      <p:sp>
        <p:nvSpPr>
          <p:cNvPr id="167" name="Google Shape;167;p32"/>
          <p:cNvSpPr/>
          <p:nvPr/>
        </p:nvSpPr>
        <p:spPr>
          <a:xfrm rot="-5400000">
            <a:off x="1377863" y="5098093"/>
            <a:ext cx="851770" cy="1014608"/>
          </a:xfrm>
          <a:prstGeom prst="downArrow">
            <a:avLst>
              <a:gd name="adj1" fmla="val 50000"/>
              <a:gd name="adj2" fmla="val 50000"/>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 name="Google Shape;168;p32"/>
          <p:cNvSpPr txBox="1"/>
          <p:nvPr/>
        </p:nvSpPr>
        <p:spPr>
          <a:xfrm>
            <a:off x="2484079" y="5024425"/>
            <a:ext cx="780655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a:solidFill>
                  <a:srgbClr val="3F3F3F"/>
                </a:solidFill>
                <a:latin typeface="Aptos" panose="020B0004020202020204" pitchFamily="34" charset="0"/>
                <a:sym typeface="Arial"/>
              </a:rPr>
              <a:t>Il termine </a:t>
            </a:r>
            <a:r>
              <a:rPr lang="de-DE" sz="2000" b="1" i="0" u="none" strike="noStrike" cap="none">
                <a:solidFill>
                  <a:srgbClr val="3F3F3F"/>
                </a:solidFill>
                <a:latin typeface="Aptos" panose="020B0004020202020204" pitchFamily="34" charset="0"/>
                <a:sym typeface="Arial"/>
              </a:rPr>
              <a:t>"sviluppo sostenibile" </a:t>
            </a:r>
            <a:r>
              <a:rPr lang="de-DE" sz="2000" b="0" i="0" u="none" strike="noStrike" cap="none">
                <a:solidFill>
                  <a:srgbClr val="3F3F3F"/>
                </a:solidFill>
                <a:latin typeface="Aptos" panose="020B0004020202020204" pitchFamily="34" charset="0"/>
                <a:sym typeface="Arial"/>
              </a:rPr>
              <a:t>viene coniato ufficialmente e definito come "</a:t>
            </a:r>
            <a:r>
              <a:rPr lang="de-DE" sz="2000" b="1" i="0" u="none" strike="noStrike" cap="none">
                <a:solidFill>
                  <a:srgbClr val="3F3F3F"/>
                </a:solidFill>
                <a:latin typeface="Aptos" panose="020B0004020202020204" pitchFamily="34" charset="0"/>
                <a:sym typeface="Arial"/>
              </a:rPr>
              <a:t>il processo che consente di soddisfare i bisogni della generazione attuale senza compromettere la capacità delle generazioni future di soddisfare i propri bisogni".</a:t>
            </a:r>
            <a:endParaRPr sz="1400" b="1" i="0" u="none" strike="noStrike" cap="none">
              <a:solidFill>
                <a:srgbClr val="000000"/>
              </a:solidFill>
              <a:latin typeface="Aptos" panose="020B0004020202020204" pitchFamily="34" charset="0"/>
              <a:sym typeface="Arial"/>
            </a:endParaRPr>
          </a:p>
        </p:txBody>
      </p:sp>
      <p:pic>
        <p:nvPicPr>
          <p:cNvPr id="169" name="Google Shape;169;p32"/>
          <p:cNvPicPr preferRelativeResize="0"/>
          <p:nvPr/>
        </p:nvPicPr>
        <p:blipFill rotWithShape="1">
          <a:blip r:embed="rId3">
            <a:alphaModFix/>
          </a:blip>
          <a:srcRect/>
          <a:stretch/>
        </p:blipFill>
        <p:spPr>
          <a:xfrm>
            <a:off x="8531048" y="1551021"/>
            <a:ext cx="2219635" cy="326753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ea typeface="Arial"/>
                <a:cs typeface="Aptos Serif" panose="02020604070405020304" pitchFamily="18" charset="0"/>
                <a:sym typeface="Arial"/>
              </a:rPr>
              <a:t>Grazie per </a:t>
            </a:r>
            <a:r>
              <a:rPr lang="de-DE" sz="5400" dirty="0" err="1">
                <a:latin typeface="Aptos Serif" panose="02020604070405020304" pitchFamily="18" charset="0"/>
                <a:ea typeface="Arial"/>
                <a:cs typeface="Aptos Serif" panose="02020604070405020304" pitchFamily="18" charset="0"/>
                <a:sym typeface="Arial"/>
              </a:rPr>
              <a:t>l’attenzione</a:t>
            </a:r>
            <a:r>
              <a:rPr lang="de-DE" sz="5400"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cs typeface="Aptos Serif" panose="02020604070405020304" pitchFamily="18" charset="0"/>
            </a:endParaRPr>
          </a:p>
        </p:txBody>
      </p:sp>
      <p:pic>
        <p:nvPicPr>
          <p:cNvPr id="778" name="Google Shape;778;p15" descr="Ein Bild, das Text, Schrift, Screenshot, Grafiken enthält.&#10;&#10;Automatisch generierte Beschreibung"/>
          <p:cNvPicPr preferRelativeResize="0"/>
          <p:nvPr/>
        </p:nvPicPr>
        <p:blipFill rotWithShape="1">
          <a:blip r:embed="rId3">
            <a:alphaModFix/>
          </a:blip>
          <a:srcRect/>
          <a:stretch/>
        </p:blipFill>
        <p:spPr>
          <a:xfrm>
            <a:off x="5665842" y="4740820"/>
            <a:ext cx="5273749" cy="1904297"/>
          </a:xfrm>
          <a:prstGeom prst="rect">
            <a:avLst/>
          </a:prstGeom>
          <a:noFill/>
          <a:ln>
            <a:noFill/>
          </a:ln>
        </p:spPr>
      </p:pic>
      <p:pic>
        <p:nvPicPr>
          <p:cNvPr id="779" name="Google Shape;779;p15" descr="Ein Bild, das Text, Screenshot, Schrift enthält.&#10;&#10;KI-generierte Inhalte können fehlerhaft sein."/>
          <p:cNvPicPr preferRelativeResize="0"/>
          <p:nvPr/>
        </p:nvPicPr>
        <p:blipFill rotWithShape="1">
          <a:blip r:embed="rId4">
            <a:alphaModFix/>
          </a:blip>
          <a:srcRect/>
          <a:stretch/>
        </p:blipFill>
        <p:spPr>
          <a:xfrm>
            <a:off x="227895" y="4836746"/>
            <a:ext cx="4592461" cy="183698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4"/>
          <p:cNvSpPr txBox="1">
            <a:spLocks noGrp="1"/>
          </p:cNvSpPr>
          <p:nvPr>
            <p:ph type="title"/>
          </p:nvPr>
        </p:nvSpPr>
        <p:spPr>
          <a:xfrm>
            <a:off x="609600" y="333029"/>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Fonti </a:t>
            </a:r>
            <a:r>
              <a:rPr lang="de-DE" dirty="0" err="1">
                <a:latin typeface="Aptos Serif" panose="02020604070405020304" pitchFamily="18" charset="0"/>
                <a:ea typeface="Arial"/>
                <a:cs typeface="Aptos Serif" panose="02020604070405020304" pitchFamily="18" charset="0"/>
                <a:sym typeface="Arial"/>
              </a:rPr>
              <a:t>Contenuto</a:t>
            </a:r>
            <a:r>
              <a:rPr lang="de-DE" dirty="0">
                <a:latin typeface="Aptos Serif" panose="02020604070405020304" pitchFamily="18" charset="0"/>
                <a:ea typeface="Arial"/>
                <a:cs typeface="Aptos Serif" panose="02020604070405020304" pitchFamily="18" charset="0"/>
                <a:sym typeface="Arial"/>
              </a:rPr>
              <a:t> 1 </a:t>
            </a:r>
            <a:endParaRPr dirty="0">
              <a:latin typeface="Aptos Serif" panose="02020604070405020304" pitchFamily="18" charset="0"/>
              <a:ea typeface="Arial"/>
              <a:cs typeface="Aptos Serif" panose="02020604070405020304" pitchFamily="18" charset="0"/>
              <a:sym typeface="Arial"/>
            </a:endParaRPr>
          </a:p>
        </p:txBody>
      </p:sp>
      <p:sp>
        <p:nvSpPr>
          <p:cNvPr id="786" name="Google Shape;786;p84"/>
          <p:cNvSpPr txBox="1"/>
          <p:nvPr/>
        </p:nvSpPr>
        <p:spPr>
          <a:xfrm>
            <a:off x="506677" y="2325274"/>
            <a:ext cx="10972800" cy="37776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200"/>
              <a:buFont typeface="Arial"/>
              <a:buNone/>
            </a:pPr>
            <a:r>
              <a:rPr lang="de-DE" sz="1200" b="0" i="0" u="sng" strike="noStrike" cap="none" dirty="0">
                <a:solidFill>
                  <a:srgbClr val="467886"/>
                </a:solidFill>
                <a:latin typeface="Aptos" panose="020B0004020202020204" pitchFamily="34" charset="0"/>
                <a:sym typeface="Arial"/>
                <a:hlinkClick r:id="rId3">
                  <a:extLst>
                    <a:ext uri="{A12FA001-AC4F-418D-AE19-62706E023703}">
                      <ahyp:hlinkClr xmlns:ahyp="http://schemas.microsoft.com/office/drawing/2018/hyperlinkcolor" val="tx"/>
                    </a:ext>
                  </a:extLst>
                </a:hlinkClick>
              </a:rPr>
              <a:t>https://www.are.admin.ch/are/en/home/media/publications/sustainable-development/brundtland-report.html</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467886"/>
                </a:solidFill>
                <a:latin typeface="Aptos" panose="020B0004020202020204" pitchFamily="34" charset="0"/>
                <a:sym typeface="Arial"/>
                <a:hlinkClick r:id="rId4">
                  <a:extLst>
                    <a:ext uri="{A12FA001-AC4F-418D-AE19-62706E023703}">
                      <ahyp:hlinkClr xmlns:ahyp="http://schemas.microsoft.com/office/drawing/2018/hyperlinkcolor" val="tx"/>
                    </a:ext>
                  </a:extLst>
                </a:hlinkClick>
              </a:rPr>
              <a:t>https://www.clubofrome.org/publication/the-limits-to-growth/#:~:text=Pubblicato%20nel%201972%20%E2%80%93%20Il%20messaggio%20di,lungo%2C%20anche%20con%20la%20tecnologia%20avanzata.</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467886"/>
                </a:solidFill>
                <a:latin typeface="Aptos" panose="020B0004020202020204" pitchFamily="34" charset="0"/>
                <a:sym typeface="Arial"/>
                <a:hlinkClick r:id="rId5">
                  <a:extLst>
                    <a:ext uri="{A12FA001-AC4F-418D-AE19-62706E023703}">
                      <ahyp:hlinkClr xmlns:ahyp="http://schemas.microsoft.com/office/drawing/2018/hyperlinkcolor" val="tx"/>
                    </a:ext>
                  </a:extLst>
                </a:hlinkClick>
              </a:rPr>
              <a:t>https://www.un.org/en/conferences/environment/stockholm1972</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467886"/>
                </a:solidFill>
                <a:latin typeface="Aptos" panose="020B0004020202020204" pitchFamily="34" charset="0"/>
                <a:sym typeface="Arial"/>
                <a:hlinkClick r:id="rId6">
                  <a:extLst>
                    <a:ext uri="{A12FA001-AC4F-418D-AE19-62706E023703}">
                      <ahyp:hlinkClr xmlns:ahyp="http://schemas.microsoft.com/office/drawing/2018/hyperlinkcolor" val="tx"/>
                    </a:ext>
                  </a:extLst>
                </a:hlinkClick>
              </a:rPr>
              <a:t>https://unric.org/it/che-cosa-sono-i-cambiamenti-climatici/</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467886"/>
                </a:solidFill>
                <a:latin typeface="Aptos" panose="020B0004020202020204" pitchFamily="34" charset="0"/>
                <a:sym typeface="Arial"/>
                <a:hlinkClick r:id="rId7">
                  <a:extLst>
                    <a:ext uri="{A12FA001-AC4F-418D-AE19-62706E023703}">
                      <ahyp:hlinkClr xmlns:ahyp="http://schemas.microsoft.com/office/drawing/2018/hyperlinkcolor" val="tx"/>
                    </a:ext>
                  </a:extLst>
                </a:hlinkClick>
              </a:rPr>
              <a:t>https://asvis.it/goal-e-target-obiettivi-e-traguardi-per-il-2030/</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8">
                  <a:extLst>
                    <a:ext uri="{A12FA001-AC4F-418D-AE19-62706E023703}">
                      <ahyp:hlinkClr xmlns:ahyp="http://schemas.microsoft.com/office/drawing/2018/hyperlinkcolor" val="tx"/>
                    </a:ext>
                  </a:extLst>
                </a:hlinkClick>
              </a:rPr>
              <a:t>https://sdgs.un.org/2030agenda</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9">
                  <a:extLst>
                    <a:ext uri="{A12FA001-AC4F-418D-AE19-62706E023703}">
                      <ahyp:hlinkClr xmlns:ahyp="http://schemas.microsoft.com/office/drawing/2018/hyperlinkcolor" val="tx"/>
                    </a:ext>
                  </a:extLst>
                </a:hlinkClick>
              </a:rPr>
              <a:t>https://sdgs.un.org/goals</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10">
                  <a:extLst>
                    <a:ext uri="{A12FA001-AC4F-418D-AE19-62706E023703}">
                      <ahyp:hlinkClr xmlns:ahyp="http://schemas.microsoft.com/office/drawing/2018/hyperlinkcolor" val="tx"/>
                    </a:ext>
                  </a:extLst>
                </a:hlinkClick>
              </a:rPr>
              <a:t>https://gpp.mase.gov.it/Home/PianoAzioneNazionaleGPP?utm_source=chatgpt.com</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11">
                  <a:extLst>
                    <a:ext uri="{A12FA001-AC4F-418D-AE19-62706E023703}">
                      <ahyp:hlinkClr xmlns:ahyp="http://schemas.microsoft.com/office/drawing/2018/hyperlinkcolor" val="tx"/>
                    </a:ext>
                  </a:extLst>
                </a:hlinkClick>
              </a:rPr>
              <a:t>https://gpp.mase.gov.it/Struttura-dei-CAM</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12">
                  <a:extLst>
                    <a:ext uri="{A12FA001-AC4F-418D-AE19-62706E023703}">
                      <ahyp:hlinkClr xmlns:ahyp="http://schemas.microsoft.com/office/drawing/2018/hyperlinkcolor" val="tx"/>
                    </a:ext>
                  </a:extLst>
                </a:hlinkClick>
              </a:rPr>
              <a:t>https://thedocs.worldbank.org/en/doc/e77a9257967cac8b62484c7e8c974e70-0290012024/original/WB-SUSTAINABLE-PROCUREMENT-16574-CH1.pdf</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13">
                  <a:extLst>
                    <a:ext uri="{A12FA001-AC4F-418D-AE19-62706E023703}">
                      <ahyp:hlinkClr xmlns:ahyp="http://schemas.microsoft.com/office/drawing/2018/hyperlinkcolor" val="tx"/>
                    </a:ext>
                  </a:extLst>
                </a:hlinkClick>
              </a:rPr>
              <a:t>https://procuraplus.org/fileadmin/user_upload/ManualProcura_online_version_new_logo.pdf</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a:p>
            <a:pPr marL="0" marR="0" lvl="0" indent="0" algn="l" rtl="0">
              <a:lnSpc>
                <a:spcPct val="107000"/>
              </a:lnSpc>
              <a:spcBef>
                <a:spcPts val="800"/>
              </a:spcBef>
              <a:spcAft>
                <a:spcPts val="0"/>
              </a:spcAft>
              <a:buClr>
                <a:srgbClr val="000000"/>
              </a:buClr>
              <a:buSzPts val="1200"/>
              <a:buFont typeface="Arial"/>
              <a:buNone/>
            </a:pPr>
            <a:r>
              <a:rPr lang="de-DE" sz="1200" b="0" i="0" u="sng" strike="noStrike" cap="none" dirty="0">
                <a:solidFill>
                  <a:srgbClr val="000000"/>
                </a:solidFill>
                <a:latin typeface="Aptos" panose="020B0004020202020204" pitchFamily="34" charset="0"/>
                <a:sym typeface="Arial"/>
                <a:hlinkClick r:id="rId14">
                  <a:extLst>
                    <a:ext uri="{A12FA001-AC4F-418D-AE19-62706E023703}">
                      <ahyp:hlinkClr xmlns:ahyp="http://schemas.microsoft.com/office/drawing/2018/hyperlinkcolor" val="tx"/>
                    </a:ext>
                  </a:extLst>
                </a:hlinkClick>
              </a:rPr>
              <a:t>https://www.oneplanetnetwork.org/sites/default/files/10yfp_spp_programme_principles_of_sustainable_public_procurement.pdf</a:t>
            </a:r>
            <a:r>
              <a:rPr lang="de-DE" sz="1200" b="0" i="0" u="none" strike="noStrike" cap="none" dirty="0">
                <a:solidFill>
                  <a:srgbClr val="000000"/>
                </a:solidFill>
                <a:latin typeface="Aptos" panose="020B0004020202020204" pitchFamily="34" charset="0"/>
                <a:sym typeface="Arial"/>
              </a:rPr>
              <a:t> </a:t>
            </a:r>
            <a:endParaRPr sz="12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581602" y="406058"/>
            <a:ext cx="10972800" cy="157032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3 PILASTRI </a:t>
            </a:r>
            <a:br>
              <a:rPr lang="de-DE" dirty="0">
                <a:latin typeface="Aptos Serif" panose="02020604070405020304" pitchFamily="18" charset="0"/>
                <a:ea typeface="Arial"/>
                <a:cs typeface="Aptos Serif" panose="02020604070405020304" pitchFamily="18" charset="0"/>
                <a:sym typeface="Arial"/>
              </a:rPr>
            </a:br>
            <a:r>
              <a:rPr lang="de-DE" dirty="0">
                <a:latin typeface="Aptos Serif" panose="02020604070405020304" pitchFamily="18" charset="0"/>
                <a:ea typeface="Arial"/>
                <a:cs typeface="Aptos Serif" panose="02020604070405020304" pitchFamily="18" charset="0"/>
                <a:sym typeface="Arial"/>
              </a:rPr>
              <a:t>PRINCIPALI</a:t>
            </a:r>
            <a:endParaRPr dirty="0">
              <a:latin typeface="Aptos Serif" panose="02020604070405020304" pitchFamily="18" charset="0"/>
              <a:cs typeface="Aptos Serif" panose="02020604070405020304" pitchFamily="18" charset="0"/>
            </a:endParaRPr>
          </a:p>
        </p:txBody>
      </p:sp>
      <p:grpSp>
        <p:nvGrpSpPr>
          <p:cNvPr id="176" name="Google Shape;176;p33"/>
          <p:cNvGrpSpPr/>
          <p:nvPr/>
        </p:nvGrpSpPr>
        <p:grpSpPr>
          <a:xfrm>
            <a:off x="4032670" y="878445"/>
            <a:ext cx="6489771" cy="6329817"/>
            <a:chOff x="1036166" y="-267106"/>
            <a:chExt cx="6489771" cy="6329817"/>
          </a:xfrm>
        </p:grpSpPr>
        <p:sp>
          <p:nvSpPr>
            <p:cNvPr id="177" name="Google Shape;177;p33"/>
            <p:cNvSpPr/>
            <p:nvPr/>
          </p:nvSpPr>
          <p:spPr>
            <a:xfrm>
              <a:off x="3804875" y="2637466"/>
              <a:ext cx="3031318" cy="2980266"/>
            </a:xfrm>
            <a:custGeom>
              <a:avLst/>
              <a:gdLst/>
              <a:ahLst/>
              <a:cxnLst/>
              <a:rect l="l" t="t" r="r" b="b"/>
              <a:pathLst>
                <a:path w="120000" h="120000" extrusionOk="0">
                  <a:moveTo>
                    <a:pt x="85283" y="19133"/>
                  </a:moveTo>
                  <a:lnTo>
                    <a:pt x="94379" y="11203"/>
                  </a:lnTo>
                  <a:lnTo>
                    <a:pt x="101908" y="17494"/>
                  </a:lnTo>
                  <a:lnTo>
                    <a:pt x="96026" y="28109"/>
                  </a:lnTo>
                  <a:lnTo>
                    <a:pt x="96026" y="28109"/>
                  </a:lnTo>
                  <a:cubicBezTo>
                    <a:pt x="100376" y="32983"/>
                    <a:pt x="103684" y="38688"/>
                    <a:pt x="105747" y="44877"/>
                  </a:cubicBezTo>
                  <a:lnTo>
                    <a:pt x="117727" y="44832"/>
                  </a:lnTo>
                  <a:lnTo>
                    <a:pt x="119425" y="54421"/>
                  </a:lnTo>
                  <a:lnTo>
                    <a:pt x="108182" y="58630"/>
                  </a:lnTo>
                  <a:lnTo>
                    <a:pt x="108182" y="58630"/>
                  </a:lnTo>
                  <a:cubicBezTo>
                    <a:pt x="108369" y="65148"/>
                    <a:pt x="107221" y="71636"/>
                    <a:pt x="104806" y="77697"/>
                  </a:cubicBezTo>
                  <a:lnTo>
                    <a:pt x="113912" y="85615"/>
                  </a:lnTo>
                  <a:lnTo>
                    <a:pt x="109013" y="94065"/>
                  </a:lnTo>
                  <a:lnTo>
                    <a:pt x="97794" y="89792"/>
                  </a:lnTo>
                  <a:lnTo>
                    <a:pt x="97794" y="89792"/>
                  </a:lnTo>
                  <a:cubicBezTo>
                    <a:pt x="93730" y="94905"/>
                    <a:pt x="88662" y="99139"/>
                    <a:pt x="82900" y="102237"/>
                  </a:cubicBezTo>
                  <a:lnTo>
                    <a:pt x="84901" y="114251"/>
                  </a:lnTo>
                  <a:lnTo>
                    <a:pt x="75641" y="117607"/>
                  </a:lnTo>
                  <a:lnTo>
                    <a:pt x="69721" y="107014"/>
                  </a:lnTo>
                  <a:lnTo>
                    <a:pt x="69721" y="107014"/>
                  </a:lnTo>
                  <a:cubicBezTo>
                    <a:pt x="63308" y="108329"/>
                    <a:pt x="56692" y="108329"/>
                    <a:pt x="50279" y="107014"/>
                  </a:cubicBezTo>
                  <a:lnTo>
                    <a:pt x="44359" y="117607"/>
                  </a:lnTo>
                  <a:lnTo>
                    <a:pt x="35099" y="114251"/>
                  </a:lnTo>
                  <a:lnTo>
                    <a:pt x="37100" y="102237"/>
                  </a:lnTo>
                  <a:cubicBezTo>
                    <a:pt x="31338" y="99139"/>
                    <a:pt x="26270" y="94905"/>
                    <a:pt x="22206" y="89792"/>
                  </a:cubicBezTo>
                  <a:lnTo>
                    <a:pt x="10987" y="94065"/>
                  </a:lnTo>
                  <a:lnTo>
                    <a:pt x="6088" y="85615"/>
                  </a:lnTo>
                  <a:lnTo>
                    <a:pt x="15194" y="77697"/>
                  </a:lnTo>
                  <a:cubicBezTo>
                    <a:pt x="12779" y="71636"/>
                    <a:pt x="11631" y="65148"/>
                    <a:pt x="11818" y="58630"/>
                  </a:cubicBezTo>
                  <a:lnTo>
                    <a:pt x="575" y="54421"/>
                  </a:lnTo>
                  <a:lnTo>
                    <a:pt x="2273" y="44832"/>
                  </a:lnTo>
                  <a:lnTo>
                    <a:pt x="14253" y="44877"/>
                  </a:lnTo>
                  <a:lnTo>
                    <a:pt x="14253" y="44877"/>
                  </a:lnTo>
                  <a:cubicBezTo>
                    <a:pt x="16316" y="38688"/>
                    <a:pt x="19624" y="32983"/>
                    <a:pt x="23974" y="28109"/>
                  </a:cubicBezTo>
                  <a:lnTo>
                    <a:pt x="18092" y="17494"/>
                  </a:lnTo>
                  <a:lnTo>
                    <a:pt x="25621" y="11203"/>
                  </a:lnTo>
                  <a:lnTo>
                    <a:pt x="34717" y="19133"/>
                  </a:lnTo>
                  <a:lnTo>
                    <a:pt x="34717" y="19133"/>
                  </a:lnTo>
                  <a:cubicBezTo>
                    <a:pt x="40293" y="15712"/>
                    <a:pt x="46509" y="13459"/>
                    <a:pt x="52988" y="12511"/>
                  </a:cubicBezTo>
                  <a:lnTo>
                    <a:pt x="55068" y="511"/>
                  </a:lnTo>
                  <a:lnTo>
                    <a:pt x="64932" y="511"/>
                  </a:lnTo>
                  <a:lnTo>
                    <a:pt x="67012" y="12511"/>
                  </a:lnTo>
                  <a:cubicBezTo>
                    <a:pt x="73491" y="13459"/>
                    <a:pt x="79707" y="15712"/>
                    <a:pt x="85283" y="1913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3"/>
            <p:cNvSpPr txBox="1"/>
            <p:nvPr/>
          </p:nvSpPr>
          <p:spPr>
            <a:xfrm>
              <a:off x="4410489" y="3335579"/>
              <a:ext cx="1820090" cy="153191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none" strike="noStrike" cap="none">
                  <a:solidFill>
                    <a:srgbClr val="035854"/>
                  </a:solidFill>
                  <a:latin typeface="Arial"/>
                  <a:ea typeface="Arial"/>
                  <a:cs typeface="Arial"/>
                  <a:sym typeface="Arial"/>
                </a:rPr>
                <a:t>Ambient</a:t>
              </a:r>
              <a:r>
                <a:rPr lang="de-DE" sz="2000" b="1">
                  <a:solidFill>
                    <a:srgbClr val="035854"/>
                  </a:solidFill>
                </a:rPr>
                <a:t>ale</a:t>
              </a:r>
              <a:endParaRPr sz="2000" b="1" i="0" u="none" strike="noStrike" cap="none">
                <a:solidFill>
                  <a:srgbClr val="035854"/>
                </a:solidFill>
                <a:latin typeface="Arial"/>
                <a:ea typeface="Arial"/>
                <a:cs typeface="Arial"/>
                <a:sym typeface="Arial"/>
              </a:endParaRPr>
            </a:p>
          </p:txBody>
        </p:sp>
        <p:sp>
          <p:nvSpPr>
            <p:cNvPr id="179" name="Google Shape;179;p33"/>
            <p:cNvSpPr/>
            <p:nvPr/>
          </p:nvSpPr>
          <p:spPr>
            <a:xfrm>
              <a:off x="1462523" y="1581955"/>
              <a:ext cx="3217951" cy="3080880"/>
            </a:xfrm>
            <a:custGeom>
              <a:avLst/>
              <a:gdLst/>
              <a:ahLst/>
              <a:cxnLst/>
              <a:rect l="l" t="t" r="r" b="b"/>
              <a:pathLst>
                <a:path w="120000" h="120000" extrusionOk="0">
                  <a:moveTo>
                    <a:pt x="90333" y="30393"/>
                  </a:moveTo>
                  <a:lnTo>
                    <a:pt x="107139" y="24580"/>
                  </a:lnTo>
                  <a:lnTo>
                    <a:pt x="113841" y="35980"/>
                  </a:lnTo>
                  <a:lnTo>
                    <a:pt x="101275" y="49005"/>
                  </a:lnTo>
                  <a:cubicBezTo>
                    <a:pt x="103264" y="56205"/>
                    <a:pt x="103264" y="63795"/>
                    <a:pt x="101275" y="70995"/>
                  </a:cubicBezTo>
                  <a:lnTo>
                    <a:pt x="113841" y="84020"/>
                  </a:lnTo>
                  <a:lnTo>
                    <a:pt x="107139" y="95420"/>
                  </a:lnTo>
                  <a:lnTo>
                    <a:pt x="90333" y="89607"/>
                  </a:lnTo>
                  <a:lnTo>
                    <a:pt x="90333" y="89607"/>
                  </a:lnTo>
                  <a:cubicBezTo>
                    <a:pt x="84979" y="94898"/>
                    <a:pt x="78285" y="98693"/>
                    <a:pt x="70942" y="100602"/>
                  </a:cubicBezTo>
                  <a:lnTo>
                    <a:pt x="66891" y="118602"/>
                  </a:lnTo>
                  <a:lnTo>
                    <a:pt x="53109" y="118602"/>
                  </a:lnTo>
                  <a:lnTo>
                    <a:pt x="49058" y="100602"/>
                  </a:lnTo>
                  <a:cubicBezTo>
                    <a:pt x="41715" y="98693"/>
                    <a:pt x="35021" y="94898"/>
                    <a:pt x="29667" y="89607"/>
                  </a:cubicBezTo>
                  <a:lnTo>
                    <a:pt x="12861" y="95420"/>
                  </a:lnTo>
                  <a:lnTo>
                    <a:pt x="6159" y="84020"/>
                  </a:lnTo>
                  <a:lnTo>
                    <a:pt x="18725" y="70995"/>
                  </a:lnTo>
                  <a:lnTo>
                    <a:pt x="18725" y="70995"/>
                  </a:lnTo>
                  <a:cubicBezTo>
                    <a:pt x="16736" y="63795"/>
                    <a:pt x="16736" y="56205"/>
                    <a:pt x="18725" y="49005"/>
                  </a:cubicBezTo>
                  <a:lnTo>
                    <a:pt x="6159" y="35980"/>
                  </a:lnTo>
                  <a:lnTo>
                    <a:pt x="12861" y="24580"/>
                  </a:lnTo>
                  <a:lnTo>
                    <a:pt x="29667" y="30393"/>
                  </a:lnTo>
                  <a:lnTo>
                    <a:pt x="29667" y="30393"/>
                  </a:lnTo>
                  <a:cubicBezTo>
                    <a:pt x="35021" y="25102"/>
                    <a:pt x="41715" y="21307"/>
                    <a:pt x="49058" y="19398"/>
                  </a:cubicBezTo>
                  <a:lnTo>
                    <a:pt x="53109" y="1398"/>
                  </a:lnTo>
                  <a:lnTo>
                    <a:pt x="66891" y="1398"/>
                  </a:lnTo>
                  <a:lnTo>
                    <a:pt x="70942" y="19398"/>
                  </a:lnTo>
                  <a:lnTo>
                    <a:pt x="70942" y="19398"/>
                  </a:lnTo>
                  <a:cubicBezTo>
                    <a:pt x="78285" y="21307"/>
                    <a:pt x="84979" y="25102"/>
                    <a:pt x="90333" y="3039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3"/>
            <p:cNvSpPr txBox="1"/>
            <p:nvPr/>
          </p:nvSpPr>
          <p:spPr>
            <a:xfrm>
              <a:off x="2258069" y="2362264"/>
              <a:ext cx="1626859" cy="152026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none" strike="noStrike" cap="none">
                  <a:solidFill>
                    <a:srgbClr val="035854"/>
                  </a:solidFill>
                  <a:latin typeface="Arial"/>
                  <a:ea typeface="Arial"/>
                  <a:cs typeface="Arial"/>
                  <a:sym typeface="Arial"/>
                </a:rPr>
                <a:t>Sociale</a:t>
              </a:r>
              <a:endParaRPr sz="1400" b="0" i="0" u="none" strike="noStrike" cap="none">
                <a:solidFill>
                  <a:srgbClr val="000000"/>
                </a:solidFill>
                <a:latin typeface="Arial"/>
                <a:ea typeface="Arial"/>
                <a:cs typeface="Arial"/>
                <a:sym typeface="Arial"/>
              </a:endParaRPr>
            </a:p>
          </p:txBody>
        </p:sp>
        <p:sp>
          <p:nvSpPr>
            <p:cNvPr id="181" name="Google Shape;181;p33"/>
            <p:cNvSpPr/>
            <p:nvPr/>
          </p:nvSpPr>
          <p:spPr>
            <a:xfrm rot="-900000">
              <a:off x="2954375" y="78307"/>
              <a:ext cx="3061281" cy="2978556"/>
            </a:xfrm>
            <a:custGeom>
              <a:avLst/>
              <a:gdLst/>
              <a:ahLst/>
              <a:cxnLst/>
              <a:rect l="l" t="t" r="r" b="b"/>
              <a:pathLst>
                <a:path w="120000" h="120000" extrusionOk="0">
                  <a:moveTo>
                    <a:pt x="90135" y="30393"/>
                  </a:moveTo>
                  <a:lnTo>
                    <a:pt x="107269" y="24757"/>
                  </a:lnTo>
                  <a:lnTo>
                    <a:pt x="113902" y="36113"/>
                  </a:lnTo>
                  <a:lnTo>
                    <a:pt x="101005" y="49005"/>
                  </a:lnTo>
                  <a:lnTo>
                    <a:pt x="101005" y="49005"/>
                  </a:lnTo>
                  <a:cubicBezTo>
                    <a:pt x="102980" y="56205"/>
                    <a:pt x="102980" y="63795"/>
                    <a:pt x="101005" y="70995"/>
                  </a:cubicBezTo>
                  <a:lnTo>
                    <a:pt x="113902" y="83887"/>
                  </a:lnTo>
                  <a:lnTo>
                    <a:pt x="107269" y="95243"/>
                  </a:lnTo>
                  <a:lnTo>
                    <a:pt x="90135" y="89607"/>
                  </a:lnTo>
                  <a:lnTo>
                    <a:pt x="90135" y="89607"/>
                  </a:lnTo>
                  <a:cubicBezTo>
                    <a:pt x="84815" y="94898"/>
                    <a:pt x="78165" y="98693"/>
                    <a:pt x="70870" y="100602"/>
                  </a:cubicBezTo>
                  <a:lnTo>
                    <a:pt x="66753" y="118602"/>
                  </a:lnTo>
                  <a:lnTo>
                    <a:pt x="53247" y="118602"/>
                  </a:lnTo>
                  <a:lnTo>
                    <a:pt x="49130" y="100602"/>
                  </a:lnTo>
                  <a:lnTo>
                    <a:pt x="49130" y="100602"/>
                  </a:lnTo>
                  <a:cubicBezTo>
                    <a:pt x="41835" y="98693"/>
                    <a:pt x="35185" y="94898"/>
                    <a:pt x="29865" y="89607"/>
                  </a:cubicBezTo>
                  <a:lnTo>
                    <a:pt x="12731" y="95243"/>
                  </a:lnTo>
                  <a:lnTo>
                    <a:pt x="6098" y="83887"/>
                  </a:lnTo>
                  <a:lnTo>
                    <a:pt x="18995" y="70995"/>
                  </a:lnTo>
                  <a:cubicBezTo>
                    <a:pt x="17020" y="63795"/>
                    <a:pt x="17020" y="56205"/>
                    <a:pt x="18995" y="49005"/>
                  </a:cubicBezTo>
                  <a:lnTo>
                    <a:pt x="6098" y="36113"/>
                  </a:lnTo>
                  <a:lnTo>
                    <a:pt x="12731" y="24757"/>
                  </a:lnTo>
                  <a:lnTo>
                    <a:pt x="29865" y="30393"/>
                  </a:lnTo>
                  <a:lnTo>
                    <a:pt x="29865" y="30393"/>
                  </a:lnTo>
                  <a:cubicBezTo>
                    <a:pt x="35185" y="25102"/>
                    <a:pt x="41835" y="21307"/>
                    <a:pt x="49130" y="19398"/>
                  </a:cubicBezTo>
                  <a:lnTo>
                    <a:pt x="53247" y="1398"/>
                  </a:lnTo>
                  <a:lnTo>
                    <a:pt x="66753" y="1398"/>
                  </a:lnTo>
                  <a:lnTo>
                    <a:pt x="70870" y="19398"/>
                  </a:lnTo>
                  <a:lnTo>
                    <a:pt x="70870" y="19398"/>
                  </a:lnTo>
                  <a:cubicBezTo>
                    <a:pt x="78165" y="21307"/>
                    <a:pt x="84815" y="25102"/>
                    <a:pt x="90135" y="30393"/>
                  </a:cubicBezTo>
                  <a:close/>
                </a:path>
              </a:pathLst>
            </a:cu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p:cNvSpPr txBox="1"/>
            <p:nvPr/>
          </p:nvSpPr>
          <p:spPr>
            <a:xfrm>
              <a:off x="3630711" y="726685"/>
              <a:ext cx="1708610" cy="16818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1" i="0" u="none" strike="noStrike" cap="none">
                  <a:solidFill>
                    <a:srgbClr val="035854"/>
                  </a:solidFill>
                  <a:latin typeface="Arial"/>
                  <a:ea typeface="Arial"/>
                  <a:cs typeface="Arial"/>
                  <a:sym typeface="Arial"/>
                </a:rPr>
                <a:t>Economi</a:t>
              </a:r>
              <a:r>
                <a:rPr lang="de-DE" sz="2000" b="1">
                  <a:solidFill>
                    <a:srgbClr val="035854"/>
                  </a:solidFill>
                </a:rPr>
                <a:t>co</a:t>
              </a:r>
              <a:endParaRPr sz="2000" b="1" i="0" u="none" strike="noStrike" cap="none">
                <a:solidFill>
                  <a:srgbClr val="035854"/>
                </a:solidFill>
                <a:latin typeface="Arial"/>
                <a:ea typeface="Arial"/>
                <a:cs typeface="Arial"/>
                <a:sym typeface="Arial"/>
              </a:endParaRPr>
            </a:p>
          </p:txBody>
        </p:sp>
        <p:sp>
          <p:nvSpPr>
            <p:cNvPr id="183" name="Google Shape;183;p33"/>
            <p:cNvSpPr/>
            <p:nvPr/>
          </p:nvSpPr>
          <p:spPr>
            <a:xfrm>
              <a:off x="3564814" y="2247970"/>
              <a:ext cx="3814741" cy="3814741"/>
            </a:xfrm>
            <a:custGeom>
              <a:avLst/>
              <a:gdLst/>
              <a:ahLst/>
              <a:cxnLst/>
              <a:rect l="l" t="t" r="r" b="b"/>
              <a:pathLst>
                <a:path w="120000" h="120000" extrusionOk="0">
                  <a:moveTo>
                    <a:pt x="53670" y="4107"/>
                  </a:moveTo>
                  <a:lnTo>
                    <a:pt x="53670" y="4107"/>
                  </a:lnTo>
                  <a:cubicBezTo>
                    <a:pt x="76994" y="1466"/>
                    <a:pt x="99507" y="13586"/>
                    <a:pt x="110144" y="34511"/>
                  </a:cubicBezTo>
                  <a:cubicBezTo>
                    <a:pt x="120780" y="55436"/>
                    <a:pt x="117304" y="80767"/>
                    <a:pt x="101424" y="98054"/>
                  </a:cubicBezTo>
                  <a:lnTo>
                    <a:pt x="103960" y="100802"/>
                  </a:lnTo>
                  <a:lnTo>
                    <a:pt x="96235" y="99275"/>
                  </a:lnTo>
                  <a:lnTo>
                    <a:pt x="95060" y="91155"/>
                  </a:lnTo>
                  <a:lnTo>
                    <a:pt x="97595" y="93903"/>
                  </a:lnTo>
                  <a:cubicBezTo>
                    <a:pt x="111686" y="78278"/>
                    <a:pt x="114643" y="55565"/>
                    <a:pt x="105023" y="36853"/>
                  </a:cubicBezTo>
                  <a:cubicBezTo>
                    <a:pt x="95402" y="18140"/>
                    <a:pt x="75210" y="7329"/>
                    <a:pt x="54303" y="9697"/>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3"/>
            <p:cNvSpPr/>
            <p:nvPr/>
          </p:nvSpPr>
          <p:spPr>
            <a:xfrm>
              <a:off x="1036166" y="1441079"/>
              <a:ext cx="2771648" cy="2771648"/>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3"/>
            <p:cNvSpPr/>
            <p:nvPr/>
          </p:nvSpPr>
          <p:spPr>
            <a:xfrm rot="7066418">
              <a:off x="3548119" y="1045167"/>
              <a:ext cx="3647933" cy="2947394"/>
            </a:xfrm>
            <a:custGeom>
              <a:avLst/>
              <a:gdLst/>
              <a:ahLst/>
              <a:cxnLst/>
              <a:rect l="l" t="t" r="r" b="b"/>
              <a:pathLst>
                <a:path w="120000" h="120000" extrusionOk="0">
                  <a:moveTo>
                    <a:pt x="4186" y="65877"/>
                  </a:moveTo>
                  <a:lnTo>
                    <a:pt x="4186" y="65877"/>
                  </a:lnTo>
                  <a:cubicBezTo>
                    <a:pt x="2239" y="47981"/>
                    <a:pt x="9282" y="30274"/>
                    <a:pt x="23059" y="18429"/>
                  </a:cubicBezTo>
                  <a:lnTo>
                    <a:pt x="20496" y="14848"/>
                  </a:lnTo>
                  <a:lnTo>
                    <a:pt x="29648" y="17591"/>
                  </a:lnTo>
                  <a:lnTo>
                    <a:pt x="29472" y="27389"/>
                  </a:lnTo>
                  <a:lnTo>
                    <a:pt x="26909" y="23808"/>
                  </a:lnTo>
                  <a:lnTo>
                    <a:pt x="26909" y="23808"/>
                  </a:lnTo>
                  <a:cubicBezTo>
                    <a:pt x="14492" y="34149"/>
                    <a:pt x="8166" y="49635"/>
                    <a:pt x="9973" y="65268"/>
                  </a:cubicBezTo>
                  <a:close/>
                </a:path>
              </a:pathLst>
            </a:custGeom>
            <a:solidFill>
              <a:srgbClr val="D1E5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p33"/>
          <p:cNvSpPr txBox="1"/>
          <p:nvPr/>
        </p:nvSpPr>
        <p:spPr>
          <a:xfrm>
            <a:off x="437655" y="2586630"/>
            <a:ext cx="341575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0" u="none" strike="noStrike" cap="none" dirty="0">
                <a:solidFill>
                  <a:srgbClr val="000000"/>
                </a:solidFill>
                <a:latin typeface="Aptos" panose="020B0004020202020204" pitchFamily="34" charset="0"/>
                <a:sym typeface="Arial"/>
              </a:rPr>
              <a:t>Il </a:t>
            </a:r>
            <a:r>
              <a:rPr lang="de-DE" sz="2400" b="1" i="0" u="none" strike="noStrike" cap="none" dirty="0" err="1">
                <a:solidFill>
                  <a:srgbClr val="000000"/>
                </a:solidFill>
                <a:latin typeface="Aptos" panose="020B0004020202020204" pitchFamily="34" charset="0"/>
                <a:sym typeface="Arial"/>
              </a:rPr>
              <a:t>rapporto</a:t>
            </a:r>
            <a:r>
              <a:rPr lang="de-DE" sz="2400" b="1" i="0" u="none" strike="noStrike" cap="none" dirty="0">
                <a:solidFill>
                  <a:srgbClr val="000000"/>
                </a:solidFill>
                <a:latin typeface="Aptos" panose="020B0004020202020204" pitchFamily="34" charset="0"/>
                <a:sym typeface="Arial"/>
              </a:rPr>
              <a:t> Brundtland </a:t>
            </a:r>
            <a:r>
              <a:rPr lang="de-DE" sz="2400" b="0" i="0" u="none" strike="noStrike" cap="none" dirty="0" err="1">
                <a:solidFill>
                  <a:srgbClr val="000000"/>
                </a:solidFill>
                <a:latin typeface="Aptos" panose="020B0004020202020204" pitchFamily="34" charset="0"/>
                <a:sym typeface="Arial"/>
              </a:rPr>
              <a:t>individua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tre</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pilastri</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su</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cui</a:t>
            </a:r>
            <a:r>
              <a:rPr lang="de-DE" sz="2400" b="0" i="0" u="none" strike="noStrike" cap="none" dirty="0">
                <a:solidFill>
                  <a:srgbClr val="000000"/>
                </a:solidFill>
                <a:latin typeface="Aptos" panose="020B0004020202020204" pitchFamily="34" charset="0"/>
                <a:sym typeface="Arial"/>
              </a:rPr>
              <a:t> si </a:t>
            </a:r>
            <a:r>
              <a:rPr lang="de-DE" sz="2400" b="0" i="0" u="none" strike="noStrike" cap="none" dirty="0" err="1">
                <a:solidFill>
                  <a:srgbClr val="000000"/>
                </a:solidFill>
                <a:latin typeface="Aptos" panose="020B0004020202020204" pitchFamily="34" charset="0"/>
                <a:sym typeface="Arial"/>
              </a:rPr>
              <a:t>basa</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questo</a:t>
            </a:r>
            <a:r>
              <a:rPr lang="de-DE" sz="2400" b="0" i="0" u="none" strike="noStrike" cap="none" dirty="0">
                <a:solidFill>
                  <a:srgbClr val="000000"/>
                </a:solidFill>
                <a:latin typeface="Aptos" panose="020B0004020202020204" pitchFamily="34" charset="0"/>
                <a:sym typeface="Arial"/>
              </a:rPr>
              <a:t> </a:t>
            </a:r>
            <a:r>
              <a:rPr lang="de-DE" sz="2400" b="0" i="0" u="none" strike="noStrike" cap="none" dirty="0" err="1">
                <a:solidFill>
                  <a:srgbClr val="000000"/>
                </a:solidFill>
                <a:latin typeface="Aptos" panose="020B0004020202020204" pitchFamily="34" charset="0"/>
                <a:sym typeface="Arial"/>
              </a:rPr>
              <a:t>processo</a:t>
            </a:r>
            <a:r>
              <a:rPr lang="de-DE" sz="2400" b="0"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ambient</a:t>
            </a:r>
            <a:r>
              <a:rPr lang="de-DE" sz="2400" b="1" dirty="0" err="1">
                <a:latin typeface="Aptos" panose="020B0004020202020204" pitchFamily="34" charset="0"/>
              </a:rPr>
              <a:t>ale</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economi</a:t>
            </a:r>
            <a:r>
              <a:rPr lang="de-DE" sz="2400" b="1" dirty="0" err="1">
                <a:latin typeface="Aptos" panose="020B0004020202020204" pitchFamily="34" charset="0"/>
              </a:rPr>
              <a:t>co</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e</a:t>
            </a:r>
            <a:r>
              <a:rPr lang="de-DE" sz="2400" b="1" i="0" u="none" strike="noStrike" cap="none" dirty="0">
                <a:solidFill>
                  <a:srgbClr val="000000"/>
                </a:solidFill>
                <a:latin typeface="Aptos" panose="020B0004020202020204" pitchFamily="34" charset="0"/>
                <a:sym typeface="Arial"/>
              </a:rPr>
              <a:t> </a:t>
            </a:r>
            <a:r>
              <a:rPr lang="de-DE" sz="2400" b="1" i="0" u="none" strike="noStrike" cap="none" dirty="0" err="1">
                <a:solidFill>
                  <a:srgbClr val="000000"/>
                </a:solidFill>
                <a:latin typeface="Aptos" panose="020B0004020202020204" pitchFamily="34" charset="0"/>
                <a:sym typeface="Arial"/>
              </a:rPr>
              <a:t>sociale</a:t>
            </a:r>
            <a:r>
              <a:rPr lang="de-DE" sz="2400" b="1" i="0" u="none" strike="noStrike" cap="none" dirty="0">
                <a:solidFill>
                  <a:srgbClr val="000000"/>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6318884" y="3499667"/>
            <a:ext cx="5873115" cy="254281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UN ALTRO PILASTRO</a:t>
            </a:r>
            <a:endParaRPr>
              <a:latin typeface="Aptos Serif" panose="02020604070405020304" pitchFamily="18" charset="0"/>
              <a:cs typeface="Aptos Serif" panose="02020604070405020304" pitchFamily="18" charset="0"/>
            </a:endParaRPr>
          </a:p>
        </p:txBody>
      </p:sp>
      <p:sp>
        <p:nvSpPr>
          <p:cNvPr id="192" name="Google Shape;192;p34"/>
          <p:cNvSpPr txBox="1">
            <a:spLocks noGrp="1"/>
          </p:cNvSpPr>
          <p:nvPr>
            <p:ph type="body" idx="2"/>
          </p:nvPr>
        </p:nvSpPr>
        <p:spPr>
          <a:xfrm>
            <a:off x="594360" y="2810595"/>
            <a:ext cx="5198269" cy="3247305"/>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SzPts val="2000"/>
              <a:buNone/>
            </a:pPr>
            <a:r>
              <a:rPr lang="de-DE" sz="2400" dirty="0">
                <a:latin typeface="Aptos" panose="020B0004020202020204" pitchFamily="34" charset="0"/>
                <a:sym typeface="Arial"/>
              </a:rPr>
              <a:t>Il </a:t>
            </a:r>
            <a:r>
              <a:rPr lang="de-DE" sz="2400" dirty="0" err="1">
                <a:latin typeface="Aptos" panose="020B0004020202020204" pitchFamily="34" charset="0"/>
                <a:sym typeface="Arial"/>
              </a:rPr>
              <a:t>pilastro</a:t>
            </a:r>
            <a:r>
              <a:rPr lang="de-DE" sz="2400" dirty="0">
                <a:latin typeface="Aptos" panose="020B0004020202020204" pitchFamily="34" charset="0"/>
                <a:sym typeface="Arial"/>
              </a:rPr>
              <a:t> </a:t>
            </a:r>
            <a:r>
              <a:rPr lang="de-DE" sz="2400" dirty="0" err="1">
                <a:latin typeface="Aptos" panose="020B0004020202020204" pitchFamily="34" charset="0"/>
                <a:sym typeface="Arial"/>
              </a:rPr>
              <a:t>istituzionale</a:t>
            </a:r>
            <a:r>
              <a:rPr lang="de-DE" sz="2400" dirty="0">
                <a:latin typeface="Aptos" panose="020B0004020202020204" pitchFamily="34" charset="0"/>
                <a:sym typeface="Arial"/>
              </a:rPr>
              <a:t> </a:t>
            </a:r>
            <a:r>
              <a:rPr lang="de-DE" sz="2400" b="1" dirty="0">
                <a:latin typeface="Aptos" panose="020B0004020202020204" pitchFamily="34" charset="0"/>
                <a:sym typeface="Arial"/>
              </a:rPr>
              <a:t>non </a:t>
            </a:r>
            <a:r>
              <a:rPr lang="de-DE" sz="2400" b="1" dirty="0" err="1">
                <a:latin typeface="Aptos" panose="020B0004020202020204" pitchFamily="34" charset="0"/>
                <a:sym typeface="Arial"/>
              </a:rPr>
              <a:t>è</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previsto</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dal</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rapporto</a:t>
            </a:r>
            <a:r>
              <a:rPr lang="de-DE" sz="2400" b="1" dirty="0">
                <a:latin typeface="Aptos" panose="020B0004020202020204" pitchFamily="34" charset="0"/>
                <a:sym typeface="Arial"/>
              </a:rPr>
              <a:t> Brundtland</a:t>
            </a:r>
            <a:r>
              <a:rPr lang="de-DE" sz="2400" dirty="0">
                <a:latin typeface="Aptos" panose="020B0004020202020204" pitchFamily="34" charset="0"/>
                <a:sym typeface="Arial"/>
              </a:rPr>
              <a:t>, </a:t>
            </a:r>
            <a:r>
              <a:rPr lang="de-DE" sz="2400" dirty="0" err="1">
                <a:latin typeface="Aptos" panose="020B0004020202020204" pitchFamily="34" charset="0"/>
                <a:sym typeface="Arial"/>
              </a:rPr>
              <a:t>ma</a:t>
            </a:r>
            <a:r>
              <a:rPr lang="de-DE" sz="2400" dirty="0">
                <a:latin typeface="Aptos" panose="020B0004020202020204" pitchFamily="34" charset="0"/>
                <a:sym typeface="Arial"/>
              </a:rPr>
              <a:t> </a:t>
            </a:r>
            <a:r>
              <a:rPr lang="de-DE" sz="2400" dirty="0" err="1">
                <a:latin typeface="Aptos" panose="020B0004020202020204" pitchFamily="34" charset="0"/>
                <a:sym typeface="Arial"/>
              </a:rPr>
              <a:t>è</a:t>
            </a:r>
            <a:r>
              <a:rPr lang="de-DE" sz="2400" dirty="0">
                <a:latin typeface="Aptos" panose="020B0004020202020204" pitchFamily="34" charset="0"/>
                <a:sym typeface="Arial"/>
              </a:rPr>
              <a:t> </a:t>
            </a:r>
            <a:r>
              <a:rPr lang="de-DE" sz="2400" dirty="0" err="1">
                <a:latin typeface="Aptos" panose="020B0004020202020204" pitchFamily="34" charset="0"/>
                <a:sym typeface="Arial"/>
              </a:rPr>
              <a:t>stato</a:t>
            </a:r>
            <a:r>
              <a:rPr lang="de-DE" sz="2400" dirty="0">
                <a:latin typeface="Aptos" panose="020B0004020202020204" pitchFamily="34" charset="0"/>
                <a:sym typeface="Arial"/>
              </a:rPr>
              <a:t> </a:t>
            </a:r>
            <a:r>
              <a:rPr lang="de-DE" sz="2400" dirty="0" err="1">
                <a:latin typeface="Aptos" panose="020B0004020202020204" pitchFamily="34" charset="0"/>
                <a:sym typeface="Arial"/>
              </a:rPr>
              <a:t>aggiunto</a:t>
            </a:r>
            <a:r>
              <a:rPr lang="de-DE" sz="2400" dirty="0">
                <a:latin typeface="Aptos" panose="020B0004020202020204" pitchFamily="34" charset="0"/>
                <a:sym typeface="Arial"/>
              </a:rPr>
              <a:t> in </a:t>
            </a:r>
            <a:r>
              <a:rPr lang="de-DE" sz="2400" dirty="0" err="1">
                <a:latin typeface="Aptos" panose="020B0004020202020204" pitchFamily="34" charset="0"/>
                <a:sym typeface="Arial"/>
              </a:rPr>
              <a:t>seguito</a:t>
            </a:r>
            <a:r>
              <a:rPr lang="de-DE" sz="2400" dirty="0">
                <a:latin typeface="Aptos" panose="020B0004020202020204" pitchFamily="34" charset="0"/>
                <a:sym typeface="Arial"/>
              </a:rPr>
              <a:t> per </a:t>
            </a:r>
            <a:r>
              <a:rPr lang="de-DE" sz="2400" dirty="0" err="1">
                <a:latin typeface="Aptos" panose="020B0004020202020204" pitchFamily="34" charset="0"/>
                <a:sym typeface="Arial"/>
              </a:rPr>
              <a:t>sostenere</a:t>
            </a:r>
            <a:r>
              <a:rPr lang="de-DE" sz="2400" dirty="0">
                <a:latin typeface="Aptos" panose="020B0004020202020204" pitchFamily="34" charset="0"/>
                <a:sym typeface="Arial"/>
              </a:rPr>
              <a:t> </a:t>
            </a:r>
            <a:r>
              <a:rPr lang="de-DE" sz="2400" dirty="0" err="1">
                <a:latin typeface="Aptos" panose="020B0004020202020204" pitchFamily="34" charset="0"/>
                <a:sym typeface="Arial"/>
              </a:rPr>
              <a:t>l’idea</a:t>
            </a:r>
            <a:r>
              <a:rPr lang="de-DE" sz="2400" dirty="0">
                <a:latin typeface="Aptos" panose="020B0004020202020204" pitchFamily="34" charset="0"/>
                <a:sym typeface="Arial"/>
              </a:rPr>
              <a:t> </a:t>
            </a:r>
            <a:r>
              <a:rPr lang="de-DE" sz="2400" dirty="0" err="1">
                <a:latin typeface="Aptos" panose="020B0004020202020204" pitchFamily="34" charset="0"/>
                <a:sym typeface="Arial"/>
              </a:rPr>
              <a:t>che</a:t>
            </a:r>
            <a:r>
              <a:rPr lang="de-DE" sz="2400" dirty="0">
                <a:latin typeface="Aptos" panose="020B0004020202020204" pitchFamily="34" charset="0"/>
                <a:sym typeface="Arial"/>
              </a:rPr>
              <a:t> </a:t>
            </a:r>
            <a:r>
              <a:rPr lang="de-DE" sz="2400" b="1" dirty="0" err="1">
                <a:latin typeface="Aptos" panose="020B0004020202020204" pitchFamily="34" charset="0"/>
                <a:sym typeface="Arial"/>
              </a:rPr>
              <a:t>lo</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sviluppo</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sostenibile</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richiede</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strutture</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governative</a:t>
            </a:r>
            <a:r>
              <a:rPr lang="de-DE" sz="2400" b="1" dirty="0">
                <a:latin typeface="Aptos" panose="020B0004020202020204" pitchFamily="34" charset="0"/>
                <a:sym typeface="Arial"/>
              </a:rPr>
              <a:t> </a:t>
            </a:r>
            <a:r>
              <a:rPr lang="de-DE" sz="2400" b="1" dirty="0" err="1">
                <a:latin typeface="Aptos" panose="020B0004020202020204" pitchFamily="34" charset="0"/>
                <a:sym typeface="Arial"/>
              </a:rPr>
              <a:t>forti</a:t>
            </a:r>
            <a:r>
              <a:rPr lang="de-DE" sz="2400" b="1" dirty="0">
                <a:latin typeface="Aptos" panose="020B0004020202020204" pitchFamily="34" charset="0"/>
                <a:sym typeface="Arial"/>
              </a:rPr>
              <a:t> per </a:t>
            </a:r>
            <a:r>
              <a:rPr lang="de-DE" sz="2400" b="1" dirty="0" err="1">
                <a:latin typeface="Aptos" panose="020B0004020202020204" pitchFamily="34" charset="0"/>
                <a:sym typeface="Arial"/>
              </a:rPr>
              <a:t>funzionare</a:t>
            </a:r>
            <a:r>
              <a:rPr lang="de-DE" sz="2400" b="1" dirty="0">
                <a:latin typeface="Aptos" panose="020B0004020202020204" pitchFamily="34" charset="0"/>
                <a:sym typeface="Arial"/>
              </a:rPr>
              <a:t>.</a:t>
            </a:r>
            <a:endParaRPr dirty="0">
              <a:latin typeface="Aptos" panose="020B0004020202020204" pitchFamily="34" charset="0"/>
            </a:endParaRPr>
          </a:p>
        </p:txBody>
      </p:sp>
      <p:sp>
        <p:nvSpPr>
          <p:cNvPr id="193" name="Google Shape;193;p34"/>
          <p:cNvSpPr/>
          <p:nvPr/>
        </p:nvSpPr>
        <p:spPr>
          <a:xfrm>
            <a:off x="1168400" y="800100"/>
            <a:ext cx="3889022" cy="1803400"/>
          </a:xfrm>
          <a:prstGeom prst="ellipse">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dirty="0">
                <a:solidFill>
                  <a:srgbClr val="035854"/>
                </a:solidFill>
                <a:latin typeface="Aptos" panose="020B0004020202020204" pitchFamily="34" charset="0"/>
                <a:sym typeface="Arial"/>
              </a:rPr>
              <a:t>ISTITUZIONALE</a:t>
            </a:r>
            <a:endParaRPr sz="1400" b="0" i="0" u="none" strike="noStrike" cap="none" dirty="0">
              <a:solidFill>
                <a:srgbClr val="000000"/>
              </a:solidFill>
              <a:latin typeface="Aptos" panose="020B0004020202020204" pitchFamily="34" charset="0"/>
              <a:sym typeface="Arial"/>
            </a:endParaRPr>
          </a:p>
        </p:txBody>
      </p:sp>
      <p:sp>
        <p:nvSpPr>
          <p:cNvPr id="194" name="Google Shape;194;p34"/>
          <p:cNvSpPr txBox="1"/>
          <p:nvPr/>
        </p:nvSpPr>
        <p:spPr>
          <a:xfrm>
            <a:off x="6363655" y="3218633"/>
            <a:ext cx="5828345"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a:solidFill>
                  <a:srgbClr val="035854"/>
                </a:solidFill>
                <a:latin typeface="Aptos" panose="020B0004020202020204" pitchFamily="34" charset="0"/>
                <a:sym typeface="Arial"/>
              </a:rPr>
              <a:t>"IL NOSTRO FUTURO COMUNE" ... </a:t>
            </a:r>
            <a:endParaRPr dirty="0">
              <a:latin typeface="Aptos" panose="020B0004020202020204" pitchFamily="34" charset="0"/>
            </a:endParaRPr>
          </a:p>
          <a:p>
            <a:pPr marL="0" marR="0" lvl="0" indent="0" algn="l" rtl="0">
              <a:lnSpc>
                <a:spcPct val="100000"/>
              </a:lnSpc>
              <a:spcBef>
                <a:spcPts val="0"/>
              </a:spcBef>
              <a:spcAft>
                <a:spcPts val="0"/>
              </a:spcAft>
              <a:buNone/>
            </a:pPr>
            <a:endParaRPr sz="1800" b="0" i="0" u="none" strike="noStrike" cap="none" dirty="0">
              <a:solidFill>
                <a:srgbClr val="1F1F1F"/>
              </a:solidFill>
              <a:latin typeface="Aptos" panose="020B0004020202020204" pitchFamily="34" charset="0"/>
              <a:sym typeface="Arial"/>
            </a:endParaRPr>
          </a:p>
          <a:p>
            <a:pPr marL="0" marR="0" lvl="0" indent="0" algn="l" rtl="0">
              <a:lnSpc>
                <a:spcPct val="100000"/>
              </a:lnSpc>
              <a:spcBef>
                <a:spcPts val="0"/>
              </a:spcBef>
              <a:spcAft>
                <a:spcPts val="0"/>
              </a:spcAft>
              <a:buNone/>
            </a:pPr>
            <a:r>
              <a:rPr lang="de-DE" sz="1600" b="0" i="0" u="none" strike="noStrike" cap="none" dirty="0">
                <a:solidFill>
                  <a:srgbClr val="1F1F1F"/>
                </a:solidFill>
                <a:latin typeface="Aptos" panose="020B0004020202020204" pitchFamily="34" charset="0"/>
                <a:sym typeface="Arial"/>
              </a:rPr>
              <a:t>"In </a:t>
            </a:r>
            <a:r>
              <a:rPr lang="de-DE" sz="1600" b="0" i="0" u="none" strike="noStrike" cap="none" dirty="0" err="1">
                <a:solidFill>
                  <a:srgbClr val="1F1F1F"/>
                </a:solidFill>
                <a:latin typeface="Aptos" panose="020B0004020202020204" pitchFamily="34" charset="0"/>
                <a:sym typeface="Arial"/>
              </a:rPr>
              <a:t>sostanza</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lo</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sviluppo</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sostenibile</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è</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un</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processo</a:t>
            </a:r>
            <a:r>
              <a:rPr lang="de-DE" sz="1600" b="0" i="0" u="none" strike="noStrike" cap="none" dirty="0">
                <a:solidFill>
                  <a:srgbClr val="1F1F1F"/>
                </a:solidFill>
                <a:latin typeface="Aptos" panose="020B0004020202020204" pitchFamily="34" charset="0"/>
                <a:sym typeface="Arial"/>
              </a:rPr>
              <a:t> di </a:t>
            </a:r>
            <a:r>
              <a:rPr lang="de-DE" sz="1600" b="0" i="0" u="none" strike="noStrike" cap="none" dirty="0" err="1">
                <a:solidFill>
                  <a:srgbClr val="1F1F1F"/>
                </a:solidFill>
                <a:latin typeface="Aptos" panose="020B0004020202020204" pitchFamily="34" charset="0"/>
                <a:sym typeface="Arial"/>
              </a:rPr>
              <a:t>cambiamento</a:t>
            </a:r>
            <a:r>
              <a:rPr lang="de-DE" sz="1600" b="0" i="0" u="none" strike="noStrike" cap="none" dirty="0">
                <a:solidFill>
                  <a:srgbClr val="1F1F1F"/>
                </a:solidFill>
                <a:latin typeface="Aptos" panose="020B0004020202020204" pitchFamily="34" charset="0"/>
                <a:sym typeface="Arial"/>
              </a:rPr>
              <a:t> in </a:t>
            </a:r>
            <a:r>
              <a:rPr lang="de-DE" sz="1600" b="0" i="0" u="none" strike="noStrike" cap="none" dirty="0" err="1">
                <a:solidFill>
                  <a:srgbClr val="1F1F1F"/>
                </a:solidFill>
                <a:latin typeface="Aptos" panose="020B0004020202020204" pitchFamily="34" charset="0"/>
                <a:sym typeface="Arial"/>
              </a:rPr>
              <a:t>cui</a:t>
            </a:r>
            <a:r>
              <a:rPr lang="de-DE" sz="1600" b="0" i="0" u="none" strike="noStrike" cap="none" dirty="0">
                <a:solidFill>
                  <a:srgbClr val="1F1F1F"/>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l’uso</a:t>
            </a:r>
            <a:r>
              <a:rPr lang="de-DE" sz="1600" b="1" i="0" u="none" strike="noStrike" cap="none" dirty="0">
                <a:solidFill>
                  <a:schemeClr val="accent4"/>
                </a:solidFill>
                <a:latin typeface="Aptos" panose="020B0004020202020204" pitchFamily="34" charset="0"/>
                <a:sym typeface="Arial"/>
              </a:rPr>
              <a:t> delle </a:t>
            </a:r>
            <a:r>
              <a:rPr lang="de-DE" sz="1600" b="1" i="0" u="none" strike="noStrike" cap="none" dirty="0" err="1">
                <a:solidFill>
                  <a:schemeClr val="accent4"/>
                </a:solidFill>
                <a:latin typeface="Aptos" panose="020B0004020202020204" pitchFamily="34" charset="0"/>
                <a:sym typeface="Arial"/>
              </a:rPr>
              <a:t>risorse</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l’orientamento</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degli</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investimenti</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l’orientamento</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dello</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sviluppo</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tecnologico</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e</a:t>
            </a:r>
            <a:r>
              <a:rPr lang="de-DE" sz="1600" b="1" i="0" u="none" strike="noStrike" cap="none" dirty="0">
                <a:solidFill>
                  <a:schemeClr val="accent4"/>
                </a:solidFill>
                <a:latin typeface="Aptos" panose="020B0004020202020204" pitchFamily="34" charset="0"/>
                <a:sym typeface="Arial"/>
              </a:rPr>
              <a:t> i </a:t>
            </a:r>
            <a:r>
              <a:rPr lang="de-DE" sz="1600" b="1" i="0" u="none" strike="noStrike" cap="none" dirty="0" err="1">
                <a:solidFill>
                  <a:schemeClr val="accent4"/>
                </a:solidFill>
                <a:latin typeface="Aptos" panose="020B0004020202020204" pitchFamily="34" charset="0"/>
                <a:sym typeface="Arial"/>
              </a:rPr>
              <a:t>cambiamenti</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istituzionali</a:t>
            </a:r>
            <a:r>
              <a:rPr lang="de-DE" sz="1600" b="1" i="0" u="none" strike="noStrike" cap="none" dirty="0">
                <a:solidFill>
                  <a:schemeClr val="accent4"/>
                </a:solidFill>
                <a:latin typeface="Aptos" panose="020B0004020202020204" pitchFamily="34" charset="0"/>
                <a:sym typeface="Arial"/>
              </a:rPr>
              <a:t> </a:t>
            </a:r>
            <a:r>
              <a:rPr lang="de-DE" sz="1600" b="1" i="0" u="none" strike="noStrike" cap="none" dirty="0" err="1">
                <a:solidFill>
                  <a:schemeClr val="accent4"/>
                </a:solidFill>
                <a:latin typeface="Aptos" panose="020B0004020202020204" pitchFamily="34" charset="0"/>
                <a:sym typeface="Arial"/>
              </a:rPr>
              <a:t>sono</a:t>
            </a:r>
            <a:r>
              <a:rPr lang="de-DE" sz="1600" b="1" i="0" u="none" strike="noStrike" cap="none" dirty="0">
                <a:solidFill>
                  <a:schemeClr val="accent4"/>
                </a:solidFill>
                <a:latin typeface="Aptos" panose="020B0004020202020204" pitchFamily="34" charset="0"/>
                <a:sym typeface="Arial"/>
              </a:rPr>
              <a:t> in </a:t>
            </a:r>
            <a:r>
              <a:rPr lang="de-DE" sz="1600" b="1" i="0" u="none" strike="noStrike" cap="none" dirty="0" err="1">
                <a:solidFill>
                  <a:schemeClr val="accent4"/>
                </a:solidFill>
                <a:latin typeface="Aptos" panose="020B0004020202020204" pitchFamily="34" charset="0"/>
                <a:sym typeface="Arial"/>
              </a:rPr>
              <a:t>armonia</a:t>
            </a:r>
            <a:r>
              <a:rPr lang="de-DE" sz="1600" b="1" i="0" u="none" strike="noStrike" cap="none" dirty="0">
                <a:solidFill>
                  <a:schemeClr val="accent4"/>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e</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migliorano</a:t>
            </a:r>
            <a:r>
              <a:rPr lang="de-DE" sz="1600" b="0" i="0" u="none" strike="noStrike" cap="none" dirty="0">
                <a:solidFill>
                  <a:srgbClr val="1F1F1F"/>
                </a:solidFill>
                <a:latin typeface="Aptos" panose="020B0004020202020204" pitchFamily="34" charset="0"/>
                <a:sym typeface="Arial"/>
              </a:rPr>
              <a:t> il potenziale </a:t>
            </a:r>
            <a:r>
              <a:rPr lang="de-DE" sz="1600" b="0" i="0" u="none" strike="noStrike" cap="none" dirty="0" err="1">
                <a:solidFill>
                  <a:srgbClr val="1F1F1F"/>
                </a:solidFill>
                <a:latin typeface="Aptos" panose="020B0004020202020204" pitchFamily="34" charset="0"/>
                <a:sym typeface="Arial"/>
              </a:rPr>
              <a:t>attuale</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e</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futuro</a:t>
            </a:r>
            <a:r>
              <a:rPr lang="de-DE" sz="1600" b="0" i="0" u="none" strike="noStrike" cap="none" dirty="0">
                <a:solidFill>
                  <a:srgbClr val="1F1F1F"/>
                </a:solidFill>
                <a:latin typeface="Aptos" panose="020B0004020202020204" pitchFamily="34" charset="0"/>
                <a:sym typeface="Arial"/>
              </a:rPr>
              <a:t> di </a:t>
            </a:r>
            <a:r>
              <a:rPr lang="de-DE" sz="1600" b="0" i="0" u="none" strike="noStrike" cap="none" dirty="0" err="1">
                <a:solidFill>
                  <a:srgbClr val="1F1F1F"/>
                </a:solidFill>
                <a:latin typeface="Aptos" panose="020B0004020202020204" pitchFamily="34" charset="0"/>
                <a:sym typeface="Arial"/>
              </a:rPr>
              <a:t>soddisfare</a:t>
            </a:r>
            <a:r>
              <a:rPr lang="de-DE" sz="1600" b="0" i="0" u="none" strike="noStrike" cap="none" dirty="0">
                <a:solidFill>
                  <a:srgbClr val="1F1F1F"/>
                </a:solidFill>
                <a:latin typeface="Aptos" panose="020B0004020202020204" pitchFamily="34" charset="0"/>
                <a:sym typeface="Arial"/>
              </a:rPr>
              <a:t> i </a:t>
            </a:r>
            <a:r>
              <a:rPr lang="de-DE" sz="1600" b="0" i="0" u="none" strike="noStrike" cap="none" dirty="0" err="1">
                <a:solidFill>
                  <a:srgbClr val="1F1F1F"/>
                </a:solidFill>
                <a:latin typeface="Aptos" panose="020B0004020202020204" pitchFamily="34" charset="0"/>
                <a:sym typeface="Arial"/>
              </a:rPr>
              <a:t>bisogni</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e</a:t>
            </a:r>
            <a:r>
              <a:rPr lang="de-DE" sz="1600" b="0" i="0" u="none" strike="noStrike" cap="none" dirty="0">
                <a:solidFill>
                  <a:srgbClr val="1F1F1F"/>
                </a:solidFill>
                <a:latin typeface="Aptos" panose="020B0004020202020204" pitchFamily="34" charset="0"/>
                <a:sym typeface="Arial"/>
              </a:rPr>
              <a:t> i </a:t>
            </a:r>
            <a:r>
              <a:rPr lang="de-DE" sz="1600" b="0" i="0" u="none" strike="noStrike" cap="none" dirty="0" err="1">
                <a:solidFill>
                  <a:srgbClr val="1F1F1F"/>
                </a:solidFill>
                <a:latin typeface="Aptos" panose="020B0004020202020204" pitchFamily="34" charset="0"/>
                <a:sym typeface="Arial"/>
              </a:rPr>
              <a:t>desideri</a:t>
            </a:r>
            <a:r>
              <a:rPr lang="de-DE" sz="1600" b="0" i="0" u="none" strike="noStrike" cap="none" dirty="0">
                <a:solidFill>
                  <a:srgbClr val="1F1F1F"/>
                </a:solidFill>
                <a:latin typeface="Aptos" panose="020B0004020202020204" pitchFamily="34" charset="0"/>
                <a:sym typeface="Arial"/>
              </a:rPr>
              <a:t> </a:t>
            </a:r>
            <a:r>
              <a:rPr lang="de-DE" sz="1600" b="0" i="0" u="none" strike="noStrike" cap="none" dirty="0" err="1">
                <a:solidFill>
                  <a:srgbClr val="1F1F1F"/>
                </a:solidFill>
                <a:latin typeface="Aptos" panose="020B0004020202020204" pitchFamily="34" charset="0"/>
                <a:sym typeface="Arial"/>
              </a:rPr>
              <a:t>umani</a:t>
            </a:r>
            <a:r>
              <a:rPr lang="de-DE" sz="1600" b="0" i="0" u="none" strike="noStrike" cap="none" dirty="0">
                <a:solidFill>
                  <a:srgbClr val="1F1F1F"/>
                </a:solidFill>
                <a:latin typeface="Aptos" panose="020B0004020202020204" pitchFamily="34" charset="0"/>
                <a:sym typeface="Arial"/>
              </a:rPr>
              <a:t>".</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575310" y="958706"/>
            <a:ext cx="6158195"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2. </a:t>
            </a:r>
            <a:r>
              <a:rPr lang="de-DE" dirty="0" err="1">
                <a:latin typeface="Aptos Serif" panose="02020604070405020304" pitchFamily="18" charset="0"/>
                <a:ea typeface="Arial"/>
                <a:cs typeface="Aptos Serif" panose="02020604070405020304" pitchFamily="18" charset="0"/>
                <a:sym typeface="Arial"/>
              </a:rPr>
              <a:t>Che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cos’è</a:t>
            </a:r>
            <a:r>
              <a:rPr lang="de-DE" dirty="0">
                <a:latin typeface="Aptos Serif" panose="02020604070405020304" pitchFamily="18" charset="0"/>
                <a:ea typeface="Arial"/>
                <a:cs typeface="Aptos Serif" panose="02020604070405020304" pitchFamily="18" charset="0"/>
                <a:sym typeface="Arial"/>
              </a:rPr>
              <a:t> il </a:t>
            </a:r>
            <a:r>
              <a:rPr lang="de-DE" dirty="0" err="1">
                <a:latin typeface="Aptos Serif" panose="02020604070405020304" pitchFamily="18" charset="0"/>
                <a:ea typeface="Arial"/>
                <a:cs typeface="Aptos Serif" panose="02020604070405020304" pitchFamily="18" charset="0"/>
                <a:sym typeface="Arial"/>
              </a:rPr>
              <a:t>cambiamento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climatico</a:t>
            </a:r>
            <a:r>
              <a:rPr lang="de-DE" dirty="0">
                <a:latin typeface="Aptos Serif" panose="02020604070405020304" pitchFamily="18" charset="0"/>
                <a:ea typeface="Arial"/>
                <a:cs typeface="Aptos Serif" panose="02020604070405020304" pitchFamily="18" charset="0"/>
                <a:sym typeface="Arial"/>
              </a:rPr>
              <a:t>?</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200" name="Google Shape;200;p35"/>
          <p:cNvSpPr txBox="1">
            <a:spLocks noGrp="1"/>
          </p:cNvSpPr>
          <p:nvPr>
            <p:ph type="body" idx="1"/>
          </p:nvPr>
        </p:nvSpPr>
        <p:spPr>
          <a:xfrm>
            <a:off x="575310" y="3152661"/>
            <a:ext cx="5606024" cy="156962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SzPts val="2400"/>
              <a:buNone/>
            </a:pPr>
            <a:r>
              <a:rPr lang="de-DE" sz="2400" dirty="0">
                <a:solidFill>
                  <a:schemeClr val="dk1"/>
                </a:solidFill>
                <a:latin typeface="Aptos" panose="020B0004020202020204" pitchFamily="34" charset="0"/>
                <a:sym typeface="Arial"/>
              </a:rPr>
              <a:t>Il </a:t>
            </a:r>
            <a:r>
              <a:rPr lang="de-DE" sz="2400" dirty="0" err="1">
                <a:solidFill>
                  <a:schemeClr val="dk1"/>
                </a:solidFill>
                <a:latin typeface="Aptos" panose="020B0004020202020204" pitchFamily="34" charset="0"/>
                <a:sym typeface="Arial"/>
              </a:rPr>
              <a:t>termine</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cambiamento</a:t>
            </a:r>
            <a:r>
              <a:rPr lang="de-DE" sz="2400" dirty="0">
                <a:solidFill>
                  <a:schemeClr val="dk1"/>
                </a:solidFill>
                <a:latin typeface="Aptos" panose="020B0004020202020204" pitchFamily="34" charset="0"/>
                <a:sym typeface="Arial"/>
              </a:rPr>
              <a:t> </a:t>
            </a:r>
            <a:r>
              <a:rPr lang="de-DE" sz="2400" dirty="0" err="1">
                <a:solidFill>
                  <a:schemeClr val="dk1"/>
                </a:solidFill>
                <a:latin typeface="Aptos" panose="020B0004020202020204" pitchFamily="34" charset="0"/>
                <a:sym typeface="Arial"/>
              </a:rPr>
              <a:t>climatico</a:t>
            </a:r>
            <a:r>
              <a:rPr lang="de-DE" sz="2400" dirty="0">
                <a:solidFill>
                  <a:schemeClr val="dk1"/>
                </a:solidFill>
                <a:latin typeface="Aptos" panose="020B0004020202020204" pitchFamily="34" charset="0"/>
                <a:sym typeface="Arial"/>
              </a:rPr>
              <a:t>" si </a:t>
            </a:r>
            <a:r>
              <a:rPr lang="de-DE" sz="2400" dirty="0" err="1">
                <a:solidFill>
                  <a:schemeClr val="dk1"/>
                </a:solidFill>
                <a:latin typeface="Aptos" panose="020B0004020202020204" pitchFamily="34" charset="0"/>
                <a:sym typeface="Arial"/>
              </a:rPr>
              <a:t>riferisce</a:t>
            </a:r>
            <a:r>
              <a:rPr lang="de-DE" sz="2400" dirty="0">
                <a:solidFill>
                  <a:schemeClr val="dk1"/>
                </a:solidFill>
                <a:latin typeface="Aptos" panose="020B0004020202020204" pitchFamily="34" charset="0"/>
                <a:sym typeface="Arial"/>
              </a:rPr>
              <a:t> ai </a:t>
            </a:r>
            <a:r>
              <a:rPr lang="de-DE" sz="2400" b="1" dirty="0" err="1">
                <a:solidFill>
                  <a:schemeClr val="dk1"/>
                </a:solidFill>
                <a:latin typeface="Aptos" panose="020B0004020202020204" pitchFamily="34" charset="0"/>
                <a:sym typeface="Arial"/>
              </a:rPr>
              <a:t>cambiamenti</a:t>
            </a:r>
            <a:r>
              <a:rPr lang="de-DE" sz="2400" b="1" dirty="0">
                <a:solidFill>
                  <a:schemeClr val="dk1"/>
                </a:solidFill>
                <a:latin typeface="Aptos" panose="020B0004020202020204" pitchFamily="34" charset="0"/>
                <a:sym typeface="Arial"/>
              </a:rPr>
              <a:t> a lungo </a:t>
            </a:r>
            <a:r>
              <a:rPr lang="de-DE" sz="2400" b="1" dirty="0" err="1">
                <a:solidFill>
                  <a:schemeClr val="dk1"/>
                </a:solidFill>
                <a:latin typeface="Aptos" panose="020B0004020202020204" pitchFamily="34" charset="0"/>
                <a:sym typeface="Arial"/>
              </a:rPr>
              <a:t>termine</a:t>
            </a:r>
            <a:r>
              <a:rPr lang="de-DE" sz="2400" b="1" dirty="0">
                <a:solidFill>
                  <a:schemeClr val="dk1"/>
                </a:solidFill>
                <a:latin typeface="Aptos" panose="020B0004020202020204" pitchFamily="34" charset="0"/>
                <a:sym typeface="Arial"/>
              </a:rPr>
              <a:t> delle </a:t>
            </a:r>
            <a:r>
              <a:rPr lang="de-DE" sz="2400" b="1" dirty="0" err="1">
                <a:solidFill>
                  <a:schemeClr val="dk1"/>
                </a:solidFill>
                <a:latin typeface="Aptos" panose="020B0004020202020204" pitchFamily="34" charset="0"/>
                <a:sym typeface="Arial"/>
              </a:rPr>
              <a:t>temperature</a:t>
            </a:r>
            <a:r>
              <a:rPr lang="de-DE" sz="2400" b="1"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e</a:t>
            </a:r>
            <a:r>
              <a:rPr lang="de-DE" sz="2400" b="1" dirty="0">
                <a:solidFill>
                  <a:schemeClr val="dk1"/>
                </a:solidFill>
                <a:latin typeface="Aptos" panose="020B0004020202020204" pitchFamily="34" charset="0"/>
                <a:sym typeface="Arial"/>
              </a:rPr>
              <a:t> delle </a:t>
            </a:r>
            <a:r>
              <a:rPr lang="de-DE" sz="2400" b="1" dirty="0" err="1">
                <a:solidFill>
                  <a:schemeClr val="dk1"/>
                </a:solidFill>
                <a:latin typeface="Aptos" panose="020B0004020202020204" pitchFamily="34" charset="0"/>
                <a:sym typeface="Arial"/>
              </a:rPr>
              <a:t>condizioni</a:t>
            </a:r>
            <a:r>
              <a:rPr lang="de-DE" sz="2400" b="1" dirty="0">
                <a:solidFill>
                  <a:schemeClr val="dk1"/>
                </a:solidFill>
                <a:latin typeface="Aptos" panose="020B0004020202020204" pitchFamily="34" charset="0"/>
                <a:sym typeface="Arial"/>
              </a:rPr>
              <a:t> </a:t>
            </a:r>
            <a:r>
              <a:rPr lang="de-DE" sz="2400" b="1" dirty="0" err="1">
                <a:solidFill>
                  <a:schemeClr val="dk1"/>
                </a:solidFill>
                <a:latin typeface="Aptos" panose="020B0004020202020204" pitchFamily="34" charset="0"/>
                <a:sym typeface="Arial"/>
              </a:rPr>
              <a:t>meteorologiche</a:t>
            </a:r>
            <a:r>
              <a:rPr lang="de-DE" sz="2400" dirty="0">
                <a:solidFill>
                  <a:schemeClr val="dk1"/>
                </a:solidFill>
                <a:latin typeface="Aptos" panose="020B0004020202020204" pitchFamily="34" charset="0"/>
                <a:sym typeface="Arial"/>
              </a:rPr>
              <a:t>.</a:t>
            </a:r>
            <a:endParaRPr sz="2400" dirty="0">
              <a:latin typeface="Aptos" panose="020B0004020202020204" pitchFamily="34" charset="0"/>
              <a:sym typeface="Arial"/>
            </a:endParaRPr>
          </a:p>
        </p:txBody>
      </p:sp>
      <p:sp>
        <p:nvSpPr>
          <p:cNvPr id="201" name="Google Shape;201;p35"/>
          <p:cNvSpPr/>
          <p:nvPr/>
        </p:nvSpPr>
        <p:spPr>
          <a:xfrm>
            <a:off x="575310" y="4722281"/>
            <a:ext cx="5787912" cy="193899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de-DE" sz="2400" b="0" i="0" u="none" strike="noStrike" cap="none" dirty="0">
                <a:solidFill>
                  <a:schemeClr val="dk1"/>
                </a:solidFill>
                <a:latin typeface="Aptos" panose="020B0004020202020204" pitchFamily="34" charset="0"/>
                <a:sym typeface="Arial"/>
              </a:rPr>
              <a:t>Dal </a:t>
            </a:r>
            <a:r>
              <a:rPr lang="de-DE" sz="2400" b="1" i="0" u="none" strike="noStrike" cap="none" dirty="0">
                <a:solidFill>
                  <a:schemeClr val="dk1"/>
                </a:solidFill>
                <a:latin typeface="Aptos" panose="020B0004020202020204" pitchFamily="34" charset="0"/>
                <a:sym typeface="Arial"/>
              </a:rPr>
              <a:t>XIX </a:t>
            </a:r>
            <a:r>
              <a:rPr lang="de-DE" sz="2400" b="1" i="0" u="none" strike="noStrike" cap="none" dirty="0" err="1">
                <a:solidFill>
                  <a:schemeClr val="dk1"/>
                </a:solidFill>
                <a:latin typeface="Aptos" panose="020B0004020202020204" pitchFamily="34" charset="0"/>
                <a:sym typeface="Arial"/>
              </a:rPr>
              <a:t>secolo</a:t>
            </a:r>
            <a:r>
              <a:rPr lang="de-DE" sz="2400" b="0" i="0" u="none" strike="noStrike" cap="none" dirty="0">
                <a:solidFill>
                  <a:schemeClr val="dk1"/>
                </a:solidFill>
                <a:latin typeface="Aptos" panose="020B0004020202020204" pitchFamily="34" charset="0"/>
                <a:sym typeface="Arial"/>
              </a:rPr>
              <a:t>, le </a:t>
            </a:r>
            <a:r>
              <a:rPr lang="de-DE" sz="2400" b="0" i="0" u="none" strike="noStrike" cap="none" dirty="0" err="1">
                <a:solidFill>
                  <a:schemeClr val="dk1"/>
                </a:solidFill>
                <a:latin typeface="Aptos" panose="020B0004020202020204" pitchFamily="34" charset="0"/>
                <a:sym typeface="Arial"/>
              </a:rPr>
              <a:t>attività</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umane</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sono</a:t>
            </a:r>
            <a:r>
              <a:rPr lang="de-DE" sz="2400" b="0" i="0" u="none" strike="noStrike" cap="none" dirty="0">
                <a:solidFill>
                  <a:schemeClr val="dk1"/>
                </a:solidFill>
                <a:latin typeface="Aptos" panose="020B0004020202020204" pitchFamily="34" charset="0"/>
                <a:sym typeface="Arial"/>
              </a:rPr>
              <a:t> il </a:t>
            </a:r>
            <a:r>
              <a:rPr lang="de-DE" sz="2400" b="0" i="0" u="none" strike="noStrike" cap="none" dirty="0" err="1">
                <a:solidFill>
                  <a:schemeClr val="dk1"/>
                </a:solidFill>
                <a:latin typeface="Aptos" panose="020B0004020202020204" pitchFamily="34" charset="0"/>
                <a:sym typeface="Arial"/>
              </a:rPr>
              <a:t>fattore</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principale</a:t>
            </a:r>
            <a:r>
              <a:rPr lang="de-DE" sz="2400" b="0" i="0" u="none" strike="noStrike" cap="none" dirty="0">
                <a:solidFill>
                  <a:schemeClr val="dk1"/>
                </a:solidFill>
                <a:latin typeface="Aptos" panose="020B0004020202020204" pitchFamily="34" charset="0"/>
                <a:sym typeface="Arial"/>
              </a:rPr>
              <a:t> del </a:t>
            </a:r>
            <a:r>
              <a:rPr lang="de-DE" sz="2400" b="0" i="0" u="none" strike="noStrike" cap="none" dirty="0" err="1">
                <a:solidFill>
                  <a:schemeClr val="dk1"/>
                </a:solidFill>
                <a:latin typeface="Aptos" panose="020B0004020202020204" pitchFamily="34" charset="0"/>
                <a:sym typeface="Arial"/>
              </a:rPr>
              <a:t>cambiamento</a:t>
            </a:r>
            <a:r>
              <a:rPr lang="de-DE" sz="2400" b="0" i="0" u="none" strike="noStrike" cap="none" dirty="0">
                <a:solidFill>
                  <a:schemeClr val="dk1"/>
                </a:solidFill>
                <a:latin typeface="Aptos" panose="020B0004020202020204" pitchFamily="34" charset="0"/>
                <a:sym typeface="Arial"/>
              </a:rPr>
              <a:t> </a:t>
            </a:r>
            <a:r>
              <a:rPr lang="de-DE" sz="2400" b="0" i="0" u="none" strike="noStrike" cap="none" dirty="0" err="1">
                <a:solidFill>
                  <a:schemeClr val="dk1"/>
                </a:solidFill>
                <a:latin typeface="Aptos" panose="020B0004020202020204" pitchFamily="34" charset="0"/>
                <a:sym typeface="Arial"/>
              </a:rPr>
              <a:t>climatico</a:t>
            </a:r>
            <a:r>
              <a:rPr lang="de-DE" sz="2400" b="0"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dovuto</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principalmente</a:t>
            </a:r>
            <a:r>
              <a:rPr lang="de-DE" sz="2400" b="1" i="0" u="none" strike="noStrike" cap="none" dirty="0">
                <a:solidFill>
                  <a:schemeClr val="dk1"/>
                </a:solidFill>
                <a:latin typeface="Aptos" panose="020B0004020202020204" pitchFamily="34" charset="0"/>
                <a:sym typeface="Arial"/>
              </a:rPr>
              <a:t> alla </a:t>
            </a:r>
            <a:r>
              <a:rPr lang="de-DE" sz="2400" b="1" i="0" u="none" strike="noStrike" cap="none" dirty="0" err="1">
                <a:solidFill>
                  <a:schemeClr val="dk1"/>
                </a:solidFill>
                <a:latin typeface="Aptos" panose="020B0004020202020204" pitchFamily="34" charset="0"/>
                <a:sym typeface="Arial"/>
              </a:rPr>
              <a:t>combustione</a:t>
            </a:r>
            <a:r>
              <a:rPr lang="de-DE" sz="2400" b="1" i="0" u="none" strike="noStrike" cap="none" dirty="0">
                <a:solidFill>
                  <a:schemeClr val="dk1"/>
                </a:solidFill>
                <a:latin typeface="Aptos" panose="020B0004020202020204" pitchFamily="34" charset="0"/>
                <a:sym typeface="Arial"/>
              </a:rPr>
              <a:t> di </a:t>
            </a:r>
            <a:r>
              <a:rPr lang="de-DE" sz="2400" b="1" i="0" u="none" strike="noStrike" cap="none" dirty="0" err="1">
                <a:solidFill>
                  <a:schemeClr val="dk1"/>
                </a:solidFill>
                <a:latin typeface="Aptos" panose="020B0004020202020204" pitchFamily="34" charset="0"/>
                <a:sym typeface="Arial"/>
              </a:rPr>
              <a:t>combustibili</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fossili</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come</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carbone</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petrolio</a:t>
            </a:r>
            <a:r>
              <a:rPr lang="de-DE" sz="2400" b="1" i="0" u="none" strike="noStrike" cap="none" dirty="0">
                <a:solidFill>
                  <a:schemeClr val="dk1"/>
                </a:solidFill>
                <a:latin typeface="Aptos" panose="020B0004020202020204" pitchFamily="34" charset="0"/>
                <a:sym typeface="Arial"/>
              </a:rPr>
              <a:t> </a:t>
            </a:r>
            <a:r>
              <a:rPr lang="de-DE" sz="2400" b="1" i="0" u="none" strike="noStrike" cap="none" dirty="0" err="1">
                <a:solidFill>
                  <a:schemeClr val="dk1"/>
                </a:solidFill>
                <a:latin typeface="Aptos" panose="020B0004020202020204" pitchFamily="34" charset="0"/>
                <a:sym typeface="Arial"/>
              </a:rPr>
              <a:t>e</a:t>
            </a:r>
            <a:r>
              <a:rPr lang="de-DE" sz="2400" b="1" i="0" u="none" strike="noStrike" cap="none" dirty="0">
                <a:solidFill>
                  <a:schemeClr val="dk1"/>
                </a:solidFill>
                <a:latin typeface="Aptos" panose="020B0004020202020204" pitchFamily="34" charset="0"/>
                <a:sym typeface="Arial"/>
              </a:rPr>
              <a:t> gas.</a:t>
            </a:r>
            <a:endParaRPr sz="1400" b="1" i="0" u="none" strike="noStrike" cap="none" dirty="0">
              <a:solidFill>
                <a:srgbClr val="000000"/>
              </a:solidFill>
              <a:latin typeface="Aptos" panose="020B0004020202020204" pitchFamily="34" charset="0"/>
              <a:sym typeface="Arial"/>
            </a:endParaRPr>
          </a:p>
        </p:txBody>
      </p:sp>
      <p:pic>
        <p:nvPicPr>
          <p:cNvPr id="202" name="Google Shape;202;p35" title="pexels-arthousestudio-4310289.jpg"/>
          <p:cNvPicPr preferRelativeResize="0">
            <a:picLocks noGrp="1"/>
          </p:cNvPicPr>
          <p:nvPr>
            <p:ph type="pic" idx="2"/>
          </p:nvPr>
        </p:nvPicPr>
        <p:blipFill rotWithShape="1">
          <a:blip r:embed="rId3">
            <a:alphaModFix/>
          </a:blip>
          <a:srcRect l="20169" r="20175"/>
          <a:stretch/>
        </p:blipFill>
        <p:spPr>
          <a:xfrm flipH="1">
            <a:off x="6733500" y="0"/>
            <a:ext cx="5458500" cy="6858000"/>
          </a:xfrm>
          <a:prstGeom prst="flowChartDelay">
            <a:avLst/>
          </a:prstGeom>
          <a:solidFill>
            <a:srgbClr val="87C3CD"/>
          </a:solidFill>
          <a:ln>
            <a:noFill/>
          </a:ln>
        </p:spPr>
      </p:pic>
      <p:sp>
        <p:nvSpPr>
          <p:cNvPr id="203" name="Google Shape;203;p35"/>
          <p:cNvSpPr txBox="1"/>
          <p:nvPr/>
        </p:nvSpPr>
        <p:spPr>
          <a:xfrm>
            <a:off x="0" y="0"/>
            <a:ext cx="5787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00">
                <a:solidFill>
                  <a:srgbClr val="000000"/>
                </a:solidFill>
                <a:latin typeface="Roboto"/>
                <a:ea typeface="Roboto"/>
                <a:cs typeface="Roboto"/>
                <a:sym typeface="Roboto"/>
              </a:rPr>
              <a:t>Photo by  ArtHouse Studio: https://www.pexels.com/it-it/foto/fuoco-maglione-tenendo-mondo-4310289/</a:t>
            </a:r>
            <a:endParaRPr sz="700"/>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5937</Words>
  <Application>Microsoft Macintosh PowerPoint</Application>
  <PresentationFormat>Breitbild</PresentationFormat>
  <Paragraphs>447</Paragraphs>
  <Slides>61</Slides>
  <Notes>61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61</vt:i4>
      </vt:variant>
    </vt:vector>
  </HeadingPairs>
  <TitlesOfParts>
    <vt:vector size="69" baseType="lpstr">
      <vt:lpstr>Noto Sans Symbols</vt:lpstr>
      <vt:lpstr>Aptos Serif</vt:lpstr>
      <vt:lpstr>Play</vt:lpstr>
      <vt:lpstr>Arial</vt:lpstr>
      <vt:lpstr>Roboto</vt:lpstr>
      <vt:lpstr>Aptos</vt:lpstr>
      <vt:lpstr>Calibri</vt:lpstr>
      <vt:lpstr>Benutzerdefiniert</vt:lpstr>
      <vt:lpstr>PowerPoint-Präsentation</vt:lpstr>
      <vt:lpstr>Agenda - Parte 1: Fondamenti della sostenibilità</vt:lpstr>
      <vt:lpstr>1. Introduzione alla sostenibilità </vt:lpstr>
      <vt:lpstr>1972 – Conferenza delle Nazioni Unite sull’ambiente umano</vt:lpstr>
      <vt:lpstr>1972 - Rapporto "I limiti della crescita" (Club di Roma)</vt:lpstr>
      <vt:lpstr>1987 – Rapporto Brundtland: "Il nostro futuro comune"</vt:lpstr>
      <vt:lpstr>3 PILASTRI  PRINCIPALI</vt:lpstr>
      <vt:lpstr>UN ALTRO PILASTRO</vt:lpstr>
      <vt:lpstr>2. Che cos’è il cambiamento climatico? </vt:lpstr>
      <vt:lpstr>Cause e conseguenze </vt:lpstr>
      <vt:lpstr>Cause e conseguenze </vt:lpstr>
      <vt:lpstr>Agenda 2030 per lo sviluppo sostenibile</vt:lpstr>
      <vt:lpstr>Storia</vt:lpstr>
      <vt:lpstr>Storia</vt:lpstr>
      <vt:lpstr>2015 </vt:lpstr>
      <vt:lpstr>Obiettivi (inter)nazionali per lo sviluppo sostenibile: SDG </vt:lpstr>
      <vt:lpstr>17 SDG e  169 obiettivi</vt:lpstr>
      <vt:lpstr>Cosa sono gli SDG?</vt:lpstr>
      <vt:lpstr>Quali sono le caratteristiche degli SDG?</vt:lpstr>
      <vt:lpstr>Autorità locali: attori importanti per gli SDG</vt:lpstr>
      <vt:lpstr>Appalti pubblici sostenibili: uno strumento strategico per gli SDG</vt:lpstr>
      <vt:lpstr>Obiettivi nazionali per la sostenibilità  </vt:lpstr>
      <vt:lpstr>PAN GPP </vt:lpstr>
      <vt:lpstr>Criteri Ambientali Minimi (CAM)</vt:lpstr>
      <vt:lpstr>Criteri ambientali minimi </vt:lpstr>
      <vt:lpstr>Struttura dei CAM</vt:lpstr>
      <vt:lpstr>Agenda – Parte 2: Introduzione agli appalti sostenibili</vt:lpstr>
      <vt:lpstr>Economia lineare vs economia circolare</vt:lpstr>
      <vt:lpstr>Economia lineare vs economia circolare</vt:lpstr>
      <vt:lpstr>Economia a forma di  ciambella</vt:lpstr>
      <vt:lpstr>Appalti pubblici verdi</vt:lpstr>
      <vt:lpstr>Cinque aspetti del GPP</vt:lpstr>
      <vt:lpstr>Che cos’è il SPP – Appalti pubblici sostenibili?</vt:lpstr>
      <vt:lpstr>Principi per un approvvigiona-mento pubblico sostenibile</vt:lpstr>
      <vt:lpstr>Appalti pubblici sostenibili vs. appalti pubblici ecologici</vt:lpstr>
      <vt:lpstr>Ruolo strategico del SPP nella politica pubblica</vt:lpstr>
      <vt:lpstr>Lo strumento degli appalti pubblici e il GPP</vt:lpstr>
      <vt:lpstr>Lo strumento per gli appalti pubblici e il GPP</vt:lpstr>
      <vt:lpstr>Il GPP nella politica europea</vt:lpstr>
      <vt:lpstr>10 DOCUMENTO CHIAVE</vt:lpstr>
      <vt:lpstr>Acquistare verde!</vt:lpstr>
      <vt:lpstr>Appalti sociali</vt:lpstr>
      <vt:lpstr>Patto verde europeo </vt:lpstr>
      <vt:lpstr>Strumenti europei per la diffusione degli appalti pubblici sostenibili</vt:lpstr>
      <vt:lpstr>Strumenti europei per la diffusione degli appalti pubblici sostenibili</vt:lpstr>
      <vt:lpstr>Piano d’azione nazionale per il GPP </vt:lpstr>
      <vt:lpstr>Criteri GPP dell’UE </vt:lpstr>
      <vt:lpstr>Criteri GPP dell’UE: 20 gruppi di prodotti e servizi </vt:lpstr>
      <vt:lpstr>Criteri GPP dell’UE: 20 gruppi di prodotti e servizi</vt:lpstr>
      <vt:lpstr>Criteri GPP dell’UE: 20 gruppi di prodotti e servizi</vt:lpstr>
      <vt:lpstr>Vantaggi dell’SPP </vt:lpstr>
      <vt:lpstr>Contesto nazionale – Italia </vt:lpstr>
      <vt:lpstr>Come siamo arrivati al 100% di GPP? </vt:lpstr>
      <vt:lpstr>Legge finanziaria 2007</vt:lpstr>
      <vt:lpstr>Legge finanziaria 2007</vt:lpstr>
      <vt:lpstr>PAN GPP 2023 </vt:lpstr>
      <vt:lpstr>Definizione di “Appalto verde”</vt:lpstr>
      <vt:lpstr>Chi è tenuto ad acquistare prodotti ecologici? </vt:lpstr>
      <vt:lpstr>CAM </vt:lpstr>
      <vt:lpstr>Grazie per l’attenzione!</vt:lpstr>
      <vt:lpstr>Fonti Contenuto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cp:revision>
  <dcterms:created xsi:type="dcterms:W3CDTF">2024-09-16T10:50:40Z</dcterms:created>
  <dcterms:modified xsi:type="dcterms:W3CDTF">2026-04-30T09:19:14Z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