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</p:sldIdLst>
  <p:sldSz cx="12192000" cy="6858000"/>
  <p:notesSz cx="6858000" cy="9144000"/>
  <p:embeddedFontLst>
    <p:embeddedFont>
      <p:font typeface="Aptos Serif" panose="02020604070405020304" pitchFamily="18" charset="0"/>
      <p:regular r:id="rId50"/>
      <p:bold r:id="rId51"/>
      <p:italic r:id="rId52"/>
      <p:boldItalic r:id="rId53"/>
    </p:embeddedFont>
    <p:embeddedFont>
      <p:font typeface="Play"/>
      <p:regular r:id="rId54"/>
      <p:bold r:id="rId5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6" roundtripDataSignature="AMtx7mjvY5VoenRlfgYiIw/6Lil6ePbn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 snapToGrid="0">
      <p:cViewPr varScale="1">
        <p:scale>
          <a:sx n="112" d="100"/>
          <a:sy n="112" d="100"/>
        </p:scale>
        <p:origin x="60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l.at/maeder-feiert-sonnenfest/8131894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9" name="Google Shape;209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7" name="Google Shape;21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5" name="Google Shape;225;p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6" name="Google Shape;226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Ad esempio il BBG (Bundesbeschaffung) in Austria o Consip Spa in Italia. </a:t>
            </a:r>
            <a:endParaRPr/>
          </a:p>
        </p:txBody>
      </p:sp>
      <p:sp>
        <p:nvSpPr>
          <p:cNvPr id="235" name="Google Shape;235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2" name="Google Shape;242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9" name="Google Shape;249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Rappresentazione grafica</a:t>
            </a:r>
            <a:endParaRPr/>
          </a:p>
        </p:txBody>
      </p:sp>
      <p:sp>
        <p:nvSpPr>
          <p:cNvPr id="250" name="Google Shape;250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7" name="Google Shape;257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8" name="Google Shape;278;p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https://www.eineweltnetzwerkbayern.de/fileadmin/assets/Kommunen_Eine_Welt/2024_6_A/2024_-_Kommunen_Eine_Welt_-_6_A_-_EWNB.pdf S. 36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Immagine originale: https://www.fairtrade.net/de-de/produkte/fairtrade_produkte/sportbaelle.html</a:t>
            </a:r>
            <a:endParaRPr/>
          </a:p>
        </p:txBody>
      </p:sp>
      <p:sp>
        <p:nvSpPr>
          <p:cNvPr id="279" name="Google Shape;279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p4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Rappresentazione grafica</a:t>
            </a:r>
            <a:endParaRPr/>
          </a:p>
        </p:txBody>
      </p:sp>
      <p:sp>
        <p:nvSpPr>
          <p:cNvPr id="288" name="Google Shape;288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5" name="Google Shape;295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1" name="Google Shape;311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8" name="Google Shape;318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4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7" name="Google Shape;3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57"/>
              <a:buFont typeface="Arial"/>
              <a:buNone/>
            </a:pPr>
            <a:r>
              <a:rPr lang="de-DE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La piattaforma può essere utilizzata per: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0178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957"/>
              <a:buChar char="•"/>
            </a:pPr>
            <a:r>
              <a:rPr lang="de-DE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Ordinare prodotti direttamente dai cataloghi degli accordi quadro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0178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957"/>
              <a:buChar char="•"/>
            </a:pPr>
            <a:r>
              <a:rPr lang="de-DE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Effettuare ordini diretti fino a 5.000 € netti al di fuori degli accordi quadro</a:t>
            </a:r>
            <a:endParaRPr sz="110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0178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957"/>
              <a:buChar char="•"/>
            </a:pPr>
            <a:r>
              <a:rPr lang="de-DE" sz="110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Segnalare esigenze individuali ("ordini con testo libero") all’ufficio acquisti centrale</a:t>
            </a:r>
            <a:endParaRPr sz="30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https://www.kompass-nachhaltigkeit.de/kommunaler-kompass/bayern/rahmenbedingungen-nutzen#c42191036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Immagine di origine: https://www.nuernberg.de/internet/beschaffung/ekv_shop.html#_0_3</a:t>
            </a:r>
            <a:endParaRPr/>
          </a:p>
        </p:txBody>
      </p:sp>
      <p:sp>
        <p:nvSpPr>
          <p:cNvPr id="353" name="Google Shape;353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1" name="Google Shape;361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Rappresentazione grafica</a:t>
            </a:r>
            <a:endParaRPr/>
          </a:p>
        </p:txBody>
      </p:sp>
      <p:sp>
        <p:nvSpPr>
          <p:cNvPr id="362" name="Google Shape;362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" name="Google Shape;36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Rappresentazione grafica</a:t>
            </a:r>
            <a:endParaRPr/>
          </a:p>
        </p:txBody>
      </p:sp>
      <p:sp>
        <p:nvSpPr>
          <p:cNvPr id="379" name="Google Shape;379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" name="Google Shape;393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5" name="Google Shape;12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https://gemeindebund.at/images/uploads/downloads/2017/Projekte/Ressourceneffiziente_Gemeinde/Projekt_Ressourceneffiziente_Gemeinde_Massnahmenkatalog.pdf pagg. 41-42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Immagine originale: https://www.umweltberatung.at/img/1400/4409.jpg</a:t>
            </a:r>
            <a:endParaRPr/>
          </a:p>
        </p:txBody>
      </p:sp>
      <p:sp>
        <p:nvSpPr>
          <p:cNvPr id="402" name="Google Shape;402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0" name="Google Shape;410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8" name="Google Shape;418;p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https://www.klimabuendnis.at/wp-content/uploads/2024/03/6_kbu_lf_beschaffung.pdf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Immagine originale:</a:t>
            </a:r>
            <a:r>
              <a:rPr lang="de-DE" sz="1200" u="sng">
                <a:solidFill>
                  <a:schemeClr val="hlink"/>
                </a:solidFill>
                <a:hlinkClick r:id="rId3"/>
              </a:rPr>
              <a:t> https://www.vol.at/maeder-feiert-sonnenfest/8131894 </a:t>
            </a:r>
            <a:r>
              <a:rPr lang="de-DE" sz="1200"/>
              <a:t>Sonnenfest Mäder 2023</a:t>
            </a:r>
            <a:endParaRPr/>
          </a:p>
        </p:txBody>
      </p:sp>
      <p:sp>
        <p:nvSpPr>
          <p:cNvPr id="419" name="Google Shape;419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p5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8" name="Google Shape;428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3" name="Google Shape;43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1" name="Google Shape;44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47" name="Google Shape;447;p6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6" name="Google Shape;456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 con persone che poi utilizzano il prodotto (ad es. addetti alle pulizie)</a:t>
            </a:r>
            <a:endParaRPr/>
          </a:p>
        </p:txBody>
      </p:sp>
      <p:sp>
        <p:nvSpPr>
          <p:cNvPr id="457" name="Google Shape;457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Testo originale: Filmato tratto dal sito web https://www.kompass-nachhaltigkeit.de/grundlagenwissen/einblick-in-die-beschaffungspraxis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Immagine di origine: https://polizeibericht.info/ausruestung/fuhrpark/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74" name="Google Shape;474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0" name="Google Shape;130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Rappresentazione grafica</a:t>
            </a:r>
            <a:endParaRPr/>
          </a:p>
        </p:txBody>
      </p:sp>
      <p:sp>
        <p:nvSpPr>
          <p:cNvPr id="131" name="Google Shape;13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8" name="Google Shape;488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93" name="Google Shape;493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1" name="Google Shape;501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8" name="Google Shape;50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1" name="Google Shape;53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2" name="Google Shape;53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45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39" name="Google Shape;539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6" name="Google Shape;546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9" name="Google Shape;139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Fase 1: Sviluppare obiettivi in linea con le priorità generali della comunità (gli obiettivi devono essere SMART, ovvero specifici, misurabili, raggiungibili, rilevanti e limitati nel tempo)</a:t>
            </a:r>
            <a:endParaRPr/>
          </a:p>
        </p:txBody>
      </p:sp>
      <p:sp>
        <p:nvSpPr>
          <p:cNvPr id="184" name="Google Shape;184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0" name="Google Shape;200;p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de-DE"/>
              <a:t>Rappresentazione grafica</a:t>
            </a:r>
            <a:endParaRPr/>
          </a:p>
        </p:txBody>
      </p:sp>
      <p:sp>
        <p:nvSpPr>
          <p:cNvPr id="201" name="Google Shape;201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1">
  <p:cSld name="Titel 1"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/>
          <p:nvPr/>
        </p:nvSpPr>
        <p:spPr>
          <a:xfrm rot="10800000">
            <a:off x="332000" y="4831776"/>
            <a:ext cx="4356925" cy="4052448"/>
          </a:xfrm>
          <a:prstGeom prst="pie">
            <a:avLst>
              <a:gd name="adj1" fmla="val 0"/>
              <a:gd name="adj2" fmla="val 10801609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17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8" name="Google Shape;18;p17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" name="Google Shape;19;p17"/>
          <p:cNvSpPr/>
          <p:nvPr/>
        </p:nvSpPr>
        <p:spPr>
          <a:xfrm rot="10800000">
            <a:off x="-1304496" y="5613097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20;p17"/>
          <p:cNvSpPr/>
          <p:nvPr/>
        </p:nvSpPr>
        <p:spPr>
          <a:xfrm rot="-5400000">
            <a:off x="-1055890" y="818688"/>
            <a:ext cx="2127278" cy="21272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Tabelle">
  <p:cSld name="Titelinhalt und Tabelle">
    <p:bg>
      <p:bgPr>
        <a:solidFill>
          <a:schemeClr val="lt1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6"/>
          <p:cNvSpPr txBox="1">
            <a:spLocks noGrp="1"/>
          </p:cNvSpPr>
          <p:nvPr>
            <p:ph type="title"/>
          </p:nvPr>
        </p:nvSpPr>
        <p:spPr>
          <a:xfrm>
            <a:off x="3661409" y="4661717"/>
            <a:ext cx="7936230" cy="1380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88" name="Google Shape;88;p26"/>
          <p:cNvCxnSpPr/>
          <p:nvPr/>
        </p:nvCxnSpPr>
        <p:spPr>
          <a:xfrm>
            <a:off x="3670935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603885" y="584005"/>
            <a:ext cx="282511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2pPr>
            <a:lvl3pPr marL="1371600" lvl="2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4pPr>
            <a:lvl5pPr marL="2286000" lvl="4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2"/>
          </p:nvPr>
        </p:nvSpPr>
        <p:spPr>
          <a:xfrm>
            <a:off x="3670934" y="584005"/>
            <a:ext cx="7926705" cy="39990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93" name="Google Shape;93;p26"/>
          <p:cNvGrpSpPr/>
          <p:nvPr/>
        </p:nvGrpSpPr>
        <p:grpSpPr>
          <a:xfrm rot="-5400000">
            <a:off x="-1340601" y="4196010"/>
            <a:ext cx="3053166" cy="2270813"/>
            <a:chOff x="4881398" y="2159825"/>
            <a:chExt cx="3881604" cy="2778984"/>
          </a:xfrm>
        </p:grpSpPr>
        <p:sp>
          <p:nvSpPr>
            <p:cNvPr id="94" name="Google Shape;94;p26"/>
            <p:cNvSpPr/>
            <p:nvPr/>
          </p:nvSpPr>
          <p:spPr>
            <a:xfrm>
              <a:off x="6424812" y="2159825"/>
              <a:ext cx="2338190" cy="2338190"/>
            </a:xfrm>
            <a:prstGeom prst="pie">
              <a:avLst>
                <a:gd name="adj1" fmla="val 0"/>
                <a:gd name="adj2" fmla="val 1079561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6"/>
            <p:cNvSpPr/>
            <p:nvPr/>
          </p:nvSpPr>
          <p:spPr>
            <a:xfrm>
              <a:off x="4881398" y="2622831"/>
              <a:ext cx="1393345" cy="1412178"/>
            </a:xfrm>
            <a:prstGeom prst="pie">
              <a:avLst>
                <a:gd name="adj1" fmla="val 0"/>
                <a:gd name="adj2" fmla="val 10851802"/>
              </a:avLst>
            </a:prstGeom>
            <a:solidFill>
              <a:srgbClr val="64B1B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6"/>
            <p:cNvSpPr/>
            <p:nvPr/>
          </p:nvSpPr>
          <p:spPr>
            <a:xfrm>
              <a:off x="5871703" y="4132729"/>
              <a:ext cx="806080" cy="80608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elle 2">
  <p:cSld name="Tabelle 2"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8"/>
          <p:cNvSpPr txBox="1">
            <a:spLocks noGrp="1"/>
          </p:cNvSpPr>
          <p:nvPr>
            <p:ph type="title"/>
          </p:nvPr>
        </p:nvSpPr>
        <p:spPr>
          <a:xfrm>
            <a:off x="594360" y="202400"/>
            <a:ext cx="10972800" cy="1570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100" name="Google Shape;100;p2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01" name="Google Shape;101;p28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inanzierung">
  <p:cSld name="Finanzierung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9"/>
          <p:cNvSpPr txBox="1">
            <a:spLocks noGrp="1"/>
          </p:cNvSpPr>
          <p:nvPr>
            <p:ph type="body" idx="1"/>
          </p:nvPr>
        </p:nvSpPr>
        <p:spPr>
          <a:xfrm>
            <a:off x="2179161" y="3113786"/>
            <a:ext cx="4749959" cy="2036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4" name="Google Shape;104;p29" descr="Ein Bild, das Screenshot, Schrift, Text, Electric Blue (Farbe) enthält.&#10;&#10;Automatisch generierte Beschreib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1071" y="2129065"/>
            <a:ext cx="3150689" cy="8729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1">
  <p:cSld name="Agenda 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18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27" name="Google Shape;27;p18"/>
          <p:cNvCxnSpPr/>
          <p:nvPr/>
        </p:nvCxnSpPr>
        <p:spPr>
          <a:xfrm>
            <a:off x="594360" y="2148840"/>
            <a:ext cx="2130552" cy="0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28;p18"/>
          <p:cNvSpPr/>
          <p:nvPr/>
        </p:nvSpPr>
        <p:spPr>
          <a:xfrm>
            <a:off x="8076007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/>
          <p:nvPr/>
        </p:nvSpPr>
        <p:spPr>
          <a:xfrm>
            <a:off x="9723419" y="301731"/>
            <a:ext cx="846741" cy="808715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inhalt und Bild">
  <p:cSld name="Titelinhalt und Bild"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5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5044440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33" name="Google Shape;33;p25"/>
          <p:cNvCxnSpPr/>
          <p:nvPr/>
        </p:nvCxnSpPr>
        <p:spPr>
          <a:xfrm>
            <a:off x="594360" y="2997459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4" name="Google Shape;34;p25"/>
          <p:cNvSpPr>
            <a:spLocks noGrp="1"/>
          </p:cNvSpPr>
          <p:nvPr>
            <p:ph type="pic" idx="2"/>
          </p:nvPr>
        </p:nvSpPr>
        <p:spPr>
          <a:xfrm flipH="1">
            <a:off x="673350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  <p:sp>
        <p:nvSpPr>
          <p:cNvPr id="35" name="Google Shape;35;p2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">
  <p:cSld name="Titel und zwei Inhalte">
    <p:bg>
      <p:bgPr>
        <a:solidFill>
          <a:schemeClr val="lt1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7"/>
          <p:cNvSpPr txBox="1">
            <a:spLocks noGrp="1"/>
          </p:cNvSpPr>
          <p:nvPr>
            <p:ph type="title"/>
          </p:nvPr>
        </p:nvSpPr>
        <p:spPr>
          <a:xfrm>
            <a:off x="594360" y="198408"/>
            <a:ext cx="1097280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9" name="Google Shape;39;p27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0" name="Google Shape;40;p27"/>
          <p:cNvSpPr txBox="1">
            <a:spLocks noGrp="1"/>
          </p:cNvSpPr>
          <p:nvPr>
            <p:ph type="body" idx="1"/>
          </p:nvPr>
        </p:nvSpPr>
        <p:spPr>
          <a:xfrm>
            <a:off x="595523" y="2676525"/>
            <a:ext cx="574675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body" idx="2"/>
          </p:nvPr>
        </p:nvSpPr>
        <p:spPr>
          <a:xfrm>
            <a:off x="7620000" y="2676525"/>
            <a:ext cx="3947160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44" name="Google Shape;44;p27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27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27"/>
          <p:cNvSpPr/>
          <p:nvPr/>
        </p:nvSpPr>
        <p:spPr>
          <a:xfrm>
            <a:off x="9762833" y="493293"/>
            <a:ext cx="806080" cy="806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3">
  <p:cSld name="Titel 3"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 txBox="1">
            <a:spLocks noGrp="1"/>
          </p:cNvSpPr>
          <p:nvPr>
            <p:ph type="body" idx="1"/>
          </p:nvPr>
        </p:nvSpPr>
        <p:spPr>
          <a:xfrm>
            <a:off x="594360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0" name="Google Shape;50;p20"/>
          <p:cNvCxnSpPr/>
          <p:nvPr/>
        </p:nvCxnSpPr>
        <p:spPr>
          <a:xfrm>
            <a:off x="594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20"/>
          <p:cNvSpPr/>
          <p:nvPr/>
        </p:nvSpPr>
        <p:spPr>
          <a:xfrm>
            <a:off x="10879755" y="-1244903"/>
            <a:ext cx="2624490" cy="2489806"/>
          </a:xfrm>
          <a:prstGeom prst="pie">
            <a:avLst>
              <a:gd name="adj1" fmla="val 5413995"/>
              <a:gd name="adj2" fmla="val 10826281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20"/>
          <p:cNvSpPr/>
          <p:nvPr/>
        </p:nvSpPr>
        <p:spPr>
          <a:xfrm>
            <a:off x="6210036" y="-1896488"/>
            <a:ext cx="3792975" cy="3792975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20"/>
          <p:cNvSpPr/>
          <p:nvPr/>
        </p:nvSpPr>
        <p:spPr>
          <a:xfrm rot="5400000">
            <a:off x="10295512" y="1532512"/>
            <a:ext cx="3792975" cy="3792975"/>
          </a:xfrm>
          <a:prstGeom prst="pie">
            <a:avLst>
              <a:gd name="adj1" fmla="val 0"/>
              <a:gd name="adj2" fmla="val 10837603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2">
  <p:cSld name="Titel 2">
    <p:bg>
      <p:bgPr>
        <a:solidFill>
          <a:schemeClr val="lt1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1"/>
          <p:cNvSpPr txBox="1">
            <a:spLocks noGrp="1"/>
          </p:cNvSpPr>
          <p:nvPr>
            <p:ph type="ctrTitle"/>
          </p:nvPr>
        </p:nvSpPr>
        <p:spPr>
          <a:xfrm>
            <a:off x="6299835" y="43052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1"/>
          <p:cNvSpPr txBox="1">
            <a:spLocks noGrp="1"/>
          </p:cNvSpPr>
          <p:nvPr>
            <p:ph type="body" idx="1"/>
          </p:nvPr>
        </p:nvSpPr>
        <p:spPr>
          <a:xfrm>
            <a:off x="6299835" y="456860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57" name="Google Shape;57;p21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8" name="Google Shape;58;p21"/>
          <p:cNvSpPr>
            <a:spLocks noGrp="1"/>
          </p:cNvSpPr>
          <p:nvPr>
            <p:ph type="pic" idx="2"/>
          </p:nvPr>
        </p:nvSpPr>
        <p:spPr>
          <a:xfrm>
            <a:off x="0" y="-11113"/>
            <a:ext cx="5628068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">
  <p:cSld name="Titel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2"/>
          <p:cNvSpPr txBox="1">
            <a:spLocks noGrp="1"/>
          </p:cNvSpPr>
          <p:nvPr>
            <p:ph type="ctrTitle"/>
          </p:nvPr>
        </p:nvSpPr>
        <p:spPr>
          <a:xfrm>
            <a:off x="6309904" y="41147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  <a:defRPr sz="60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61" name="Google Shape;61;p22"/>
          <p:cNvCxnSpPr/>
          <p:nvPr/>
        </p:nvCxnSpPr>
        <p:spPr>
          <a:xfrm>
            <a:off x="6309360" y="3950208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2" name="Google Shape;62;p22"/>
          <p:cNvSpPr txBox="1">
            <a:spLocks noGrp="1"/>
          </p:cNvSpPr>
          <p:nvPr>
            <p:ph type="body" idx="1"/>
          </p:nvPr>
        </p:nvSpPr>
        <p:spPr>
          <a:xfrm>
            <a:off x="6309905" y="4549552"/>
            <a:ext cx="5486400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 b="1" i="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2pPr>
            <a:lvl3pPr marL="1371600" lvl="2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3pPr>
            <a:lvl4pPr marL="1828800" lvl="3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4pPr>
            <a:lvl5pPr marL="2286000" lvl="4" indent="-482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4000"/>
              <a:buChar char="•"/>
              <a:defRPr sz="4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/>
          <p:nvPr/>
        </p:nvSpPr>
        <p:spPr>
          <a:xfrm rot="-5400000">
            <a:off x="-1994302" y="2784058"/>
            <a:ext cx="3988604" cy="4143593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22"/>
          <p:cNvSpPr/>
          <p:nvPr/>
        </p:nvSpPr>
        <p:spPr>
          <a:xfrm rot="10800000">
            <a:off x="1657654" y="5606713"/>
            <a:ext cx="2376839" cy="2502573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2"/>
          <p:cNvSpPr/>
          <p:nvPr/>
        </p:nvSpPr>
        <p:spPr>
          <a:xfrm rot="-8153822">
            <a:off x="691437" y="2439793"/>
            <a:ext cx="1375053" cy="140689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zwei Inhalte 2">
  <p:cSld name="Titel und zwei Inhalte 2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3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9778365" cy="1494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594360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2"/>
          </p:nvPr>
        </p:nvSpPr>
        <p:spPr>
          <a:xfrm>
            <a:off x="5881898" y="2676525"/>
            <a:ext cx="4490827" cy="3597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2" name="Google Shape;72;p23"/>
          <p:cNvCxnSpPr/>
          <p:nvPr/>
        </p:nvCxnSpPr>
        <p:spPr>
          <a:xfrm>
            <a:off x="594360" y="214884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23"/>
          <p:cNvSpPr/>
          <p:nvPr/>
        </p:nvSpPr>
        <p:spPr>
          <a:xfrm>
            <a:off x="9879382" y="-1169095"/>
            <a:ext cx="2338190" cy="2338190"/>
          </a:xfrm>
          <a:prstGeom prst="pie">
            <a:avLst>
              <a:gd name="adj1" fmla="val 0"/>
              <a:gd name="adj2" fmla="val 10795612"/>
            </a:avLst>
          </a:prstGeom>
          <a:solidFill>
            <a:srgbClr val="AFD7D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3"/>
          <p:cNvSpPr/>
          <p:nvPr/>
        </p:nvSpPr>
        <p:spPr>
          <a:xfrm>
            <a:off x="8335968" y="-706089"/>
            <a:ext cx="1393345" cy="1412178"/>
          </a:xfrm>
          <a:prstGeom prst="pie">
            <a:avLst>
              <a:gd name="adj1" fmla="val 0"/>
              <a:gd name="adj2" fmla="val 10851802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3"/>
          <p:cNvSpPr/>
          <p:nvPr/>
        </p:nvSpPr>
        <p:spPr>
          <a:xfrm>
            <a:off x="9624160" y="313424"/>
            <a:ext cx="1157486" cy="11574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 ">
  <p:cSld name="Titel und Inhalt ">
    <p:bg>
      <p:bgPr>
        <a:solidFill>
          <a:schemeClr val="lt1"/>
        </a:solid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4"/>
          <p:cNvSpPr txBox="1">
            <a:spLocks noGrp="1"/>
          </p:cNvSpPr>
          <p:nvPr>
            <p:ph type="title"/>
          </p:nvPr>
        </p:nvSpPr>
        <p:spPr>
          <a:xfrm>
            <a:off x="6318885" y="3499667"/>
            <a:ext cx="4939666" cy="2542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78" name="Google Shape;78;p24"/>
          <p:cNvCxnSpPr/>
          <p:nvPr/>
        </p:nvCxnSpPr>
        <p:spPr>
          <a:xfrm>
            <a:off x="6347460" y="6313170"/>
            <a:ext cx="2133600" cy="3992"/>
          </a:xfrm>
          <a:prstGeom prst="straightConnector1">
            <a:avLst/>
          </a:prstGeom>
          <a:noFill/>
          <a:ln w="10160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9" name="Google Shape;79;p24"/>
          <p:cNvSpPr txBox="1">
            <a:spLocks noGrp="1"/>
          </p:cNvSpPr>
          <p:nvPr>
            <p:ph type="body" idx="1"/>
          </p:nvPr>
        </p:nvSpPr>
        <p:spPr>
          <a:xfrm>
            <a:off x="603885" y="457201"/>
            <a:ext cx="5198269" cy="2305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74300" rIns="91425" bIns="45700" anchor="t" anchorCtr="0">
            <a:normAutofit/>
          </a:bodyPr>
          <a:lstStyle>
            <a:lvl1pPr marL="457200" lvl="0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lphaLcPeriod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arenR"/>
              <a:defRPr sz="2000"/>
            </a:lvl3pPr>
            <a:lvl4pPr marL="1828800" lvl="3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None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Play"/>
              <a:buAutoNum type="arabicPeriod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body" idx="2"/>
          </p:nvPr>
        </p:nvSpPr>
        <p:spPr>
          <a:xfrm>
            <a:off x="594360" y="2810595"/>
            <a:ext cx="5198269" cy="3319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None/>
              <a:defRPr sz="2000"/>
            </a:lvl1pPr>
            <a:lvl2pPr marL="914400" lvl="1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2pPr>
            <a:lvl3pPr marL="1371600" lvl="2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3pPr>
            <a:lvl4pPr marL="1828800" lvl="3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3F3F3F"/>
              </a:buClr>
              <a:buSzPts val="2000"/>
              <a:buChar char="•"/>
              <a:defRPr sz="2000"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sp>
        <p:nvSpPr>
          <p:cNvPr id="82" name="Google Shape;82;p24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4"/>
          <p:cNvSpPr/>
          <p:nvPr/>
        </p:nvSpPr>
        <p:spPr>
          <a:xfrm>
            <a:off x="8601559" y="-1416132"/>
            <a:ext cx="2848220" cy="2848220"/>
          </a:xfrm>
          <a:prstGeom prst="pie">
            <a:avLst>
              <a:gd name="adj1" fmla="val 0"/>
              <a:gd name="adj2" fmla="val 1079561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4"/>
          <p:cNvSpPr/>
          <p:nvPr/>
        </p:nvSpPr>
        <p:spPr>
          <a:xfrm>
            <a:off x="6179401" y="-908076"/>
            <a:ext cx="1807674" cy="1832107"/>
          </a:xfrm>
          <a:prstGeom prst="pie">
            <a:avLst>
              <a:gd name="adj1" fmla="val 0"/>
              <a:gd name="adj2" fmla="val 10851802"/>
            </a:avLst>
          </a:prstGeom>
          <a:solidFill>
            <a:srgbClr val="64B1B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4"/>
          <p:cNvSpPr/>
          <p:nvPr/>
        </p:nvSpPr>
        <p:spPr>
          <a:xfrm>
            <a:off x="7827282" y="1627027"/>
            <a:ext cx="1307555" cy="1307555"/>
          </a:xfrm>
          <a:prstGeom prst="ellipse">
            <a:avLst/>
          </a:prstGeom>
          <a:solidFill>
            <a:srgbClr val="CBE27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9" orient="horz" pos="5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594360" y="1825625"/>
            <a:ext cx="1100328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title"/>
          </p:nvPr>
        </p:nvSpPr>
        <p:spPr>
          <a:xfrm>
            <a:off x="594360" y="365125"/>
            <a:ext cx="1100328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  <a:defRPr sz="4400" b="1" i="0" u="none" strike="noStrike" cap="none">
                <a:solidFill>
                  <a:srgbClr val="3F3F3F"/>
                </a:solidFill>
                <a:latin typeface="Play"/>
                <a:ea typeface="Play"/>
                <a:cs typeface="Play"/>
                <a:sym typeface="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1133648" y="6332220"/>
            <a:ext cx="131318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‹Nr.›</a:t>
            </a:fld>
            <a:endParaRPr/>
          </a:p>
        </p:txBody>
      </p:sp>
      <p:pic>
        <p:nvPicPr>
          <p:cNvPr id="14" name="Google Shape;14;p16" descr="Logo ProCure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0419633" y="5890912"/>
            <a:ext cx="1307555" cy="71385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11" Type="http://schemas.openxmlformats.org/officeDocument/2006/relationships/image" Target="../media/image17.png"/><Relationship Id="rId5" Type="http://schemas.openxmlformats.org/officeDocument/2006/relationships/image" Target="../media/image11.jpg"/><Relationship Id="rId10" Type="http://schemas.openxmlformats.org/officeDocument/2006/relationships/image" Target="../media/image16.png"/><Relationship Id="rId4" Type="http://schemas.openxmlformats.org/officeDocument/2006/relationships/image" Target="../media/image10.jpg"/><Relationship Id="rId9" Type="http://schemas.openxmlformats.org/officeDocument/2006/relationships/image" Target="../media/image15.jpg"/><Relationship Id="rId1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png"/><Relationship Id="rId4" Type="http://schemas.openxmlformats.org/officeDocument/2006/relationships/image" Target="../media/image28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mpass-nachhaltigkeit.de/kommunaler-kompass/bayern/rahmenbedingungen-nutzen#c42191036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weltberatung.at/img/1400/4409.jpg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vol.at/maeder-feiert-sonnenfest/8131894" TargetMode="External"/><Relationship Id="rId5" Type="http://schemas.openxmlformats.org/officeDocument/2006/relationships/hyperlink" Target="https://www.fairtrade.net/de-de/produkte/fairtrade_produkte/sportbaelle.html" TargetMode="External"/><Relationship Id="rId4" Type="http://schemas.openxmlformats.org/officeDocument/2006/relationships/hyperlink" Target="https://www.nuernberg.de/internet/beschaffung/ekv_shop.html#_0_3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78253" y="4953703"/>
            <a:ext cx="5273749" cy="1904297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"/>
          <p:cNvSpPr txBox="1"/>
          <p:nvPr/>
        </p:nvSpPr>
        <p:spPr>
          <a:xfrm>
            <a:off x="6309904" y="4085366"/>
            <a:ext cx="274519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Data</a:t>
            </a:r>
            <a:endParaRPr sz="1400" b="0" i="0" u="none" strike="noStrike" cap="none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112" name="Google Shape;112;p1"/>
          <p:cNvSpPr txBox="1"/>
          <p:nvPr/>
        </p:nvSpPr>
        <p:spPr>
          <a:xfrm>
            <a:off x="6174077" y="1789170"/>
            <a:ext cx="5882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32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Modulo 5: </a:t>
            </a:r>
            <a:r>
              <a:rPr lang="de-DE" sz="32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Pianificazione</a:t>
            </a:r>
            <a:r>
              <a:rPr lang="de-DE" sz="32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32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e</a:t>
            </a:r>
            <a:r>
              <a:rPr lang="de-DE" sz="32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32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attuazione</a:t>
            </a:r>
            <a:r>
              <a:rPr lang="de-DE" sz="32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 di </a:t>
            </a:r>
            <a:r>
              <a:rPr lang="de-DE" sz="32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Approvvigionamenti</a:t>
            </a:r>
            <a:r>
              <a:rPr lang="de-DE" sz="32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32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sostenibili</a:t>
            </a:r>
            <a:r>
              <a:rPr lang="de-DE" sz="32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ea typeface="Play"/>
              <a:cs typeface="Aptos Serif" panose="02020604070405020304" pitchFamily="18" charset="0"/>
              <a:sym typeface="Play"/>
            </a:endParaRPr>
          </a:p>
        </p:txBody>
      </p:sp>
      <p:pic>
        <p:nvPicPr>
          <p:cNvPr id="113" name="Google Shape;113;p1" descr="Ein Bild, das Screenshot, Grafiken, Schrift, Grafikdesign enthält.&#10;&#10;Automatisch generierte Beschreibu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71385" y="2224159"/>
            <a:ext cx="3409143" cy="186120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1"/>
          <p:cNvSpPr txBox="1"/>
          <p:nvPr/>
        </p:nvSpPr>
        <p:spPr>
          <a:xfrm>
            <a:off x="6174077" y="967020"/>
            <a:ext cx="4891496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Programma</a:t>
            </a:r>
            <a:r>
              <a:rPr lang="de-DE" sz="18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formativo</a:t>
            </a:r>
            <a:r>
              <a:rPr lang="de-DE" sz="18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 per </a:t>
            </a:r>
            <a:r>
              <a:rPr lang="de-DE" sz="18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approvvigionamenti</a:t>
            </a:r>
            <a:r>
              <a:rPr lang="de-DE" sz="1800" b="1" i="0" u="none" strike="noStrike" cap="none" dirty="0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rgbClr val="3F3F3F"/>
                </a:solidFill>
                <a:latin typeface="Aptos Serif" panose="02020604070405020304" pitchFamily="18" charset="0"/>
                <a:cs typeface="Aptos Serif" panose="02020604070405020304" pitchFamily="18" charset="0"/>
                <a:sym typeface="Arial"/>
              </a:rPr>
              <a:t>sostenibili</a:t>
            </a:r>
            <a:endParaRPr sz="1800" b="1" i="0" u="none" strike="noStrike" cap="none" dirty="0">
              <a:solidFill>
                <a:srgbClr val="3F3F3F"/>
              </a:solidFill>
              <a:latin typeface="Aptos Serif" panose="02020604070405020304" pitchFamily="18" charset="0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115" name="Google Shape;115;p1" descr="Ein Bild, das Text, Screenshot, Schrift enthält.&#10;&#10;KI-generierte Inhalte können fehlerhaft sei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3492" y="4996504"/>
            <a:ext cx="4242894" cy="169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6"/>
          <p:cNvSpPr txBox="1">
            <a:spLocks noGrp="1"/>
          </p:cNvSpPr>
          <p:nvPr>
            <p:ph type="title"/>
          </p:nvPr>
        </p:nvSpPr>
        <p:spPr>
          <a:xfrm>
            <a:off x="594360" y="627321"/>
            <a:ext cx="6835584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1.2 Quattro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possibilità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approvvigionamento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sz="2400" dirty="0">
              <a:solidFill>
                <a:schemeClr val="accent4"/>
              </a:solidFill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12" name="Google Shape;212;p36"/>
          <p:cNvSpPr txBox="1">
            <a:spLocks noGrp="1"/>
          </p:cNvSpPr>
          <p:nvPr>
            <p:ph type="body" idx="1"/>
          </p:nvPr>
        </p:nvSpPr>
        <p:spPr>
          <a:xfrm>
            <a:off x="575309" y="3205717"/>
            <a:ext cx="7154560" cy="3024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7429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Acquisti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al di sotto della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soglia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per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gli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appalti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pubblici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: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procedure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semplificate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7429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Indizione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di gare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d’appalto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7429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Approvvigionamenti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tramite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un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ufficio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acquisti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centralizzato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742950" lvl="0" indent="-5143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AutoNum type="arabicPeriod"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Acquisti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congiunti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con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altri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comuni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endParaRPr sz="2400" dirty="0">
              <a:latin typeface="Aptos" panose="020B0004020202020204" pitchFamily="34" charset="0"/>
            </a:endParaRPr>
          </a:p>
        </p:txBody>
      </p:sp>
      <p:pic>
        <p:nvPicPr>
          <p:cNvPr id="213" name="Google Shape;213;p36" descr="Ein Bild, das Text, Kreis, Screenshot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9796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3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7"/>
          <p:cNvSpPr txBox="1">
            <a:spLocks noGrp="1"/>
          </p:cNvSpPr>
          <p:nvPr>
            <p:ph type="title"/>
          </p:nvPr>
        </p:nvSpPr>
        <p:spPr>
          <a:xfrm>
            <a:off x="575309" y="420723"/>
            <a:ext cx="9646377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1.2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Acquisti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al di sotto della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soglia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per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gli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appalti</a:t>
            </a:r>
            <a:r>
              <a:rPr lang="de-DE" sz="40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pubblici</a:t>
            </a:r>
            <a:endParaRPr sz="4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20" name="Google Shape;220;p37"/>
          <p:cNvSpPr txBox="1">
            <a:spLocks noGrp="1"/>
          </p:cNvSpPr>
          <p:nvPr>
            <p:ph type="body" idx="1"/>
          </p:nvPr>
        </p:nvSpPr>
        <p:spPr>
          <a:xfrm>
            <a:off x="575309" y="3429000"/>
            <a:ext cx="5044440" cy="18312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>
                <a:latin typeface="Aptos" panose="020B0004020202020204" pitchFamily="34" charset="0"/>
                <a:sym typeface="Arial"/>
              </a:rPr>
              <a:t>Se il valore di un acquisto è inferiore alla soglia per gli appalti pubblici, è possibile procedere ad un acquisto diretto o ad una procedura semplificata.</a:t>
            </a:r>
            <a:endParaRPr>
              <a:latin typeface="Aptos" panose="020B0004020202020204" pitchFamily="34" charset="0"/>
            </a:endParaRPr>
          </a:p>
        </p:txBody>
      </p:sp>
      <p:pic>
        <p:nvPicPr>
          <p:cNvPr id="221" name="Google Shape;221;p37" descr="Ein Bild, das Geburtstagstorte, Darstellung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7244" r="3162" b="-2"/>
          <a:stretch/>
        </p:blipFill>
        <p:spPr>
          <a:xfrm>
            <a:off x="8385275" y="1455142"/>
            <a:ext cx="3583442" cy="4502194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22" name="Google Shape;222;p3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8"/>
          <p:cNvSpPr txBox="1">
            <a:spLocks noGrp="1"/>
          </p:cNvSpPr>
          <p:nvPr>
            <p:ph type="title"/>
          </p:nvPr>
        </p:nvSpPr>
        <p:spPr>
          <a:xfrm>
            <a:off x="575298" y="278125"/>
            <a:ext cx="6717900" cy="23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1.2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Indizione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una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gara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d’appalto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29" name="Google Shape;229;p38" descr="Ein Bild, das Cartoon, Clipar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2979" r="7425" b="-2"/>
          <a:stretch/>
        </p:blipFill>
        <p:spPr>
          <a:xfrm>
            <a:off x="8198854" y="1314227"/>
            <a:ext cx="4197547" cy="5273749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230" name="Google Shape;230;p38"/>
          <p:cNvSpPr txBox="1"/>
          <p:nvPr/>
        </p:nvSpPr>
        <p:spPr>
          <a:xfrm>
            <a:off x="575300" y="3120300"/>
            <a:ext cx="8473800" cy="286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Possibilità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includere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criteri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sostenibilità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nell’appalto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11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Specifiche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tecniche</a:t>
            </a: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11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Criteri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aggiudicazione</a:t>
            </a: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11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Condizioni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contrattuali</a:t>
            </a: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342900" marR="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711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Criteri</a:t>
            </a:r>
            <a:r>
              <a:rPr lang="de-DE" sz="2400" b="0" i="0" u="none" strike="noStrike" cap="none" dirty="0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400" b="0" i="0" u="none" strike="noStrike" cap="none" dirty="0" err="1">
                <a:solidFill>
                  <a:srgbClr val="000000"/>
                </a:solidFill>
                <a:latin typeface="Aptos" panose="020B0004020202020204" pitchFamily="34" charset="0"/>
                <a:sym typeface="Arial"/>
              </a:rPr>
              <a:t>idoneità</a:t>
            </a: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31" name="Google Shape;231;p3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>
            <a:spLocks noGrp="1"/>
          </p:cNvSpPr>
          <p:nvPr>
            <p:ph type="title"/>
          </p:nvPr>
        </p:nvSpPr>
        <p:spPr>
          <a:xfrm>
            <a:off x="594360" y="3827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1.2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Approvvigionamenti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tramite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un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ufficio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acquisti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centralizzato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38" name="Google Shape;238;p39"/>
          <p:cNvPicPr preferRelativeResize="0"/>
          <p:nvPr/>
        </p:nvPicPr>
        <p:blipFill rotWithShape="1">
          <a:blip r:embed="rId3">
            <a:alphaModFix/>
          </a:blip>
          <a:srcRect l="958" t="8061" r="1018" b="5737"/>
          <a:stretch/>
        </p:blipFill>
        <p:spPr>
          <a:xfrm>
            <a:off x="1952399" y="2375865"/>
            <a:ext cx="8287201" cy="409936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>
            <a:spLocks noGrp="1"/>
          </p:cNvSpPr>
          <p:nvPr>
            <p:ph type="title"/>
          </p:nvPr>
        </p:nvSpPr>
        <p:spPr>
          <a:xfrm>
            <a:off x="594350" y="422883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1.2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Acquisti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congiunti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altri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comuni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245" name="Google Shape;245;p40"/>
          <p:cNvSpPr txBox="1">
            <a:spLocks noGrp="1"/>
          </p:cNvSpPr>
          <p:nvPr>
            <p:ph type="body" idx="1"/>
          </p:nvPr>
        </p:nvSpPr>
        <p:spPr>
          <a:xfrm>
            <a:off x="594350" y="2016400"/>
            <a:ext cx="11138400" cy="43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823"/>
              <a:buNone/>
            </a:pPr>
            <a:r>
              <a:rPr lang="de-DE" sz="2408" dirty="0">
                <a:latin typeface="Aptos" panose="020B0004020202020204" pitchFamily="34" charset="0"/>
                <a:sym typeface="Arial"/>
              </a:rPr>
              <a:t>Per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alcuni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comuni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(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soprattutto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quelli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più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piccoli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),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è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opportuno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procedere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ad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appalti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congiunti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con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altri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8" dirty="0" err="1">
                <a:latin typeface="Aptos" panose="020B0004020202020204" pitchFamily="34" charset="0"/>
                <a:sym typeface="Arial"/>
              </a:rPr>
              <a:t>comuni</a:t>
            </a:r>
            <a:r>
              <a:rPr lang="de-DE" sz="2408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Vantaggi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degli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congiunti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:</a:t>
            </a:r>
            <a:endParaRPr sz="1800" dirty="0"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criteri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sostenibilità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possono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essere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applicati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più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facilmente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in quanto 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fornitori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più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disposti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soddisfare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requisiti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(ad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esempio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percentuale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materiale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riciclato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) se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gli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appalti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economicamente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appetibili</a:t>
            </a:r>
            <a:endParaRPr sz="2000" b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prezzi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migliori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se 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o i servizi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acquistati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quantità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consistenti</a:t>
            </a:r>
            <a:endParaRPr sz="2000" b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È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possibile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aumentare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l’efficienza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processi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ridurre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costi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amministrativi</a:t>
            </a:r>
            <a:endParaRPr sz="18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246" name="Google Shape;246;p4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41"/>
          <p:cNvSpPr txBox="1">
            <a:spLocks noGrp="1"/>
          </p:cNvSpPr>
          <p:nvPr>
            <p:ph type="title"/>
          </p:nvPr>
        </p:nvSpPr>
        <p:spPr>
          <a:xfrm>
            <a:off x="594360" y="381002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Come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passaggi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53" name="Google Shape;253;p41"/>
          <p:cNvSpPr txBox="1">
            <a:spLocks noGrp="1"/>
          </p:cNvSpPr>
          <p:nvPr>
            <p:ph type="body" idx="1"/>
          </p:nvPr>
        </p:nvSpPr>
        <p:spPr>
          <a:xfrm>
            <a:off x="625016" y="2426698"/>
            <a:ext cx="109419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1.1 Come </a:t>
            </a:r>
            <a:r>
              <a:rPr lang="de-DE" dirty="0" err="1">
                <a:latin typeface="Aptos" panose="020B0004020202020204" pitchFamily="34" charset="0"/>
              </a:rPr>
              <a:t>iniziare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1.2 Quattro </a:t>
            </a:r>
            <a:r>
              <a:rPr lang="de-DE" dirty="0" err="1">
                <a:latin typeface="Aptos" panose="020B0004020202020204" pitchFamily="34" charset="0"/>
              </a:rPr>
              <a:t>approcci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acquisti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1.3 I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marchi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dei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prodotti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come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strumenti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essenziali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1.4 </a:t>
            </a:r>
            <a:r>
              <a:rPr lang="de-DE" dirty="0" err="1">
                <a:latin typeface="Aptos" panose="020B0004020202020204" pitchFamily="34" charset="0"/>
              </a:rPr>
              <a:t>Esplorare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mercato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creare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1.5 </a:t>
            </a:r>
            <a:r>
              <a:rPr lang="de-DE" dirty="0" err="1">
                <a:latin typeface="Aptos" panose="020B0004020202020204" pitchFamily="34" charset="0"/>
              </a:rPr>
              <a:t>Acquistare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livello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regionale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1.6 Come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54" name="Google Shape;254;p4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2"/>
          <p:cNvSpPr txBox="1">
            <a:spLocks noGrp="1"/>
          </p:cNvSpPr>
          <p:nvPr>
            <p:ph type="title"/>
          </p:nvPr>
        </p:nvSpPr>
        <p:spPr>
          <a:xfrm>
            <a:off x="594360" y="344588"/>
            <a:ext cx="750960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1.3 Marchi di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qualità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supporto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pic>
        <p:nvPicPr>
          <p:cNvPr id="260" name="Google Shape;260;p42" descr="Europäisches Umweltzeichen –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941563"/>
            <a:ext cx="974873" cy="974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2" descr="Österreichisches Umweltzeichen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080" y="2897041"/>
            <a:ext cx="974872" cy="97487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2" descr="Blauer Engel | Das deutsche Umweltzeich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75952" y="2897041"/>
            <a:ext cx="2007084" cy="112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42" descr="NF environnement - papier | écocons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15449" y="2897041"/>
            <a:ext cx="1332324" cy="9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42" descr="Cradle to Cradle Certified Tyman International product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79620" y="2941563"/>
            <a:ext cx="885825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42"/>
          <p:cNvSpPr txBox="1"/>
          <p:nvPr/>
        </p:nvSpPr>
        <p:spPr>
          <a:xfrm>
            <a:off x="455793" y="2463331"/>
            <a:ext cx="7831628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Marchi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qualità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nell’ambito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iniziative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certificazione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vasta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portata</a:t>
            </a:r>
            <a:endParaRPr sz="18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266" name="Google Shape;266;p42"/>
          <p:cNvSpPr txBox="1"/>
          <p:nvPr/>
        </p:nvSpPr>
        <p:spPr>
          <a:xfrm>
            <a:off x="594360" y="4196298"/>
            <a:ext cx="75096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Marchi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qualità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nell’ambito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iniziative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certificazione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con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una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gamma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più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ristretta</a:t>
            </a:r>
            <a:endParaRPr sz="18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  <p:pic>
        <p:nvPicPr>
          <p:cNvPr id="267" name="Google Shape;267;p42" descr="Die globale Nachhaltigkeitszertifizierung für IT-Produk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4360" y="4873538"/>
            <a:ext cx="1438275" cy="895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 descr="OEKO-TEX® STANDARD 100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245852" y="4768739"/>
            <a:ext cx="1066800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42" descr="Global Organic Textile Standard Logo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374681" y="4868751"/>
            <a:ext cx="809625" cy="80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2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363669" y="4968800"/>
            <a:ext cx="1019175" cy="44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2" descr="ASC | Labelinfo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5562207" y="4474897"/>
            <a:ext cx="1597331" cy="159733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42"/>
          <p:cNvSpPr txBox="1"/>
          <p:nvPr/>
        </p:nvSpPr>
        <p:spPr>
          <a:xfrm>
            <a:off x="8722220" y="2250751"/>
            <a:ext cx="41868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Marchi di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qualità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prescritti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8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dalle</a:t>
            </a:r>
            <a:r>
              <a:rPr lang="de-DE" sz="18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normative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273" name="Google Shape;273;p42" descr="Bio-Logo - Europäische Kommissio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808536" y="2912987"/>
            <a:ext cx="1419225" cy="94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2" descr="Kühl- und Gefriergeräte | Umweltbundesamt"/>
          <p:cNvPicPr preferRelativeResize="0"/>
          <p:nvPr/>
        </p:nvPicPr>
        <p:blipFill rotWithShape="1">
          <a:blip r:embed="rId14">
            <a:alphaModFix/>
          </a:blip>
          <a:srcRect l="37292" r="37838"/>
          <a:stretch/>
        </p:blipFill>
        <p:spPr>
          <a:xfrm>
            <a:off x="10549044" y="2872894"/>
            <a:ext cx="1031358" cy="2087083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4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3"/>
          <p:cNvSpPr txBox="1">
            <a:spLocks noGrp="1"/>
          </p:cNvSpPr>
          <p:nvPr>
            <p:ph type="title"/>
          </p:nvPr>
        </p:nvSpPr>
        <p:spPr>
          <a:xfrm>
            <a:off x="594360" y="1074974"/>
            <a:ext cx="70065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1.3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Esempio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pratico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marchi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 di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prodotti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Palloni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sportivi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equi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nelle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scuole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, Monaco di Baviera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82" name="Google Shape;282;p43"/>
          <p:cNvSpPr txBox="1">
            <a:spLocks noGrp="1"/>
          </p:cNvSpPr>
          <p:nvPr>
            <p:ph type="body" idx="1"/>
          </p:nvPr>
        </p:nvSpPr>
        <p:spPr>
          <a:xfrm>
            <a:off x="594360" y="3221345"/>
            <a:ext cx="6320700" cy="3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città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Monaco di Baviera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acquista</a:t>
            </a:r>
            <a:r>
              <a:rPr lang="de-DE" dirty="0">
                <a:latin typeface="Aptos" panose="020B0004020202020204" pitchFamily="34" charset="0"/>
                <a:sym typeface="Arial"/>
              </a:rPr>
              <a:t> per le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scuole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esclusivamente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palloni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sportivi</a:t>
            </a:r>
            <a:r>
              <a:rPr lang="de-DE" dirty="0">
                <a:latin typeface="Aptos" panose="020B0004020202020204" pitchFamily="34" charset="0"/>
                <a:sym typeface="Arial"/>
              </a:rPr>
              <a:t> Fairtrade, sempre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che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siano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disponibili</a:t>
            </a:r>
            <a:r>
              <a:rPr lang="de-DE" dirty="0">
                <a:latin typeface="Aptos" panose="020B0004020202020204" pitchFamily="34" charset="0"/>
                <a:sym typeface="Arial"/>
              </a:rPr>
              <a:t>.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Ogni</a:t>
            </a:r>
            <a:r>
              <a:rPr lang="de-DE" dirty="0">
                <a:latin typeface="Aptos" panose="020B0004020202020204" pitchFamily="34" charset="0"/>
                <a:sym typeface="Arial"/>
              </a:rPr>
              <a:t> due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anni</a:t>
            </a:r>
            <a:r>
              <a:rPr lang="de-DE" dirty="0">
                <a:latin typeface="Aptos" panose="020B0004020202020204" pitchFamily="34" charset="0"/>
                <a:sym typeface="Arial"/>
              </a:rPr>
              <a:t>,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esperti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sport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studenti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testano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questi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palloni</a:t>
            </a:r>
            <a:r>
              <a:rPr lang="de-DE" dirty="0">
                <a:latin typeface="Aptos" panose="020B0004020202020204" pitchFamily="34" charset="0"/>
                <a:sym typeface="Arial"/>
              </a:rPr>
              <a:t> per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verificarne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l’idoneità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all’uso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didattico</a:t>
            </a:r>
            <a:r>
              <a:rPr lang="de-DE" dirty="0">
                <a:latin typeface="Aptos" panose="020B0004020202020204" pitchFamily="34" charset="0"/>
                <a:sym typeface="Arial"/>
              </a:rPr>
              <a:t>. Sulla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base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risultati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ottenuti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vengono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stipulati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contratti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quadro</a:t>
            </a:r>
            <a:r>
              <a:rPr lang="de-DE" dirty="0">
                <a:latin typeface="Aptos" panose="020B0004020202020204" pitchFamily="34" charset="0"/>
                <a:sym typeface="Arial"/>
              </a:rPr>
              <a:t>.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Negli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ultimi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anni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l’offerta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palloni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sportivi</a:t>
            </a:r>
            <a:r>
              <a:rPr lang="de-DE" dirty="0">
                <a:latin typeface="Aptos" panose="020B0004020202020204" pitchFamily="34" charset="0"/>
                <a:sym typeface="Arial"/>
              </a:rPr>
              <a:t> Fairtrade si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è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ampliata</a:t>
            </a:r>
            <a:r>
              <a:rPr lang="de-DE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283" name="Google Shape;283;p4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pic>
        <p:nvPicPr>
          <p:cNvPr id="284" name="Google Shape;284;p43" descr="Ein Bild, das Ball, Fußball, Sportausrüstung, Gras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84852" y="1970519"/>
            <a:ext cx="4377215" cy="2916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44"/>
          <p:cNvSpPr txBox="1">
            <a:spLocks noGrp="1"/>
          </p:cNvSpPr>
          <p:nvPr>
            <p:ph type="title"/>
          </p:nvPr>
        </p:nvSpPr>
        <p:spPr>
          <a:xfrm>
            <a:off x="594360" y="278129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Come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passaggi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1" name="Google Shape;291;p44"/>
          <p:cNvSpPr txBox="1">
            <a:spLocks noGrp="1"/>
          </p:cNvSpPr>
          <p:nvPr>
            <p:ph type="body" idx="1"/>
          </p:nvPr>
        </p:nvSpPr>
        <p:spPr>
          <a:xfrm>
            <a:off x="625016" y="2281923"/>
            <a:ext cx="109419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1.1 Come </a:t>
            </a:r>
            <a:r>
              <a:rPr lang="de-DE" dirty="0" err="1">
                <a:latin typeface="Aptos" panose="020B0004020202020204" pitchFamily="34" charset="0"/>
              </a:rPr>
              <a:t>iniziare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1.2 Quattro </a:t>
            </a:r>
            <a:r>
              <a:rPr lang="de-DE" dirty="0" err="1">
                <a:latin typeface="Aptos" panose="020B0004020202020204" pitchFamily="34" charset="0"/>
              </a:rPr>
              <a:t>approcci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acquisti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1.3 I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strumenti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essenziali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1.4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Esplorare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il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mercato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creare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un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catalogo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1.5 </a:t>
            </a:r>
            <a:r>
              <a:rPr lang="de-DE" dirty="0" err="1">
                <a:latin typeface="Aptos" panose="020B0004020202020204" pitchFamily="34" charset="0"/>
              </a:rPr>
              <a:t>Acquistare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livello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regionale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1.6 Come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92" name="Google Shape;292;p4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5"/>
          <p:cNvSpPr txBox="1">
            <a:spLocks noGrp="1"/>
          </p:cNvSpPr>
          <p:nvPr>
            <p:ph type="title"/>
          </p:nvPr>
        </p:nvSpPr>
        <p:spPr>
          <a:xfrm>
            <a:off x="594358" y="851063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1.4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Esplorare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il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mercato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creare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un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catalogo</a:t>
            </a:r>
            <a:br>
              <a:rPr lang="de-DE" sz="41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sz="41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98" name="Google Shape;298;p4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grpSp>
        <p:nvGrpSpPr>
          <p:cNvPr id="299" name="Google Shape;299;p45"/>
          <p:cNvGrpSpPr/>
          <p:nvPr/>
        </p:nvGrpSpPr>
        <p:grpSpPr>
          <a:xfrm>
            <a:off x="594358" y="1977391"/>
            <a:ext cx="11261910" cy="4354830"/>
            <a:chOff x="0" y="0"/>
            <a:chExt cx="11261910" cy="4354830"/>
          </a:xfrm>
        </p:grpSpPr>
        <p:sp>
          <p:nvSpPr>
            <p:cNvPr id="300" name="Google Shape;300;p45"/>
            <p:cNvSpPr/>
            <p:nvPr/>
          </p:nvSpPr>
          <p:spPr>
            <a:xfrm>
              <a:off x="0" y="0"/>
              <a:ext cx="9618345" cy="435483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01" name="Google Shape;301;p45"/>
            <p:cNvSpPr/>
            <p:nvPr/>
          </p:nvSpPr>
          <p:spPr>
            <a:xfrm>
              <a:off x="5663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02" name="Google Shape;302;p45"/>
            <p:cNvSpPr txBox="1"/>
            <p:nvPr/>
          </p:nvSpPr>
          <p:spPr>
            <a:xfrm>
              <a:off x="90697" y="1391483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Creare la struttura del catalogo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03" name="Google Shape;303;p45"/>
            <p:cNvSpPr/>
            <p:nvPr/>
          </p:nvSpPr>
          <p:spPr>
            <a:xfrm>
              <a:off x="2865806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04" name="Google Shape;304;p45"/>
            <p:cNvSpPr txBox="1"/>
            <p:nvPr/>
          </p:nvSpPr>
          <p:spPr>
            <a:xfrm>
              <a:off x="2950840" y="1391483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Identificazione e valutazione dei fornitori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05" name="Google Shape;305;p45"/>
            <p:cNvSpPr/>
            <p:nvPr/>
          </p:nvSpPr>
          <p:spPr>
            <a:xfrm>
              <a:off x="5725949" y="1306449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06" name="Google Shape;306;p45"/>
            <p:cNvSpPr txBox="1"/>
            <p:nvPr/>
          </p:nvSpPr>
          <p:spPr>
            <a:xfrm>
              <a:off x="5810983" y="1391483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Utilizzo del catalogo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07" name="Google Shape;307;p45"/>
            <p:cNvSpPr/>
            <p:nvPr/>
          </p:nvSpPr>
          <p:spPr>
            <a:xfrm>
              <a:off x="8537965" y="1338535"/>
              <a:ext cx="2723945" cy="1741932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08" name="Google Shape;308;p45"/>
            <p:cNvSpPr txBox="1"/>
            <p:nvPr/>
          </p:nvSpPr>
          <p:spPr>
            <a:xfrm>
              <a:off x="8622999" y="1423569"/>
              <a:ext cx="2553877" cy="15718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Verifica e aggiornamento regolari</a:t>
              </a:r>
              <a:endParaRPr>
                <a:latin typeface="Aptos" panose="020B00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Agenda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594360" y="2632792"/>
            <a:ext cx="9768841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68580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 dirty="0">
                <a:latin typeface="Aptos" panose="020B0004020202020204" pitchFamily="34" charset="0"/>
              </a:rPr>
              <a:t>Come </a:t>
            </a:r>
            <a:r>
              <a:rPr lang="de-DE" dirty="0" err="1">
                <a:latin typeface="Aptos" panose="020B0004020202020204" pitchFamily="34" charset="0"/>
              </a:rPr>
              <a:t>attuare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approvvigionamento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sostenibile</a:t>
            </a:r>
            <a:r>
              <a:rPr lang="de-DE" dirty="0">
                <a:latin typeface="Aptos" panose="020B0004020202020204" pitchFamily="34" charset="0"/>
              </a:rPr>
              <a:t>: </a:t>
            </a:r>
            <a:r>
              <a:rPr lang="de-DE" dirty="0" err="1">
                <a:latin typeface="Aptos" panose="020B0004020202020204" pitchFamily="34" charset="0"/>
              </a:rPr>
              <a:t>passaggi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importanti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Esercizio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gruppo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Gestione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rischi</a:t>
            </a:r>
            <a:endParaRPr dirty="0">
              <a:latin typeface="Aptos" panose="020B0004020202020204" pitchFamily="34" charset="0"/>
            </a:endParaRPr>
          </a:p>
          <a:p>
            <a:pPr marL="685800" lvl="0" indent="-457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-DE" dirty="0" err="1">
                <a:latin typeface="Aptos" panose="020B0004020202020204" pitchFamily="34" charset="0"/>
              </a:rPr>
              <a:t>Monitoraggio</a:t>
            </a:r>
            <a:endParaRPr dirty="0">
              <a:latin typeface="Aptos" panose="020B0004020202020204" pitchFamily="34" charset="0"/>
            </a:endParaRPr>
          </a:p>
          <a:p>
            <a:pPr marL="571500" lvl="0" indent="-1905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22" name="Google Shape;122;p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6"/>
          <p:cNvSpPr txBox="1">
            <a:spLocks noGrp="1"/>
          </p:cNvSpPr>
          <p:nvPr>
            <p:ph type="title"/>
          </p:nvPr>
        </p:nvSpPr>
        <p:spPr>
          <a:xfrm>
            <a:off x="594359" y="346626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1.4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Creare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la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struttura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del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catalogo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14" name="Google Shape;314;p4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20</a:t>
            </a:fld>
            <a:endParaRPr/>
          </a:p>
        </p:txBody>
      </p:sp>
      <p:sp>
        <p:nvSpPr>
          <p:cNvPr id="315" name="Google Shape;315;p4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11306909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5053"/>
              <a:buNone/>
            </a:pPr>
            <a:r>
              <a:rPr lang="de-DE" sz="1600" dirty="0">
                <a:latin typeface="Aptos" panose="020B0004020202020204" pitchFamily="34" charset="0"/>
                <a:sym typeface="Arial"/>
              </a:rPr>
              <a:t>Il </a:t>
            </a:r>
            <a:r>
              <a:rPr lang="de-DE" sz="1600" dirty="0" err="1">
                <a:latin typeface="Aptos" panose="020B0004020202020204" pitchFamily="34" charset="0"/>
                <a:sym typeface="Arial"/>
              </a:rPr>
              <a:t>catalogo</a:t>
            </a:r>
            <a:r>
              <a:rPr lang="de-DE" sz="16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600" dirty="0" err="1">
                <a:latin typeface="Aptos" panose="020B0004020202020204" pitchFamily="34" charset="0"/>
                <a:sym typeface="Arial"/>
              </a:rPr>
              <a:t>dovrebbe</a:t>
            </a:r>
            <a:r>
              <a:rPr lang="de-DE" sz="16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600" dirty="0" err="1">
                <a:latin typeface="Aptos" panose="020B0004020202020204" pitchFamily="34" charset="0"/>
                <a:sym typeface="Arial"/>
              </a:rPr>
              <a:t>contenere</a:t>
            </a:r>
            <a:r>
              <a:rPr lang="de-DE" sz="1600" dirty="0">
                <a:latin typeface="Aptos" panose="020B0004020202020204" pitchFamily="34" charset="0"/>
                <a:sym typeface="Arial"/>
              </a:rPr>
              <a:t> le </a:t>
            </a:r>
            <a:r>
              <a:rPr lang="de-DE" sz="1600" dirty="0" err="1">
                <a:latin typeface="Aptos" panose="020B0004020202020204" pitchFamily="34" charset="0"/>
                <a:sym typeface="Arial"/>
              </a:rPr>
              <a:t>seguenti</a:t>
            </a:r>
            <a:r>
              <a:rPr lang="de-DE" sz="16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600" dirty="0" err="1">
                <a:latin typeface="Aptos" panose="020B0004020202020204" pitchFamily="34" charset="0"/>
                <a:sym typeface="Arial"/>
              </a:rPr>
              <a:t>informazioni</a:t>
            </a:r>
            <a:r>
              <a:rPr lang="de-DE" sz="1600" dirty="0">
                <a:latin typeface="Aptos" panose="020B0004020202020204" pitchFamily="34" charset="0"/>
                <a:sym typeface="Arial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Elenco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servizi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regolarmente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acquistati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dal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comune</a:t>
            </a:r>
            <a:endParaRPr sz="1600" b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Criteri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sostenibilità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per 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 servizi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che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il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comune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intende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acquistare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modo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sostenibile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ad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esempio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marchio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qualità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ecologica</a:t>
            </a:r>
            <a:endParaRPr sz="1600" b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Informazioni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sulle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modalità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cui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tali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servizi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vengono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solitamente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acquistati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dal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comune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ad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esempio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tramite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diretto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procedure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semplificate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gare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d’appalto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centrali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o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acquisti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congiunti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altri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comuni</a:t>
            </a:r>
            <a:endParaRPr sz="1600" b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Informazioni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sui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fornitori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servizi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sostenibili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nomi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indirizzi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siti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web di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negozi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negozi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online),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comprese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le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risultanze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delle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valutazioni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fornitori</a:t>
            </a:r>
            <a:endParaRPr sz="1600" b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571500" lvl="0" indent="-3429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Se possibile: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differenze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prezzo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costo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soluzioni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convenzionali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1600" b="0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1600" b="0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sostenibili</a:t>
            </a:r>
            <a:endParaRPr sz="1600" b="0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7"/>
          <p:cNvSpPr txBox="1">
            <a:spLocks noGrp="1"/>
          </p:cNvSpPr>
          <p:nvPr>
            <p:ph type="title"/>
          </p:nvPr>
        </p:nvSpPr>
        <p:spPr>
          <a:xfrm>
            <a:off x="594360" y="453668"/>
            <a:ext cx="7092980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1.4 La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struttura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catalogo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21" name="Google Shape;321;p47"/>
          <p:cNvSpPr txBox="1">
            <a:spLocks noGrp="1"/>
          </p:cNvSpPr>
          <p:nvPr>
            <p:ph type="body" idx="1"/>
          </p:nvPr>
        </p:nvSpPr>
        <p:spPr>
          <a:xfrm>
            <a:off x="649350" y="3355225"/>
            <a:ext cx="5406900" cy="24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lnSpcReduction="10000"/>
          </a:bodyPr>
          <a:lstStyle/>
          <a:p>
            <a:pPr marL="800100" lvl="0" indent="-3175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Descrizioni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dettagliate</a:t>
            </a:r>
            <a:endParaRPr sz="2000" dirty="0">
              <a:latin typeface="Aptos" panose="020B0004020202020204" pitchFamily="34" charset="0"/>
            </a:endParaRPr>
          </a:p>
          <a:p>
            <a:pPr marL="800100" lvl="0" indent="-3175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Criteri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sostenibilità</a:t>
            </a:r>
            <a:endParaRPr sz="2000" dirty="0">
              <a:latin typeface="Aptos" panose="020B0004020202020204" pitchFamily="34" charset="0"/>
            </a:endParaRPr>
          </a:p>
          <a:p>
            <a:pPr marL="800100" lvl="0" indent="-3175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Modalità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dimostrazione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della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conformità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criteri</a:t>
            </a:r>
            <a:endParaRPr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322" name="Google Shape;322;p4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21</a:t>
            </a:fld>
            <a:endParaRPr/>
          </a:p>
        </p:txBody>
      </p:sp>
      <p:sp>
        <p:nvSpPr>
          <p:cNvPr id="323" name="Google Shape;323;p47"/>
          <p:cNvSpPr txBox="1"/>
          <p:nvPr/>
        </p:nvSpPr>
        <p:spPr>
          <a:xfrm>
            <a:off x="6531175" y="3355225"/>
            <a:ext cx="49032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800100" marR="0" lvl="0" indent="-3175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Processi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approvvigionamento</a:t>
            </a:r>
            <a:endParaRPr sz="20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  <a:p>
            <a:pPr marL="800100" marR="0" lvl="0" indent="-3175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Informazioni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sui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fornitori</a:t>
            </a:r>
            <a:endParaRPr sz="20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  <a:p>
            <a:pPr marL="800100" marR="0" lvl="0" indent="-31750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Arial"/>
              <a:buChar char="•"/>
            </a:pP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Costi di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approvvigionamento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attuali</a:t>
            </a: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324" name="Google Shape;324;p47"/>
          <p:cNvSpPr txBox="1"/>
          <p:nvPr/>
        </p:nvSpPr>
        <p:spPr>
          <a:xfrm>
            <a:off x="646400" y="2328150"/>
            <a:ext cx="10657870" cy="74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ts val="2824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Le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principali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categorie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del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catalogo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sono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gruppi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servizi,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integrati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da:</a:t>
            </a:r>
            <a:endParaRPr sz="3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48"/>
          <p:cNvSpPr txBox="1">
            <a:spLocks noGrp="1"/>
          </p:cNvSpPr>
          <p:nvPr>
            <p:ph type="title"/>
          </p:nvPr>
        </p:nvSpPr>
        <p:spPr>
          <a:xfrm>
            <a:off x="594358" y="338428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1.4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Identificazione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valutazione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fornitori</a:t>
            </a:r>
            <a:endParaRPr sz="48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30" name="Google Shape;330;p4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22</a:t>
            </a:fld>
            <a:endParaRPr/>
          </a:p>
        </p:txBody>
      </p:sp>
      <p:grpSp>
        <p:nvGrpSpPr>
          <p:cNvPr id="331" name="Google Shape;331;p48"/>
          <p:cNvGrpSpPr/>
          <p:nvPr/>
        </p:nvGrpSpPr>
        <p:grpSpPr>
          <a:xfrm>
            <a:off x="594358" y="1422744"/>
            <a:ext cx="11332886" cy="5418667"/>
            <a:chOff x="0" y="0"/>
            <a:chExt cx="11332886" cy="5418667"/>
          </a:xfrm>
        </p:grpSpPr>
        <p:sp>
          <p:nvSpPr>
            <p:cNvPr id="332" name="Google Shape;332;p48"/>
            <p:cNvSpPr/>
            <p:nvPr/>
          </p:nvSpPr>
          <p:spPr>
            <a:xfrm>
              <a:off x="0" y="0"/>
              <a:ext cx="9637777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33" name="Google Shape;333;p48"/>
            <p:cNvSpPr/>
            <p:nvPr/>
          </p:nvSpPr>
          <p:spPr>
            <a:xfrm>
              <a:off x="0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34" name="Google Shape;334;p48"/>
            <p:cNvSpPr txBox="1"/>
            <p:nvPr/>
          </p:nvSpPr>
          <p:spPr>
            <a:xfrm>
              <a:off x="105807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Indagine</a:t>
              </a: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tra</a:t>
              </a: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i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potenziali</a:t>
              </a: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fornitori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35" name="Google Shape;335;p48"/>
            <p:cNvSpPr/>
            <p:nvPr/>
          </p:nvSpPr>
          <p:spPr>
            <a:xfrm>
              <a:off x="2871596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36" name="Google Shape;336;p48"/>
            <p:cNvSpPr txBox="1"/>
            <p:nvPr/>
          </p:nvSpPr>
          <p:spPr>
            <a:xfrm>
              <a:off x="2977403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Acquisizione di attestazioni relative ai criteri di sostenibilità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37" name="Google Shape;337;p48"/>
            <p:cNvSpPr/>
            <p:nvPr/>
          </p:nvSpPr>
          <p:spPr>
            <a:xfrm>
              <a:off x="5721474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38" name="Google Shape;338;p48"/>
            <p:cNvSpPr txBox="1"/>
            <p:nvPr/>
          </p:nvSpPr>
          <p:spPr>
            <a:xfrm>
              <a:off x="5827281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Verifica di tali attestazioni </a:t>
              </a: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339" name="Google Shape;339;p48"/>
            <p:cNvSpPr/>
            <p:nvPr/>
          </p:nvSpPr>
          <p:spPr>
            <a:xfrm>
              <a:off x="8603438" y="1625600"/>
              <a:ext cx="2729448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340" name="Google Shape;340;p48"/>
            <p:cNvSpPr txBox="1"/>
            <p:nvPr/>
          </p:nvSpPr>
          <p:spPr>
            <a:xfrm>
              <a:off x="8709245" y="1731407"/>
              <a:ext cx="2517834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Confronto dei prezzi e inserimento nel catalogo degli acquisti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>
            <a:spLocks noGrp="1"/>
          </p:cNvSpPr>
          <p:nvPr>
            <p:ph type="title"/>
          </p:nvPr>
        </p:nvSpPr>
        <p:spPr>
          <a:xfrm>
            <a:off x="594358" y="426719"/>
            <a:ext cx="6435091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1.4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Verifica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aggiornamento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regolari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46" name="Google Shape;346;p49"/>
          <p:cNvSpPr txBox="1">
            <a:spLocks noGrp="1"/>
          </p:cNvSpPr>
          <p:nvPr>
            <p:ph type="body" idx="1"/>
          </p:nvPr>
        </p:nvSpPr>
        <p:spPr>
          <a:xfrm>
            <a:off x="594359" y="3279579"/>
            <a:ext cx="6139145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Poiché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i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mercati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sono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in continua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evoluzione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, il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catalogo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deve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essere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aggiornato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regolarmente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Un’altra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possibilità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per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mantenere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il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catalogo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aggiornato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è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quella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trasformarlo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in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un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negozio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online.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47" name="Google Shape;347;p49"/>
          <p:cNvSpPr>
            <a:spLocks noGrp="1"/>
          </p:cNvSpPr>
          <p:nvPr>
            <p:ph type="pic" idx="2"/>
          </p:nvPr>
        </p:nvSpPr>
        <p:spPr>
          <a:xfrm flipH="1">
            <a:off x="7128508" y="0"/>
            <a:ext cx="5063491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 dirty="0">
              <a:latin typeface="Aptos" panose="020B0004020202020204" pitchFamily="34" charset="0"/>
            </a:endParaRPr>
          </a:p>
        </p:txBody>
      </p:sp>
      <p:sp>
        <p:nvSpPr>
          <p:cNvPr id="348" name="Google Shape;348;p49"/>
          <p:cNvSpPr txBox="1"/>
          <p:nvPr/>
        </p:nvSpPr>
        <p:spPr>
          <a:xfrm>
            <a:off x="8141569" y="1222301"/>
            <a:ext cx="4050300" cy="4524275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Catalogo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negozio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online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negozio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online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consente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ai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dipendenti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comunali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ordinare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prodotti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servizi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preselezionati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direttamente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diversi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fornitori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ad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esempio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prodotti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per la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pulizia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da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fornitore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locale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o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autopompe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antincendio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dalla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centrale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di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acquisto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  <p:sp>
        <p:nvSpPr>
          <p:cNvPr id="349" name="Google Shape;349;p4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0"/>
          <p:cNvSpPr txBox="1">
            <a:spLocks noGrp="1"/>
          </p:cNvSpPr>
          <p:nvPr>
            <p:ph type="title"/>
          </p:nvPr>
        </p:nvSpPr>
        <p:spPr>
          <a:xfrm>
            <a:off x="594360" y="513518"/>
            <a:ext cx="641223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1.4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Esempio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pratico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Catalogo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(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elettronico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)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Catalogo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come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negozio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online,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Norimberga</a:t>
            </a:r>
            <a:endParaRPr sz="50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56" name="Google Shape;356;p50"/>
          <p:cNvSpPr txBox="1">
            <a:spLocks noGrp="1"/>
          </p:cNvSpPr>
          <p:nvPr>
            <p:ph type="body" idx="1"/>
          </p:nvPr>
        </p:nvSpPr>
        <p:spPr>
          <a:xfrm>
            <a:off x="641252" y="3042212"/>
            <a:ext cx="6720850" cy="3115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1400" dirty="0">
                <a:latin typeface="Aptos" panose="020B0004020202020204" pitchFamily="34" charset="0"/>
                <a:sym typeface="Arial"/>
              </a:rPr>
              <a:t>Da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marzo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2023 la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città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Norimberga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utilizza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un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nuovo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sistema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approvvigionamento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elettronico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. Il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sistema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negozio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online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supporta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l’approvvigionamento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decentralizzato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da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parte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dipartimenti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specializzati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aziende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comunali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. 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cataloghi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prodotti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nel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sistema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si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basano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su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contratti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quadro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appaltati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o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accordi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negoziati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che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prevedono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sconti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.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L’ufficio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acquisti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centrale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seleziona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fornitori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conduce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le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procedure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aggiudicazione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endParaRPr sz="1400" dirty="0">
              <a:latin typeface="Aptos" panose="020B0004020202020204" pitchFamily="34" charset="0"/>
              <a:sym typeface="Arial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</a:pPr>
            <a:r>
              <a:rPr lang="de-DE" sz="1400" dirty="0">
                <a:latin typeface="Aptos" panose="020B0004020202020204" pitchFamily="34" charset="0"/>
                <a:sym typeface="Arial"/>
              </a:rPr>
              <a:t>La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piattaforma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può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essere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utilizzata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per:</a:t>
            </a:r>
            <a:endParaRPr dirty="0">
              <a:latin typeface="Aptos" panose="020B0004020202020204" pitchFamily="34" charset="0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1400" dirty="0" err="1">
                <a:latin typeface="Aptos" panose="020B0004020202020204" pitchFamily="34" charset="0"/>
                <a:sym typeface="Arial"/>
              </a:rPr>
              <a:t>ordinare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prodotti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direttamente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dai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cataloghi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contratti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quadro</a:t>
            </a:r>
            <a:endParaRPr sz="1400" dirty="0">
              <a:latin typeface="Aptos" panose="020B0004020202020204" pitchFamily="34" charset="0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1400" dirty="0" err="1">
                <a:latin typeface="Aptos" panose="020B0004020202020204" pitchFamily="34" charset="0"/>
                <a:sym typeface="Arial"/>
              </a:rPr>
              <a:t>effettuare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ordini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diretti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fino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a 5.000 € al di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fuori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contratti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quadro</a:t>
            </a:r>
            <a:endParaRPr sz="1400" dirty="0">
              <a:latin typeface="Aptos" panose="020B0004020202020204" pitchFamily="34" charset="0"/>
              <a:sym typeface="Arial"/>
            </a:endParaRPr>
          </a:p>
          <a:p>
            <a:pPr marL="342900" lvl="0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1400" dirty="0" err="1">
                <a:latin typeface="Aptos" panose="020B0004020202020204" pitchFamily="34" charset="0"/>
                <a:sym typeface="Arial"/>
              </a:rPr>
              <a:t>Comunicare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richieste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particolari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(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ordini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con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testo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libero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)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all’ufficio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acquisti</a:t>
            </a:r>
            <a:r>
              <a:rPr lang="de-DE" sz="1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1400" dirty="0" err="1">
                <a:latin typeface="Aptos" panose="020B0004020202020204" pitchFamily="34" charset="0"/>
                <a:sym typeface="Arial"/>
              </a:rPr>
              <a:t>centrale</a:t>
            </a:r>
            <a:endParaRPr sz="1400"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357" name="Google Shape;357;p5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24</a:t>
            </a:fld>
            <a:endParaRPr/>
          </a:p>
        </p:txBody>
      </p:sp>
      <p:pic>
        <p:nvPicPr>
          <p:cNvPr id="358" name="Google Shape;358;p50"/>
          <p:cNvPicPr preferRelativeResize="0"/>
          <p:nvPr/>
        </p:nvPicPr>
        <p:blipFill rotWithShape="1">
          <a:blip r:embed="rId3">
            <a:alphaModFix/>
          </a:blip>
          <a:srcRect l="14476" t="7667" r="15057" b="5736"/>
          <a:stretch/>
        </p:blipFill>
        <p:spPr>
          <a:xfrm>
            <a:off x="7493954" y="1871330"/>
            <a:ext cx="4506660" cy="31153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1"/>
          <p:cNvSpPr txBox="1">
            <a:spLocks noGrp="1"/>
          </p:cNvSpPr>
          <p:nvPr>
            <p:ph type="title"/>
          </p:nvPr>
        </p:nvSpPr>
        <p:spPr>
          <a:xfrm>
            <a:off x="594360" y="440768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Come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passaggi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65" name="Google Shape;365;p51"/>
          <p:cNvSpPr txBox="1">
            <a:spLocks noGrp="1"/>
          </p:cNvSpPr>
          <p:nvPr>
            <p:ph type="body" idx="1"/>
          </p:nvPr>
        </p:nvSpPr>
        <p:spPr>
          <a:xfrm>
            <a:off x="625016" y="2281923"/>
            <a:ext cx="109419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1.1 Come </a:t>
            </a:r>
            <a:r>
              <a:rPr lang="de-DE" dirty="0" err="1">
                <a:latin typeface="Aptos" panose="020B0004020202020204" pitchFamily="34" charset="0"/>
              </a:rPr>
              <a:t>iniziare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1.2 Quattro </a:t>
            </a:r>
            <a:r>
              <a:rPr lang="de-DE" dirty="0" err="1">
                <a:latin typeface="Aptos" panose="020B0004020202020204" pitchFamily="34" charset="0"/>
              </a:rPr>
              <a:t>approcci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acquisti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1.3 I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strumenti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essenziali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1.4 </a:t>
            </a:r>
            <a:r>
              <a:rPr lang="de-DE" dirty="0" err="1">
                <a:latin typeface="Aptos" panose="020B0004020202020204" pitchFamily="34" charset="0"/>
              </a:rPr>
              <a:t>Esplorare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mercato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creare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1.5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Acquistare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prodotti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a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livello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locale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e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regionale</a:t>
            </a:r>
            <a:endParaRPr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1.6 Come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366" name="Google Shape;366;p5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25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575310" y="118109"/>
            <a:ext cx="6546905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1.5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locale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regionale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72" name="Google Shape;372;p52"/>
          <p:cNvSpPr>
            <a:spLocks noGrp="1"/>
          </p:cNvSpPr>
          <p:nvPr>
            <p:ph type="pic" idx="2"/>
          </p:nvPr>
        </p:nvSpPr>
        <p:spPr>
          <a:xfrm flipH="1">
            <a:off x="7030685" y="0"/>
            <a:ext cx="5458495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73" name="Google Shape;373;p5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26</a:t>
            </a:fld>
            <a:endParaRPr/>
          </a:p>
        </p:txBody>
      </p:sp>
      <p:sp>
        <p:nvSpPr>
          <p:cNvPr id="374" name="Google Shape;374;p52"/>
          <p:cNvSpPr txBox="1"/>
          <p:nvPr/>
        </p:nvSpPr>
        <p:spPr>
          <a:xfrm>
            <a:off x="450815" y="3228801"/>
            <a:ext cx="6990994" cy="3331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Requisiti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che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danno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ai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fornitori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regionali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locali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un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vantaggio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nelle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gare </a:t>
            </a:r>
            <a:r>
              <a:rPr lang="de-DE" sz="20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d’appalto</a:t>
            </a:r>
            <a:r>
              <a:rPr lang="de-DE" sz="20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: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Valutazione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delle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emissioni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derivanti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dal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trasporto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Suddivisione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degli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ordinativi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più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consistenti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lotti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più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piccoli</a:t>
            </a:r>
            <a:endParaRPr dirty="0">
              <a:latin typeface="Aptos" panose="020B0004020202020204" pitchFamily="34" charset="0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Definizione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tempi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consegna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o di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intervento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brevi</a:t>
            </a:r>
            <a:endParaRPr sz="20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571500" marR="0" lvl="0" indent="-34290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Definizione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criteri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qualità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che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più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facilmente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possono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essere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soddisfatti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dai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fornitori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locali</a:t>
            </a:r>
            <a:r>
              <a:rPr lang="de-DE" sz="20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/</a:t>
            </a:r>
            <a:r>
              <a:rPr lang="de-DE" sz="20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regionali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75" name="Google Shape;375;p52"/>
          <p:cNvSpPr txBox="1"/>
          <p:nvPr/>
        </p:nvSpPr>
        <p:spPr>
          <a:xfrm>
            <a:off x="8405344" y="1677397"/>
            <a:ext cx="3120300" cy="3847167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Attraverso l’attuazione di queste strategie, i comuni possono promuovere l’economia locale e regionale, garantendo al contempo che gli acquisti siano conformi alla normativa</a:t>
            </a:r>
            <a:r>
              <a:rPr lang="de-DE"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3"/>
          <p:cNvSpPr txBox="1">
            <a:spLocks noGrp="1"/>
          </p:cNvSpPr>
          <p:nvPr>
            <p:ph type="title"/>
          </p:nvPr>
        </p:nvSpPr>
        <p:spPr>
          <a:xfrm>
            <a:off x="594360" y="438149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Come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attuare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un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sostenibile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passi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fondamentali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82" name="Google Shape;382;p5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27</a:t>
            </a:fld>
            <a:endParaRPr/>
          </a:p>
        </p:txBody>
      </p:sp>
      <p:sp>
        <p:nvSpPr>
          <p:cNvPr id="383" name="Google Shape;383;p53"/>
          <p:cNvSpPr txBox="1"/>
          <p:nvPr/>
        </p:nvSpPr>
        <p:spPr>
          <a:xfrm>
            <a:off x="341140" y="2419654"/>
            <a:ext cx="10941900" cy="3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marR="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1.1 Primi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passi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  <a:p>
            <a:pPr marL="228600" marR="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1.2 I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marchi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dei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come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strumenti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indispensabili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  <a:p>
            <a:pPr marL="228600" marR="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1.3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Esplorare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il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mercato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creare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un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catalogo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  <a:p>
            <a:pPr marL="228600" marR="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1.4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Acquistare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prodotti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locali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2400" b="1" i="0" u="none" strike="noStrike" cap="none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regionali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  <a:p>
            <a:pPr marL="228600" marR="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400" b="1" i="0" u="none" strike="noStrike" cap="none" dirty="0">
                <a:solidFill>
                  <a:schemeClr val="accent6"/>
                </a:solidFill>
                <a:latin typeface="Aptos" panose="020B0004020202020204" pitchFamily="34" charset="0"/>
                <a:sym typeface="Arial"/>
              </a:rPr>
              <a:t>1.5 Come </a:t>
            </a:r>
            <a:r>
              <a:rPr lang="de-DE" sz="2400" b="1" i="0" u="none" strike="noStrike" cap="none" dirty="0" err="1">
                <a:solidFill>
                  <a:schemeClr val="accent6"/>
                </a:solidFill>
                <a:latin typeface="Aptos" panose="020B0004020202020204" pitchFamily="34" charset="0"/>
                <a:sym typeface="Arial"/>
              </a:rPr>
              <a:t>comunicare</a:t>
            </a:r>
            <a:r>
              <a:rPr lang="de-DE" sz="2400" b="1" i="0" u="none" strike="noStrike" cap="none" dirty="0">
                <a:solidFill>
                  <a:schemeClr val="accent6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i="0" u="none" strike="noStrike" cap="none" dirty="0" err="1">
                <a:solidFill>
                  <a:schemeClr val="accent6"/>
                </a:solidFill>
                <a:latin typeface="Aptos" panose="020B0004020202020204" pitchFamily="34" charset="0"/>
                <a:sym typeface="Arial"/>
              </a:rPr>
              <a:t>correttamente</a:t>
            </a:r>
            <a:endParaRPr sz="2400" b="1" i="0" u="none" strike="noStrike" cap="none" dirty="0">
              <a:solidFill>
                <a:schemeClr val="accent4"/>
              </a:solidFill>
              <a:latin typeface="Aptos" panose="020B0004020202020204" pitchFamily="34" charset="0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4"/>
          <p:cNvSpPr txBox="1">
            <a:spLocks noGrp="1"/>
          </p:cNvSpPr>
          <p:nvPr>
            <p:ph type="title"/>
          </p:nvPr>
        </p:nvSpPr>
        <p:spPr>
          <a:xfrm>
            <a:off x="594359" y="346626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1.6 Come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comunicare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389" name="Google Shape;389;p54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1089178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Il </a:t>
            </a:r>
            <a:r>
              <a:rPr lang="de-DE" dirty="0" err="1">
                <a:latin typeface="Aptos" panose="020B0004020202020204" pitchFamily="34" charset="0"/>
              </a:rPr>
              <a:t>cambiamento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nelle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organizzazioni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processo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sociale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la </a:t>
            </a:r>
            <a:r>
              <a:rPr lang="de-DE" dirty="0" err="1">
                <a:latin typeface="Aptos" panose="020B0004020202020204" pitchFamily="34" charset="0"/>
              </a:rPr>
              <a:t>comunicazione</a:t>
            </a:r>
            <a:r>
              <a:rPr lang="de-DE" dirty="0">
                <a:latin typeface="Aptos" panose="020B0004020202020204" pitchFamily="34" charset="0"/>
              </a:rPr>
              <a:t> al </a:t>
            </a:r>
            <a:r>
              <a:rPr lang="de-DE" dirty="0" err="1">
                <a:latin typeface="Aptos" panose="020B0004020202020204" pitchFamily="34" charset="0"/>
              </a:rPr>
              <a:t>riguardo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è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fattore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chiave</a:t>
            </a:r>
            <a:r>
              <a:rPr lang="de-DE" dirty="0">
                <a:latin typeface="Aptos" panose="020B0004020202020204" pitchFamily="34" charset="0"/>
              </a:rPr>
              <a:t> per il </a:t>
            </a:r>
            <a:r>
              <a:rPr lang="de-DE" dirty="0" err="1">
                <a:latin typeface="Aptos" panose="020B0004020202020204" pitchFamily="34" charset="0"/>
              </a:rPr>
              <a:t>successo</a:t>
            </a:r>
            <a:r>
              <a:rPr lang="de-DE" dirty="0">
                <a:latin typeface="Aptos" panose="020B0004020202020204" pitchFamily="34" charset="0"/>
              </a:rPr>
              <a:t>. </a:t>
            </a:r>
            <a:endParaRPr dirty="0">
              <a:latin typeface="Aptos" panose="020B0004020202020204" pitchFamily="34" charset="0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 err="1">
                <a:latin typeface="Aptos" panose="020B0004020202020204" pitchFamily="34" charset="0"/>
              </a:rPr>
              <a:t>Ciò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include</a:t>
            </a:r>
            <a:r>
              <a:rPr lang="de-DE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Coinvolgere</a:t>
            </a:r>
            <a:r>
              <a:rPr lang="de-DE" dirty="0">
                <a:latin typeface="Aptos" panose="020B0004020202020204" pitchFamily="34" charset="0"/>
              </a:rPr>
              <a:t> i </a:t>
            </a:r>
            <a:r>
              <a:rPr lang="de-DE" dirty="0" err="1">
                <a:latin typeface="Aptos" panose="020B0004020202020204" pitchFamily="34" charset="0"/>
              </a:rPr>
              <a:t>dipendenti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comunali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dirty="0" err="1">
                <a:latin typeface="Aptos" panose="020B0004020202020204" pitchFamily="34" charset="0"/>
              </a:rPr>
              <a:t>Coinvolgere</a:t>
            </a:r>
            <a:r>
              <a:rPr lang="de-DE" dirty="0">
                <a:latin typeface="Aptos" panose="020B0004020202020204" pitchFamily="34" charset="0"/>
              </a:rPr>
              <a:t> le </a:t>
            </a:r>
            <a:r>
              <a:rPr lang="de-DE" dirty="0" err="1">
                <a:latin typeface="Aptos" panose="020B0004020202020204" pitchFamily="34" charset="0"/>
              </a:rPr>
              <a:t>parti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interessate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390" name="Google Shape;390;p5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28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5"/>
          <p:cNvSpPr txBox="1">
            <a:spLocks noGrp="1"/>
          </p:cNvSpPr>
          <p:nvPr>
            <p:ph type="title"/>
          </p:nvPr>
        </p:nvSpPr>
        <p:spPr>
          <a:xfrm>
            <a:off x="594360" y="481385"/>
            <a:ext cx="8997656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1.6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Comunicazione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coinvolgimento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collaboratori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del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comune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396" name="Google Shape;396;p55"/>
          <p:cNvSpPr txBox="1">
            <a:spLocks noGrp="1"/>
          </p:cNvSpPr>
          <p:nvPr>
            <p:ph type="body" idx="1"/>
          </p:nvPr>
        </p:nvSpPr>
        <p:spPr>
          <a:xfrm>
            <a:off x="595525" y="2387775"/>
            <a:ext cx="7596000" cy="40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85000" lnSpcReduction="10000"/>
          </a:bodyPr>
          <a:lstStyle/>
          <a:p>
            <a:pPr marL="571500" lvl="0" indent="-368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  <a:sym typeface="Arial"/>
              </a:rPr>
              <a:t>Corsi di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formazione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workshop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per il personale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addetto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agli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acquisti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571500" lvl="0" indent="-368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Illustrazione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principi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criteri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571500" lvl="0" indent="-368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  <a:sym typeface="Arial"/>
              </a:rPr>
              <a:t>Newsletter interne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ed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e-mail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571500" lvl="0" indent="-368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Buone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pratiche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interne</a:t>
            </a:r>
            <a:endParaRPr dirty="0">
              <a:latin typeface="Aptos" panose="020B0004020202020204" pitchFamily="34" charset="0"/>
            </a:endParaRPr>
          </a:p>
          <a:p>
            <a:pPr marL="571500" lvl="0" indent="-368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Giornate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internazionali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dedicate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all’ambiente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per le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imprese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571500" lvl="0" indent="-368300" algn="l" rtl="0">
              <a:lnSpc>
                <a:spcPct val="11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  <a:sym typeface="Arial"/>
              </a:rPr>
              <a:t>Workshop per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gli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operatori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(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già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durante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la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valutazione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del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prodotto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in fase di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test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)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397" name="Google Shape;397;p55" descr="Ein Bild, das Zeichnung, Clipart, Grafiken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16198" y="1074233"/>
            <a:ext cx="5937237" cy="593723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"/>
          <p:cNvSpPr txBox="1">
            <a:spLocks noGrp="1"/>
          </p:cNvSpPr>
          <p:nvPr>
            <p:ph type="ctrTitle"/>
          </p:nvPr>
        </p:nvSpPr>
        <p:spPr>
          <a:xfrm>
            <a:off x="6309360" y="411479"/>
            <a:ext cx="60807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sz="4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 </a:t>
            </a:r>
            <a:r>
              <a:rPr lang="de-DE" sz="4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Pianificazione</a:t>
            </a:r>
            <a:r>
              <a:rPr lang="de-DE" sz="4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</a:t>
            </a:r>
            <a:r>
              <a:rPr lang="de-DE" sz="4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attuazione</a:t>
            </a:r>
            <a:r>
              <a:rPr lang="de-DE" sz="4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di </a:t>
            </a:r>
            <a:r>
              <a:rPr lang="de-DE" sz="4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approvvigionamenti</a:t>
            </a:r>
            <a:r>
              <a:rPr lang="de-DE" sz="4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sostenibili</a:t>
            </a:r>
            <a:r>
              <a:rPr lang="de-DE" sz="4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r>
              <a:rPr lang="de-DE" sz="4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primi</a:t>
            </a:r>
            <a:r>
              <a:rPr lang="de-DE" sz="4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4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passi</a:t>
            </a:r>
            <a:endParaRPr sz="44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6"/>
          <p:cNvSpPr txBox="1">
            <a:spLocks noGrp="1"/>
          </p:cNvSpPr>
          <p:nvPr>
            <p:ph type="title"/>
          </p:nvPr>
        </p:nvSpPr>
        <p:spPr>
          <a:xfrm>
            <a:off x="594360" y="1074974"/>
            <a:ext cx="7073766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1.6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Esempio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pratico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coinvolgimento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dipendenti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comunali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Pulizia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ecologica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a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Payerbach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, Austria</a:t>
            </a:r>
            <a:b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05" name="Google Shape;405;p56"/>
          <p:cNvSpPr txBox="1">
            <a:spLocks noGrp="1"/>
          </p:cNvSpPr>
          <p:nvPr>
            <p:ph type="body" idx="1"/>
          </p:nvPr>
        </p:nvSpPr>
        <p:spPr>
          <a:xfrm>
            <a:off x="599700" y="3012300"/>
            <a:ext cx="6649200" cy="3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77500" lnSpcReduction="20000"/>
          </a:bodyPr>
          <a:lstStyle/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129032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Il personale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addetto</a:t>
            </a:r>
            <a:r>
              <a:rPr lang="de-DE" dirty="0">
                <a:latin typeface="Aptos" panose="020B0004020202020204" pitchFamily="34" charset="0"/>
                <a:sym typeface="Arial"/>
              </a:rPr>
              <a:t> alle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pulizie</a:t>
            </a:r>
            <a:r>
              <a:rPr lang="de-DE" dirty="0">
                <a:latin typeface="Aptos" panose="020B0004020202020204" pitchFamily="34" charset="0"/>
                <a:sym typeface="Arial"/>
              </a:rPr>
              <a:t> del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comune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Payerbach</a:t>
            </a:r>
            <a:r>
              <a:rPr lang="de-DE" dirty="0">
                <a:latin typeface="Aptos" panose="020B0004020202020204" pitchFamily="34" charset="0"/>
                <a:sym typeface="Arial"/>
              </a:rPr>
              <a:t> (Austria) ha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seguito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un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corso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formazione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sul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tema</a:t>
            </a:r>
            <a:r>
              <a:rPr lang="de-DE" dirty="0">
                <a:latin typeface="Aptos" panose="020B0004020202020204" pitchFamily="34" charset="0"/>
                <a:sym typeface="Arial"/>
              </a:rPr>
              <a:t> della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pulizia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ecologica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offerto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dall’associazione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"die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umweltberatung</a:t>
            </a:r>
            <a:r>
              <a:rPr lang="de-DE" dirty="0">
                <a:latin typeface="Aptos" panose="020B0004020202020204" pitchFamily="34" charset="0"/>
                <a:sym typeface="Arial"/>
              </a:rPr>
              <a:t>". Il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corso</a:t>
            </a:r>
            <a:r>
              <a:rPr lang="de-DE" dirty="0">
                <a:latin typeface="Aptos" panose="020B0004020202020204" pitchFamily="34" charset="0"/>
                <a:sym typeface="Arial"/>
              </a:rPr>
              <a:t> ha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affrontato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argomenti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quali</a:t>
            </a:r>
            <a:r>
              <a:rPr lang="de-DE" dirty="0">
                <a:latin typeface="Aptos" panose="020B0004020202020204" pitchFamily="34" charset="0"/>
                <a:sym typeface="Arial"/>
              </a:rPr>
              <a:t> le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sostanze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contenute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nei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prodotti</a:t>
            </a:r>
            <a:r>
              <a:rPr lang="de-DE" dirty="0">
                <a:latin typeface="Aptos" panose="020B0004020202020204" pitchFamily="34" charset="0"/>
                <a:sym typeface="Arial"/>
              </a:rPr>
              <a:t>, 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dosaggi</a:t>
            </a:r>
            <a:r>
              <a:rPr lang="de-DE" dirty="0">
                <a:latin typeface="Aptos" panose="020B0004020202020204" pitchFamily="34" charset="0"/>
                <a:sym typeface="Arial"/>
              </a:rPr>
              <a:t>, 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sicurezza</a:t>
            </a:r>
            <a:r>
              <a:rPr lang="de-DE" dirty="0">
                <a:latin typeface="Aptos" panose="020B0004020202020204" pitchFamily="34" charset="0"/>
                <a:sym typeface="Arial"/>
              </a:rPr>
              <a:t> sul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lavoro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protezione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della pelle. In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seguito</a:t>
            </a:r>
            <a:r>
              <a:rPr lang="de-DE" dirty="0">
                <a:latin typeface="Aptos" panose="020B0004020202020204" pitchFamily="34" charset="0"/>
                <a:sym typeface="Arial"/>
              </a:rPr>
              <a:t>, il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comune</a:t>
            </a:r>
            <a:r>
              <a:rPr lang="de-DE" dirty="0">
                <a:latin typeface="Aptos" panose="020B0004020202020204" pitchFamily="34" charset="0"/>
                <a:sym typeface="Arial"/>
              </a:rPr>
              <a:t> ha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sostituito</a:t>
            </a:r>
            <a:r>
              <a:rPr lang="de-DE" dirty="0">
                <a:latin typeface="Aptos" panose="020B0004020202020204" pitchFamily="34" charset="0"/>
                <a:sym typeface="Arial"/>
              </a:rPr>
              <a:t> 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propri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metodi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prodotti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pulizia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con</a:t>
            </a:r>
            <a:r>
              <a:rPr lang="de-DE" dirty="0">
                <a:latin typeface="Aptos" panose="020B0004020202020204" pitchFamily="34" charset="0"/>
                <a:sym typeface="Arial"/>
              </a:rPr>
              <a:t> alternative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ecocompatibili</a:t>
            </a:r>
            <a:r>
              <a:rPr lang="de-DE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120000"/>
              </a:lnSpc>
              <a:spcBef>
                <a:spcPts val="1800"/>
              </a:spcBef>
              <a:spcAft>
                <a:spcPts val="0"/>
              </a:spcAft>
              <a:buSzPct val="129032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formazione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ha portato 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una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maggiore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consapevolezza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motivazione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all’interno</a:t>
            </a:r>
            <a:r>
              <a:rPr lang="de-DE" dirty="0">
                <a:latin typeface="Aptos" panose="020B0004020202020204" pitchFamily="34" charset="0"/>
                <a:sym typeface="Arial"/>
              </a:rPr>
              <a:t> del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team</a:t>
            </a:r>
            <a:r>
              <a:rPr lang="de-DE" dirty="0">
                <a:latin typeface="Aptos" panose="020B0004020202020204" pitchFamily="34" charset="0"/>
                <a:sym typeface="Arial"/>
              </a:rPr>
              <a:t>, 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un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approccio</a:t>
            </a:r>
            <a:r>
              <a:rPr lang="de-DE" dirty="0">
                <a:latin typeface="Aptos" panose="020B0004020202020204" pitchFamily="34" charset="0"/>
                <a:sym typeface="Arial"/>
              </a:rPr>
              <a:t> più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responsabile</a:t>
            </a:r>
            <a:r>
              <a:rPr lang="de-DE" dirty="0">
                <a:latin typeface="Aptos" panose="020B0004020202020204" pitchFamily="34" charset="0"/>
                <a:sym typeface="Arial"/>
              </a:rPr>
              <a:t> alle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questioni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ambientali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una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significativa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riduzione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dell’uso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prodotti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chimici</a:t>
            </a:r>
            <a:r>
              <a:rPr lang="de-DE" dirty="0">
                <a:latin typeface="Aptos" panose="020B0004020202020204" pitchFamily="34" charset="0"/>
                <a:sym typeface="Arial"/>
              </a:rPr>
              <a:t>.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Allo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stesso</a:t>
            </a:r>
            <a:r>
              <a:rPr lang="de-DE" dirty="0">
                <a:latin typeface="Aptos" panose="020B0004020202020204" pitchFamily="34" charset="0"/>
                <a:sym typeface="Arial"/>
              </a:rPr>
              <a:t> tempo,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è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stato</a:t>
            </a:r>
            <a:r>
              <a:rPr lang="de-DE" dirty="0">
                <a:latin typeface="Aptos" panose="020B0004020202020204" pitchFamily="34" charset="0"/>
                <a:sym typeface="Arial"/>
              </a:rPr>
              <a:t> possibile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ridurre</a:t>
            </a:r>
            <a:r>
              <a:rPr lang="de-DE" dirty="0">
                <a:latin typeface="Aptos" panose="020B0004020202020204" pitchFamily="34" charset="0"/>
                <a:sym typeface="Arial"/>
              </a:rPr>
              <a:t> il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costo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prodotti</a:t>
            </a:r>
            <a:r>
              <a:rPr lang="de-DE" dirty="0">
                <a:latin typeface="Aptos" panose="020B0004020202020204" pitchFamily="34" charset="0"/>
                <a:sym typeface="Arial"/>
              </a:rPr>
              <a:t> per 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pulizia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migliorare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gli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standard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ecologici</a:t>
            </a:r>
            <a:r>
              <a:rPr lang="de-DE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06" name="Google Shape;406;p5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30</a:t>
            </a:fld>
            <a:endParaRPr/>
          </a:p>
        </p:txBody>
      </p:sp>
      <p:pic>
        <p:nvPicPr>
          <p:cNvPr id="407" name="Google Shape;407;p56" descr="Ein Bild, das Text, Spielzeug, Screenshot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9152" r="14381"/>
          <a:stretch/>
        </p:blipFill>
        <p:spPr>
          <a:xfrm>
            <a:off x="7551865" y="1238573"/>
            <a:ext cx="4479313" cy="43808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7"/>
          <p:cNvSpPr txBox="1">
            <a:spLocks noGrp="1"/>
          </p:cNvSpPr>
          <p:nvPr>
            <p:ph type="title"/>
          </p:nvPr>
        </p:nvSpPr>
        <p:spPr>
          <a:xfrm>
            <a:off x="594360" y="465694"/>
            <a:ext cx="9532620" cy="1574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1.6 Canali di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comunicazione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: 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coinvolgimento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gruppi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interesse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413" name="Google Shape;413;p57"/>
          <p:cNvSpPr txBox="1">
            <a:spLocks noGrp="1"/>
          </p:cNvSpPr>
          <p:nvPr>
            <p:ph type="body" idx="1"/>
          </p:nvPr>
        </p:nvSpPr>
        <p:spPr>
          <a:xfrm>
            <a:off x="571500" y="2792475"/>
            <a:ext cx="6858000" cy="29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91425" bIns="45700" anchor="t" anchorCtr="0">
            <a:normAutofit fontScale="92500"/>
          </a:bodyPr>
          <a:lstStyle/>
          <a:p>
            <a:pPr marL="571500" lvl="0" indent="-368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  <a:sym typeface="Arial"/>
              </a:rPr>
              <a:t>Imprese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locali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571500" lvl="0" indent="-368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  <a:sym typeface="Arial"/>
              </a:rPr>
              <a:t>Workshop/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dialogo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con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i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fornitori</a:t>
            </a:r>
            <a:endParaRPr sz="2400" dirty="0">
              <a:latin typeface="Aptos" panose="020B0004020202020204" pitchFamily="34" charset="0"/>
              <a:sym typeface="Arial"/>
            </a:endParaRPr>
          </a:p>
          <a:p>
            <a:pPr marL="571500" lvl="0" indent="-368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  <a:sym typeface="Arial"/>
              </a:rPr>
              <a:t>Linee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guida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facilmente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comprensibili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per i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fornitori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571500" lvl="0" indent="-368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  <a:sym typeface="Arial"/>
              </a:rPr>
              <a:t>Campagne di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informazione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pubbliche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571500" lvl="0" indent="-3683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8108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  <a:sym typeface="Arial"/>
              </a:rPr>
              <a:t>Altre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autorità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locali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sz="2400" dirty="0">
                <a:latin typeface="Aptos" panose="020B0004020202020204" pitchFamily="34" charset="0"/>
                <a:sym typeface="Arial"/>
              </a:rPr>
              <a:t> </a:t>
            </a:r>
            <a:r>
              <a:rPr lang="de-DE" sz="2400" dirty="0" err="1">
                <a:latin typeface="Aptos" panose="020B0004020202020204" pitchFamily="34" charset="0"/>
                <a:sym typeface="Arial"/>
              </a:rPr>
              <a:t>reti</a:t>
            </a:r>
            <a:endParaRPr sz="2400" dirty="0">
              <a:latin typeface="Aptos" panose="020B0004020202020204" pitchFamily="34" charset="0"/>
              <a:sym typeface="Arial"/>
            </a:endParaRPr>
          </a:p>
        </p:txBody>
      </p:sp>
      <p:pic>
        <p:nvPicPr>
          <p:cNvPr id="414" name="Google Shape;414;p57" descr="Ein Bild, das Zeichnung, Clipart, Grafiken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5775" y="924657"/>
            <a:ext cx="5874864" cy="5874864"/>
          </a:xfrm>
          <a:prstGeom prst="rect">
            <a:avLst/>
          </a:prstGeom>
          <a:noFill/>
          <a:ln>
            <a:noFill/>
          </a:ln>
        </p:spPr>
      </p:pic>
      <p:sp>
        <p:nvSpPr>
          <p:cNvPr id="415" name="Google Shape;415;p57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8"/>
          <p:cNvSpPr txBox="1">
            <a:spLocks noGrp="1"/>
          </p:cNvSpPr>
          <p:nvPr>
            <p:ph type="title"/>
          </p:nvPr>
        </p:nvSpPr>
        <p:spPr>
          <a:xfrm>
            <a:off x="594360" y="454542"/>
            <a:ext cx="6095198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1.6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Esempio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pratico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coinvolgimento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degli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stakeholder</a:t>
            </a:r>
            <a:b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br>
              <a:rPr lang="de-DE" sz="37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</a:b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Sun Festival – </a:t>
            </a:r>
            <a:r>
              <a:rPr lang="de-DE" sz="2400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Comune</a:t>
            </a:r>
            <a:r>
              <a:rPr lang="de-DE" sz="2400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di Mäder, Austria</a:t>
            </a:r>
            <a:endParaRPr sz="4300"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sp>
        <p:nvSpPr>
          <p:cNvPr id="422" name="Google Shape;422;p58"/>
          <p:cNvSpPr txBox="1">
            <a:spLocks noGrp="1"/>
          </p:cNvSpPr>
          <p:nvPr>
            <p:ph type="body" idx="1"/>
          </p:nvPr>
        </p:nvSpPr>
        <p:spPr>
          <a:xfrm>
            <a:off x="594360" y="2984980"/>
            <a:ext cx="5932170" cy="3244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8108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Da 15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anni</a:t>
            </a:r>
            <a:r>
              <a:rPr lang="de-DE" dirty="0">
                <a:latin typeface="Aptos" panose="020B0004020202020204" pitchFamily="34" charset="0"/>
                <a:sym typeface="Arial"/>
              </a:rPr>
              <a:t> il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comune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Mäder (Austria)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organizza</a:t>
            </a:r>
            <a:r>
              <a:rPr lang="de-DE" dirty="0">
                <a:latin typeface="Aptos" panose="020B0004020202020204" pitchFamily="34" charset="0"/>
                <a:sym typeface="Arial"/>
              </a:rPr>
              <a:t> la Festa del Sole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invita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oltre</a:t>
            </a:r>
            <a:r>
              <a:rPr lang="de-DE" dirty="0">
                <a:latin typeface="Aptos" panose="020B0004020202020204" pitchFamily="34" charset="0"/>
                <a:sym typeface="Arial"/>
              </a:rPr>
              <a:t> 1.000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comproprietari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dell’impianto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fotovoltaico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installato</a:t>
            </a:r>
            <a:r>
              <a:rPr lang="de-DE" dirty="0">
                <a:latin typeface="Aptos" panose="020B0004020202020204" pitchFamily="34" charset="0"/>
                <a:sym typeface="Arial"/>
              </a:rPr>
              <a:t> sul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tetto</a:t>
            </a:r>
            <a:r>
              <a:rPr lang="de-DE" dirty="0">
                <a:latin typeface="Aptos" panose="020B0004020202020204" pitchFamily="34" charset="0"/>
                <a:sym typeface="Arial"/>
              </a:rPr>
              <a:t> della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scuola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secondaria</a:t>
            </a:r>
            <a:r>
              <a:rPr lang="de-DE" dirty="0">
                <a:latin typeface="Aptos" panose="020B0004020202020204" pitchFamily="34" charset="0"/>
                <a:sym typeface="Arial"/>
              </a:rPr>
              <a:t> ÖKO. La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festa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promuove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l’educazione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ambientale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viene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organizzata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ogni</a:t>
            </a:r>
            <a:r>
              <a:rPr lang="de-DE" dirty="0">
                <a:latin typeface="Aptos" panose="020B0004020202020204" pitchFamily="34" charset="0"/>
                <a:sym typeface="Arial"/>
              </a:rPr>
              <a:t> anno da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una</a:t>
            </a:r>
            <a:r>
              <a:rPr lang="de-DE" dirty="0">
                <a:latin typeface="Aptos" panose="020B0004020202020204" pitchFamily="34" charset="0"/>
                <a:sym typeface="Arial"/>
              </a:rPr>
              <a:t> delle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associazioni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attive</a:t>
            </a:r>
            <a:r>
              <a:rPr lang="de-DE" dirty="0">
                <a:latin typeface="Aptos" panose="020B0004020202020204" pitchFamily="34" charset="0"/>
                <a:sym typeface="Arial"/>
              </a:rPr>
              <a:t> a Mäder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con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l’offerta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prodotti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biologici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regionali</a:t>
            </a:r>
            <a:r>
              <a:rPr lang="de-DE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ct val="108108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Il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luogo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può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essere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raggiunto</a:t>
            </a:r>
            <a:r>
              <a:rPr lang="de-DE" dirty="0">
                <a:latin typeface="Aptos" panose="020B0004020202020204" pitchFamily="34" charset="0"/>
                <a:sym typeface="Arial"/>
              </a:rPr>
              <a:t> in modo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ecologico</a:t>
            </a:r>
            <a:r>
              <a:rPr lang="de-DE" dirty="0">
                <a:latin typeface="Aptos" panose="020B0004020202020204" pitchFamily="34" charset="0"/>
                <a:sym typeface="Arial"/>
              </a:rPr>
              <a:t>, a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piedi</a:t>
            </a:r>
            <a:r>
              <a:rPr lang="de-DE" dirty="0">
                <a:latin typeface="Aptos" panose="020B0004020202020204" pitchFamily="34" charset="0"/>
                <a:sym typeface="Arial"/>
              </a:rPr>
              <a:t>, in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bicicletta</a:t>
            </a:r>
            <a:r>
              <a:rPr lang="de-DE" dirty="0">
                <a:latin typeface="Aptos" panose="020B0004020202020204" pitchFamily="34" charset="0"/>
                <a:sym typeface="Arial"/>
              </a:rPr>
              <a:t> o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con</a:t>
            </a:r>
            <a:r>
              <a:rPr lang="de-DE" dirty="0">
                <a:latin typeface="Aptos" panose="020B0004020202020204" pitchFamily="34" charset="0"/>
                <a:sym typeface="Arial"/>
              </a:rPr>
              <a:t> 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mezzi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pubblici</a:t>
            </a:r>
            <a:r>
              <a:rPr lang="de-DE" dirty="0">
                <a:latin typeface="Aptos" panose="020B0004020202020204" pitchFamily="34" charset="0"/>
                <a:sym typeface="Arial"/>
              </a:rPr>
              <a:t>. Grazie al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parcheggio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gratuito</a:t>
            </a:r>
            <a:r>
              <a:rPr lang="de-DE" dirty="0">
                <a:latin typeface="Aptos" panose="020B0004020202020204" pitchFamily="34" charset="0"/>
                <a:sym typeface="Arial"/>
              </a:rPr>
              <a:t> per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biciclette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al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trasporto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pubblico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gratuito</a:t>
            </a:r>
            <a:r>
              <a:rPr lang="de-DE" dirty="0">
                <a:latin typeface="Aptos" panose="020B0004020202020204" pitchFamily="34" charset="0"/>
                <a:sym typeface="Arial"/>
              </a:rPr>
              <a:t>, non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sono</a:t>
            </a:r>
            <a:r>
              <a:rPr lang="de-DE" dirty="0">
                <a:latin typeface="Aptos" panose="020B0004020202020204" pitchFamily="34" charset="0"/>
                <a:sym typeface="Arial"/>
              </a:rPr>
              <a:t> più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necessari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parcheggi</a:t>
            </a:r>
            <a:r>
              <a:rPr lang="de-DE" dirty="0">
                <a:latin typeface="Aptos" panose="020B0004020202020204" pitchFamily="34" charset="0"/>
                <a:sym typeface="Arial"/>
              </a:rPr>
              <a:t> per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auto</a:t>
            </a:r>
            <a:r>
              <a:rPr lang="de-DE" dirty="0"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23" name="Google Shape;423;p58"/>
          <p:cNvSpPr txBox="1"/>
          <p:nvPr/>
        </p:nvSpPr>
        <p:spPr>
          <a:xfrm>
            <a:off x="10409275" y="6457880"/>
            <a:ext cx="1552354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Sonnenfest Mäder 2023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de-DE"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Fonte: vol.at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32</a:t>
            </a:fld>
            <a:endParaRPr/>
          </a:p>
        </p:txBody>
      </p:sp>
      <p:pic>
        <p:nvPicPr>
          <p:cNvPr id="425" name="Google Shape;425;p58" descr="Ein Bild, das draußen, Himmel, Gebäude, Schuhwerk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14216" r="23775"/>
          <a:stretch/>
        </p:blipFill>
        <p:spPr>
          <a:xfrm>
            <a:off x="7063952" y="213005"/>
            <a:ext cx="4897678" cy="56048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59"/>
          <p:cNvSpPr txBox="1">
            <a:spLocks noGrp="1"/>
          </p:cNvSpPr>
          <p:nvPr>
            <p:ph type="ctrTitle"/>
          </p:nvPr>
        </p:nvSpPr>
        <p:spPr>
          <a:xfrm>
            <a:off x="6252210" y="377189"/>
            <a:ext cx="6789964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Esercizio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gruppo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2.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Esercizio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gruppo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36" name="Google Shape;436;p60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6787747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 err="1">
                <a:latin typeface="Aptos" panose="020B0004020202020204" pitchFamily="34" charset="0"/>
              </a:rPr>
              <a:t>Sviluppo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piano per </a:t>
            </a:r>
            <a:r>
              <a:rPr lang="de-DE" dirty="0" err="1">
                <a:latin typeface="Aptos" panose="020B0004020202020204" pitchFamily="34" charset="0"/>
              </a:rPr>
              <a:t>l’attuazione</a:t>
            </a:r>
            <a:r>
              <a:rPr lang="de-DE" dirty="0">
                <a:latin typeface="Aptos" panose="020B0004020202020204" pitchFamily="34" charset="0"/>
              </a:rPr>
              <a:t> di </a:t>
            </a:r>
            <a:r>
              <a:rPr lang="de-DE" dirty="0" err="1">
                <a:latin typeface="Aptos" panose="020B0004020202020204" pitchFamily="34" charset="0"/>
              </a:rPr>
              <a:t>appalti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sostenibili</a:t>
            </a:r>
            <a:r>
              <a:rPr lang="de-DE" dirty="0">
                <a:latin typeface="Aptos" panose="020B0004020202020204" pitchFamily="34" charset="0"/>
              </a:rPr>
              <a:t> in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comune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fittizio</a:t>
            </a:r>
            <a:r>
              <a:rPr lang="de-DE" dirty="0">
                <a:latin typeface="Aptos" panose="020B0004020202020204" pitchFamily="34" charset="0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sp>
        <p:nvSpPr>
          <p:cNvPr id="437" name="Google Shape;437;p6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34</a:t>
            </a:fld>
            <a:endParaRPr/>
          </a:p>
        </p:txBody>
      </p:sp>
      <p:pic>
        <p:nvPicPr>
          <p:cNvPr id="438" name="Google Shape;438;p60" descr="Ein Bild, das Kreis, Kinderkunst, Zeichnung, Cartoo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91678" y="986325"/>
            <a:ext cx="4542605" cy="4542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1"/>
          <p:cNvSpPr txBox="1">
            <a:spLocks noGrp="1"/>
          </p:cNvSpPr>
          <p:nvPr>
            <p:ph type="ctrTitle"/>
          </p:nvPr>
        </p:nvSpPr>
        <p:spPr>
          <a:xfrm>
            <a:off x="6320790" y="422909"/>
            <a:ext cx="699516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/>
              <a:t>3. </a:t>
            </a:r>
            <a:r>
              <a:rPr lang="de-DE" dirty="0" err="1"/>
              <a:t>Gestione</a:t>
            </a:r>
            <a:r>
              <a:rPr lang="de-DE" dirty="0"/>
              <a:t> </a:t>
            </a:r>
            <a:r>
              <a:rPr lang="de-DE" dirty="0" err="1"/>
              <a:t>dei</a:t>
            </a:r>
            <a:r>
              <a:rPr lang="de-DE" dirty="0"/>
              <a:t> </a:t>
            </a:r>
            <a:r>
              <a:rPr lang="de-DE" dirty="0" err="1"/>
              <a:t>rischi</a:t>
            </a:r>
            <a:endParaRPr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62"/>
          <p:cNvSpPr txBox="1">
            <a:spLocks noGrp="1"/>
          </p:cNvSpPr>
          <p:nvPr>
            <p:ph type="title"/>
          </p:nvPr>
        </p:nvSpPr>
        <p:spPr>
          <a:xfrm>
            <a:off x="575309" y="278129"/>
            <a:ext cx="5729797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Gestione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dei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50" name="Google Shape;450;p62"/>
          <p:cNvSpPr txBox="1">
            <a:spLocks noGrp="1"/>
          </p:cNvSpPr>
          <p:nvPr>
            <p:ph type="body" idx="1"/>
          </p:nvPr>
        </p:nvSpPr>
        <p:spPr>
          <a:xfrm>
            <a:off x="594359" y="3279579"/>
            <a:ext cx="6401863" cy="3387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dirty="0">
                <a:latin typeface="Aptos" panose="020B0004020202020204" pitchFamily="34" charset="0"/>
              </a:rPr>
              <a:t>I </a:t>
            </a:r>
            <a:r>
              <a:rPr lang="de-DE" sz="2400" dirty="0" err="1">
                <a:latin typeface="Aptos" panose="020B0004020202020204" pitchFamily="34" charset="0"/>
              </a:rPr>
              <a:t>possibili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rischi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includono</a:t>
            </a:r>
            <a:r>
              <a:rPr lang="de-DE" sz="2400" dirty="0"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Il </a:t>
            </a:r>
            <a:r>
              <a:rPr lang="de-DE" sz="2400" dirty="0" err="1">
                <a:latin typeface="Aptos" panose="020B0004020202020204" pitchFamily="34" charset="0"/>
              </a:rPr>
              <a:t>prodotto</a:t>
            </a:r>
            <a:r>
              <a:rPr lang="de-DE" sz="2400" dirty="0">
                <a:latin typeface="Aptos" panose="020B0004020202020204" pitchFamily="34" charset="0"/>
              </a:rPr>
              <a:t> non </a:t>
            </a:r>
            <a:r>
              <a:rPr lang="de-DE" sz="2400" dirty="0" err="1">
                <a:latin typeface="Aptos" panose="020B0004020202020204" pitchFamily="34" charset="0"/>
              </a:rPr>
              <a:t>soddisfa</a:t>
            </a:r>
            <a:r>
              <a:rPr lang="de-DE" sz="2400" dirty="0">
                <a:latin typeface="Aptos" panose="020B0004020202020204" pitchFamily="34" charset="0"/>
              </a:rPr>
              <a:t> le </a:t>
            </a:r>
            <a:r>
              <a:rPr lang="de-DE" sz="2400" dirty="0" err="1">
                <a:latin typeface="Aptos" panose="020B0004020202020204" pitchFamily="34" charset="0"/>
              </a:rPr>
              <a:t>aspettative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>
                <a:latin typeface="Aptos" panose="020B0004020202020204" pitchFamily="34" charset="0"/>
              </a:rPr>
              <a:t>Budget </a:t>
            </a:r>
            <a:r>
              <a:rPr lang="de-DE" sz="2400" dirty="0" err="1">
                <a:latin typeface="Aptos" panose="020B0004020202020204" pitchFamily="34" charset="0"/>
              </a:rPr>
              <a:t>comunali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limitati</a:t>
            </a:r>
            <a:endParaRPr dirty="0">
              <a:latin typeface="Aptos" panose="020B0004020202020204" pitchFamily="34" charset="0"/>
            </a:endParaRPr>
          </a:p>
          <a:p>
            <a:pPr marL="800100" lvl="0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Font typeface="Arial"/>
              <a:buChar char="•"/>
            </a:pPr>
            <a:r>
              <a:rPr lang="de-DE" sz="2400" dirty="0" err="1">
                <a:latin typeface="Aptos" panose="020B0004020202020204" pitchFamily="34" charset="0"/>
              </a:rPr>
              <a:t>Disponibilità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limitata</a:t>
            </a:r>
            <a:r>
              <a:rPr lang="de-DE" sz="2400" dirty="0">
                <a:latin typeface="Aptos" panose="020B0004020202020204" pitchFamily="34" charset="0"/>
              </a:rPr>
              <a:t> di </a:t>
            </a:r>
            <a:r>
              <a:rPr lang="de-DE" sz="2400" dirty="0" err="1">
                <a:latin typeface="Aptos" panose="020B0004020202020204" pitchFamily="34" charset="0"/>
              </a:rPr>
              <a:t>prodotti</a:t>
            </a:r>
            <a:r>
              <a:rPr lang="de-DE" sz="2400" dirty="0">
                <a:latin typeface="Aptos" panose="020B0004020202020204" pitchFamily="34" charset="0"/>
              </a:rPr>
              <a:t> </a:t>
            </a:r>
            <a:r>
              <a:rPr lang="de-DE" sz="2400" dirty="0" err="1">
                <a:latin typeface="Aptos" panose="020B0004020202020204" pitchFamily="34" charset="0"/>
              </a:rPr>
              <a:t>e</a:t>
            </a:r>
            <a:r>
              <a:rPr lang="de-DE" sz="2400" dirty="0">
                <a:latin typeface="Aptos" panose="020B0004020202020204" pitchFamily="34" charset="0"/>
              </a:rPr>
              <a:t> servizi </a:t>
            </a:r>
            <a:r>
              <a:rPr lang="de-DE" sz="2400" dirty="0" err="1">
                <a:latin typeface="Aptos" panose="020B0004020202020204" pitchFamily="34" charset="0"/>
              </a:rPr>
              <a:t>sostenibili</a:t>
            </a:r>
            <a:endParaRPr sz="2400" dirty="0">
              <a:latin typeface="Aptos" panose="020B0004020202020204" pitchFamily="34" charset="0"/>
            </a:endParaRPr>
          </a:p>
        </p:txBody>
      </p:sp>
      <p:sp>
        <p:nvSpPr>
          <p:cNvPr id="451" name="Google Shape;451;p62"/>
          <p:cNvSpPr>
            <a:spLocks noGrp="1"/>
          </p:cNvSpPr>
          <p:nvPr>
            <p:ph type="pic" idx="2"/>
          </p:nvPr>
        </p:nvSpPr>
        <p:spPr>
          <a:xfrm flipH="1">
            <a:off x="7147558" y="0"/>
            <a:ext cx="5044442" cy="6858000"/>
          </a:xfrm>
          <a:prstGeom prst="flowChartDelay">
            <a:avLst/>
          </a:prstGeom>
          <a:solidFill>
            <a:srgbClr val="87C3CD"/>
          </a:solidFill>
          <a:ln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52" name="Google Shape;452;p62"/>
          <p:cNvSpPr txBox="1"/>
          <p:nvPr/>
        </p:nvSpPr>
        <p:spPr>
          <a:xfrm>
            <a:off x="7838674" y="2632155"/>
            <a:ext cx="3836505" cy="1569620"/>
          </a:xfrm>
          <a:prstGeom prst="rect">
            <a:avLst/>
          </a:prstGeom>
          <a:solidFill>
            <a:srgbClr val="87C3CD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Quando si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tratta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appalti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sostenibili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è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importante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tenere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d’occhio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i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rischi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potenziali</a:t>
            </a:r>
            <a:r>
              <a:rPr lang="de-DE" sz="24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rPr>
              <a:t>.</a:t>
            </a:r>
            <a:endParaRPr sz="2400" b="0" i="0" u="none" strike="noStrike" cap="none" dirty="0">
              <a:solidFill>
                <a:schemeClr val="lt1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53" name="Google Shape;453;p6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36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63"/>
          <p:cNvSpPr txBox="1">
            <a:spLocks noGrp="1"/>
          </p:cNvSpPr>
          <p:nvPr>
            <p:ph type="title"/>
          </p:nvPr>
        </p:nvSpPr>
        <p:spPr>
          <a:xfrm>
            <a:off x="594359" y="349060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il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non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soddisfa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le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aspettative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60" name="Google Shape;460;p63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5501641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Esempi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vestiti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si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consumano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rapidamente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Il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caffè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non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è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buono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costi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manutenzione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elettriche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sono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troppo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elevati</a:t>
            </a:r>
            <a:endParaRPr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461" name="Google Shape;461;p63"/>
          <p:cNvSpPr txBox="1"/>
          <p:nvPr/>
        </p:nvSpPr>
        <p:spPr>
          <a:xfrm>
            <a:off x="6096000" y="2281918"/>
            <a:ext cx="5501641" cy="42270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marR="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Possibili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soluzioni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:</a:t>
            </a: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5715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Raccogliere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quante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più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informazioni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possibili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sul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prodotto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prima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dell’acquisto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(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recensioni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,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ecc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.)</a:t>
            </a: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5715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Provare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il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prodotto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in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condizioni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reali</a:t>
            </a:r>
            <a:endParaRPr sz="2400" b="0" i="0" u="none" strike="noStrike" cap="none" dirty="0">
              <a:solidFill>
                <a:srgbClr val="000000"/>
              </a:solidFill>
              <a:latin typeface="Aptos" panose="020B0004020202020204" pitchFamily="34" charset="0"/>
              <a:sym typeface="Arial"/>
            </a:endParaRPr>
          </a:p>
          <a:p>
            <a:pPr marL="571500" marR="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Char char="•"/>
            </a:pP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Effettuare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il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primo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ordine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con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piccole</a:t>
            </a:r>
            <a:r>
              <a:rPr lang="de-DE" sz="2400" b="0" i="0" u="none" strike="noStrike" cap="none" dirty="0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0" i="0" u="none" strike="noStrike" cap="none" dirty="0" err="1">
                <a:solidFill>
                  <a:srgbClr val="3F3F3F"/>
                </a:solidFill>
                <a:latin typeface="Aptos" panose="020B0004020202020204" pitchFamily="34" charset="0"/>
                <a:sym typeface="Arial"/>
              </a:rPr>
              <a:t>quantità</a:t>
            </a:r>
            <a:endParaRPr sz="2400" b="0" i="0" u="none" strike="noStrike" cap="none" dirty="0">
              <a:solidFill>
                <a:srgbClr val="3F3F3F"/>
              </a:solidFill>
              <a:latin typeface="Aptos" panose="020B0004020202020204" pitchFamily="34" charset="0"/>
              <a:sym typeface="Arial"/>
            </a:endParaRPr>
          </a:p>
        </p:txBody>
      </p:sp>
      <p:sp>
        <p:nvSpPr>
          <p:cNvPr id="462" name="Google Shape;462;p6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64"/>
          <p:cNvSpPr txBox="1">
            <a:spLocks noGrp="1"/>
          </p:cNvSpPr>
          <p:nvPr>
            <p:ph type="title"/>
          </p:nvPr>
        </p:nvSpPr>
        <p:spPr>
          <a:xfrm>
            <a:off x="594359" y="525780"/>
            <a:ext cx="6622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Esempio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pratico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4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  <a:t>:</a:t>
            </a:r>
            <a:br>
              <a:rPr lang="de-DE" sz="40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br>
              <a:rPr lang="de-DE" sz="3600" dirty="0">
                <a:latin typeface="Aptos Serif" panose="02020604070405020304" pitchFamily="18" charset="0"/>
                <a:cs typeface="Aptos Serif" panose="02020604070405020304" pitchFamily="18" charset="0"/>
              </a:rPr>
            </a:br>
            <a:r>
              <a:rPr lang="de-DE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Tempi di </a:t>
            </a:r>
            <a:r>
              <a:rPr lang="de-DE" sz="2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ricarica</a:t>
            </a:r>
            <a:r>
              <a:rPr lang="de-DE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lunghi</a:t>
            </a:r>
            <a:r>
              <a:rPr lang="de-DE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 per le </a:t>
            </a:r>
            <a:r>
              <a:rPr lang="de-DE" sz="2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auto</a:t>
            </a:r>
            <a:r>
              <a:rPr lang="de-DE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sz="2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elettriche</a:t>
            </a:r>
            <a:r>
              <a:rPr lang="de-DE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, </a:t>
            </a:r>
            <a:r>
              <a:rPr lang="de-DE" sz="2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Dipartimento</a:t>
            </a:r>
            <a:r>
              <a:rPr lang="de-DE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sz="2000" dirty="0" err="1">
                <a:latin typeface="Aptos Serif" panose="02020604070405020304" pitchFamily="18" charset="0"/>
                <a:cs typeface="Aptos Serif" panose="02020604070405020304" pitchFamily="18" charset="0"/>
              </a:rPr>
              <a:t>Polizia</a:t>
            </a:r>
            <a:r>
              <a:rPr lang="de-DE" sz="2000" dirty="0">
                <a:latin typeface="Aptos Serif" panose="02020604070405020304" pitchFamily="18" charset="0"/>
                <a:cs typeface="Aptos Serif" panose="02020604070405020304" pitchFamily="18" charset="0"/>
              </a:rPr>
              <a:t> di Berlino</a:t>
            </a:r>
            <a:endParaRPr sz="2000"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69" name="Google Shape;469;p64"/>
          <p:cNvSpPr txBox="1">
            <a:spLocks noGrp="1"/>
          </p:cNvSpPr>
          <p:nvPr>
            <p:ph type="body" idx="1"/>
          </p:nvPr>
        </p:nvSpPr>
        <p:spPr>
          <a:xfrm>
            <a:off x="594289" y="1927588"/>
            <a:ext cx="6622870" cy="4050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pattuglia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della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polizia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devono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essere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pronte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all’azione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giorno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notte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 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lunghi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tempi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ricarica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delle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elettriche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richiedono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un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grande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sforzo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logistico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per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garantire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prontezza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operativa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responsabilidegli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del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dipartimento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polizia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Berlino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vorrebbero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vedere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certificati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produzione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veicoli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(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sia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per 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motore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combustione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che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per quelle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elettriche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) in modo da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poter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garantire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sostenibilità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anche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per i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motori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combustione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dirty="0">
              <a:latin typeface="Aptos" panose="020B0004020202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Oltre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alle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elettriche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, la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polizia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di Berlino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sta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acquistando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anche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auto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alimentate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sz="2000" b="0" dirty="0" err="1">
                <a:solidFill>
                  <a:srgbClr val="3F3F3F"/>
                </a:solidFill>
                <a:latin typeface="Aptos" panose="020B0004020202020204" pitchFamily="34" charset="0"/>
              </a:rPr>
              <a:t>idrogeno</a:t>
            </a:r>
            <a:r>
              <a:rPr lang="de-DE" sz="2000" b="0" dirty="0">
                <a:solidFill>
                  <a:srgbClr val="3F3F3F"/>
                </a:solidFill>
                <a:latin typeface="Aptos" panose="020B0004020202020204" pitchFamily="34" charset="0"/>
              </a:rPr>
              <a:t>.</a:t>
            </a:r>
            <a:endParaRPr sz="2000"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470" name="Google Shape;470;p6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38</a:t>
            </a:fld>
            <a:endParaRPr/>
          </a:p>
        </p:txBody>
      </p:sp>
      <p:pic>
        <p:nvPicPr>
          <p:cNvPr id="471" name="Google Shape;471;p64" descr="Ein Bild, das Landfahrzeug, Fahrzeug, Transport, Rad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74876" y="2088823"/>
            <a:ext cx="4451912" cy="28266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5"/>
          <p:cNvSpPr txBox="1">
            <a:spLocks noGrp="1"/>
          </p:cNvSpPr>
          <p:nvPr>
            <p:ph type="title"/>
          </p:nvPr>
        </p:nvSpPr>
        <p:spPr>
          <a:xfrm>
            <a:off x="594359" y="346626"/>
            <a:ext cx="7783831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bilanci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comunali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limitati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77" name="Google Shape;477;p65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1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Possibili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includono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Trasparenza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prezzi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costi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Riduzione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dei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requisiti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approvvigionamento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Appalti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sostenibili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a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prezzi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competitivi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Prezzi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migliori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grazie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agli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uffici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di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approvvigionamento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centralizzati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Prezzi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migliori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grazie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agli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appalti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congiunti</a:t>
            </a:r>
            <a:endParaRPr sz="2800" dirty="0">
              <a:latin typeface="Aptos" panose="020B0004020202020204" pitchFamily="34" charset="0"/>
            </a:endParaRPr>
          </a:p>
        </p:txBody>
      </p:sp>
      <p:sp>
        <p:nvSpPr>
          <p:cNvPr id="478" name="Google Shape;478;p6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0"/>
          <p:cNvSpPr txBox="1">
            <a:spLocks noGrp="1"/>
          </p:cNvSpPr>
          <p:nvPr>
            <p:ph type="title"/>
          </p:nvPr>
        </p:nvSpPr>
        <p:spPr>
          <a:xfrm>
            <a:off x="594341" y="440768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Come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passaggi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34" name="Google Shape;134;p30"/>
          <p:cNvSpPr txBox="1">
            <a:spLocks noGrp="1"/>
          </p:cNvSpPr>
          <p:nvPr>
            <p:ph type="body" idx="1"/>
          </p:nvPr>
        </p:nvSpPr>
        <p:spPr>
          <a:xfrm>
            <a:off x="594341" y="2281923"/>
            <a:ext cx="109419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1.1 Come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iniziare</a:t>
            </a:r>
            <a:endParaRPr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1.2 Quattro </a:t>
            </a:r>
            <a:r>
              <a:rPr lang="de-DE" dirty="0" err="1">
                <a:latin typeface="Aptos" panose="020B0004020202020204" pitchFamily="34" charset="0"/>
              </a:rPr>
              <a:t>approcci</a:t>
            </a:r>
            <a:r>
              <a:rPr lang="de-DE" dirty="0">
                <a:latin typeface="Aptos" panose="020B0004020202020204" pitchFamily="34" charset="0"/>
              </a:rPr>
              <a:t> per </a:t>
            </a:r>
            <a:r>
              <a:rPr lang="de-DE" dirty="0" err="1">
                <a:latin typeface="Aptos" panose="020B0004020202020204" pitchFamily="34" charset="0"/>
              </a:rPr>
              <a:t>gli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acquisti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1.3 I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strumenti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essenziali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1.4 </a:t>
            </a:r>
            <a:r>
              <a:rPr lang="de-DE" dirty="0" err="1">
                <a:latin typeface="Aptos" panose="020B0004020202020204" pitchFamily="34" charset="0"/>
              </a:rPr>
              <a:t>Esplorare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mercato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creare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1.5 </a:t>
            </a:r>
            <a:r>
              <a:rPr lang="de-DE" dirty="0" err="1">
                <a:latin typeface="Aptos" panose="020B0004020202020204" pitchFamily="34" charset="0"/>
              </a:rPr>
              <a:t>Acquistare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livello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regionale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1.6 Come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135" name="Google Shape;135;p3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6"/>
          <p:cNvSpPr txBox="1">
            <a:spLocks noGrp="1"/>
          </p:cNvSpPr>
          <p:nvPr>
            <p:ph type="title"/>
          </p:nvPr>
        </p:nvSpPr>
        <p:spPr>
          <a:xfrm>
            <a:off x="594359" y="346626"/>
            <a:ext cx="841141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3.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Rischio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disponibilità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limitata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prodotti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servizi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84" name="Google Shape;484;p66"/>
          <p:cNvSpPr txBox="1">
            <a:spLocks noGrp="1"/>
          </p:cNvSpPr>
          <p:nvPr>
            <p:ph type="body" idx="1"/>
          </p:nvPr>
        </p:nvSpPr>
        <p:spPr>
          <a:xfrm>
            <a:off x="594359" y="2281918"/>
            <a:ext cx="9783018" cy="3708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-2286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Clr>
                <a:schemeClr val="accent4"/>
              </a:buClr>
              <a:buSzPts val="2400"/>
              <a:buFont typeface="Arial"/>
              <a:buNone/>
            </a:pP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Possibili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soluzioni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includono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: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Collaborazione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altri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comuni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Collaborazione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con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i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fornitori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Riutilizzo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Transizione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implementazione</a:t>
            </a:r>
            <a:r>
              <a:rPr lang="de-DE" b="0" dirty="0">
                <a:solidFill>
                  <a:srgbClr val="3F3F3F"/>
                </a:solidFill>
                <a:latin typeface="Aptos" panose="020B0004020202020204" pitchFamily="34" charset="0"/>
              </a:rPr>
              <a:t> </a:t>
            </a:r>
            <a:r>
              <a:rPr lang="de-DE" b="0" dirty="0" err="1">
                <a:solidFill>
                  <a:srgbClr val="3F3F3F"/>
                </a:solidFill>
                <a:latin typeface="Aptos" panose="020B0004020202020204" pitchFamily="34" charset="0"/>
              </a:rPr>
              <a:t>graduali</a:t>
            </a:r>
            <a:endParaRPr b="0" dirty="0">
              <a:solidFill>
                <a:srgbClr val="3F3F3F"/>
              </a:solidFill>
              <a:latin typeface="Aptos" panose="020B0004020202020204" pitchFamily="34" charset="0"/>
            </a:endParaRPr>
          </a:p>
        </p:txBody>
      </p:sp>
      <p:sp>
        <p:nvSpPr>
          <p:cNvPr id="485" name="Google Shape;485;p66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40</a:t>
            </a:fld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7"/>
          <p:cNvSpPr txBox="1">
            <a:spLocks noGrp="1"/>
          </p:cNvSpPr>
          <p:nvPr>
            <p:ph type="ctrTitle"/>
          </p:nvPr>
        </p:nvSpPr>
        <p:spPr>
          <a:xfrm>
            <a:off x="6355624" y="434339"/>
            <a:ext cx="54864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60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68"/>
          <p:cNvSpPr txBox="1">
            <a:spLocks noGrp="1"/>
          </p:cNvSpPr>
          <p:nvPr>
            <p:ph type="title"/>
          </p:nvPr>
        </p:nvSpPr>
        <p:spPr>
          <a:xfrm>
            <a:off x="575310" y="278129"/>
            <a:ext cx="5063490" cy="23540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Monitoraggio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496" name="Google Shape;496;p68"/>
          <p:cNvSpPr txBox="1">
            <a:spLocks noGrp="1"/>
          </p:cNvSpPr>
          <p:nvPr>
            <p:ph type="body" idx="1"/>
          </p:nvPr>
        </p:nvSpPr>
        <p:spPr>
          <a:xfrm>
            <a:off x="594360" y="3279579"/>
            <a:ext cx="6614514" cy="2994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</a:pP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Il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monitoraggio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comprende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il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controllo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dei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progressi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compiuti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attraverso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la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raccolta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regolare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dei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dati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la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loro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analisi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sulla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base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di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indicatori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 </a:t>
            </a:r>
            <a:r>
              <a:rPr lang="de-DE" sz="2400" b="1" dirty="0" err="1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chiave</a:t>
            </a:r>
            <a:r>
              <a:rPr lang="de-DE" sz="2400" b="1" dirty="0">
                <a:solidFill>
                  <a:schemeClr val="accent4"/>
                </a:solidFill>
                <a:latin typeface="Aptos" panose="020B0004020202020204" pitchFamily="34" charset="0"/>
                <a:sym typeface="Arial"/>
              </a:rPr>
              <a:t>.</a:t>
            </a:r>
            <a:endParaRPr dirty="0">
              <a:latin typeface="Aptos" panose="020B0004020202020204" pitchFamily="34" charset="0"/>
            </a:endParaRPr>
          </a:p>
        </p:txBody>
      </p:sp>
      <p:pic>
        <p:nvPicPr>
          <p:cNvPr id="497" name="Google Shape;497;p68" descr="Ein Bild, das Screenshot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 l="9218" r="11188" b="-2"/>
          <a:stretch/>
        </p:blipFill>
        <p:spPr>
          <a:xfrm>
            <a:off x="6733505" y="10"/>
            <a:ext cx="5458495" cy="6857990"/>
          </a:xfrm>
          <a:prstGeom prst="flowChartDelay">
            <a:avLst/>
          </a:prstGeom>
          <a:noFill/>
          <a:ln>
            <a:noFill/>
          </a:ln>
        </p:spPr>
      </p:pic>
      <p:sp>
        <p:nvSpPr>
          <p:cNvPr id="498" name="Google Shape;498;p68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9"/>
          <p:cNvSpPr txBox="1">
            <a:spLocks noGrp="1"/>
          </p:cNvSpPr>
          <p:nvPr>
            <p:ph type="title"/>
          </p:nvPr>
        </p:nvSpPr>
        <p:spPr>
          <a:xfrm>
            <a:off x="594350" y="278129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4.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Monitoraggio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progressi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04" name="Google Shape;504;p69"/>
          <p:cNvSpPr txBox="1">
            <a:spLocks noGrp="1"/>
          </p:cNvSpPr>
          <p:nvPr>
            <p:ph type="body" idx="1"/>
          </p:nvPr>
        </p:nvSpPr>
        <p:spPr>
          <a:xfrm>
            <a:off x="594350" y="2263176"/>
            <a:ext cx="10554900" cy="39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Fase 1: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Verifica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tipi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dati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raccolti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dal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comune</a:t>
            </a:r>
            <a:endParaRPr dirty="0">
              <a:latin typeface="Aptos" panose="020B000402020202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Fase 2: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Sviluppo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indicatori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chiave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sulla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base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dati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disponibili</a:t>
            </a:r>
            <a:endParaRPr dirty="0">
              <a:latin typeface="Aptos" panose="020B000402020202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Fase 3: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Sviluppo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indicatori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chiave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aggiuntivi</a:t>
            </a:r>
            <a:endParaRPr dirty="0">
              <a:latin typeface="Aptos" panose="020B000402020202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Fase 4: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Sviluppo</a:t>
            </a:r>
            <a:r>
              <a:rPr lang="de-DE" dirty="0">
                <a:latin typeface="Aptos" panose="020B0004020202020204" pitchFamily="34" charset="0"/>
                <a:sym typeface="Arial"/>
              </a:rPr>
              <a:t> di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un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sistema</a:t>
            </a:r>
            <a:r>
              <a:rPr lang="de-DE" dirty="0">
                <a:latin typeface="Aptos" panose="020B0004020202020204" pitchFamily="34" charset="0"/>
                <a:sym typeface="Arial"/>
              </a:rPr>
              <a:t> per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garantire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una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fornitura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regolare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dati</a:t>
            </a:r>
            <a:endParaRPr dirty="0">
              <a:latin typeface="Aptos" panose="020B000402020202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Fase 5: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Analisi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regolare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dati</a:t>
            </a:r>
            <a:endParaRPr dirty="0">
              <a:latin typeface="Aptos" panose="020B0004020202020204" pitchFamily="34" charset="0"/>
              <a:sym typeface="Arial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  <a:sym typeface="Arial"/>
              </a:rPr>
              <a:t>Fase 6: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Discussione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comunicazione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dei</a:t>
            </a:r>
            <a:r>
              <a:rPr lang="de-DE" dirty="0">
                <a:latin typeface="Aptos" panose="020B0004020202020204" pitchFamily="34" charset="0"/>
                <a:sym typeface="Arial"/>
              </a:rPr>
              <a:t> </a:t>
            </a:r>
            <a:r>
              <a:rPr lang="de-DE" dirty="0" err="1">
                <a:latin typeface="Aptos" panose="020B0004020202020204" pitchFamily="34" charset="0"/>
                <a:sym typeface="Arial"/>
              </a:rPr>
              <a:t>risultati</a:t>
            </a:r>
            <a:endParaRPr dirty="0">
              <a:latin typeface="Aptos" panose="020B0004020202020204" pitchFamily="34" charset="0"/>
              <a:sym typeface="Arial"/>
            </a:endParaRPr>
          </a:p>
        </p:txBody>
      </p:sp>
      <p:sp>
        <p:nvSpPr>
          <p:cNvPr id="505" name="Google Shape;505;p69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70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7145383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Riesame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del Modulo 5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11" name="Google Shape;511;p70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44</a:t>
            </a:fld>
            <a:endParaRPr/>
          </a:p>
        </p:txBody>
      </p:sp>
      <p:grpSp>
        <p:nvGrpSpPr>
          <p:cNvPr id="512" name="Google Shape;512;p70"/>
          <p:cNvGrpSpPr/>
          <p:nvPr/>
        </p:nvGrpSpPr>
        <p:grpSpPr>
          <a:xfrm>
            <a:off x="594360" y="2307266"/>
            <a:ext cx="10793110" cy="3623577"/>
            <a:chOff x="0" y="0"/>
            <a:chExt cx="10793110" cy="3623577"/>
          </a:xfrm>
        </p:grpSpPr>
        <p:sp>
          <p:nvSpPr>
            <p:cNvPr id="513" name="Google Shape;513;p70"/>
            <p:cNvSpPr/>
            <p:nvPr/>
          </p:nvSpPr>
          <p:spPr>
            <a:xfrm>
              <a:off x="0" y="0"/>
              <a:ext cx="10793110" cy="842692"/>
            </a:xfrm>
            <a:prstGeom prst="roundRect">
              <a:avLst>
                <a:gd name="adj" fmla="val 10000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14" name="Google Shape;514;p70"/>
            <p:cNvSpPr txBox="1"/>
            <p:nvPr/>
          </p:nvSpPr>
          <p:spPr>
            <a:xfrm>
              <a:off x="2242891" y="0"/>
              <a:ext cx="8550218" cy="842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Come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attuare</a:t>
              </a: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un</a:t>
              </a: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approvvigionamento</a:t>
              </a:r>
              <a:r>
                <a:rPr lang="de-DE" sz="2800" b="0" i="0" u="none" strike="noStrike" cap="none" dirty="0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 </a:t>
              </a:r>
              <a:r>
                <a:rPr lang="de-DE" sz="2800" b="0" i="0" u="none" strike="noStrike" cap="none" dirty="0" err="1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sostenibile</a:t>
              </a:r>
              <a:endParaRPr sz="2800" b="0" i="0" u="none" strike="noStrike" cap="none" dirty="0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15" name="Google Shape;515;p70"/>
            <p:cNvSpPr/>
            <p:nvPr/>
          </p:nvSpPr>
          <p:spPr>
            <a:xfrm>
              <a:off x="84269" y="84269"/>
              <a:ext cx="2158622" cy="674153"/>
            </a:xfrm>
            <a:prstGeom prst="roundRect">
              <a:avLst>
                <a:gd name="adj" fmla="val 10000"/>
              </a:avLst>
            </a:prstGeom>
            <a:solidFill>
              <a:srgbClr val="D7EBE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16" name="Google Shape;516;p70"/>
            <p:cNvSpPr/>
            <p:nvPr/>
          </p:nvSpPr>
          <p:spPr>
            <a:xfrm>
              <a:off x="0" y="931427"/>
              <a:ext cx="10793110" cy="842692"/>
            </a:xfrm>
            <a:prstGeom prst="roundRect">
              <a:avLst>
                <a:gd name="adj" fmla="val 10000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17" name="Google Shape;517;p70"/>
            <p:cNvSpPr txBox="1"/>
            <p:nvPr/>
          </p:nvSpPr>
          <p:spPr>
            <a:xfrm>
              <a:off x="2242891" y="931427"/>
              <a:ext cx="8550218" cy="842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Esercizio di gruppo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18" name="Google Shape;518;p70"/>
            <p:cNvSpPr/>
            <p:nvPr/>
          </p:nvSpPr>
          <p:spPr>
            <a:xfrm>
              <a:off x="84269" y="1011230"/>
              <a:ext cx="2158622" cy="674153"/>
            </a:xfrm>
            <a:prstGeom prst="roundRect">
              <a:avLst>
                <a:gd name="adj" fmla="val 10000"/>
              </a:avLst>
            </a:prstGeom>
            <a:solidFill>
              <a:srgbClr val="D7EBE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19" name="Google Shape;519;p70"/>
            <p:cNvSpPr/>
            <p:nvPr/>
          </p:nvSpPr>
          <p:spPr>
            <a:xfrm>
              <a:off x="0" y="1853923"/>
              <a:ext cx="10793110" cy="842692"/>
            </a:xfrm>
            <a:prstGeom prst="roundRect">
              <a:avLst>
                <a:gd name="adj" fmla="val 10000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20" name="Google Shape;520;p70"/>
            <p:cNvSpPr txBox="1"/>
            <p:nvPr/>
          </p:nvSpPr>
          <p:spPr>
            <a:xfrm>
              <a:off x="2242891" y="1853923"/>
              <a:ext cx="8550218" cy="842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Gestione dei rischi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21" name="Google Shape;521;p70"/>
            <p:cNvSpPr/>
            <p:nvPr/>
          </p:nvSpPr>
          <p:spPr>
            <a:xfrm>
              <a:off x="84269" y="1938192"/>
              <a:ext cx="2158622" cy="674153"/>
            </a:xfrm>
            <a:prstGeom prst="roundRect">
              <a:avLst>
                <a:gd name="adj" fmla="val 10000"/>
              </a:avLst>
            </a:prstGeom>
            <a:solidFill>
              <a:srgbClr val="D7EBE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22" name="Google Shape;522;p70"/>
            <p:cNvSpPr/>
            <p:nvPr/>
          </p:nvSpPr>
          <p:spPr>
            <a:xfrm>
              <a:off x="0" y="2780885"/>
              <a:ext cx="10793110" cy="842692"/>
            </a:xfrm>
            <a:prstGeom prst="roundRect">
              <a:avLst>
                <a:gd name="adj" fmla="val 10000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23" name="Google Shape;523;p70"/>
            <p:cNvSpPr txBox="1"/>
            <p:nvPr/>
          </p:nvSpPr>
          <p:spPr>
            <a:xfrm>
              <a:off x="2242891" y="2780885"/>
              <a:ext cx="8550218" cy="8426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Monitoraggio</a:t>
              </a:r>
              <a:endParaRPr sz="28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524" name="Google Shape;524;p70"/>
            <p:cNvSpPr/>
            <p:nvPr/>
          </p:nvSpPr>
          <p:spPr>
            <a:xfrm>
              <a:off x="84269" y="2865154"/>
              <a:ext cx="2158622" cy="674153"/>
            </a:xfrm>
            <a:prstGeom prst="roundRect">
              <a:avLst>
                <a:gd name="adj" fmla="val 10000"/>
              </a:avLst>
            </a:prstGeom>
            <a:solidFill>
              <a:srgbClr val="D7EBEE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1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pic>
        <p:nvPicPr>
          <p:cNvPr id="525" name="Google Shape;525;p70" descr="Ein Bild, das Zeichnung, Clipart, Grafiken, Grafikdesign enthält.&#10;&#10;KI-generierte Inhalte können fehlerhaft sein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7600" y="2103970"/>
            <a:ext cx="1285849" cy="12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Google Shape;526;p70" descr="Ein Bild, das Screenshot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66585" y="4843061"/>
            <a:ext cx="1187877" cy="1187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70" descr="Ein Bild, das Kreis, Kinderkunst, Zeichnung, Cartoon enthält.&#10;&#10;KI-generierte Inhalte können fehlerhaft sein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68613" y="3017113"/>
            <a:ext cx="1285849" cy="1285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70" descr="Ein Bild, das Uhr, Kreis enthält.&#10;&#10;KI-generierte Inhalte können fehlerhaft sein.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68613" y="3930087"/>
            <a:ext cx="1187877" cy="11878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15"/>
          <p:cNvSpPr txBox="1">
            <a:spLocks noGrp="1"/>
          </p:cNvSpPr>
          <p:nvPr>
            <p:ph type="ctrTitle"/>
          </p:nvPr>
        </p:nvSpPr>
        <p:spPr>
          <a:xfrm>
            <a:off x="594360" y="411479"/>
            <a:ext cx="901954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Grazie per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l’attenzione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!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pic>
        <p:nvPicPr>
          <p:cNvPr id="535" name="Google Shape;535;p15" descr="Ein Bild, das Text, Schrift, Screenshot, Grafiken enthält.&#10;&#10;Automatisch generierte Beschreibu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6669" y="4996504"/>
            <a:ext cx="5273749" cy="19042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15" descr="Ein Bild, das Text, Screenshot, Schrift enthält.&#10;&#10;KI-generierte Inhalte können fehlerhaft sein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3492" y="4996504"/>
            <a:ext cx="4242894" cy="1697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Fonti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testi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42" name="Google Shape;542;p71"/>
          <p:cNvSpPr txBox="1">
            <a:spLocks noGrp="1"/>
          </p:cNvSpPr>
          <p:nvPr>
            <p:ph type="body" idx="1"/>
          </p:nvPr>
        </p:nvSpPr>
        <p:spPr>
          <a:xfrm>
            <a:off x="594360" y="1956391"/>
            <a:ext cx="11303472" cy="4623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Autofit/>
          </a:bodyPr>
          <a:lstStyle/>
          <a:p>
            <a:pPr marL="571500" lvl="0" indent="-330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sz="1200" dirty="0">
                <a:latin typeface="Aptos" panose="020B0004020202020204" pitchFamily="34" charset="0"/>
              </a:rPr>
              <a:t>Manuale "Kleine Schritte, große Wirkung" (Piccoli </a:t>
            </a:r>
            <a:r>
              <a:rPr lang="de-DE" sz="1200" dirty="0" err="1">
                <a:latin typeface="Aptos" panose="020B0004020202020204" pitchFamily="34" charset="0"/>
              </a:rPr>
              <a:t>passi</a:t>
            </a:r>
            <a:r>
              <a:rPr lang="de-DE" sz="1200" dirty="0">
                <a:latin typeface="Aptos" panose="020B0004020202020204" pitchFamily="34" charset="0"/>
              </a:rPr>
              <a:t>, </a:t>
            </a:r>
            <a:r>
              <a:rPr lang="de-DE" sz="1200" dirty="0" err="1">
                <a:latin typeface="Aptos" panose="020B0004020202020204" pitchFamily="34" charset="0"/>
              </a:rPr>
              <a:t>grande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impatto</a:t>
            </a:r>
            <a:r>
              <a:rPr lang="de-DE" sz="1200" dirty="0">
                <a:latin typeface="Aptos" panose="020B0004020202020204" pitchFamily="34" charset="0"/>
              </a:rPr>
              <a:t>) del progetto </a:t>
            </a:r>
            <a:r>
              <a:rPr lang="de-DE" sz="1200" dirty="0" err="1">
                <a:latin typeface="Aptos" panose="020B0004020202020204" pitchFamily="34" charset="0"/>
              </a:rPr>
              <a:t>proCURE</a:t>
            </a:r>
            <a:r>
              <a:rPr lang="de-DE" sz="1200" dirty="0">
                <a:latin typeface="Aptos" panose="020B0004020202020204" pitchFamily="34" charset="0"/>
              </a:rPr>
              <a:t>, </a:t>
            </a:r>
            <a:r>
              <a:rPr lang="de-DE" sz="1200" dirty="0" err="1">
                <a:latin typeface="Aptos" panose="020B0004020202020204" pitchFamily="34" charset="0"/>
              </a:rPr>
              <a:t>edito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dalla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Rete</a:t>
            </a:r>
            <a:r>
              <a:rPr lang="de-DE" sz="1200" dirty="0">
                <a:latin typeface="Aptos" panose="020B0004020202020204" pitchFamily="34" charset="0"/>
              </a:rPr>
              <a:t> di </a:t>
            </a:r>
            <a:r>
              <a:rPr lang="de-DE" sz="1200" dirty="0" err="1">
                <a:latin typeface="Aptos" panose="020B0004020202020204" pitchFamily="34" charset="0"/>
              </a:rPr>
              <a:t>comuni</a:t>
            </a:r>
            <a:r>
              <a:rPr lang="de-DE" sz="1200" dirty="0">
                <a:latin typeface="Aptos" panose="020B0004020202020204" pitchFamily="34" charset="0"/>
              </a:rPr>
              <a:t> Alleanza </a:t>
            </a:r>
            <a:r>
              <a:rPr lang="de-DE" sz="1200" dirty="0" err="1">
                <a:latin typeface="Aptos" panose="020B0004020202020204" pitchFamily="34" charset="0"/>
              </a:rPr>
              <a:t>nelle</a:t>
            </a:r>
            <a:r>
              <a:rPr lang="de-DE" sz="1200" dirty="0">
                <a:latin typeface="Aptos" panose="020B0004020202020204" pitchFamily="34" charset="0"/>
              </a:rPr>
              <a:t> Alpi in </a:t>
            </a:r>
            <a:r>
              <a:rPr lang="de-DE" sz="1200" dirty="0" err="1">
                <a:latin typeface="Aptos" panose="020B0004020202020204" pitchFamily="34" charset="0"/>
              </a:rPr>
              <a:t>qualità</a:t>
            </a:r>
            <a:r>
              <a:rPr lang="de-DE" sz="1200" dirty="0">
                <a:latin typeface="Aptos" panose="020B0004020202020204" pitchFamily="34" charset="0"/>
              </a:rPr>
              <a:t> di </a:t>
            </a:r>
            <a:r>
              <a:rPr lang="de-DE" sz="1200" dirty="0" err="1">
                <a:latin typeface="Aptos" panose="020B0004020202020204" pitchFamily="34" charset="0"/>
              </a:rPr>
              <a:t>coordinatore</a:t>
            </a:r>
            <a:r>
              <a:rPr lang="de-DE" sz="1200" dirty="0">
                <a:latin typeface="Aptos" panose="020B0004020202020204" pitchFamily="34" charset="0"/>
              </a:rPr>
              <a:t> del progetto </a:t>
            </a:r>
            <a:r>
              <a:rPr lang="de-DE" sz="1200" dirty="0" err="1">
                <a:latin typeface="Aptos" panose="020B0004020202020204" pitchFamily="34" charset="0"/>
              </a:rPr>
              <a:t>proCURE</a:t>
            </a:r>
            <a:endParaRPr sz="1200" dirty="0">
              <a:latin typeface="Aptos" panose="020B0004020202020204" pitchFamily="34" charset="0"/>
            </a:endParaRPr>
          </a:p>
          <a:p>
            <a:pPr marL="571500" lvl="0" indent="-330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sz="1200" dirty="0">
                <a:latin typeface="Aptos" panose="020B0004020202020204" pitchFamily="34" charset="0"/>
              </a:rPr>
              <a:t>"Kommunen und Eine Welt – Handreichung für kommunale Eine Welt-Arbeit in Bayern“ (</a:t>
            </a:r>
            <a:r>
              <a:rPr lang="de-DE" sz="1200" dirty="0" err="1">
                <a:latin typeface="Aptos" panose="020B0004020202020204" pitchFamily="34" charset="0"/>
              </a:rPr>
              <a:t>Comuni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e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Un</a:t>
            </a:r>
            <a:r>
              <a:rPr lang="de-DE" sz="1200" dirty="0">
                <a:latin typeface="Aptos" panose="020B0004020202020204" pitchFamily="34" charset="0"/>
              </a:rPr>
              <a:t> Mondo Solo – Guida per il </a:t>
            </a:r>
            <a:r>
              <a:rPr lang="de-DE" sz="1200" dirty="0" err="1">
                <a:latin typeface="Aptos" panose="020B0004020202020204" pitchFamily="34" charset="0"/>
              </a:rPr>
              <a:t>lavoro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comunale</a:t>
            </a:r>
            <a:r>
              <a:rPr lang="de-DE" sz="1200" dirty="0">
                <a:latin typeface="Aptos" panose="020B0004020202020204" pitchFamily="34" charset="0"/>
              </a:rPr>
              <a:t> sul </a:t>
            </a:r>
            <a:r>
              <a:rPr lang="de-DE" sz="1200" dirty="0" err="1">
                <a:latin typeface="Aptos" panose="020B0004020202020204" pitchFamily="34" charset="0"/>
              </a:rPr>
              <a:t>tema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Un</a:t>
            </a:r>
            <a:r>
              <a:rPr lang="de-DE" sz="1200" dirty="0">
                <a:latin typeface="Aptos" panose="020B0004020202020204" pitchFamily="34" charset="0"/>
              </a:rPr>
              <a:t> Mondo Solo in Baviera) Dr. Alexander Fonari, Vivien Führ </a:t>
            </a:r>
            <a:r>
              <a:rPr lang="de-DE" sz="1200" dirty="0" err="1">
                <a:latin typeface="Aptos" panose="020B0004020202020204" pitchFamily="34" charset="0"/>
              </a:rPr>
              <a:t>e</a:t>
            </a:r>
            <a:r>
              <a:rPr lang="de-DE" sz="1200" dirty="0">
                <a:latin typeface="Aptos" panose="020B0004020202020204" pitchFamily="34" charset="0"/>
              </a:rPr>
              <a:t> Norbert Stamm per Eine Welt Netzwerk Bayern e.V. 6a </a:t>
            </a:r>
            <a:r>
              <a:rPr lang="de-DE" sz="1200" dirty="0" err="1">
                <a:latin typeface="Aptos" panose="020B0004020202020204" pitchFamily="34" charset="0"/>
              </a:rPr>
              <a:t>edizione</a:t>
            </a:r>
            <a:r>
              <a:rPr lang="de-DE" sz="1200" dirty="0">
                <a:latin typeface="Aptos" panose="020B0004020202020204" pitchFamily="34" charset="0"/>
              </a:rPr>
              <a:t>, Augusta 2024. Pag. 36</a:t>
            </a:r>
            <a:endParaRPr sz="1480" dirty="0">
              <a:latin typeface="Aptos" panose="020B0004020202020204" pitchFamily="34" charset="0"/>
            </a:endParaRPr>
          </a:p>
          <a:p>
            <a:pPr marL="571500" lvl="0" indent="-330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sz="1200" dirty="0">
                <a:latin typeface="Aptos" panose="020B0004020202020204" pitchFamily="34" charset="0"/>
              </a:rPr>
              <a:t>Kompass Nachhaltigkeit "</a:t>
            </a:r>
            <a:r>
              <a:rPr lang="de-DE" sz="1200" dirty="0" err="1">
                <a:latin typeface="Aptos" panose="020B0004020202020204" pitchFamily="34" charset="0"/>
              </a:rPr>
              <a:t>Norimberga</a:t>
            </a:r>
            <a:r>
              <a:rPr lang="de-DE" sz="1200" dirty="0">
                <a:latin typeface="Aptos" panose="020B0004020202020204" pitchFamily="34" charset="0"/>
              </a:rPr>
              <a:t> - </a:t>
            </a:r>
            <a:r>
              <a:rPr lang="de-DE" sz="1200" dirty="0" err="1">
                <a:latin typeface="Aptos" panose="020B0004020202020204" pitchFamily="34" charset="0"/>
              </a:rPr>
              <a:t>Sistema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elettronico</a:t>
            </a:r>
            <a:r>
              <a:rPr lang="de-DE" sz="1200" dirty="0">
                <a:latin typeface="Aptos" panose="020B0004020202020204" pitchFamily="34" charset="0"/>
              </a:rPr>
              <a:t> di </a:t>
            </a:r>
            <a:r>
              <a:rPr lang="de-DE" sz="1200" dirty="0" err="1">
                <a:latin typeface="Aptos" panose="020B0004020202020204" pitchFamily="34" charset="0"/>
              </a:rPr>
              <a:t>acquisto</a:t>
            </a:r>
            <a:r>
              <a:rPr lang="de-DE" sz="1200" dirty="0">
                <a:latin typeface="Aptos" panose="020B0004020202020204" pitchFamily="34" charset="0"/>
              </a:rPr>
              <a:t> per la </a:t>
            </a:r>
            <a:r>
              <a:rPr lang="de-DE" sz="1200" dirty="0" err="1">
                <a:latin typeface="Aptos" panose="020B0004020202020204" pitchFamily="34" charset="0"/>
              </a:rPr>
              <a:t>gestione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degli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appalti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sostenibili</a:t>
            </a:r>
            <a:r>
              <a:rPr lang="de-DE" sz="1200" dirty="0">
                <a:latin typeface="Aptos" panose="020B0004020202020204" pitchFamily="34" charset="0"/>
              </a:rPr>
              <a:t> (2023)". </a:t>
            </a:r>
            <a:r>
              <a:rPr lang="de-DE" sz="1200" dirty="0" err="1">
                <a:latin typeface="Aptos" panose="020B0004020202020204" pitchFamily="34" charset="0"/>
              </a:rPr>
              <a:t>Disponibile</a:t>
            </a:r>
            <a:r>
              <a:rPr lang="de-DE" sz="1200" dirty="0">
                <a:latin typeface="Aptos" panose="020B0004020202020204" pitchFamily="34" charset="0"/>
              </a:rPr>
              <a:t> online:</a:t>
            </a:r>
            <a:r>
              <a:rPr lang="de-DE" sz="1200" u="sng" dirty="0">
                <a:solidFill>
                  <a:schemeClr val="hlink"/>
                </a:solidFill>
                <a:latin typeface="Aptos" panose="020B0004020202020204" pitchFamily="34" charset="0"/>
                <a:hlinkClick r:id="rId3"/>
              </a:rPr>
              <a:t> https://www.kompass-nachhaltigkeit.de/kommunaler-kompass/bayern/rahmenbedingungen-nutzen#c42191036</a:t>
            </a:r>
            <a:endParaRPr sz="1200" dirty="0">
              <a:latin typeface="Aptos" panose="020B0004020202020204" pitchFamily="34" charset="0"/>
            </a:endParaRPr>
          </a:p>
          <a:p>
            <a:pPr marL="571500" lvl="0" indent="-330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sz="1200" dirty="0">
                <a:latin typeface="Aptos" panose="020B0004020202020204" pitchFamily="34" charset="0"/>
              </a:rPr>
              <a:t>Kompass Nachhaltigkeit, </a:t>
            </a:r>
            <a:r>
              <a:rPr lang="de-DE" sz="1200" dirty="0" err="1">
                <a:latin typeface="Aptos" panose="020B0004020202020204" pitchFamily="34" charset="0"/>
              </a:rPr>
              <a:t>filmato</a:t>
            </a:r>
            <a:r>
              <a:rPr lang="de-DE" sz="1200" dirty="0">
                <a:latin typeface="Aptos" panose="020B0004020202020204" pitchFamily="34" charset="0"/>
              </a:rPr>
              <a:t> "Einblicke in die Beschaffungspraxis". </a:t>
            </a:r>
            <a:r>
              <a:rPr lang="de-DE" sz="1200" dirty="0" err="1">
                <a:latin typeface="Aptos" panose="020B0004020202020204" pitchFamily="34" charset="0"/>
              </a:rPr>
              <a:t>Disponibile</a:t>
            </a:r>
            <a:r>
              <a:rPr lang="de-DE" sz="1200" dirty="0">
                <a:latin typeface="Aptos" panose="020B0004020202020204" pitchFamily="34" charset="0"/>
              </a:rPr>
              <a:t> online: https://</a:t>
            </a:r>
            <a:r>
              <a:rPr lang="de-DE" sz="1200" dirty="0" err="1">
                <a:latin typeface="Aptos" panose="020B0004020202020204" pitchFamily="34" charset="0"/>
              </a:rPr>
              <a:t>www.kompass-nachhaltigkeit.de</a:t>
            </a:r>
            <a:r>
              <a:rPr lang="de-DE" sz="1200" dirty="0">
                <a:latin typeface="Aptos" panose="020B0004020202020204" pitchFamily="34" charset="0"/>
              </a:rPr>
              <a:t>/grundlagenwissen/</a:t>
            </a:r>
            <a:r>
              <a:rPr lang="de-DE" sz="1200" dirty="0" err="1">
                <a:latin typeface="Aptos" panose="020B0004020202020204" pitchFamily="34" charset="0"/>
              </a:rPr>
              <a:t>einblick</a:t>
            </a:r>
            <a:r>
              <a:rPr lang="de-DE" sz="1200" dirty="0">
                <a:latin typeface="Aptos" panose="020B0004020202020204" pitchFamily="34" charset="0"/>
              </a:rPr>
              <a:t>-in-die-</a:t>
            </a:r>
            <a:r>
              <a:rPr lang="de-DE" sz="1200" dirty="0" err="1">
                <a:latin typeface="Aptos" panose="020B0004020202020204" pitchFamily="34" charset="0"/>
              </a:rPr>
              <a:t>beschaffungspraxis</a:t>
            </a:r>
            <a:endParaRPr sz="1480" dirty="0">
              <a:latin typeface="Aptos" panose="020B0004020202020204" pitchFamily="34" charset="0"/>
            </a:endParaRPr>
          </a:p>
          <a:p>
            <a:pPr marL="571500" lvl="0" indent="-330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sz="1200" dirty="0">
                <a:latin typeface="Aptos" panose="020B0004020202020204" pitchFamily="34" charset="0"/>
              </a:rPr>
              <a:t>Guida "Klimaschutz in Gemeinden" (</a:t>
            </a:r>
            <a:r>
              <a:rPr lang="de-DE" sz="1200" dirty="0" err="1">
                <a:latin typeface="Aptos" panose="020B0004020202020204" pitchFamily="34" charset="0"/>
              </a:rPr>
              <a:t>Protezione</a:t>
            </a:r>
            <a:r>
              <a:rPr lang="de-DE" sz="1200" dirty="0">
                <a:latin typeface="Aptos" panose="020B0004020202020204" pitchFamily="34" charset="0"/>
              </a:rPr>
              <a:t> del </a:t>
            </a:r>
            <a:r>
              <a:rPr lang="de-DE" sz="1200" dirty="0" err="1">
                <a:latin typeface="Aptos" panose="020B0004020202020204" pitchFamily="34" charset="0"/>
              </a:rPr>
              <a:t>clima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nei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comuni</a:t>
            </a:r>
            <a:r>
              <a:rPr lang="de-DE" sz="1200" dirty="0">
                <a:latin typeface="Aptos" panose="020B0004020202020204" pitchFamily="34" charset="0"/>
              </a:rPr>
              <a:t>), </a:t>
            </a:r>
            <a:r>
              <a:rPr lang="de-DE" sz="1200" dirty="0" err="1">
                <a:latin typeface="Aptos" panose="020B0004020202020204" pitchFamily="34" charset="0"/>
              </a:rPr>
              <a:t>capitolo</a:t>
            </a:r>
            <a:r>
              <a:rPr lang="de-DE" sz="1200" dirty="0">
                <a:latin typeface="Aptos" panose="020B0004020202020204" pitchFamily="34" charset="0"/>
              </a:rPr>
              <a:t> "Nachhaltige Beschaffung für Gemeinden" (</a:t>
            </a:r>
            <a:r>
              <a:rPr lang="de-DE" sz="1200" dirty="0" err="1">
                <a:latin typeface="Aptos" panose="020B0004020202020204" pitchFamily="34" charset="0"/>
              </a:rPr>
              <a:t>Appalti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sostenibili</a:t>
            </a:r>
            <a:r>
              <a:rPr lang="de-DE" sz="1200" dirty="0">
                <a:latin typeface="Aptos" panose="020B0004020202020204" pitchFamily="34" charset="0"/>
              </a:rPr>
              <a:t> per i </a:t>
            </a:r>
            <a:r>
              <a:rPr lang="de-DE" sz="1200" dirty="0" err="1">
                <a:latin typeface="Aptos" panose="020B0004020202020204" pitchFamily="34" charset="0"/>
              </a:rPr>
              <a:t>comuni</a:t>
            </a:r>
            <a:r>
              <a:rPr lang="de-DE" sz="1200" dirty="0">
                <a:latin typeface="Aptos" panose="020B0004020202020204" pitchFamily="34" charset="0"/>
              </a:rPr>
              <a:t>), 2016. Editore </a:t>
            </a:r>
            <a:r>
              <a:rPr lang="de-DE" sz="1200" dirty="0" err="1">
                <a:latin typeface="Aptos" panose="020B0004020202020204" pitchFamily="34" charset="0"/>
              </a:rPr>
              <a:t>e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distribuzione</a:t>
            </a:r>
            <a:r>
              <a:rPr lang="de-DE" sz="1200" dirty="0">
                <a:latin typeface="Aptos" panose="020B0004020202020204" pitchFamily="34" charset="0"/>
              </a:rPr>
              <a:t>: Klimabündnis Österreich GmbH. "</a:t>
            </a:r>
            <a:r>
              <a:rPr lang="de-DE" sz="1200" dirty="0" err="1">
                <a:latin typeface="Aptos" panose="020B0004020202020204" pitchFamily="34" charset="0"/>
              </a:rPr>
              <a:t>Esempio</a:t>
            </a:r>
            <a:r>
              <a:rPr lang="de-DE" sz="1200" dirty="0">
                <a:latin typeface="Aptos" panose="020B0004020202020204" pitchFamily="34" charset="0"/>
              </a:rPr>
              <a:t> di </a:t>
            </a:r>
            <a:r>
              <a:rPr lang="de-DE" sz="1200" dirty="0" err="1">
                <a:latin typeface="Aptos" panose="020B0004020202020204" pitchFamily="34" charset="0"/>
              </a:rPr>
              <a:t>buona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pratica</a:t>
            </a:r>
            <a:r>
              <a:rPr lang="de-DE" sz="1200" dirty="0">
                <a:latin typeface="Aptos" panose="020B0004020202020204" pitchFamily="34" charset="0"/>
              </a:rPr>
              <a:t>: Sonnenfest – </a:t>
            </a:r>
            <a:r>
              <a:rPr lang="de-DE" sz="1200" dirty="0" err="1">
                <a:latin typeface="Aptos" panose="020B0004020202020204" pitchFamily="34" charset="0"/>
              </a:rPr>
              <a:t>Comune</a:t>
            </a:r>
            <a:r>
              <a:rPr lang="de-DE" sz="1200" dirty="0">
                <a:latin typeface="Aptos" panose="020B0004020202020204" pitchFamily="34" charset="0"/>
              </a:rPr>
              <a:t> di Mäder, Vorarlberg" </a:t>
            </a:r>
            <a:r>
              <a:rPr lang="de-DE" sz="1200" dirty="0" err="1">
                <a:latin typeface="Aptos" panose="020B0004020202020204" pitchFamily="34" charset="0"/>
              </a:rPr>
              <a:t>pag</a:t>
            </a:r>
            <a:r>
              <a:rPr lang="de-DE" sz="1200" dirty="0">
                <a:latin typeface="Aptos" panose="020B0004020202020204" pitchFamily="34" charset="0"/>
              </a:rPr>
              <a:t>. 8. </a:t>
            </a:r>
            <a:r>
              <a:rPr lang="de-DE" sz="1200" dirty="0" err="1">
                <a:latin typeface="Aptos" panose="020B0004020202020204" pitchFamily="34" charset="0"/>
              </a:rPr>
              <a:t>Disponibile</a:t>
            </a:r>
            <a:r>
              <a:rPr lang="de-DE" sz="1200" dirty="0">
                <a:latin typeface="Aptos" panose="020B0004020202020204" pitchFamily="34" charset="0"/>
              </a:rPr>
              <a:t> online: https://</a:t>
            </a:r>
            <a:r>
              <a:rPr lang="de-DE" sz="1200" dirty="0" err="1">
                <a:latin typeface="Aptos" panose="020B0004020202020204" pitchFamily="34" charset="0"/>
              </a:rPr>
              <a:t>www.klimabuendnis.at</a:t>
            </a:r>
            <a:r>
              <a:rPr lang="de-DE" sz="1200" dirty="0">
                <a:latin typeface="Aptos" panose="020B0004020202020204" pitchFamily="34" charset="0"/>
              </a:rPr>
              <a:t>/</a:t>
            </a:r>
            <a:r>
              <a:rPr lang="de-DE" sz="1200" dirty="0" err="1">
                <a:latin typeface="Aptos" panose="020B0004020202020204" pitchFamily="34" charset="0"/>
              </a:rPr>
              <a:t>wp</a:t>
            </a:r>
            <a:r>
              <a:rPr lang="de-DE" sz="1200" dirty="0">
                <a:latin typeface="Aptos" panose="020B0004020202020204" pitchFamily="34" charset="0"/>
              </a:rPr>
              <a:t>-content/</a:t>
            </a:r>
            <a:r>
              <a:rPr lang="de-DE" sz="1200" dirty="0" err="1">
                <a:latin typeface="Aptos" panose="020B0004020202020204" pitchFamily="34" charset="0"/>
              </a:rPr>
              <a:t>uploads</a:t>
            </a:r>
            <a:r>
              <a:rPr lang="de-DE" sz="1200" dirty="0">
                <a:latin typeface="Aptos" panose="020B0004020202020204" pitchFamily="34" charset="0"/>
              </a:rPr>
              <a:t>/2024/03/6_kbu_lf_beschaffung.pdf</a:t>
            </a:r>
            <a:endParaRPr sz="1480" dirty="0">
              <a:latin typeface="Aptos" panose="020B0004020202020204" pitchFamily="34" charset="0"/>
            </a:endParaRPr>
          </a:p>
          <a:p>
            <a:pPr marL="571500" lvl="0" indent="-33020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200"/>
              <a:buFont typeface="Arial"/>
              <a:buChar char="•"/>
            </a:pPr>
            <a:r>
              <a:rPr lang="de-DE" sz="1200" dirty="0" err="1">
                <a:latin typeface="Aptos" panose="020B0004020202020204" pitchFamily="34" charset="0"/>
              </a:rPr>
              <a:t>Catalogo</a:t>
            </a:r>
            <a:r>
              <a:rPr lang="de-DE" sz="1200" dirty="0">
                <a:latin typeface="Aptos" panose="020B0004020202020204" pitchFamily="34" charset="0"/>
              </a:rPr>
              <a:t> delle </a:t>
            </a:r>
            <a:r>
              <a:rPr lang="de-DE" sz="1200" dirty="0" err="1">
                <a:latin typeface="Aptos" panose="020B0004020202020204" pitchFamily="34" charset="0"/>
              </a:rPr>
              <a:t>misure</a:t>
            </a:r>
            <a:r>
              <a:rPr lang="de-DE" sz="1200" dirty="0">
                <a:latin typeface="Aptos" panose="020B0004020202020204" pitchFamily="34" charset="0"/>
              </a:rPr>
              <a:t> "</a:t>
            </a:r>
            <a:r>
              <a:rPr lang="de-DE" sz="1200" dirty="0" err="1">
                <a:latin typeface="Aptos" panose="020B0004020202020204" pitchFamily="34" charset="0"/>
              </a:rPr>
              <a:t>Comuni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efficienti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dal</a:t>
            </a:r>
            <a:r>
              <a:rPr lang="de-DE" sz="1200" dirty="0">
                <a:latin typeface="Aptos" panose="020B0004020202020204" pitchFamily="34" charset="0"/>
              </a:rPr>
              <a:t> </a:t>
            </a:r>
            <a:r>
              <a:rPr lang="de-DE" sz="1200" dirty="0" err="1">
                <a:latin typeface="Aptos" panose="020B0004020202020204" pitchFamily="34" charset="0"/>
              </a:rPr>
              <a:t>punto</a:t>
            </a:r>
            <a:r>
              <a:rPr lang="de-DE" sz="1200" dirty="0">
                <a:latin typeface="Aptos" panose="020B0004020202020204" pitchFamily="34" charset="0"/>
              </a:rPr>
              <a:t> di </a:t>
            </a:r>
            <a:r>
              <a:rPr lang="de-DE" sz="1200" dirty="0" err="1">
                <a:latin typeface="Aptos" panose="020B0004020202020204" pitchFamily="34" charset="0"/>
              </a:rPr>
              <a:t>vista</a:t>
            </a:r>
            <a:r>
              <a:rPr lang="de-DE" sz="1200" dirty="0">
                <a:latin typeface="Aptos" panose="020B0004020202020204" pitchFamily="34" charset="0"/>
              </a:rPr>
              <a:t> delle </a:t>
            </a:r>
            <a:r>
              <a:rPr lang="de-DE" sz="1200" dirty="0" err="1">
                <a:latin typeface="Aptos" panose="020B0004020202020204" pitchFamily="34" charset="0"/>
              </a:rPr>
              <a:t>risorse</a:t>
            </a:r>
            <a:r>
              <a:rPr lang="de-DE" sz="1200" dirty="0">
                <a:latin typeface="Aptos" panose="020B0004020202020204" pitchFamily="34" charset="0"/>
              </a:rPr>
              <a:t>" 2016, </a:t>
            </a:r>
            <a:r>
              <a:rPr lang="de-DE" sz="1200" dirty="0" err="1">
                <a:latin typeface="Aptos" panose="020B0004020202020204" pitchFamily="34" charset="0"/>
              </a:rPr>
              <a:t>edito</a:t>
            </a:r>
            <a:r>
              <a:rPr lang="de-DE" sz="1200" dirty="0">
                <a:latin typeface="Aptos" panose="020B0004020202020204" pitchFamily="34" charset="0"/>
              </a:rPr>
              <a:t> da Ressourcen Management Agentur (RMA). </a:t>
            </a:r>
            <a:r>
              <a:rPr lang="de-DE" sz="1200" dirty="0" err="1">
                <a:latin typeface="Aptos" panose="020B0004020202020204" pitchFamily="34" charset="0"/>
              </a:rPr>
              <a:t>pagg</a:t>
            </a:r>
            <a:r>
              <a:rPr lang="de-DE" sz="1200" dirty="0">
                <a:latin typeface="Aptos" panose="020B0004020202020204" pitchFamily="34" charset="0"/>
              </a:rPr>
              <a:t>. 41-42. </a:t>
            </a:r>
            <a:r>
              <a:rPr lang="de-DE" sz="1200" dirty="0" err="1">
                <a:latin typeface="Aptos" panose="020B0004020202020204" pitchFamily="34" charset="0"/>
              </a:rPr>
              <a:t>Disponibile</a:t>
            </a:r>
            <a:r>
              <a:rPr lang="de-DE" sz="1200" dirty="0">
                <a:latin typeface="Aptos" panose="020B0004020202020204" pitchFamily="34" charset="0"/>
              </a:rPr>
              <a:t> online: https://</a:t>
            </a:r>
            <a:r>
              <a:rPr lang="de-DE" sz="1200" dirty="0" err="1">
                <a:latin typeface="Aptos" panose="020B0004020202020204" pitchFamily="34" charset="0"/>
              </a:rPr>
              <a:t>gemeindebund.at</a:t>
            </a:r>
            <a:r>
              <a:rPr lang="de-DE" sz="1200" dirty="0">
                <a:latin typeface="Aptos" panose="020B0004020202020204" pitchFamily="34" charset="0"/>
              </a:rPr>
              <a:t>/</a:t>
            </a:r>
            <a:r>
              <a:rPr lang="de-DE" sz="1200" dirty="0" err="1">
                <a:latin typeface="Aptos" panose="020B0004020202020204" pitchFamily="34" charset="0"/>
              </a:rPr>
              <a:t>images</a:t>
            </a:r>
            <a:r>
              <a:rPr lang="de-DE" sz="1200" dirty="0">
                <a:latin typeface="Aptos" panose="020B0004020202020204" pitchFamily="34" charset="0"/>
              </a:rPr>
              <a:t>/</a:t>
            </a:r>
            <a:r>
              <a:rPr lang="de-DE" sz="1200" dirty="0" err="1">
                <a:latin typeface="Aptos" panose="020B0004020202020204" pitchFamily="34" charset="0"/>
              </a:rPr>
              <a:t>uploads</a:t>
            </a:r>
            <a:r>
              <a:rPr lang="de-DE" sz="1200" dirty="0">
                <a:latin typeface="Aptos" panose="020B0004020202020204" pitchFamily="34" charset="0"/>
              </a:rPr>
              <a:t>/</a:t>
            </a:r>
            <a:r>
              <a:rPr lang="de-DE" sz="1200" dirty="0" err="1">
                <a:latin typeface="Aptos" panose="020B0004020202020204" pitchFamily="34" charset="0"/>
              </a:rPr>
              <a:t>downloads</a:t>
            </a:r>
            <a:r>
              <a:rPr lang="de-DE" sz="1200" dirty="0">
                <a:latin typeface="Aptos" panose="020B0004020202020204" pitchFamily="34" charset="0"/>
              </a:rPr>
              <a:t>/2017/Projekte/</a:t>
            </a:r>
            <a:r>
              <a:rPr lang="de-DE" sz="1200" dirty="0" err="1">
                <a:latin typeface="Aptos" panose="020B0004020202020204" pitchFamily="34" charset="0"/>
              </a:rPr>
              <a:t>Ressourceneffiziente_Gemeinde</a:t>
            </a:r>
            <a:r>
              <a:rPr lang="de-DE" sz="1200" dirty="0">
                <a:latin typeface="Aptos" panose="020B0004020202020204" pitchFamily="34" charset="0"/>
              </a:rPr>
              <a:t>/</a:t>
            </a:r>
            <a:r>
              <a:rPr lang="de-DE" sz="1200" dirty="0" err="1">
                <a:latin typeface="Aptos" panose="020B0004020202020204" pitchFamily="34" charset="0"/>
              </a:rPr>
              <a:t>Projekt_Ressourceneffiziente_Gemeinde_Massnahmenkatalog.pdf</a:t>
            </a:r>
            <a:endParaRPr sz="1480" dirty="0">
              <a:latin typeface="Aptos" panose="020B0004020202020204" pitchFamily="34" charset="0"/>
            </a:endParaRPr>
          </a:p>
        </p:txBody>
      </p:sp>
      <p:sp>
        <p:nvSpPr>
          <p:cNvPr id="543" name="Google Shape;543;p7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46</a:t>
            </a:fld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72"/>
          <p:cNvSpPr txBox="1">
            <a:spLocks noGrp="1"/>
          </p:cNvSpPr>
          <p:nvPr>
            <p:ph type="title"/>
          </p:nvPr>
        </p:nvSpPr>
        <p:spPr>
          <a:xfrm>
            <a:off x="594360" y="40674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Fonte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immagini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549" name="Google Shape;549;p72"/>
          <p:cNvSpPr txBox="1">
            <a:spLocks noGrp="1"/>
          </p:cNvSpPr>
          <p:nvPr>
            <p:ph type="body" idx="1"/>
          </p:nvPr>
        </p:nvSpPr>
        <p:spPr>
          <a:xfrm>
            <a:off x="594360" y="2221417"/>
            <a:ext cx="11303400" cy="403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 fontScale="92500" lnSpcReduction="20000"/>
          </a:bodyPr>
          <a:lstStyle/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de-DE" sz="2000" dirty="0">
                <a:latin typeface="Aptos" panose="020B0004020202020204" pitchFamily="34" charset="0"/>
              </a:rPr>
              <a:t>Die Umweltberatung „Ökologisch und effizient reinigen“. </a:t>
            </a:r>
            <a:r>
              <a:rPr lang="de-DE" sz="2000" dirty="0" err="1">
                <a:latin typeface="Aptos" panose="020B0004020202020204" pitchFamily="34" charset="0"/>
              </a:rPr>
              <a:t>Disponibile</a:t>
            </a:r>
            <a:r>
              <a:rPr lang="de-DE" sz="2000" dirty="0">
                <a:latin typeface="Aptos" panose="020B0004020202020204" pitchFamily="34" charset="0"/>
              </a:rPr>
              <a:t> online:</a:t>
            </a:r>
            <a:r>
              <a:rPr lang="de-DE" sz="2000" u="sng" dirty="0">
                <a:solidFill>
                  <a:schemeClr val="hlink"/>
                </a:solidFill>
                <a:latin typeface="Aptos" panose="020B0004020202020204" pitchFamily="34" charset="0"/>
                <a:hlinkClick r:id="rId3"/>
              </a:rPr>
              <a:t> https://www.umweltberatung.at/img/1400/4409.jpg</a:t>
            </a:r>
            <a:endParaRPr sz="2000"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Nuernberg.de</a:t>
            </a:r>
            <a:r>
              <a:rPr lang="de-DE" sz="2000" dirty="0">
                <a:latin typeface="Aptos" panose="020B0004020202020204" pitchFamily="34" charset="0"/>
              </a:rPr>
              <a:t> „</a:t>
            </a:r>
            <a:r>
              <a:rPr lang="de-DE" sz="2000" dirty="0" err="1">
                <a:latin typeface="Aptos" panose="020B0004020202020204" pitchFamily="34" charset="0"/>
              </a:rPr>
              <a:t>e</a:t>
            </a:r>
            <a:r>
              <a:rPr lang="de-DE" sz="2000" dirty="0">
                <a:latin typeface="Aptos" panose="020B0004020202020204" pitchFamily="34" charset="0"/>
              </a:rPr>
              <a:t>-Shop Stadt Nürnberg“. </a:t>
            </a:r>
            <a:r>
              <a:rPr lang="de-DE" sz="2000" dirty="0" err="1">
                <a:latin typeface="Aptos" panose="020B0004020202020204" pitchFamily="34" charset="0"/>
              </a:rPr>
              <a:t>Disponibile</a:t>
            </a:r>
            <a:r>
              <a:rPr lang="de-DE" sz="2000" dirty="0">
                <a:latin typeface="Aptos" panose="020B0004020202020204" pitchFamily="34" charset="0"/>
              </a:rPr>
              <a:t> online:</a:t>
            </a:r>
            <a:r>
              <a:rPr lang="de-DE" sz="2000" u="sng" dirty="0">
                <a:solidFill>
                  <a:schemeClr val="hlink"/>
                </a:solidFill>
                <a:latin typeface="Aptos" panose="020B0004020202020204" pitchFamily="34" charset="0"/>
                <a:hlinkClick r:id="rId4"/>
              </a:rPr>
              <a:t> https://www.nuernberg.de/internet/beschaffung/ekv_shop.html#_0_3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Fairtrade.net</a:t>
            </a:r>
            <a:r>
              <a:rPr lang="de-DE" sz="2000" dirty="0">
                <a:latin typeface="Aptos" panose="020B0004020202020204" pitchFamily="34" charset="0"/>
              </a:rPr>
              <a:t> "</a:t>
            </a:r>
            <a:r>
              <a:rPr lang="de-DE" sz="2000" dirty="0" err="1">
                <a:latin typeface="Aptos" panose="020B0004020202020204" pitchFamily="34" charset="0"/>
              </a:rPr>
              <a:t>Palloni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r>
              <a:rPr lang="de-DE" sz="2000" dirty="0" err="1">
                <a:latin typeface="Aptos" panose="020B0004020202020204" pitchFamily="34" charset="0"/>
              </a:rPr>
              <a:t>sportivi</a:t>
            </a:r>
            <a:r>
              <a:rPr lang="de-DE" sz="2000" dirty="0">
                <a:latin typeface="Aptos" panose="020B0004020202020204" pitchFamily="34" charset="0"/>
              </a:rPr>
              <a:t> Fairtrade". </a:t>
            </a:r>
            <a:r>
              <a:rPr lang="de-DE" sz="2000" dirty="0" err="1">
                <a:latin typeface="Aptos" panose="020B0004020202020204" pitchFamily="34" charset="0"/>
              </a:rPr>
              <a:t>Disponibile</a:t>
            </a:r>
            <a:r>
              <a:rPr lang="de-DE" sz="2000" dirty="0">
                <a:latin typeface="Aptos" panose="020B0004020202020204" pitchFamily="34" charset="0"/>
              </a:rPr>
              <a:t> online:</a:t>
            </a:r>
            <a:r>
              <a:rPr lang="de-DE" sz="2000" u="sng" dirty="0">
                <a:solidFill>
                  <a:schemeClr val="hlink"/>
                </a:solidFill>
                <a:latin typeface="Aptos" panose="020B0004020202020204" pitchFamily="34" charset="0"/>
                <a:hlinkClick r:id="rId5"/>
              </a:rPr>
              <a:t> https://www.fairtrade.net/de-de/produkte/fairtrade_produkte/sportbaelle.html</a:t>
            </a:r>
            <a:r>
              <a:rPr lang="de-DE" sz="2000" dirty="0">
                <a:latin typeface="Aptos" panose="020B0004020202020204" pitchFamily="34" charset="0"/>
              </a:rPr>
              <a:t> 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Polizeibericht.net</a:t>
            </a:r>
            <a:r>
              <a:rPr lang="de-DE" sz="2000" dirty="0">
                <a:latin typeface="Aptos" panose="020B0004020202020204" pitchFamily="34" charset="0"/>
              </a:rPr>
              <a:t> „Polizeibericht 2021 – Fahrzeuge“. </a:t>
            </a:r>
            <a:r>
              <a:rPr lang="de-DE" sz="2000" dirty="0" err="1">
                <a:latin typeface="Aptos" panose="020B0004020202020204" pitchFamily="34" charset="0"/>
              </a:rPr>
              <a:t>Disponibile</a:t>
            </a:r>
            <a:r>
              <a:rPr lang="de-DE" sz="2000" dirty="0">
                <a:latin typeface="Aptos" panose="020B0004020202020204" pitchFamily="34" charset="0"/>
              </a:rPr>
              <a:t> online: https://</a:t>
            </a:r>
            <a:r>
              <a:rPr lang="de-DE" sz="2000" dirty="0" err="1">
                <a:latin typeface="Aptos" panose="020B0004020202020204" pitchFamily="34" charset="0"/>
              </a:rPr>
              <a:t>polizeibericht.info</a:t>
            </a:r>
            <a:r>
              <a:rPr lang="de-DE" sz="2000" dirty="0">
                <a:latin typeface="Aptos" panose="020B0004020202020204" pitchFamily="34" charset="0"/>
              </a:rPr>
              <a:t>/</a:t>
            </a:r>
            <a:r>
              <a:rPr lang="de-DE" sz="2000" dirty="0" err="1">
                <a:latin typeface="Aptos" panose="020B0004020202020204" pitchFamily="34" charset="0"/>
              </a:rPr>
              <a:t>ausruestung</a:t>
            </a:r>
            <a:r>
              <a:rPr lang="de-DE" sz="2000" dirty="0">
                <a:latin typeface="Aptos" panose="020B0004020202020204" pitchFamily="34" charset="0"/>
              </a:rPr>
              <a:t>/</a:t>
            </a:r>
            <a:r>
              <a:rPr lang="de-DE" sz="2000" dirty="0" err="1">
                <a:latin typeface="Aptos" panose="020B0004020202020204" pitchFamily="34" charset="0"/>
              </a:rPr>
              <a:t>fuhrpark</a:t>
            </a:r>
            <a:r>
              <a:rPr lang="de-DE" sz="2000" dirty="0">
                <a:latin typeface="Aptos" panose="020B0004020202020204" pitchFamily="34" charset="0"/>
              </a:rPr>
              <a:t>/</a:t>
            </a:r>
            <a:endParaRPr dirty="0">
              <a:latin typeface="Aptos" panose="020B0004020202020204" pitchFamily="34" charset="0"/>
            </a:endParaRPr>
          </a:p>
          <a:p>
            <a:pPr marL="571500" lvl="0" indent="-342900" algn="l" rtl="0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SzPct val="129729"/>
              <a:buFont typeface="Arial"/>
              <a:buChar char="•"/>
            </a:pPr>
            <a:r>
              <a:rPr lang="de-DE" sz="2000" dirty="0" err="1">
                <a:latin typeface="Aptos" panose="020B0004020202020204" pitchFamily="34" charset="0"/>
              </a:rPr>
              <a:t>Vol.at</a:t>
            </a:r>
            <a:r>
              <a:rPr lang="de-DE" sz="2000" dirty="0">
                <a:latin typeface="Aptos" panose="020B0004020202020204" pitchFamily="34" charset="0"/>
              </a:rPr>
              <a:t> „Mäder feiert Sonnenfest“. </a:t>
            </a:r>
            <a:r>
              <a:rPr lang="de-DE" sz="2000" dirty="0" err="1">
                <a:latin typeface="Aptos" panose="020B0004020202020204" pitchFamily="34" charset="0"/>
              </a:rPr>
              <a:t>Disponibile</a:t>
            </a:r>
            <a:r>
              <a:rPr lang="de-DE" sz="2000" dirty="0">
                <a:latin typeface="Aptos" panose="020B0004020202020204" pitchFamily="34" charset="0"/>
              </a:rPr>
              <a:t> online:</a:t>
            </a:r>
            <a:r>
              <a:rPr lang="de-DE" sz="2000" u="sng" dirty="0">
                <a:solidFill>
                  <a:schemeClr val="hlink"/>
                </a:solidFill>
                <a:latin typeface="Aptos" panose="020B0004020202020204" pitchFamily="34" charset="0"/>
                <a:hlinkClick r:id="rId6"/>
              </a:rPr>
              <a:t> https://www.vol.at/maeder-feiert-sonnenfest/8131894</a:t>
            </a:r>
            <a:endParaRPr sz="2000" dirty="0">
              <a:latin typeface="Aptos" panose="020B0004020202020204" pitchFamily="34" charset="0"/>
            </a:endParaRPr>
          </a:p>
        </p:txBody>
      </p:sp>
      <p:sp>
        <p:nvSpPr>
          <p:cNvPr id="550" name="Google Shape;550;p7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47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31"/>
          <p:cNvSpPr txBox="1">
            <a:spLocks noGrp="1"/>
          </p:cNvSpPr>
          <p:nvPr>
            <p:ph type="title"/>
          </p:nvPr>
        </p:nvSpPr>
        <p:spPr>
          <a:xfrm>
            <a:off x="594360" y="18957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1.1 Primi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passi</a:t>
            </a:r>
            <a:endParaRPr dirty="0">
              <a:latin typeface="Aptos Serif" panose="02020604070405020304" pitchFamily="18" charset="0"/>
              <a:ea typeface="Arial"/>
              <a:cs typeface="Aptos Serif" panose="02020604070405020304" pitchFamily="18" charset="0"/>
              <a:sym typeface="Arial"/>
            </a:endParaRPr>
          </a:p>
        </p:txBody>
      </p:sp>
      <p:grpSp>
        <p:nvGrpSpPr>
          <p:cNvPr id="142" name="Google Shape;142;p31"/>
          <p:cNvGrpSpPr/>
          <p:nvPr/>
        </p:nvGrpSpPr>
        <p:grpSpPr>
          <a:xfrm>
            <a:off x="707330" y="1249761"/>
            <a:ext cx="11099352" cy="5418667"/>
            <a:chOff x="0" y="0"/>
            <a:chExt cx="11099352" cy="5418667"/>
          </a:xfrm>
        </p:grpSpPr>
        <p:sp>
          <p:nvSpPr>
            <p:cNvPr id="143" name="Google Shape;143;p31"/>
            <p:cNvSpPr/>
            <p:nvPr/>
          </p:nvSpPr>
          <p:spPr>
            <a:xfrm>
              <a:off x="0" y="0"/>
              <a:ext cx="9444595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4" name="Google Shape;144;p31"/>
            <p:cNvSpPr/>
            <p:nvPr/>
          </p:nvSpPr>
          <p:spPr>
            <a:xfrm>
              <a:off x="11935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5" name="Google Shape;145;p31"/>
            <p:cNvSpPr txBox="1"/>
            <p:nvPr/>
          </p:nvSpPr>
          <p:spPr>
            <a:xfrm>
              <a:off x="117742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Costruire un team ed esplorare/cercare opportunità di supporto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6" name="Google Shape;146;p31"/>
            <p:cNvSpPr/>
            <p:nvPr/>
          </p:nvSpPr>
          <p:spPr>
            <a:xfrm>
              <a:off x="3767421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7" name="Google Shape;147;p31"/>
            <p:cNvSpPr txBox="1"/>
            <p:nvPr/>
          </p:nvSpPr>
          <p:spPr>
            <a:xfrm>
              <a:off x="3873228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Effettuare un’analisi della situazione attuale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8" name="Google Shape;148;p31"/>
            <p:cNvSpPr/>
            <p:nvPr/>
          </p:nvSpPr>
          <p:spPr>
            <a:xfrm>
              <a:off x="7522906" y="1625600"/>
              <a:ext cx="3576446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49" name="Google Shape;149;p31"/>
            <p:cNvSpPr txBox="1"/>
            <p:nvPr/>
          </p:nvSpPr>
          <p:spPr>
            <a:xfrm>
              <a:off x="7628713" y="1731407"/>
              <a:ext cx="3364832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33350" tIns="133350" rIns="133350" bIns="1333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Fissare gli obiettivi e definire il campo d’applicazione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  <p:sp>
        <p:nvSpPr>
          <p:cNvPr id="150" name="Google Shape;150;p31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2"/>
          <p:cNvSpPr txBox="1">
            <a:spLocks noGrp="1"/>
          </p:cNvSpPr>
          <p:nvPr>
            <p:ph type="title"/>
          </p:nvPr>
        </p:nvSpPr>
        <p:spPr>
          <a:xfrm>
            <a:off x="528387" y="151673"/>
            <a:ext cx="7975482" cy="1883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1.1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Costruire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un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team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ed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esplorare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/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cercare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opportunità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di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supporto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56" name="Google Shape;156;p32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grpSp>
        <p:nvGrpSpPr>
          <p:cNvPr id="157" name="Google Shape;157;p32"/>
          <p:cNvGrpSpPr/>
          <p:nvPr/>
        </p:nvGrpSpPr>
        <p:grpSpPr>
          <a:xfrm>
            <a:off x="599977" y="1439333"/>
            <a:ext cx="11213024" cy="5418667"/>
            <a:chOff x="5617" y="0"/>
            <a:chExt cx="11213024" cy="5418667"/>
          </a:xfrm>
        </p:grpSpPr>
        <p:sp>
          <p:nvSpPr>
            <p:cNvPr id="158" name="Google Shape;158;p32"/>
            <p:cNvSpPr/>
            <p:nvPr/>
          </p:nvSpPr>
          <p:spPr>
            <a:xfrm>
              <a:off x="841819" y="0"/>
              <a:ext cx="9540621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59" name="Google Shape;159;p32"/>
            <p:cNvSpPr/>
            <p:nvPr/>
          </p:nvSpPr>
          <p:spPr>
            <a:xfrm>
              <a:off x="5617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60" name="Google Shape;160;p32"/>
            <p:cNvSpPr txBox="1"/>
            <p:nvPr/>
          </p:nvSpPr>
          <p:spPr>
            <a:xfrm>
              <a:off x="111424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Designare un coordinatore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61" name="Google Shape;161;p32"/>
            <p:cNvSpPr/>
            <p:nvPr/>
          </p:nvSpPr>
          <p:spPr>
            <a:xfrm>
              <a:off x="2842647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62" name="Google Shape;162;p32"/>
            <p:cNvSpPr txBox="1"/>
            <p:nvPr/>
          </p:nvSpPr>
          <p:spPr>
            <a:xfrm>
              <a:off x="2948454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Formare un piccolo gruppo di lavoro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63" name="Google Shape;163;p32"/>
            <p:cNvSpPr/>
            <p:nvPr/>
          </p:nvSpPr>
          <p:spPr>
            <a:xfrm>
              <a:off x="5679678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64" name="Google Shape;164;p32"/>
            <p:cNvSpPr txBox="1"/>
            <p:nvPr/>
          </p:nvSpPr>
          <p:spPr>
            <a:xfrm>
              <a:off x="5785485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4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All’occorrenza ricorrere a competenze specialistiche aggiuntive</a:t>
              </a:r>
              <a:endParaRPr sz="24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65" name="Google Shape;165;p32"/>
            <p:cNvSpPr/>
            <p:nvPr/>
          </p:nvSpPr>
          <p:spPr>
            <a:xfrm>
              <a:off x="8516708" y="1625600"/>
              <a:ext cx="2701933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66" name="Google Shape;166;p32"/>
            <p:cNvSpPr txBox="1"/>
            <p:nvPr/>
          </p:nvSpPr>
          <p:spPr>
            <a:xfrm>
              <a:off x="8622515" y="1731407"/>
              <a:ext cx="2490319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4300" tIns="114300" rIns="114300" bIns="1143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Utilizzare gli strumenti e le informazioni disponibili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>
            <a:spLocks noGrp="1"/>
          </p:cNvSpPr>
          <p:nvPr>
            <p:ph type="title"/>
          </p:nvPr>
        </p:nvSpPr>
        <p:spPr>
          <a:xfrm>
            <a:off x="594360" y="372452"/>
            <a:ext cx="6787747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1.1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Effettuare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un’analisi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della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situazione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attuale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72" name="Google Shape;172;p33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grpSp>
        <p:nvGrpSpPr>
          <p:cNvPr id="173" name="Google Shape;173;p33"/>
          <p:cNvGrpSpPr/>
          <p:nvPr/>
        </p:nvGrpSpPr>
        <p:grpSpPr>
          <a:xfrm>
            <a:off x="967225" y="1531620"/>
            <a:ext cx="10257549" cy="5418667"/>
            <a:chOff x="372865" y="0"/>
            <a:chExt cx="10257549" cy="5418667"/>
          </a:xfrm>
        </p:grpSpPr>
        <p:sp>
          <p:nvSpPr>
            <p:cNvPr id="174" name="Google Shape;174;p33"/>
            <p:cNvSpPr/>
            <p:nvPr/>
          </p:nvSpPr>
          <p:spPr>
            <a:xfrm>
              <a:off x="825245" y="0"/>
              <a:ext cx="9352788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372865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6" name="Google Shape;176;p33"/>
            <p:cNvSpPr txBox="1"/>
            <p:nvPr/>
          </p:nvSpPr>
          <p:spPr>
            <a:xfrm>
              <a:off x="478672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Individuare i colleghi coinvolti nell’approvvigionamento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3851147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8" name="Google Shape;178;p33"/>
            <p:cNvSpPr txBox="1"/>
            <p:nvPr/>
          </p:nvSpPr>
          <p:spPr>
            <a:xfrm>
              <a:off x="3956954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Raccolta dei dati tramite consultazione con i colleghi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79" name="Google Shape;179;p33"/>
            <p:cNvSpPr/>
            <p:nvPr/>
          </p:nvSpPr>
          <p:spPr>
            <a:xfrm>
              <a:off x="7329430" y="1625600"/>
              <a:ext cx="3300984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80" name="Google Shape;180;p33"/>
            <p:cNvSpPr txBox="1"/>
            <p:nvPr/>
          </p:nvSpPr>
          <p:spPr>
            <a:xfrm>
              <a:off x="7435237" y="1731407"/>
              <a:ext cx="3089370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8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Elaborare le informazioni e creare una panoramica</a:t>
              </a:r>
              <a:endParaRPr sz="28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>
            <a:spLocks noGrp="1"/>
          </p:cNvSpPr>
          <p:nvPr>
            <p:ph type="title"/>
          </p:nvPr>
        </p:nvSpPr>
        <p:spPr>
          <a:xfrm>
            <a:off x="530435" y="380997"/>
            <a:ext cx="6787800" cy="1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1.1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Fissare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gli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obiettivi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definire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il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campo</a:t>
            </a:r>
            <a:r>
              <a:rPr lang="de-DE" dirty="0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 </a:t>
            </a:r>
            <a:r>
              <a:rPr lang="de-DE" dirty="0" err="1">
                <a:latin typeface="Aptos Serif" panose="02020604070405020304" pitchFamily="18" charset="0"/>
                <a:ea typeface="Arial"/>
                <a:cs typeface="Aptos Serif" panose="02020604070405020304" pitchFamily="18" charset="0"/>
                <a:sym typeface="Arial"/>
              </a:rPr>
              <a:t>d’applicazione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grpSp>
        <p:nvGrpSpPr>
          <p:cNvPr id="188" name="Google Shape;188;p34"/>
          <p:cNvGrpSpPr/>
          <p:nvPr/>
        </p:nvGrpSpPr>
        <p:grpSpPr>
          <a:xfrm>
            <a:off x="595579" y="1439333"/>
            <a:ext cx="11233251" cy="5418667"/>
            <a:chOff x="1219" y="0"/>
            <a:chExt cx="11233251" cy="5418667"/>
          </a:xfrm>
        </p:grpSpPr>
        <p:sp>
          <p:nvSpPr>
            <p:cNvPr id="189" name="Google Shape;189;p34"/>
            <p:cNvSpPr/>
            <p:nvPr/>
          </p:nvSpPr>
          <p:spPr>
            <a:xfrm>
              <a:off x="842676" y="0"/>
              <a:ext cx="9550336" cy="5418667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rgbClr val="E1EF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0" name="Google Shape;190;p34"/>
            <p:cNvSpPr/>
            <p:nvPr/>
          </p:nvSpPr>
          <p:spPr>
            <a:xfrm>
              <a:off x="1219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1" name="Google Shape;191;p34"/>
            <p:cNvSpPr txBox="1"/>
            <p:nvPr/>
          </p:nvSpPr>
          <p:spPr>
            <a:xfrm>
              <a:off x="107026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6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Sviluppo di obiettivi SMART</a:t>
              </a: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192" name="Google Shape;192;p34"/>
            <p:cNvSpPr/>
            <p:nvPr/>
          </p:nvSpPr>
          <p:spPr>
            <a:xfrm>
              <a:off x="2858016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3" name="Google Shape;193;p34"/>
            <p:cNvSpPr txBox="1"/>
            <p:nvPr/>
          </p:nvSpPr>
          <p:spPr>
            <a:xfrm>
              <a:off x="2963823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6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Selezione di prodotti e servizi</a:t>
              </a:r>
              <a:endParaRPr>
                <a:latin typeface="Aptos" panose="020B0004020202020204" pitchFamily="34" charset="0"/>
              </a:endParaRPr>
            </a:p>
          </p:txBody>
        </p:sp>
        <p:sp>
          <p:nvSpPr>
            <p:cNvPr id="194" name="Google Shape;194;p34"/>
            <p:cNvSpPr/>
            <p:nvPr/>
          </p:nvSpPr>
          <p:spPr>
            <a:xfrm>
              <a:off x="5714813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5" name="Google Shape;195;p34"/>
            <p:cNvSpPr txBox="1"/>
            <p:nvPr/>
          </p:nvSpPr>
          <p:spPr>
            <a:xfrm>
              <a:off x="5820620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6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Selezione dei criteri di sostenibilità</a:t>
              </a:r>
              <a:endParaRPr sz="26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6" name="Google Shape;196;p34"/>
            <p:cNvSpPr/>
            <p:nvPr/>
          </p:nvSpPr>
          <p:spPr>
            <a:xfrm>
              <a:off x="8571610" y="1625600"/>
              <a:ext cx="2662860" cy="2167466"/>
            </a:xfrm>
            <a:prstGeom prst="roundRect">
              <a:avLst>
                <a:gd name="adj" fmla="val 16667"/>
              </a:avLst>
            </a:prstGeom>
            <a:solidFill>
              <a:srgbClr val="A7D3DA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ptos" panose="020B0004020202020204" pitchFamily="34" charset="0"/>
                <a:sym typeface="Arial"/>
              </a:endParaRPr>
            </a:p>
          </p:txBody>
        </p:sp>
        <p:sp>
          <p:nvSpPr>
            <p:cNvPr id="197" name="Google Shape;197;p34"/>
            <p:cNvSpPr txBox="1"/>
            <p:nvPr/>
          </p:nvSpPr>
          <p:spPr>
            <a:xfrm>
              <a:off x="8677417" y="1731407"/>
              <a:ext cx="2451246" cy="19558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9050" tIns="99050" rIns="99050" bIns="990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DE" sz="2000" b="0" i="0" u="none" strike="noStrike" cap="none">
                  <a:solidFill>
                    <a:schemeClr val="lt1"/>
                  </a:solidFill>
                  <a:latin typeface="Aptos" panose="020B0004020202020204" pitchFamily="34" charset="0"/>
                  <a:sym typeface="Arial"/>
                </a:rPr>
                <a:t>Integrazione dei criteri di sostenibilità nel processo di approvvigionamento</a:t>
              </a:r>
              <a:endParaRPr sz="2000" b="0" i="0" u="none" strike="noStrike" cap="none">
                <a:solidFill>
                  <a:schemeClr val="lt1"/>
                </a:solidFill>
                <a:latin typeface="Aptos" panose="020B0004020202020204" pitchFamily="34" charset="0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>
            <a:spLocks noGrp="1"/>
          </p:cNvSpPr>
          <p:nvPr>
            <p:ph type="title"/>
          </p:nvPr>
        </p:nvSpPr>
        <p:spPr>
          <a:xfrm>
            <a:off x="594341" y="440768"/>
            <a:ext cx="8624068" cy="159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Play"/>
              <a:buNone/>
            </a:pP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1. Come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attuare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un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approvvigionamento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sostenibile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: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passaggi</a:t>
            </a:r>
            <a:r>
              <a:rPr lang="de-DE" dirty="0">
                <a:latin typeface="Aptos Serif" panose="02020604070405020304" pitchFamily="18" charset="0"/>
                <a:cs typeface="Aptos Serif" panose="02020604070405020304" pitchFamily="18" charset="0"/>
              </a:rPr>
              <a:t> </a:t>
            </a:r>
            <a:r>
              <a:rPr lang="de-DE" dirty="0" err="1">
                <a:latin typeface="Aptos Serif" panose="02020604070405020304" pitchFamily="18" charset="0"/>
                <a:cs typeface="Aptos Serif" panose="02020604070405020304" pitchFamily="18" charset="0"/>
              </a:rPr>
              <a:t>importanti</a:t>
            </a:r>
            <a:endParaRPr dirty="0">
              <a:latin typeface="Aptos Serif" panose="02020604070405020304" pitchFamily="18" charset="0"/>
              <a:cs typeface="Aptos Serif" panose="02020604070405020304" pitchFamily="18" charset="0"/>
            </a:endParaRPr>
          </a:p>
        </p:txBody>
      </p:sp>
      <p:sp>
        <p:nvSpPr>
          <p:cNvPr id="204" name="Google Shape;204;p35"/>
          <p:cNvSpPr txBox="1">
            <a:spLocks noGrp="1"/>
          </p:cNvSpPr>
          <p:nvPr>
            <p:ph type="body" idx="1"/>
          </p:nvPr>
        </p:nvSpPr>
        <p:spPr>
          <a:xfrm>
            <a:off x="594341" y="2281923"/>
            <a:ext cx="10941900" cy="405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28600" rIns="0" bIns="0" anchor="t" anchorCtr="0">
            <a:normAutofit/>
          </a:bodyPr>
          <a:lstStyle/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1.1 Come </a:t>
            </a:r>
            <a:r>
              <a:rPr lang="de-DE" dirty="0" err="1">
                <a:latin typeface="Aptos" panose="020B0004020202020204" pitchFamily="34" charset="0"/>
              </a:rPr>
              <a:t>iniziare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1.2 Quattro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approcci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per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gli</a:t>
            </a:r>
            <a:r>
              <a:rPr lang="de-DE" dirty="0">
                <a:solidFill>
                  <a:schemeClr val="accent6"/>
                </a:solidFill>
                <a:latin typeface="Aptos" panose="020B0004020202020204" pitchFamily="34" charset="0"/>
              </a:rPr>
              <a:t> </a:t>
            </a:r>
            <a:r>
              <a:rPr lang="de-DE" dirty="0" err="1">
                <a:solidFill>
                  <a:schemeClr val="accent6"/>
                </a:solidFill>
                <a:latin typeface="Aptos" panose="020B0004020202020204" pitchFamily="34" charset="0"/>
              </a:rPr>
              <a:t>acquisti</a:t>
            </a:r>
            <a:endParaRPr dirty="0">
              <a:solidFill>
                <a:schemeClr val="accent6"/>
              </a:solidFill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1.3 I </a:t>
            </a:r>
            <a:r>
              <a:rPr lang="de-DE" dirty="0" err="1">
                <a:latin typeface="Aptos" panose="020B0004020202020204" pitchFamily="34" charset="0"/>
              </a:rPr>
              <a:t>marchi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dei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come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strumenti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essenziali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1.4 </a:t>
            </a:r>
            <a:r>
              <a:rPr lang="de-DE" dirty="0" err="1">
                <a:latin typeface="Aptos" panose="020B0004020202020204" pitchFamily="34" charset="0"/>
              </a:rPr>
              <a:t>Esplorare</a:t>
            </a:r>
            <a:r>
              <a:rPr lang="de-DE" dirty="0">
                <a:latin typeface="Aptos" panose="020B0004020202020204" pitchFamily="34" charset="0"/>
              </a:rPr>
              <a:t> il </a:t>
            </a:r>
            <a:r>
              <a:rPr lang="de-DE" dirty="0" err="1">
                <a:latin typeface="Aptos" panose="020B0004020202020204" pitchFamily="34" charset="0"/>
              </a:rPr>
              <a:t>mercato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creare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un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catalogo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1.5 </a:t>
            </a:r>
            <a:r>
              <a:rPr lang="de-DE" dirty="0" err="1">
                <a:latin typeface="Aptos" panose="020B0004020202020204" pitchFamily="34" charset="0"/>
              </a:rPr>
              <a:t>Acquistare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prodotti</a:t>
            </a:r>
            <a:r>
              <a:rPr lang="de-DE" dirty="0">
                <a:latin typeface="Aptos" panose="020B0004020202020204" pitchFamily="34" charset="0"/>
              </a:rPr>
              <a:t> a </a:t>
            </a:r>
            <a:r>
              <a:rPr lang="de-DE" dirty="0" err="1">
                <a:latin typeface="Aptos" panose="020B0004020202020204" pitchFamily="34" charset="0"/>
              </a:rPr>
              <a:t>livello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locale</a:t>
            </a:r>
            <a:r>
              <a:rPr lang="de-DE" dirty="0">
                <a:latin typeface="Aptos" panose="020B0004020202020204" pitchFamily="34" charset="0"/>
              </a:rPr>
              <a:t> </a:t>
            </a:r>
            <a:r>
              <a:rPr lang="de-DE" dirty="0" err="1">
                <a:latin typeface="Aptos" panose="020B0004020202020204" pitchFamily="34" charset="0"/>
              </a:rPr>
              <a:t>e</a:t>
            </a:r>
            <a:r>
              <a:rPr lang="de-DE" dirty="0">
                <a:latin typeface="Aptos" panose="020B0004020202020204" pitchFamily="34" charset="0"/>
              </a:rPr>
              <a:t> regionale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r>
              <a:rPr lang="de-DE" dirty="0">
                <a:latin typeface="Aptos" panose="020B0004020202020204" pitchFamily="34" charset="0"/>
              </a:rPr>
              <a:t>1.6 Come </a:t>
            </a:r>
            <a:r>
              <a:rPr lang="de-DE" dirty="0" err="1">
                <a:latin typeface="Aptos" panose="020B0004020202020204" pitchFamily="34" charset="0"/>
              </a:rPr>
              <a:t>comunicare</a:t>
            </a:r>
            <a:endParaRPr dirty="0">
              <a:latin typeface="Aptos" panose="020B0004020202020204" pitchFamily="34" charset="0"/>
            </a:endParaRPr>
          </a:p>
          <a:p>
            <a:pPr marL="228600" lvl="0" indent="0" algn="l" rtl="0">
              <a:lnSpc>
                <a:spcPct val="80000"/>
              </a:lnSpc>
              <a:spcBef>
                <a:spcPts val="2200"/>
              </a:spcBef>
              <a:spcAft>
                <a:spcPts val="0"/>
              </a:spcAft>
              <a:buSzPts val="2400"/>
              <a:buNone/>
            </a:pPr>
            <a:endParaRPr dirty="0">
              <a:latin typeface="Aptos" panose="020B0004020202020204" pitchFamily="34" charset="0"/>
            </a:endParaRPr>
          </a:p>
        </p:txBody>
      </p:sp>
      <p:sp>
        <p:nvSpPr>
          <p:cNvPr id="205" name="Google Shape;205;p35"/>
          <p:cNvSpPr txBox="1">
            <a:spLocks noGrp="1"/>
          </p:cNvSpPr>
          <p:nvPr>
            <p:ph type="sldNum" idx="12"/>
          </p:nvPr>
        </p:nvSpPr>
        <p:spPr>
          <a:xfrm>
            <a:off x="594360" y="6332220"/>
            <a:ext cx="523240" cy="247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enutzerdefiniert">
  <a:themeElements>
    <a:clrScheme name="Benutzerdefiniert 5">
      <a:dk1>
        <a:srgbClr val="000000"/>
      </a:dk1>
      <a:lt1>
        <a:srgbClr val="FFFFFF"/>
      </a:lt1>
      <a:dk2>
        <a:srgbClr val="E4E4E4"/>
      </a:dk2>
      <a:lt2>
        <a:srgbClr val="A3C42A"/>
      </a:lt2>
      <a:accent1>
        <a:srgbClr val="A9D4DB"/>
      </a:accent1>
      <a:accent2>
        <a:srgbClr val="FAB609"/>
      </a:accent2>
      <a:accent3>
        <a:srgbClr val="4495A2"/>
      </a:accent3>
      <a:accent4>
        <a:srgbClr val="035854"/>
      </a:accent4>
      <a:accent5>
        <a:srgbClr val="CCDB84"/>
      </a:accent5>
      <a:accent6>
        <a:srgbClr val="A3C42A"/>
      </a:accent6>
      <a:hlink>
        <a:srgbClr val="035854"/>
      </a:hlink>
      <a:folHlink>
        <a:srgbClr val="0F49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2908</Words>
  <Application>Microsoft Macintosh PowerPoint</Application>
  <PresentationFormat>Breitbild</PresentationFormat>
  <Paragraphs>318</Paragraphs>
  <Slides>47</Slides>
  <Notes>47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47</vt:i4>
      </vt:variant>
    </vt:vector>
  </HeadingPairs>
  <TitlesOfParts>
    <vt:vector size="53" baseType="lpstr">
      <vt:lpstr>Aptos Serif</vt:lpstr>
      <vt:lpstr>Play</vt:lpstr>
      <vt:lpstr>Arial</vt:lpstr>
      <vt:lpstr>Aptos</vt:lpstr>
      <vt:lpstr>Calibri</vt:lpstr>
      <vt:lpstr>Benutzerdefiniert</vt:lpstr>
      <vt:lpstr>PowerPoint-Präsentation</vt:lpstr>
      <vt:lpstr>Agenda</vt:lpstr>
      <vt:lpstr>1. Pianificazione e attuazione di approvvigionamenti sostenibili: primi passi</vt:lpstr>
      <vt:lpstr>1. Come attuare un approvvigionamento sostenibile: passaggi importanti</vt:lpstr>
      <vt:lpstr>1.1 Primi passi</vt:lpstr>
      <vt:lpstr>1.1 Costruire un team ed esplorare/cercare opportunità di supporto</vt:lpstr>
      <vt:lpstr>1.1 Effettuare un’analisi della situazione attuale</vt:lpstr>
      <vt:lpstr>1.1 Fissare gli obiettivi e definire il campo d’applicazione</vt:lpstr>
      <vt:lpstr>1. Come attuare un approvvigionamento sostenibile: passaggi importanti</vt:lpstr>
      <vt:lpstr>1.2 Quattro possibilità di approvvigionamento </vt:lpstr>
      <vt:lpstr>1.2 Acquisti al di sotto della soglia per gli appalti pubblici</vt:lpstr>
      <vt:lpstr>1.2 Indizione di una gara d’appalto</vt:lpstr>
      <vt:lpstr>1.2 Approvvigionamenti tramite un ufficio acquisti centralizzato</vt:lpstr>
      <vt:lpstr>1.2 Acquisti congiunti con altri comuni</vt:lpstr>
      <vt:lpstr>1. Come attuare un approvvigionamento sostenibile: passaggi importanti</vt:lpstr>
      <vt:lpstr>1.3 Marchi di qualità come supporto</vt:lpstr>
      <vt:lpstr>1.3 Esempio pratico: marchi  di prodotti  Palloni sportivi equi nelle scuole, Monaco di Baviera </vt:lpstr>
      <vt:lpstr>1. Come attuare un approvvigionamento sostenibile: passaggi importanti</vt:lpstr>
      <vt:lpstr>1.4 Esplorare il mercato e creare un catalogo </vt:lpstr>
      <vt:lpstr>1.4 Creare la struttura del catalogo</vt:lpstr>
      <vt:lpstr>1.4 La struttura di un catalogo</vt:lpstr>
      <vt:lpstr>1.4 Identificazione e valutazione dei fornitori</vt:lpstr>
      <vt:lpstr>1.4 Verifica e aggiornamento regolari</vt:lpstr>
      <vt:lpstr>1.4 Esempio pratico:  Catalogo (elettronico)  Catalogo come negozio online, Norimberga</vt:lpstr>
      <vt:lpstr>1. Come attuare un approvvigionamento sostenibile: passaggi importanti</vt:lpstr>
      <vt:lpstr>1.5 Approvvigionamento locale e regionale</vt:lpstr>
      <vt:lpstr>1. Come attuare un approvvigionamento sostenibile: passi fondamentali</vt:lpstr>
      <vt:lpstr>1.6 Come comunicare</vt:lpstr>
      <vt:lpstr>1.6 Comunicazione: coinvolgimento dei collaboratori del comune</vt:lpstr>
      <vt:lpstr>1.6 Esempio pratico: coinvolgimento dei dipendenti comunali  Pulizia ecologica a Payerbach, Austria </vt:lpstr>
      <vt:lpstr>1.6 Canali di comunicazione:  coinvolgimento dei gruppi di interesse</vt:lpstr>
      <vt:lpstr>1.6 Esempio pratico di coinvolgimento degli stakeholder  Sun Festival – Comune di Mäder, Austria</vt:lpstr>
      <vt:lpstr>2. Esercizio di gruppo</vt:lpstr>
      <vt:lpstr>2. Esercizio di gruppo</vt:lpstr>
      <vt:lpstr>3. Gestione dei rischi</vt:lpstr>
      <vt:lpstr>3. Gestione dei rischi</vt:lpstr>
      <vt:lpstr>3. Rischio: il prodotto non soddisfa le aspettative</vt:lpstr>
      <vt:lpstr>3. Esempio pratico di rischio:  Tempi di ricarica lunghi per le auto elettriche, Dipartimento di Polizia di Berlino</vt:lpstr>
      <vt:lpstr>3. Rischio: bilanci comunali limitati </vt:lpstr>
      <vt:lpstr>3. Rischio: disponibilità limitata di prodotti e servizi sostenibili</vt:lpstr>
      <vt:lpstr>4. Monitoraggio</vt:lpstr>
      <vt:lpstr>4. Monitoraggio</vt:lpstr>
      <vt:lpstr>4. Monitoraggio dei progressi</vt:lpstr>
      <vt:lpstr>Riesame del Modulo 5</vt:lpstr>
      <vt:lpstr>Grazie per l’attenzione!</vt:lpstr>
      <vt:lpstr>Fonti testi</vt:lpstr>
      <vt:lpstr>Fonte immagini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nicole</dc:creator>
  <cp:lastModifiedBy>Henrieta Winklhofer</cp:lastModifiedBy>
  <cp:revision>1</cp:revision>
  <dcterms:created xsi:type="dcterms:W3CDTF">2024-09-16T10:50:40Z</dcterms:created>
  <dcterms:modified xsi:type="dcterms:W3CDTF">2026-04-30T13:47:11Z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