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embeddedFontLst>
    <p:embeddedFont>
      <p:font typeface="Aptos Serif" panose="02020604070405020304" pitchFamily="18" charset="0"/>
      <p:regular r:id="rId51"/>
      <p:bold r:id="rId52"/>
      <p:italic r:id="rId53"/>
      <p:boldItalic r:id="rId54"/>
    </p:embeddedFont>
    <p:embeddedFont>
      <p:font typeface="Play"/>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QYS+HteaspsFpXFYVGVJuZO53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715952-EFD1-4DFF-A7C2-F43A1C846251}">
  <a:tblStyle styleId="{F4715952-EFD1-4DFF-A7C2-F43A1C84625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7F8"/>
          </a:solidFill>
        </a:fill>
      </a:tcStyle>
    </a:wholeTbl>
    <a:band1H>
      <a:tcTxStyle b="off" i="off"/>
      <a:tcStyle>
        <a:tcBdr/>
        <a:fill>
          <a:solidFill>
            <a:srgbClr val="E1EFF1"/>
          </a:solidFill>
        </a:fill>
      </a:tcStyle>
    </a:band1H>
    <a:band2H>
      <a:tcTxStyle b="off" i="off"/>
      <a:tcStyle>
        <a:tcBdr/>
      </a:tcStyle>
    </a:band2H>
    <a:band1V>
      <a:tcTxStyle b="off" i="off"/>
      <a:tcStyle>
        <a:tcBdr/>
        <a:fill>
          <a:solidFill>
            <a:srgbClr val="E1EFF1"/>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79"/>
  </p:normalViewPr>
  <p:slideViewPr>
    <p:cSldViewPr snapToGrid="0">
      <p:cViewPr varScale="1">
        <p:scale>
          <a:sx n="91" d="100"/>
          <a:sy n="91" d="100"/>
        </p:scale>
        <p:origin x="192"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ur-lex.europa.eu/legal-content/EN/TXT/HTML/?uri=CELEX:32010R0066&amp;from=EN#d1e303-1-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en.wikipedia.org/wiki/Fairtrade_Labelling" TargetMode="External"/><Relationship Id="rId13" Type="http://schemas.openxmlformats.org/officeDocument/2006/relationships/hyperlink" Target="https://en.wikipedia.org/wiki/United_States" TargetMode="External"/><Relationship Id="rId3" Type="http://schemas.openxmlformats.org/officeDocument/2006/relationships/hyperlink" Target="https://en.wikipedia.org/wiki/Fairtrade_International#cite_note-1" TargetMode="External"/><Relationship Id="rId7" Type="http://schemas.openxmlformats.org/officeDocument/2006/relationships/hyperlink" Target="https://en.wikipedia.org/wiki/Living_wage" TargetMode="External"/><Relationship Id="rId12" Type="http://schemas.openxmlformats.org/officeDocument/2006/relationships/hyperlink" Target="https://en.wikipedia.org/wiki/Canada" TargetMode="External"/><Relationship Id="rId17" Type="http://schemas.openxmlformats.org/officeDocument/2006/relationships/hyperlink" Target="https://en.wikipedia.org/wiki/Fairtrade_International" TargetMode="External"/><Relationship Id="rId2" Type="http://schemas.openxmlformats.org/officeDocument/2006/relationships/slide" Target="../slides/slide36.xml"/><Relationship Id="rId16" Type="http://schemas.openxmlformats.org/officeDocument/2006/relationships/hyperlink" Target="https://en.wikipedia.org/wiki/New_Zealand" TargetMode="External"/><Relationship Id="rId1" Type="http://schemas.openxmlformats.org/officeDocument/2006/relationships/notesMaster" Target="../notesMasters/notesMaster1.xml"/><Relationship Id="rId6" Type="http://schemas.openxmlformats.org/officeDocument/2006/relationships/hyperlink" Target="https://en.wikipedia.org/wiki/Fairtrade_International#cite_note-2" TargetMode="External"/><Relationship Id="rId11" Type="http://schemas.openxmlformats.org/officeDocument/2006/relationships/hyperlink" Target="https://en.wikipedia.org/wiki/Europe" TargetMode="External"/><Relationship Id="rId5" Type="http://schemas.openxmlformats.org/officeDocument/2006/relationships/hyperlink" Target="https://en.wikipedia.org/wiki/Fair_trade" TargetMode="External"/><Relationship Id="rId15" Type="http://schemas.openxmlformats.org/officeDocument/2006/relationships/hyperlink" Target="https://en.wikipedia.org/wiki/Australia" TargetMode="External"/><Relationship Id="rId10" Type="http://schemas.openxmlformats.org/officeDocument/2006/relationships/hyperlink" Target="https://en.wikipedia.org/wiki/Fairtrade_International#cite_note-3" TargetMode="External"/><Relationship Id="rId4" Type="http://schemas.openxmlformats.org/officeDocument/2006/relationships/hyperlink" Target="https://en.wikipedia.org/wiki/Multistakeholder_governance_model" TargetMode="External"/><Relationship Id="rId9" Type="http://schemas.openxmlformats.org/officeDocument/2006/relationships/hyperlink" Target="https://en.wikipedia.org/wiki/International_Fairtrade_Certification_Mark" TargetMode="External"/><Relationship Id="rId14" Type="http://schemas.openxmlformats.org/officeDocument/2006/relationships/hyperlink" Target="https://en.wikipedia.org/wiki/Japan"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0" indent="-228600" algn="l" rtl="0">
              <a:spcBef>
                <a:spcPts val="0"/>
              </a:spcBef>
              <a:spcAft>
                <a:spcPts val="0"/>
              </a:spcAft>
              <a:buClr>
                <a:schemeClr val="dk1"/>
              </a:buClr>
              <a:buSzPts val="1100"/>
              <a:buFont typeface="Arial"/>
              <a:buNone/>
            </a:pPr>
            <a:r>
              <a:rPr lang="de-DE"/>
              <a:t>Le etichette sociali volontarie si concentrano sulle condizioni sociali e lavorative all'interno delle catene di approvvigionamento. Questi marchi sono concepiti per promuovere standard di produzione etici e tutelare i diritti dei lavoratori.</a:t>
            </a:r>
            <a:endParaRPr/>
          </a:p>
          <a:p>
            <a:pPr marL="914400" lvl="0" indent="-228600" algn="l" rtl="0">
              <a:spcBef>
                <a:spcPts val="0"/>
              </a:spcBef>
              <a:spcAft>
                <a:spcPts val="0"/>
              </a:spcAft>
              <a:buClr>
                <a:schemeClr val="dk1"/>
              </a:buClr>
              <a:buSzPts val="1100"/>
              <a:buFont typeface="Arial"/>
              <a:buNone/>
            </a:pPr>
            <a:endParaRPr/>
          </a:p>
          <a:p>
            <a:pPr marL="914400" lvl="0" indent="-228600" algn="l" rtl="0">
              <a:spcBef>
                <a:spcPts val="0"/>
              </a:spcBef>
              <a:spcAft>
                <a:spcPts val="0"/>
              </a:spcAft>
              <a:buClr>
                <a:schemeClr val="dk1"/>
              </a:buClr>
              <a:buSzPts val="1100"/>
              <a:buFont typeface="Arial"/>
              <a:buNone/>
            </a:pPr>
            <a:r>
              <a:rPr lang="de-DE"/>
              <a:t>Come nel caso dei marchi di qualità ecologica, la certificazione da parte di organismi indipendenti svolge un ruolo fondamentale. Questi organismi valutano se le aziende soddisfano i criteri stabiliti. I criteri vengono elaborati in modo trasparente, spesso attraverso la consultazione delle parti interessate, al fine di garantire legittimità e responsabilità.</a:t>
            </a:r>
            <a:endParaRPr/>
          </a:p>
          <a:p>
            <a:pPr marL="914400" lvl="0" indent="-228600" algn="l" rtl="0">
              <a:spcBef>
                <a:spcPts val="0"/>
              </a:spcBef>
              <a:spcAft>
                <a:spcPts val="0"/>
              </a:spcAft>
              <a:buClr>
                <a:schemeClr val="dk1"/>
              </a:buClr>
              <a:buSzPts val="1100"/>
              <a:buFont typeface="Arial"/>
              <a:buNone/>
            </a:pPr>
            <a:endParaRPr/>
          </a:p>
          <a:p>
            <a:pPr marL="914400" lvl="0" indent="-228600" algn="l" rtl="0">
              <a:spcBef>
                <a:spcPts val="0"/>
              </a:spcBef>
              <a:spcAft>
                <a:spcPts val="0"/>
              </a:spcAft>
              <a:buClr>
                <a:schemeClr val="dk1"/>
              </a:buClr>
              <a:buSzPts val="1100"/>
              <a:buFont typeface="Arial"/>
              <a:buNone/>
            </a:pPr>
            <a:r>
              <a:rPr lang="de-DE"/>
              <a:t>I criteri dei label sociali sono spesso allineati alle norme fondamentali del lavoro dell’ILO (Organizzazione Internazionale del Lavoro), che includono:</a:t>
            </a:r>
            <a:endParaRPr/>
          </a:p>
          <a:p>
            <a:pPr marL="914400" lvl="0" indent="-228600" algn="l" rtl="0">
              <a:spcBef>
                <a:spcPts val="0"/>
              </a:spcBef>
              <a:spcAft>
                <a:spcPts val="0"/>
              </a:spcAft>
              <a:buClr>
                <a:schemeClr val="dk1"/>
              </a:buClr>
              <a:buSzPts val="1100"/>
              <a:buFont typeface="Arial"/>
              <a:buNone/>
            </a:pPr>
            <a:r>
              <a:rPr lang="de-DE"/>
              <a:t>Il divieto del lavoro forzato</a:t>
            </a:r>
            <a:endParaRPr/>
          </a:p>
          <a:p>
            <a:pPr marL="914400" lvl="0" indent="-228600" algn="l" rtl="0">
              <a:spcBef>
                <a:spcPts val="0"/>
              </a:spcBef>
              <a:spcAft>
                <a:spcPts val="0"/>
              </a:spcAft>
              <a:buClr>
                <a:schemeClr val="dk1"/>
              </a:buClr>
              <a:buSzPts val="1100"/>
              <a:buFont typeface="Arial"/>
              <a:buNone/>
            </a:pPr>
            <a:r>
              <a:rPr lang="de-DE"/>
              <a:t>La libertà di associazione, compreso il diritto di costituire e aderire a sindacati</a:t>
            </a:r>
            <a:endParaRPr/>
          </a:p>
          <a:p>
            <a:pPr marL="914400" lvl="0" indent="-228600" algn="l" rtl="0">
              <a:spcBef>
                <a:spcPts val="0"/>
              </a:spcBef>
              <a:spcAft>
                <a:spcPts val="0"/>
              </a:spcAft>
              <a:buClr>
                <a:schemeClr val="dk1"/>
              </a:buClr>
              <a:buSzPts val="1100"/>
              <a:buFont typeface="Arial"/>
              <a:buNone/>
            </a:pPr>
            <a:r>
              <a:rPr lang="de-DE"/>
              <a:t>La non discriminazione sulla base di razza, genere o colore della pelle</a:t>
            </a:r>
            <a:endParaRPr/>
          </a:p>
          <a:p>
            <a:pPr marL="914400" lvl="0" indent="-228600" algn="l" rtl="0">
              <a:spcBef>
                <a:spcPts val="0"/>
              </a:spcBef>
              <a:spcAft>
                <a:spcPts val="0"/>
              </a:spcAft>
              <a:buClr>
                <a:schemeClr val="dk1"/>
              </a:buClr>
              <a:buSzPts val="1100"/>
              <a:buFont typeface="Arial"/>
              <a:buNone/>
            </a:pPr>
            <a:r>
              <a:rPr lang="de-DE"/>
              <a:t>La parità di retribuzione per lo stesso lavoro</a:t>
            </a:r>
            <a:endParaRPr/>
          </a:p>
          <a:p>
            <a:pPr marL="914400" lvl="0" indent="-228600" algn="l" rtl="0">
              <a:spcBef>
                <a:spcPts val="0"/>
              </a:spcBef>
              <a:spcAft>
                <a:spcPts val="0"/>
              </a:spcAft>
              <a:buClr>
                <a:schemeClr val="dk1"/>
              </a:buClr>
              <a:buSzPts val="1100"/>
              <a:buFont typeface="Arial"/>
              <a:buNone/>
            </a:pPr>
            <a:r>
              <a:rPr lang="de-DE"/>
              <a:t>E il divieto del lavoro minorile</a:t>
            </a:r>
            <a:endParaRPr/>
          </a:p>
          <a:p>
            <a:pPr marL="914400" lvl="0" indent="-228600" algn="l" rtl="0">
              <a:spcBef>
                <a:spcPts val="0"/>
              </a:spcBef>
              <a:spcAft>
                <a:spcPts val="0"/>
              </a:spcAft>
              <a:buClr>
                <a:schemeClr val="dk1"/>
              </a:buClr>
              <a:buSzPts val="1100"/>
              <a:buFont typeface="Arial"/>
              <a:buNone/>
            </a:pPr>
            <a:endParaRPr/>
          </a:p>
          <a:p>
            <a:pPr marL="914400" lvl="0" indent="-228600" algn="l" rtl="0">
              <a:spcBef>
                <a:spcPts val="0"/>
              </a:spcBef>
              <a:spcAft>
                <a:spcPts val="0"/>
              </a:spcAft>
              <a:buClr>
                <a:schemeClr val="dk1"/>
              </a:buClr>
              <a:buSzPts val="1100"/>
              <a:buFont typeface="Arial"/>
              <a:buNone/>
            </a:pPr>
            <a:r>
              <a:rPr lang="de-DE"/>
              <a:t>Oltre a queste norme fondamentali del lavoro, le certificazioni del Commercio Equo e Solidale vanno ancora oltre:</a:t>
            </a:r>
            <a:endParaRPr/>
          </a:p>
          <a:p>
            <a:pPr marL="914400" lvl="0" indent="-228600" algn="l" rtl="0">
              <a:spcBef>
                <a:spcPts val="0"/>
              </a:spcBef>
              <a:spcAft>
                <a:spcPts val="0"/>
              </a:spcAft>
              <a:buClr>
                <a:schemeClr val="dk1"/>
              </a:buClr>
              <a:buSzPts val="1100"/>
              <a:buFont typeface="Arial"/>
              <a:buNone/>
            </a:pPr>
            <a:r>
              <a:rPr lang="de-DE"/>
              <a:t>Garantiscono un prezzo minimo e una remunerazione equa, spesso definita come salario di sussistenza</a:t>
            </a:r>
            <a:endParaRPr/>
          </a:p>
          <a:p>
            <a:pPr marL="914400" lvl="0" indent="-228600" algn="l" rtl="0">
              <a:spcBef>
                <a:spcPts val="0"/>
              </a:spcBef>
              <a:spcAft>
                <a:spcPts val="0"/>
              </a:spcAft>
              <a:buClr>
                <a:schemeClr val="dk1"/>
              </a:buClr>
              <a:buSzPts val="1100"/>
              <a:buFont typeface="Arial"/>
              <a:buNone/>
            </a:pPr>
            <a:r>
              <a:rPr lang="de-DE"/>
              <a:t>Promuovono contratti di fornitura a lungo termine, assicurando stabilità economica ai produttori</a:t>
            </a:r>
            <a:endParaRPr/>
          </a:p>
          <a:p>
            <a:pPr marL="914400" lvl="0" indent="-228600" algn="l" rtl="0">
              <a:spcBef>
                <a:spcPts val="0"/>
              </a:spcBef>
              <a:spcAft>
                <a:spcPts val="0"/>
              </a:spcAft>
              <a:buClr>
                <a:schemeClr val="dk1"/>
              </a:buClr>
              <a:buSzPts val="1100"/>
              <a:buFont typeface="Arial"/>
              <a:buNone/>
            </a:pPr>
            <a:r>
              <a:rPr lang="de-DE"/>
              <a:t>Spesso sono incluse opzioni di prefinanziamento per sostenere gli agricoltori o i produttori prima del raccolto</a:t>
            </a:r>
            <a:endParaRPr/>
          </a:p>
          <a:p>
            <a:pPr marL="914400" lvl="1" indent="-228600" algn="l" rtl="0">
              <a:lnSpc>
                <a:spcPct val="100000"/>
              </a:lnSpc>
              <a:spcBef>
                <a:spcPts val="0"/>
              </a:spcBef>
              <a:spcAft>
                <a:spcPts val="0"/>
              </a:spcAft>
              <a:buSzPts val="1400"/>
              <a:buNone/>
            </a:pPr>
            <a:endParaRPr b="1"/>
          </a:p>
          <a:p>
            <a:pPr marL="914400" lvl="1" indent="-228600" algn="l" rtl="0">
              <a:lnSpc>
                <a:spcPct val="100000"/>
              </a:lnSpc>
              <a:spcBef>
                <a:spcPts val="0"/>
              </a:spcBef>
              <a:spcAft>
                <a:spcPts val="0"/>
              </a:spcAft>
              <a:buSzPts val="1400"/>
              <a:buNone/>
            </a:pPr>
            <a:r>
              <a:rPr lang="de-DE"/>
              <a:t>Infine, viene erogato un premio Fairtrade, che viene destinato a progetti sociali quali l'istruzione, l'assistenza sanitaria o lo sviluppo delle comunità.</a:t>
            </a:r>
            <a:endParaRPr/>
          </a:p>
          <a:p>
            <a:pPr marL="457200" marR="0" lvl="0" indent="-228600" algn="l" rtl="0">
              <a:lnSpc>
                <a:spcPct val="100000"/>
              </a:lnSpc>
              <a:spcBef>
                <a:spcPts val="0"/>
              </a:spcBef>
              <a:spcAft>
                <a:spcPts val="0"/>
              </a:spcAft>
              <a:buSzPts val="1400"/>
              <a:buNone/>
            </a:pPr>
            <a:endParaRPr/>
          </a:p>
        </p:txBody>
      </p:sp>
      <p:sp>
        <p:nvSpPr>
          <p:cNvPr id="193" name="Google Shape;19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3" name="Google Shape;20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100"/>
              <a:buFont typeface="Arial"/>
              <a:buNone/>
            </a:pPr>
            <a:r>
              <a:rPr lang="de-DE"/>
              <a:t>Autodichiarazioni, note anche come etichette di tipo II. Si tratta di una categoria distinta dalle certificazioni di terze parti.</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Queste etichette si riferiscono in genere a linee di prodotti di una società commerciale che dichiarano di soddisfare un determinato standard di qualità. Tuttavia, tali dichiarazioni sono formulate dalla società stessa e non sono verificate da organismi esterni.</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Sono utilizzate esclusivamente all’interno della società o di un gruppo di società affiliate, il che significa che gli standard e i messaggi sono controllati internamente piuttosto che tramite una supervisione indipendente.</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Una differenza fondamentale è che queste affermazioni non sono certificate in modo indipendente. Non esiste un organismo esterno che verifichi le affermazioni ambientali o sociali relative al prodotto, il che può sollevare dubbi in merito alla credibilità e alla coerenza.</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Molti di questi prodotti offrono comunque ulteriori vantaggi, come l'essere biologici o del commercio equo e solidale, ma l'etichetta in sé non garantisce la verifica di tali benefici da parte di terzi.</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13" name="Google Shape;21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100"/>
              <a:buFont typeface="Arial"/>
              <a:buNone/>
            </a:pPr>
            <a:r>
              <a:rPr lang="de-DE"/>
              <a:t>Queste denominazioni evidenziano l'origine geografica di un prodotto, associandolo spesso a qualità, tradizioni o reputazione specifiche di quella regione.</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Indicano che il prodotto proviene da una determinata regione, anche se è importante notare che la definizione di “regione” può variare. Può trattarsi di una città, di una provincia o di un'area più ampia, a seconda dei criteri della denominazione.</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Queste etichette possono assumere due forme principali:</a:t>
            </a:r>
            <a:endParaRPr/>
          </a:p>
          <a:p>
            <a:pPr marL="457200" lvl="0" indent="-228600" algn="l" rtl="0">
              <a:spcBef>
                <a:spcPts val="0"/>
              </a:spcBef>
              <a:spcAft>
                <a:spcPts val="0"/>
              </a:spcAft>
              <a:buClr>
                <a:schemeClr val="dk1"/>
              </a:buClr>
              <a:buSzPts val="1100"/>
              <a:buFont typeface="Arial"/>
              <a:buNone/>
            </a:pPr>
            <a:r>
              <a:rPr lang="de-DE"/>
              <a:t>Etichette statali: rilasciate dalle autorità regionali nell'ambito di programmi ufficiali volti a promuovere i prodotti locali.</a:t>
            </a:r>
            <a:endParaRPr/>
          </a:p>
          <a:p>
            <a:pPr marL="457200" lvl="0" indent="-228600" algn="l" rtl="0">
              <a:spcBef>
                <a:spcPts val="0"/>
              </a:spcBef>
              <a:spcAft>
                <a:spcPts val="0"/>
              </a:spcAft>
              <a:buClr>
                <a:schemeClr val="dk1"/>
              </a:buClr>
              <a:buSzPts val="1100"/>
              <a:buFont typeface="Arial"/>
              <a:buNone/>
            </a:pPr>
            <a:r>
              <a:rPr lang="de-DE"/>
              <a:t>Oppure possono provenire da associazioni private, spesso sotto forma di marchi regionali creati da cooperative di produttori o gruppi di commercializzazione.</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Queste etichette sono particolarmente diffuse nei settori alimentare e agricolo — si pensi a prodotti come vini, formaggi o specialità — ma possono essere applicate anche all'artigianato o ad altri prodotti unici a livello regionale.</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SzPts val="1100"/>
              <a:buNone/>
            </a:pPr>
            <a:r>
              <a:rPr lang="de-DE"/>
              <a:t>I marchi regionali contribuiscono a promuovere l'identità locale, a sostenere le economie locali e a rafforzare la fiducia dei consumatori nell'origine e nella qualità dei prodotti.</a:t>
            </a:r>
            <a:endParaRPr/>
          </a:p>
        </p:txBody>
      </p:sp>
      <p:sp>
        <p:nvSpPr>
          <p:cNvPr id="221" name="Google Shape;22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100"/>
              <a:buFont typeface="Arial"/>
              <a:buNone/>
            </a:pPr>
            <a:r>
              <a:rPr lang="de-DE"/>
              <a:t>Le certificazioni relative all'azienda o al sito produttivo fanno parte di sistemi di gestione dei processi più ampi, piuttosto che di etichette specifiche per i prodotti.</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Queste certificazioni valutano il modo in cui un'azienda o un sito produttivo gestisce i propri processi, siano essi ambientali, sociali o etici. L'accento è posto sul miglioramento dei sistemi interni, delle pratiche e della responsabilità, piuttosto che sulla certificazione di un prodotto specifico.</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Esempi:</a:t>
            </a:r>
            <a:endParaRPr/>
          </a:p>
          <a:p>
            <a:pPr marL="457200" lvl="0" indent="-228600" algn="l" rtl="0">
              <a:spcBef>
                <a:spcPts val="0"/>
              </a:spcBef>
              <a:spcAft>
                <a:spcPts val="0"/>
              </a:spcAft>
              <a:buClr>
                <a:schemeClr val="dk1"/>
              </a:buClr>
              <a:buSzPts val="1100"/>
              <a:buFont typeface="Arial"/>
              <a:buNone/>
            </a:pPr>
            <a:r>
              <a:rPr lang="de-DE"/>
              <a:t>EMAS: L'Eco-Management and Audit Scheme è un'iniziativa volontaria dell'UE volta a migliorare le prestazioni ambientali delle aziende. Supporta le organizzazioni nella valutazione, nella rendicontazione e nel miglioramento del loro impatto ambientale attraverso audit regolari e una comunicazione trasparente.</a:t>
            </a:r>
            <a:endParaRPr/>
          </a:p>
          <a:p>
            <a:pPr marL="457200" lvl="0" indent="-228600" algn="l" rtl="0">
              <a:spcBef>
                <a:spcPts val="0"/>
              </a:spcBef>
              <a:spcAft>
                <a:spcPts val="0"/>
              </a:spcAft>
              <a:buClr>
                <a:schemeClr val="dk1"/>
              </a:buClr>
              <a:buSzPts val="1100"/>
              <a:buFont typeface="Arial"/>
              <a:buNone/>
            </a:pPr>
            <a:r>
              <a:rPr lang="de-DE"/>
              <a:t>SA8000: Si tratta di uno standard riconosciuto a livello globale per condizioni di lavoro dignitose, sviluppato da Social Accountability International. Si basa sulle norme fondamentali del lavoro dell'ILO e copre questioni quali il lavoro minorile, il lavoro forzato, la salute e la sicurezza e la remunerazione equa.</a:t>
            </a:r>
            <a:endParaRPr/>
          </a:p>
          <a:p>
            <a:pPr marL="457200" lvl="0" indent="-228600" algn="l" rtl="0">
              <a:spcBef>
                <a:spcPts val="0"/>
              </a:spcBef>
              <a:spcAft>
                <a:spcPts val="0"/>
              </a:spcAft>
              <a:buClr>
                <a:schemeClr val="dk1"/>
              </a:buClr>
              <a:buSzPts val="1100"/>
              <a:buFont typeface="Arial"/>
              <a:buNone/>
            </a:pPr>
            <a:r>
              <a:rPr lang="de-DE"/>
              <a:t>Fair Wear Foundation: Incentrata specificamente sul settore tessile, questa iniziativa mira a migliorare le condizioni di lavoro nelle catene di approvvigionamento dell'abbigliamento. Collabora con marchi, fabbriche e altre parti interessate per implementare pratiche di lavoro eque durante tutto il processo di produzione</a:t>
            </a:r>
            <a:endParaRPr/>
          </a:p>
          <a:p>
            <a:pPr marL="457200" lvl="0" indent="-228600" algn="l" rtl="0">
              <a:spcBef>
                <a:spcPts val="0"/>
              </a:spcBef>
              <a:spcAft>
                <a:spcPts val="0"/>
              </a:spcAft>
              <a:buClr>
                <a:schemeClr val="dk1"/>
              </a:buClr>
              <a:buSzPts val="1100"/>
              <a:buFont typeface="Arial"/>
              <a:buNone/>
            </a:pPr>
            <a:endParaRPr/>
          </a:p>
          <a:p>
            <a:pPr marL="457200" marR="0" lvl="0" indent="-228600" algn="l" rtl="0">
              <a:lnSpc>
                <a:spcPct val="100000"/>
              </a:lnSpc>
              <a:spcBef>
                <a:spcPts val="0"/>
              </a:spcBef>
              <a:spcAft>
                <a:spcPts val="0"/>
              </a:spcAft>
              <a:buSzPts val="1400"/>
              <a:buNone/>
            </a:pPr>
            <a:endParaRPr b="1"/>
          </a:p>
        </p:txBody>
      </p:sp>
      <p:sp>
        <p:nvSpPr>
          <p:cNvPr id="230" name="Google Shape;23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2" name="Google Shape;24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3" name="Google Shape;26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Questa diapositiva illustra le condizioni alle quali è possibile utilizzare le etichette negli appalti pubblici per dimostrare la conformità a requisiti specifici, quali standard ambientali, sociali o etici.</a:t>
            </a:r>
            <a:endParaRPr b="1"/>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Punto 1: "Riguardano solo criteri collegati all’oggetto dell’appalto"</a:t>
            </a:r>
            <a:br>
              <a:rPr lang="de-DE"/>
            </a:br>
            <a:r>
              <a:rPr lang="de-DE"/>
              <a:t>I requisiti delle etichette devono essere direttamente correlati a ciò che viene acquistato. Ad esempio, se l’appalto riguarda mobili per ufficio, l’etichetta deve riflettere caratteristiche relative ai mobili, non alle attività non correlate dell’azienda.</a:t>
            </a:r>
            <a:endParaRPr/>
          </a:p>
          <a:p>
            <a:pPr marL="457200" marR="0" lvl="0" indent="-228600" algn="l" rtl="0">
              <a:lnSpc>
                <a:spcPct val="100000"/>
              </a:lnSpc>
              <a:spcBef>
                <a:spcPts val="0"/>
              </a:spcBef>
              <a:spcAft>
                <a:spcPts val="0"/>
              </a:spcAft>
              <a:buSzPts val="1400"/>
              <a:buNone/>
            </a:pPr>
            <a:r>
              <a:rPr lang="de-DE" b="1"/>
              <a:t>Punto 2: "Si basano su criteri oggettivamente verificabili e non discriminatori"</a:t>
            </a:r>
            <a:br>
              <a:rPr lang="de-DE"/>
            </a:br>
            <a:r>
              <a:rPr lang="de-DE"/>
              <a:t>I criteri devono essere misurabili ed equi. Ciò garantisce che tutti i potenziali fornitori abbiano pari opportunità di soddisfare i requisiti, senza pregiudizi.</a:t>
            </a:r>
            <a:endParaRPr/>
          </a:p>
          <a:p>
            <a:pPr marL="457200" marR="0" lvl="0" indent="-228600" algn="l" rtl="0">
              <a:lnSpc>
                <a:spcPct val="100000"/>
              </a:lnSpc>
              <a:spcBef>
                <a:spcPts val="0"/>
              </a:spcBef>
              <a:spcAft>
                <a:spcPts val="0"/>
              </a:spcAft>
              <a:buSzPts val="1400"/>
              <a:buNone/>
            </a:pPr>
            <a:r>
              <a:rPr lang="de-DE" b="1"/>
              <a:t>Punto 3: "Sono stabiliti mediante una procedura aperta e trasparente..."</a:t>
            </a:r>
            <a:br>
              <a:rPr lang="de-DE"/>
            </a:br>
            <a:r>
              <a:rPr lang="de-DE"/>
              <a:t>Importanza del coinvolgimento delle parti interessate. Le etichette dovrebbero essere create attraverso un processo trasparente che includa il contributo di vari gruppi, quali governi, ONG, industria e consumatori, al fine di garantirne la legittimità e l’ampia accettazione.</a:t>
            </a:r>
            <a:endParaRPr/>
          </a:p>
          <a:p>
            <a:pPr marL="457200" marR="0" lvl="0" indent="-228600" algn="l" rtl="0">
              <a:lnSpc>
                <a:spcPct val="100000"/>
              </a:lnSpc>
              <a:spcBef>
                <a:spcPts val="0"/>
              </a:spcBef>
              <a:spcAft>
                <a:spcPts val="0"/>
              </a:spcAft>
              <a:buSzPts val="1400"/>
              <a:buNone/>
            </a:pPr>
            <a:r>
              <a:rPr lang="de-DE" b="1"/>
              <a:t>Punto 4: "Sono accessibili a tutte le parti interessate"</a:t>
            </a:r>
            <a:br>
              <a:rPr lang="de-DE"/>
            </a:br>
            <a:r>
              <a:rPr lang="de-DE"/>
              <a:t>Le etichette non devono essere esclusive. Tutti i potenziali fornitori devono poter accedere alle informazioni relative all’etichetta e al processo per ottenerla.</a:t>
            </a:r>
            <a:endParaRPr/>
          </a:p>
          <a:p>
            <a:pPr marL="457200" marR="0" lvl="0" indent="-228600" algn="l" rtl="0">
              <a:lnSpc>
                <a:spcPct val="100000"/>
              </a:lnSpc>
              <a:spcBef>
                <a:spcPts val="0"/>
              </a:spcBef>
              <a:spcAft>
                <a:spcPts val="0"/>
              </a:spcAft>
              <a:buSzPts val="1400"/>
              <a:buNone/>
            </a:pPr>
            <a:r>
              <a:rPr lang="de-DE" b="1"/>
              <a:t>Punto 5: "Sono stabiliti da una terza parte..."</a:t>
            </a:r>
            <a:br>
              <a:rPr lang="de-DE"/>
            </a:br>
            <a:r>
              <a:rPr lang="de-DE"/>
              <a:t>L’operatore economico (cioè il fornitore) non deve avere alcun controllo sull’organizzazione che rilascia l’etichetta. Ciò garantisce l’indipendenza e la credibilità dell’etichetta.</a:t>
            </a:r>
            <a:endParaRPr/>
          </a:p>
          <a:p>
            <a:pPr marL="457200" marR="0" lvl="0" indent="-228600" algn="l" rtl="0">
              <a:lnSpc>
                <a:spcPct val="100000"/>
              </a:lnSpc>
              <a:spcBef>
                <a:spcPts val="0"/>
              </a:spcBef>
              <a:spcAft>
                <a:spcPts val="0"/>
              </a:spcAft>
              <a:buSzPts val="1400"/>
              <a:buNone/>
            </a:pPr>
            <a:endParaRPr/>
          </a:p>
        </p:txBody>
      </p:sp>
      <p:sp>
        <p:nvSpPr>
          <p:cNvPr id="271" name="Google Shape;27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Ciò illustra il punto 5 della slide precedente: un’autocertificazione non soddisfa i requisiti </a:t>
            </a:r>
            <a:r>
              <a:rPr lang="de-DE" sz="1200" b="0" i="0" u="none" strike="noStrike" cap="none">
                <a:solidFill>
                  <a:schemeClr val="dk1"/>
                </a:solidFill>
                <a:latin typeface="Calibri"/>
                <a:ea typeface="Calibri"/>
                <a:cs typeface="Calibri"/>
                <a:sym typeface="Calibri"/>
              </a:rPr>
              <a:t>dell’articolo 43 della direttiva  2014/24/UE sugli appalti pubblici e non può quindi essere utilizzata nella procedura di appalto come mezzo per verificare la conformità</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278" name="Google Shape;27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100"/>
              <a:buFont typeface="Arial"/>
              <a:buNone/>
            </a:pPr>
            <a:r>
              <a:rPr lang="de-DE"/>
              <a:t>È possibile fare riferimento generico a un marchio solo se il prodotto o il servizio soddisfa tutti i criteri previsti dal marchio stesso. Se devono essere soddisfatti solo alcuni criteri, tali requisiti devono essere specificati nel capitolato d’appalto.</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Devono essere accettati altri marchi equivalenti: se un fornitore possiede un marchio diverso che soddisfa gli stessi standard, l’acquirente è tenuto ad accettarlo.</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Possono essere accettate anche altre prove, ma solo in casi particolari: se un fornitore non ha potuto ottenere il marchio per motivi indipendenti dalla sua volontà, deve essere autorizzato a dimostrare di soddisfare i requisiti in altro modo. Ciò potrebbe verificarsi se il marchio non fosse disponibile nel suo paese o se il fornitore fosse nuovo sul mercato e il processo avesse richiesto troppo tempo nonostante i suoi sforzi</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88" name="Google Shape;28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Le etichette di tipo 1 sono considerate le più affidabili. Si basano su un approccio multicriterio, ovvero valutano i prodotti o i servizi in base a una serie di aspetti ambientali e/o sociali, anziché a un unico fattore. I criteri sono elaborati in consultazione con un ampio gruppo di parti interessate, tra cui enti governativi, rappresentanti dei consumatori, esperti del settore e organizzazioni della società civile. Sono inoltre assegnati da organismi di certificazione e di prova indipendenti per garantire l’imparzialità e la credibilità. </a:t>
            </a:r>
            <a:endParaRPr/>
          </a:p>
          <a:p>
            <a:pPr marL="457200" marR="0" lvl="0" indent="-228600" algn="l" rtl="0">
              <a:lnSpc>
                <a:spcPct val="100000"/>
              </a:lnSpc>
              <a:spcBef>
                <a:spcPts val="0"/>
              </a:spcBef>
              <a:spcAft>
                <a:spcPts val="0"/>
              </a:spcAft>
              <a:buSzPts val="1400"/>
              <a:buNone/>
            </a:pPr>
            <a:r>
              <a:rPr lang="de-DE"/>
              <a:t>Esempi: Il marchio Ecolabel UE e il marchio Blue Angel sono marchi di tipo 1 consolidati e riconosciuti in tutta l’UE.2.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A differenza delle etichette di tipo 1, le etichette private rilasciate da ONG, gruppi industriali o associazioni possono variare notevolmente in termini di qualità e credibilità. Poiché queste etichette non si basano sempre su procedure standardizzate e trasparenti, non è possibile formulare un giudizio generale sulla loro affidabilità. Ogni etichetta deve essere valutata caso per caso utilizzando criteri chiari e oggettivi.</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Verifica rapida dell’affidabilità delle etichette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Queste domande guida possono essere utilizzate per valutare rapidamente l’affidabilità di qualsiasi etichetta:</a:t>
            </a:r>
            <a:endParaRPr/>
          </a:p>
          <a:p>
            <a:pPr marL="457200" marR="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Font typeface="Calibri"/>
              <a:buChar char="-"/>
            </a:pPr>
            <a:r>
              <a:rPr lang="de-DE"/>
              <a:t>I criteri sono ben fondati e sviluppati in modo trasparente e inclusivo? Ciò garantisce che l’etichetta rifletta gli interessi della società in generale e non solo il punto di vista di una singola organizzazione.</a:t>
            </a:r>
            <a:endParaRPr/>
          </a:p>
          <a:p>
            <a:pPr marL="457200" lvl="0" indent="-228600" algn="l" rtl="0">
              <a:lnSpc>
                <a:spcPct val="100000"/>
              </a:lnSpc>
              <a:spcBef>
                <a:spcPts val="0"/>
              </a:spcBef>
              <a:spcAft>
                <a:spcPts val="0"/>
              </a:spcAft>
              <a:buSzPts val="1400"/>
              <a:buFont typeface="Calibri"/>
              <a:buChar char="-"/>
            </a:pPr>
            <a:r>
              <a:rPr lang="de-DE"/>
              <a:t>I criteri di assegnazione sono accessibili al pubblico? Se i criteri non sono pubblici e disponibili, manca la trasparenza e la legittimità dell’etichetta è discutibile.</a:t>
            </a:r>
            <a:endParaRPr/>
          </a:p>
          <a:p>
            <a:pPr marL="457200" lvl="0" indent="-228600" algn="l" rtl="0">
              <a:lnSpc>
                <a:spcPct val="100000"/>
              </a:lnSpc>
              <a:spcBef>
                <a:spcPts val="0"/>
              </a:spcBef>
              <a:spcAft>
                <a:spcPts val="0"/>
              </a:spcAft>
              <a:buSzPts val="1400"/>
              <a:buFont typeface="Calibri"/>
              <a:buChar char="-"/>
            </a:pPr>
            <a:r>
              <a:rPr lang="de-DE"/>
              <a:t>Esiste una verifica esterna indipendente? La verifica da parte di terzi è un indicatore chiave di affidabilità.</a:t>
            </a:r>
            <a:endParaRPr/>
          </a:p>
          <a:p>
            <a:pPr marL="457200" lvl="0" indent="-228600" algn="l" rtl="0">
              <a:lnSpc>
                <a:spcPct val="100000"/>
              </a:lnSpc>
              <a:spcBef>
                <a:spcPts val="0"/>
              </a:spcBef>
              <a:spcAft>
                <a:spcPts val="0"/>
              </a:spcAft>
              <a:buSzPts val="1400"/>
              <a:buFont typeface="Calibri"/>
              <a:buChar char="-"/>
            </a:pPr>
            <a:r>
              <a:rPr lang="de-DE"/>
              <a:t>Quanto è trasparente il processo di certificazione nei confronti dei consumatori? I risultati dei test vengono pubblicati e le violazioni o i problemi vengono resi pubblici? Un marchio credibile dovrebbe comunicare in modo aperto, anche quando le cose vanno male.</a:t>
            </a:r>
            <a:endParaRPr/>
          </a:p>
          <a:p>
            <a:pPr marL="457200" marR="0" lvl="0" indent="-228600" algn="l" rtl="0">
              <a:lnSpc>
                <a:spcPct val="100000"/>
              </a:lnSpc>
              <a:spcBef>
                <a:spcPts val="0"/>
              </a:spcBef>
              <a:spcAft>
                <a:spcPts val="0"/>
              </a:spcAft>
              <a:buSzPts val="1400"/>
              <a:buNone/>
            </a:pPr>
            <a:endParaRPr/>
          </a:p>
        </p:txBody>
      </p:sp>
      <p:sp>
        <p:nvSpPr>
          <p:cNvPr id="296" name="Google Shape;29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100"/>
              <a:buFont typeface="Arial"/>
              <a:buNone/>
            </a:pPr>
            <a:r>
              <a:rPr lang="de-DE"/>
              <a:t>I criteri dei marchi possono essere utilizzati per definire i requisiti e le specifiche di un contratto. </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È possibile fare un riferimento generico a un marchio e ai suoi criteri nel caso in cui il prodotto o il servizio debba soddisfare tutti i criteri. In questo caso si può specificare che «il prodotto deve soddisfare i criteri del marchio Fairtrade» e occorre fornire un riferimento o un link a un sito web dove siano disponibili tali criteri.</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Se il prodotto deve soddisfare solo criteri specifici di un marchio, questi devono essere menzionati.</a:t>
            </a:r>
            <a:endParaRPr/>
          </a:p>
          <a:p>
            <a:pPr marL="228600" marR="0" lvl="0" indent="0" algn="l" rtl="0">
              <a:lnSpc>
                <a:spcPct val="100000"/>
              </a:lnSpc>
              <a:spcBef>
                <a:spcPts val="0"/>
              </a:spcBef>
              <a:spcAft>
                <a:spcPts val="0"/>
              </a:spcAft>
              <a:buSzPts val="1400"/>
              <a:buNone/>
            </a:pPr>
            <a:endParaRPr/>
          </a:p>
        </p:txBody>
      </p:sp>
      <p:sp>
        <p:nvSpPr>
          <p:cNvPr id="309" name="Google Shape;30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100"/>
              <a:buFont typeface="Arial"/>
              <a:buNone/>
            </a:pPr>
            <a:r>
              <a:rPr lang="de-DE"/>
              <a:t>L'amministrazione aggiudicatrice può richiedere una certificazione recante un marchio specifico a dimostrazione della conformità ai criteri di gara. Esempio: prodotti certificati con il marchio «Blue Angel».</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Devono essere accettati marchi equivalenti. Se un fornitore possiede un marchio diverso che soddisfa gli stessi standard, l'acquirente è tenuto ad accettarlo.</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Altre prove possono essere accettate solo in casi particolari. Se un fornitore non è riuscito a ottenere il marchio a causa di circostanze indipendenti dalla sua volontà, gli dovrebbe essere consentito di dimostrare la propria conformità ai requisiti in altro modo. Ciò può essere dovuto al fatto che l'etichetta non era disponibile nel proprio paese, oppure perché il fornitore è nuovo sul mercato e il processo ha richiesto troppo tempo nonostante i suoi sforzi.</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Gli offerenti devono fornire la prova che l'etichetta da loro presentata è equivalente a quella richiesta dall'autorità aggiudicatrice. L'autorità aggiudicatrice può specificare quando un'altra etichetta è equivalente, ad esempio quando soddisfa un criterio specifico.</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321" name="Google Shape;32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Un sistema di gestione ambientale (SGA) può essere richiesto come parte della capacità tecnica e professionale degli offerenti, in linea con le norme sugli appalti pubblici.</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EMS come parte della capacità tecnica e professionale</a:t>
            </a:r>
            <a:br>
              <a:rPr lang="de-DE"/>
            </a:br>
            <a:r>
              <a:rPr lang="de-DE"/>
              <a:t>Gli acquirenti pubblici possono richiedere agli offerenti di dimostrare di possedere le capacità tecniche e professionali necessarie per eseguire un contratto. Un modo per farlo, in particolare per i contratti con rilevanza ambientale, è richiedere un </a:t>
            </a:r>
            <a:r>
              <a:rPr lang="de-DE" b="1"/>
              <a:t>sistema di gestione ambientale </a:t>
            </a:r>
            <a:r>
              <a:rPr lang="de-DE"/>
              <a:t>(come ISO 14001 o EMAS).</a:t>
            </a:r>
            <a:endParaRPr/>
          </a:p>
          <a:p>
            <a:pPr marL="457200" marR="0" lvl="0" indent="-228600" algn="l" rtl="0">
              <a:lnSpc>
                <a:spcPct val="100000"/>
              </a:lnSpc>
              <a:spcBef>
                <a:spcPts val="0"/>
              </a:spcBef>
              <a:spcAft>
                <a:spcPts val="0"/>
              </a:spcAft>
              <a:buSzPts val="1400"/>
              <a:buNone/>
            </a:pPr>
            <a:r>
              <a:rPr lang="de-DE"/>
              <a:t>Si tratta di un </a:t>
            </a:r>
            <a:r>
              <a:rPr lang="de-DE" b="1"/>
              <a:t>criterio di selezione </a:t>
            </a:r>
            <a:r>
              <a:rPr lang="de-DE"/>
              <a:t>che fa parte della verifica di idoneità.</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Requisito giuridico fondamentale: collegamento con l’oggetto dell’appalto</a:t>
            </a:r>
            <a:br>
              <a:rPr lang="de-DE"/>
            </a:br>
            <a:r>
              <a:rPr lang="de-DE"/>
              <a:t>È essenziale che questo requisito sia </a:t>
            </a:r>
            <a:r>
              <a:rPr lang="de-DE" b="1"/>
              <a:t>collegato all’oggetto dell’appalto </a:t>
            </a:r>
            <a:r>
              <a:rPr lang="de-DE"/>
              <a:t>e sia </a:t>
            </a:r>
            <a:r>
              <a:rPr lang="de-DE" b="1"/>
              <a:t>proporzionato</a:t>
            </a:r>
            <a:r>
              <a:rPr lang="de-DE"/>
              <a:t>, ovvero che abbia senso tenuto conto della </a:t>
            </a:r>
            <a:r>
              <a:rPr lang="de-DE" b="1"/>
              <a:t>portata e della natura dell’appalto</a:t>
            </a:r>
            <a:r>
              <a:rPr lang="de-DE"/>
              <a:t>.</a:t>
            </a:r>
            <a:endParaRPr/>
          </a:p>
          <a:p>
            <a:pPr marL="457200" marR="0" lvl="0" indent="-228600" algn="l" rtl="0">
              <a:lnSpc>
                <a:spcPct val="100000"/>
              </a:lnSpc>
              <a:spcBef>
                <a:spcPts val="0"/>
              </a:spcBef>
              <a:spcAft>
                <a:spcPts val="0"/>
              </a:spcAft>
              <a:buSzPts val="1400"/>
              <a:buNone/>
            </a:pPr>
            <a:r>
              <a:rPr lang="de-DE"/>
              <a:t>Non è possibile richiedere semplicemente un EMS a tutti gli offerenti in tutte le situazioni: deve essere pertinente e giustificabile.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Quando tale collegamento è giustificato?</a:t>
            </a:r>
            <a:br>
              <a:rPr lang="de-DE"/>
            </a:br>
            <a:r>
              <a:rPr lang="de-DE"/>
              <a:t>Si può presumere che vi sia un collegamento valido </a:t>
            </a:r>
            <a:r>
              <a:rPr lang="de-DE" b="1"/>
              <a:t>se il contratto prevede il rispetto di norme ambientali </a:t>
            </a:r>
            <a:r>
              <a:rPr lang="de-DE"/>
              <a:t>o </a:t>
            </a:r>
            <a:r>
              <a:rPr lang="de-DE" b="1"/>
              <a:t>richiede un comportamento ambientale specifico </a:t>
            </a:r>
            <a:r>
              <a:rPr lang="de-DE"/>
              <a:t>da parte dell’appaltatore durante l’esecuzione.</a:t>
            </a:r>
            <a:endParaRPr/>
          </a:p>
          <a:p>
            <a:pPr marL="457200" marR="0" lvl="0" indent="-228600" algn="l" rtl="0">
              <a:lnSpc>
                <a:spcPct val="100000"/>
              </a:lnSpc>
              <a:spcBef>
                <a:spcPts val="0"/>
              </a:spcBef>
              <a:spcAft>
                <a:spcPts val="0"/>
              </a:spcAft>
              <a:buSzPts val="1400"/>
              <a:buNone/>
            </a:pPr>
            <a:r>
              <a:rPr lang="de-DE"/>
              <a:t>Ad esempio, se il contraente deve gestire le emissioni, ridurre i rifiuti, trattare sostanze pericolose o utilizzare procedure eco-compatibili, la presenza di un EMS è direttamente rilevante.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Esempi di tipi di contratto appropriati</a:t>
            </a:r>
            <a:br>
              <a:rPr lang="de-DE"/>
            </a:br>
            <a:r>
              <a:rPr lang="de-DE"/>
              <a:t>Questo requisito è particolarmente adatto per contratti in settori quali:</a:t>
            </a:r>
            <a:endParaRPr/>
          </a:p>
          <a:p>
            <a:pPr marL="457200" marR="0" lvl="0" indent="-228600" algn="l" rtl="0">
              <a:lnSpc>
                <a:spcPct val="100000"/>
              </a:lnSpc>
              <a:spcBef>
                <a:spcPts val="0"/>
              </a:spcBef>
              <a:spcAft>
                <a:spcPts val="0"/>
              </a:spcAft>
              <a:buSzPts val="1400"/>
              <a:buNone/>
            </a:pPr>
            <a:r>
              <a:rPr lang="de-DE" b="1"/>
              <a:t>Servizi di trasporto </a:t>
            </a:r>
            <a:r>
              <a:rPr lang="de-DE"/>
              <a:t>(ad esempio, trasporto pubblico locale in cui l’obiettivo è la riduzione delle emissioni)</a:t>
            </a:r>
            <a:endParaRPr/>
          </a:p>
          <a:p>
            <a:pPr marL="457200" marR="0" lvl="0" indent="-228600" algn="l" rtl="0">
              <a:lnSpc>
                <a:spcPct val="100000"/>
              </a:lnSpc>
              <a:spcBef>
                <a:spcPts val="0"/>
              </a:spcBef>
              <a:spcAft>
                <a:spcPts val="0"/>
              </a:spcAft>
              <a:buSzPts val="1400"/>
              <a:buNone/>
            </a:pPr>
            <a:r>
              <a:rPr lang="de-DE" b="1"/>
              <a:t>Servizi di pulizia </a:t>
            </a:r>
            <a:r>
              <a:rPr lang="de-DE"/>
              <a:t>(a causa dell’uso di sostanze chimiche e della gestione dei rifiuti)</a:t>
            </a:r>
            <a:endParaRPr/>
          </a:p>
          <a:p>
            <a:pPr marL="457200" marR="0" lvl="0" indent="-228600" algn="l" rtl="0">
              <a:lnSpc>
                <a:spcPct val="100000"/>
              </a:lnSpc>
              <a:spcBef>
                <a:spcPts val="0"/>
              </a:spcBef>
              <a:spcAft>
                <a:spcPts val="0"/>
              </a:spcAft>
              <a:buSzPts val="1400"/>
              <a:buNone/>
            </a:pPr>
            <a:r>
              <a:rPr lang="de-DE" b="1"/>
              <a:t>Gestione dei rifiuti</a:t>
            </a:r>
            <a:endParaRPr/>
          </a:p>
          <a:p>
            <a:pPr marL="457200" marR="0" lvl="0" indent="-228600" algn="l" rtl="0">
              <a:lnSpc>
                <a:spcPct val="100000"/>
              </a:lnSpc>
              <a:spcBef>
                <a:spcPts val="0"/>
              </a:spcBef>
              <a:spcAft>
                <a:spcPts val="0"/>
              </a:spcAft>
              <a:buSzPts val="1400"/>
              <a:buNone/>
            </a:pPr>
            <a:r>
              <a:rPr lang="de-DE" b="1"/>
              <a:t>Servizi di costruzione</a:t>
            </a:r>
            <a:endParaRPr/>
          </a:p>
          <a:p>
            <a:pPr marL="457200" marR="0" lvl="0" indent="-228600" algn="l" rtl="0">
              <a:lnSpc>
                <a:spcPct val="100000"/>
              </a:lnSpc>
              <a:spcBef>
                <a:spcPts val="0"/>
              </a:spcBef>
              <a:spcAft>
                <a:spcPts val="0"/>
              </a:spcAft>
              <a:buSzPts val="1400"/>
              <a:buNone/>
            </a:pPr>
            <a:r>
              <a:rPr lang="de-DE" b="1"/>
              <a:t>Manutenzione o ristrutturazione di edifici</a:t>
            </a:r>
            <a:endParaRPr/>
          </a:p>
          <a:p>
            <a:pPr marL="457200" marR="0" lvl="0" indent="-228600" algn="l" rtl="0">
              <a:lnSpc>
                <a:spcPct val="100000"/>
              </a:lnSpc>
              <a:spcBef>
                <a:spcPts val="0"/>
              </a:spcBef>
              <a:spcAft>
                <a:spcPts val="0"/>
              </a:spcAft>
              <a:buSzPts val="1400"/>
              <a:buNone/>
            </a:pPr>
            <a:r>
              <a:rPr lang="de-DE" b="1"/>
              <a:t>Approvvigionamento di sostanze chimiche</a:t>
            </a:r>
            <a:endParaRPr/>
          </a:p>
          <a:p>
            <a:pPr marL="457200" marR="0" lvl="0" indent="-228600" algn="l" rtl="0">
              <a:lnSpc>
                <a:spcPct val="100000"/>
              </a:lnSpc>
              <a:spcBef>
                <a:spcPts val="0"/>
              </a:spcBef>
              <a:spcAft>
                <a:spcPts val="0"/>
              </a:spcAft>
              <a:buSzPts val="1400"/>
              <a:buNone/>
            </a:pPr>
            <a:r>
              <a:rPr lang="de-DE"/>
              <a:t>In questi casi, un EMS può dimostrare che l’offerente dispone di sistemi in grado di soddisfare gli obblighi ambientali in modo efficace e coerente.</a:t>
            </a:r>
            <a:endParaRPr/>
          </a:p>
          <a:p>
            <a:pPr marL="457200" marR="0" lvl="0" indent="-228600" algn="l" rtl="0">
              <a:lnSpc>
                <a:spcPct val="100000"/>
              </a:lnSpc>
              <a:spcBef>
                <a:spcPts val="0"/>
              </a:spcBef>
              <a:spcAft>
                <a:spcPts val="0"/>
              </a:spcAft>
              <a:buSzPts val="1400"/>
              <a:buNone/>
            </a:pPr>
            <a:endParaRPr/>
          </a:p>
        </p:txBody>
      </p:sp>
      <p:sp>
        <p:nvSpPr>
          <p:cNvPr id="333" name="Google Shape;33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4" name="Google Shape;34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6" name="Google Shape;386;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La Commissione Europea stabilisce i criteri del marchio Ecolabel UE per diverse categorie di  prodotti al fine di ridurre al minimo il loro impatto ambientale durante l’intero ciclo di vita, garantendone al contempo l’alta qualità. Poiché ogni categoria di prodotti è diversa, i criteri sono adattati alle loro caratteristiche specifiche.</a:t>
            </a:r>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Tutti i criteri sono elaborati in consultazione con le principali parti interessate, comprese le associazioni dei consumatori e gli esperti del settore. Sono periodicamente rivisti dal Comitato per il marchio ecologico dell’Unione europea (EUEB), che tiene conto delle innovazioni tecniche o dei cambiamenti del mercato per garantire che siano aggiornati, solidi e affidabili.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Conformemente alle disposizioni dell’articolo 4 del </a:t>
            </a: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regolamento (CE) n. 66/2010 sul marchio Ecolabel UE</a:t>
            </a:r>
            <a:r>
              <a:rPr lang="de-DE" sz="1200" b="0" i="0" u="none" strike="noStrike" cap="none">
                <a:solidFill>
                  <a:schemeClr val="dk1"/>
                </a:solidFill>
                <a:latin typeface="Calibri"/>
                <a:ea typeface="Calibri"/>
                <a:cs typeface="Calibri"/>
                <a:sym typeface="Calibri"/>
              </a:rPr>
              <a:t>, ciascuno Stato membro del SEE designa l’organismo o gli organismi (organismo competente/organismi competenti, spesso abbreviati in OC) all’interno dei ministeri governativi o al di fuori di essi, responsabili dell’esecuzione dei compiti previsti dal regolamento sul marchio Ecolabel UE e garantisce che essi siano operativi. Gli organismi competenti hanno il compito di garantire che il processo di verifica sia svolto in modo coerente, neutrale e affidabile da una parte indipendente dall’operatore sottoposto a verifica, sulla base di norme e procedure internazionali, europee o nazionali relative agli organismi che gestiscono sistemi di certificazione dei prodotti.</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Ogni titolare di licenza del marchio Ecolabel UE ha firmato un contratto che stabilisce le condizioni d’uso del marchio (cfr. ALLEGATO IV del </a:t>
            </a: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regolamento (CE) n. 66/2010 </a:t>
            </a:r>
            <a:r>
              <a:rPr lang="de-DE" sz="1200" b="0" i="0" u="none" strike="noStrike" cap="none">
                <a:solidFill>
                  <a:schemeClr val="dk1"/>
                </a:solidFill>
                <a:latin typeface="Calibri"/>
                <a:ea typeface="Calibri"/>
                <a:cs typeface="Calibri"/>
                <a:sym typeface="Calibri"/>
              </a:rPr>
              <a:t>per il contratto tipo che disciplina le condizioni d’uso del marchio Ecolabel UE). Una volta stipulato il contratto, l’organismo competente può richiedere in qualsiasi momento al titolare della licenza la documentazione necessaria per verificare la conformità del prodotto ai criteri e alle condizioni d’uso stabiliti nel contratto. L’organismo competente può anche visitare i locali del titolare della licenza per assicurarsi che i requisiti siano soddisfatti.</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Maggiori informazioni sono disponibili qui: https://environment.ec.europa.eu/topics/circular-economy/eu-ecolabel/faq_en</a:t>
            </a:r>
            <a:endParaRPr/>
          </a:p>
          <a:p>
            <a:pPr marL="457200" marR="0" lvl="0" indent="-228600" algn="l" rtl="0">
              <a:lnSpc>
                <a:spcPct val="100000"/>
              </a:lnSpc>
              <a:spcBef>
                <a:spcPts val="0"/>
              </a:spcBef>
              <a:spcAft>
                <a:spcPts val="0"/>
              </a:spcAft>
              <a:buSzPts val="1400"/>
              <a:buNone/>
            </a:pPr>
            <a:endParaRPr/>
          </a:p>
        </p:txBody>
      </p:sp>
      <p:sp>
        <p:nvSpPr>
          <p:cNvPr id="421" name="Google Shape;421;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Il Blue Angel (Blauer Engel) </a:t>
            </a:r>
            <a:r>
              <a:rPr lang="de-DE"/>
              <a:t>è il marchio ecologico ufficiale della Germania, assegnato a prodotti e servizi rispettosi dell’ambiente. Indica che un prodotto soddisfa elevati standard in materia di ambiente, salute e prestazioni, aiutando i consumatori a scegliere opzioni sostenibili. Istituito nel 1978, è uno dei marchi ecologici più antichi e affidabili al mondo.</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de-DE"/>
              <a:t>Il marchio </a:t>
            </a:r>
            <a:r>
              <a:rPr lang="de-DE" b="1"/>
              <a:t>Blue Angel </a:t>
            </a:r>
            <a:r>
              <a:rPr lang="de-DE"/>
              <a:t>copre oltre</a:t>
            </a:r>
            <a:r>
              <a:rPr lang="de-DE" b="1"/>
              <a:t> 100 gruppi di prodotti</a:t>
            </a:r>
            <a:r>
              <a:rPr lang="de-DE"/>
              <a:t>, tra cui le categorie: "Vita quotidiana e abitazione", "Carta e stampa", "Elettrodomestici", "Edilizia e riscaldamento", "Commercio e amministrazione comunale", "Veicoli e mobilità".</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Definizione dei criteri</a:t>
            </a:r>
            <a:endParaRPr/>
          </a:p>
          <a:p>
            <a:pPr marL="457200" marR="0" lvl="0" indent="-228600" algn="l" rtl="0">
              <a:lnSpc>
                <a:spcPct val="100000"/>
              </a:lnSpc>
              <a:spcBef>
                <a:spcPts val="0"/>
              </a:spcBef>
              <a:spcAft>
                <a:spcPts val="0"/>
              </a:spcAft>
              <a:buSzPts val="1400"/>
              <a:buNone/>
            </a:pPr>
            <a:r>
              <a:rPr lang="de-DE"/>
              <a:t>I criteri sono sviluppati </a:t>
            </a:r>
            <a:r>
              <a:rPr lang="de-DE" b="1"/>
              <a:t>dall’Agenzia tedesca per l’ambiente (UBA)</a:t>
            </a:r>
            <a:r>
              <a:rPr lang="de-DE"/>
              <a:t>.</a:t>
            </a:r>
            <a:endParaRPr/>
          </a:p>
          <a:p>
            <a:pPr marL="457200" marR="0" lvl="0" indent="-228600" algn="l" rtl="0">
              <a:lnSpc>
                <a:spcPct val="100000"/>
              </a:lnSpc>
              <a:spcBef>
                <a:spcPts val="0"/>
              </a:spcBef>
              <a:spcAft>
                <a:spcPts val="0"/>
              </a:spcAft>
              <a:buSzPts val="1400"/>
              <a:buNone/>
            </a:pPr>
            <a:r>
              <a:rPr lang="de-DE"/>
              <a:t>Si basano su una </a:t>
            </a:r>
            <a:r>
              <a:rPr lang="de-DE" b="1"/>
              <a:t>valutazione del ciclo di vita </a:t>
            </a:r>
            <a:r>
              <a:rPr lang="de-DE"/>
              <a:t>(dalla produzione allo smaltimento).</a:t>
            </a:r>
            <a:endParaRPr/>
          </a:p>
          <a:p>
            <a:pPr marL="457200" marR="0" lvl="0" indent="-228600" algn="l" rtl="0">
              <a:lnSpc>
                <a:spcPct val="100000"/>
              </a:lnSpc>
              <a:spcBef>
                <a:spcPts val="0"/>
              </a:spcBef>
              <a:spcAft>
                <a:spcPts val="0"/>
              </a:spcAft>
              <a:buSzPts val="1400"/>
              <a:buNone/>
            </a:pPr>
            <a:r>
              <a:rPr lang="de-DE"/>
              <a:t>I fattori includono </a:t>
            </a:r>
            <a:r>
              <a:rPr lang="de-DE" b="1"/>
              <a:t>l’impatto sul clima</a:t>
            </a:r>
            <a:r>
              <a:rPr lang="de-DE"/>
              <a:t>, </a:t>
            </a:r>
            <a:r>
              <a:rPr lang="de-DE" b="1"/>
              <a:t>l’uso delle risorse</a:t>
            </a:r>
            <a:r>
              <a:rPr lang="de-DE"/>
              <a:t>, </a:t>
            </a:r>
            <a:r>
              <a:rPr lang="de-DE" b="1"/>
              <a:t>la tossicità</a:t>
            </a:r>
            <a:r>
              <a:rPr lang="de-DE"/>
              <a:t>, </a:t>
            </a:r>
            <a:r>
              <a:rPr lang="de-DE" b="1"/>
              <a:t>la durata </a:t>
            </a:r>
            <a:r>
              <a:rPr lang="de-DE"/>
              <a:t>e </a:t>
            </a:r>
            <a:r>
              <a:rPr lang="de-DE" b="1"/>
              <a:t>la riciclabilità</a:t>
            </a:r>
            <a:r>
              <a:rPr lang="de-DE"/>
              <a:t>.</a:t>
            </a:r>
            <a:endParaRPr/>
          </a:p>
          <a:p>
            <a:pPr marL="457200" marR="0" lvl="0" indent="-228600" algn="l" rtl="0">
              <a:lnSpc>
                <a:spcPct val="100000"/>
              </a:lnSpc>
              <a:spcBef>
                <a:spcPts val="0"/>
              </a:spcBef>
              <a:spcAft>
                <a:spcPts val="0"/>
              </a:spcAft>
              <a:buSzPts val="1400"/>
              <a:buNone/>
            </a:pPr>
            <a:r>
              <a:rPr lang="de-DE"/>
              <a:t>I criteri provvisori vengono sottoposti a </a:t>
            </a:r>
            <a:r>
              <a:rPr lang="de-DE" b="1"/>
              <a:t>consultazioni con le parti interessate </a:t>
            </a:r>
            <a:r>
              <a:rPr lang="de-DE"/>
              <a:t>(tra cui industria, ONG e comunità scientifica).</a:t>
            </a:r>
            <a:endParaRPr/>
          </a:p>
          <a:p>
            <a:pPr marL="457200" marR="0" lvl="0" indent="-228600" algn="l" rtl="0">
              <a:lnSpc>
                <a:spcPct val="100000"/>
              </a:lnSpc>
              <a:spcBef>
                <a:spcPts val="0"/>
              </a:spcBef>
              <a:spcAft>
                <a:spcPts val="0"/>
              </a:spcAft>
              <a:buSzPts val="1400"/>
              <a:buNone/>
            </a:pPr>
            <a:r>
              <a:rPr lang="de-DE"/>
              <a:t>I criteri vengono rivisti e aggiornati </a:t>
            </a:r>
            <a:r>
              <a:rPr lang="de-DE" b="1"/>
              <a:t>ogni 3-4 anni </a:t>
            </a:r>
            <a:r>
              <a:rPr lang="de-DE"/>
              <a:t>per riflettere i progressi tecnologici.</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Monitoraggio e certificazione</a:t>
            </a:r>
            <a:endParaRPr/>
          </a:p>
          <a:p>
            <a:pPr marL="457200" marR="0" lvl="0" indent="-228600" algn="l" rtl="0">
              <a:lnSpc>
                <a:spcPct val="100000"/>
              </a:lnSpc>
              <a:spcBef>
                <a:spcPts val="0"/>
              </a:spcBef>
              <a:spcAft>
                <a:spcPts val="0"/>
              </a:spcAft>
              <a:buSzPts val="1400"/>
              <a:buNone/>
            </a:pPr>
            <a:r>
              <a:rPr lang="de-DE"/>
              <a:t>La certificazione indipendente è gestita da </a:t>
            </a:r>
            <a:r>
              <a:rPr lang="de-DE" b="1"/>
              <a:t>RAL gGmbH </a:t>
            </a:r>
            <a:r>
              <a:rPr lang="de-DE"/>
              <a:t>(un’organizzazione neutrale).</a:t>
            </a:r>
            <a:endParaRPr/>
          </a:p>
          <a:p>
            <a:pPr marL="457200" marR="0" lvl="0" indent="-228600" algn="l" rtl="0">
              <a:lnSpc>
                <a:spcPct val="100000"/>
              </a:lnSpc>
              <a:spcBef>
                <a:spcPts val="0"/>
              </a:spcBef>
              <a:spcAft>
                <a:spcPts val="0"/>
              </a:spcAft>
              <a:buSzPts val="1400"/>
              <a:buNone/>
            </a:pPr>
            <a:r>
              <a:rPr lang="de-DE"/>
              <a:t>I produttori </a:t>
            </a:r>
            <a:r>
              <a:rPr lang="de-DE" b="1"/>
              <a:t>presentano domanda su base volontaria </a:t>
            </a:r>
            <a:r>
              <a:rPr lang="de-DE"/>
              <a:t>e devono fornire documentazione dettagliata e risultati dei test.</a:t>
            </a:r>
            <a:endParaRPr/>
          </a:p>
          <a:p>
            <a:pPr marL="457200" marR="0" lvl="0" indent="-228600" algn="l" rtl="0">
              <a:lnSpc>
                <a:spcPct val="100000"/>
              </a:lnSpc>
              <a:spcBef>
                <a:spcPts val="0"/>
              </a:spcBef>
              <a:spcAft>
                <a:spcPts val="0"/>
              </a:spcAft>
              <a:buSzPts val="1400"/>
              <a:buNone/>
            </a:pPr>
            <a:r>
              <a:rPr lang="de-DE"/>
              <a:t>I prodotti vengono </a:t>
            </a:r>
            <a:r>
              <a:rPr lang="de-DE" b="1"/>
              <a:t>regolarmente rivisti </a:t>
            </a:r>
            <a:r>
              <a:rPr lang="de-DE"/>
              <a:t>e l’uso improprio dell’etichetta è perseguibile penalmente.</a:t>
            </a:r>
            <a:endParaRPr/>
          </a:p>
          <a:p>
            <a:pPr marL="457200" marR="0" lvl="0" indent="-228600" algn="l" rtl="0">
              <a:lnSpc>
                <a:spcPct val="100000"/>
              </a:lnSpc>
              <a:spcBef>
                <a:spcPts val="0"/>
              </a:spcBef>
              <a:spcAft>
                <a:spcPts val="0"/>
              </a:spcAft>
              <a:buSzPts val="1400"/>
              <a:buNone/>
            </a:pPr>
            <a:r>
              <a:rPr lang="de-DE"/>
              <a:t>Il marchio può essere </a:t>
            </a:r>
            <a:r>
              <a:rPr lang="de-DE" b="1"/>
              <a:t>revocato </a:t>
            </a:r>
            <a:r>
              <a:rPr lang="de-DE"/>
              <a:t>se i criteri non sono più soddisfatti.</a:t>
            </a:r>
            <a:endParaRPr/>
          </a:p>
          <a:p>
            <a:pPr marL="457200" marR="0" lvl="0" indent="-228600" algn="l" rtl="0">
              <a:lnSpc>
                <a:spcPct val="100000"/>
              </a:lnSpc>
              <a:spcBef>
                <a:spcPts val="0"/>
              </a:spcBef>
              <a:spcAft>
                <a:spcPts val="0"/>
              </a:spcAft>
              <a:buSzPts val="1400"/>
              <a:buNone/>
            </a:pPr>
            <a:endParaRPr/>
          </a:p>
        </p:txBody>
      </p:sp>
      <p:sp>
        <p:nvSpPr>
          <p:cNvPr id="433" name="Google Shape;43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sz="1200" b="1" i="0" u="none" strike="noStrike" cap="none">
                <a:solidFill>
                  <a:schemeClr val="dk1"/>
                </a:solidFill>
                <a:latin typeface="Calibri"/>
                <a:ea typeface="Calibri"/>
                <a:cs typeface="Calibri"/>
                <a:sym typeface="Calibri"/>
              </a:rPr>
              <a:t>Fairtrade International</a:t>
            </a:r>
            <a:r>
              <a:rPr lang="de-DE" sz="1200" b="0" i="0" u="none" strike="noStrike" cap="none">
                <a:solidFill>
                  <a:schemeClr val="dk1"/>
                </a:solidFill>
                <a:latin typeface="Calibri"/>
                <a:ea typeface="Calibri"/>
                <a:cs typeface="Calibri"/>
                <a:sym typeface="Calibri"/>
              </a:rPr>
              <a:t>, o </a:t>
            </a:r>
            <a:r>
              <a:rPr lang="de-DE" sz="1200" b="1" i="0" u="none" strike="noStrike" cap="none">
                <a:solidFill>
                  <a:schemeClr val="dk1"/>
                </a:solidFill>
                <a:latin typeface="Calibri"/>
                <a:ea typeface="Calibri"/>
                <a:cs typeface="Calibri"/>
                <a:sym typeface="Calibri"/>
              </a:rPr>
              <a:t>Fairtrade Labelling Organizations International E.V.</a:t>
            </a:r>
            <a:r>
              <a:rPr lang="de-DE" sz="1200" b="0" i="0" u="sng" strike="noStrike" cap="none" baseline="3000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a:t>
            </a:r>
            <a:r>
              <a:rPr lang="de-DE" sz="1200" b="0" i="0" u="none" strike="noStrike" cap="none">
                <a:solidFill>
                  <a:schemeClr val="dk1"/>
                </a:solidFill>
                <a:latin typeface="Calibri"/>
                <a:ea typeface="Calibri"/>
                <a:cs typeface="Calibri"/>
                <a:sym typeface="Calibri"/>
              </a:rPr>
              <a:t>  è un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gruppo multistakeholder </a:t>
            </a:r>
            <a:r>
              <a:rPr lang="de-DE" sz="1200" b="0" i="0" u="none" strike="noStrike" cap="none">
                <a:solidFill>
                  <a:schemeClr val="dk1"/>
                </a:solidFill>
                <a:latin typeface="Calibri"/>
                <a:ea typeface="Calibri"/>
                <a:cs typeface="Calibri"/>
                <a:sym typeface="Calibri"/>
              </a:rPr>
              <a:t>senza scopo di lucro orientato ai prodotti che mira a promuovere il benessere degli agricoltori e dei lavoratori attraverso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il commercio equo e solidale</a:t>
            </a:r>
            <a:r>
              <a:rPr lang="de-DE" sz="1200" b="0" i="0" u="none" strike="noStrike" cap="none">
                <a:solidFill>
                  <a:schemeClr val="dk1"/>
                </a:solidFill>
                <a:latin typeface="Calibri"/>
                <a:ea typeface="Calibri"/>
                <a:cs typeface="Calibri"/>
                <a:sym typeface="Calibri"/>
              </a:rPr>
              <a:t>. Il lavoro di Fairtrade è guidato da una strategia globale</a:t>
            </a:r>
            <a:r>
              <a:rPr lang="de-DE" sz="1200" b="0" i="0" u="sng" strike="noStrike" cap="none" baseline="3000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[2]</a:t>
            </a:r>
            <a:r>
              <a:rPr lang="de-DE" sz="1200" b="0" i="0" u="none" strike="noStrike" cap="none">
                <a:solidFill>
                  <a:schemeClr val="dk1"/>
                </a:solidFill>
                <a:latin typeface="Calibri"/>
                <a:ea typeface="Calibri"/>
                <a:cs typeface="Calibri"/>
                <a:sym typeface="Calibri"/>
              </a:rPr>
              <a:t>  incentrata sulla garanzia che tutti gli agricoltori percepiscano un reddito dignitoso e che i lavoratori agricoli guadagnino un </a:t>
            </a:r>
            <a:r>
              <a:rPr lang="de-DE"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salario dignitoso</a:t>
            </a:r>
            <a:r>
              <a:rPr lang="de-DE" sz="1200" b="0" i="0" u="none" strike="noStrike" cap="none">
                <a:solidFill>
                  <a:schemeClr val="dk1"/>
                </a:solidFill>
                <a:latin typeface="Calibri"/>
                <a:ea typeface="Calibri"/>
                <a:cs typeface="Calibri"/>
                <a:sym typeface="Calibri"/>
              </a:rPr>
              <a:t>. Fairtrade lavora con agricoltori e lavoratori di oltre 300 prodotti. I principali prodotti promossi con il marchio Fairtrade sono caffè, cacao, banane, fiori, tè e zucchero.</a:t>
            </a:r>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Fairtrade è un’associazione composta da tre reti di produttori, diciannove organizzazioni nazionali Fairtrade (precedentemente denominate "organizzazioni </a:t>
            </a:r>
            <a:r>
              <a:rPr lang="de-DE" sz="12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di certificazione Fairtrade</a:t>
            </a:r>
            <a:r>
              <a:rPr lang="de-DE" sz="1200" b="0" i="0" u="none" strike="noStrike" cap="none">
                <a:solidFill>
                  <a:schemeClr val="dk1"/>
                </a:solidFill>
                <a:latin typeface="Calibri"/>
                <a:ea typeface="Calibri"/>
                <a:cs typeface="Calibri"/>
                <a:sym typeface="Calibri"/>
              </a:rPr>
              <a:t>") e otto organizzazioni di commercializzazione Fairtrade che promuovono e commercializzano il </a:t>
            </a:r>
            <a:r>
              <a:rPr lang="de-DE" sz="1200" b="0" i="0"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marchio di certificazione Fairtrade </a:t>
            </a:r>
            <a:r>
              <a:rPr lang="de-DE" sz="1200" b="0" i="0" u="none" strike="noStrike" cap="none">
                <a:solidFill>
                  <a:schemeClr val="dk1"/>
                </a:solidFill>
                <a:latin typeface="Calibri"/>
                <a:ea typeface="Calibri"/>
                <a:cs typeface="Calibri"/>
                <a:sym typeface="Calibri"/>
              </a:rPr>
              <a:t>nei rispettivi paesi. </a:t>
            </a:r>
            <a:r>
              <a:rPr lang="de-DE" sz="1200" b="0" i="0" u="sng" strike="noStrike" cap="none" baseline="30000">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[3]</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Le reti di produttori sono presenti in America Latina, Caraibi, Africa, Medio Oriente, Asia e Pacifico. Le organizzazioni nazionali Fairtrade sono presenti in 16 paesi </a:t>
            </a:r>
            <a:r>
              <a:rPr lang="de-DE" sz="1200" b="0" i="0" u="sng" strike="noStrike" cap="none">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europei</a:t>
            </a:r>
            <a:r>
              <a:rPr lang="de-DE" sz="1200" b="0" i="0" u="none" strike="noStrike" cap="none">
                <a:solidFill>
                  <a:schemeClr val="dk1"/>
                </a:solidFill>
                <a:latin typeface="Calibri"/>
                <a:ea typeface="Calibri"/>
                <a:cs typeface="Calibri"/>
                <a:sym typeface="Calibri"/>
              </a:rPr>
              <a:t>, oltre che in </a:t>
            </a:r>
            <a:r>
              <a:rPr lang="de-DE" sz="1200" b="0" i="0" u="sng" strike="noStrike" cap="none">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Canada</a:t>
            </a:r>
            <a:r>
              <a:rPr lang="de-DE" sz="1200" b="0" i="0" u="none" strike="noStrike" cap="none">
                <a:solidFill>
                  <a:schemeClr val="dk1"/>
                </a:solidFill>
                <a:latin typeface="Calibri"/>
                <a:ea typeface="Calibri"/>
                <a:cs typeface="Calibri"/>
                <a:sym typeface="Calibri"/>
              </a:rPr>
              <a:t>, </a:t>
            </a:r>
            <a:r>
              <a:rPr lang="de-DE" sz="1200" b="0" i="0" u="sng" strike="noStrike" cap="none">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Stati Uniti</a:t>
            </a:r>
            <a:r>
              <a:rPr lang="de-DE" sz="1200" b="0" i="0" u="none" strike="noStrike" cap="none">
                <a:solidFill>
                  <a:schemeClr val="dk1"/>
                </a:solidFill>
                <a:latin typeface="Calibri"/>
                <a:ea typeface="Calibri"/>
                <a:cs typeface="Calibri"/>
                <a:sym typeface="Calibri"/>
              </a:rPr>
              <a:t>, </a:t>
            </a:r>
            <a:r>
              <a:rPr lang="de-DE" sz="1200" b="0" i="0" u="sng" strike="noStrike" cap="none">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Giappone</a:t>
            </a:r>
            <a:r>
              <a:rPr lang="de-DE" sz="1200" b="0" i="0" u="none" strike="noStrike" cap="none">
                <a:solidFill>
                  <a:schemeClr val="dk1"/>
                </a:solidFill>
                <a:latin typeface="Calibri"/>
                <a:ea typeface="Calibri"/>
                <a:cs typeface="Calibri"/>
                <a:sym typeface="Calibri"/>
              </a:rPr>
              <a:t>, </a:t>
            </a:r>
            <a:r>
              <a:rPr lang="de-DE" sz="1200" b="0" i="0" u="sng" strike="noStrike" cap="none">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Australia </a:t>
            </a:r>
            <a:r>
              <a:rPr lang="de-DE" sz="1200" b="0" i="0" u="none" strike="noStrike" cap="none">
                <a:solidFill>
                  <a:schemeClr val="dk1"/>
                </a:solidFill>
                <a:latin typeface="Calibri"/>
                <a:ea typeface="Calibri"/>
                <a:cs typeface="Calibri"/>
                <a:sym typeface="Calibri"/>
              </a:rPr>
              <a:t>e </a:t>
            </a:r>
            <a:r>
              <a:rPr lang="de-DE" sz="1200" b="0" i="0" u="sng" strike="noStrike" cap="none">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Nuova Zelanda.</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sz="1200" b="0" i="0" u="none" strike="noStrike" cap="none">
                <a:solidFill>
                  <a:schemeClr val="dk1"/>
                </a:solidFill>
                <a:latin typeface="Calibri"/>
                <a:ea typeface="Calibri"/>
                <a:cs typeface="Calibri"/>
                <a:sym typeface="Calibri"/>
              </a:rPr>
              <a:t>Affinché un prodotto possa fregiarsi del marchio Fairtrade, deve provenire da organizzazioni di produttori ispezionate e certificate da FLOCERT. Le colture devono essere coltivate e raccolte in conformità con gli standard internazionali Fairtrade stabiliti da Fairtrade International. Anche la catena di approvvigionamento è monitorata da FLOCERT per garantire l’integrità dei prodotti etichettati. Solo i licenziatari autorizzati possono utilizzare il marchio Fairtrade sui propri prodotti. </a:t>
            </a:r>
            <a:r>
              <a:rPr lang="de-DE" sz="1200" b="1" i="0" u="none" strike="noStrike" cap="none">
                <a:solidFill>
                  <a:schemeClr val="dk1"/>
                </a:solidFill>
                <a:latin typeface="Calibri"/>
                <a:ea typeface="Calibri"/>
                <a:cs typeface="Calibri"/>
                <a:sym typeface="Calibri"/>
              </a:rPr>
              <a:t>Flocert GmbH </a:t>
            </a:r>
            <a:r>
              <a:rPr lang="de-DE" sz="1200" b="0" i="0" u="none" strike="noStrike" cap="none">
                <a:solidFill>
                  <a:schemeClr val="dk1"/>
                </a:solidFill>
                <a:latin typeface="Calibri"/>
                <a:ea typeface="Calibri"/>
                <a:cs typeface="Calibri"/>
                <a:sym typeface="Calibri"/>
              </a:rPr>
              <a:t>(stilizzato </a:t>
            </a:r>
            <a:r>
              <a:rPr lang="de-DE" sz="1200" b="1" i="0" u="none" strike="noStrike" cap="none">
                <a:solidFill>
                  <a:schemeClr val="dk1"/>
                </a:solidFill>
                <a:latin typeface="Calibri"/>
                <a:ea typeface="Calibri"/>
                <a:cs typeface="Calibri"/>
                <a:sym typeface="Calibri"/>
              </a:rPr>
              <a:t>FLOCERT</a:t>
            </a:r>
            <a:r>
              <a:rPr lang="de-DE" sz="1200" b="0" i="0" u="none" strike="noStrike" cap="none">
                <a:solidFill>
                  <a:schemeClr val="dk1"/>
                </a:solidFill>
                <a:latin typeface="Calibri"/>
                <a:ea typeface="Calibri"/>
                <a:cs typeface="Calibri"/>
                <a:sym typeface="Calibri"/>
              </a:rPr>
              <a:t>) è un ente di certificazione </a:t>
            </a:r>
            <a:r>
              <a:rPr lang="de-DE" sz="1200" b="0" i="0" u="sng" strike="noStrike" cap="none">
                <a:solidFill>
                  <a:schemeClr val="dk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Fairtrade </a:t>
            </a:r>
            <a:r>
              <a:rPr lang="de-DE" sz="1200" b="0" i="0" u="none" strike="noStrike" cap="none">
                <a:solidFill>
                  <a:schemeClr val="dk1"/>
                </a:solidFill>
                <a:latin typeface="Calibri"/>
                <a:ea typeface="Calibri"/>
                <a:cs typeface="Calibri"/>
                <a:sym typeface="Calibri"/>
              </a:rPr>
              <a:t>con sede a Bonn, in Germania.</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de-DE"/>
              <a:t>Fonte: Wikipedia https://en.wikipedia.org/wiki/FLOCERT</a:t>
            </a:r>
            <a:endParaRPr/>
          </a:p>
          <a:p>
            <a:pPr marL="457200" marR="0" lvl="0" indent="-228600" algn="l" rtl="0">
              <a:lnSpc>
                <a:spcPct val="100000"/>
              </a:lnSpc>
              <a:spcBef>
                <a:spcPts val="0"/>
              </a:spcBef>
              <a:spcAft>
                <a:spcPts val="0"/>
              </a:spcAft>
              <a:buSzPts val="1400"/>
              <a:buNone/>
            </a:pPr>
            <a:endParaRPr/>
          </a:p>
        </p:txBody>
      </p:sp>
      <p:sp>
        <p:nvSpPr>
          <p:cNvPr id="445" name="Google Shape;44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"Bio" o "biologico": termini protetti dalla legge</a:t>
            </a:r>
            <a:br>
              <a:rPr lang="de-DE"/>
            </a:br>
            <a:r>
              <a:rPr lang="de-DE"/>
              <a:t>I termini </a:t>
            </a:r>
            <a:r>
              <a:rPr lang="de-DE" b="1"/>
              <a:t>"bio" </a:t>
            </a:r>
            <a:r>
              <a:rPr lang="de-DE"/>
              <a:t>e </a:t>
            </a:r>
            <a:r>
              <a:rPr lang="de-DE" b="1"/>
              <a:t>"biologico" </a:t>
            </a:r>
            <a:r>
              <a:rPr lang="de-DE"/>
              <a:t>sono </a:t>
            </a:r>
            <a:r>
              <a:rPr lang="de-DE" b="1"/>
              <a:t>denominazioni definite legalmente </a:t>
            </a:r>
            <a:r>
              <a:rPr lang="de-DE"/>
              <a:t>all’interno dell’UE.</a:t>
            </a:r>
            <a:br>
              <a:rPr lang="de-DE"/>
            </a:br>
            <a:r>
              <a:rPr lang="de-DE"/>
              <a:t>Solo i prodotti che soddisfano specifici standard stabiliti dalla legislazione dell’UE possono fregiarsi di questi termini.</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Base giuridica – Regolamento (UE) 2018/848</a:t>
            </a:r>
            <a:br>
              <a:rPr lang="de-DE"/>
            </a:br>
            <a:r>
              <a:rPr lang="de-DE"/>
              <a:t>Tutta la produzione e l’etichettatura degli alimenti biologici devono essere conformi al </a:t>
            </a:r>
            <a:r>
              <a:rPr lang="de-DE" b="1"/>
              <a:t>regolamento (UE) 2018/848</a:t>
            </a:r>
            <a:r>
              <a:rPr lang="de-DE"/>
              <a:t>, adottato dal Parlamento europeo e dal Consiglio.</a:t>
            </a:r>
            <a:br>
              <a:rPr lang="de-DE"/>
            </a:br>
            <a:r>
              <a:rPr lang="de-DE"/>
              <a:t>Questo regolamento armonizza le norme in tutti gli Stati membri e garantisce che i prodotti etichettati come "biologici" soddisfino gli stessi elevati standard in tutta l’UE.</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Etichetta biologica UE obbligatoria</a:t>
            </a:r>
            <a:br>
              <a:rPr lang="de-DE"/>
            </a:br>
            <a:r>
              <a:rPr lang="de-DE" b="1"/>
              <a:t>Il logo biologico UE </a:t>
            </a:r>
            <a:r>
              <a:rPr lang="de-DE"/>
              <a:t>(la foglia verde composta da stelle) è </a:t>
            </a:r>
            <a:r>
              <a:rPr lang="de-DE" b="1"/>
              <a:t>obbligatorio per tutti gli alimenti biologici preconfezionati </a:t>
            </a:r>
            <a:r>
              <a:rPr lang="de-DE"/>
              <a:t>prodotti all’interno dell’UE e commercializzati come tali.</a:t>
            </a:r>
            <a:br>
              <a:rPr lang="de-DE"/>
            </a:b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Criteri biologici fondamentali – Conformità almeno al 95%</a:t>
            </a:r>
            <a:br>
              <a:rPr lang="de-DE"/>
            </a:br>
            <a:r>
              <a:rPr lang="de-DE"/>
              <a:t>Per ottenere l’etichetta, </a:t>
            </a:r>
            <a:r>
              <a:rPr lang="de-DE" b="1"/>
              <a:t>almeno il 95% degli ingredienti </a:t>
            </a:r>
            <a:r>
              <a:rPr lang="de-DE"/>
              <a:t>deve essere certificato biologico. I criteri fondamentali includono:</a:t>
            </a:r>
            <a:endParaRPr/>
          </a:p>
          <a:p>
            <a:pPr marL="457200" marR="0" lvl="0" indent="-228600" algn="l" rtl="0">
              <a:lnSpc>
                <a:spcPct val="100000"/>
              </a:lnSpc>
              <a:spcBef>
                <a:spcPts val="0"/>
              </a:spcBef>
              <a:spcAft>
                <a:spcPts val="0"/>
              </a:spcAft>
              <a:buSzPts val="1400"/>
              <a:buNone/>
            </a:pPr>
            <a:r>
              <a:rPr lang="de-DE" b="1"/>
              <a:t>- Nessun pesticida o fertilizzante chimico</a:t>
            </a:r>
            <a:r>
              <a:rPr lang="de-DE"/>
              <a:t>: sono ammesse solo sostanze naturali.</a:t>
            </a:r>
            <a:endParaRPr/>
          </a:p>
          <a:p>
            <a:pPr marL="457200" marR="0" lvl="0" indent="-228600" algn="l" rtl="0">
              <a:lnSpc>
                <a:spcPct val="100000"/>
              </a:lnSpc>
              <a:spcBef>
                <a:spcPts val="0"/>
              </a:spcBef>
              <a:spcAft>
                <a:spcPts val="0"/>
              </a:spcAft>
              <a:buSzPts val="1400"/>
              <a:buNone/>
            </a:pPr>
            <a:r>
              <a:rPr lang="de-DE" b="1"/>
              <a:t>- Standard di benessere degli animali</a:t>
            </a:r>
            <a:r>
              <a:rPr lang="de-DE"/>
              <a:t>, compreso un </a:t>
            </a:r>
            <a:r>
              <a:rPr lang="de-DE" b="1"/>
              <a:t>limite alla densità degli animali per ettaro </a:t>
            </a:r>
            <a:r>
              <a:rPr lang="de-DE"/>
              <a:t>e </a:t>
            </a:r>
            <a:r>
              <a:rPr lang="de-DE" b="1"/>
              <a:t>un allevamento adeguato alla specie</a:t>
            </a:r>
            <a:r>
              <a:rPr lang="de-DE"/>
              <a:t>.</a:t>
            </a:r>
            <a:endParaRPr/>
          </a:p>
          <a:p>
            <a:pPr marL="457200" marR="0" lvl="0" indent="-228600" algn="l" rtl="0">
              <a:lnSpc>
                <a:spcPct val="100000"/>
              </a:lnSpc>
              <a:spcBef>
                <a:spcPts val="0"/>
              </a:spcBef>
              <a:spcAft>
                <a:spcPts val="0"/>
              </a:spcAft>
              <a:buSzPts val="1400"/>
              <a:buNone/>
            </a:pPr>
            <a:r>
              <a:rPr lang="de-DE" b="1"/>
              <a:t>- Mangimi biologici </a:t>
            </a:r>
            <a:r>
              <a:rPr lang="de-DE"/>
              <a:t>e </a:t>
            </a:r>
            <a:r>
              <a:rPr lang="de-DE" b="1"/>
              <a:t>divieto di somministrare antibiotici </a:t>
            </a:r>
            <a:r>
              <a:rPr lang="de-DE"/>
              <a:t>se non per trattamenti medici necessari.</a:t>
            </a:r>
            <a:endParaRPr/>
          </a:p>
          <a:p>
            <a:pPr marL="457200" marR="0" lvl="0" indent="-228600" algn="l" rtl="0">
              <a:lnSpc>
                <a:spcPct val="100000"/>
              </a:lnSpc>
              <a:spcBef>
                <a:spcPts val="0"/>
              </a:spcBef>
              <a:spcAft>
                <a:spcPts val="0"/>
              </a:spcAft>
              <a:buSzPts val="1400"/>
              <a:buNone/>
            </a:pPr>
            <a:r>
              <a:rPr lang="de-DE" b="1"/>
              <a:t>- Nessuna ingegneria genetica</a:t>
            </a:r>
            <a:r>
              <a:rPr lang="de-DE"/>
              <a:t>: gli OGM sono severamente vietati.</a:t>
            </a:r>
            <a:endParaRPr/>
          </a:p>
          <a:p>
            <a:pPr marL="457200" marR="0" lvl="0" indent="-228600" algn="l" rtl="0">
              <a:lnSpc>
                <a:spcPct val="100000"/>
              </a:lnSpc>
              <a:spcBef>
                <a:spcPts val="0"/>
              </a:spcBef>
              <a:spcAft>
                <a:spcPts val="0"/>
              </a:spcAft>
              <a:buSzPts val="1400"/>
              <a:buNone/>
            </a:pPr>
            <a:r>
              <a:rPr lang="de-DE" b="1"/>
              <a:t>- Uso limitato di additivi</a:t>
            </a:r>
            <a:r>
              <a:rPr lang="de-DE"/>
              <a:t>: solo</a:t>
            </a:r>
            <a:r>
              <a:rPr lang="de-DE" b="1"/>
              <a:t> 53 additivi approvati </a:t>
            </a:r>
            <a:r>
              <a:rPr lang="de-DE"/>
              <a:t>sono consentiti negli alimenti biologici trasformati, rispetto agli oltre</a:t>
            </a:r>
            <a:r>
              <a:rPr lang="de-DE" b="1"/>
              <a:t> 300 presenti negli alimenti convenzionali</a:t>
            </a:r>
            <a:r>
              <a:rPr lang="de-DE"/>
              <a:t>.</a:t>
            </a:r>
            <a:endParaRPr/>
          </a:p>
          <a:p>
            <a:pPr marL="457200" marR="0" lvl="0" indent="-228600" algn="l" rtl="0">
              <a:lnSpc>
                <a:spcPct val="100000"/>
              </a:lnSpc>
              <a:spcBef>
                <a:spcPts val="0"/>
              </a:spcBef>
              <a:spcAft>
                <a:spcPts val="0"/>
              </a:spcAft>
              <a:buSzPts val="1400"/>
              <a:buNone/>
            </a:pPr>
            <a:r>
              <a:rPr lang="de-DE"/>
              <a:t>Queste norme mirano a promuovere </a:t>
            </a:r>
            <a:r>
              <a:rPr lang="de-DE" b="1"/>
              <a:t>la tutela dell’ambiente</a:t>
            </a:r>
            <a:r>
              <a:rPr lang="de-DE"/>
              <a:t>, </a:t>
            </a:r>
            <a:r>
              <a:rPr lang="de-DE" b="1"/>
              <a:t>il benessere degli animali </a:t>
            </a:r>
            <a:r>
              <a:rPr lang="de-DE"/>
              <a:t>e </a:t>
            </a:r>
            <a:r>
              <a:rPr lang="de-DE" b="1"/>
              <a:t>la fiducia dei consumatori</a:t>
            </a:r>
            <a:r>
              <a:rPr lang="de-DE"/>
              <a:t>.</a:t>
            </a:r>
            <a:endParaRPr/>
          </a:p>
          <a:p>
            <a:pPr marL="457200" marR="0" lvl="0" indent="-22860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r>
              <a:rPr lang="de-DE" b="1"/>
              <a:t>Ispezioni regolari da parte di organismi accreditati</a:t>
            </a:r>
            <a:br>
              <a:rPr lang="de-DE"/>
            </a:br>
            <a:r>
              <a:rPr lang="de-DE"/>
              <a:t>Tutti gli operatori biologici certificati sono soggetti a </a:t>
            </a:r>
            <a:r>
              <a:rPr lang="de-DE" b="1"/>
              <a:t>ispezioni annuali </a:t>
            </a:r>
            <a:r>
              <a:rPr lang="de-DE"/>
              <a:t>effettuate da </a:t>
            </a:r>
            <a:r>
              <a:rPr lang="de-DE" b="1"/>
              <a:t>organismi </a:t>
            </a:r>
            <a:r>
              <a:rPr lang="de-DE"/>
              <a:t>o autorità </a:t>
            </a:r>
            <a:r>
              <a:rPr lang="de-DE" b="1"/>
              <a:t>di controllo accreditati</a:t>
            </a:r>
            <a:r>
              <a:rPr lang="de-DE"/>
              <a:t>.</a:t>
            </a:r>
            <a:br>
              <a:rPr lang="de-DE"/>
            </a:br>
            <a:r>
              <a:rPr lang="de-DE"/>
              <a:t>Ciò garantisce il rispetto costante delle norme biologiche e contribuisce a prevenire l’uso improprio del marchio biologico.</a:t>
            </a:r>
            <a:endParaRPr/>
          </a:p>
          <a:p>
            <a:pPr marL="457200" marR="0" lvl="0" indent="-228600" algn="l" rtl="0">
              <a:lnSpc>
                <a:spcPct val="100000"/>
              </a:lnSpc>
              <a:spcBef>
                <a:spcPts val="0"/>
              </a:spcBef>
              <a:spcAft>
                <a:spcPts val="0"/>
              </a:spcAft>
              <a:buSzPts val="1400"/>
              <a:buNone/>
            </a:pPr>
            <a:endParaRPr/>
          </a:p>
        </p:txBody>
      </p:sp>
      <p:sp>
        <p:nvSpPr>
          <p:cNvPr id="472" name="Google Shape;472;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Sebbene </a:t>
            </a:r>
            <a:r>
              <a:rPr lang="de-DE" b="1"/>
              <a:t>la certificazione biologica dell’UE </a:t>
            </a:r>
            <a:r>
              <a:rPr lang="de-DE"/>
              <a:t>garantisca un livello minimo di conformità, </a:t>
            </a:r>
            <a:r>
              <a:rPr lang="de-DE" b="1"/>
              <a:t>non tutte le etichette biologiche sono uguali</a:t>
            </a:r>
            <a:r>
              <a:rPr lang="de-DE"/>
              <a:t>. Alcune vanno ben oltre i requisiti minimi dell’UE.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Esistono </a:t>
            </a:r>
            <a:r>
              <a:rPr lang="de-DE" b="1"/>
              <a:t>associazioni biologiche private</a:t>
            </a:r>
            <a:r>
              <a:rPr lang="de-DE"/>
              <a:t>, come Demeter, Bioland o Naturland, che applicano </a:t>
            </a:r>
            <a:r>
              <a:rPr lang="de-DE" b="1"/>
              <a:t>criteri più severi </a:t>
            </a:r>
            <a:r>
              <a:rPr lang="de-DE"/>
              <a:t>rispetto alle norme UE.</a:t>
            </a:r>
            <a:endParaRPr/>
          </a:p>
          <a:p>
            <a:pPr marL="457200" marR="0" lvl="0" indent="-228600" algn="l" rtl="0">
              <a:lnSpc>
                <a:spcPct val="100000"/>
              </a:lnSpc>
              <a:spcBef>
                <a:spcPts val="0"/>
              </a:spcBef>
              <a:spcAft>
                <a:spcPts val="0"/>
              </a:spcAft>
              <a:buSzPts val="1400"/>
              <a:buNone/>
            </a:pPr>
            <a:r>
              <a:rPr lang="de-DE"/>
              <a:t>Queste etichette riflettono spesso un </a:t>
            </a:r>
            <a:r>
              <a:rPr lang="de-DE" b="1"/>
              <a:t>approccio </a:t>
            </a:r>
            <a:r>
              <a:rPr lang="de-DE"/>
              <a:t>più </a:t>
            </a:r>
            <a:r>
              <a:rPr lang="de-DE" b="1"/>
              <a:t>olistico e ambizioso </a:t>
            </a:r>
            <a:r>
              <a:rPr lang="de-DE"/>
              <a:t>all’agricoltura biologica e talvolta si basano su principi filosofici o etici, come l’agricoltura biodinamica.</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Esempi di standard più elevati</a:t>
            </a:r>
            <a:endParaRPr/>
          </a:p>
          <a:p>
            <a:pPr marL="457200" marR="0" lvl="0" indent="-228600" algn="l" rtl="0">
              <a:lnSpc>
                <a:spcPct val="100000"/>
              </a:lnSpc>
              <a:spcBef>
                <a:spcPts val="0"/>
              </a:spcBef>
              <a:spcAft>
                <a:spcPts val="0"/>
              </a:spcAft>
              <a:buSzPts val="1400"/>
              <a:buNone/>
            </a:pPr>
            <a:r>
              <a:rPr lang="de-DE" b="1"/>
              <a:t>- Conversione completa dell’azienda agricola</a:t>
            </a:r>
            <a:r>
              <a:rPr lang="de-DE"/>
              <a:t>:</a:t>
            </a:r>
            <a:br>
              <a:rPr lang="de-DE"/>
            </a:br>
            <a:r>
              <a:rPr lang="de-DE"/>
              <a:t>Sebbene le norme UE consentano </a:t>
            </a:r>
            <a:r>
              <a:rPr lang="de-DE" b="1"/>
              <a:t>la produzione parallela </a:t>
            </a:r>
            <a:r>
              <a:rPr lang="de-DE"/>
              <a:t>(il che significa che solo una parte dell’azienda agricola può essere biologica), molte etichette tradizionali </a:t>
            </a:r>
            <a:r>
              <a:rPr lang="de-DE" b="1"/>
              <a:t>richiedono </a:t>
            </a:r>
            <a:r>
              <a:rPr lang="de-DE"/>
              <a:t>la</a:t>
            </a:r>
            <a:r>
              <a:rPr lang="de-DE" b="1"/>
              <a:t> conversione completa </a:t>
            </a:r>
            <a:r>
              <a:rPr lang="de-DE"/>
              <a:t>dell’intera azienda agricola. Ciò elimina il rischio di contaminazione e garantisce una filosofia di produzione coerente.</a:t>
            </a:r>
            <a:endParaRPr/>
          </a:p>
          <a:p>
            <a:pPr marL="457200" marR="0" lvl="0" indent="-228600" algn="l" rtl="0">
              <a:lnSpc>
                <a:spcPct val="100000"/>
              </a:lnSpc>
              <a:spcBef>
                <a:spcPts val="0"/>
              </a:spcBef>
              <a:spcAft>
                <a:spcPts val="0"/>
              </a:spcAft>
              <a:buSzPts val="1400"/>
              <a:buNone/>
            </a:pPr>
            <a:r>
              <a:rPr lang="de-DE" b="1"/>
              <a:t>- Più spazio per gli animali</a:t>
            </a:r>
            <a:r>
              <a:rPr lang="de-DE"/>
              <a:t>:</a:t>
            </a:r>
            <a:br>
              <a:rPr lang="de-DE"/>
            </a:br>
            <a:r>
              <a:rPr lang="de-DE"/>
              <a:t>Gli standard dell’associazione spesso includono </a:t>
            </a:r>
            <a:r>
              <a:rPr lang="de-DE" b="1"/>
              <a:t>requisiti più severi per il benessere degli animali</a:t>
            </a:r>
            <a:r>
              <a:rPr lang="de-DE"/>
              <a:t>, come ad esempio spazi di vita più ampi per suini e polli rispetto ai minimi previsti dall’UE.</a:t>
            </a:r>
            <a:br>
              <a:rPr lang="de-DE"/>
            </a:br>
            <a:r>
              <a:rPr lang="de-DE"/>
              <a:t>Ciò si traduce in condizioni di vita migliori e animali più sani.</a:t>
            </a:r>
            <a:endParaRPr/>
          </a:p>
          <a:p>
            <a:pPr marL="457200" marR="0" lvl="0" indent="-228600" algn="l" rtl="0">
              <a:lnSpc>
                <a:spcPct val="100000"/>
              </a:lnSpc>
              <a:spcBef>
                <a:spcPts val="0"/>
              </a:spcBef>
              <a:spcAft>
                <a:spcPts val="0"/>
              </a:spcAft>
              <a:buSzPts val="1400"/>
              <a:buNone/>
            </a:pPr>
            <a:endParaRPr/>
          </a:p>
        </p:txBody>
      </p:sp>
      <p:sp>
        <p:nvSpPr>
          <p:cNvPr id="480" name="Google Shape;480;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2" name="Google Shape;13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t>Non è un termine protetto</a:t>
            </a:r>
            <a:br>
              <a:rPr lang="de-DE"/>
            </a:br>
            <a:r>
              <a:rPr lang="de-DE"/>
              <a:t>A differenza di "biologico", il termine </a:t>
            </a:r>
            <a:r>
              <a:rPr lang="de-DE" b="1"/>
              <a:t>"commercio equo" non è protetto legalmente</a:t>
            </a:r>
            <a:r>
              <a:rPr lang="de-DE"/>
              <a:t>. Ciò significa che il suo utilizzo non è rigorosamente regolamentato dalla legge, quindi la qualità e la credibilità delle dichiarazioni di "equità" possono variare in modo significativo a seconda dei prodotti e degli organismi di certificazione.</a:t>
            </a:r>
            <a:br>
              <a:rPr lang="de-DE"/>
            </a:br>
            <a:r>
              <a:rPr lang="de-DE"/>
              <a:t>Ecco perché è importante esaminare </a:t>
            </a:r>
            <a:r>
              <a:rPr lang="de-DE" b="1"/>
              <a:t>l’etichetta </a:t>
            </a:r>
            <a:r>
              <a:rPr lang="de-DE"/>
              <a:t>specifica </a:t>
            </a:r>
            <a:r>
              <a:rPr lang="de-DE" b="1"/>
              <a:t>o il sistema di certificazione </a:t>
            </a:r>
            <a:r>
              <a:rPr lang="de-DE"/>
              <a:t>alla base dell’affermazione.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b="1"/>
              <a:t>Etichetta Fairtrade/Max Havelaar</a:t>
            </a:r>
            <a:br>
              <a:rPr lang="de-DE"/>
            </a:br>
            <a:r>
              <a:rPr lang="de-DE"/>
              <a:t>Una delle certificazioni più conosciute e diffuse è il </a:t>
            </a:r>
            <a:r>
              <a:rPr lang="de-DE" b="1"/>
              <a:t>marchio Fairtrade</a:t>
            </a:r>
            <a:r>
              <a:rPr lang="de-DE"/>
              <a:t>, noto in alcuni paesi anche con il nome della fondazione </a:t>
            </a:r>
            <a:r>
              <a:rPr lang="de-DE" b="1"/>
              <a:t>Max Havelaar</a:t>
            </a:r>
            <a:r>
              <a:rPr lang="de-DE"/>
              <a:t>.</a:t>
            </a:r>
            <a:endParaRPr/>
          </a:p>
          <a:p>
            <a:pPr marL="457200" marR="0" lvl="0" indent="-228600" algn="l" rtl="0">
              <a:lnSpc>
                <a:spcPct val="100000"/>
              </a:lnSpc>
              <a:spcBef>
                <a:spcPts val="0"/>
              </a:spcBef>
              <a:spcAft>
                <a:spcPts val="0"/>
              </a:spcAft>
              <a:buSzPts val="1400"/>
              <a:buNone/>
            </a:pPr>
            <a:r>
              <a:rPr lang="de-DE"/>
              <a:t>Si basa su diversi principi fondamentali:</a:t>
            </a:r>
            <a:endParaRPr/>
          </a:p>
          <a:p>
            <a:pPr marL="457200" marR="0" lvl="0" indent="-228600" algn="l" rtl="0">
              <a:lnSpc>
                <a:spcPct val="100000"/>
              </a:lnSpc>
              <a:spcBef>
                <a:spcPts val="0"/>
              </a:spcBef>
              <a:spcAft>
                <a:spcPts val="0"/>
              </a:spcAft>
              <a:buSzPts val="1400"/>
              <a:buNone/>
            </a:pPr>
            <a:r>
              <a:rPr lang="de-DE" b="1"/>
              <a:t>Prezzi minimi </a:t>
            </a:r>
            <a:r>
              <a:rPr lang="de-DE"/>
              <a:t>per proteggere i produttori dalle fluttuazioni del mercato.</a:t>
            </a:r>
            <a:endParaRPr/>
          </a:p>
          <a:p>
            <a:pPr marL="457200" marR="0" lvl="0" indent="-228600" algn="l" rtl="0">
              <a:lnSpc>
                <a:spcPct val="100000"/>
              </a:lnSpc>
              <a:spcBef>
                <a:spcPts val="0"/>
              </a:spcBef>
              <a:spcAft>
                <a:spcPts val="0"/>
              </a:spcAft>
              <a:buSzPts val="1400"/>
              <a:buNone/>
            </a:pPr>
            <a:r>
              <a:rPr lang="de-DE" b="1"/>
              <a:t>Relazioni commerciali a </a:t>
            </a:r>
            <a:r>
              <a:rPr lang="de-DE"/>
              <a:t>lungo</a:t>
            </a:r>
            <a:r>
              <a:rPr lang="de-DE" b="1"/>
              <a:t> termine</a:t>
            </a:r>
            <a:r>
              <a:rPr lang="de-DE"/>
              <a:t>, che offrono stabilità e sicurezza nella pianificazione.</a:t>
            </a:r>
            <a:endParaRPr/>
          </a:p>
          <a:p>
            <a:pPr marL="457200" marR="0" lvl="0" indent="-228600" algn="l" rtl="0">
              <a:lnSpc>
                <a:spcPct val="100000"/>
              </a:lnSpc>
              <a:spcBef>
                <a:spcPts val="0"/>
              </a:spcBef>
              <a:spcAft>
                <a:spcPts val="0"/>
              </a:spcAft>
              <a:buSzPts val="1400"/>
              <a:buNone/>
            </a:pPr>
            <a:r>
              <a:rPr lang="de-DE" b="1"/>
              <a:t>Salari equi </a:t>
            </a:r>
            <a:r>
              <a:rPr lang="de-DE"/>
              <a:t>per i lavoratori.</a:t>
            </a:r>
            <a:endParaRPr/>
          </a:p>
          <a:p>
            <a:pPr marL="457200" marR="0" lvl="0" indent="-228600" algn="l" rtl="0">
              <a:lnSpc>
                <a:spcPct val="100000"/>
              </a:lnSpc>
              <a:spcBef>
                <a:spcPts val="0"/>
              </a:spcBef>
              <a:spcAft>
                <a:spcPts val="0"/>
              </a:spcAft>
              <a:buSzPts val="1400"/>
              <a:buNone/>
            </a:pPr>
            <a:r>
              <a:rPr lang="de-DE" b="1"/>
              <a:t>Esclusione del lavoro minorile</a:t>
            </a:r>
            <a:r>
              <a:rPr lang="de-DE"/>
              <a:t>, garantendo pratiche di produzione etiche.</a:t>
            </a:r>
            <a:endParaRPr/>
          </a:p>
          <a:p>
            <a:pPr marL="457200" marR="0" lvl="0" indent="-228600" algn="l" rtl="0">
              <a:lnSpc>
                <a:spcPct val="100000"/>
              </a:lnSpc>
              <a:spcBef>
                <a:spcPts val="0"/>
              </a:spcBef>
              <a:spcAft>
                <a:spcPts val="0"/>
              </a:spcAft>
              <a:buSzPts val="1400"/>
              <a:buNone/>
            </a:pPr>
            <a:r>
              <a:rPr lang="de-DE" b="1"/>
              <a:t>Un premio Fair Trade </a:t>
            </a:r>
            <a:r>
              <a:rPr lang="de-DE"/>
              <a:t>pagato in aggiunta al prezzo di vendita, che viene investito in progetti comunitari come scuole o acqua potabile.</a:t>
            </a:r>
            <a:endParaRPr/>
          </a:p>
          <a:p>
            <a:pPr marL="457200" marR="0" lvl="0" indent="-228600" algn="l" rtl="0">
              <a:lnSpc>
                <a:spcPct val="100000"/>
              </a:lnSpc>
              <a:spcBef>
                <a:spcPts val="0"/>
              </a:spcBef>
              <a:spcAft>
                <a:spcPts val="0"/>
              </a:spcAft>
              <a:buSzPts val="1400"/>
              <a:buNone/>
            </a:pPr>
            <a:r>
              <a:rPr lang="de-DE"/>
              <a:t>Questa etichetta è utilizzata principalmente per </a:t>
            </a:r>
            <a:r>
              <a:rPr lang="de-DE" b="1"/>
              <a:t>i prodotti provenienti dal Sud del mondo</a:t>
            </a:r>
            <a:r>
              <a:rPr lang="de-DE"/>
              <a:t>, come caffè, cacao e banane.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490" name="Google Shape;490;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561" name="Google Shape;56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100"/>
              <a:buFont typeface="Arial"/>
              <a:buNone/>
            </a:pPr>
            <a:r>
              <a:rPr lang="de-DE"/>
              <a:t>L'etichetta energetica dell'UE è un'etichetta prevista dalla legge che aiuta i consumatori e i responsabili degli appalti a compiere scelte efficienti dal punto di vista energetico.</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L'etichetta energetica dell'UE è obbligatoria per un'ampia gamma di elettrodomestici e dispositivi elettronici.</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Questi apparecchi sono classificati in base al loro consumo energetico, rendendo facile confrontare l'efficienza a colpo d'occhio.</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Clr>
                <a:schemeClr val="dk1"/>
              </a:buClr>
              <a:buSzPts val="1100"/>
              <a:buFont typeface="Arial"/>
              <a:buNone/>
            </a:pPr>
            <a:r>
              <a:rPr lang="de-DE"/>
              <a:t>Nel 2021 è stato introdotto un nuovo sistema di etichettatura:</a:t>
            </a:r>
            <a:endParaRPr/>
          </a:p>
          <a:p>
            <a:pPr marL="457200" lvl="0" indent="-228600" algn="l" rtl="0">
              <a:spcBef>
                <a:spcPts val="0"/>
              </a:spcBef>
              <a:spcAft>
                <a:spcPts val="0"/>
              </a:spcAft>
              <a:buClr>
                <a:schemeClr val="dk1"/>
              </a:buClr>
              <a:buSzPts val="1100"/>
              <a:buFont typeface="Arial"/>
              <a:buNone/>
            </a:pPr>
            <a:r>
              <a:rPr lang="de-DE"/>
              <a:t>le classi energetiche vanno ora da A a G, sostituendo la precedente scala da A+++ a D.</a:t>
            </a:r>
            <a:endParaRPr/>
          </a:p>
          <a:p>
            <a:pPr marL="457200" lvl="0" indent="-228600" algn="l" rtl="0">
              <a:spcBef>
                <a:spcPts val="0"/>
              </a:spcBef>
              <a:spcAft>
                <a:spcPts val="0"/>
              </a:spcAft>
              <a:buClr>
                <a:schemeClr val="dk1"/>
              </a:buClr>
              <a:buSzPts val="1100"/>
              <a:buFont typeface="Arial"/>
              <a:buNone/>
            </a:pPr>
            <a:endParaRPr/>
          </a:p>
          <a:p>
            <a:pPr marL="457200" lvl="0" indent="-228600" algn="l" rtl="0">
              <a:spcBef>
                <a:spcPts val="0"/>
              </a:spcBef>
              <a:spcAft>
                <a:spcPts val="0"/>
              </a:spcAft>
              <a:buSzPts val="1100"/>
              <a:buNone/>
            </a:pPr>
            <a:r>
              <a:rPr lang="de-DE"/>
              <a:t>La scala è stata concepita per lasciare spazio all'innovazione, pertanto la classe A è riservata agli elettrodomestici più efficienti, sebbene attualmente pochissimi soddisfino i requisiti.</a:t>
            </a:r>
            <a:endParaRPr/>
          </a:p>
        </p:txBody>
      </p:sp>
      <p:sp>
        <p:nvSpPr>
          <p:cNvPr id="166" name="Google Shape;16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4" name="Google Shape;17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Queste etichette si </a:t>
            </a:r>
            <a:r>
              <a:rPr lang="de-DE" b="1"/>
              <a:t>basano su certificazioni rilasciate da organismi terzi indipendenti</a:t>
            </a:r>
            <a:r>
              <a:rPr lang="de-DE"/>
              <a:t>. Ciò significa che le prestazioni ambientali del prodotto sono verificate da un’organizzazione imparziale, conferendo affidabilità e credibilità all’etichetta.</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Forniscono </a:t>
            </a:r>
            <a:r>
              <a:rPr lang="de-DE" b="1"/>
              <a:t>dichiarazioni su determinate proprietà ambientali </a:t>
            </a:r>
            <a:r>
              <a:rPr lang="de-DE"/>
              <a:t>del prodotto, che vanno oltre le semplici affermazioni di marketing. Queste includono:</a:t>
            </a:r>
            <a:endParaRPr/>
          </a:p>
          <a:p>
            <a:pPr marL="914400" lvl="1" indent="-228600" algn="l" rtl="0">
              <a:lnSpc>
                <a:spcPct val="100000"/>
              </a:lnSpc>
              <a:spcBef>
                <a:spcPts val="0"/>
              </a:spcBef>
              <a:spcAft>
                <a:spcPts val="0"/>
              </a:spcAft>
              <a:buSzPts val="1400"/>
              <a:buNone/>
            </a:pPr>
            <a:r>
              <a:rPr lang="de-DE" b="1"/>
              <a:t>Rispetto dei valori limite per gli inquinanti</a:t>
            </a:r>
            <a:r>
              <a:rPr lang="de-DE"/>
              <a:t>, garantendo che il prodotto non superi le soglie di emissione nocive.</a:t>
            </a:r>
            <a:endParaRPr/>
          </a:p>
          <a:p>
            <a:pPr marL="914400" lvl="1" indent="-228600" algn="l" rtl="0">
              <a:lnSpc>
                <a:spcPct val="100000"/>
              </a:lnSpc>
              <a:spcBef>
                <a:spcPts val="0"/>
              </a:spcBef>
              <a:spcAft>
                <a:spcPts val="0"/>
              </a:spcAft>
              <a:buSzPts val="1400"/>
              <a:buNone/>
            </a:pPr>
            <a:r>
              <a:rPr lang="de-DE" b="1"/>
              <a:t>Conformità ai valori definiti di consumo energetico</a:t>
            </a:r>
            <a:r>
              <a:rPr lang="de-DE"/>
              <a:t>, promuovendo prodotti efficienti dal punto di vista energetico.</a:t>
            </a:r>
            <a:endParaRPr/>
          </a:p>
          <a:p>
            <a:pPr marL="914400" lvl="1" indent="-228600" algn="l" rtl="0">
              <a:lnSpc>
                <a:spcPct val="100000"/>
              </a:lnSpc>
              <a:spcBef>
                <a:spcPts val="0"/>
              </a:spcBef>
              <a:spcAft>
                <a:spcPts val="0"/>
              </a:spcAft>
              <a:buSzPts val="1400"/>
              <a:buNone/>
            </a:pPr>
            <a:r>
              <a:rPr lang="de-DE" b="1"/>
              <a:t>Riduzione delle emissioni durante la produzione</a:t>
            </a:r>
            <a:r>
              <a:rPr lang="de-DE"/>
              <a:t>, che incoraggia processi di produzione più puliti.</a:t>
            </a:r>
            <a:endParaRPr/>
          </a:p>
          <a:p>
            <a:pPr marL="914400" lvl="1" indent="-228600" algn="l" rtl="0">
              <a:lnSpc>
                <a:spcPct val="100000"/>
              </a:lnSpc>
              <a:spcBef>
                <a:spcPts val="0"/>
              </a:spcBef>
              <a:spcAft>
                <a:spcPts val="0"/>
              </a:spcAft>
              <a:buSzPts val="1400"/>
              <a:buNone/>
            </a:pPr>
            <a:r>
              <a:rPr lang="de-DE"/>
              <a:t>E la </a:t>
            </a:r>
            <a:r>
              <a:rPr lang="de-DE" b="1"/>
              <a:t>riciclabilità del prodotto</a:t>
            </a:r>
            <a:r>
              <a:rPr lang="de-DE"/>
              <a:t>, a sostegno di un approccio di economia circolare.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È importante sottolineare che </a:t>
            </a:r>
            <a:r>
              <a:rPr lang="de-DE" b="1"/>
              <a:t>l’assegnazione del marchio di qualità ecologica </a:t>
            </a:r>
            <a:r>
              <a:rPr lang="de-DE"/>
              <a:t>si basa su un processo trasparente e inclusivo:</a:t>
            </a:r>
            <a:endParaRPr/>
          </a:p>
          <a:p>
            <a:pPr marL="914400" lvl="1" indent="-228600" algn="l" rtl="0">
              <a:lnSpc>
                <a:spcPct val="100000"/>
              </a:lnSpc>
              <a:spcBef>
                <a:spcPts val="0"/>
              </a:spcBef>
              <a:spcAft>
                <a:spcPts val="0"/>
              </a:spcAft>
              <a:buSzPts val="1400"/>
              <a:buNone/>
            </a:pPr>
            <a:r>
              <a:rPr lang="de-DE"/>
              <a:t>i criteri vengono elaborati </a:t>
            </a:r>
            <a:r>
              <a:rPr lang="de-DE" b="1"/>
              <a:t>con il coinvolgimento dei gruppi di interesse pertinenti</a:t>
            </a:r>
            <a:r>
              <a:rPr lang="de-DE"/>
              <a:t>, quali esperti del settore, ONG e organizzazioni dei consumatori. Ciò garantisce che i criteri siano equilibrati, pratici e riflettano le priorità della società.</a:t>
            </a:r>
            <a:endParaRPr/>
          </a:p>
          <a:p>
            <a:pPr marL="914400" lvl="1" indent="-228600" algn="l" rtl="0">
              <a:lnSpc>
                <a:spcPct val="100000"/>
              </a:lnSpc>
              <a:spcBef>
                <a:spcPts val="0"/>
              </a:spcBef>
              <a:spcAft>
                <a:spcPts val="0"/>
              </a:spcAft>
              <a:buSzPts val="1400"/>
              <a:buNone/>
            </a:pPr>
            <a:r>
              <a:rPr lang="de-DE"/>
              <a:t>Inoltre, esiste un </a:t>
            </a:r>
            <a:r>
              <a:rPr lang="de-DE" b="1"/>
              <a:t>catalogo dei requisiti accessibile al pubblico</a:t>
            </a:r>
            <a:r>
              <a:rPr lang="de-DE"/>
              <a:t>, in modo che tutti possano vedere cosa c’è dietro l’etichetta e come viene assegnata. Questa trasparenza rafforza la fiducia del pubblico e aiuta i consumatori a fare scelte informate.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Nel complesso, i marchi di qualità ecologica di tipo I offrono una valutazione completa e scientifica dell’impatto ambientale di un prodotto durante il suo ciclo di vita e promuovono miglioramenti reali in termini di sostenibilità sul mercato.</a:t>
            </a:r>
            <a:endParaRPr/>
          </a:p>
          <a:p>
            <a:pPr marL="457200" marR="0" lvl="0" indent="-228600" algn="l" rtl="0">
              <a:lnSpc>
                <a:spcPct val="100000"/>
              </a:lnSpc>
              <a:spcBef>
                <a:spcPts val="0"/>
              </a:spcBef>
              <a:spcAft>
                <a:spcPts val="0"/>
              </a:spcAft>
              <a:buSzPts val="1400"/>
              <a:buNone/>
            </a:pPr>
            <a:endParaRPr/>
          </a:p>
        </p:txBody>
      </p:sp>
      <p:sp>
        <p:nvSpPr>
          <p:cNvPr id="182" name="Google Shape;18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 name="Google Shape;89;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0" name="Google Shape;90;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2" name="Google Shape;92;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4" name="Google Shape;94;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0" name="Google Shape;10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 name="Google Shape;10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04" name="Google Shape;10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9" name="Google Shape;6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2" name="Google Shape;7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0.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2.png"/><Relationship Id="rId18" Type="http://schemas.openxmlformats.org/officeDocument/2006/relationships/image" Target="../media/image46.jpg"/><Relationship Id="rId3" Type="http://schemas.openxmlformats.org/officeDocument/2006/relationships/image" Target="../media/image35.jpg"/><Relationship Id="rId7" Type="http://schemas.openxmlformats.org/officeDocument/2006/relationships/image" Target="../media/image38.jpg"/><Relationship Id="rId12" Type="http://schemas.openxmlformats.org/officeDocument/2006/relationships/image" Target="../media/image8.jpg"/><Relationship Id="rId17" Type="http://schemas.openxmlformats.org/officeDocument/2006/relationships/image" Target="../media/image45.png"/><Relationship Id="rId2" Type="http://schemas.openxmlformats.org/officeDocument/2006/relationships/notesSlide" Target="../notesSlides/notesSlide33.xml"/><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16.png"/><Relationship Id="rId5" Type="http://schemas.openxmlformats.org/officeDocument/2006/relationships/image" Target="../media/image37.jpg"/><Relationship Id="rId15" Type="http://schemas.openxmlformats.org/officeDocument/2006/relationships/image" Target="../media/image44.png"/><Relationship Id="rId10" Type="http://schemas.openxmlformats.org/officeDocument/2006/relationships/image" Target="../media/image41.png"/><Relationship Id="rId19" Type="http://schemas.openxmlformats.org/officeDocument/2006/relationships/image" Target="../media/image47.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3.gif"/></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6.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8.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8.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6.png"/><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jpg"/><Relationship Id="rId7" Type="http://schemas.openxmlformats.org/officeDocument/2006/relationships/image" Target="../media/image9.png"/><Relationship Id="rId12"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51.png"/><Relationship Id="rId5" Type="http://schemas.openxmlformats.org/officeDocument/2006/relationships/image" Target="../media/image49.png"/><Relationship Id="rId10" Type="http://schemas.openxmlformats.org/officeDocument/2006/relationships/image" Target="../media/image50.jpg"/><Relationship Id="rId4" Type="http://schemas.openxmlformats.org/officeDocument/2006/relationships/image" Target="../media/image8.jpg"/><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hyperlink" Target="https://www.blauer-engel.de/en" TargetMode="External"/><Relationship Id="rId7"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epeat.net/" TargetMode="External"/><Relationship Id="rId5" Type="http://schemas.openxmlformats.org/officeDocument/2006/relationships/hyperlink" Target="http://www.nordic-ecolabel.org/" TargetMode="External"/><Relationship Id="rId10" Type="http://schemas.openxmlformats.org/officeDocument/2006/relationships/image" Target="../media/image48.jpg"/><Relationship Id="rId4" Type="http://schemas.openxmlformats.org/officeDocument/2006/relationships/hyperlink" Target="https://tcocertified.de/" TargetMode="External"/><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hyperlink" Target="http://www.global-standard.org/" TargetMode="External"/><Relationship Id="rId7" Type="http://schemas.openxmlformats.org/officeDocument/2006/relationships/image" Target="../media/image54.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bluesign.com/" TargetMode="External"/><Relationship Id="rId11" Type="http://schemas.openxmlformats.org/officeDocument/2006/relationships/image" Target="../media/image58.png"/><Relationship Id="rId5" Type="http://schemas.openxmlformats.org/officeDocument/2006/relationships/hyperlink" Target="http://www.naturtextil.de/profil/qualitaetszeichen.html" TargetMode="External"/><Relationship Id="rId10" Type="http://schemas.openxmlformats.org/officeDocument/2006/relationships/image" Target="../media/image57.png"/><Relationship Id="rId4" Type="http://schemas.openxmlformats.org/officeDocument/2006/relationships/hyperlink" Target="http://www.fairtrade-deutschland.de/index.php" TargetMode="External"/><Relationship Id="rId9"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www.blauer-engel.de/en" TargetMode="External"/><Relationship Id="rId7" Type="http://schemas.openxmlformats.org/officeDocument/2006/relationships/hyperlink" Target="https://pefc.org/" TargetMode="External"/><Relationship Id="rId12"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nordic-ecolabel.org/" TargetMode="External"/><Relationship Id="rId11" Type="http://schemas.openxmlformats.org/officeDocument/2006/relationships/image" Target="../media/image62.png"/><Relationship Id="rId5" Type="http://schemas.openxmlformats.org/officeDocument/2006/relationships/hyperlink" Target="http://www.fsc.org/" TargetMode="External"/><Relationship Id="rId10" Type="http://schemas.openxmlformats.org/officeDocument/2006/relationships/image" Target="../media/image61.png"/><Relationship Id="rId4" Type="http://schemas.openxmlformats.org/officeDocument/2006/relationships/hyperlink" Target="https://environment.ec.europa.eu/topics/circular-economy/eu-ecolabel_en" TargetMode="External"/><Relationship Id="rId9"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Ein Bild, das Text, Schrift, Screenshot, Grafiken enthält.&#10;&#10;Automatisch generierte Beschreibung"/>
          <p:cNvPicPr preferRelativeResize="0"/>
          <p:nvPr/>
        </p:nvPicPr>
        <p:blipFill rotWithShape="1">
          <a:blip r:embed="rId3">
            <a:alphaModFix/>
          </a:blip>
          <a:srcRect/>
          <a:stretch/>
        </p:blipFill>
        <p:spPr>
          <a:xfrm>
            <a:off x="6704760" y="4928753"/>
            <a:ext cx="5273749" cy="1904297"/>
          </a:xfrm>
          <a:prstGeom prst="rect">
            <a:avLst/>
          </a:prstGeom>
          <a:noFill/>
          <a:ln>
            <a:noFill/>
          </a:ln>
        </p:spPr>
      </p:pic>
      <p:sp>
        <p:nvSpPr>
          <p:cNvPr id="111" name="Google Shape;11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err="1">
                <a:solidFill>
                  <a:srgbClr val="3F3F3F"/>
                </a:solidFill>
                <a:latin typeface="Aptos" panose="020B0004020202020204" pitchFamily="34" charset="0"/>
                <a:sym typeface="Arial"/>
              </a:rPr>
              <a:t>data</a:t>
            </a:r>
            <a:endParaRPr sz="1400" b="0" i="0" u="none" strike="noStrike" cap="none" dirty="0">
              <a:solidFill>
                <a:srgbClr val="000000"/>
              </a:solidFill>
              <a:latin typeface="Aptos" panose="020B0004020202020204" pitchFamily="34" charset="0"/>
              <a:sym typeface="Arial"/>
            </a:endParaRPr>
          </a:p>
        </p:txBody>
      </p:sp>
      <p:sp>
        <p:nvSpPr>
          <p:cNvPr id="112" name="Google Shape;112;p1"/>
          <p:cNvSpPr txBox="1"/>
          <p:nvPr/>
        </p:nvSpPr>
        <p:spPr>
          <a:xfrm>
            <a:off x="6309904" y="2291232"/>
            <a:ext cx="58821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Modulo 3: Utilizzo d</a:t>
            </a:r>
            <a:r>
              <a:rPr lang="de-DE" sz="3200" b="1" dirty="0">
                <a:solidFill>
                  <a:srgbClr val="3F3F3F"/>
                </a:solidFill>
                <a:latin typeface="Aptos Serif" panose="02020604070405020304" pitchFamily="18" charset="0"/>
                <a:ea typeface="Play"/>
                <a:cs typeface="Aptos Serif" panose="02020604070405020304" pitchFamily="18" charset="0"/>
                <a:sym typeface="Play"/>
              </a:rPr>
              <a:t>i </a:t>
            </a:r>
            <a:r>
              <a:rPr lang="de-DE" sz="3200" b="1" dirty="0" err="1">
                <a:solidFill>
                  <a:srgbClr val="3F3F3F"/>
                </a:solidFill>
                <a:latin typeface="Aptos Serif" panose="02020604070405020304" pitchFamily="18" charset="0"/>
                <a:ea typeface="Play"/>
                <a:cs typeface="Aptos Serif" panose="02020604070405020304" pitchFamily="18" charset="0"/>
                <a:sym typeface="Play"/>
              </a:rPr>
              <a:t>etichette</a:t>
            </a:r>
            <a:r>
              <a:rPr lang="de-DE" sz="3200" b="1" dirty="0">
                <a:solidFill>
                  <a:srgbClr val="3F3F3F"/>
                </a:solidFill>
                <a:latin typeface="Aptos Serif" panose="02020604070405020304" pitchFamily="18" charset="0"/>
                <a:ea typeface="Play"/>
                <a:cs typeface="Aptos Serif" panose="02020604070405020304" pitchFamily="18" charset="0"/>
                <a:sym typeface="Play"/>
              </a:rPr>
              <a:t> </a:t>
            </a:r>
            <a:r>
              <a:rPr lang="de-DE" sz="3200" b="1" dirty="0" err="1">
                <a:solidFill>
                  <a:srgbClr val="3F3F3F"/>
                </a:solidFill>
                <a:latin typeface="Aptos Serif" panose="02020604070405020304" pitchFamily="18" charset="0"/>
                <a:ea typeface="Play"/>
                <a:cs typeface="Aptos Serif" panose="02020604070405020304" pitchFamily="18" charset="0"/>
                <a:sym typeface="Play"/>
              </a:rPr>
              <a:t>ambientali</a:t>
            </a:r>
            <a:r>
              <a:rPr lang="de-DE" sz="3200" b="1" dirty="0">
                <a:solidFill>
                  <a:srgbClr val="3F3F3F"/>
                </a:solidFill>
                <a:latin typeface="Aptos Serif" panose="02020604070405020304" pitchFamily="18" charset="0"/>
                <a:ea typeface="Play"/>
                <a:cs typeface="Aptos Serif" panose="02020604070405020304" pitchFamily="18" charset="0"/>
                <a:sym typeface="Play"/>
              </a:rPr>
              <a:t> </a:t>
            </a:r>
            <a:r>
              <a:rPr lang="de-DE" sz="32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nella</a:t>
            </a:r>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r>
              <a:rPr lang="de-DE" sz="32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procedura</a:t>
            </a:r>
            <a:r>
              <a:rPr lang="de-DE" sz="32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di </a:t>
            </a:r>
            <a:r>
              <a:rPr lang="de-DE" sz="32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app</a:t>
            </a:r>
            <a:r>
              <a:rPr lang="de-DE" sz="3200" b="1" dirty="0" err="1">
                <a:solidFill>
                  <a:srgbClr val="3F3F3F"/>
                </a:solidFill>
                <a:latin typeface="Aptos Serif" panose="02020604070405020304" pitchFamily="18" charset="0"/>
                <a:ea typeface="Play"/>
                <a:cs typeface="Aptos Serif" panose="02020604070405020304" pitchFamily="18" charset="0"/>
                <a:sym typeface="Play"/>
              </a:rPr>
              <a:t>alto</a:t>
            </a:r>
            <a:endParaRPr sz="3200" b="1" i="0"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13" name="Google Shape;11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14" name="Google Shape;114;p1"/>
          <p:cNvSpPr txBox="1"/>
          <p:nvPr/>
        </p:nvSpPr>
        <p:spPr>
          <a:xfrm>
            <a:off x="6309903" y="1921900"/>
            <a:ext cx="566137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Programma</a:t>
            </a:r>
            <a:r>
              <a:rPr lang="de-DE" sz="18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r>
              <a:rPr lang="de-DE" sz="18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formativo</a:t>
            </a:r>
            <a:r>
              <a:rPr lang="de-DE" sz="18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r>
              <a:rPr lang="de-DE" sz="18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sugli</a:t>
            </a:r>
            <a:r>
              <a:rPr lang="de-DE" sz="18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r>
              <a:rPr lang="de-DE" sz="18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appalti</a:t>
            </a:r>
            <a:r>
              <a:rPr lang="de-DE" sz="18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r>
              <a:rPr lang="de-DE" sz="1800" b="1" i="0" u="none" strike="noStrike" cap="none" dirty="0" err="1">
                <a:solidFill>
                  <a:srgbClr val="3F3F3F"/>
                </a:solidFill>
                <a:latin typeface="Aptos Serif" panose="02020604070405020304" pitchFamily="18" charset="0"/>
                <a:ea typeface="Play"/>
                <a:cs typeface="Aptos Serif" panose="02020604070405020304" pitchFamily="18" charset="0"/>
                <a:sym typeface="Play"/>
              </a:rPr>
              <a:t>sostenibili</a:t>
            </a:r>
            <a:r>
              <a:rPr lang="de-DE" sz="1800" b="1" i="0" u="none" strike="noStrike" cap="none" dirty="0">
                <a:solidFill>
                  <a:srgbClr val="3F3F3F"/>
                </a:solidFill>
                <a:latin typeface="Aptos Serif" panose="02020604070405020304" pitchFamily="18" charset="0"/>
                <a:ea typeface="Play"/>
                <a:cs typeface="Aptos Serif" panose="02020604070405020304" pitchFamily="18" charset="0"/>
                <a:sym typeface="Play"/>
              </a:rPr>
              <a:t> </a:t>
            </a:r>
            <a:endParaRPr dirty="0">
              <a:latin typeface="Aptos Serif" panose="02020604070405020304" pitchFamily="18" charset="0"/>
              <a:cs typeface="Aptos Serif" panose="02020604070405020304" pitchFamily="18" charset="0"/>
            </a:endParaRPr>
          </a:p>
        </p:txBody>
      </p:sp>
      <p:pic>
        <p:nvPicPr>
          <p:cNvPr id="115" name="Google Shape;115;p1" descr="Ein Bild, das Text, Screenshot, Schrift enthält.&#10;&#10;KI-generierte Inhalte können fehlerhaft sein."/>
          <p:cNvPicPr preferRelativeResize="0"/>
          <p:nvPr/>
        </p:nvPicPr>
        <p:blipFill rotWithShape="1">
          <a:blip r:embed="rId5">
            <a:alphaModFix/>
          </a:blip>
          <a:srcRect/>
          <a:stretch/>
        </p:blipFill>
        <p:spPr>
          <a:xfrm>
            <a:off x="213491" y="5028645"/>
            <a:ext cx="4261288" cy="17045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594360" y="372098"/>
            <a:ext cx="750595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a:latin typeface="Aptos Serif" panose="02020604070405020304" pitchFamily="18" charset="0"/>
                <a:ea typeface="Arial"/>
                <a:cs typeface="Aptos Serif" panose="02020604070405020304" pitchFamily="18" charset="0"/>
                <a:sym typeface="Arial"/>
              </a:rPr>
              <a:t>Etichette sociali su base  volontaria analoghi al tipo I</a:t>
            </a:r>
            <a:endParaRPr>
              <a:latin typeface="Aptos Serif" panose="02020604070405020304" pitchFamily="18" charset="0"/>
              <a:cs typeface="Aptos Serif" panose="02020604070405020304" pitchFamily="18" charset="0"/>
            </a:endParaRPr>
          </a:p>
        </p:txBody>
      </p:sp>
      <p:pic>
        <p:nvPicPr>
          <p:cNvPr id="196" name="Google Shape;196;p36"/>
          <p:cNvPicPr preferRelativeResize="0"/>
          <p:nvPr/>
        </p:nvPicPr>
        <p:blipFill rotWithShape="1">
          <a:blip r:embed="rId3">
            <a:alphaModFix/>
          </a:blip>
          <a:srcRect/>
          <a:stretch/>
        </p:blipFill>
        <p:spPr>
          <a:xfrm>
            <a:off x="8104955" y="2185058"/>
            <a:ext cx="1033163" cy="1212843"/>
          </a:xfrm>
          <a:prstGeom prst="rect">
            <a:avLst/>
          </a:prstGeom>
          <a:noFill/>
          <a:ln>
            <a:noFill/>
          </a:ln>
        </p:spPr>
      </p:pic>
      <p:pic>
        <p:nvPicPr>
          <p:cNvPr id="197" name="Google Shape;197;p36"/>
          <p:cNvPicPr preferRelativeResize="0"/>
          <p:nvPr/>
        </p:nvPicPr>
        <p:blipFill rotWithShape="1">
          <a:blip r:embed="rId4">
            <a:alphaModFix/>
          </a:blip>
          <a:srcRect/>
          <a:stretch/>
        </p:blipFill>
        <p:spPr>
          <a:xfrm>
            <a:off x="8100315" y="4030527"/>
            <a:ext cx="1162896" cy="1152128"/>
          </a:xfrm>
          <a:prstGeom prst="rect">
            <a:avLst/>
          </a:prstGeom>
          <a:noFill/>
          <a:ln>
            <a:noFill/>
          </a:ln>
        </p:spPr>
      </p:pic>
      <p:pic>
        <p:nvPicPr>
          <p:cNvPr id="198" name="Google Shape;198;p36" descr="Fairtrade Siegel: So erkennst Du ein fair gehandeltes Produkt"/>
          <p:cNvPicPr preferRelativeResize="0"/>
          <p:nvPr/>
        </p:nvPicPr>
        <p:blipFill rotWithShape="1">
          <a:blip r:embed="rId5">
            <a:alphaModFix/>
          </a:blip>
          <a:srcRect/>
          <a:stretch/>
        </p:blipFill>
        <p:spPr>
          <a:xfrm>
            <a:off x="9965531" y="2176463"/>
            <a:ext cx="1297782" cy="1862138"/>
          </a:xfrm>
          <a:prstGeom prst="rect">
            <a:avLst/>
          </a:prstGeom>
          <a:noFill/>
          <a:ln>
            <a:noFill/>
          </a:ln>
        </p:spPr>
      </p:pic>
      <p:sp>
        <p:nvSpPr>
          <p:cNvPr id="199" name="Google Shape;199;p36"/>
          <p:cNvSpPr txBox="1">
            <a:spLocks noGrp="1"/>
          </p:cNvSpPr>
          <p:nvPr>
            <p:ph type="body" idx="1"/>
          </p:nvPr>
        </p:nvSpPr>
        <p:spPr>
          <a:xfrm>
            <a:off x="594359" y="2281918"/>
            <a:ext cx="6787747" cy="4107452"/>
          </a:xfrm>
          <a:prstGeom prst="rect">
            <a:avLst/>
          </a:prstGeom>
          <a:noFill/>
          <a:ln>
            <a:noFill/>
          </a:ln>
        </p:spPr>
        <p:txBody>
          <a:bodyPr spcFirstLastPara="1" wrap="square" lIns="0" tIns="228600" rIns="0" bIns="0" anchor="t" anchorCtr="0">
            <a:normAutofit fontScale="77500" lnSpcReduction="20000"/>
          </a:bodyPr>
          <a:lstStyle/>
          <a:p>
            <a:pPr marL="228600" lvl="0" indent="0" algn="l" rtl="0">
              <a:lnSpc>
                <a:spcPct val="120000"/>
              </a:lnSpc>
              <a:spcBef>
                <a:spcPts val="2200"/>
              </a:spcBef>
              <a:spcAft>
                <a:spcPts val="0"/>
              </a:spcAft>
              <a:buSzPct val="181818"/>
              <a:buNone/>
            </a:pPr>
            <a:r>
              <a:rPr lang="de-DE" sz="1800" dirty="0" err="1">
                <a:latin typeface="Aptos" panose="020B0004020202020204" pitchFamily="34" charset="0"/>
                <a:sym typeface="Arial"/>
              </a:rPr>
              <a:t>Certificazione</a:t>
            </a:r>
            <a:r>
              <a:rPr lang="de-DE" sz="1800" dirty="0">
                <a:latin typeface="Aptos" panose="020B0004020202020204" pitchFamily="34" charset="0"/>
                <a:sym typeface="Arial"/>
              </a:rPr>
              <a:t> </a:t>
            </a:r>
            <a:r>
              <a:rPr lang="de-DE" sz="1800" dirty="0" err="1">
                <a:latin typeface="Aptos" panose="020B0004020202020204" pitchFamily="34" charset="0"/>
                <a:sym typeface="Arial"/>
              </a:rPr>
              <a:t>indipendente</a:t>
            </a:r>
            <a:r>
              <a:rPr lang="de-DE" sz="1800" dirty="0">
                <a:latin typeface="Aptos" panose="020B0004020202020204" pitchFamily="34" charset="0"/>
                <a:sym typeface="Arial"/>
              </a:rPr>
              <a:t> da </a:t>
            </a:r>
            <a:r>
              <a:rPr lang="de-DE" sz="1800" dirty="0" err="1">
                <a:latin typeface="Aptos" panose="020B0004020202020204" pitchFamily="34" charset="0"/>
                <a:sym typeface="Arial"/>
              </a:rPr>
              <a:t>parte</a:t>
            </a:r>
            <a:r>
              <a:rPr lang="de-DE" sz="1800" dirty="0">
                <a:latin typeface="Aptos" panose="020B0004020202020204" pitchFamily="34" charset="0"/>
                <a:sym typeface="Arial"/>
              </a:rPr>
              <a:t> di </a:t>
            </a:r>
            <a:r>
              <a:rPr lang="de-DE" sz="1800" dirty="0" err="1">
                <a:latin typeface="Aptos" panose="020B0004020202020204" pitchFamily="34" charset="0"/>
                <a:sym typeface="Arial"/>
              </a:rPr>
              <a:t>terzi</a:t>
            </a:r>
            <a:r>
              <a:rPr lang="de-DE" sz="1800" dirty="0">
                <a:latin typeface="Aptos" panose="020B0004020202020204" pitchFamily="34" charset="0"/>
                <a:sym typeface="Arial"/>
              </a:rPr>
              <a:t> </a:t>
            </a:r>
            <a:r>
              <a:rPr lang="de-DE" sz="1800" dirty="0" err="1">
                <a:latin typeface="Aptos" panose="020B0004020202020204" pitchFamily="34" charset="0"/>
                <a:sym typeface="Arial"/>
              </a:rPr>
              <a:t>e</a:t>
            </a:r>
            <a:r>
              <a:rPr lang="de-DE" sz="1800" dirty="0">
                <a:latin typeface="Aptos" panose="020B0004020202020204" pitchFamily="34" charset="0"/>
                <a:sym typeface="Arial"/>
              </a:rPr>
              <a:t> </a:t>
            </a:r>
            <a:r>
              <a:rPr lang="de-DE" sz="1800" dirty="0" err="1">
                <a:latin typeface="Aptos" panose="020B0004020202020204" pitchFamily="34" charset="0"/>
                <a:sym typeface="Arial"/>
              </a:rPr>
              <a:t>sviluppo</a:t>
            </a:r>
            <a:r>
              <a:rPr lang="de-DE" sz="1800" dirty="0">
                <a:latin typeface="Aptos" panose="020B0004020202020204" pitchFamily="34" charset="0"/>
                <a:sym typeface="Arial"/>
              </a:rPr>
              <a:t> di </a:t>
            </a:r>
            <a:r>
              <a:rPr lang="de-DE" sz="1800" dirty="0" err="1">
                <a:latin typeface="Aptos" panose="020B0004020202020204" pitchFamily="34" charset="0"/>
                <a:sym typeface="Arial"/>
              </a:rPr>
              <a:t>criteri</a:t>
            </a:r>
            <a:r>
              <a:rPr lang="de-DE" sz="1800" dirty="0">
                <a:latin typeface="Aptos" panose="020B0004020202020204" pitchFamily="34" charset="0"/>
                <a:sym typeface="Arial"/>
              </a:rPr>
              <a:t> in </a:t>
            </a:r>
            <a:r>
              <a:rPr lang="de-DE" sz="1800" dirty="0" err="1">
                <a:latin typeface="Aptos" panose="020B0004020202020204" pitchFamily="34" charset="0"/>
                <a:sym typeface="Arial"/>
              </a:rPr>
              <a:t>un</a:t>
            </a:r>
            <a:r>
              <a:rPr lang="de-DE" sz="1800" dirty="0">
                <a:latin typeface="Aptos" panose="020B0004020202020204" pitchFamily="34" charset="0"/>
                <a:sym typeface="Arial"/>
              </a:rPr>
              <a:t> </a:t>
            </a:r>
            <a:r>
              <a:rPr lang="de-DE" sz="1800" dirty="0" err="1">
                <a:latin typeface="Aptos" panose="020B0004020202020204" pitchFamily="34" charset="0"/>
                <a:sym typeface="Arial"/>
              </a:rPr>
              <a:t>processo</a:t>
            </a:r>
            <a:r>
              <a:rPr lang="de-DE" sz="1800" dirty="0">
                <a:latin typeface="Aptos" panose="020B0004020202020204" pitchFamily="34" charset="0"/>
                <a:sym typeface="Arial"/>
              </a:rPr>
              <a:t> </a:t>
            </a:r>
            <a:r>
              <a:rPr lang="de-DE" sz="1800" dirty="0" err="1">
                <a:latin typeface="Aptos" panose="020B0004020202020204" pitchFamily="34" charset="0"/>
                <a:sym typeface="Arial"/>
              </a:rPr>
              <a:t>trasparente</a:t>
            </a:r>
            <a:endParaRPr sz="1800" dirty="0">
              <a:latin typeface="Aptos" panose="020B0004020202020204" pitchFamily="34" charset="0"/>
              <a:sym typeface="Arial"/>
            </a:endParaRPr>
          </a:p>
          <a:p>
            <a:pPr marL="228600" lvl="0" indent="0" algn="l" rtl="0">
              <a:lnSpc>
                <a:spcPct val="120000"/>
              </a:lnSpc>
              <a:spcBef>
                <a:spcPts val="2200"/>
              </a:spcBef>
              <a:spcAft>
                <a:spcPts val="0"/>
              </a:spcAft>
              <a:buSzPct val="181818"/>
              <a:buNone/>
            </a:pPr>
            <a:r>
              <a:rPr lang="de-DE" sz="1800" dirty="0" err="1">
                <a:latin typeface="Aptos" panose="020B0004020202020204" pitchFamily="34" charset="0"/>
                <a:sym typeface="Arial"/>
              </a:rPr>
              <a:t>Criteri</a:t>
            </a:r>
            <a:r>
              <a:rPr lang="de-DE" sz="1800" dirty="0">
                <a:latin typeface="Aptos" panose="020B0004020202020204" pitchFamily="34" charset="0"/>
                <a:sym typeface="Arial"/>
              </a:rPr>
              <a:t> </a:t>
            </a:r>
            <a:r>
              <a:rPr lang="de-DE" sz="1800" dirty="0" err="1">
                <a:latin typeface="Aptos" panose="020B0004020202020204" pitchFamily="34" charset="0"/>
                <a:sym typeface="Arial"/>
              </a:rPr>
              <a:t>spesso</a:t>
            </a:r>
            <a:r>
              <a:rPr lang="de-DE" sz="1800" dirty="0">
                <a:latin typeface="Aptos" panose="020B0004020202020204" pitchFamily="34" charset="0"/>
                <a:sym typeface="Arial"/>
              </a:rPr>
              <a:t> in </a:t>
            </a:r>
            <a:r>
              <a:rPr lang="de-DE" sz="1800" dirty="0" err="1">
                <a:latin typeface="Aptos" panose="020B0004020202020204" pitchFamily="34" charset="0"/>
                <a:sym typeface="Arial"/>
              </a:rPr>
              <a:t>linea</a:t>
            </a:r>
            <a:r>
              <a:rPr lang="de-DE" sz="1800" dirty="0">
                <a:latin typeface="Aptos" panose="020B0004020202020204" pitchFamily="34" charset="0"/>
                <a:sym typeface="Arial"/>
              </a:rPr>
              <a:t> </a:t>
            </a:r>
            <a:r>
              <a:rPr lang="de-DE" sz="1800" dirty="0" err="1">
                <a:latin typeface="Aptos" panose="020B0004020202020204" pitchFamily="34" charset="0"/>
                <a:sym typeface="Arial"/>
              </a:rPr>
              <a:t>con</a:t>
            </a:r>
            <a:r>
              <a:rPr lang="de-DE" sz="1800" dirty="0">
                <a:latin typeface="Aptos" panose="020B0004020202020204" pitchFamily="34" charset="0"/>
                <a:sym typeface="Arial"/>
              </a:rPr>
              <a:t> le norme </a:t>
            </a:r>
            <a:r>
              <a:rPr lang="de-DE" sz="1800" dirty="0" err="1">
                <a:latin typeface="Aptos" panose="020B0004020202020204" pitchFamily="34" charset="0"/>
                <a:sym typeface="Arial"/>
              </a:rPr>
              <a:t>fondamentali</a:t>
            </a:r>
            <a:r>
              <a:rPr lang="de-DE" sz="1800" dirty="0">
                <a:latin typeface="Aptos" panose="020B0004020202020204" pitchFamily="34" charset="0"/>
                <a:sym typeface="Arial"/>
              </a:rPr>
              <a:t> del </a:t>
            </a:r>
            <a:r>
              <a:rPr lang="de-DE" sz="1800" dirty="0" err="1">
                <a:latin typeface="Aptos" panose="020B0004020202020204" pitchFamily="34" charset="0"/>
                <a:sym typeface="Arial"/>
              </a:rPr>
              <a:t>lavoro</a:t>
            </a:r>
            <a:r>
              <a:rPr lang="de-DE" sz="1800" dirty="0">
                <a:latin typeface="Aptos" panose="020B0004020202020204" pitchFamily="34" charset="0"/>
                <a:sym typeface="Arial"/>
              </a:rPr>
              <a:t> </a:t>
            </a:r>
            <a:r>
              <a:rPr lang="de-DE" sz="1800" dirty="0" err="1">
                <a:latin typeface="Aptos" panose="020B0004020202020204" pitchFamily="34" charset="0"/>
                <a:sym typeface="Arial"/>
              </a:rPr>
              <a:t>dell’ILO</a:t>
            </a:r>
            <a:r>
              <a:rPr lang="de-DE" sz="1800" dirty="0">
                <a:latin typeface="Aptos" panose="020B0004020202020204" pitchFamily="34" charset="0"/>
                <a:sym typeface="Arial"/>
              </a:rPr>
              <a:t>:</a:t>
            </a:r>
            <a:endParaRPr sz="1800" dirty="0">
              <a:latin typeface="Aptos" panose="020B0004020202020204" pitchFamily="34" charset="0"/>
            </a:endParaRPr>
          </a:p>
          <a:p>
            <a:pPr marL="1028700" lvl="1" indent="-342900" algn="l" rtl="0">
              <a:lnSpc>
                <a:spcPct val="90000"/>
              </a:lnSpc>
              <a:spcBef>
                <a:spcPts val="600"/>
              </a:spcBef>
              <a:spcAft>
                <a:spcPts val="0"/>
              </a:spcAft>
              <a:buSzPct val="181818"/>
              <a:buChar char="•"/>
            </a:pPr>
            <a:r>
              <a:rPr lang="de-DE" sz="1800" dirty="0" err="1">
                <a:latin typeface="Aptos" panose="020B0004020202020204" pitchFamily="34" charset="0"/>
                <a:sym typeface="Arial"/>
              </a:rPr>
              <a:t>nessun</a:t>
            </a:r>
            <a:r>
              <a:rPr lang="de-DE" sz="1800" dirty="0">
                <a:latin typeface="Aptos" panose="020B0004020202020204" pitchFamily="34" charset="0"/>
                <a:sym typeface="Arial"/>
              </a:rPr>
              <a:t> </a:t>
            </a:r>
            <a:r>
              <a:rPr lang="de-DE" sz="1800" dirty="0" err="1">
                <a:latin typeface="Aptos" panose="020B0004020202020204" pitchFamily="34" charset="0"/>
                <a:sym typeface="Arial"/>
              </a:rPr>
              <a:t>lavoro</a:t>
            </a:r>
            <a:r>
              <a:rPr lang="de-DE" sz="1800" dirty="0">
                <a:latin typeface="Aptos" panose="020B0004020202020204" pitchFamily="34" charset="0"/>
                <a:sym typeface="Arial"/>
              </a:rPr>
              <a:t> forzato</a:t>
            </a:r>
            <a:endParaRPr sz="1300" dirty="0">
              <a:latin typeface="Aptos" panose="020B0004020202020204" pitchFamily="34" charset="0"/>
            </a:endParaRPr>
          </a:p>
          <a:p>
            <a:pPr marL="1028700" lvl="1" indent="-342900" algn="l" rtl="0">
              <a:lnSpc>
                <a:spcPct val="90000"/>
              </a:lnSpc>
              <a:spcBef>
                <a:spcPts val="600"/>
              </a:spcBef>
              <a:spcAft>
                <a:spcPts val="0"/>
              </a:spcAft>
              <a:buSzPct val="181818"/>
              <a:buChar char="•"/>
            </a:pPr>
            <a:r>
              <a:rPr lang="de-DE" sz="1800" dirty="0" err="1">
                <a:latin typeface="Aptos" panose="020B0004020202020204" pitchFamily="34" charset="0"/>
                <a:sym typeface="Arial"/>
              </a:rPr>
              <a:t>libertà</a:t>
            </a:r>
            <a:r>
              <a:rPr lang="de-DE" sz="1800" dirty="0">
                <a:latin typeface="Aptos" panose="020B0004020202020204" pitchFamily="34" charset="0"/>
                <a:sym typeface="Arial"/>
              </a:rPr>
              <a:t> </a:t>
            </a:r>
            <a:r>
              <a:rPr lang="de-DE" sz="1800" dirty="0" err="1">
                <a:latin typeface="Aptos" panose="020B0004020202020204" pitchFamily="34" charset="0"/>
                <a:sym typeface="Arial"/>
              </a:rPr>
              <a:t>sindacale</a:t>
            </a:r>
            <a:endParaRPr sz="1800" dirty="0">
              <a:latin typeface="Aptos" panose="020B0004020202020204" pitchFamily="34" charset="0"/>
              <a:sym typeface="Arial"/>
            </a:endParaRPr>
          </a:p>
          <a:p>
            <a:pPr marL="1028700" lvl="1" indent="-342900" algn="l" rtl="0">
              <a:lnSpc>
                <a:spcPct val="90000"/>
              </a:lnSpc>
              <a:spcBef>
                <a:spcPts val="600"/>
              </a:spcBef>
              <a:spcAft>
                <a:spcPts val="0"/>
              </a:spcAft>
              <a:buSzPct val="181818"/>
              <a:buFont typeface="Arial"/>
              <a:buChar char="•"/>
            </a:pPr>
            <a:r>
              <a:rPr lang="de-DE" sz="1800" dirty="0" err="1">
                <a:latin typeface="Aptos" panose="020B0004020202020204" pitchFamily="34" charset="0"/>
                <a:sym typeface="Arial"/>
              </a:rPr>
              <a:t>nessuna</a:t>
            </a:r>
            <a:r>
              <a:rPr lang="de-DE" sz="1800" dirty="0">
                <a:latin typeface="Aptos" panose="020B0004020202020204" pitchFamily="34" charset="0"/>
                <a:sym typeface="Arial"/>
              </a:rPr>
              <a:t> </a:t>
            </a:r>
            <a:r>
              <a:rPr lang="de-DE" sz="1800" dirty="0" err="1">
                <a:latin typeface="Aptos" panose="020B0004020202020204" pitchFamily="34" charset="0"/>
                <a:sym typeface="Arial"/>
              </a:rPr>
              <a:t>discriminazione</a:t>
            </a:r>
            <a:r>
              <a:rPr lang="de-DE" sz="1800" dirty="0">
                <a:latin typeface="Aptos" panose="020B0004020202020204" pitchFamily="34" charset="0"/>
                <a:sym typeface="Arial"/>
              </a:rPr>
              <a:t> </a:t>
            </a:r>
            <a:r>
              <a:rPr lang="de-DE" sz="1800" dirty="0" err="1">
                <a:latin typeface="Aptos" panose="020B0004020202020204" pitchFamily="34" charset="0"/>
                <a:sym typeface="Arial"/>
              </a:rPr>
              <a:t>basata</a:t>
            </a:r>
            <a:r>
              <a:rPr lang="de-DE" sz="1800" dirty="0">
                <a:latin typeface="Aptos" panose="020B0004020202020204" pitchFamily="34" charset="0"/>
                <a:sym typeface="Arial"/>
              </a:rPr>
              <a:t> </a:t>
            </a:r>
            <a:r>
              <a:rPr lang="de-DE" sz="1800" dirty="0" err="1">
                <a:latin typeface="Aptos" panose="020B0004020202020204" pitchFamily="34" charset="0"/>
                <a:sym typeface="Arial"/>
              </a:rPr>
              <a:t>su</a:t>
            </a:r>
            <a:r>
              <a:rPr lang="de-DE" sz="1800" dirty="0">
                <a:latin typeface="Aptos" panose="020B0004020202020204" pitchFamily="34" charset="0"/>
                <a:sym typeface="Arial"/>
              </a:rPr>
              <a:t> </a:t>
            </a:r>
            <a:r>
              <a:rPr lang="de-DE" sz="1800" dirty="0" err="1">
                <a:latin typeface="Aptos" panose="020B0004020202020204" pitchFamily="34" charset="0"/>
                <a:sym typeface="Arial"/>
              </a:rPr>
              <a:t>razza</a:t>
            </a:r>
            <a:r>
              <a:rPr lang="de-DE" sz="1800" dirty="0">
                <a:latin typeface="Aptos" panose="020B0004020202020204" pitchFamily="34" charset="0"/>
                <a:sym typeface="Arial"/>
              </a:rPr>
              <a:t>, </a:t>
            </a:r>
            <a:r>
              <a:rPr lang="de-DE" sz="1800" dirty="0" err="1">
                <a:latin typeface="Aptos" panose="020B0004020202020204" pitchFamily="34" charset="0"/>
                <a:sym typeface="Arial"/>
              </a:rPr>
              <a:t>sesso</a:t>
            </a:r>
            <a:r>
              <a:rPr lang="de-DE" sz="1800" dirty="0">
                <a:latin typeface="Aptos" panose="020B0004020202020204" pitchFamily="34" charset="0"/>
                <a:sym typeface="Arial"/>
              </a:rPr>
              <a:t> o </a:t>
            </a:r>
            <a:r>
              <a:rPr lang="de-DE" sz="1800" dirty="0" err="1">
                <a:latin typeface="Aptos" panose="020B0004020202020204" pitchFamily="34" charset="0"/>
                <a:sym typeface="Arial"/>
              </a:rPr>
              <a:t>colore</a:t>
            </a:r>
            <a:r>
              <a:rPr lang="de-DE" sz="1800" dirty="0">
                <a:latin typeface="Aptos" panose="020B0004020202020204" pitchFamily="34" charset="0"/>
                <a:sym typeface="Arial"/>
              </a:rPr>
              <a:t> della pelle</a:t>
            </a:r>
            <a:endParaRPr sz="1300" dirty="0">
              <a:latin typeface="Aptos" panose="020B0004020202020204" pitchFamily="34" charset="0"/>
            </a:endParaRPr>
          </a:p>
          <a:p>
            <a:pPr marL="1028700" lvl="1" indent="-342900" algn="l" rtl="0">
              <a:lnSpc>
                <a:spcPct val="90000"/>
              </a:lnSpc>
              <a:spcBef>
                <a:spcPts val="600"/>
              </a:spcBef>
              <a:spcAft>
                <a:spcPts val="0"/>
              </a:spcAft>
              <a:buSzPct val="181818"/>
              <a:buFont typeface="Arial"/>
              <a:buChar char="•"/>
            </a:pPr>
            <a:r>
              <a:rPr lang="de-DE" sz="1800" dirty="0" err="1">
                <a:latin typeface="Aptos" panose="020B0004020202020204" pitchFamily="34" charset="0"/>
                <a:sym typeface="Arial"/>
              </a:rPr>
              <a:t>parità</a:t>
            </a:r>
            <a:r>
              <a:rPr lang="de-DE" sz="1800" dirty="0">
                <a:latin typeface="Aptos" panose="020B0004020202020204" pitchFamily="34" charset="0"/>
                <a:sym typeface="Arial"/>
              </a:rPr>
              <a:t> di </a:t>
            </a:r>
            <a:r>
              <a:rPr lang="de-DE" sz="1800" dirty="0" err="1">
                <a:latin typeface="Aptos" panose="020B0004020202020204" pitchFamily="34" charset="0"/>
                <a:sym typeface="Arial"/>
              </a:rPr>
              <a:t>retribuzione</a:t>
            </a:r>
            <a:r>
              <a:rPr lang="de-DE" sz="1800" dirty="0">
                <a:latin typeface="Aptos" panose="020B0004020202020204" pitchFamily="34" charset="0"/>
                <a:sym typeface="Arial"/>
              </a:rPr>
              <a:t> a </a:t>
            </a:r>
            <a:r>
              <a:rPr lang="de-DE" sz="1800" dirty="0" err="1">
                <a:latin typeface="Aptos" panose="020B0004020202020204" pitchFamily="34" charset="0"/>
                <a:sym typeface="Arial"/>
              </a:rPr>
              <a:t>parità</a:t>
            </a:r>
            <a:r>
              <a:rPr lang="de-DE" sz="1800" dirty="0">
                <a:latin typeface="Aptos" panose="020B0004020202020204" pitchFamily="34" charset="0"/>
                <a:sym typeface="Arial"/>
              </a:rPr>
              <a:t> di </a:t>
            </a:r>
            <a:r>
              <a:rPr lang="de-DE" sz="1800" dirty="0" err="1">
                <a:latin typeface="Aptos" panose="020B0004020202020204" pitchFamily="34" charset="0"/>
                <a:sym typeface="Arial"/>
              </a:rPr>
              <a:t>lavoro</a:t>
            </a:r>
            <a:endParaRPr sz="1800" dirty="0">
              <a:latin typeface="Aptos" panose="020B0004020202020204" pitchFamily="34" charset="0"/>
              <a:sym typeface="Arial"/>
            </a:endParaRPr>
          </a:p>
          <a:p>
            <a:pPr marL="1028700" lvl="1" indent="-342900" algn="l" rtl="0">
              <a:lnSpc>
                <a:spcPct val="90000"/>
              </a:lnSpc>
              <a:spcBef>
                <a:spcPts val="600"/>
              </a:spcBef>
              <a:spcAft>
                <a:spcPts val="0"/>
              </a:spcAft>
              <a:buSzPct val="181818"/>
              <a:buFont typeface="Arial"/>
              <a:buChar char="•"/>
            </a:pPr>
            <a:r>
              <a:rPr lang="de-DE" sz="1800" dirty="0" err="1">
                <a:latin typeface="Aptos" panose="020B0004020202020204" pitchFamily="34" charset="0"/>
                <a:sym typeface="Arial"/>
              </a:rPr>
              <a:t>divieto</a:t>
            </a:r>
            <a:r>
              <a:rPr lang="de-DE" sz="1800" dirty="0">
                <a:latin typeface="Aptos" panose="020B0004020202020204" pitchFamily="34" charset="0"/>
                <a:sym typeface="Arial"/>
              </a:rPr>
              <a:t> di </a:t>
            </a:r>
            <a:r>
              <a:rPr lang="de-DE" sz="1800" dirty="0" err="1">
                <a:latin typeface="Aptos" panose="020B0004020202020204" pitchFamily="34" charset="0"/>
                <a:sym typeface="Arial"/>
              </a:rPr>
              <a:t>sfruttamento</a:t>
            </a:r>
            <a:r>
              <a:rPr lang="de-DE" sz="1800" dirty="0">
                <a:latin typeface="Aptos" panose="020B0004020202020204" pitchFamily="34" charset="0"/>
                <a:sym typeface="Arial"/>
              </a:rPr>
              <a:t> del </a:t>
            </a:r>
            <a:r>
              <a:rPr lang="de-DE" sz="1800" dirty="0" err="1">
                <a:latin typeface="Aptos" panose="020B0004020202020204" pitchFamily="34" charset="0"/>
                <a:sym typeface="Arial"/>
              </a:rPr>
              <a:t>lavoro</a:t>
            </a:r>
            <a:r>
              <a:rPr lang="de-DE" sz="1800" dirty="0">
                <a:latin typeface="Aptos" panose="020B0004020202020204" pitchFamily="34" charset="0"/>
                <a:sym typeface="Arial"/>
              </a:rPr>
              <a:t> </a:t>
            </a:r>
            <a:r>
              <a:rPr lang="de-DE" sz="1800" dirty="0" err="1">
                <a:latin typeface="Aptos" panose="020B0004020202020204" pitchFamily="34" charset="0"/>
                <a:sym typeface="Arial"/>
              </a:rPr>
              <a:t>minorile</a:t>
            </a:r>
            <a:endParaRPr sz="1800" dirty="0">
              <a:latin typeface="Aptos" panose="020B0004020202020204" pitchFamily="34" charset="0"/>
              <a:sym typeface="Arial"/>
            </a:endParaRPr>
          </a:p>
          <a:p>
            <a:pPr marL="685800" lvl="1" indent="0" algn="l" rtl="0">
              <a:lnSpc>
                <a:spcPct val="90000"/>
              </a:lnSpc>
              <a:spcBef>
                <a:spcPts val="600"/>
              </a:spcBef>
              <a:spcAft>
                <a:spcPts val="0"/>
              </a:spcAft>
              <a:buSzPct val="181818"/>
              <a:buNone/>
            </a:pPr>
            <a:endParaRPr sz="1800" b="1" dirty="0">
              <a:solidFill>
                <a:schemeClr val="accent4"/>
              </a:solidFill>
              <a:latin typeface="Aptos" panose="020B0004020202020204" pitchFamily="34" charset="0"/>
              <a:sym typeface="Arial"/>
            </a:endParaRPr>
          </a:p>
          <a:p>
            <a:pPr marL="685800" lvl="1" indent="0" algn="l" rtl="0">
              <a:lnSpc>
                <a:spcPct val="90000"/>
              </a:lnSpc>
              <a:spcBef>
                <a:spcPts val="600"/>
              </a:spcBef>
              <a:spcAft>
                <a:spcPts val="0"/>
              </a:spcAft>
              <a:buSzPct val="181818"/>
              <a:buNone/>
            </a:pPr>
            <a:r>
              <a:rPr lang="de-DE" sz="1800" b="1" dirty="0" err="1">
                <a:solidFill>
                  <a:schemeClr val="accent4"/>
                </a:solidFill>
                <a:latin typeface="Aptos" panose="020B0004020202020204" pitchFamily="34" charset="0"/>
                <a:sym typeface="Arial"/>
              </a:rPr>
              <a:t>Commercio</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equo</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e</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solidale</a:t>
            </a:r>
            <a:r>
              <a:rPr lang="de-DE" sz="1800" b="1" dirty="0">
                <a:solidFill>
                  <a:schemeClr val="accent4"/>
                </a:solidFill>
                <a:latin typeface="Aptos" panose="020B0004020202020204" pitchFamily="34" charset="0"/>
                <a:sym typeface="Arial"/>
              </a:rPr>
              <a:t> (in </a:t>
            </a:r>
            <a:r>
              <a:rPr lang="de-DE" sz="1800" b="1" dirty="0" err="1">
                <a:solidFill>
                  <a:schemeClr val="accent4"/>
                </a:solidFill>
                <a:latin typeface="Aptos" panose="020B0004020202020204" pitchFamily="34" charset="0"/>
                <a:sym typeface="Arial"/>
              </a:rPr>
              <a:t>aggiunta</a:t>
            </a:r>
            <a:r>
              <a:rPr lang="de-DE" sz="1800" b="1" dirty="0">
                <a:solidFill>
                  <a:schemeClr val="accent4"/>
                </a:solidFill>
                <a:latin typeface="Aptos" panose="020B0004020202020204" pitchFamily="34" charset="0"/>
                <a:sym typeface="Arial"/>
              </a:rPr>
              <a:t> alle norme ILO)</a:t>
            </a:r>
            <a:endParaRPr sz="1300" dirty="0">
              <a:latin typeface="Aptos" panose="020B0004020202020204" pitchFamily="34" charset="0"/>
            </a:endParaRPr>
          </a:p>
          <a:p>
            <a:pPr marL="1028700" lvl="1" indent="-342900" algn="l" rtl="0">
              <a:lnSpc>
                <a:spcPct val="90000"/>
              </a:lnSpc>
              <a:spcBef>
                <a:spcPts val="600"/>
              </a:spcBef>
              <a:spcAft>
                <a:spcPts val="0"/>
              </a:spcAft>
              <a:buSzPct val="181818"/>
              <a:buFont typeface="Arial"/>
              <a:buChar char="•"/>
            </a:pPr>
            <a:r>
              <a:rPr lang="de-DE" sz="1800" dirty="0" err="1">
                <a:latin typeface="Aptos" panose="020B0004020202020204" pitchFamily="34" charset="0"/>
                <a:sym typeface="Arial"/>
              </a:rPr>
              <a:t>Prezzo</a:t>
            </a:r>
            <a:r>
              <a:rPr lang="de-DE" sz="1800" dirty="0">
                <a:latin typeface="Aptos" panose="020B0004020202020204" pitchFamily="34" charset="0"/>
                <a:sym typeface="Arial"/>
              </a:rPr>
              <a:t> </a:t>
            </a:r>
            <a:r>
              <a:rPr lang="de-DE" sz="1800" dirty="0" err="1">
                <a:latin typeface="Aptos" panose="020B0004020202020204" pitchFamily="34" charset="0"/>
                <a:sym typeface="Arial"/>
              </a:rPr>
              <a:t>minimo</a:t>
            </a:r>
            <a:r>
              <a:rPr lang="de-DE" sz="1800" dirty="0">
                <a:latin typeface="Aptos" panose="020B0004020202020204" pitchFamily="34" charset="0"/>
                <a:sym typeface="Arial"/>
              </a:rPr>
              <a:t> </a:t>
            </a:r>
            <a:r>
              <a:rPr lang="de-DE" sz="1800" dirty="0" err="1">
                <a:latin typeface="Aptos" panose="020B0004020202020204" pitchFamily="34" charset="0"/>
                <a:sym typeface="Arial"/>
              </a:rPr>
              <a:t>e</a:t>
            </a:r>
            <a:r>
              <a:rPr lang="de-DE" sz="1800" dirty="0">
                <a:latin typeface="Aptos" panose="020B0004020202020204" pitchFamily="34" charset="0"/>
                <a:sym typeface="Arial"/>
              </a:rPr>
              <a:t> </a:t>
            </a:r>
            <a:r>
              <a:rPr lang="de-DE" sz="1800" dirty="0" err="1">
                <a:latin typeface="Aptos" panose="020B0004020202020204" pitchFamily="34" charset="0"/>
                <a:sym typeface="Arial"/>
              </a:rPr>
              <a:t>retribuzione</a:t>
            </a:r>
            <a:r>
              <a:rPr lang="de-DE" sz="1800" dirty="0">
                <a:latin typeface="Aptos" panose="020B0004020202020204" pitchFamily="34" charset="0"/>
                <a:sym typeface="Arial"/>
              </a:rPr>
              <a:t> </a:t>
            </a:r>
            <a:r>
              <a:rPr lang="de-DE" sz="1800" dirty="0" err="1">
                <a:latin typeface="Aptos" panose="020B0004020202020204" pitchFamily="34" charset="0"/>
                <a:sym typeface="Arial"/>
              </a:rPr>
              <a:t>equa</a:t>
            </a:r>
            <a:r>
              <a:rPr lang="de-DE" sz="1800" dirty="0">
                <a:latin typeface="Aptos" panose="020B0004020202020204" pitchFamily="34" charset="0"/>
                <a:sym typeface="Arial"/>
              </a:rPr>
              <a:t> (</a:t>
            </a:r>
            <a:r>
              <a:rPr lang="de-DE" sz="1800" dirty="0" err="1">
                <a:latin typeface="Aptos" panose="020B0004020202020204" pitchFamily="34" charset="0"/>
                <a:sym typeface="Arial"/>
              </a:rPr>
              <a:t>salari</a:t>
            </a:r>
            <a:r>
              <a:rPr lang="de-DE" sz="1800" dirty="0">
                <a:latin typeface="Aptos" panose="020B0004020202020204" pitchFamily="34" charset="0"/>
                <a:sym typeface="Arial"/>
              </a:rPr>
              <a:t> </a:t>
            </a:r>
            <a:r>
              <a:rPr lang="de-DE" sz="1800" dirty="0" err="1">
                <a:latin typeface="Aptos" panose="020B0004020202020204" pitchFamily="34" charset="0"/>
                <a:sym typeface="Arial"/>
              </a:rPr>
              <a:t>dignitosi</a:t>
            </a:r>
            <a:r>
              <a:rPr lang="de-DE" sz="1800" dirty="0">
                <a:latin typeface="Aptos" panose="020B0004020202020204" pitchFamily="34" charset="0"/>
                <a:sym typeface="Arial"/>
              </a:rPr>
              <a:t>)</a:t>
            </a:r>
            <a:endParaRPr sz="1300" dirty="0">
              <a:latin typeface="Aptos" panose="020B0004020202020204" pitchFamily="34" charset="0"/>
            </a:endParaRPr>
          </a:p>
          <a:p>
            <a:pPr marL="1028700" lvl="1" indent="-342900" algn="l" rtl="0">
              <a:lnSpc>
                <a:spcPct val="90000"/>
              </a:lnSpc>
              <a:spcBef>
                <a:spcPts val="600"/>
              </a:spcBef>
              <a:spcAft>
                <a:spcPts val="0"/>
              </a:spcAft>
              <a:buSzPct val="181818"/>
              <a:buFont typeface="Arial"/>
              <a:buChar char="•"/>
            </a:pPr>
            <a:r>
              <a:rPr lang="de-DE" sz="1800" dirty="0" err="1">
                <a:latin typeface="Aptos" panose="020B0004020202020204" pitchFamily="34" charset="0"/>
                <a:sym typeface="Arial"/>
              </a:rPr>
              <a:t>Contratti</a:t>
            </a:r>
            <a:r>
              <a:rPr lang="de-DE" sz="1800" dirty="0">
                <a:latin typeface="Aptos" panose="020B0004020202020204" pitchFamily="34" charset="0"/>
                <a:sym typeface="Arial"/>
              </a:rPr>
              <a:t> di </a:t>
            </a:r>
            <a:r>
              <a:rPr lang="de-DE" sz="1800" dirty="0" err="1">
                <a:latin typeface="Aptos" panose="020B0004020202020204" pitchFamily="34" charset="0"/>
                <a:sym typeface="Arial"/>
              </a:rPr>
              <a:t>fornitura</a:t>
            </a:r>
            <a:r>
              <a:rPr lang="de-DE" sz="1800" dirty="0">
                <a:latin typeface="Aptos" panose="020B0004020202020204" pitchFamily="34" charset="0"/>
                <a:sym typeface="Arial"/>
              </a:rPr>
              <a:t> a lungo </a:t>
            </a:r>
            <a:r>
              <a:rPr lang="de-DE" sz="1800" dirty="0" err="1">
                <a:latin typeface="Aptos" panose="020B0004020202020204" pitchFamily="34" charset="0"/>
                <a:sym typeface="Arial"/>
              </a:rPr>
              <a:t>termine</a:t>
            </a:r>
            <a:endParaRPr sz="1800" dirty="0">
              <a:latin typeface="Aptos" panose="020B0004020202020204" pitchFamily="34" charset="0"/>
              <a:sym typeface="Arial"/>
            </a:endParaRPr>
          </a:p>
          <a:p>
            <a:pPr marL="1028700" lvl="1" indent="-342900" algn="l" rtl="0">
              <a:lnSpc>
                <a:spcPct val="90000"/>
              </a:lnSpc>
              <a:spcBef>
                <a:spcPts val="600"/>
              </a:spcBef>
              <a:spcAft>
                <a:spcPts val="0"/>
              </a:spcAft>
              <a:buSzPct val="181818"/>
              <a:buFont typeface="Arial"/>
              <a:buChar char="•"/>
            </a:pPr>
            <a:r>
              <a:rPr lang="de-DE" sz="1800" dirty="0" err="1">
                <a:latin typeface="Aptos" panose="020B0004020202020204" pitchFamily="34" charset="0"/>
                <a:sym typeface="Arial"/>
              </a:rPr>
              <a:t>Prefinanziamento</a:t>
            </a:r>
            <a:endParaRPr sz="1800" dirty="0">
              <a:latin typeface="Aptos" panose="020B0004020202020204" pitchFamily="34" charset="0"/>
              <a:sym typeface="Arial"/>
            </a:endParaRPr>
          </a:p>
          <a:p>
            <a:pPr marL="1028700" lvl="1" indent="-342900" algn="l" rtl="0">
              <a:lnSpc>
                <a:spcPct val="90000"/>
              </a:lnSpc>
              <a:spcBef>
                <a:spcPts val="600"/>
              </a:spcBef>
              <a:spcAft>
                <a:spcPts val="0"/>
              </a:spcAft>
              <a:buSzPct val="181818"/>
              <a:buFont typeface="Arial"/>
              <a:buChar char="•"/>
            </a:pPr>
            <a:r>
              <a:rPr lang="de-DE" sz="1800" dirty="0">
                <a:latin typeface="Aptos" panose="020B0004020202020204" pitchFamily="34" charset="0"/>
                <a:sym typeface="Arial"/>
              </a:rPr>
              <a:t>Premio Fairtrade a </a:t>
            </a:r>
            <a:r>
              <a:rPr lang="de-DE" sz="1800" dirty="0" err="1">
                <a:latin typeface="Aptos" panose="020B0004020202020204" pitchFamily="34" charset="0"/>
                <a:sym typeface="Arial"/>
              </a:rPr>
              <a:t>sostegno</a:t>
            </a:r>
            <a:r>
              <a:rPr lang="de-DE" sz="1800" dirty="0">
                <a:latin typeface="Aptos" panose="020B0004020202020204" pitchFamily="34" charset="0"/>
                <a:sym typeface="Arial"/>
              </a:rPr>
              <a:t> di </a:t>
            </a:r>
            <a:r>
              <a:rPr lang="de-DE" sz="1800" dirty="0" err="1">
                <a:latin typeface="Aptos" panose="020B0004020202020204" pitchFamily="34" charset="0"/>
                <a:sym typeface="Arial"/>
              </a:rPr>
              <a:t>progetti</a:t>
            </a:r>
            <a:r>
              <a:rPr lang="de-DE" sz="1800" dirty="0">
                <a:latin typeface="Aptos" panose="020B0004020202020204" pitchFamily="34" charset="0"/>
                <a:sym typeface="Arial"/>
              </a:rPr>
              <a:t> </a:t>
            </a:r>
            <a:r>
              <a:rPr lang="de-DE" sz="1800" dirty="0" err="1">
                <a:latin typeface="Aptos" panose="020B0004020202020204" pitchFamily="34" charset="0"/>
                <a:sym typeface="Arial"/>
              </a:rPr>
              <a:t>sociali</a:t>
            </a:r>
            <a:r>
              <a:rPr lang="de-DE" sz="1800" dirty="0">
                <a:latin typeface="Aptos" panose="020B0004020202020204" pitchFamily="34" charset="0"/>
                <a:sym typeface="Arial"/>
              </a:rPr>
              <a:t> </a:t>
            </a:r>
            <a:r>
              <a:rPr lang="de-DE" sz="1800" dirty="0" err="1">
                <a:latin typeface="Aptos" panose="020B0004020202020204" pitchFamily="34" charset="0"/>
                <a:sym typeface="Arial"/>
              </a:rPr>
              <a:t>nella</a:t>
            </a:r>
            <a:r>
              <a:rPr lang="de-DE" sz="1800" dirty="0">
                <a:latin typeface="Aptos" panose="020B0004020202020204" pitchFamily="34" charset="0"/>
                <a:sym typeface="Arial"/>
              </a:rPr>
              <a:t> </a:t>
            </a:r>
            <a:r>
              <a:rPr lang="de-DE" sz="1800" dirty="0" err="1">
                <a:latin typeface="Aptos" panose="020B0004020202020204" pitchFamily="34" charset="0"/>
                <a:sym typeface="Arial"/>
              </a:rPr>
              <a:t>comunità</a:t>
            </a:r>
            <a:r>
              <a:rPr lang="de-DE" sz="1800" dirty="0">
                <a:latin typeface="Aptos" panose="020B0004020202020204" pitchFamily="34" charset="0"/>
                <a:sym typeface="Arial"/>
              </a:rPr>
              <a:t> o per il </a:t>
            </a:r>
            <a:r>
              <a:rPr lang="de-DE" sz="1800" dirty="0" err="1">
                <a:latin typeface="Aptos" panose="020B0004020202020204" pitchFamily="34" charset="0"/>
                <a:sym typeface="Arial"/>
              </a:rPr>
              <a:t>pagamento</a:t>
            </a:r>
            <a:r>
              <a:rPr lang="de-DE" sz="1800" dirty="0">
                <a:latin typeface="Aptos" panose="020B0004020202020204" pitchFamily="34" charset="0"/>
                <a:sym typeface="Arial"/>
              </a:rPr>
              <a:t> delle </a:t>
            </a:r>
            <a:r>
              <a:rPr lang="de-DE" sz="1800" dirty="0" err="1">
                <a:latin typeface="Aptos" panose="020B0004020202020204" pitchFamily="34" charset="0"/>
                <a:sym typeface="Arial"/>
              </a:rPr>
              <a:t>tasse</a:t>
            </a:r>
            <a:r>
              <a:rPr lang="de-DE" sz="1800" dirty="0">
                <a:latin typeface="Aptos" panose="020B0004020202020204" pitchFamily="34" charset="0"/>
                <a:sym typeface="Arial"/>
              </a:rPr>
              <a:t> </a:t>
            </a:r>
            <a:r>
              <a:rPr lang="de-DE" sz="1800" dirty="0" err="1">
                <a:latin typeface="Aptos" panose="020B0004020202020204" pitchFamily="34" charset="0"/>
                <a:sym typeface="Arial"/>
              </a:rPr>
              <a:t>scolastiche</a:t>
            </a:r>
            <a:r>
              <a:rPr lang="de-DE" sz="1800" dirty="0">
                <a:latin typeface="Aptos" panose="020B0004020202020204" pitchFamily="34" charset="0"/>
                <a:sym typeface="Arial"/>
              </a:rPr>
              <a:t>, </a:t>
            </a:r>
            <a:r>
              <a:rPr lang="de-DE" sz="1800" dirty="0" err="1">
                <a:latin typeface="Aptos" panose="020B0004020202020204" pitchFamily="34" charset="0"/>
                <a:sym typeface="Arial"/>
              </a:rPr>
              <a:t>ecc</a:t>
            </a:r>
            <a:r>
              <a:rPr lang="de-DE" sz="1800" dirty="0">
                <a:latin typeface="Aptos" panose="020B0004020202020204" pitchFamily="34" charset="0"/>
                <a:sym typeface="Arial"/>
              </a:rPr>
              <a:t>. </a:t>
            </a:r>
            <a:endParaRPr sz="1300" dirty="0">
              <a:latin typeface="Aptos" panose="020B0004020202020204" pitchFamily="34" charset="0"/>
            </a:endParaRPr>
          </a:p>
          <a:p>
            <a:pPr marL="685800" lvl="1" indent="0" algn="l" rtl="0">
              <a:lnSpc>
                <a:spcPct val="90000"/>
              </a:lnSpc>
              <a:spcBef>
                <a:spcPts val="600"/>
              </a:spcBef>
              <a:spcAft>
                <a:spcPts val="0"/>
              </a:spcAft>
              <a:buSzPct val="181818"/>
              <a:buNone/>
            </a:pPr>
            <a:endParaRPr sz="1100" dirty="0">
              <a:latin typeface="Aptos" panose="020B00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594358" y="368726"/>
            <a:ext cx="822960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sociali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tipo</a:t>
            </a:r>
            <a:r>
              <a:rPr lang="de-DE" dirty="0">
                <a:latin typeface="Aptos Serif" panose="02020604070405020304" pitchFamily="18" charset="0"/>
                <a:ea typeface="Arial"/>
                <a:cs typeface="Aptos Serif" panose="02020604070405020304" pitchFamily="18" charset="0"/>
                <a:sym typeface="Arial"/>
              </a:rPr>
              <a:t> I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simili</a:t>
            </a:r>
            <a:r>
              <a:rPr lang="de-DE" dirty="0">
                <a:latin typeface="Aptos Serif" panose="02020604070405020304" pitchFamily="18" charset="0"/>
                <a:ea typeface="Arial"/>
                <a:cs typeface="Aptos Serif" panose="02020604070405020304" pitchFamily="18" charset="0"/>
                <a:sym typeface="Arial"/>
              </a:rPr>
              <a:t> al </a:t>
            </a:r>
            <a:r>
              <a:rPr lang="de-DE" dirty="0" err="1">
                <a:latin typeface="Aptos Serif" panose="02020604070405020304" pitchFamily="18" charset="0"/>
                <a:ea typeface="Arial"/>
                <a:cs typeface="Aptos Serif" panose="02020604070405020304" pitchFamily="18" charset="0"/>
                <a:sym typeface="Arial"/>
              </a:rPr>
              <a:t>tipo</a:t>
            </a:r>
            <a:r>
              <a:rPr lang="de-DE" dirty="0">
                <a:latin typeface="Aptos Serif" panose="02020604070405020304" pitchFamily="18" charset="0"/>
                <a:ea typeface="Arial"/>
                <a:cs typeface="Aptos Serif" panose="02020604070405020304" pitchFamily="18" charset="0"/>
                <a:sym typeface="Arial"/>
              </a:rPr>
              <a:t> I</a:t>
            </a:r>
            <a:endParaRPr dirty="0">
              <a:latin typeface="Aptos Serif" panose="02020604070405020304" pitchFamily="18" charset="0"/>
              <a:cs typeface="Aptos Serif" panose="02020604070405020304" pitchFamily="18" charset="0"/>
            </a:endParaRPr>
          </a:p>
        </p:txBody>
      </p:sp>
      <p:pic>
        <p:nvPicPr>
          <p:cNvPr id="206" name="Google Shape;206;p37" descr="naturland fair"/>
          <p:cNvPicPr preferRelativeResize="0"/>
          <p:nvPr/>
        </p:nvPicPr>
        <p:blipFill rotWithShape="1">
          <a:blip r:embed="rId3">
            <a:alphaModFix/>
          </a:blip>
          <a:srcRect/>
          <a:stretch/>
        </p:blipFill>
        <p:spPr>
          <a:xfrm>
            <a:off x="705601" y="4401042"/>
            <a:ext cx="944868" cy="2088232"/>
          </a:xfrm>
          <a:prstGeom prst="rect">
            <a:avLst/>
          </a:prstGeom>
          <a:noFill/>
          <a:ln>
            <a:noFill/>
          </a:ln>
        </p:spPr>
      </p:pic>
      <p:pic>
        <p:nvPicPr>
          <p:cNvPr id="207" name="Google Shape;207;p37"/>
          <p:cNvPicPr preferRelativeResize="0"/>
          <p:nvPr/>
        </p:nvPicPr>
        <p:blipFill rotWithShape="1">
          <a:blip r:embed="rId4">
            <a:alphaModFix/>
          </a:blip>
          <a:srcRect/>
          <a:stretch/>
        </p:blipFill>
        <p:spPr>
          <a:xfrm>
            <a:off x="2197805" y="5236480"/>
            <a:ext cx="1327502" cy="1252794"/>
          </a:xfrm>
          <a:prstGeom prst="rect">
            <a:avLst/>
          </a:prstGeom>
          <a:noFill/>
          <a:ln>
            <a:noFill/>
          </a:ln>
        </p:spPr>
      </p:pic>
      <p:pic>
        <p:nvPicPr>
          <p:cNvPr id="208" name="Google Shape;208;p37"/>
          <p:cNvPicPr preferRelativeResize="0"/>
          <p:nvPr/>
        </p:nvPicPr>
        <p:blipFill rotWithShape="1">
          <a:blip r:embed="rId5">
            <a:alphaModFix/>
          </a:blip>
          <a:srcRect/>
          <a:stretch/>
        </p:blipFill>
        <p:spPr>
          <a:xfrm>
            <a:off x="3988232" y="5236480"/>
            <a:ext cx="1891936" cy="1174992"/>
          </a:xfrm>
          <a:prstGeom prst="rect">
            <a:avLst/>
          </a:prstGeom>
          <a:noFill/>
          <a:ln>
            <a:noFill/>
          </a:ln>
        </p:spPr>
      </p:pic>
      <p:sp>
        <p:nvSpPr>
          <p:cNvPr id="209" name="Google Shape;209;p37"/>
          <p:cNvSpPr txBox="1">
            <a:spLocks noGrp="1"/>
          </p:cNvSpPr>
          <p:nvPr>
            <p:ph type="body" idx="1"/>
          </p:nvPr>
        </p:nvSpPr>
        <p:spPr>
          <a:xfrm>
            <a:off x="594359" y="2281918"/>
            <a:ext cx="8875462"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sym typeface="Arial"/>
              </a:rPr>
              <a:t>Alcuni</a:t>
            </a:r>
            <a:r>
              <a:rPr lang="de-DE" dirty="0">
                <a:latin typeface="Aptos" panose="020B0004020202020204" pitchFamily="34" charset="0"/>
                <a:sym typeface="Arial"/>
              </a:rPr>
              <a:t> </a:t>
            </a:r>
            <a:r>
              <a:rPr lang="de-DE" dirty="0" err="1">
                <a:latin typeface="Aptos" panose="020B0004020202020204" pitchFamily="34" charset="0"/>
                <a:sym typeface="Arial"/>
              </a:rPr>
              <a:t>marchi</a:t>
            </a:r>
            <a:r>
              <a:rPr lang="de-DE" dirty="0">
                <a:latin typeface="Aptos" panose="020B0004020202020204" pitchFamily="34" charset="0"/>
                <a:sym typeface="Arial"/>
              </a:rPr>
              <a:t> </a:t>
            </a:r>
            <a:r>
              <a:rPr lang="de-DE" dirty="0" err="1">
                <a:latin typeface="Aptos" panose="020B0004020202020204" pitchFamily="34" charset="0"/>
                <a:sym typeface="Arial"/>
              </a:rPr>
              <a:t>combinano</a:t>
            </a:r>
            <a:r>
              <a:rPr lang="de-DE" dirty="0">
                <a:latin typeface="Aptos" panose="020B0004020202020204" pitchFamily="34" charset="0"/>
                <a:sym typeface="Arial"/>
              </a:rPr>
              <a:t>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ecologici</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sociali</a:t>
            </a:r>
            <a:r>
              <a:rPr lang="de-DE"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sym typeface="Arial"/>
              </a:rPr>
              <a:t>Spesso</a:t>
            </a:r>
            <a:r>
              <a:rPr lang="de-DE" dirty="0">
                <a:latin typeface="Aptos" panose="020B0004020202020204" pitchFamily="34" charset="0"/>
                <a:sym typeface="Arial"/>
              </a:rPr>
              <a:t> uno </a:t>
            </a:r>
            <a:r>
              <a:rPr lang="de-DE" dirty="0" err="1">
                <a:latin typeface="Aptos" panose="020B0004020202020204" pitchFamily="34" charset="0"/>
                <a:sym typeface="Arial"/>
              </a:rPr>
              <a:t>dei</a:t>
            </a:r>
            <a:r>
              <a:rPr lang="de-DE" dirty="0">
                <a:latin typeface="Aptos" panose="020B0004020202020204" pitchFamily="34" charset="0"/>
                <a:sym typeface="Arial"/>
              </a:rPr>
              <a:t> due </a:t>
            </a:r>
            <a:r>
              <a:rPr lang="de-DE" dirty="0" err="1">
                <a:latin typeface="Aptos" panose="020B0004020202020204" pitchFamily="34" charset="0"/>
                <a:sym typeface="Arial"/>
              </a:rPr>
              <a:t>aspetti</a:t>
            </a:r>
            <a:r>
              <a:rPr lang="de-DE" dirty="0">
                <a:latin typeface="Aptos" panose="020B0004020202020204" pitchFamily="34" charset="0"/>
                <a:sym typeface="Arial"/>
              </a:rPr>
              <a:t> </a:t>
            </a:r>
            <a:r>
              <a:rPr lang="de-DE" dirty="0" err="1">
                <a:latin typeface="Aptos" panose="020B0004020202020204" pitchFamily="34" charset="0"/>
                <a:sym typeface="Arial"/>
              </a:rPr>
              <a:t>è</a:t>
            </a:r>
            <a:r>
              <a:rPr lang="de-DE" dirty="0">
                <a:latin typeface="Aptos" panose="020B0004020202020204" pitchFamily="34" charset="0"/>
                <a:sym typeface="Arial"/>
              </a:rPr>
              <a:t> </a:t>
            </a:r>
            <a:r>
              <a:rPr lang="de-DE" dirty="0" err="1">
                <a:latin typeface="Aptos" panose="020B0004020202020204" pitchFamily="34" charset="0"/>
                <a:sym typeface="Arial"/>
              </a:rPr>
              <a:t>prioritario</a:t>
            </a:r>
            <a:r>
              <a:rPr lang="de-DE" dirty="0">
                <a:latin typeface="Aptos" panose="020B0004020202020204" pitchFamily="34" charset="0"/>
                <a:sym typeface="Arial"/>
              </a:rPr>
              <a:t>, </a:t>
            </a:r>
            <a:r>
              <a:rPr lang="de-DE" dirty="0" err="1">
                <a:latin typeface="Aptos" panose="020B0004020202020204" pitchFamily="34" charset="0"/>
                <a:sym typeface="Arial"/>
              </a:rPr>
              <a:t>mentre</a:t>
            </a:r>
            <a:r>
              <a:rPr lang="de-DE" dirty="0">
                <a:latin typeface="Aptos" panose="020B0004020202020204" pitchFamily="34" charset="0"/>
                <a:sym typeface="Arial"/>
              </a:rPr>
              <a:t> il </a:t>
            </a:r>
            <a:r>
              <a:rPr lang="de-DE" dirty="0" err="1">
                <a:latin typeface="Aptos" panose="020B0004020202020204" pitchFamily="34" charset="0"/>
                <a:sym typeface="Arial"/>
              </a:rPr>
              <a:t>secondo</a:t>
            </a:r>
            <a:r>
              <a:rPr lang="de-DE" dirty="0">
                <a:latin typeface="Aptos" panose="020B0004020202020204" pitchFamily="34" charset="0"/>
                <a:sym typeface="Arial"/>
              </a:rPr>
              <a:t> </a:t>
            </a:r>
            <a:r>
              <a:rPr lang="de-DE" dirty="0" err="1">
                <a:latin typeface="Aptos" panose="020B0004020202020204" pitchFamily="34" charset="0"/>
                <a:sym typeface="Arial"/>
              </a:rPr>
              <a:t>viene</a:t>
            </a:r>
            <a:r>
              <a:rPr lang="de-DE" dirty="0">
                <a:latin typeface="Aptos" panose="020B0004020202020204" pitchFamily="34" charset="0"/>
                <a:sym typeface="Arial"/>
              </a:rPr>
              <a:t> </a:t>
            </a:r>
            <a:r>
              <a:rPr lang="de-DE" dirty="0" err="1">
                <a:latin typeface="Aptos" panose="020B0004020202020204" pitchFamily="34" charset="0"/>
                <a:sym typeface="Arial"/>
              </a:rPr>
              <a:t>comunque</a:t>
            </a:r>
            <a:r>
              <a:rPr lang="de-DE" dirty="0">
                <a:latin typeface="Aptos" panose="020B0004020202020204" pitchFamily="34" charset="0"/>
                <a:sym typeface="Arial"/>
              </a:rPr>
              <a:t> </a:t>
            </a:r>
            <a:r>
              <a:rPr lang="de-DE" dirty="0" err="1">
                <a:latin typeface="Aptos" panose="020B0004020202020204" pitchFamily="34" charset="0"/>
                <a:sym typeface="Arial"/>
              </a:rPr>
              <a:t>preso</a:t>
            </a:r>
            <a:r>
              <a:rPr lang="de-DE" dirty="0">
                <a:latin typeface="Aptos" panose="020B0004020202020204" pitchFamily="34" charset="0"/>
                <a:sym typeface="Arial"/>
              </a:rPr>
              <a:t> in </a:t>
            </a:r>
            <a:r>
              <a:rPr lang="de-DE" dirty="0" err="1">
                <a:latin typeface="Aptos" panose="020B0004020202020204" pitchFamily="34" charset="0"/>
                <a:sym typeface="Arial"/>
              </a:rPr>
              <a:t>considerazione</a:t>
            </a:r>
            <a:r>
              <a:rPr lang="de-DE" dirty="0">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594359" y="429602"/>
            <a:ext cx="7288399"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Autodichiarazioni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tipo</a:t>
            </a:r>
            <a:r>
              <a:rPr lang="de-DE" dirty="0">
                <a:latin typeface="Aptos Serif" panose="02020604070405020304" pitchFamily="18" charset="0"/>
                <a:ea typeface="Arial"/>
                <a:cs typeface="Aptos Serif" panose="02020604070405020304" pitchFamily="18" charset="0"/>
                <a:sym typeface="Arial"/>
              </a:rPr>
              <a:t> II</a:t>
            </a:r>
            <a:endParaRPr dirty="0">
              <a:latin typeface="Aptos Serif" panose="02020604070405020304" pitchFamily="18" charset="0"/>
              <a:cs typeface="Aptos Serif" panose="02020604070405020304" pitchFamily="18" charset="0"/>
            </a:endParaRPr>
          </a:p>
        </p:txBody>
      </p:sp>
      <p:pic>
        <p:nvPicPr>
          <p:cNvPr id="216" name="Google Shape;216;p38"/>
          <p:cNvPicPr preferRelativeResize="0"/>
          <p:nvPr/>
        </p:nvPicPr>
        <p:blipFill rotWithShape="1">
          <a:blip r:embed="rId3">
            <a:alphaModFix/>
          </a:blip>
          <a:srcRect/>
          <a:stretch/>
        </p:blipFill>
        <p:spPr>
          <a:xfrm>
            <a:off x="8571420" y="1931104"/>
            <a:ext cx="2117893" cy="1496044"/>
          </a:xfrm>
          <a:prstGeom prst="rect">
            <a:avLst/>
          </a:prstGeom>
          <a:noFill/>
          <a:ln>
            <a:noFill/>
          </a:ln>
        </p:spPr>
      </p:pic>
      <p:sp>
        <p:nvSpPr>
          <p:cNvPr id="217" name="Google Shape;217;p38"/>
          <p:cNvSpPr txBox="1">
            <a:spLocks noGrp="1"/>
          </p:cNvSpPr>
          <p:nvPr>
            <p:ph type="body" idx="1"/>
          </p:nvPr>
        </p:nvSpPr>
        <p:spPr>
          <a:xfrm>
            <a:off x="594359" y="2281918"/>
            <a:ext cx="7475221"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a:buChar char="•"/>
            </a:pPr>
            <a:r>
              <a:rPr lang="de-DE" dirty="0">
                <a:latin typeface="Aptos" panose="020B0004020202020204" pitchFamily="34" charset="0"/>
                <a:sym typeface="Arial"/>
              </a:rPr>
              <a:t>Linee di </a:t>
            </a:r>
            <a:r>
              <a:rPr lang="de-DE" dirty="0" err="1">
                <a:latin typeface="Aptos" panose="020B0004020202020204" pitchFamily="34" charset="0"/>
                <a:sym typeface="Arial"/>
              </a:rPr>
              <a:t>prodotti</a:t>
            </a:r>
            <a:r>
              <a:rPr lang="de-DE" dirty="0">
                <a:latin typeface="Aptos" panose="020B0004020202020204" pitchFamily="34" charset="0"/>
                <a:sym typeface="Arial"/>
              </a:rPr>
              <a:t> di </a:t>
            </a:r>
            <a:r>
              <a:rPr lang="de-DE" dirty="0" err="1">
                <a:latin typeface="Aptos" panose="020B0004020202020204" pitchFamily="34" charset="0"/>
                <a:sym typeface="Arial"/>
              </a:rPr>
              <a:t>un’azienda</a:t>
            </a:r>
            <a:r>
              <a:rPr lang="de-DE" dirty="0">
                <a:latin typeface="Aptos" panose="020B0004020202020204" pitchFamily="34" charset="0"/>
                <a:sym typeface="Arial"/>
              </a:rPr>
              <a:t> </a:t>
            </a:r>
            <a:r>
              <a:rPr lang="de-DE" dirty="0" err="1">
                <a:latin typeface="Aptos" panose="020B0004020202020204" pitchFamily="34" charset="0"/>
                <a:sym typeface="Arial"/>
              </a:rPr>
              <a:t>commerciale</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presentano</a:t>
            </a:r>
            <a:r>
              <a:rPr lang="de-DE" dirty="0">
                <a:latin typeface="Aptos" panose="020B0004020202020204" pitchFamily="34" charset="0"/>
                <a:sym typeface="Arial"/>
              </a:rPr>
              <a:t> </a:t>
            </a:r>
            <a:r>
              <a:rPr lang="de-DE" dirty="0" err="1">
                <a:latin typeface="Aptos" panose="020B0004020202020204" pitchFamily="34" charset="0"/>
                <a:sym typeface="Arial"/>
              </a:rPr>
              <a:t>una</a:t>
            </a:r>
            <a:r>
              <a:rPr lang="de-DE" dirty="0">
                <a:latin typeface="Aptos" panose="020B0004020202020204" pitchFamily="34" charset="0"/>
                <a:sym typeface="Arial"/>
              </a:rPr>
              <a:t> </a:t>
            </a:r>
            <a:r>
              <a:rPr lang="de-DE" dirty="0" err="1">
                <a:latin typeface="Aptos" panose="020B0004020202020204" pitchFamily="34" charset="0"/>
                <a:sym typeface="Arial"/>
              </a:rPr>
              <a:t>determinata</a:t>
            </a:r>
            <a:r>
              <a:rPr lang="de-DE" dirty="0">
                <a:latin typeface="Aptos" panose="020B0004020202020204" pitchFamily="34" charset="0"/>
                <a:sym typeface="Arial"/>
              </a:rPr>
              <a:t> </a:t>
            </a:r>
            <a:r>
              <a:rPr lang="de-DE" dirty="0" err="1">
                <a:latin typeface="Aptos" panose="020B0004020202020204" pitchFamily="34" charset="0"/>
                <a:sym typeface="Arial"/>
              </a:rPr>
              <a:t>qualità</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dirty="0">
                <a:latin typeface="Aptos" panose="020B0004020202020204" pitchFamily="34" charset="0"/>
                <a:sym typeface="Arial"/>
              </a:rPr>
              <a:t>Sono </a:t>
            </a:r>
            <a:r>
              <a:rPr lang="de-DE" dirty="0" err="1">
                <a:latin typeface="Aptos" panose="020B0004020202020204" pitchFamily="34" charset="0"/>
                <a:sym typeface="Arial"/>
              </a:rPr>
              <a:t>utilizzate</a:t>
            </a:r>
            <a:r>
              <a:rPr lang="de-DE" dirty="0">
                <a:latin typeface="Aptos" panose="020B0004020202020204" pitchFamily="34" charset="0"/>
                <a:sym typeface="Arial"/>
              </a:rPr>
              <a:t> </a:t>
            </a:r>
            <a:r>
              <a:rPr lang="de-DE" dirty="0" err="1">
                <a:latin typeface="Aptos" panose="020B0004020202020204" pitchFamily="34" charset="0"/>
                <a:sym typeface="Arial"/>
              </a:rPr>
              <a:t>esclusivamente</a:t>
            </a:r>
            <a:r>
              <a:rPr lang="de-DE" dirty="0">
                <a:latin typeface="Aptos" panose="020B0004020202020204" pitchFamily="34" charset="0"/>
                <a:sym typeface="Arial"/>
              </a:rPr>
              <a:t> </a:t>
            </a:r>
            <a:r>
              <a:rPr lang="de-DE" dirty="0" err="1">
                <a:latin typeface="Aptos" panose="020B0004020202020204" pitchFamily="34" charset="0"/>
                <a:sym typeface="Arial"/>
              </a:rPr>
              <a:t>all’interno</a:t>
            </a:r>
            <a:r>
              <a:rPr lang="de-DE" dirty="0">
                <a:latin typeface="Aptos" panose="020B0004020202020204" pitchFamily="34" charset="0"/>
                <a:sym typeface="Arial"/>
              </a:rPr>
              <a:t> </a:t>
            </a:r>
            <a:r>
              <a:rPr lang="de-DE" dirty="0" err="1">
                <a:latin typeface="Aptos" panose="020B0004020202020204" pitchFamily="34" charset="0"/>
                <a:sym typeface="Arial"/>
              </a:rPr>
              <a:t>dell’azienda</a:t>
            </a:r>
            <a:r>
              <a:rPr lang="de-DE" dirty="0">
                <a:latin typeface="Aptos" panose="020B0004020202020204" pitchFamily="34" charset="0"/>
                <a:sym typeface="Arial"/>
              </a:rPr>
              <a:t> o di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gruppo</a:t>
            </a:r>
            <a:r>
              <a:rPr lang="de-DE" dirty="0">
                <a:latin typeface="Aptos" panose="020B0004020202020204" pitchFamily="34" charset="0"/>
                <a:sym typeface="Arial"/>
              </a:rPr>
              <a:t> di </a:t>
            </a:r>
            <a:r>
              <a:rPr lang="de-DE" dirty="0" err="1">
                <a:latin typeface="Aptos" panose="020B0004020202020204" pitchFamily="34" charset="0"/>
                <a:sym typeface="Arial"/>
              </a:rPr>
              <a:t>aziende</a:t>
            </a:r>
            <a:r>
              <a:rPr lang="de-DE" dirty="0">
                <a:latin typeface="Aptos" panose="020B0004020202020204" pitchFamily="34" charset="0"/>
                <a:sym typeface="Arial"/>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dirty="0">
                <a:latin typeface="Aptos" panose="020B0004020202020204" pitchFamily="34" charset="0"/>
                <a:sym typeface="Arial"/>
              </a:rPr>
              <a:t>Non </a:t>
            </a:r>
            <a:r>
              <a:rPr lang="de-DE" dirty="0" err="1">
                <a:latin typeface="Aptos" panose="020B0004020202020204" pitchFamily="34" charset="0"/>
                <a:sym typeface="Arial"/>
              </a:rPr>
              <a:t>sono</a:t>
            </a:r>
            <a:r>
              <a:rPr lang="de-DE" dirty="0">
                <a:latin typeface="Aptos" panose="020B0004020202020204" pitchFamily="34" charset="0"/>
                <a:sym typeface="Arial"/>
              </a:rPr>
              <a:t> </a:t>
            </a:r>
            <a:r>
              <a:rPr lang="de-DE" dirty="0" err="1">
                <a:latin typeface="Aptos" panose="020B0004020202020204" pitchFamily="34" charset="0"/>
                <a:sym typeface="Arial"/>
              </a:rPr>
              <a:t>certificate</a:t>
            </a:r>
            <a:r>
              <a:rPr lang="de-DE" dirty="0">
                <a:latin typeface="Aptos" panose="020B0004020202020204" pitchFamily="34" charset="0"/>
                <a:sym typeface="Arial"/>
              </a:rPr>
              <a:t> in modo </a:t>
            </a:r>
            <a:r>
              <a:rPr lang="de-DE" dirty="0" err="1">
                <a:latin typeface="Aptos" panose="020B0004020202020204" pitchFamily="34" charset="0"/>
                <a:sym typeface="Arial"/>
              </a:rPr>
              <a:t>indipendente</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sym typeface="Arial"/>
              </a:rPr>
              <a:t>Offrono</a:t>
            </a:r>
            <a:r>
              <a:rPr lang="de-DE" dirty="0">
                <a:latin typeface="Aptos" panose="020B0004020202020204" pitchFamily="34" charset="0"/>
                <a:sym typeface="Arial"/>
              </a:rPr>
              <a:t> </a:t>
            </a:r>
            <a:r>
              <a:rPr lang="de-DE" dirty="0" err="1">
                <a:latin typeface="Aptos" panose="020B0004020202020204" pitchFamily="34" charset="0"/>
                <a:sym typeface="Arial"/>
              </a:rPr>
              <a:t>vantaggi</a:t>
            </a:r>
            <a:r>
              <a:rPr lang="de-DE" dirty="0">
                <a:latin typeface="Aptos" panose="020B0004020202020204" pitchFamily="34" charset="0"/>
                <a:sym typeface="Arial"/>
              </a:rPr>
              <a:t> </a:t>
            </a:r>
            <a:r>
              <a:rPr lang="de-DE" dirty="0" err="1">
                <a:latin typeface="Aptos" panose="020B0004020202020204" pitchFamily="34" charset="0"/>
                <a:sym typeface="Arial"/>
              </a:rPr>
              <a:t>aggiuntivi</a:t>
            </a:r>
            <a:r>
              <a:rPr lang="de-DE" dirty="0">
                <a:latin typeface="Aptos" panose="020B0004020202020204" pitchFamily="34" charset="0"/>
                <a:sym typeface="Arial"/>
              </a:rPr>
              <a:t>, ad </a:t>
            </a:r>
            <a:r>
              <a:rPr lang="de-DE" dirty="0" err="1">
                <a:latin typeface="Aptos" panose="020B0004020202020204" pitchFamily="34" charset="0"/>
                <a:sym typeface="Arial"/>
              </a:rPr>
              <a:t>esempio</a:t>
            </a:r>
            <a:r>
              <a:rPr lang="de-DE" dirty="0">
                <a:latin typeface="Aptos" panose="020B0004020202020204" pitchFamily="34" charset="0"/>
                <a:sym typeface="Arial"/>
              </a:rPr>
              <a:t> </a:t>
            </a:r>
            <a:r>
              <a:rPr lang="de-DE" dirty="0" err="1">
                <a:latin typeface="Aptos" panose="020B0004020202020204" pitchFamily="34" charset="0"/>
                <a:sym typeface="Arial"/>
              </a:rPr>
              <a:t>prodotti</a:t>
            </a:r>
            <a:r>
              <a:rPr lang="de-DE" dirty="0">
                <a:latin typeface="Aptos" panose="020B0004020202020204" pitchFamily="34" charset="0"/>
                <a:sym typeface="Arial"/>
              </a:rPr>
              <a:t> </a:t>
            </a:r>
            <a:r>
              <a:rPr lang="de-DE" dirty="0" err="1">
                <a:latin typeface="Aptos" panose="020B0004020202020204" pitchFamily="34" charset="0"/>
                <a:sym typeface="Arial"/>
              </a:rPr>
              <a:t>biologici</a:t>
            </a:r>
            <a:r>
              <a:rPr lang="de-DE" dirty="0">
                <a:latin typeface="Aptos" panose="020B0004020202020204" pitchFamily="34" charset="0"/>
                <a:sym typeface="Arial"/>
              </a:rPr>
              <a:t> o del </a:t>
            </a:r>
            <a:r>
              <a:rPr lang="de-DE" dirty="0" err="1">
                <a:latin typeface="Aptos" panose="020B0004020202020204" pitchFamily="34" charset="0"/>
                <a:sym typeface="Arial"/>
              </a:rPr>
              <a:t>commercio</a:t>
            </a:r>
            <a:r>
              <a:rPr lang="de-DE" dirty="0">
                <a:latin typeface="Aptos" panose="020B0004020202020204" pitchFamily="34" charset="0"/>
                <a:sym typeface="Arial"/>
              </a:rPr>
              <a:t> </a:t>
            </a:r>
            <a:r>
              <a:rPr lang="de-DE" dirty="0" err="1">
                <a:latin typeface="Aptos" panose="020B0004020202020204" pitchFamily="34" charset="0"/>
                <a:sym typeface="Arial"/>
              </a:rPr>
              <a:t>equo</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solidale</a:t>
            </a:r>
            <a:endParaRPr dirty="0">
              <a:latin typeface="Aptos" panose="020B0004020202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594359" y="34959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cs typeface="Aptos Serif" panose="02020604070405020304" pitchFamily="18" charset="0"/>
              </a:rPr>
              <a:t>Marchi </a:t>
            </a:r>
            <a:r>
              <a:rPr lang="de-DE" dirty="0" err="1">
                <a:latin typeface="Aptos Serif" panose="02020604070405020304" pitchFamily="18" charset="0"/>
                <a:cs typeface="Aptos Serif" panose="02020604070405020304" pitchFamily="18" charset="0"/>
              </a:rPr>
              <a:t>regionali</a:t>
            </a:r>
            <a:r>
              <a:rPr lang="de-DE" dirty="0">
                <a:latin typeface="Aptos Serif" panose="02020604070405020304" pitchFamily="18" charset="0"/>
                <a:cs typeface="Aptos Serif" panose="02020604070405020304" pitchFamily="18" charset="0"/>
              </a:rPr>
              <a:t> o </a:t>
            </a:r>
            <a:r>
              <a:rPr lang="de-DE" dirty="0" err="1">
                <a:latin typeface="Aptos Serif" panose="02020604070405020304" pitchFamily="18" charset="0"/>
                <a:cs typeface="Aptos Serif" panose="02020604070405020304" pitchFamily="18" charset="0"/>
              </a:rPr>
              <a:t>denominazioni</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origine</a:t>
            </a:r>
            <a:endParaRPr dirty="0">
              <a:latin typeface="Aptos Serif" panose="02020604070405020304" pitchFamily="18" charset="0"/>
              <a:cs typeface="Aptos Serif" panose="02020604070405020304" pitchFamily="18" charset="0"/>
            </a:endParaRPr>
          </a:p>
        </p:txBody>
      </p:sp>
      <p:pic>
        <p:nvPicPr>
          <p:cNvPr id="224" name="Google Shape;224;p39"/>
          <p:cNvPicPr preferRelativeResize="0"/>
          <p:nvPr/>
        </p:nvPicPr>
        <p:blipFill rotWithShape="1">
          <a:blip r:embed="rId3">
            <a:alphaModFix/>
          </a:blip>
          <a:srcRect/>
          <a:stretch/>
        </p:blipFill>
        <p:spPr>
          <a:xfrm>
            <a:off x="8341133" y="4367885"/>
            <a:ext cx="2426019" cy="1358570"/>
          </a:xfrm>
          <a:prstGeom prst="rect">
            <a:avLst/>
          </a:prstGeom>
          <a:noFill/>
          <a:ln>
            <a:noFill/>
          </a:ln>
        </p:spPr>
      </p:pic>
      <p:pic>
        <p:nvPicPr>
          <p:cNvPr id="225" name="Google Shape;225;p39"/>
          <p:cNvPicPr preferRelativeResize="0"/>
          <p:nvPr/>
        </p:nvPicPr>
        <p:blipFill rotWithShape="1">
          <a:blip r:embed="rId4">
            <a:alphaModFix/>
          </a:blip>
          <a:srcRect/>
          <a:stretch/>
        </p:blipFill>
        <p:spPr>
          <a:xfrm>
            <a:off x="8248941" y="1436746"/>
            <a:ext cx="2393922" cy="2393922"/>
          </a:xfrm>
          <a:prstGeom prst="rect">
            <a:avLst/>
          </a:prstGeom>
          <a:noFill/>
          <a:ln>
            <a:noFill/>
          </a:ln>
        </p:spPr>
      </p:pic>
      <p:sp>
        <p:nvSpPr>
          <p:cNvPr id="226" name="Google Shape;226;p39"/>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regionali</a:t>
            </a:r>
            <a:r>
              <a:rPr lang="de-DE" dirty="0">
                <a:latin typeface="Aptos" panose="020B0004020202020204" pitchFamily="34" charset="0"/>
              </a:rPr>
              <a:t> – la </a:t>
            </a:r>
            <a:r>
              <a:rPr lang="de-DE" dirty="0" err="1">
                <a:latin typeface="Aptos" panose="020B0004020202020204" pitchFamily="34" charset="0"/>
              </a:rPr>
              <a:t>definizione</a:t>
            </a:r>
            <a:r>
              <a:rPr lang="de-DE" dirty="0">
                <a:latin typeface="Aptos" panose="020B0004020202020204" pitchFamily="34" charset="0"/>
              </a:rPr>
              <a:t> di </a:t>
            </a:r>
            <a:r>
              <a:rPr lang="de-DE" dirty="0" err="1">
                <a:latin typeface="Aptos" panose="020B0004020202020204" pitchFamily="34" charset="0"/>
              </a:rPr>
              <a:t>regione</a:t>
            </a:r>
            <a:r>
              <a:rPr lang="de-DE" dirty="0">
                <a:latin typeface="Aptos" panose="020B0004020202020204" pitchFamily="34" charset="0"/>
              </a:rPr>
              <a:t> </a:t>
            </a:r>
            <a:r>
              <a:rPr lang="de-DE" dirty="0" err="1">
                <a:latin typeface="Aptos" panose="020B0004020202020204" pitchFamily="34" charset="0"/>
              </a:rPr>
              <a:t>varia</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Possono</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Marchi </a:t>
            </a:r>
            <a:r>
              <a:rPr lang="de-DE" dirty="0" err="1">
                <a:latin typeface="Aptos" panose="020B0004020202020204" pitchFamily="34" charset="0"/>
              </a:rPr>
              <a:t>statali</a:t>
            </a:r>
            <a:r>
              <a:rPr lang="de-DE" dirty="0">
                <a:latin typeface="Aptos" panose="020B0004020202020204" pitchFamily="34" charset="0"/>
              </a:rPr>
              <a:t> delle </a:t>
            </a:r>
            <a:r>
              <a:rPr lang="de-DE" dirty="0" err="1">
                <a:latin typeface="Aptos" panose="020B0004020202020204" pitchFamily="34" charset="0"/>
              </a:rPr>
              <a:t>autorità</a:t>
            </a:r>
            <a:r>
              <a:rPr lang="de-DE" dirty="0">
                <a:latin typeface="Aptos" panose="020B0004020202020204" pitchFamily="34" charset="0"/>
              </a:rPr>
              <a:t> </a:t>
            </a:r>
            <a:r>
              <a:rPr lang="de-DE" dirty="0" err="1">
                <a:latin typeface="Aptos" panose="020B0004020202020204" pitchFamily="34" charset="0"/>
              </a:rPr>
              <a:t>regionali</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Associazioni</a:t>
            </a:r>
            <a:r>
              <a:rPr lang="de-DE" dirty="0">
                <a:latin typeface="Aptos" panose="020B0004020202020204" pitchFamily="34" charset="0"/>
              </a:rPr>
              <a:t> private - </a:t>
            </a:r>
            <a:r>
              <a:rPr lang="de-DE" dirty="0" err="1">
                <a:latin typeface="Aptos" panose="020B0004020202020204" pitchFamily="34" charset="0"/>
              </a:rPr>
              <a:t>marchi</a:t>
            </a:r>
            <a:r>
              <a:rPr lang="de-DE" dirty="0">
                <a:latin typeface="Aptos" panose="020B0004020202020204" pitchFamily="34" charset="0"/>
              </a:rPr>
              <a:t> </a:t>
            </a:r>
            <a:r>
              <a:rPr lang="de-DE" dirty="0" err="1">
                <a:latin typeface="Aptos" panose="020B0004020202020204" pitchFamily="34" charset="0"/>
              </a:rPr>
              <a:t>regionali</a:t>
            </a:r>
            <a:endParaRPr dirty="0">
              <a:latin typeface="Aptos" panose="020B00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594359" y="38388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Standard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gestione</a:t>
            </a:r>
            <a:endParaRPr dirty="0">
              <a:latin typeface="Aptos Serif" panose="02020604070405020304" pitchFamily="18" charset="0"/>
              <a:cs typeface="Aptos Serif" panose="02020604070405020304" pitchFamily="18" charset="0"/>
            </a:endParaRPr>
          </a:p>
        </p:txBody>
      </p:sp>
      <p:pic>
        <p:nvPicPr>
          <p:cNvPr id="233" name="Google Shape;233;p40"/>
          <p:cNvPicPr preferRelativeResize="0"/>
          <p:nvPr/>
        </p:nvPicPr>
        <p:blipFill rotWithShape="1">
          <a:blip r:embed="rId3">
            <a:alphaModFix/>
          </a:blip>
          <a:srcRect/>
          <a:stretch/>
        </p:blipFill>
        <p:spPr>
          <a:xfrm>
            <a:off x="7712205" y="1490345"/>
            <a:ext cx="2234722" cy="1251444"/>
          </a:xfrm>
          <a:prstGeom prst="rect">
            <a:avLst/>
          </a:prstGeom>
          <a:noFill/>
          <a:ln>
            <a:noFill/>
          </a:ln>
        </p:spPr>
      </p:pic>
      <p:pic>
        <p:nvPicPr>
          <p:cNvPr id="234" name="Google Shape;234;p40"/>
          <p:cNvPicPr preferRelativeResize="0"/>
          <p:nvPr/>
        </p:nvPicPr>
        <p:blipFill rotWithShape="1">
          <a:blip r:embed="rId4">
            <a:alphaModFix/>
          </a:blip>
          <a:srcRect/>
          <a:stretch/>
        </p:blipFill>
        <p:spPr>
          <a:xfrm>
            <a:off x="10672649" y="1490345"/>
            <a:ext cx="1110283" cy="1675899"/>
          </a:xfrm>
          <a:prstGeom prst="rect">
            <a:avLst/>
          </a:prstGeom>
          <a:noFill/>
          <a:ln>
            <a:noFill/>
          </a:ln>
        </p:spPr>
      </p:pic>
      <p:pic>
        <p:nvPicPr>
          <p:cNvPr id="235" name="Google Shape;235;p40"/>
          <p:cNvPicPr preferRelativeResize="0"/>
          <p:nvPr/>
        </p:nvPicPr>
        <p:blipFill rotWithShape="1">
          <a:blip r:embed="rId5">
            <a:alphaModFix/>
          </a:blip>
          <a:srcRect/>
          <a:stretch/>
        </p:blipFill>
        <p:spPr>
          <a:xfrm>
            <a:off x="9539646" y="3550627"/>
            <a:ext cx="2554783" cy="1021913"/>
          </a:xfrm>
          <a:prstGeom prst="rect">
            <a:avLst/>
          </a:prstGeom>
          <a:noFill/>
          <a:ln>
            <a:noFill/>
          </a:ln>
        </p:spPr>
      </p:pic>
      <p:pic>
        <p:nvPicPr>
          <p:cNvPr id="236" name="Google Shape;236;p40" descr="Ein Bild, das Grafiken, Grafikdesign, Schrift, Logo enthält.&#10;&#10;KI-generierte Inhalte können fehlerhaft sein."/>
          <p:cNvPicPr preferRelativeResize="0"/>
          <p:nvPr/>
        </p:nvPicPr>
        <p:blipFill rotWithShape="1">
          <a:blip r:embed="rId6">
            <a:alphaModFix/>
          </a:blip>
          <a:srcRect/>
          <a:stretch/>
        </p:blipFill>
        <p:spPr>
          <a:xfrm>
            <a:off x="7945580" y="3080346"/>
            <a:ext cx="1306624" cy="1785719"/>
          </a:xfrm>
          <a:prstGeom prst="rect">
            <a:avLst/>
          </a:prstGeom>
          <a:noFill/>
          <a:ln>
            <a:noFill/>
          </a:ln>
        </p:spPr>
      </p:pic>
      <p:pic>
        <p:nvPicPr>
          <p:cNvPr id="237" name="Google Shape;237;p40" descr="Iso 14001 Logo PNG Vectors Free Download"/>
          <p:cNvPicPr preferRelativeResize="0"/>
          <p:nvPr/>
        </p:nvPicPr>
        <p:blipFill rotWithShape="1">
          <a:blip r:embed="rId7">
            <a:alphaModFix/>
          </a:blip>
          <a:srcRect/>
          <a:stretch/>
        </p:blipFill>
        <p:spPr>
          <a:xfrm>
            <a:off x="8055039" y="5062654"/>
            <a:ext cx="1484607" cy="1484607"/>
          </a:xfrm>
          <a:prstGeom prst="rect">
            <a:avLst/>
          </a:prstGeom>
          <a:noFill/>
          <a:ln>
            <a:noFill/>
          </a:ln>
        </p:spPr>
      </p:pic>
      <p:sp>
        <p:nvSpPr>
          <p:cNvPr id="238" name="Google Shape;238;p40"/>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lnSpcReduction="10000"/>
          </a:bodyPr>
          <a:lstStyle/>
          <a:p>
            <a:pPr marL="571500" lvl="0" indent="-342900" algn="l" rtl="0">
              <a:lnSpc>
                <a:spcPct val="80000"/>
              </a:lnSpc>
              <a:spcBef>
                <a:spcPts val="2200"/>
              </a:spcBef>
              <a:spcAft>
                <a:spcPts val="0"/>
              </a:spcAft>
              <a:buSzPct val="108108"/>
              <a:buFont typeface="Arial"/>
              <a:buChar char="•"/>
            </a:pPr>
            <a:r>
              <a:rPr lang="de-DE" dirty="0" err="1">
                <a:latin typeface="Aptos" panose="020B0004020202020204" pitchFamily="34" charset="0"/>
                <a:sym typeface="Arial"/>
              </a:rPr>
              <a:t>Certificazioni</a:t>
            </a:r>
            <a:r>
              <a:rPr lang="de-DE" dirty="0">
                <a:latin typeface="Aptos" panose="020B0004020202020204" pitchFamily="34" charset="0"/>
                <a:sym typeface="Arial"/>
              </a:rPr>
              <a:t> relative </a:t>
            </a:r>
            <a:r>
              <a:rPr lang="de-DE" dirty="0" err="1">
                <a:latin typeface="Aptos" panose="020B0004020202020204" pitchFamily="34" charset="0"/>
                <a:sym typeface="Arial"/>
              </a:rPr>
              <a:t>all’azienda</a:t>
            </a:r>
            <a:r>
              <a:rPr lang="de-DE" dirty="0">
                <a:latin typeface="Aptos" panose="020B0004020202020204" pitchFamily="34" charset="0"/>
                <a:sym typeface="Arial"/>
              </a:rPr>
              <a:t> o al </a:t>
            </a:r>
            <a:r>
              <a:rPr lang="de-DE" dirty="0" err="1">
                <a:latin typeface="Aptos" panose="020B0004020202020204" pitchFamily="34" charset="0"/>
                <a:sym typeface="Arial"/>
              </a:rPr>
              <a:t>sito</a:t>
            </a:r>
            <a:r>
              <a:rPr lang="de-DE" dirty="0">
                <a:latin typeface="Aptos" panose="020B0004020202020204" pitchFamily="34" charset="0"/>
                <a:sym typeface="Arial"/>
              </a:rPr>
              <a:t> di </a:t>
            </a:r>
            <a:r>
              <a:rPr lang="de-DE" dirty="0" err="1">
                <a:latin typeface="Aptos" panose="020B0004020202020204" pitchFamily="34" charset="0"/>
                <a:sym typeface="Arial"/>
              </a:rPr>
              <a:t>produzione</a:t>
            </a:r>
            <a:r>
              <a:rPr lang="de-DE" dirty="0">
                <a:latin typeface="Aptos" panose="020B0004020202020204" pitchFamily="34" charset="0"/>
                <a:sym typeface="Arial"/>
              </a:rPr>
              <a:t> – </a:t>
            </a:r>
            <a:r>
              <a:rPr lang="de-DE" dirty="0" err="1">
                <a:latin typeface="Aptos" panose="020B0004020202020204" pitchFamily="34" charset="0"/>
                <a:sym typeface="Arial"/>
              </a:rPr>
              <a:t>Gestione</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processi</a:t>
            </a:r>
            <a:endParaRPr dirty="0">
              <a:latin typeface="Aptos" panose="020B0004020202020204" pitchFamily="34" charset="0"/>
            </a:endParaRPr>
          </a:p>
          <a:p>
            <a:pPr marL="571500" lvl="0" indent="-342900" algn="l" rtl="0">
              <a:lnSpc>
                <a:spcPct val="80000"/>
              </a:lnSpc>
              <a:spcBef>
                <a:spcPts val="2200"/>
              </a:spcBef>
              <a:spcAft>
                <a:spcPts val="0"/>
              </a:spcAft>
              <a:buSzPct val="108108"/>
              <a:buFont typeface="Arial"/>
              <a:buChar char="•"/>
            </a:pPr>
            <a:r>
              <a:rPr lang="de-DE" dirty="0" err="1">
                <a:latin typeface="Aptos" panose="020B0004020202020204" pitchFamily="34" charset="0"/>
                <a:sym typeface="Arial"/>
              </a:rPr>
              <a:t>Esempi</a:t>
            </a:r>
            <a:r>
              <a:rPr lang="de-DE" dirty="0">
                <a:latin typeface="Aptos" panose="020B0004020202020204" pitchFamily="34" charset="0"/>
                <a:sym typeface="Arial"/>
              </a:rPr>
              <a:t>: </a:t>
            </a:r>
            <a:endParaRPr dirty="0">
              <a:latin typeface="Aptos" panose="020B0004020202020204" pitchFamily="34" charset="0"/>
              <a:sym typeface="Arial"/>
            </a:endParaRPr>
          </a:p>
          <a:p>
            <a:pPr marL="1028700" lvl="1" indent="-342900" algn="l" rtl="0">
              <a:lnSpc>
                <a:spcPct val="90000"/>
              </a:lnSpc>
              <a:spcBef>
                <a:spcPts val="600"/>
              </a:spcBef>
              <a:spcAft>
                <a:spcPts val="0"/>
              </a:spcAft>
              <a:buSzPct val="108108"/>
              <a:buFont typeface="Arial"/>
              <a:buChar char="•"/>
            </a:pPr>
            <a:r>
              <a:rPr lang="de-DE" dirty="0">
                <a:latin typeface="Aptos" panose="020B0004020202020204" pitchFamily="34" charset="0"/>
                <a:sym typeface="Arial"/>
              </a:rPr>
              <a:t>EMAS (Eco-Management and Audit Scheme – </a:t>
            </a:r>
            <a:r>
              <a:rPr lang="de-DE" dirty="0" err="1">
                <a:latin typeface="Aptos" panose="020B0004020202020204" pitchFamily="34" charset="0"/>
                <a:sym typeface="Arial"/>
              </a:rPr>
              <a:t>Sistema</a:t>
            </a:r>
            <a:r>
              <a:rPr lang="de-DE" dirty="0">
                <a:latin typeface="Aptos" panose="020B0004020202020204" pitchFamily="34" charset="0"/>
                <a:sym typeface="Arial"/>
              </a:rPr>
              <a:t> </a:t>
            </a:r>
            <a:r>
              <a:rPr lang="de-DE" dirty="0" err="1">
                <a:latin typeface="Aptos" panose="020B0004020202020204" pitchFamily="34" charset="0"/>
                <a:sym typeface="Arial"/>
              </a:rPr>
              <a:t>comunitario</a:t>
            </a:r>
            <a:r>
              <a:rPr lang="de-DE" dirty="0">
                <a:latin typeface="Aptos" panose="020B0004020202020204" pitchFamily="34" charset="0"/>
                <a:sym typeface="Arial"/>
              </a:rPr>
              <a:t> di </a:t>
            </a:r>
            <a:r>
              <a:rPr lang="de-DE" dirty="0" err="1">
                <a:latin typeface="Aptos" panose="020B0004020202020204" pitchFamily="34" charset="0"/>
                <a:sym typeface="Arial"/>
              </a:rPr>
              <a:t>ecogestione</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audit</a:t>
            </a:r>
            <a:r>
              <a:rPr lang="de-DE" dirty="0">
                <a:latin typeface="Aptos" panose="020B0004020202020204" pitchFamily="34" charset="0"/>
                <a:sym typeface="Arial"/>
              </a:rPr>
              <a:t>)  </a:t>
            </a:r>
            <a:endParaRPr dirty="0">
              <a:latin typeface="Aptos" panose="020B0004020202020204" pitchFamily="34" charset="0"/>
            </a:endParaRPr>
          </a:p>
          <a:p>
            <a:pPr marL="1028700" lvl="1" indent="-342900" algn="l" rtl="0">
              <a:lnSpc>
                <a:spcPct val="90000"/>
              </a:lnSpc>
              <a:spcBef>
                <a:spcPts val="600"/>
              </a:spcBef>
              <a:spcAft>
                <a:spcPts val="0"/>
              </a:spcAft>
              <a:buSzPct val="108108"/>
              <a:buFont typeface="Arial"/>
              <a:buChar char="•"/>
            </a:pPr>
            <a:r>
              <a:rPr lang="de-DE" dirty="0">
                <a:latin typeface="Aptos" panose="020B0004020202020204" pitchFamily="34" charset="0"/>
                <a:sym typeface="Arial"/>
              </a:rPr>
              <a:t>Standard SA8000 (norme </a:t>
            </a:r>
            <a:r>
              <a:rPr lang="de-DE" dirty="0" err="1">
                <a:latin typeface="Aptos" panose="020B0004020202020204" pitchFamily="34" charset="0"/>
                <a:sym typeface="Arial"/>
              </a:rPr>
              <a:t>fondamentali</a:t>
            </a:r>
            <a:r>
              <a:rPr lang="de-DE" dirty="0">
                <a:latin typeface="Aptos" panose="020B0004020202020204" pitchFamily="34" charset="0"/>
                <a:sym typeface="Arial"/>
              </a:rPr>
              <a:t> del </a:t>
            </a:r>
            <a:r>
              <a:rPr lang="de-DE" dirty="0" err="1">
                <a:latin typeface="Aptos" panose="020B0004020202020204" pitchFamily="34" charset="0"/>
                <a:sym typeface="Arial"/>
              </a:rPr>
              <a:t>lavoro</a:t>
            </a:r>
            <a:r>
              <a:rPr lang="de-DE" dirty="0">
                <a:latin typeface="Aptos" panose="020B0004020202020204" pitchFamily="34" charset="0"/>
                <a:sym typeface="Arial"/>
              </a:rPr>
              <a:t> </a:t>
            </a:r>
            <a:r>
              <a:rPr lang="de-DE" dirty="0" err="1">
                <a:latin typeface="Aptos" panose="020B0004020202020204" pitchFamily="34" charset="0"/>
                <a:sym typeface="Arial"/>
              </a:rPr>
              <a:t>dell’ILO</a:t>
            </a:r>
            <a:r>
              <a:rPr lang="de-DE" dirty="0">
                <a:latin typeface="Aptos" panose="020B0004020202020204" pitchFamily="34" charset="0"/>
                <a:sym typeface="Arial"/>
              </a:rPr>
              <a:t>) </a:t>
            </a:r>
            <a:endParaRPr dirty="0">
              <a:latin typeface="Aptos" panose="020B0004020202020204" pitchFamily="34" charset="0"/>
            </a:endParaRPr>
          </a:p>
          <a:p>
            <a:pPr marL="1028700" lvl="1" indent="-342900" algn="l" rtl="0">
              <a:lnSpc>
                <a:spcPct val="90000"/>
              </a:lnSpc>
              <a:spcBef>
                <a:spcPts val="600"/>
              </a:spcBef>
              <a:spcAft>
                <a:spcPts val="0"/>
              </a:spcAft>
              <a:buSzPct val="108108"/>
              <a:buFont typeface="Arial"/>
              <a:buChar char="•"/>
            </a:pPr>
            <a:r>
              <a:rPr lang="de-DE" dirty="0">
                <a:latin typeface="Aptos" panose="020B0004020202020204" pitchFamily="34" charset="0"/>
                <a:sym typeface="Arial"/>
              </a:rPr>
              <a:t>Fair Wear </a:t>
            </a:r>
            <a:r>
              <a:rPr lang="de-DE" dirty="0" err="1">
                <a:latin typeface="Aptos" panose="020B0004020202020204" pitchFamily="34" charset="0"/>
                <a:sym typeface="Arial"/>
              </a:rPr>
              <a:t>Foundation</a:t>
            </a:r>
            <a:r>
              <a:rPr lang="de-DE" dirty="0">
                <a:latin typeface="Aptos" panose="020B0004020202020204" pitchFamily="34" charset="0"/>
                <a:sym typeface="Arial"/>
              </a:rPr>
              <a:t> (</a:t>
            </a:r>
            <a:r>
              <a:rPr lang="de-DE" dirty="0" err="1">
                <a:latin typeface="Aptos" panose="020B0004020202020204" pitchFamily="34" charset="0"/>
                <a:sym typeface="Arial"/>
              </a:rPr>
              <a:t>condizioni</a:t>
            </a:r>
            <a:r>
              <a:rPr lang="de-DE" dirty="0">
                <a:latin typeface="Aptos" panose="020B0004020202020204" pitchFamily="34" charset="0"/>
                <a:sym typeface="Arial"/>
              </a:rPr>
              <a:t> di </a:t>
            </a:r>
            <a:r>
              <a:rPr lang="de-DE" dirty="0" err="1">
                <a:latin typeface="Aptos" panose="020B0004020202020204" pitchFamily="34" charset="0"/>
                <a:sym typeface="Arial"/>
              </a:rPr>
              <a:t>lavoro</a:t>
            </a:r>
            <a:r>
              <a:rPr lang="de-DE" dirty="0">
                <a:latin typeface="Aptos" panose="020B0004020202020204" pitchFamily="34" charset="0"/>
                <a:sym typeface="Arial"/>
              </a:rPr>
              <a:t> </a:t>
            </a:r>
            <a:r>
              <a:rPr lang="de-DE" dirty="0" err="1">
                <a:latin typeface="Aptos" panose="020B0004020202020204" pitchFamily="34" charset="0"/>
                <a:sym typeface="Arial"/>
              </a:rPr>
              <a:t>nel</a:t>
            </a:r>
            <a:r>
              <a:rPr lang="de-DE" dirty="0">
                <a:latin typeface="Aptos" panose="020B0004020202020204" pitchFamily="34" charset="0"/>
                <a:sym typeface="Arial"/>
              </a:rPr>
              <a:t> </a:t>
            </a:r>
            <a:r>
              <a:rPr lang="de-DE" dirty="0" err="1">
                <a:latin typeface="Aptos" panose="020B0004020202020204" pitchFamily="34" charset="0"/>
                <a:sym typeface="Arial"/>
              </a:rPr>
              <a:t>settore</a:t>
            </a:r>
            <a:r>
              <a:rPr lang="de-DE" dirty="0">
                <a:latin typeface="Aptos" panose="020B0004020202020204" pitchFamily="34" charset="0"/>
                <a:sym typeface="Arial"/>
              </a:rPr>
              <a:t> </a:t>
            </a:r>
            <a:r>
              <a:rPr lang="de-DE" dirty="0" err="1">
                <a:latin typeface="Aptos" panose="020B0004020202020204" pitchFamily="34" charset="0"/>
                <a:sym typeface="Arial"/>
              </a:rPr>
              <a:t>tessile</a:t>
            </a:r>
            <a:r>
              <a:rPr lang="de-DE" dirty="0">
                <a:latin typeface="Aptos" panose="020B0004020202020204" pitchFamily="34" charset="0"/>
                <a:sym typeface="Arial"/>
              </a:rPr>
              <a:t> – </a:t>
            </a:r>
            <a:r>
              <a:rPr lang="de-DE" dirty="0" err="1">
                <a:latin typeface="Aptos" panose="020B0004020202020204" pitchFamily="34" charset="0"/>
                <a:sym typeface="Arial"/>
              </a:rPr>
              <a:t>filiera</a:t>
            </a:r>
            <a:r>
              <a:rPr lang="de-DE" dirty="0">
                <a:latin typeface="Aptos" panose="020B0004020202020204" pitchFamily="34" charset="0"/>
                <a:sym typeface="Arial"/>
              </a:rPr>
              <a:t> </a:t>
            </a:r>
            <a:r>
              <a:rPr lang="de-DE" dirty="0" err="1">
                <a:latin typeface="Aptos" panose="020B0004020202020204" pitchFamily="34" charset="0"/>
                <a:sym typeface="Arial"/>
              </a:rPr>
              <a:t>tessile</a:t>
            </a:r>
            <a:r>
              <a:rPr lang="de-DE" dirty="0">
                <a:latin typeface="Aptos" panose="020B0004020202020204" pitchFamily="34" charset="0"/>
                <a:sym typeface="Arial"/>
              </a:rPr>
              <a:t>)</a:t>
            </a:r>
            <a:endParaRPr dirty="0">
              <a:latin typeface="Aptos" panose="020B0004020202020204" pitchFamily="34" charset="0"/>
            </a:endParaRPr>
          </a:p>
          <a:p>
            <a:pPr marL="1028700" lvl="1" indent="-342900" algn="l" rtl="0">
              <a:lnSpc>
                <a:spcPct val="90000"/>
              </a:lnSpc>
              <a:spcBef>
                <a:spcPts val="600"/>
              </a:spcBef>
              <a:spcAft>
                <a:spcPts val="0"/>
              </a:spcAft>
              <a:buSzPct val="108108"/>
              <a:buFont typeface="Arial"/>
              <a:buChar char="•"/>
            </a:pPr>
            <a:r>
              <a:rPr lang="de-DE" dirty="0">
                <a:latin typeface="Aptos" panose="020B0004020202020204" pitchFamily="34" charset="0"/>
                <a:sym typeface="Arial"/>
              </a:rPr>
              <a:t>ISO 14001 (norme </a:t>
            </a:r>
            <a:r>
              <a:rPr lang="de-DE" dirty="0" err="1">
                <a:latin typeface="Aptos" panose="020B0004020202020204" pitchFamily="34" charset="0"/>
                <a:sym typeface="Arial"/>
              </a:rPr>
              <a:t>internazionali</a:t>
            </a:r>
            <a:r>
              <a:rPr lang="de-DE" dirty="0">
                <a:latin typeface="Aptos" panose="020B0004020202020204" pitchFamily="34" charset="0"/>
                <a:sym typeface="Arial"/>
              </a:rPr>
              <a:t> per i </a:t>
            </a:r>
            <a:r>
              <a:rPr lang="de-DE" dirty="0" err="1">
                <a:latin typeface="Aptos" panose="020B0004020202020204" pitchFamily="34" charset="0"/>
                <a:sym typeface="Arial"/>
              </a:rPr>
              <a:t>sistemi</a:t>
            </a:r>
            <a:r>
              <a:rPr lang="de-DE" dirty="0">
                <a:latin typeface="Aptos" panose="020B0004020202020204" pitchFamily="34" charset="0"/>
                <a:sym typeface="Arial"/>
              </a:rPr>
              <a:t> di </a:t>
            </a:r>
            <a:r>
              <a:rPr lang="de-DE" dirty="0" err="1">
                <a:latin typeface="Aptos" panose="020B0004020202020204" pitchFamily="34" charset="0"/>
                <a:sym typeface="Arial"/>
              </a:rPr>
              <a:t>gestione</a:t>
            </a:r>
            <a:r>
              <a:rPr lang="de-DE" dirty="0">
                <a:latin typeface="Aptos" panose="020B0004020202020204" pitchFamily="34" charset="0"/>
                <a:sym typeface="Arial"/>
              </a:rPr>
              <a:t> </a:t>
            </a:r>
            <a:r>
              <a:rPr lang="de-DE" dirty="0" err="1">
                <a:latin typeface="Aptos" panose="020B0004020202020204" pitchFamily="34" charset="0"/>
                <a:sym typeface="Arial"/>
              </a:rPr>
              <a:t>ambientale</a:t>
            </a:r>
            <a:r>
              <a:rPr lang="de-DE" dirty="0">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594359" y="33816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Domande</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245" name="Google Shape;245;p41"/>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190500" algn="l" rtl="0">
              <a:lnSpc>
                <a:spcPct val="80000"/>
              </a:lnSpc>
              <a:spcBef>
                <a:spcPts val="2200"/>
              </a:spcBef>
              <a:spcAft>
                <a:spcPts val="0"/>
              </a:spcAft>
              <a:buSzPts val="2400"/>
              <a:buFont typeface="Noto Sans Symbols"/>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594358" y="37245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Agenda</a:t>
            </a:r>
            <a:endParaRPr dirty="0">
              <a:latin typeface="Aptos Serif" panose="02020604070405020304" pitchFamily="18" charset="0"/>
              <a:ea typeface="Arial"/>
              <a:cs typeface="Aptos Serif" panose="02020604070405020304" pitchFamily="18" charset="0"/>
              <a:sym typeface="Arial"/>
            </a:endParaRPr>
          </a:p>
        </p:txBody>
      </p:sp>
      <p:pic>
        <p:nvPicPr>
          <p:cNvPr id="251" name="Google Shape;251;p42"/>
          <p:cNvPicPr preferRelativeResize="0"/>
          <p:nvPr/>
        </p:nvPicPr>
        <p:blipFill rotWithShape="1">
          <a:blip r:embed="rId3">
            <a:alphaModFix/>
          </a:blip>
          <a:srcRect/>
          <a:stretch/>
        </p:blipFill>
        <p:spPr>
          <a:xfrm>
            <a:off x="7734667" y="2415188"/>
            <a:ext cx="4289331" cy="3033266"/>
          </a:xfrm>
          <a:prstGeom prst="rect">
            <a:avLst/>
          </a:prstGeom>
          <a:noFill/>
          <a:ln>
            <a:noFill/>
          </a:ln>
        </p:spPr>
      </p:pic>
      <p:sp>
        <p:nvSpPr>
          <p:cNvPr id="252" name="Google Shape;252;p4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457200" lvl="0" indent="-381000" algn="l" rtl="0">
              <a:spcBef>
                <a:spcPts val="2200"/>
              </a:spcBef>
              <a:spcAft>
                <a:spcPts val="0"/>
              </a:spcAft>
              <a:buSzPts val="2400"/>
              <a:buAutoNum type="arabicPeriod"/>
            </a:pP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certificazioni</a:t>
            </a:r>
            <a:r>
              <a:rPr lang="de-DE" dirty="0">
                <a:latin typeface="Aptos" panose="020B0004020202020204" pitchFamily="34" charset="0"/>
              </a:rPr>
              <a:t>, </a:t>
            </a:r>
            <a:r>
              <a:rPr lang="de-DE" dirty="0" err="1">
                <a:latin typeface="Aptos" panose="020B0004020202020204" pitchFamily="34" charset="0"/>
              </a:rPr>
              <a:t>sistemi</a:t>
            </a:r>
            <a:r>
              <a:rPr lang="de-DE" dirty="0">
                <a:latin typeface="Aptos" panose="020B0004020202020204" pitchFamily="34" charset="0"/>
              </a:rPr>
              <a:t> di </a:t>
            </a:r>
            <a:r>
              <a:rPr lang="de-DE" dirty="0" err="1">
                <a:latin typeface="Aptos" panose="020B0004020202020204" pitchFamily="34" charset="0"/>
              </a:rPr>
              <a:t>gestione</a:t>
            </a:r>
            <a:r>
              <a:rPr lang="de-DE" dirty="0">
                <a:latin typeface="Aptos" panose="020B0004020202020204" pitchFamily="34" charset="0"/>
              </a:rPr>
              <a:t>: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po</a:t>
            </a:r>
            <a:r>
              <a:rPr lang="de-DE" dirty="0">
                <a:latin typeface="Aptos" panose="020B0004020202020204" pitchFamily="34" charset="0"/>
              </a:rPr>
              <a:t>’ di </a:t>
            </a:r>
            <a:r>
              <a:rPr lang="de-DE" dirty="0" err="1">
                <a:latin typeface="Aptos" panose="020B0004020202020204" pitchFamily="34" charset="0"/>
              </a:rPr>
              <a:t>chiarezza</a:t>
            </a:r>
            <a:r>
              <a:rPr lang="de-DE" dirty="0">
                <a:latin typeface="Aptos" panose="020B0004020202020204" pitchFamily="34" charset="0"/>
              </a:rPr>
              <a:t> </a:t>
            </a:r>
            <a:r>
              <a:rPr lang="de-DE" dirty="0" err="1">
                <a:latin typeface="Aptos" panose="020B0004020202020204" pitchFamily="34" charset="0"/>
              </a:rPr>
              <a:t>nella</a:t>
            </a:r>
            <a:r>
              <a:rPr lang="de-DE" dirty="0">
                <a:latin typeface="Aptos" panose="020B0004020202020204" pitchFamily="34" charset="0"/>
              </a:rPr>
              <a:t> </a:t>
            </a:r>
            <a:r>
              <a:rPr lang="de-DE" dirty="0" err="1">
                <a:latin typeface="Aptos" panose="020B0004020202020204" pitchFamily="34" charset="0"/>
              </a:rPr>
              <a:t>giungla</a:t>
            </a:r>
            <a:r>
              <a:rPr lang="de-DE" dirty="0">
                <a:latin typeface="Aptos" panose="020B0004020202020204" pitchFamily="34" charset="0"/>
              </a:rPr>
              <a:t> delle </a:t>
            </a:r>
            <a:r>
              <a:rPr lang="de-DE" dirty="0" err="1">
                <a:latin typeface="Aptos" panose="020B0004020202020204" pitchFamily="34" charset="0"/>
              </a:rPr>
              <a:t>etichette</a:t>
            </a:r>
            <a:endParaRPr dirty="0">
              <a:latin typeface="Aptos" panose="020B0004020202020204" pitchFamily="34" charset="0"/>
            </a:endParaRPr>
          </a:p>
          <a:p>
            <a:pPr marL="457200" lvl="0" indent="-381000" algn="l" rtl="0">
              <a:spcBef>
                <a:spcPts val="2200"/>
              </a:spcBef>
              <a:spcAft>
                <a:spcPts val="0"/>
              </a:spcAft>
              <a:buClr>
                <a:srgbClr val="A3C42A"/>
              </a:buClr>
              <a:buSzPts val="2400"/>
              <a:buAutoNum type="arabicPeriod"/>
            </a:pPr>
            <a:r>
              <a:rPr lang="de-DE" dirty="0">
                <a:solidFill>
                  <a:srgbClr val="A3C42A"/>
                </a:solidFill>
                <a:latin typeface="Aptos" panose="020B0004020202020204" pitchFamily="34" charset="0"/>
              </a:rPr>
              <a:t>Utilizzo delle </a:t>
            </a:r>
            <a:r>
              <a:rPr lang="de-DE" dirty="0" err="1">
                <a:solidFill>
                  <a:srgbClr val="A3C42A"/>
                </a:solidFill>
                <a:latin typeface="Aptos" panose="020B0004020202020204" pitchFamily="34" charset="0"/>
              </a:rPr>
              <a:t>etichette</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nel</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contesto</a:t>
            </a:r>
            <a:r>
              <a:rPr lang="de-DE" dirty="0">
                <a:solidFill>
                  <a:srgbClr val="A3C42A"/>
                </a:solidFill>
                <a:latin typeface="Aptos" panose="020B0004020202020204" pitchFamily="34" charset="0"/>
              </a:rPr>
              <a:t> delle gare </a:t>
            </a:r>
            <a:r>
              <a:rPr lang="de-DE" dirty="0" err="1">
                <a:solidFill>
                  <a:srgbClr val="A3C42A"/>
                </a:solidFill>
                <a:latin typeface="Aptos" panose="020B0004020202020204" pitchFamily="34" charset="0"/>
              </a:rPr>
              <a:t>d’appalto</a:t>
            </a:r>
            <a:endParaRPr dirty="0">
              <a:solidFill>
                <a:srgbClr val="A3C42A"/>
              </a:solidFill>
              <a:latin typeface="Aptos" panose="020B0004020202020204" pitchFamily="34" charset="0"/>
            </a:endParaRPr>
          </a:p>
          <a:p>
            <a:pPr marL="457200" lvl="0" indent="-381000" algn="l" rtl="0">
              <a:spcBef>
                <a:spcPts val="2200"/>
              </a:spcBef>
              <a:spcAft>
                <a:spcPts val="0"/>
              </a:spcAft>
              <a:buSzPts val="2400"/>
              <a:buAutoNum type="arabicPeriod"/>
            </a:pPr>
            <a:r>
              <a:rPr lang="de-DE" dirty="0" err="1">
                <a:latin typeface="Aptos" panose="020B0004020202020204" pitchFamily="34" charset="0"/>
              </a:rPr>
              <a:t>Esercizio</a:t>
            </a:r>
            <a:endParaRPr dirty="0">
              <a:latin typeface="Aptos" panose="020B0004020202020204" pitchFamily="34" charset="0"/>
            </a:endParaRPr>
          </a:p>
          <a:p>
            <a:pPr marL="457200" lvl="0" indent="-381000" algn="l" rtl="0">
              <a:spcBef>
                <a:spcPts val="2200"/>
              </a:spcBef>
              <a:spcAft>
                <a:spcPts val="0"/>
              </a:spcAft>
              <a:buSzPts val="2400"/>
              <a:buAutoNum type="arabicPeriod"/>
            </a:pPr>
            <a:r>
              <a:rPr lang="de-DE" dirty="0" err="1">
                <a:latin typeface="Aptos" panose="020B0004020202020204" pitchFamily="34" charset="0"/>
              </a:rPr>
              <a:t>Presentazione</a:t>
            </a:r>
            <a:r>
              <a:rPr lang="de-DE" dirty="0">
                <a:latin typeface="Aptos" panose="020B0004020202020204" pitchFamily="34" charset="0"/>
              </a:rPr>
              <a:t> di </a:t>
            </a: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ambientali</a:t>
            </a:r>
            <a:r>
              <a:rPr lang="de-DE" dirty="0">
                <a:latin typeface="Aptos" panose="020B0004020202020204" pitchFamily="34" charset="0"/>
              </a:rPr>
              <a:t> </a:t>
            </a:r>
            <a:r>
              <a:rPr lang="de-DE" dirty="0" err="1">
                <a:latin typeface="Aptos" panose="020B0004020202020204" pitchFamily="34" charset="0"/>
              </a:rPr>
              <a:t>selezionate</a:t>
            </a:r>
            <a:endParaRPr dirty="0">
              <a:latin typeface="Aptos" panose="020B00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594360" y="1074143"/>
            <a:ext cx="5637289"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cs typeface="Aptos Serif" panose="02020604070405020304" pitchFamily="18" charset="0"/>
              </a:rPr>
              <a:t>2. Utilizzo delle </a:t>
            </a:r>
            <a:r>
              <a:rPr lang="de-DE" dirty="0" err="1">
                <a:latin typeface="Aptos Serif" panose="02020604070405020304" pitchFamily="18" charset="0"/>
                <a:cs typeface="Aptos Serif" panose="02020604070405020304" pitchFamily="18" charset="0"/>
              </a:rPr>
              <a:t>etichette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nel</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contesto</a:t>
            </a:r>
            <a:r>
              <a:rPr lang="de-DE" dirty="0">
                <a:latin typeface="Aptos Serif" panose="02020604070405020304" pitchFamily="18" charset="0"/>
                <a:cs typeface="Aptos Serif" panose="02020604070405020304" pitchFamily="18" charset="0"/>
              </a:rPr>
              <a:t> delle gare </a:t>
            </a:r>
            <a:r>
              <a:rPr lang="de-DE" dirty="0" err="1">
                <a:latin typeface="Aptos Serif" panose="02020604070405020304" pitchFamily="18" charset="0"/>
                <a:cs typeface="Aptos Serif" panose="02020604070405020304" pitchFamily="18" charset="0"/>
              </a:rPr>
              <a:t>d’appalto</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259" name="Google Shape;259;p43"/>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594359" y="378758"/>
            <a:ext cx="7204316"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a:latin typeface="Aptos Serif" panose="02020604070405020304" pitchFamily="18" charset="0"/>
                <a:ea typeface="Arial"/>
                <a:cs typeface="Aptos Serif" panose="02020604070405020304" pitchFamily="18" charset="0"/>
                <a:sym typeface="Arial"/>
              </a:rPr>
              <a:t>Come possono essere utilizzatele etichette ambientali negli appalti?</a:t>
            </a:r>
            <a:endParaRPr>
              <a:latin typeface="Aptos Serif" panose="02020604070405020304" pitchFamily="18" charset="0"/>
              <a:ea typeface="Arial"/>
              <a:cs typeface="Aptos Serif" panose="02020604070405020304" pitchFamily="18" charset="0"/>
              <a:sym typeface="Arial"/>
            </a:endParaRPr>
          </a:p>
        </p:txBody>
      </p:sp>
      <p:pic>
        <p:nvPicPr>
          <p:cNvPr id="266" name="Google Shape;266;p44"/>
          <p:cNvPicPr preferRelativeResize="0"/>
          <p:nvPr/>
        </p:nvPicPr>
        <p:blipFill rotWithShape="1">
          <a:blip r:embed="rId3">
            <a:alphaModFix/>
          </a:blip>
          <a:srcRect/>
          <a:stretch/>
        </p:blipFill>
        <p:spPr>
          <a:xfrm>
            <a:off x="9097084" y="2050998"/>
            <a:ext cx="2290564" cy="3563100"/>
          </a:xfrm>
          <a:prstGeom prst="rect">
            <a:avLst/>
          </a:prstGeom>
          <a:noFill/>
          <a:ln>
            <a:noFill/>
          </a:ln>
        </p:spPr>
      </p:pic>
      <p:sp>
        <p:nvSpPr>
          <p:cNvPr id="267" name="Google Shape;267;p44"/>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Requisiti</a:t>
            </a:r>
            <a:r>
              <a:rPr lang="de-DE" dirty="0">
                <a:latin typeface="Aptos" panose="020B0004020202020204" pitchFamily="34" charset="0"/>
              </a:rPr>
              <a:t> per i </a:t>
            </a:r>
            <a:r>
              <a:rPr lang="de-DE" dirty="0" err="1">
                <a:latin typeface="Aptos" panose="020B0004020202020204" pitchFamily="34" charset="0"/>
              </a:rPr>
              <a:t>marchi</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Utilizzo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per le </a:t>
            </a:r>
            <a:r>
              <a:rPr lang="de-DE" dirty="0" err="1">
                <a:latin typeface="Aptos" panose="020B0004020202020204" pitchFamily="34" charset="0"/>
              </a:rPr>
              <a:t>specifiche</a:t>
            </a:r>
            <a:r>
              <a:rPr lang="de-DE" dirty="0">
                <a:latin typeface="Aptos" panose="020B0004020202020204" pitchFamily="34" charset="0"/>
              </a:rPr>
              <a:t> </a:t>
            </a:r>
            <a:r>
              <a:rPr lang="de-DE" dirty="0" err="1">
                <a:latin typeface="Aptos" panose="020B0004020202020204" pitchFamily="34" charset="0"/>
              </a:rPr>
              <a:t>tecniche</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Assistenza</a:t>
            </a:r>
            <a:r>
              <a:rPr lang="de-DE" dirty="0">
                <a:latin typeface="Aptos" panose="020B0004020202020204" pitchFamily="34" charset="0"/>
              </a:rPr>
              <a:t> </a:t>
            </a:r>
            <a:r>
              <a:rPr lang="de-DE" dirty="0" err="1">
                <a:latin typeface="Aptos" panose="020B0004020202020204" pitchFamily="34" charset="0"/>
              </a:rPr>
              <a:t>nella</a:t>
            </a:r>
            <a:r>
              <a:rPr lang="de-DE" dirty="0">
                <a:latin typeface="Aptos" panose="020B0004020202020204" pitchFamily="34" charset="0"/>
              </a:rPr>
              <a:t> </a:t>
            </a:r>
            <a:r>
              <a:rPr lang="de-DE" dirty="0" err="1">
                <a:latin typeface="Aptos" panose="020B0004020202020204" pitchFamily="34" charset="0"/>
              </a:rPr>
              <a:t>verifica</a:t>
            </a:r>
            <a:r>
              <a:rPr lang="de-DE" dirty="0">
                <a:latin typeface="Aptos" panose="020B0004020202020204" pitchFamily="34" charset="0"/>
              </a:rPr>
              <a:t> della </a:t>
            </a:r>
            <a:r>
              <a:rPr lang="de-DE" dirty="0" err="1">
                <a:latin typeface="Aptos" panose="020B0004020202020204" pitchFamily="34" charset="0"/>
              </a:rPr>
              <a:t>conformità</a:t>
            </a:r>
            <a:endParaRPr dirty="0">
              <a:latin typeface="Aptos" panose="020B00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594359" y="37245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Requisiti</a:t>
            </a:r>
            <a:r>
              <a:rPr lang="de-DE" dirty="0">
                <a:latin typeface="Aptos Serif" panose="02020604070405020304" pitchFamily="18" charset="0"/>
                <a:ea typeface="Arial"/>
                <a:cs typeface="Aptos Serif" panose="02020604070405020304" pitchFamily="18" charset="0"/>
                <a:sym typeface="Arial"/>
              </a:rPr>
              <a:t> per le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Direttiva</a:t>
            </a:r>
            <a:r>
              <a:rPr lang="de-DE" dirty="0">
                <a:latin typeface="Aptos Serif" panose="02020604070405020304" pitchFamily="18" charset="0"/>
                <a:ea typeface="Arial"/>
                <a:cs typeface="Aptos Serif" panose="02020604070405020304" pitchFamily="18" charset="0"/>
                <a:sym typeface="Arial"/>
              </a:rPr>
              <a:t> UE</a:t>
            </a:r>
            <a:endParaRPr dirty="0">
              <a:latin typeface="Aptos Serif" panose="02020604070405020304" pitchFamily="18" charset="0"/>
              <a:ea typeface="Arial"/>
              <a:cs typeface="Aptos Serif" panose="02020604070405020304" pitchFamily="18" charset="0"/>
              <a:sym typeface="Arial"/>
            </a:endParaRPr>
          </a:p>
        </p:txBody>
      </p:sp>
      <p:sp>
        <p:nvSpPr>
          <p:cNvPr id="274" name="Google Shape;274;p45"/>
          <p:cNvSpPr txBox="1">
            <a:spLocks noGrp="1"/>
          </p:cNvSpPr>
          <p:nvPr>
            <p:ph type="body" idx="1"/>
          </p:nvPr>
        </p:nvSpPr>
        <p:spPr>
          <a:xfrm>
            <a:off x="594359" y="2281918"/>
            <a:ext cx="10869931" cy="4484642"/>
          </a:xfrm>
          <a:prstGeom prst="rect">
            <a:avLst/>
          </a:prstGeom>
          <a:noFill/>
          <a:ln>
            <a:noFill/>
          </a:ln>
        </p:spPr>
        <p:txBody>
          <a:bodyPr spcFirstLastPara="1" wrap="square" lIns="0" tIns="228600" rIns="0" bIns="0" anchor="t" anchorCtr="0">
            <a:noAutofit/>
          </a:bodyPr>
          <a:lstStyle/>
          <a:p>
            <a:pPr marL="514350" lvl="0" indent="-285750" algn="l" rtl="0">
              <a:lnSpc>
                <a:spcPct val="150000"/>
              </a:lnSpc>
              <a:spcBef>
                <a:spcPts val="0"/>
              </a:spcBef>
              <a:spcAft>
                <a:spcPts val="0"/>
              </a:spcAft>
              <a:buSzPts val="2400"/>
              <a:buFont typeface="Arial" panose="020B0604020202020204" pitchFamily="34" charset="0"/>
              <a:buChar char="•"/>
            </a:pPr>
            <a:r>
              <a:rPr lang="de-DE" sz="1600" dirty="0" err="1">
                <a:solidFill>
                  <a:srgbClr val="035854"/>
                </a:solidFill>
                <a:latin typeface="Aptos" panose="020B0004020202020204" pitchFamily="34" charset="0"/>
              </a:rPr>
              <a:t>Riguardano</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esclusivamente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criteri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connessi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all’oggetto</a:t>
            </a:r>
            <a:r>
              <a:rPr lang="de-DE" sz="1600" dirty="0">
                <a:solidFill>
                  <a:srgbClr val="035854"/>
                </a:solidFill>
                <a:latin typeface="Aptos" panose="020B0004020202020204" pitchFamily="34" charset="0"/>
              </a:rPr>
              <a:t> del </a:t>
            </a:r>
            <a:r>
              <a:rPr lang="de-DE" sz="1600" dirty="0" err="1">
                <a:solidFill>
                  <a:srgbClr val="035854"/>
                </a:solidFill>
                <a:latin typeface="Aptos" panose="020B0004020202020204" pitchFamily="34" charset="0"/>
              </a:rPr>
              <a:t>contratto</a:t>
            </a:r>
            <a:r>
              <a:rPr lang="de-DE" sz="1600" dirty="0">
                <a:solidFill>
                  <a:srgbClr val="035854"/>
                </a:solidFill>
                <a:latin typeface="Aptos" panose="020B0004020202020204" pitchFamily="34" charset="0"/>
              </a:rPr>
              <a:t>;</a:t>
            </a:r>
            <a:endParaRPr sz="1600"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Si </a:t>
            </a:r>
            <a:r>
              <a:rPr lang="de-DE" sz="1600" dirty="0" err="1">
                <a:solidFill>
                  <a:srgbClr val="035854"/>
                </a:solidFill>
                <a:latin typeface="Aptos" panose="020B0004020202020204" pitchFamily="34" charset="0"/>
              </a:rPr>
              <a:t>basano</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su</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criteri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oggettivamente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verificabili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e</a:t>
            </a:r>
            <a:r>
              <a:rPr lang="de-DE" sz="1600" dirty="0">
                <a:solidFill>
                  <a:srgbClr val="035854"/>
                </a:solidFill>
                <a:latin typeface="Aptos" panose="020B0004020202020204" pitchFamily="34" charset="0"/>
              </a:rPr>
              <a:t> non </a:t>
            </a:r>
            <a:r>
              <a:rPr lang="de-DE" sz="1600" dirty="0" err="1">
                <a:solidFill>
                  <a:srgbClr val="035854"/>
                </a:solidFill>
                <a:latin typeface="Aptos" panose="020B0004020202020204" pitchFamily="34" charset="0"/>
              </a:rPr>
              <a:t>discriminatori</a:t>
            </a:r>
            <a:r>
              <a:rPr lang="de-DE" sz="1600" dirty="0">
                <a:solidFill>
                  <a:srgbClr val="035854"/>
                </a:solidFill>
                <a:latin typeface="Aptos" panose="020B0004020202020204" pitchFamily="34" charset="0"/>
              </a:rPr>
              <a:t>;</a:t>
            </a:r>
            <a:endParaRPr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Sono </a:t>
            </a:r>
            <a:r>
              <a:rPr lang="de-DE" sz="1600" dirty="0" err="1">
                <a:solidFill>
                  <a:srgbClr val="035854"/>
                </a:solidFill>
                <a:latin typeface="Aptos" panose="020B0004020202020204" pitchFamily="34" charset="0"/>
              </a:rPr>
              <a:t>stabiliti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mediante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una</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procedura</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aperta</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trasparente</a:t>
            </a:r>
            <a:r>
              <a:rPr lang="de-DE" sz="1600" dirty="0">
                <a:solidFill>
                  <a:srgbClr val="035854"/>
                </a:solidFill>
                <a:latin typeface="Aptos" panose="020B0004020202020204" pitchFamily="34" charset="0"/>
              </a:rPr>
              <a:t> alla </a:t>
            </a:r>
            <a:r>
              <a:rPr lang="de-DE" sz="1600" dirty="0" err="1">
                <a:solidFill>
                  <a:srgbClr val="035854"/>
                </a:solidFill>
                <a:latin typeface="Aptos" panose="020B0004020202020204" pitchFamily="34" charset="0"/>
              </a:rPr>
              <a:t>quale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possono</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partecipare</a:t>
            </a:r>
            <a:r>
              <a:rPr lang="de-DE" sz="1600" dirty="0">
                <a:solidFill>
                  <a:srgbClr val="035854"/>
                </a:solidFill>
                <a:latin typeface="Aptos" panose="020B0004020202020204" pitchFamily="34" charset="0"/>
              </a:rPr>
              <a:t> tutte le </a:t>
            </a:r>
            <a:r>
              <a:rPr lang="de-DE" sz="1600" dirty="0" err="1">
                <a:solidFill>
                  <a:srgbClr val="035854"/>
                </a:solidFill>
                <a:latin typeface="Aptos" panose="020B0004020202020204" pitchFamily="34" charset="0"/>
              </a:rPr>
              <a:t>parti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interessate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compresi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gli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organismi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governativi</a:t>
            </a:r>
            <a:r>
              <a:rPr lang="de-DE" sz="1600" dirty="0">
                <a:solidFill>
                  <a:srgbClr val="035854"/>
                </a:solidFill>
                <a:latin typeface="Aptos" panose="020B0004020202020204" pitchFamily="34" charset="0"/>
              </a:rPr>
              <a:t>, i </a:t>
            </a:r>
            <a:r>
              <a:rPr lang="de-DE" sz="1600" dirty="0" err="1">
                <a:solidFill>
                  <a:srgbClr val="035854"/>
                </a:solidFill>
                <a:latin typeface="Aptos" panose="020B0004020202020204" pitchFamily="34" charset="0"/>
              </a:rPr>
              <a:t>consumatori</a:t>
            </a:r>
            <a:r>
              <a:rPr lang="de-DE" sz="1600" dirty="0">
                <a:solidFill>
                  <a:srgbClr val="035854"/>
                </a:solidFill>
                <a:latin typeface="Aptos" panose="020B0004020202020204" pitchFamily="34" charset="0"/>
              </a:rPr>
              <a:t>, le </a:t>
            </a:r>
            <a:r>
              <a:rPr lang="de-DE" sz="1600" dirty="0" err="1">
                <a:solidFill>
                  <a:srgbClr val="035854"/>
                </a:solidFill>
                <a:latin typeface="Aptos" panose="020B0004020202020204" pitchFamily="34" charset="0"/>
              </a:rPr>
              <a:t>parti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sociali</a:t>
            </a:r>
            <a:r>
              <a:rPr lang="de-DE" sz="1600" dirty="0">
                <a:solidFill>
                  <a:srgbClr val="035854"/>
                </a:solidFill>
                <a:latin typeface="Aptos" panose="020B0004020202020204" pitchFamily="34" charset="0"/>
              </a:rPr>
              <a:t>, i </a:t>
            </a:r>
            <a:r>
              <a:rPr lang="de-DE" sz="1600" dirty="0" err="1">
                <a:solidFill>
                  <a:srgbClr val="035854"/>
                </a:solidFill>
                <a:latin typeface="Aptos" panose="020B0004020202020204" pitchFamily="34" charset="0"/>
              </a:rPr>
              <a:t>produttori</a:t>
            </a:r>
            <a:r>
              <a:rPr lang="de-DE" sz="1600" dirty="0">
                <a:solidFill>
                  <a:srgbClr val="035854"/>
                </a:solidFill>
                <a:latin typeface="Aptos" panose="020B0004020202020204" pitchFamily="34" charset="0"/>
              </a:rPr>
              <a:t>, i </a:t>
            </a:r>
            <a:r>
              <a:rPr lang="de-DE" sz="1600" dirty="0" err="1">
                <a:solidFill>
                  <a:srgbClr val="035854"/>
                </a:solidFill>
                <a:latin typeface="Aptos" panose="020B0004020202020204" pitchFamily="34" charset="0"/>
              </a:rPr>
              <a:t>distributori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e</a:t>
            </a:r>
            <a:r>
              <a:rPr lang="de-DE" sz="1600" dirty="0">
                <a:solidFill>
                  <a:srgbClr val="035854"/>
                </a:solidFill>
                <a:latin typeface="Aptos" panose="020B0004020202020204" pitchFamily="34" charset="0"/>
              </a:rPr>
              <a:t> le </a:t>
            </a:r>
            <a:r>
              <a:rPr lang="de-DE" sz="1600" dirty="0" err="1">
                <a:solidFill>
                  <a:srgbClr val="035854"/>
                </a:solidFill>
                <a:latin typeface="Aptos" panose="020B0004020202020204" pitchFamily="34" charset="0"/>
              </a:rPr>
              <a:t>organizzazioni</a:t>
            </a:r>
            <a:r>
              <a:rPr lang="de-DE" sz="1600" dirty="0">
                <a:solidFill>
                  <a:srgbClr val="035854"/>
                </a:solidFill>
                <a:latin typeface="Aptos" panose="020B0004020202020204" pitchFamily="34" charset="0"/>
              </a:rPr>
              <a:t> non </a:t>
            </a:r>
            <a:r>
              <a:rPr lang="de-DE" sz="1600" dirty="0" err="1">
                <a:solidFill>
                  <a:srgbClr val="035854"/>
                </a:solidFill>
                <a:latin typeface="Aptos" panose="020B0004020202020204" pitchFamily="34" charset="0"/>
              </a:rPr>
              <a:t>governative</a:t>
            </a:r>
            <a:r>
              <a:rPr lang="de-DE" sz="1600" dirty="0">
                <a:solidFill>
                  <a:srgbClr val="035854"/>
                </a:solidFill>
                <a:latin typeface="Aptos" panose="020B0004020202020204" pitchFamily="34" charset="0"/>
              </a:rPr>
              <a:t>;</a:t>
            </a:r>
            <a:endParaRPr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Sono </a:t>
            </a:r>
            <a:r>
              <a:rPr lang="de-DE" sz="1600" dirty="0" err="1">
                <a:solidFill>
                  <a:srgbClr val="035854"/>
                </a:solidFill>
                <a:latin typeface="Aptos" panose="020B0004020202020204" pitchFamily="34" charset="0"/>
              </a:rPr>
              <a:t>accessibili</a:t>
            </a:r>
            <a:r>
              <a:rPr lang="de-DE" sz="1600" dirty="0">
                <a:solidFill>
                  <a:srgbClr val="035854"/>
                </a:solidFill>
                <a:latin typeface="Aptos" panose="020B0004020202020204" pitchFamily="34" charset="0"/>
              </a:rPr>
              <a:t> a tutte le </a:t>
            </a:r>
            <a:r>
              <a:rPr lang="de-DE" sz="1600" dirty="0" err="1">
                <a:solidFill>
                  <a:srgbClr val="035854"/>
                </a:solidFill>
                <a:latin typeface="Aptos" panose="020B0004020202020204" pitchFamily="34" charset="0"/>
              </a:rPr>
              <a:t>parti</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interessate</a:t>
            </a:r>
            <a:r>
              <a:rPr lang="de-DE" sz="1600" dirty="0">
                <a:solidFill>
                  <a:srgbClr val="035854"/>
                </a:solidFill>
                <a:latin typeface="Aptos" panose="020B0004020202020204" pitchFamily="34" charset="0"/>
              </a:rPr>
              <a:t>;</a:t>
            </a:r>
            <a:endParaRPr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dirty="0">
                <a:solidFill>
                  <a:srgbClr val="035854"/>
                </a:solidFill>
                <a:latin typeface="Aptos" panose="020B0004020202020204" pitchFamily="34" charset="0"/>
              </a:rPr>
              <a:t>Sono </a:t>
            </a:r>
            <a:r>
              <a:rPr lang="de-DE" sz="1600" dirty="0" err="1">
                <a:solidFill>
                  <a:srgbClr val="035854"/>
                </a:solidFill>
                <a:latin typeface="Aptos" panose="020B0004020202020204" pitchFamily="34" charset="0"/>
              </a:rPr>
              <a:t>stabiliti</a:t>
            </a:r>
            <a:r>
              <a:rPr lang="de-DE" sz="1600" dirty="0">
                <a:solidFill>
                  <a:srgbClr val="035854"/>
                </a:solidFill>
                <a:latin typeface="Aptos" panose="020B0004020202020204" pitchFamily="34" charset="0"/>
              </a:rPr>
              <a:t> da </a:t>
            </a:r>
            <a:r>
              <a:rPr lang="de-DE" sz="1600" dirty="0" err="1">
                <a:solidFill>
                  <a:srgbClr val="035854"/>
                </a:solidFill>
                <a:latin typeface="Aptos" panose="020B0004020202020204" pitchFamily="34" charset="0"/>
              </a:rPr>
              <a:t>un</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soggetto</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terzo</a:t>
            </a:r>
            <a:r>
              <a:rPr lang="de-DE" sz="1600" dirty="0">
                <a:solidFill>
                  <a:srgbClr val="035854"/>
                </a:solidFill>
                <a:latin typeface="Aptos" panose="020B0004020202020204" pitchFamily="34" charset="0"/>
              </a:rPr>
              <a:t> sul </a:t>
            </a:r>
            <a:r>
              <a:rPr lang="de-DE" sz="1600" dirty="0" err="1">
                <a:solidFill>
                  <a:srgbClr val="035854"/>
                </a:solidFill>
                <a:latin typeface="Aptos" panose="020B0004020202020204" pitchFamily="34" charset="0"/>
              </a:rPr>
              <a:t>quale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l’operatore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economico</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che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richiede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l’etichetta</a:t>
            </a:r>
            <a:r>
              <a:rPr lang="de-DE" sz="1600" dirty="0">
                <a:solidFill>
                  <a:srgbClr val="035854"/>
                </a:solidFill>
                <a:latin typeface="Aptos" panose="020B0004020202020204" pitchFamily="34" charset="0"/>
              </a:rPr>
              <a:t> non </a:t>
            </a:r>
            <a:r>
              <a:rPr lang="de-DE" sz="1600" dirty="0" err="1">
                <a:solidFill>
                  <a:srgbClr val="035854"/>
                </a:solidFill>
                <a:latin typeface="Aptos" panose="020B0004020202020204" pitchFamily="34" charset="0"/>
              </a:rPr>
              <a:t>può</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esercitare</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un’influenza</a:t>
            </a:r>
            <a:r>
              <a:rPr lang="de-DE" sz="1600" dirty="0">
                <a:solidFill>
                  <a:srgbClr val="035854"/>
                </a:solidFill>
                <a:latin typeface="Aptos" panose="020B0004020202020204" pitchFamily="34" charset="0"/>
              </a:rPr>
              <a:t> </a:t>
            </a:r>
            <a:r>
              <a:rPr lang="de-DE" sz="1600" dirty="0" err="1">
                <a:solidFill>
                  <a:srgbClr val="035854"/>
                </a:solidFill>
                <a:latin typeface="Aptos" panose="020B0004020202020204" pitchFamily="34" charset="0"/>
              </a:rPr>
              <a:t>determinante</a:t>
            </a:r>
            <a:endParaRPr dirty="0">
              <a:latin typeface="Aptos" panose="020B0004020202020204" pitchFamily="34" charset="0"/>
            </a:endParaRPr>
          </a:p>
          <a:p>
            <a:pPr marL="514350" lvl="0" indent="-285750" algn="l" rtl="0">
              <a:lnSpc>
                <a:spcPct val="150000"/>
              </a:lnSpc>
              <a:spcBef>
                <a:spcPts val="0"/>
              </a:spcBef>
              <a:spcAft>
                <a:spcPts val="0"/>
              </a:spcAft>
              <a:buSzPts val="2400"/>
              <a:buFont typeface="Arial" panose="020B0604020202020204" pitchFamily="34" charset="0"/>
              <a:buChar char="•"/>
            </a:pPr>
            <a:r>
              <a:rPr lang="de-DE" sz="1600" i="1" dirty="0" err="1">
                <a:solidFill>
                  <a:srgbClr val="035854"/>
                </a:solidFill>
                <a:latin typeface="Aptos" panose="020B0004020202020204" pitchFamily="34" charset="0"/>
              </a:rPr>
              <a:t>Articolo</a:t>
            </a:r>
            <a:r>
              <a:rPr lang="de-DE" sz="1600" i="1" dirty="0">
                <a:solidFill>
                  <a:srgbClr val="035854"/>
                </a:solidFill>
                <a:latin typeface="Aptos" panose="020B0004020202020204" pitchFamily="34" charset="0"/>
              </a:rPr>
              <a:t> 43 della </a:t>
            </a:r>
            <a:r>
              <a:rPr lang="de-DE" sz="1600" i="1" dirty="0" err="1">
                <a:solidFill>
                  <a:srgbClr val="035854"/>
                </a:solidFill>
                <a:latin typeface="Aptos" panose="020B0004020202020204" pitchFamily="34" charset="0"/>
              </a:rPr>
              <a:t>direttiva</a:t>
            </a:r>
            <a:r>
              <a:rPr lang="de-DE" sz="1600" i="1" dirty="0">
                <a:solidFill>
                  <a:srgbClr val="035854"/>
                </a:solidFill>
                <a:latin typeface="Aptos" panose="020B0004020202020204" pitchFamily="34" charset="0"/>
              </a:rPr>
              <a:t> </a:t>
            </a:r>
            <a:r>
              <a:rPr lang="de-DE" sz="1600" i="1" dirty="0">
                <a:latin typeface="Aptos" panose="020B0004020202020204" pitchFamily="34" charset="0"/>
              </a:rPr>
              <a:t> 2014/24/UE </a:t>
            </a:r>
            <a:r>
              <a:rPr lang="de-DE" sz="1600" i="1" dirty="0" err="1">
                <a:latin typeface="Aptos" panose="020B0004020202020204" pitchFamily="34" charset="0"/>
              </a:rPr>
              <a:t>sugli</a:t>
            </a:r>
            <a:r>
              <a:rPr lang="de-DE" sz="1600" i="1" dirty="0">
                <a:latin typeface="Aptos" panose="020B0004020202020204" pitchFamily="34" charset="0"/>
              </a:rPr>
              <a:t> </a:t>
            </a:r>
            <a:r>
              <a:rPr lang="de-DE" sz="1600" i="1" dirty="0" err="1">
                <a:latin typeface="Aptos" panose="020B0004020202020204" pitchFamily="34" charset="0"/>
              </a:rPr>
              <a:t>appalti</a:t>
            </a:r>
            <a:r>
              <a:rPr lang="de-DE" sz="1600" i="1" dirty="0">
                <a:latin typeface="Aptos" panose="020B0004020202020204" pitchFamily="34" charset="0"/>
              </a:rPr>
              <a:t> </a:t>
            </a:r>
            <a:r>
              <a:rPr lang="de-DE" sz="1600" i="1" dirty="0" err="1">
                <a:latin typeface="Aptos" panose="020B0004020202020204" pitchFamily="34" charset="0"/>
              </a:rPr>
              <a:t>pubblici</a:t>
            </a:r>
            <a:endParaRPr sz="1600" i="1" dirty="0">
              <a:solidFill>
                <a:srgbClr val="035854"/>
              </a:solidFill>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Contenuto</a:t>
            </a:r>
            <a:endParaRPr dirty="0">
              <a:latin typeface="Aptos Serif" panose="02020604070405020304" pitchFamily="18" charset="0"/>
              <a:ea typeface="Arial"/>
              <a:cs typeface="Aptos Serif" panose="02020604070405020304" pitchFamily="18" charset="0"/>
              <a:sym typeface="Arial"/>
            </a:endParaRPr>
          </a:p>
        </p:txBody>
      </p:sp>
      <p:sp>
        <p:nvSpPr>
          <p:cNvPr id="121" name="Google Shape;121;p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Noto Sans Symbols"/>
              <a:buChar char="⮚"/>
            </a:pPr>
            <a:r>
              <a:rPr lang="de-DE" dirty="0" err="1">
                <a:latin typeface="Aptos" panose="020B0004020202020204" pitchFamily="34" charset="0"/>
                <a:cs typeface="Aptos Serif" panose="02020604070405020304" pitchFamily="18" charset="0"/>
              </a:rPr>
              <a:t>Quali</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tipi</a:t>
            </a:r>
            <a:r>
              <a:rPr lang="de-DE" dirty="0">
                <a:latin typeface="Aptos" panose="020B0004020202020204" pitchFamily="34" charset="0"/>
                <a:cs typeface="Aptos Serif" panose="02020604070405020304" pitchFamily="18" charset="0"/>
              </a:rPr>
              <a:t> di </a:t>
            </a:r>
            <a:r>
              <a:rPr lang="de-DE" dirty="0" err="1">
                <a:latin typeface="Aptos" panose="020B0004020202020204" pitchFamily="34" charset="0"/>
                <a:cs typeface="Aptos Serif" panose="02020604070405020304" pitchFamily="18" charset="0"/>
              </a:rPr>
              <a:t>etichette</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ambientali</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esistono</a:t>
            </a:r>
            <a:r>
              <a:rPr lang="de-DE" dirty="0">
                <a:latin typeface="Aptos" panose="020B0004020202020204" pitchFamily="34" charset="0"/>
                <a:cs typeface="Aptos Serif" panose="02020604070405020304" pitchFamily="18" charset="0"/>
              </a:rPr>
              <a:t>? </a:t>
            </a:r>
            <a:endParaRPr dirty="0">
              <a:latin typeface="Aptos" panose="020B0004020202020204" pitchFamily="34" charset="0"/>
              <a:cs typeface="Aptos Serif" panose="02020604070405020304" pitchFamily="18" charset="0"/>
            </a:endParaRPr>
          </a:p>
          <a:p>
            <a:pPr marL="685800" lvl="0" indent="-457200" algn="l" rtl="0">
              <a:lnSpc>
                <a:spcPct val="80000"/>
              </a:lnSpc>
              <a:spcBef>
                <a:spcPts val="2200"/>
              </a:spcBef>
              <a:spcAft>
                <a:spcPts val="0"/>
              </a:spcAft>
              <a:buSzPts val="2400"/>
              <a:buFont typeface="Noto Sans Symbols"/>
              <a:buChar char="⮚"/>
            </a:pPr>
            <a:r>
              <a:rPr lang="de-DE" dirty="0">
                <a:latin typeface="Aptos" panose="020B0004020202020204" pitchFamily="34" charset="0"/>
                <a:cs typeface="Aptos Serif" panose="02020604070405020304" pitchFamily="18" charset="0"/>
              </a:rPr>
              <a:t>Come </a:t>
            </a:r>
            <a:r>
              <a:rPr lang="de-DE" dirty="0" err="1">
                <a:latin typeface="Aptos" panose="020B0004020202020204" pitchFamily="34" charset="0"/>
                <a:cs typeface="Aptos Serif" panose="02020604070405020304" pitchFamily="18" charset="0"/>
              </a:rPr>
              <a:t>posso</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utilizzarele</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etichette</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nella</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procedura</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d’appalto</a:t>
            </a:r>
            <a:r>
              <a:rPr lang="de-DE" dirty="0">
                <a:latin typeface="Aptos" panose="020B0004020202020204" pitchFamily="34" charset="0"/>
                <a:cs typeface="Aptos Serif" panose="02020604070405020304" pitchFamily="18" charset="0"/>
              </a:rPr>
              <a:t>? </a:t>
            </a:r>
            <a:endParaRPr dirty="0">
              <a:latin typeface="Aptos" panose="020B0004020202020204" pitchFamily="34" charset="0"/>
              <a:cs typeface="Aptos Serif" panose="02020604070405020304" pitchFamily="18" charset="0"/>
            </a:endParaRPr>
          </a:p>
          <a:p>
            <a:pPr marL="685800" lvl="0" indent="-457200" algn="l" rtl="0">
              <a:lnSpc>
                <a:spcPct val="80000"/>
              </a:lnSpc>
              <a:spcBef>
                <a:spcPts val="2200"/>
              </a:spcBef>
              <a:spcAft>
                <a:spcPts val="0"/>
              </a:spcAft>
              <a:buSzPts val="2400"/>
              <a:buFont typeface="Noto Sans Symbols"/>
              <a:buChar char="⮚"/>
            </a:pPr>
            <a:r>
              <a:rPr lang="de-DE" dirty="0">
                <a:latin typeface="Aptos" panose="020B0004020202020204" pitchFamily="34" charset="0"/>
                <a:cs typeface="Aptos Serif" panose="02020604070405020304" pitchFamily="18" charset="0"/>
              </a:rPr>
              <a:t>Come </a:t>
            </a:r>
            <a:r>
              <a:rPr lang="de-DE" dirty="0" err="1">
                <a:latin typeface="Aptos" panose="020B0004020202020204" pitchFamily="34" charset="0"/>
                <a:cs typeface="Aptos Serif" panose="02020604070405020304" pitchFamily="18" charset="0"/>
              </a:rPr>
              <a:t>posso</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verificare</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l’affidabilità</a:t>
            </a:r>
            <a:r>
              <a:rPr lang="de-DE" dirty="0">
                <a:latin typeface="Aptos" panose="020B0004020202020204" pitchFamily="34" charset="0"/>
                <a:cs typeface="Aptos Serif" panose="02020604070405020304" pitchFamily="18" charset="0"/>
              </a:rPr>
              <a:t> delle </a:t>
            </a:r>
            <a:r>
              <a:rPr lang="de-DE" dirty="0" err="1">
                <a:latin typeface="Aptos" panose="020B0004020202020204" pitchFamily="34" charset="0"/>
                <a:cs typeface="Aptos Serif" panose="02020604070405020304" pitchFamily="18" charset="0"/>
              </a:rPr>
              <a:t>etichette</a:t>
            </a:r>
            <a:r>
              <a:rPr lang="de-DE" dirty="0">
                <a:latin typeface="Aptos" panose="020B0004020202020204" pitchFamily="34" charset="0"/>
                <a:cs typeface="Aptos Serif" panose="02020604070405020304" pitchFamily="18" charset="0"/>
              </a:rPr>
              <a:t> </a:t>
            </a:r>
            <a:r>
              <a:rPr lang="de-DE" dirty="0" err="1">
                <a:latin typeface="Aptos" panose="020B0004020202020204" pitchFamily="34" charset="0"/>
                <a:cs typeface="Aptos Serif" panose="02020604070405020304" pitchFamily="18" charset="0"/>
              </a:rPr>
              <a:t>ambientali</a:t>
            </a:r>
            <a:r>
              <a:rPr lang="de-DE" dirty="0">
                <a:latin typeface="Aptos" panose="020B0004020202020204" pitchFamily="34" charset="0"/>
                <a:cs typeface="Aptos Serif" panose="02020604070405020304" pitchFamily="18" charset="0"/>
              </a:rPr>
              <a:t>?</a:t>
            </a:r>
            <a:endParaRPr dirty="0">
              <a:latin typeface="Aptos" panose="020B0004020202020204" pitchFamily="34" charset="0"/>
              <a:cs typeface="Aptos Serif" panose="0202060407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605790" y="383882"/>
            <a:ext cx="796671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Ammissibilità</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ai </a:t>
            </a:r>
            <a:r>
              <a:rPr lang="de-DE" dirty="0" err="1">
                <a:latin typeface="Aptos Serif" panose="02020604070405020304" pitchFamily="18" charset="0"/>
                <a:ea typeface="Arial"/>
                <a:cs typeface="Aptos Serif" panose="02020604070405020304" pitchFamily="18" charset="0"/>
                <a:sym typeface="Arial"/>
              </a:rPr>
              <a:t>fini</a:t>
            </a:r>
            <a:r>
              <a:rPr lang="de-DE" dirty="0">
                <a:latin typeface="Aptos Serif" panose="02020604070405020304" pitchFamily="18" charset="0"/>
                <a:ea typeface="Arial"/>
                <a:cs typeface="Aptos Serif" panose="02020604070405020304" pitchFamily="18" charset="0"/>
                <a:sym typeface="Arial"/>
              </a:rPr>
              <a:t> della </a:t>
            </a:r>
            <a:r>
              <a:rPr lang="de-DE" dirty="0" err="1">
                <a:latin typeface="Aptos Serif" panose="02020604070405020304" pitchFamily="18" charset="0"/>
                <a:ea typeface="Arial"/>
                <a:cs typeface="Aptos Serif" panose="02020604070405020304" pitchFamily="18" charset="0"/>
                <a:sym typeface="Arial"/>
              </a:rPr>
              <a:t>verificabilità</a:t>
            </a:r>
            <a:endParaRPr dirty="0">
              <a:latin typeface="Aptos Serif" panose="02020604070405020304" pitchFamily="18" charset="0"/>
              <a:ea typeface="Arial"/>
              <a:cs typeface="Aptos Serif" panose="02020604070405020304" pitchFamily="18" charset="0"/>
              <a:sym typeface="Arial"/>
            </a:endParaRPr>
          </a:p>
        </p:txBody>
      </p:sp>
      <p:sp>
        <p:nvSpPr>
          <p:cNvPr id="281" name="Google Shape;281;p46"/>
          <p:cNvSpPr/>
          <p:nvPr/>
        </p:nvSpPr>
        <p:spPr>
          <a:xfrm>
            <a:off x="871742" y="2494245"/>
            <a:ext cx="2808312" cy="1296144"/>
          </a:xfrm>
          <a:prstGeom prst="rect">
            <a:avLst/>
          </a:prstGeom>
          <a:solidFill>
            <a:srgbClr val="CAE4E9">
              <a:alpha val="61960"/>
            </a:srgbClr>
          </a:solidFill>
          <a:ln w="25400" cap="flat" cmpd="sng">
            <a:solidFill>
              <a:srgbClr val="316C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dirty="0" err="1">
                <a:solidFill>
                  <a:schemeClr val="dk1"/>
                </a:solidFill>
                <a:latin typeface="Arial"/>
                <a:ea typeface="Arial"/>
                <a:cs typeface="Arial"/>
                <a:sym typeface="Arial"/>
              </a:rPr>
              <a:t>Autocertificazione</a:t>
            </a:r>
            <a:r>
              <a:rPr lang="de-DE" sz="1400" b="0" i="0" u="none" strike="noStrike" cap="none" dirty="0">
                <a:solidFill>
                  <a:schemeClr val="dk1"/>
                </a:solidFill>
                <a:latin typeface="Arial"/>
                <a:ea typeface="Arial"/>
                <a:cs typeface="Arial"/>
                <a:sym typeface="Arial"/>
              </a:rPr>
              <a:t> da </a:t>
            </a:r>
            <a:r>
              <a:rPr lang="de-DE" sz="1400" b="0" i="0" u="none" strike="noStrike" cap="none" dirty="0" err="1">
                <a:solidFill>
                  <a:schemeClr val="dk1"/>
                </a:solidFill>
                <a:latin typeface="Arial"/>
                <a:ea typeface="Arial"/>
                <a:cs typeface="Arial"/>
                <a:sym typeface="Arial"/>
              </a:rPr>
              <a:t>parte</a:t>
            </a:r>
            <a:r>
              <a:rPr lang="de-DE" sz="1400" b="0" i="0" u="none" strike="noStrike" cap="none" dirty="0">
                <a:solidFill>
                  <a:schemeClr val="dk1"/>
                </a:solidFill>
                <a:latin typeface="Arial"/>
                <a:ea typeface="Arial"/>
                <a:cs typeface="Arial"/>
                <a:sym typeface="Arial"/>
              </a:rPr>
              <a:t> di</a:t>
            </a:r>
            <a:br>
              <a:rPr lang="de-DE" sz="1400" b="0" i="0" u="none" strike="noStrike" cap="none" dirty="0">
                <a:solidFill>
                  <a:schemeClr val="dk1"/>
                </a:solidFill>
                <a:latin typeface="Arial"/>
                <a:ea typeface="Arial"/>
                <a:cs typeface="Arial"/>
                <a:sym typeface="Arial"/>
              </a:rPr>
            </a:b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produttore</a:t>
            </a:r>
            <a:r>
              <a:rPr lang="de-DE" sz="1400" b="0" i="0" u="none" strike="noStrike" cap="none" dirty="0">
                <a:solidFill>
                  <a:schemeClr val="dk1"/>
                </a:solidFill>
                <a:latin typeface="Arial"/>
                <a:ea typeface="Arial"/>
                <a:cs typeface="Arial"/>
                <a:sym typeface="Arial"/>
              </a:rPr>
              <a:t>/</a:t>
            </a:r>
            <a:r>
              <a:rPr lang="de-DE" sz="1400" b="0" i="0" u="none" strike="noStrike" cap="none" dirty="0" err="1">
                <a:solidFill>
                  <a:schemeClr val="dk1"/>
                </a:solidFill>
                <a:latin typeface="Arial"/>
                <a:ea typeface="Arial"/>
                <a:cs typeface="Arial"/>
                <a:sym typeface="Arial"/>
              </a:rPr>
              <a:t>marchio</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ptos" panose="020B0004020202020204" pitchFamily="34" charset="0"/>
                <a:sym typeface="Arial"/>
              </a:rPr>
              <a:t>commerciale</a:t>
            </a:r>
            <a:endParaRPr sz="1400" b="0" i="0" u="none" strike="noStrike" cap="none" dirty="0">
              <a:solidFill>
                <a:schemeClr val="dk1"/>
              </a:solidFill>
              <a:latin typeface="Aptos" panose="020B0004020202020204" pitchFamily="34" charset="0"/>
              <a:sym typeface="Arial"/>
            </a:endParaRPr>
          </a:p>
        </p:txBody>
      </p:sp>
      <p:sp>
        <p:nvSpPr>
          <p:cNvPr id="282" name="Google Shape;282;p46"/>
          <p:cNvSpPr/>
          <p:nvPr/>
        </p:nvSpPr>
        <p:spPr>
          <a:xfrm>
            <a:off x="4315323" y="2494245"/>
            <a:ext cx="2808045" cy="1296144"/>
          </a:xfrm>
          <a:prstGeom prst="rect">
            <a:avLst/>
          </a:prstGeom>
          <a:solidFill>
            <a:srgbClr val="CAE4E9">
              <a:alpha val="61960"/>
            </a:srgbClr>
          </a:solidFill>
          <a:ln w="25400" cap="flat" cmpd="sng">
            <a:solidFill>
              <a:srgbClr val="316C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dirty="0" err="1">
                <a:solidFill>
                  <a:schemeClr val="dk1"/>
                </a:solidFill>
                <a:latin typeface="Aptos" panose="020B0004020202020204" pitchFamily="34" charset="0"/>
                <a:sym typeface="Arial"/>
              </a:rPr>
              <a:t>Certificato</a:t>
            </a:r>
            <a:r>
              <a:rPr lang="de-DE" sz="1400" b="0" i="0" u="none" strike="noStrike" cap="none" dirty="0">
                <a:solidFill>
                  <a:schemeClr val="dk1"/>
                </a:solidFill>
                <a:latin typeface="Aptos" panose="020B0004020202020204" pitchFamily="34" charset="0"/>
                <a:sym typeface="Arial"/>
              </a:rPr>
              <a:t> da </a:t>
            </a:r>
            <a:r>
              <a:rPr lang="de-DE" sz="1400" b="0" i="0" u="none" strike="noStrike" cap="none" dirty="0" err="1">
                <a:solidFill>
                  <a:schemeClr val="dk1"/>
                </a:solidFill>
                <a:latin typeface="Aptos" panose="020B0004020202020204" pitchFamily="34" charset="0"/>
                <a:sym typeface="Arial"/>
              </a:rPr>
              <a:t>un</a:t>
            </a:r>
            <a:r>
              <a:rPr lang="de-DE" sz="1400" b="0" i="0" u="none" strike="noStrike" cap="none" dirty="0">
                <a:solidFill>
                  <a:schemeClr val="dk1"/>
                </a:solidFill>
                <a:latin typeface="Aptos" panose="020B0004020202020204" pitchFamily="34" charset="0"/>
                <a:sym typeface="Arial"/>
              </a:rPr>
              <a:t> </a:t>
            </a:r>
            <a:r>
              <a:rPr lang="de-DE" sz="1400" b="0" i="0" u="none" strike="noStrike" cap="none" dirty="0" err="1">
                <a:solidFill>
                  <a:schemeClr val="dk1"/>
                </a:solidFill>
                <a:latin typeface="Aptos" panose="020B0004020202020204" pitchFamily="34" charset="0"/>
                <a:sym typeface="Arial"/>
              </a:rPr>
              <a:t>organismo</a:t>
            </a:r>
            <a:r>
              <a:rPr lang="de-DE" sz="1400" b="0" i="0" u="none" strike="noStrike" cap="none" dirty="0">
                <a:solidFill>
                  <a:schemeClr val="dk1"/>
                </a:solidFill>
                <a:latin typeface="Aptos" panose="020B0004020202020204" pitchFamily="34" charset="0"/>
                <a:sym typeface="Arial"/>
              </a:rPr>
              <a:t> </a:t>
            </a:r>
            <a:r>
              <a:rPr lang="de-DE" sz="1400" b="0" i="0" u="none" strike="noStrike" cap="none" dirty="0" err="1">
                <a:solidFill>
                  <a:schemeClr val="dk1"/>
                </a:solidFill>
                <a:latin typeface="Aptos" panose="020B0004020202020204" pitchFamily="34" charset="0"/>
                <a:sym typeface="Arial"/>
              </a:rPr>
              <a:t>indipendente</a:t>
            </a:r>
            <a:endParaRPr sz="1400" b="0" i="0" u="none" strike="noStrike" cap="none" dirty="0">
              <a:solidFill>
                <a:schemeClr val="dk1"/>
              </a:solidFill>
              <a:latin typeface="Aptos" panose="020B0004020202020204" pitchFamily="34" charset="0"/>
              <a:sym typeface="Arial"/>
            </a:endParaRPr>
          </a:p>
        </p:txBody>
      </p:sp>
      <p:sp>
        <p:nvSpPr>
          <p:cNvPr id="283" name="Google Shape;283;p46"/>
          <p:cNvSpPr/>
          <p:nvPr/>
        </p:nvSpPr>
        <p:spPr>
          <a:xfrm>
            <a:off x="871742" y="4187986"/>
            <a:ext cx="2808312" cy="1226485"/>
          </a:xfrm>
          <a:prstGeom prst="rect">
            <a:avLst/>
          </a:prstGeom>
          <a:solidFill>
            <a:srgbClr val="FF0000"/>
          </a:solidFill>
          <a:ln w="25400" cap="flat" cmpd="sng">
            <a:solidFill>
              <a:srgbClr val="7B9A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ptos" panose="020B0004020202020204" pitchFamily="34" charset="0"/>
                <a:sym typeface="Arial"/>
              </a:rPr>
              <a:t>No</a:t>
            </a:r>
            <a:endParaRPr sz="1400" b="0" i="0" u="none" strike="noStrike" cap="none">
              <a:solidFill>
                <a:schemeClr val="lt1"/>
              </a:solidFill>
              <a:latin typeface="Aptos" panose="020B0004020202020204" pitchFamily="34" charset="0"/>
              <a:sym typeface="Arial"/>
            </a:endParaRPr>
          </a:p>
        </p:txBody>
      </p:sp>
      <p:sp>
        <p:nvSpPr>
          <p:cNvPr id="284" name="Google Shape;284;p46"/>
          <p:cNvSpPr/>
          <p:nvPr/>
        </p:nvSpPr>
        <p:spPr>
          <a:xfrm>
            <a:off x="4315323" y="4136176"/>
            <a:ext cx="2808312" cy="1224136"/>
          </a:xfrm>
          <a:prstGeom prst="rect">
            <a:avLst/>
          </a:prstGeom>
          <a:solidFill>
            <a:srgbClr val="92D050"/>
          </a:solidFill>
          <a:ln w="25400" cap="flat" cmpd="sng">
            <a:solidFill>
              <a:srgbClr val="949F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ptos" panose="020B0004020202020204" pitchFamily="34" charset="0"/>
                <a:sym typeface="Arial"/>
              </a:rPr>
              <a:t>Si</a:t>
            </a:r>
            <a:endParaRPr sz="1400" b="0" i="0" u="none" strike="noStrike" cap="none">
              <a:solidFill>
                <a:srgbClr val="000000"/>
              </a:solidFill>
              <a:latin typeface="Aptos" panose="020B000402020202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594359" y="32673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Ulteriori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disposizioni</a:t>
            </a:r>
            <a:endParaRPr dirty="0">
              <a:latin typeface="Aptos Serif" panose="02020604070405020304" pitchFamily="18" charset="0"/>
              <a:ea typeface="Arial"/>
              <a:cs typeface="Aptos Serif" panose="02020604070405020304" pitchFamily="18" charset="0"/>
              <a:sym typeface="Arial"/>
            </a:endParaRPr>
          </a:p>
        </p:txBody>
      </p:sp>
      <p:sp>
        <p:nvSpPr>
          <p:cNvPr id="291" name="Google Shape;291;p47"/>
          <p:cNvSpPr txBox="1">
            <a:spLocks noGrp="1"/>
          </p:cNvSpPr>
          <p:nvPr>
            <p:ph type="body" idx="1"/>
          </p:nvPr>
        </p:nvSpPr>
        <p:spPr>
          <a:xfrm>
            <a:off x="594359" y="2281918"/>
            <a:ext cx="7957970" cy="3708517"/>
          </a:xfrm>
          <a:prstGeom prst="rect">
            <a:avLst/>
          </a:prstGeom>
          <a:noFill/>
          <a:ln>
            <a:noFill/>
          </a:ln>
        </p:spPr>
        <p:txBody>
          <a:bodyPr spcFirstLastPara="1" wrap="square" lIns="0" tIns="228600" rIns="0" bIns="0" anchor="t" anchorCtr="0">
            <a:normAutofit lnSpcReduction="10000"/>
          </a:bodyPr>
          <a:lstStyle/>
          <a:p>
            <a:pPr marL="571500" lvl="0" indent="-342900" algn="l" rtl="0">
              <a:lnSpc>
                <a:spcPct val="80000"/>
              </a:lnSpc>
              <a:spcBef>
                <a:spcPts val="2200"/>
              </a:spcBef>
              <a:spcAft>
                <a:spcPts val="0"/>
              </a:spcAft>
              <a:buSzPts val="2595"/>
              <a:buFont typeface="Arial" panose="020B0604020202020204" pitchFamily="34" charset="0"/>
              <a:buChar char="•"/>
            </a:pPr>
            <a:r>
              <a:rPr lang="de-DE" dirty="0">
                <a:latin typeface="Aptos" panose="020B0004020202020204" pitchFamily="34" charset="0"/>
                <a:sym typeface="Arial"/>
              </a:rPr>
              <a:t>Nel </a:t>
            </a:r>
            <a:r>
              <a:rPr lang="de-DE" dirty="0" err="1">
                <a:latin typeface="Aptos" panose="020B0004020202020204" pitchFamily="34" charset="0"/>
                <a:sym typeface="Arial"/>
              </a:rPr>
              <a:t>caso</a:t>
            </a:r>
            <a:r>
              <a:rPr lang="de-DE" dirty="0">
                <a:latin typeface="Aptos" panose="020B0004020202020204" pitchFamily="34" charset="0"/>
                <a:sym typeface="Arial"/>
              </a:rPr>
              <a:t> in </a:t>
            </a:r>
            <a:r>
              <a:rPr lang="de-DE" dirty="0" err="1">
                <a:latin typeface="Aptos" panose="020B0004020202020204" pitchFamily="34" charset="0"/>
                <a:sym typeface="Arial"/>
              </a:rPr>
              <a:t>cui</a:t>
            </a:r>
            <a:r>
              <a:rPr lang="de-DE" dirty="0">
                <a:latin typeface="Aptos" panose="020B0004020202020204" pitchFamily="34" charset="0"/>
                <a:sym typeface="Arial"/>
              </a:rPr>
              <a:t> il </a:t>
            </a:r>
            <a:r>
              <a:rPr lang="de-DE" dirty="0" err="1">
                <a:latin typeface="Aptos" panose="020B0004020202020204" pitchFamily="34" charset="0"/>
                <a:sym typeface="Arial"/>
              </a:rPr>
              <a:t>prodotto</a:t>
            </a:r>
            <a:r>
              <a:rPr lang="de-DE" dirty="0">
                <a:latin typeface="Aptos" panose="020B0004020202020204" pitchFamily="34" charset="0"/>
                <a:sym typeface="Arial"/>
              </a:rPr>
              <a:t>/</a:t>
            </a:r>
            <a:r>
              <a:rPr lang="de-DE" dirty="0" err="1">
                <a:latin typeface="Aptos" panose="020B0004020202020204" pitchFamily="34" charset="0"/>
                <a:sym typeface="Arial"/>
              </a:rPr>
              <a:t>servizio</a:t>
            </a:r>
            <a:r>
              <a:rPr lang="de-DE" dirty="0">
                <a:latin typeface="Aptos" panose="020B0004020202020204" pitchFamily="34" charset="0"/>
                <a:sym typeface="Arial"/>
              </a:rPr>
              <a:t> non </a:t>
            </a:r>
            <a:r>
              <a:rPr lang="de-DE" dirty="0" err="1">
                <a:latin typeface="Aptos" panose="020B0004020202020204" pitchFamily="34" charset="0"/>
                <a:sym typeface="Arial"/>
              </a:rPr>
              <a:t>debba</a:t>
            </a:r>
            <a:r>
              <a:rPr lang="de-DE" dirty="0">
                <a:latin typeface="Aptos" panose="020B0004020202020204" pitchFamily="34" charset="0"/>
                <a:sym typeface="Arial"/>
              </a:rPr>
              <a:t> </a:t>
            </a:r>
            <a:r>
              <a:rPr lang="de-DE" dirty="0" err="1">
                <a:latin typeface="Aptos" panose="020B0004020202020204" pitchFamily="34" charset="0"/>
                <a:sym typeface="Arial"/>
              </a:rPr>
              <a:t>soddisfare</a:t>
            </a:r>
            <a:r>
              <a:rPr lang="de-DE" dirty="0">
                <a:latin typeface="Aptos" panose="020B0004020202020204" pitchFamily="34" charset="0"/>
                <a:sym typeface="Arial"/>
              </a:rPr>
              <a:t> tutti i </a:t>
            </a:r>
            <a:r>
              <a:rPr lang="de-DE" dirty="0" err="1">
                <a:latin typeface="Aptos" panose="020B0004020202020204" pitchFamily="34" charset="0"/>
                <a:sym typeface="Arial"/>
              </a:rPr>
              <a:t>requisiti</a:t>
            </a:r>
            <a:r>
              <a:rPr lang="de-DE" dirty="0">
                <a:latin typeface="Aptos" panose="020B0004020202020204" pitchFamily="34" charset="0"/>
                <a:sym typeface="Arial"/>
              </a:rPr>
              <a:t> del </a:t>
            </a:r>
            <a:r>
              <a:rPr lang="de-DE" dirty="0" err="1">
                <a:latin typeface="Aptos" panose="020B0004020202020204" pitchFamily="34" charset="0"/>
                <a:sym typeface="Arial"/>
              </a:rPr>
              <a:t>marchio</a:t>
            </a:r>
            <a:r>
              <a:rPr lang="de-DE" dirty="0">
                <a:latin typeface="Aptos" panose="020B0004020202020204" pitchFamily="34" charset="0"/>
                <a:sym typeface="Arial"/>
              </a:rPr>
              <a:t>, </a:t>
            </a:r>
            <a:r>
              <a:rPr lang="de-DE" dirty="0" err="1">
                <a:latin typeface="Aptos" panose="020B0004020202020204" pitchFamily="34" charset="0"/>
                <a:sym typeface="Arial"/>
              </a:rPr>
              <a:t>l’amministrazione</a:t>
            </a:r>
            <a:r>
              <a:rPr lang="de-DE" dirty="0">
                <a:latin typeface="Aptos" panose="020B0004020202020204" pitchFamily="34" charset="0"/>
                <a:sym typeface="Arial"/>
              </a:rPr>
              <a:t> </a:t>
            </a:r>
            <a:r>
              <a:rPr lang="de-DE" dirty="0" err="1">
                <a:latin typeface="Aptos" panose="020B0004020202020204" pitchFamily="34" charset="0"/>
                <a:sym typeface="Arial"/>
              </a:rPr>
              <a:t>aggiudicatrice</a:t>
            </a:r>
            <a:r>
              <a:rPr lang="de-DE" dirty="0">
                <a:latin typeface="Aptos" panose="020B0004020202020204" pitchFamily="34" charset="0"/>
                <a:sym typeface="Arial"/>
              </a:rPr>
              <a:t> </a:t>
            </a:r>
            <a:r>
              <a:rPr lang="de-DE" dirty="0" err="1">
                <a:latin typeface="Aptos" panose="020B0004020202020204" pitchFamily="34" charset="0"/>
                <a:sym typeface="Arial"/>
              </a:rPr>
              <a:t>deve</a:t>
            </a:r>
            <a:r>
              <a:rPr lang="de-DE" dirty="0">
                <a:latin typeface="Aptos" panose="020B0004020202020204" pitchFamily="34" charset="0"/>
                <a:sym typeface="Arial"/>
              </a:rPr>
              <a:t> </a:t>
            </a:r>
            <a:r>
              <a:rPr lang="de-DE" dirty="0" err="1">
                <a:latin typeface="Aptos" panose="020B0004020202020204" pitchFamily="34" charset="0"/>
                <a:sym typeface="Arial"/>
              </a:rPr>
              <a:t>specificare</a:t>
            </a:r>
            <a:r>
              <a:rPr lang="de-DE" dirty="0">
                <a:latin typeface="Aptos" panose="020B0004020202020204" pitchFamily="34" charset="0"/>
                <a:sym typeface="Arial"/>
              </a:rPr>
              <a:t> i </a:t>
            </a:r>
            <a:r>
              <a:rPr lang="de-DE" dirty="0" err="1">
                <a:latin typeface="Aptos" panose="020B0004020202020204" pitchFamily="34" charset="0"/>
                <a:sym typeface="Arial"/>
              </a:rPr>
              <a:t>requisiti</a:t>
            </a:r>
            <a:r>
              <a:rPr lang="de-DE" dirty="0">
                <a:latin typeface="Aptos" panose="020B0004020202020204" pitchFamily="34" charset="0"/>
                <a:sym typeface="Arial"/>
              </a:rPr>
              <a:t> </a:t>
            </a:r>
            <a:r>
              <a:rPr lang="de-DE" dirty="0" err="1">
                <a:latin typeface="Aptos" panose="020B0004020202020204" pitchFamily="34" charset="0"/>
                <a:sym typeface="Arial"/>
              </a:rPr>
              <a:t>pertinenti</a:t>
            </a:r>
            <a:r>
              <a:rPr lang="de-DE" dirty="0">
                <a:latin typeface="Aptos" panose="020B0004020202020204" pitchFamily="34" charset="0"/>
                <a:sym typeface="Arial"/>
              </a:rPr>
              <a:t>. </a:t>
            </a:r>
            <a:endParaRPr dirty="0">
              <a:latin typeface="Aptos" panose="020B0004020202020204" pitchFamily="34" charset="0"/>
            </a:endParaRPr>
          </a:p>
          <a:p>
            <a:pPr marL="571500" lvl="0" indent="-342900" algn="l" rtl="0">
              <a:lnSpc>
                <a:spcPct val="80000"/>
              </a:lnSpc>
              <a:spcBef>
                <a:spcPts val="2200"/>
              </a:spcBef>
              <a:spcAft>
                <a:spcPts val="0"/>
              </a:spcAft>
              <a:buSzPts val="2595"/>
              <a:buFont typeface="Arial" panose="020B0604020202020204" pitchFamily="34" charset="0"/>
              <a:buChar char="•"/>
            </a:pPr>
            <a:r>
              <a:rPr lang="de-DE" dirty="0" err="1">
                <a:latin typeface="Aptos" panose="020B0004020202020204" pitchFamily="34" charset="0"/>
                <a:sym typeface="Arial"/>
              </a:rPr>
              <a:t>L’amministrazione</a:t>
            </a:r>
            <a:r>
              <a:rPr lang="de-DE" dirty="0">
                <a:latin typeface="Aptos" panose="020B0004020202020204" pitchFamily="34" charset="0"/>
                <a:sym typeface="Arial"/>
              </a:rPr>
              <a:t> </a:t>
            </a:r>
            <a:r>
              <a:rPr lang="de-DE" dirty="0" err="1">
                <a:latin typeface="Aptos" panose="020B0004020202020204" pitchFamily="34" charset="0"/>
                <a:sym typeface="Arial"/>
              </a:rPr>
              <a:t>aggiudicatrice</a:t>
            </a:r>
            <a:r>
              <a:rPr lang="de-DE" dirty="0">
                <a:latin typeface="Aptos" panose="020B0004020202020204" pitchFamily="34" charset="0"/>
                <a:sym typeface="Arial"/>
              </a:rPr>
              <a:t> </a:t>
            </a:r>
            <a:r>
              <a:rPr lang="de-DE" dirty="0" err="1">
                <a:latin typeface="Aptos" panose="020B0004020202020204" pitchFamily="34" charset="0"/>
                <a:sym typeface="Arial"/>
              </a:rPr>
              <a:t>deve</a:t>
            </a:r>
            <a:r>
              <a:rPr lang="de-DE" dirty="0">
                <a:latin typeface="Aptos" panose="020B0004020202020204" pitchFamily="34" charset="0"/>
                <a:sym typeface="Arial"/>
              </a:rPr>
              <a:t> </a:t>
            </a:r>
            <a:r>
              <a:rPr lang="de-DE" dirty="0" err="1">
                <a:latin typeface="Aptos" panose="020B0004020202020204" pitchFamily="34" charset="0"/>
                <a:sym typeface="Arial"/>
              </a:rPr>
              <a:t>accettare</a:t>
            </a:r>
            <a:r>
              <a:rPr lang="de-DE" dirty="0">
                <a:latin typeface="Aptos" panose="020B0004020202020204" pitchFamily="34" charset="0"/>
                <a:sym typeface="Arial"/>
              </a:rPr>
              <a:t> </a:t>
            </a:r>
            <a:r>
              <a:rPr lang="de-DE" dirty="0" err="1">
                <a:latin typeface="Aptos" panose="020B0004020202020204" pitchFamily="34" charset="0"/>
                <a:sym typeface="Arial"/>
              </a:rPr>
              <a:t>altri</a:t>
            </a:r>
            <a:r>
              <a:rPr lang="de-DE" dirty="0">
                <a:latin typeface="Aptos" panose="020B0004020202020204" pitchFamily="34" charset="0"/>
                <a:sym typeface="Arial"/>
              </a:rPr>
              <a:t> </a:t>
            </a:r>
            <a:r>
              <a:rPr lang="de-DE" dirty="0" err="1">
                <a:latin typeface="Aptos" panose="020B0004020202020204" pitchFamily="34" charset="0"/>
                <a:sym typeface="Arial"/>
              </a:rPr>
              <a:t>marchi</a:t>
            </a:r>
            <a:r>
              <a:rPr lang="de-DE" dirty="0">
                <a:latin typeface="Aptos" panose="020B0004020202020204" pitchFamily="34" charset="0"/>
                <a:sym typeface="Arial"/>
              </a:rPr>
              <a:t> </a:t>
            </a:r>
            <a:r>
              <a:rPr lang="de-DE" dirty="0" err="1">
                <a:latin typeface="Aptos" panose="020B0004020202020204" pitchFamily="34" charset="0"/>
                <a:sym typeface="Arial"/>
              </a:rPr>
              <a:t>caratterizzati</a:t>
            </a:r>
            <a:r>
              <a:rPr lang="de-DE" dirty="0">
                <a:latin typeface="Aptos" panose="020B0004020202020204" pitchFamily="34" charset="0"/>
                <a:sym typeface="Arial"/>
              </a:rPr>
              <a:t> da </a:t>
            </a:r>
            <a:r>
              <a:rPr lang="de-DE" dirty="0" err="1">
                <a:latin typeface="Aptos" panose="020B0004020202020204" pitchFamily="34" charset="0"/>
                <a:sym typeface="Arial"/>
              </a:rPr>
              <a:t>requisiti</a:t>
            </a:r>
            <a:r>
              <a:rPr lang="de-DE" dirty="0">
                <a:latin typeface="Aptos" panose="020B0004020202020204" pitchFamily="34" charset="0"/>
                <a:sym typeface="Arial"/>
              </a:rPr>
              <a:t> </a:t>
            </a:r>
            <a:r>
              <a:rPr lang="de-DE" dirty="0" err="1">
                <a:latin typeface="Aptos" panose="020B0004020202020204" pitchFamily="34" charset="0"/>
                <a:sym typeface="Arial"/>
              </a:rPr>
              <a:t>equivalenti</a:t>
            </a:r>
            <a:r>
              <a:rPr lang="de-DE" dirty="0">
                <a:latin typeface="Aptos" panose="020B0004020202020204" pitchFamily="34" charset="0"/>
                <a:sym typeface="Arial"/>
              </a:rPr>
              <a:t>. </a:t>
            </a:r>
            <a:endParaRPr dirty="0">
              <a:latin typeface="Aptos" panose="020B0004020202020204" pitchFamily="34" charset="0"/>
            </a:endParaRPr>
          </a:p>
          <a:p>
            <a:pPr marL="571500" lvl="0" indent="-342900" algn="l" rtl="0">
              <a:lnSpc>
                <a:spcPct val="80000"/>
              </a:lnSpc>
              <a:spcBef>
                <a:spcPts val="2200"/>
              </a:spcBef>
              <a:spcAft>
                <a:spcPts val="0"/>
              </a:spcAft>
              <a:buSzPts val="2595"/>
              <a:buFont typeface="Arial" panose="020B0604020202020204" pitchFamily="34" charset="0"/>
              <a:buChar char="•"/>
            </a:pPr>
            <a:r>
              <a:rPr lang="de-DE" dirty="0">
                <a:latin typeface="Aptos" panose="020B0004020202020204" pitchFamily="34" charset="0"/>
                <a:sym typeface="Arial"/>
              </a:rPr>
              <a:t>Altre </a:t>
            </a:r>
            <a:r>
              <a:rPr lang="de-DE" dirty="0" err="1">
                <a:latin typeface="Aptos" panose="020B0004020202020204" pitchFamily="34" charset="0"/>
                <a:sym typeface="Arial"/>
              </a:rPr>
              <a:t>attestazioni</a:t>
            </a:r>
            <a:r>
              <a:rPr lang="de-DE" dirty="0">
                <a:latin typeface="Aptos" panose="020B0004020202020204" pitchFamily="34" charset="0"/>
                <a:sym typeface="Arial"/>
              </a:rPr>
              <a:t> </a:t>
            </a: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accettate</a:t>
            </a:r>
            <a:r>
              <a:rPr lang="de-DE" dirty="0">
                <a:latin typeface="Aptos" panose="020B0004020202020204" pitchFamily="34" charset="0"/>
                <a:sym typeface="Arial"/>
              </a:rPr>
              <a:t> solo se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fornitore</a:t>
            </a:r>
            <a:r>
              <a:rPr lang="de-DE" dirty="0">
                <a:latin typeface="Aptos" panose="020B0004020202020204" pitchFamily="34" charset="0"/>
                <a:sym typeface="Arial"/>
              </a:rPr>
              <a:t> </a:t>
            </a:r>
            <a:r>
              <a:rPr lang="de-DE" dirty="0" err="1">
                <a:latin typeface="Aptos" panose="020B0004020202020204" pitchFamily="34" charset="0"/>
                <a:sym typeface="Arial"/>
              </a:rPr>
              <a:t>dimostra</a:t>
            </a:r>
            <a:r>
              <a:rPr lang="de-DE" dirty="0">
                <a:latin typeface="Aptos" panose="020B0004020202020204" pitchFamily="34" charset="0"/>
                <a:sym typeface="Arial"/>
              </a:rPr>
              <a:t> di non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stata</a:t>
            </a:r>
            <a:r>
              <a:rPr lang="de-DE" dirty="0">
                <a:latin typeface="Aptos" panose="020B0004020202020204" pitchFamily="34" charset="0"/>
                <a:sym typeface="Arial"/>
              </a:rPr>
              <a:t> in </a:t>
            </a:r>
            <a:r>
              <a:rPr lang="de-DE" dirty="0" err="1">
                <a:latin typeface="Aptos" panose="020B0004020202020204" pitchFamily="34" charset="0"/>
                <a:sym typeface="Arial"/>
              </a:rPr>
              <a:t>grado</a:t>
            </a:r>
            <a:r>
              <a:rPr lang="de-DE" dirty="0">
                <a:latin typeface="Aptos" panose="020B0004020202020204" pitchFamily="34" charset="0"/>
                <a:sym typeface="Arial"/>
              </a:rPr>
              <a:t> di </a:t>
            </a:r>
            <a:r>
              <a:rPr lang="de-DE" dirty="0" err="1">
                <a:latin typeface="Aptos" panose="020B0004020202020204" pitchFamily="34" charset="0"/>
                <a:sym typeface="Arial"/>
              </a:rPr>
              <a:t>ottenere</a:t>
            </a:r>
            <a:r>
              <a:rPr lang="de-DE" dirty="0">
                <a:latin typeface="Aptos" panose="020B0004020202020204" pitchFamily="34" charset="0"/>
                <a:sym typeface="Arial"/>
              </a:rPr>
              <a:t>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marchio</a:t>
            </a:r>
            <a:r>
              <a:rPr lang="de-DE" dirty="0">
                <a:latin typeface="Aptos" panose="020B0004020202020204" pitchFamily="34" charset="0"/>
                <a:sym typeface="Arial"/>
              </a:rPr>
              <a:t> di </a:t>
            </a:r>
            <a:r>
              <a:rPr lang="de-DE" dirty="0" err="1">
                <a:latin typeface="Aptos" panose="020B0004020202020204" pitchFamily="34" charset="0"/>
                <a:sym typeface="Arial"/>
              </a:rPr>
              <a:t>qualità</a:t>
            </a:r>
            <a:r>
              <a:rPr lang="de-DE" dirty="0">
                <a:latin typeface="Aptos" panose="020B0004020202020204" pitchFamily="34" charset="0"/>
                <a:sym typeface="Arial"/>
              </a:rPr>
              <a:t> per </a:t>
            </a:r>
            <a:r>
              <a:rPr lang="de-DE" dirty="0" err="1">
                <a:latin typeface="Aptos" panose="020B0004020202020204" pitchFamily="34" charset="0"/>
                <a:sym typeface="Arial"/>
              </a:rPr>
              <a:t>motivi</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non le </a:t>
            </a:r>
            <a:r>
              <a:rPr lang="de-DE" dirty="0" err="1">
                <a:latin typeface="Aptos" panose="020B0004020202020204" pitchFamily="34" charset="0"/>
                <a:sym typeface="Arial"/>
              </a:rPr>
              <a:t>sono</a:t>
            </a:r>
            <a:r>
              <a:rPr lang="de-DE" dirty="0">
                <a:latin typeface="Aptos" panose="020B0004020202020204" pitchFamily="34" charset="0"/>
                <a:sym typeface="Arial"/>
              </a:rPr>
              <a:t> </a:t>
            </a:r>
            <a:r>
              <a:rPr lang="de-DE" dirty="0" err="1">
                <a:latin typeface="Aptos" panose="020B0004020202020204" pitchFamily="34" charset="0"/>
                <a:sym typeface="Arial"/>
              </a:rPr>
              <a:t>imputabili</a:t>
            </a:r>
            <a:r>
              <a:rPr lang="de-DE" dirty="0">
                <a:latin typeface="Aptos" panose="020B0004020202020204" pitchFamily="34" charset="0"/>
                <a:sym typeface="Arial"/>
              </a:rPr>
              <a:t>.</a:t>
            </a:r>
            <a:endParaRPr dirty="0">
              <a:latin typeface="Aptos" panose="020B0004020202020204" pitchFamily="34" charset="0"/>
            </a:endParaRPr>
          </a:p>
        </p:txBody>
      </p:sp>
      <p:pic>
        <p:nvPicPr>
          <p:cNvPr id="292" name="Google Shape;292;p47"/>
          <p:cNvPicPr preferRelativeResize="0"/>
          <p:nvPr/>
        </p:nvPicPr>
        <p:blipFill rotWithShape="1">
          <a:blip r:embed="rId3">
            <a:alphaModFix/>
          </a:blip>
          <a:srcRect/>
          <a:stretch/>
        </p:blipFill>
        <p:spPr>
          <a:xfrm>
            <a:off x="8996020" y="2834927"/>
            <a:ext cx="2788639" cy="20887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594359" y="395312"/>
            <a:ext cx="812673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cs typeface="Aptos Serif" panose="02020604070405020304" pitchFamily="18" charset="0"/>
              </a:rPr>
              <a:t>Affidabilità</a:t>
            </a:r>
            <a:r>
              <a:rPr lang="de-DE" dirty="0">
                <a:latin typeface="Aptos Serif" panose="02020604070405020304" pitchFamily="18" charset="0"/>
                <a:cs typeface="Aptos Serif" panose="02020604070405020304" pitchFamily="18" charset="0"/>
              </a:rPr>
              <a:t> delle </a:t>
            </a:r>
            <a:r>
              <a:rPr lang="de-DE" dirty="0" err="1">
                <a:latin typeface="Aptos Serif" panose="02020604070405020304" pitchFamily="18" charset="0"/>
                <a:cs typeface="Aptos Serif" panose="02020604070405020304" pitchFamily="18" charset="0"/>
              </a:rPr>
              <a:t>etichette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ambientali</a:t>
            </a:r>
            <a:r>
              <a:rPr lang="de-DE" dirty="0">
                <a:latin typeface="Aptos Serif" panose="02020604070405020304" pitchFamily="18" charset="0"/>
                <a:cs typeface="Aptos Serif" panose="02020604070405020304" pitchFamily="18" charset="0"/>
              </a:rPr>
              <a:t> </a:t>
            </a:r>
            <a:endParaRPr dirty="0">
              <a:latin typeface="Aptos Serif" panose="02020604070405020304" pitchFamily="18" charset="0"/>
              <a:cs typeface="Aptos Serif" panose="02020604070405020304" pitchFamily="18" charset="0"/>
            </a:endParaRPr>
          </a:p>
        </p:txBody>
      </p:sp>
      <p:sp>
        <p:nvSpPr>
          <p:cNvPr id="299" name="Google Shape;299;p48"/>
          <p:cNvSpPr txBox="1">
            <a:spLocks noGrp="1"/>
          </p:cNvSpPr>
          <p:nvPr>
            <p:ph type="body" idx="1"/>
          </p:nvPr>
        </p:nvSpPr>
        <p:spPr>
          <a:xfrm>
            <a:off x="594359" y="2281918"/>
            <a:ext cx="9115698" cy="4040505"/>
          </a:xfrm>
          <a:prstGeom prst="rect">
            <a:avLst/>
          </a:prstGeom>
          <a:noFill/>
          <a:ln>
            <a:noFill/>
          </a:ln>
        </p:spPr>
        <p:txBody>
          <a:bodyPr spcFirstLastPara="1" wrap="square" lIns="0" tIns="228600" rIns="0" bIns="0" anchor="t" anchorCtr="0">
            <a:normAutofit fontScale="55000" lnSpcReduction="20000"/>
          </a:bodyPr>
          <a:lstStyle/>
          <a:p>
            <a:pPr marL="613064"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Le </a:t>
            </a:r>
            <a:r>
              <a:rPr lang="de-DE" dirty="0" err="1">
                <a:latin typeface="Aptos" panose="020B0004020202020204" pitchFamily="34" charset="0"/>
              </a:rPr>
              <a:t>etichette</a:t>
            </a:r>
            <a:r>
              <a:rPr lang="de-DE" dirty="0">
                <a:latin typeface="Aptos" panose="020B0004020202020204" pitchFamily="34" charset="0"/>
              </a:rPr>
              <a:t>  di </a:t>
            </a:r>
            <a:r>
              <a:rPr lang="de-DE" dirty="0" err="1">
                <a:latin typeface="Aptos" panose="020B0004020202020204" pitchFamily="34" charset="0"/>
              </a:rPr>
              <a:t>tipo</a:t>
            </a:r>
            <a:r>
              <a:rPr lang="de-DE" dirty="0">
                <a:latin typeface="Aptos" panose="020B0004020202020204" pitchFamily="34" charset="0"/>
              </a:rPr>
              <a:t> 1 si </a:t>
            </a:r>
            <a:r>
              <a:rPr lang="de-DE" dirty="0" err="1">
                <a:latin typeface="Aptos" panose="020B0004020202020204" pitchFamily="34" charset="0"/>
              </a:rPr>
              <a:t>basano</a:t>
            </a:r>
            <a:r>
              <a:rPr lang="de-DE" dirty="0">
                <a:latin typeface="Aptos" panose="020B0004020202020204" pitchFamily="34" charset="0"/>
              </a:rPr>
              <a:t> </a:t>
            </a:r>
            <a:r>
              <a:rPr lang="de-DE" dirty="0" err="1">
                <a:latin typeface="Aptos" panose="020B0004020202020204" pitchFamily="34" charset="0"/>
              </a:rPr>
              <a:t>su</a:t>
            </a:r>
            <a:r>
              <a:rPr lang="de-DE" dirty="0">
                <a:latin typeface="Aptos" panose="020B0004020202020204" pitchFamily="34" charset="0"/>
              </a:rPr>
              <a:t>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approccio</a:t>
            </a:r>
            <a:r>
              <a:rPr lang="de-DE" dirty="0">
                <a:latin typeface="Aptos" panose="020B0004020202020204" pitchFamily="34" charset="0"/>
              </a:rPr>
              <a:t> </a:t>
            </a:r>
            <a:r>
              <a:rPr lang="de-DE" dirty="0" err="1">
                <a:latin typeface="Aptos" panose="020B0004020202020204" pitchFamily="34" charset="0"/>
              </a:rPr>
              <a:t>multicriterio</a:t>
            </a:r>
            <a:r>
              <a:rPr lang="de-DE" dirty="0">
                <a:latin typeface="Aptos" panose="020B0004020202020204" pitchFamily="34" charset="0"/>
              </a:rPr>
              <a:t> </a:t>
            </a:r>
            <a:r>
              <a:rPr lang="de-DE" dirty="0" err="1">
                <a:latin typeface="Aptos" panose="020B0004020202020204" pitchFamily="34" charset="0"/>
              </a:rPr>
              <a:t>concordato</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le </a:t>
            </a:r>
            <a:r>
              <a:rPr lang="de-DE" dirty="0" err="1">
                <a:latin typeface="Aptos" panose="020B0004020202020204" pitchFamily="34" charset="0"/>
              </a:rPr>
              <a:t>parti</a:t>
            </a:r>
            <a:r>
              <a:rPr lang="de-DE" dirty="0">
                <a:latin typeface="Aptos" panose="020B0004020202020204" pitchFamily="34" charset="0"/>
              </a:rPr>
              <a:t> </a:t>
            </a:r>
            <a:r>
              <a:rPr lang="de-DE" dirty="0" err="1">
                <a:latin typeface="Aptos" panose="020B0004020202020204" pitchFamily="34" charset="0"/>
              </a:rPr>
              <a:t>interessate</a:t>
            </a:r>
            <a:r>
              <a:rPr lang="de-DE" dirty="0">
                <a:latin typeface="Aptos" panose="020B0004020202020204" pitchFamily="34" charset="0"/>
              </a:rPr>
              <a:t> (i </a:t>
            </a:r>
            <a:r>
              <a:rPr lang="de-DE" dirty="0" err="1">
                <a:latin typeface="Aptos" panose="020B0004020202020204" pitchFamily="34" charset="0"/>
              </a:rPr>
              <a:t>cosiddetti</a:t>
            </a:r>
            <a:r>
              <a:rPr lang="de-DE" dirty="0">
                <a:latin typeface="Aptos" panose="020B0004020202020204" pitchFamily="34" charset="0"/>
              </a:rPr>
              <a:t> </a:t>
            </a:r>
            <a:r>
              <a:rPr lang="de-DE" dirty="0" err="1">
                <a:latin typeface="Aptos" panose="020B0004020202020204" pitchFamily="34" charset="0"/>
              </a:rPr>
              <a:t>stakeholder</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vengono</a:t>
            </a:r>
            <a:r>
              <a:rPr lang="de-DE" dirty="0">
                <a:latin typeface="Aptos" panose="020B0004020202020204" pitchFamily="34" charset="0"/>
              </a:rPr>
              <a:t> </a:t>
            </a:r>
            <a:r>
              <a:rPr lang="de-DE" dirty="0" err="1">
                <a:latin typeface="Aptos" panose="020B0004020202020204" pitchFamily="34" charset="0"/>
              </a:rPr>
              <a:t>assegnati</a:t>
            </a:r>
            <a:r>
              <a:rPr lang="de-DE" dirty="0">
                <a:latin typeface="Aptos" panose="020B0004020202020204" pitchFamily="34" charset="0"/>
              </a:rPr>
              <a:t> da </a:t>
            </a:r>
            <a:r>
              <a:rPr lang="de-DE" dirty="0" err="1">
                <a:latin typeface="Aptos" panose="020B0004020202020204" pitchFamily="34" charset="0"/>
              </a:rPr>
              <a:t>organismi</a:t>
            </a:r>
            <a:r>
              <a:rPr lang="de-DE" dirty="0">
                <a:latin typeface="Aptos" panose="020B0004020202020204" pitchFamily="34" charset="0"/>
              </a:rPr>
              <a:t> di </a:t>
            </a:r>
            <a:r>
              <a:rPr lang="de-DE" dirty="0" err="1">
                <a:latin typeface="Aptos" panose="020B0004020202020204" pitchFamily="34" charset="0"/>
              </a:rPr>
              <a:t>certificazione</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di </a:t>
            </a:r>
            <a:r>
              <a:rPr lang="de-DE" dirty="0" err="1">
                <a:latin typeface="Aptos" panose="020B0004020202020204" pitchFamily="34" charset="0"/>
              </a:rPr>
              <a:t>prova</a:t>
            </a:r>
            <a:r>
              <a:rPr lang="de-DE" dirty="0">
                <a:latin typeface="Aptos" panose="020B0004020202020204" pitchFamily="34" charset="0"/>
              </a:rPr>
              <a:t> </a:t>
            </a:r>
            <a:r>
              <a:rPr lang="de-DE" dirty="0" err="1">
                <a:latin typeface="Aptos" panose="020B0004020202020204" pitchFamily="34" charset="0"/>
              </a:rPr>
              <a:t>indipendenti</a:t>
            </a:r>
            <a:r>
              <a:rPr lang="de-DE" dirty="0">
                <a:latin typeface="Aptos" panose="020B0004020202020204" pitchFamily="34" charset="0"/>
              </a:rPr>
              <a:t>.</a:t>
            </a:r>
            <a:endParaRPr dirty="0">
              <a:latin typeface="Aptos" panose="020B0004020202020204" pitchFamily="34" charset="0"/>
            </a:endParaRPr>
          </a:p>
          <a:p>
            <a:pPr marL="1063336" lvl="1" indent="-342900" algn="l" rtl="0">
              <a:lnSpc>
                <a:spcPct val="120000"/>
              </a:lnSpc>
              <a:spcBef>
                <a:spcPts val="600"/>
              </a:spcBef>
              <a:spcAft>
                <a:spcPts val="0"/>
              </a:spcAft>
              <a:buSzPct val="181818"/>
              <a:buFont typeface="Arial" panose="020B0604020202020204" pitchFamily="34" charset="0"/>
              <a:buChar char="•"/>
            </a:pPr>
            <a:r>
              <a:rPr lang="de-DE" dirty="0" err="1">
                <a:latin typeface="Aptos" panose="020B0004020202020204" pitchFamily="34" charset="0"/>
              </a:rPr>
              <a:t>Esempi</a:t>
            </a:r>
            <a:r>
              <a:rPr lang="de-DE" dirty="0">
                <a:latin typeface="Aptos" panose="020B0004020202020204" pitchFamily="34" charset="0"/>
              </a:rPr>
              <a:t>: </a:t>
            </a:r>
            <a:r>
              <a:rPr lang="de-DE" dirty="0">
                <a:solidFill>
                  <a:schemeClr val="dk1"/>
                </a:solidFill>
                <a:latin typeface="Aptos" panose="020B0004020202020204" pitchFamily="34" charset="0"/>
              </a:rPr>
              <a:t>Blue Angel </a:t>
            </a:r>
            <a:r>
              <a:rPr lang="de-DE" dirty="0" err="1">
                <a:solidFill>
                  <a:schemeClr val="dk1"/>
                </a:solidFill>
                <a:latin typeface="Aptos" panose="020B0004020202020204" pitchFamily="34" charset="0"/>
              </a:rPr>
              <a:t>e</a:t>
            </a:r>
            <a:r>
              <a:rPr lang="de-DE" dirty="0">
                <a:solidFill>
                  <a:schemeClr val="dk1"/>
                </a:solidFill>
                <a:latin typeface="Aptos" panose="020B0004020202020204" pitchFamily="34" charset="0"/>
              </a:rPr>
              <a:t> </a:t>
            </a:r>
            <a:r>
              <a:rPr lang="de-DE" dirty="0" err="1">
                <a:solidFill>
                  <a:schemeClr val="dk1"/>
                </a:solidFill>
                <a:latin typeface="Aptos" panose="020B0004020202020204" pitchFamily="34" charset="0"/>
              </a:rPr>
              <a:t>Ecolabel</a:t>
            </a:r>
            <a:r>
              <a:rPr lang="de-DE" dirty="0">
                <a:solidFill>
                  <a:schemeClr val="dk1"/>
                </a:solidFill>
                <a:latin typeface="Aptos" panose="020B0004020202020204" pitchFamily="34" charset="0"/>
              </a:rPr>
              <a:t> UE</a:t>
            </a:r>
            <a:endParaRPr dirty="0">
              <a:latin typeface="Aptos" panose="020B0004020202020204" pitchFamily="34" charset="0"/>
            </a:endParaRPr>
          </a:p>
          <a:p>
            <a:pPr marL="613064"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A </a:t>
            </a:r>
            <a:r>
              <a:rPr lang="de-DE" dirty="0" err="1">
                <a:latin typeface="Aptos" panose="020B0004020202020204" pitchFamily="34" charset="0"/>
              </a:rPr>
              <a:t>differenza</a:t>
            </a:r>
            <a:r>
              <a:rPr lang="de-DE" dirty="0">
                <a:latin typeface="Aptos" panose="020B0004020202020204" pitchFamily="34" charset="0"/>
              </a:rPr>
              <a:t> i </a:t>
            </a:r>
            <a:r>
              <a:rPr lang="de-DE" dirty="0" err="1">
                <a:latin typeface="Aptos" panose="020B0004020202020204" pitchFamily="34" charset="0"/>
              </a:rPr>
              <a:t>marchi</a:t>
            </a:r>
            <a:r>
              <a:rPr lang="de-DE" dirty="0">
                <a:latin typeface="Aptos" panose="020B0004020202020204" pitchFamily="34" charset="0"/>
              </a:rPr>
              <a:t> </a:t>
            </a:r>
            <a:r>
              <a:rPr lang="de-DE" dirty="0" err="1">
                <a:latin typeface="Aptos" panose="020B0004020202020204" pitchFamily="34" charset="0"/>
              </a:rPr>
              <a:t>assegnati</a:t>
            </a:r>
            <a:r>
              <a:rPr lang="de-DE" dirty="0">
                <a:latin typeface="Aptos" panose="020B0004020202020204" pitchFamily="34" charset="0"/>
              </a:rPr>
              <a:t> da </a:t>
            </a:r>
            <a:r>
              <a:rPr lang="de-DE" dirty="0" err="1">
                <a:latin typeface="Aptos" panose="020B0004020202020204" pitchFamily="34" charset="0"/>
              </a:rPr>
              <a:t>enti</a:t>
            </a:r>
            <a:r>
              <a:rPr lang="de-DE" dirty="0">
                <a:latin typeface="Aptos" panose="020B0004020202020204" pitchFamily="34" charset="0"/>
              </a:rPr>
              <a:t> </a:t>
            </a:r>
            <a:r>
              <a:rPr lang="de-DE" dirty="0" err="1">
                <a:latin typeface="Aptos" panose="020B0004020202020204" pitchFamily="34" charset="0"/>
              </a:rPr>
              <a:t>pubblici</a:t>
            </a:r>
            <a:r>
              <a:rPr lang="de-DE" dirty="0">
                <a:latin typeface="Aptos" panose="020B0004020202020204" pitchFamily="34" charset="0"/>
              </a:rPr>
              <a:t>, non </a:t>
            </a:r>
            <a:r>
              <a:rPr lang="de-DE" dirty="0" err="1">
                <a:latin typeface="Aptos" panose="020B0004020202020204" pitchFamily="34" charset="0"/>
              </a:rPr>
              <a:t>è</a:t>
            </a:r>
            <a:r>
              <a:rPr lang="de-DE" dirty="0">
                <a:latin typeface="Aptos" panose="020B0004020202020204" pitchFamily="34" charset="0"/>
              </a:rPr>
              <a:t> possibile </a:t>
            </a:r>
            <a:r>
              <a:rPr lang="de-DE" dirty="0" err="1">
                <a:latin typeface="Aptos" panose="020B0004020202020204" pitchFamily="34" charset="0"/>
              </a:rPr>
              <a:t>fare</a:t>
            </a:r>
            <a:r>
              <a:rPr lang="de-DE" dirty="0">
                <a:latin typeface="Aptos" panose="020B0004020202020204" pitchFamily="34" charset="0"/>
              </a:rPr>
              <a:t> </a:t>
            </a:r>
            <a:r>
              <a:rPr lang="de-DE" dirty="0" err="1">
                <a:latin typeface="Aptos" panose="020B0004020202020204" pitchFamily="34" charset="0"/>
              </a:rPr>
              <a:t>una</a:t>
            </a:r>
            <a:r>
              <a:rPr lang="de-DE" dirty="0">
                <a:latin typeface="Aptos" panose="020B0004020202020204" pitchFamily="34" charset="0"/>
              </a:rPr>
              <a:t> </a:t>
            </a:r>
            <a:r>
              <a:rPr lang="de-DE" dirty="0" err="1">
                <a:latin typeface="Aptos" panose="020B0004020202020204" pitchFamily="34" charset="0"/>
              </a:rPr>
              <a:t>dichiarazione</a:t>
            </a:r>
            <a:r>
              <a:rPr lang="de-DE" dirty="0">
                <a:latin typeface="Aptos" panose="020B0004020202020204" pitchFamily="34" charset="0"/>
              </a:rPr>
              <a:t> </a:t>
            </a:r>
            <a:r>
              <a:rPr lang="de-DE" dirty="0" err="1">
                <a:latin typeface="Aptos" panose="020B0004020202020204" pitchFamily="34" charset="0"/>
              </a:rPr>
              <a:t>generale</a:t>
            </a:r>
            <a:r>
              <a:rPr lang="de-DE" dirty="0">
                <a:latin typeface="Aptos" panose="020B0004020202020204" pitchFamily="34" charset="0"/>
              </a:rPr>
              <a:t> </a:t>
            </a:r>
            <a:r>
              <a:rPr lang="de-DE" dirty="0" err="1">
                <a:latin typeface="Aptos" panose="020B0004020202020204" pitchFamily="34" charset="0"/>
              </a:rPr>
              <a:t>sull’idoneità</a:t>
            </a:r>
            <a:r>
              <a:rPr lang="de-DE" dirty="0">
                <a:latin typeface="Aptos" panose="020B0004020202020204" pitchFamily="34" charset="0"/>
              </a:rPr>
              <a:t>/</a:t>
            </a:r>
            <a:r>
              <a:rPr lang="de-DE" dirty="0" err="1">
                <a:latin typeface="Aptos" panose="020B0004020202020204" pitchFamily="34" charset="0"/>
              </a:rPr>
              <a:t>affidabilità</a:t>
            </a:r>
            <a:r>
              <a:rPr lang="de-DE" dirty="0">
                <a:latin typeface="Aptos" panose="020B0004020202020204" pitchFamily="34" charset="0"/>
              </a:rPr>
              <a:t> die </a:t>
            </a:r>
            <a:r>
              <a:rPr lang="de-DE" dirty="0" err="1">
                <a:latin typeface="Aptos" panose="020B0004020202020204" pitchFamily="34" charset="0"/>
              </a:rPr>
              <a:t>marchi</a:t>
            </a:r>
            <a:r>
              <a:rPr lang="de-DE" dirty="0">
                <a:latin typeface="Aptos" panose="020B0004020202020204" pitchFamily="34" charset="0"/>
              </a:rPr>
              <a:t> </a:t>
            </a:r>
            <a:r>
              <a:rPr lang="de-DE" dirty="0" err="1">
                <a:latin typeface="Aptos" panose="020B0004020202020204" pitchFamily="34" charset="0"/>
              </a:rPr>
              <a:t>privati</a:t>
            </a:r>
            <a:r>
              <a:rPr lang="de-DE" dirty="0">
                <a:latin typeface="Aptos" panose="020B0004020202020204" pitchFamily="34" charset="0"/>
              </a:rPr>
              <a:t> (ONG o </a:t>
            </a:r>
            <a:r>
              <a:rPr lang="de-DE" dirty="0" err="1">
                <a:latin typeface="Aptos" panose="020B0004020202020204" pitchFamily="34" charset="0"/>
              </a:rPr>
              <a:t>associazioni</a:t>
            </a:r>
            <a:r>
              <a:rPr lang="de-DE" dirty="0">
                <a:latin typeface="Aptos" panose="020B0004020202020204" pitchFamily="34" charset="0"/>
              </a:rPr>
              <a:t>).</a:t>
            </a:r>
            <a:endParaRPr dirty="0">
              <a:latin typeface="Aptos" panose="020B0004020202020204" pitchFamily="34" charset="0"/>
            </a:endParaRPr>
          </a:p>
          <a:p>
            <a:pPr marL="613064"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Verifica</a:t>
            </a:r>
            <a:r>
              <a:rPr lang="de-DE" dirty="0">
                <a:latin typeface="Aptos" panose="020B0004020202020204" pitchFamily="34" charset="0"/>
              </a:rPr>
              <a:t> </a:t>
            </a:r>
            <a:r>
              <a:rPr lang="de-DE" dirty="0" err="1">
                <a:latin typeface="Aptos" panose="020B0004020202020204" pitchFamily="34" charset="0"/>
              </a:rPr>
              <a:t>rapida</a:t>
            </a:r>
            <a:r>
              <a:rPr lang="de-DE" dirty="0">
                <a:latin typeface="Aptos" panose="020B0004020202020204" pitchFamily="34" charset="0"/>
              </a:rPr>
              <a:t> </a:t>
            </a:r>
            <a:r>
              <a:rPr lang="de-DE" dirty="0" err="1">
                <a:latin typeface="Aptos" panose="020B0004020202020204" pitchFamily="34" charset="0"/>
              </a:rPr>
              <a:t>dell’affidabilità</a:t>
            </a:r>
            <a:r>
              <a:rPr lang="de-DE" dirty="0">
                <a:latin typeface="Aptos" panose="020B0004020202020204" pitchFamily="34" charset="0"/>
              </a:rPr>
              <a:t> </a:t>
            </a:r>
            <a:endParaRPr dirty="0">
              <a:latin typeface="Aptos" panose="020B0004020202020204" pitchFamily="34" charset="0"/>
            </a:endParaRPr>
          </a:p>
          <a:p>
            <a:pPr marL="1063336" lvl="1" indent="-342900" algn="l" rtl="0">
              <a:lnSpc>
                <a:spcPct val="120000"/>
              </a:lnSpc>
              <a:spcBef>
                <a:spcPts val="600"/>
              </a:spcBef>
              <a:spcAft>
                <a:spcPts val="0"/>
              </a:spcAft>
              <a:buSzPct val="181818"/>
              <a:buFont typeface="Arial" panose="020B0604020202020204" pitchFamily="34" charset="0"/>
              <a:buChar char="•"/>
            </a:pPr>
            <a:r>
              <a:rPr lang="de-DE" dirty="0">
                <a:latin typeface="Aptos" panose="020B0004020202020204" pitchFamily="34" charset="0"/>
              </a:rPr>
              <a:t>I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a:t>
            </a:r>
            <a:r>
              <a:rPr lang="de-DE" dirty="0" err="1">
                <a:latin typeface="Aptos" panose="020B0004020202020204" pitchFamily="34" charset="0"/>
              </a:rPr>
              <a:t>fondati</a:t>
            </a:r>
            <a:r>
              <a:rPr lang="de-DE" dirty="0">
                <a:latin typeface="Aptos" panose="020B0004020202020204" pitchFamily="34" charset="0"/>
              </a:rPr>
              <a:t>, </a:t>
            </a:r>
            <a:r>
              <a:rPr lang="de-DE" dirty="0" err="1">
                <a:latin typeface="Aptos" panose="020B0004020202020204" pitchFamily="34" charset="0"/>
              </a:rPr>
              <a:t>trasparenti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sviluppati</a:t>
            </a:r>
            <a:r>
              <a:rPr lang="de-DE" dirty="0">
                <a:latin typeface="Aptos" panose="020B0004020202020204" pitchFamily="34" charset="0"/>
              </a:rPr>
              <a:t> in modo </a:t>
            </a:r>
            <a:r>
              <a:rPr lang="de-DE" dirty="0" err="1">
                <a:latin typeface="Aptos" panose="020B0004020202020204" pitchFamily="34" charset="0"/>
              </a:rPr>
              <a:t>partecipativo</a:t>
            </a:r>
            <a:r>
              <a:rPr lang="de-DE" dirty="0">
                <a:latin typeface="Aptos" panose="020B0004020202020204" pitchFamily="34" charset="0"/>
              </a:rPr>
              <a:t>?  </a:t>
            </a:r>
            <a:endParaRPr dirty="0">
              <a:latin typeface="Aptos" panose="020B0004020202020204" pitchFamily="34" charset="0"/>
            </a:endParaRPr>
          </a:p>
          <a:p>
            <a:pPr marL="1063336" lvl="1" indent="-342900" algn="l" rtl="0">
              <a:lnSpc>
                <a:spcPct val="120000"/>
              </a:lnSpc>
              <a:spcBef>
                <a:spcPts val="600"/>
              </a:spcBef>
              <a:spcAft>
                <a:spcPts val="0"/>
              </a:spcAft>
              <a:buSzPct val="181818"/>
              <a:buFont typeface="Arial" panose="020B0604020202020204" pitchFamily="34" charset="0"/>
              <a:buChar char="•"/>
            </a:pPr>
            <a:r>
              <a:rPr lang="de-DE" dirty="0">
                <a:latin typeface="Aptos" panose="020B0004020202020204" pitchFamily="34" charset="0"/>
              </a:rPr>
              <a:t>I </a:t>
            </a:r>
            <a:r>
              <a:rPr lang="de-DE" dirty="0" err="1">
                <a:latin typeface="Aptos" panose="020B0004020202020204" pitchFamily="34" charset="0"/>
              </a:rPr>
              <a:t>criteri</a:t>
            </a:r>
            <a:r>
              <a:rPr lang="de-DE" dirty="0">
                <a:latin typeface="Aptos" panose="020B0004020202020204" pitchFamily="34" charset="0"/>
              </a:rPr>
              <a:t> di </a:t>
            </a:r>
            <a:r>
              <a:rPr lang="de-DE" dirty="0" err="1">
                <a:latin typeface="Aptos" panose="020B0004020202020204" pitchFamily="34" charset="0"/>
              </a:rPr>
              <a:t>assegnazione</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a:t>
            </a:r>
            <a:r>
              <a:rPr lang="de-DE" dirty="0" err="1">
                <a:latin typeface="Aptos" panose="020B0004020202020204" pitchFamily="34" charset="0"/>
              </a:rPr>
              <a:t>accessibili</a:t>
            </a:r>
            <a:r>
              <a:rPr lang="de-DE" dirty="0">
                <a:latin typeface="Aptos" panose="020B0004020202020204" pitchFamily="34" charset="0"/>
              </a:rPr>
              <a:t> al </a:t>
            </a:r>
            <a:r>
              <a:rPr lang="de-DE" dirty="0" err="1">
                <a:latin typeface="Aptos" panose="020B0004020202020204" pitchFamily="34" charset="0"/>
              </a:rPr>
              <a:t>pubblico</a:t>
            </a:r>
            <a:r>
              <a:rPr lang="de-DE" dirty="0">
                <a:latin typeface="Aptos" panose="020B0004020202020204" pitchFamily="34" charset="0"/>
              </a:rPr>
              <a:t>? </a:t>
            </a:r>
            <a:endParaRPr dirty="0">
              <a:latin typeface="Aptos" panose="020B0004020202020204" pitchFamily="34" charset="0"/>
            </a:endParaRPr>
          </a:p>
          <a:p>
            <a:pPr marL="1063336" lvl="1" indent="-342900" algn="l" rtl="0">
              <a:lnSpc>
                <a:spcPct val="120000"/>
              </a:lnSpc>
              <a:spcBef>
                <a:spcPts val="600"/>
              </a:spcBef>
              <a:spcAft>
                <a:spcPts val="0"/>
              </a:spcAft>
              <a:buSzPct val="181818"/>
              <a:buFont typeface="Arial" panose="020B0604020202020204" pitchFamily="34" charset="0"/>
              <a:buChar char="•"/>
            </a:pPr>
            <a:r>
              <a:rPr lang="de-DE" dirty="0" err="1">
                <a:latin typeface="Aptos" panose="020B0004020202020204" pitchFamily="34" charset="0"/>
              </a:rPr>
              <a:t>Esiste</a:t>
            </a:r>
            <a:r>
              <a:rPr lang="de-DE" dirty="0">
                <a:latin typeface="Aptos" panose="020B0004020202020204" pitchFamily="34" charset="0"/>
              </a:rPr>
              <a:t> </a:t>
            </a:r>
            <a:r>
              <a:rPr lang="de-DE" dirty="0" err="1">
                <a:latin typeface="Aptos" panose="020B0004020202020204" pitchFamily="34" charset="0"/>
              </a:rPr>
              <a:t>una</a:t>
            </a:r>
            <a:r>
              <a:rPr lang="de-DE" dirty="0">
                <a:latin typeface="Aptos" panose="020B0004020202020204" pitchFamily="34" charset="0"/>
              </a:rPr>
              <a:t> </a:t>
            </a:r>
            <a:r>
              <a:rPr lang="de-DE" dirty="0" err="1">
                <a:latin typeface="Aptos" panose="020B0004020202020204" pitchFamily="34" charset="0"/>
              </a:rPr>
              <a:t>revisione</a:t>
            </a:r>
            <a:r>
              <a:rPr lang="de-DE" dirty="0">
                <a:latin typeface="Aptos" panose="020B0004020202020204" pitchFamily="34" charset="0"/>
              </a:rPr>
              <a:t> </a:t>
            </a:r>
            <a:r>
              <a:rPr lang="de-DE" dirty="0" err="1">
                <a:latin typeface="Aptos" panose="020B0004020202020204" pitchFamily="34" charset="0"/>
              </a:rPr>
              <a:t>esterna</a:t>
            </a:r>
            <a:r>
              <a:rPr lang="de-DE" dirty="0">
                <a:latin typeface="Aptos" panose="020B0004020202020204" pitchFamily="34" charset="0"/>
              </a:rPr>
              <a:t> </a:t>
            </a:r>
            <a:r>
              <a:rPr lang="de-DE" dirty="0" err="1">
                <a:latin typeface="Aptos" panose="020B0004020202020204" pitchFamily="34" charset="0"/>
              </a:rPr>
              <a:t>indipendente</a:t>
            </a:r>
            <a:r>
              <a:rPr lang="de-DE" dirty="0">
                <a:latin typeface="Aptos" panose="020B0004020202020204" pitchFamily="34" charset="0"/>
              </a:rPr>
              <a:t>? </a:t>
            </a:r>
            <a:endParaRPr dirty="0">
              <a:latin typeface="Aptos" panose="020B0004020202020204" pitchFamily="34" charset="0"/>
            </a:endParaRPr>
          </a:p>
          <a:p>
            <a:pPr marL="1063336" lvl="1" indent="-342900" algn="l" rtl="0">
              <a:lnSpc>
                <a:spcPct val="120000"/>
              </a:lnSpc>
              <a:spcBef>
                <a:spcPts val="600"/>
              </a:spcBef>
              <a:spcAft>
                <a:spcPts val="0"/>
              </a:spcAft>
              <a:buSzPct val="181818"/>
              <a:buFont typeface="Arial" panose="020B0604020202020204" pitchFamily="34" charset="0"/>
              <a:buChar char="•"/>
            </a:pPr>
            <a:r>
              <a:rPr lang="de-DE" dirty="0">
                <a:latin typeface="Aptos" panose="020B0004020202020204" pitchFamily="34" charset="0"/>
              </a:rPr>
              <a:t>Quanto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trasparente</a:t>
            </a:r>
            <a:r>
              <a:rPr lang="de-DE" dirty="0">
                <a:latin typeface="Aptos" panose="020B0004020202020204" pitchFamily="34" charset="0"/>
              </a:rPr>
              <a:t> </a:t>
            </a:r>
            <a:r>
              <a:rPr lang="de-DE" dirty="0" err="1">
                <a:latin typeface="Aptos" panose="020B0004020202020204" pitchFamily="34" charset="0"/>
              </a:rPr>
              <a:t>l’organismo</a:t>
            </a:r>
            <a:r>
              <a:rPr lang="de-DE" dirty="0">
                <a:latin typeface="Aptos" panose="020B0004020202020204" pitchFamily="34" charset="0"/>
              </a:rPr>
              <a:t>/</a:t>
            </a:r>
            <a:r>
              <a:rPr lang="de-DE" dirty="0" err="1">
                <a:latin typeface="Aptos" panose="020B0004020202020204" pitchFamily="34" charset="0"/>
              </a:rPr>
              <a:t>iniziativa</a:t>
            </a:r>
            <a:r>
              <a:rPr lang="de-DE" dirty="0">
                <a:latin typeface="Aptos" panose="020B0004020202020204" pitchFamily="34" charset="0"/>
              </a:rPr>
              <a:t> di </a:t>
            </a:r>
            <a:r>
              <a:rPr lang="de-DE" dirty="0" err="1">
                <a:latin typeface="Aptos" panose="020B0004020202020204" pitchFamily="34" charset="0"/>
              </a:rPr>
              <a:t>certificazione</a:t>
            </a:r>
            <a:r>
              <a:rPr lang="de-DE" dirty="0">
                <a:latin typeface="Aptos" panose="020B0004020202020204" pitchFamily="34" charset="0"/>
              </a:rPr>
              <a:t> </a:t>
            </a:r>
            <a:r>
              <a:rPr lang="de-DE" dirty="0" err="1">
                <a:latin typeface="Aptos" panose="020B0004020202020204" pitchFamily="34" charset="0"/>
              </a:rPr>
              <a:t>nei</a:t>
            </a:r>
            <a:r>
              <a:rPr lang="de-DE" dirty="0">
                <a:latin typeface="Aptos" panose="020B0004020202020204" pitchFamily="34" charset="0"/>
              </a:rPr>
              <a:t> </a:t>
            </a:r>
            <a:r>
              <a:rPr lang="de-DE" dirty="0" err="1">
                <a:latin typeface="Aptos" panose="020B0004020202020204" pitchFamily="34" charset="0"/>
              </a:rPr>
              <a:t>confronti</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consumatori</a:t>
            </a:r>
            <a:r>
              <a:rPr lang="de-DE" dirty="0">
                <a:latin typeface="Aptos" panose="020B0004020202020204" pitchFamily="34" charset="0"/>
              </a:rPr>
              <a:t>? I </a:t>
            </a:r>
            <a:r>
              <a:rPr lang="de-DE" dirty="0" err="1">
                <a:latin typeface="Aptos" panose="020B0004020202020204" pitchFamily="34" charset="0"/>
              </a:rPr>
              <a:t>rapporti</a:t>
            </a:r>
            <a:r>
              <a:rPr lang="de-DE" dirty="0">
                <a:latin typeface="Aptos" panose="020B0004020202020204" pitchFamily="34" charset="0"/>
              </a:rPr>
              <a:t> di </a:t>
            </a:r>
            <a:r>
              <a:rPr lang="de-DE" dirty="0" err="1">
                <a:latin typeface="Aptos" panose="020B0004020202020204" pitchFamily="34" charset="0"/>
              </a:rPr>
              <a:t>prova</a:t>
            </a:r>
            <a:r>
              <a:rPr lang="de-DE" dirty="0">
                <a:latin typeface="Aptos" panose="020B0004020202020204" pitchFamily="34" charset="0"/>
              </a:rPr>
              <a:t> </a:t>
            </a:r>
            <a:r>
              <a:rPr lang="de-DE" dirty="0" err="1">
                <a:latin typeface="Aptos" panose="020B0004020202020204" pitchFamily="34" charset="0"/>
              </a:rPr>
              <a:t>vengono</a:t>
            </a:r>
            <a:r>
              <a:rPr lang="de-DE" dirty="0">
                <a:latin typeface="Aptos" panose="020B0004020202020204" pitchFamily="34" charset="0"/>
              </a:rPr>
              <a:t> </a:t>
            </a:r>
            <a:r>
              <a:rPr lang="de-DE" dirty="0" err="1">
                <a:latin typeface="Aptos" panose="020B0004020202020204" pitchFamily="34" charset="0"/>
              </a:rPr>
              <a:t>pubblicati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i </a:t>
            </a:r>
            <a:r>
              <a:rPr lang="de-DE" dirty="0" err="1">
                <a:latin typeface="Aptos" panose="020B0004020202020204" pitchFamily="34" charset="0"/>
              </a:rPr>
              <a:t>problemi</a:t>
            </a:r>
            <a:r>
              <a:rPr lang="de-DE" dirty="0">
                <a:latin typeface="Aptos" panose="020B0004020202020204" pitchFamily="34" charset="0"/>
              </a:rPr>
              <a:t>/le </a:t>
            </a:r>
            <a:r>
              <a:rPr lang="de-DE" dirty="0" err="1">
                <a:latin typeface="Aptos" panose="020B0004020202020204" pitchFamily="34" charset="0"/>
              </a:rPr>
              <a:t>violazioni</a:t>
            </a:r>
            <a:r>
              <a:rPr lang="de-DE" dirty="0">
                <a:latin typeface="Aptos" panose="020B0004020202020204" pitchFamily="34" charset="0"/>
              </a:rPr>
              <a:t> </a:t>
            </a:r>
            <a:r>
              <a:rPr lang="de-DE" dirty="0" err="1">
                <a:latin typeface="Aptos" panose="020B0004020202020204" pitchFamily="34" charset="0"/>
              </a:rPr>
              <a:t>vengono</a:t>
            </a:r>
            <a:r>
              <a:rPr lang="de-DE" dirty="0">
                <a:latin typeface="Aptos" panose="020B0004020202020204" pitchFamily="34" charset="0"/>
              </a:rPr>
              <a:t> </a:t>
            </a:r>
            <a:r>
              <a:rPr lang="de-DE" dirty="0" err="1">
                <a:latin typeface="Aptos" panose="020B0004020202020204" pitchFamily="34" charset="0"/>
              </a:rPr>
              <a:t>comunicati</a:t>
            </a:r>
            <a:r>
              <a:rPr lang="de-DE" dirty="0">
                <a:latin typeface="Aptos" panose="020B0004020202020204" pitchFamily="34" charset="0"/>
              </a:rPr>
              <a:t>? </a:t>
            </a:r>
            <a:endParaRPr dirty="0">
              <a:latin typeface="Aptos" panose="020B0004020202020204" pitchFamily="34" charset="0"/>
            </a:endParaRPr>
          </a:p>
          <a:p>
            <a:pPr marL="613064"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Elenco</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marchi</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descrizione</a:t>
            </a:r>
            <a:r>
              <a:rPr lang="de-DE" dirty="0">
                <a:latin typeface="Aptos" panose="020B0004020202020204" pitchFamily="34" charset="0"/>
              </a:rPr>
              <a:t> "</a:t>
            </a:r>
            <a:r>
              <a:rPr lang="de-DE" dirty="0" err="1">
                <a:latin typeface="Aptos" panose="020B0004020202020204" pitchFamily="34" charset="0"/>
              </a:rPr>
              <a:t>Ecolabel</a:t>
            </a:r>
            <a:r>
              <a:rPr lang="de-DE" dirty="0">
                <a:latin typeface="Aptos" panose="020B0004020202020204" pitchFamily="34" charset="0"/>
              </a:rPr>
              <a:t> Index": https://</a:t>
            </a:r>
            <a:r>
              <a:rPr lang="de-DE" dirty="0" err="1">
                <a:latin typeface="Aptos" panose="020B0004020202020204" pitchFamily="34" charset="0"/>
              </a:rPr>
              <a:t>www.ecolabelindex.com</a:t>
            </a:r>
            <a:r>
              <a:rPr lang="de-DE" dirty="0">
                <a:latin typeface="Aptos" panose="020B0004020202020204" pitchFamily="34" charset="0"/>
              </a:rPr>
              <a:t>/</a:t>
            </a:r>
            <a:endParaRPr dirty="0">
              <a:latin typeface="Aptos" panose="020B00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title"/>
          </p:nvPr>
        </p:nvSpPr>
        <p:spPr>
          <a:xfrm>
            <a:off x="594359" y="452462"/>
            <a:ext cx="778383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Possibilità</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utilizzo</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cs typeface="Aptos Serif" panose="02020604070405020304" pitchFamily="18" charset="0"/>
            </a:endParaRPr>
          </a:p>
        </p:txBody>
      </p:sp>
      <p:sp>
        <p:nvSpPr>
          <p:cNvPr id="305" name="Google Shape;305;p49"/>
          <p:cNvSpPr txBox="1">
            <a:spLocks noGrp="1"/>
          </p:cNvSpPr>
          <p:nvPr>
            <p:ph type="body" idx="1"/>
          </p:nvPr>
        </p:nvSpPr>
        <p:spPr>
          <a:xfrm>
            <a:off x="594359" y="2281918"/>
            <a:ext cx="9178291"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a:buChar char="•"/>
            </a:pPr>
            <a:r>
              <a:rPr lang="de-DE" dirty="0">
                <a:latin typeface="Aptos" panose="020B0004020202020204" pitchFamily="34" charset="0"/>
                <a:sym typeface="Arial"/>
              </a:rPr>
              <a:t>I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relativi</a:t>
            </a:r>
            <a:r>
              <a:rPr lang="de-DE" dirty="0">
                <a:latin typeface="Aptos" panose="020B0004020202020204" pitchFamily="34" charset="0"/>
                <a:sym typeface="Arial"/>
              </a:rPr>
              <a:t> a</a:t>
            </a:r>
            <a:r>
              <a:rPr lang="de-DE" dirty="0">
                <a:latin typeface="Aptos" panose="020B0004020202020204" pitchFamily="34" charset="0"/>
              </a:rPr>
              <a:t>lle </a:t>
            </a: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ambientali</a:t>
            </a:r>
            <a:r>
              <a:rPr lang="de-DE" dirty="0">
                <a:latin typeface="Aptos" panose="020B0004020202020204" pitchFamily="34" charset="0"/>
                <a:sym typeface="Arial"/>
              </a:rPr>
              <a:t> </a:t>
            </a: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indicati</a:t>
            </a:r>
            <a:r>
              <a:rPr lang="de-DE" dirty="0">
                <a:latin typeface="Aptos" panose="020B0004020202020204" pitchFamily="34" charset="0"/>
                <a:sym typeface="Arial"/>
              </a:rPr>
              <a:t> </a:t>
            </a:r>
            <a:r>
              <a:rPr lang="de-DE" dirty="0" err="1">
                <a:latin typeface="Aptos" panose="020B0004020202020204" pitchFamily="34" charset="0"/>
                <a:sym typeface="Arial"/>
              </a:rPr>
              <a:t>nei</a:t>
            </a:r>
            <a:r>
              <a:rPr lang="de-DE" dirty="0">
                <a:latin typeface="Aptos" panose="020B0004020202020204" pitchFamily="34" charset="0"/>
                <a:sym typeface="Arial"/>
              </a:rPr>
              <a:t> </a:t>
            </a:r>
            <a:r>
              <a:rPr lang="de-DE" dirty="0" err="1">
                <a:latin typeface="Aptos" panose="020B0004020202020204" pitchFamily="34" charset="0"/>
                <a:sym typeface="Arial"/>
              </a:rPr>
              <a:t>documenti</a:t>
            </a:r>
            <a:r>
              <a:rPr lang="de-DE" dirty="0">
                <a:latin typeface="Aptos" panose="020B0004020202020204" pitchFamily="34" charset="0"/>
                <a:sym typeface="Arial"/>
              </a:rPr>
              <a:t> di </a:t>
            </a:r>
            <a:r>
              <a:rPr lang="de-DE" dirty="0" err="1">
                <a:latin typeface="Aptos" panose="020B0004020202020204" pitchFamily="34" charset="0"/>
                <a:sym typeface="Arial"/>
              </a:rPr>
              <a:t>gara</a:t>
            </a:r>
            <a:r>
              <a:rPr lang="de-DE"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dirty="0">
                <a:latin typeface="Aptos" panose="020B0004020202020204" pitchFamily="34" charset="0"/>
                <a:sym typeface="Arial"/>
              </a:rPr>
              <a:t>Alle </a:t>
            </a:r>
            <a:r>
              <a:rPr lang="de-DE" dirty="0" err="1">
                <a:latin typeface="Aptos" panose="020B0004020202020204" pitchFamily="34" charset="0"/>
                <a:sym typeface="Arial"/>
              </a:rPr>
              <a:t>imprese</a:t>
            </a:r>
            <a:r>
              <a:rPr lang="de-DE" dirty="0">
                <a:latin typeface="Aptos" panose="020B0004020202020204" pitchFamily="34" charset="0"/>
                <a:sym typeface="Arial"/>
              </a:rPr>
              <a:t> </a:t>
            </a:r>
            <a:r>
              <a:rPr lang="de-DE" dirty="0" err="1">
                <a:latin typeface="Aptos" panose="020B0004020202020204" pitchFamily="34" charset="0"/>
                <a:sym typeface="Arial"/>
              </a:rPr>
              <a:t>partecipanti</a:t>
            </a:r>
            <a:r>
              <a:rPr lang="de-DE" dirty="0">
                <a:latin typeface="Aptos" panose="020B0004020202020204" pitchFamily="34" charset="0"/>
                <a:sym typeface="Arial"/>
              </a:rPr>
              <a:t> alla </a:t>
            </a:r>
            <a:r>
              <a:rPr lang="de-DE" dirty="0" err="1">
                <a:latin typeface="Aptos" panose="020B0004020202020204" pitchFamily="34" charset="0"/>
                <a:sym typeface="Arial"/>
              </a:rPr>
              <a:t>gara</a:t>
            </a:r>
            <a:r>
              <a:rPr lang="de-DE" dirty="0">
                <a:latin typeface="Aptos" panose="020B0004020202020204" pitchFamily="34" charset="0"/>
                <a:sym typeface="Arial"/>
              </a:rPr>
              <a:t> </a:t>
            </a:r>
            <a:r>
              <a:rPr lang="de-DE" dirty="0" err="1">
                <a:latin typeface="Aptos" panose="020B0004020202020204" pitchFamily="34" charset="0"/>
                <a:sym typeface="Arial"/>
              </a:rPr>
              <a:t>può</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richiesto</a:t>
            </a:r>
            <a:r>
              <a:rPr lang="de-DE" dirty="0">
                <a:latin typeface="Aptos" panose="020B0004020202020204" pitchFamily="34" charset="0"/>
                <a:sym typeface="Arial"/>
              </a:rPr>
              <a:t> di </a:t>
            </a:r>
            <a:r>
              <a:rPr lang="de-DE" dirty="0" err="1">
                <a:latin typeface="Aptos" panose="020B0004020202020204" pitchFamily="34" charset="0"/>
                <a:sym typeface="Arial"/>
              </a:rPr>
              <a:t>presentare</a:t>
            </a:r>
            <a:r>
              <a:rPr lang="de-DE" dirty="0">
                <a:latin typeface="Aptos" panose="020B0004020202020204" pitchFamily="34" charset="0"/>
                <a:sym typeface="Arial"/>
              </a:rPr>
              <a:t> </a:t>
            </a:r>
            <a:r>
              <a:rPr lang="de-DE" dirty="0" err="1">
                <a:latin typeface="Aptos" panose="020B0004020202020204" pitchFamily="34" charset="0"/>
                <a:sym typeface="Arial"/>
              </a:rPr>
              <a:t>una</a:t>
            </a:r>
            <a:r>
              <a:rPr lang="de-DE" dirty="0">
                <a:latin typeface="Aptos" panose="020B0004020202020204" pitchFamily="34" charset="0"/>
                <a:sym typeface="Arial"/>
              </a:rPr>
              <a:t> </a:t>
            </a:r>
            <a:r>
              <a:rPr lang="de-DE" dirty="0" err="1">
                <a:latin typeface="Aptos" panose="020B0004020202020204" pitchFamily="34" charset="0"/>
                <a:sym typeface="Arial"/>
              </a:rPr>
              <a:t>certificazione</a:t>
            </a:r>
            <a:r>
              <a:rPr lang="de-DE" dirty="0">
                <a:latin typeface="Aptos" panose="020B0004020202020204" pitchFamily="34" charset="0"/>
                <a:sym typeface="Arial"/>
              </a:rPr>
              <a:t> </a:t>
            </a:r>
            <a:r>
              <a:rPr lang="de-DE" dirty="0" err="1">
                <a:latin typeface="Aptos" panose="020B0004020202020204" pitchFamily="34" charset="0"/>
                <a:sym typeface="Arial"/>
              </a:rPr>
              <a:t>con</a:t>
            </a:r>
            <a:r>
              <a:rPr lang="de-DE" dirty="0">
                <a:latin typeface="Aptos" panose="020B0004020202020204" pitchFamily="34" charset="0"/>
                <a:sym typeface="Arial"/>
              </a:rPr>
              <a:t>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marchio</a:t>
            </a:r>
            <a:r>
              <a:rPr lang="de-DE" dirty="0">
                <a:latin typeface="Aptos" panose="020B0004020202020204" pitchFamily="34" charset="0"/>
                <a:sym typeface="Arial"/>
              </a:rPr>
              <a:t> </a:t>
            </a:r>
            <a:r>
              <a:rPr lang="de-DE" dirty="0" err="1">
                <a:latin typeface="Aptos" panose="020B0004020202020204" pitchFamily="34" charset="0"/>
                <a:sym typeface="Arial"/>
              </a:rPr>
              <a:t>come</a:t>
            </a:r>
            <a:r>
              <a:rPr lang="de-DE" dirty="0">
                <a:latin typeface="Aptos" panose="020B0004020202020204" pitchFamily="34" charset="0"/>
                <a:sym typeface="Arial"/>
              </a:rPr>
              <a:t> </a:t>
            </a:r>
            <a:r>
              <a:rPr lang="de-DE" dirty="0" err="1">
                <a:latin typeface="Aptos" panose="020B0004020202020204" pitchFamily="34" charset="0"/>
                <a:sym typeface="Arial"/>
              </a:rPr>
              <a:t>prova</a:t>
            </a:r>
            <a:r>
              <a:rPr lang="de-DE" dirty="0">
                <a:latin typeface="Aptos" panose="020B0004020202020204" pitchFamily="34" charset="0"/>
                <a:sym typeface="Arial"/>
              </a:rPr>
              <a:t> del </a:t>
            </a:r>
            <a:r>
              <a:rPr lang="de-DE" dirty="0" err="1">
                <a:latin typeface="Aptos" panose="020B0004020202020204" pitchFamily="34" charset="0"/>
                <a:sym typeface="Arial"/>
              </a:rPr>
              <a:t>rispetto</a:t>
            </a:r>
            <a:r>
              <a:rPr lang="de-DE" dirty="0">
                <a:latin typeface="Aptos" panose="020B0004020202020204" pitchFamily="34" charset="0"/>
                <a:sym typeface="Arial"/>
              </a:rPr>
              <a:t> </a:t>
            </a:r>
            <a:r>
              <a:rPr lang="de-DE" dirty="0" err="1">
                <a:latin typeface="Aptos" panose="020B0004020202020204" pitchFamily="34" charset="0"/>
                <a:sym typeface="Arial"/>
              </a:rPr>
              <a:t>degli</a:t>
            </a:r>
            <a:r>
              <a:rPr lang="de-DE" dirty="0">
                <a:latin typeface="Aptos" panose="020B0004020202020204" pitchFamily="34" charset="0"/>
                <a:sym typeface="Arial"/>
              </a:rPr>
              <a:t> </a:t>
            </a:r>
            <a:r>
              <a:rPr lang="de-DE" dirty="0" err="1">
                <a:latin typeface="Aptos" panose="020B0004020202020204" pitchFamily="34" charset="0"/>
                <a:sym typeface="Arial"/>
              </a:rPr>
              <a:t>standard</a:t>
            </a:r>
            <a:r>
              <a:rPr lang="de-DE" dirty="0">
                <a:latin typeface="Aptos" panose="020B0004020202020204" pitchFamily="34" charset="0"/>
                <a:sym typeface="Arial"/>
              </a:rPr>
              <a:t> </a:t>
            </a:r>
            <a:r>
              <a:rPr lang="de-DE" dirty="0" err="1">
                <a:latin typeface="Aptos" panose="020B0004020202020204" pitchFamily="34" charset="0"/>
                <a:sym typeface="Arial"/>
              </a:rPr>
              <a:t>richiesti</a:t>
            </a:r>
            <a:r>
              <a:rPr lang="de-DE" dirty="0">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594359" y="4181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a:latin typeface="Aptos Serif" panose="02020604070405020304" pitchFamily="18" charset="0"/>
                <a:ea typeface="Arial"/>
                <a:cs typeface="Aptos Serif" panose="02020604070405020304" pitchFamily="18" charset="0"/>
                <a:sym typeface="Arial"/>
              </a:rPr>
              <a:t>Utilizzo dei criteri relativi ai requisiti</a:t>
            </a:r>
            <a:endParaRPr>
              <a:latin typeface="Aptos Serif" panose="02020604070405020304" pitchFamily="18" charset="0"/>
              <a:ea typeface="Arial"/>
              <a:cs typeface="Aptos Serif" panose="02020604070405020304" pitchFamily="18" charset="0"/>
              <a:sym typeface="Arial"/>
            </a:endParaRPr>
          </a:p>
        </p:txBody>
      </p:sp>
      <p:pic>
        <p:nvPicPr>
          <p:cNvPr id="312" name="Google Shape;312;p50"/>
          <p:cNvPicPr preferRelativeResize="0"/>
          <p:nvPr/>
        </p:nvPicPr>
        <p:blipFill rotWithShape="1">
          <a:blip r:embed="rId3">
            <a:alphaModFix/>
          </a:blip>
          <a:srcRect/>
          <a:stretch/>
        </p:blipFill>
        <p:spPr>
          <a:xfrm>
            <a:off x="8120813" y="4868866"/>
            <a:ext cx="1275456" cy="1530547"/>
          </a:xfrm>
          <a:prstGeom prst="rect">
            <a:avLst/>
          </a:prstGeom>
          <a:noFill/>
          <a:ln>
            <a:noFill/>
          </a:ln>
        </p:spPr>
      </p:pic>
      <p:pic>
        <p:nvPicPr>
          <p:cNvPr id="313" name="Google Shape;313;p50"/>
          <p:cNvPicPr preferRelativeResize="0"/>
          <p:nvPr/>
        </p:nvPicPr>
        <p:blipFill rotWithShape="1">
          <a:blip r:embed="rId4">
            <a:alphaModFix/>
          </a:blip>
          <a:srcRect/>
          <a:stretch/>
        </p:blipFill>
        <p:spPr>
          <a:xfrm>
            <a:off x="10431255" y="3403485"/>
            <a:ext cx="1407790" cy="1465381"/>
          </a:xfrm>
          <a:prstGeom prst="rect">
            <a:avLst/>
          </a:prstGeom>
          <a:noFill/>
          <a:ln>
            <a:noFill/>
          </a:ln>
        </p:spPr>
      </p:pic>
      <p:pic>
        <p:nvPicPr>
          <p:cNvPr id="314" name="Google Shape;314;p50"/>
          <p:cNvPicPr preferRelativeResize="0"/>
          <p:nvPr/>
        </p:nvPicPr>
        <p:blipFill rotWithShape="1">
          <a:blip r:embed="rId5">
            <a:alphaModFix/>
          </a:blip>
          <a:srcRect/>
          <a:stretch/>
        </p:blipFill>
        <p:spPr>
          <a:xfrm>
            <a:off x="7691427" y="1783079"/>
            <a:ext cx="1891936" cy="1174992"/>
          </a:xfrm>
          <a:prstGeom prst="rect">
            <a:avLst/>
          </a:prstGeom>
          <a:noFill/>
          <a:ln>
            <a:noFill/>
          </a:ln>
        </p:spPr>
      </p:pic>
      <p:pic>
        <p:nvPicPr>
          <p:cNvPr id="315" name="Google Shape;315;p50"/>
          <p:cNvPicPr preferRelativeResize="0"/>
          <p:nvPr/>
        </p:nvPicPr>
        <p:blipFill rotWithShape="1">
          <a:blip r:embed="rId6">
            <a:alphaModFix/>
          </a:blip>
          <a:srcRect/>
          <a:stretch/>
        </p:blipFill>
        <p:spPr>
          <a:xfrm>
            <a:off x="8120813" y="3403485"/>
            <a:ext cx="1033163" cy="1212843"/>
          </a:xfrm>
          <a:prstGeom prst="rect">
            <a:avLst/>
          </a:prstGeom>
          <a:noFill/>
          <a:ln>
            <a:noFill/>
          </a:ln>
        </p:spPr>
      </p:pic>
      <p:pic>
        <p:nvPicPr>
          <p:cNvPr id="316" name="Google Shape;316;p50" descr="EU-Bio-Logo.jpg"/>
          <p:cNvPicPr preferRelativeResize="0"/>
          <p:nvPr/>
        </p:nvPicPr>
        <p:blipFill rotWithShape="1">
          <a:blip r:embed="rId7">
            <a:alphaModFix/>
          </a:blip>
          <a:srcRect/>
          <a:stretch/>
        </p:blipFill>
        <p:spPr>
          <a:xfrm>
            <a:off x="10309683" y="1858238"/>
            <a:ext cx="1529362" cy="1024673"/>
          </a:xfrm>
          <a:prstGeom prst="rect">
            <a:avLst/>
          </a:prstGeom>
          <a:noFill/>
          <a:ln>
            <a:noFill/>
          </a:ln>
        </p:spPr>
      </p:pic>
      <p:sp>
        <p:nvSpPr>
          <p:cNvPr id="317" name="Google Shape;317;p50"/>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panose="020B0604020202020204" pitchFamily="34" charset="0"/>
              <a:buChar char="•"/>
            </a:pPr>
            <a:r>
              <a:rPr lang="de-DE" dirty="0" err="1">
                <a:latin typeface="Aptos" panose="020B0004020202020204" pitchFamily="34" charset="0"/>
              </a:rPr>
              <a:t>Menzione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nei</a:t>
            </a:r>
            <a:r>
              <a:rPr lang="de-DE" dirty="0">
                <a:latin typeface="Aptos" panose="020B0004020202020204" pitchFamily="34" charset="0"/>
              </a:rPr>
              <a:t> </a:t>
            </a:r>
            <a:r>
              <a:rPr lang="de-DE" dirty="0" err="1">
                <a:latin typeface="Aptos" panose="020B0004020202020204" pitchFamily="34" charset="0"/>
              </a:rPr>
              <a:t>documenti</a:t>
            </a:r>
            <a:r>
              <a:rPr lang="de-DE" dirty="0">
                <a:latin typeface="Aptos" panose="020B0004020202020204" pitchFamily="34" charset="0"/>
              </a:rPr>
              <a:t> di </a:t>
            </a:r>
            <a:r>
              <a:rPr lang="de-DE" dirty="0" err="1">
                <a:latin typeface="Aptos" panose="020B0004020202020204" pitchFamily="34" charset="0"/>
              </a:rPr>
              <a:t>gara</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90000"/>
              </a:lnSpc>
              <a:spcBef>
                <a:spcPts val="600"/>
              </a:spcBef>
              <a:spcAft>
                <a:spcPts val="0"/>
              </a:spcAft>
              <a:buSzPts val="2000"/>
              <a:buFont typeface="Arial" panose="020B0604020202020204" pitchFamily="34" charset="0"/>
              <a:buChar char="•"/>
            </a:pPr>
            <a:r>
              <a:rPr lang="de-DE" dirty="0" err="1">
                <a:latin typeface="Aptos" panose="020B0004020202020204" pitchFamily="34" charset="0"/>
              </a:rPr>
              <a:t>Riferimento</a:t>
            </a:r>
            <a:r>
              <a:rPr lang="de-DE" dirty="0">
                <a:latin typeface="Aptos" panose="020B0004020202020204" pitchFamily="34" charset="0"/>
              </a:rPr>
              <a:t> </a:t>
            </a:r>
            <a:r>
              <a:rPr lang="de-DE" dirty="0" err="1">
                <a:latin typeface="Aptos" panose="020B0004020202020204" pitchFamily="34" charset="0"/>
              </a:rPr>
              <a:t>generale</a:t>
            </a:r>
            <a:r>
              <a:rPr lang="de-DE" dirty="0">
                <a:latin typeface="Aptos" panose="020B0004020202020204" pitchFamily="34" charset="0"/>
              </a:rPr>
              <a:t>: il </a:t>
            </a:r>
            <a:r>
              <a:rPr lang="de-DE" dirty="0" err="1">
                <a:latin typeface="Aptos" panose="020B0004020202020204" pitchFamily="34" charset="0"/>
              </a:rPr>
              <a:t>prodotto</a:t>
            </a:r>
            <a:r>
              <a:rPr lang="de-DE" dirty="0">
                <a:latin typeface="Aptos" panose="020B0004020202020204" pitchFamily="34" charset="0"/>
              </a:rPr>
              <a:t> </a:t>
            </a:r>
            <a:r>
              <a:rPr lang="de-DE" dirty="0" err="1">
                <a:latin typeface="Aptos" panose="020B0004020202020204" pitchFamily="34" charset="0"/>
              </a:rPr>
              <a:t>deve</a:t>
            </a:r>
            <a:r>
              <a:rPr lang="de-DE" dirty="0">
                <a:latin typeface="Aptos" panose="020B0004020202020204" pitchFamily="34" charset="0"/>
              </a:rPr>
              <a:t> </a:t>
            </a:r>
            <a:r>
              <a:rPr lang="de-DE" dirty="0" err="1">
                <a:latin typeface="Aptos" panose="020B0004020202020204" pitchFamily="34" charset="0"/>
              </a:rPr>
              <a:t>soddisfare</a:t>
            </a:r>
            <a:r>
              <a:rPr lang="de-DE" dirty="0">
                <a:latin typeface="Aptos" panose="020B0004020202020204" pitchFamily="34" charset="0"/>
              </a:rPr>
              <a:t> i </a:t>
            </a:r>
            <a:r>
              <a:rPr lang="de-DE" dirty="0" err="1">
                <a:latin typeface="Aptos" panose="020B0004020202020204" pitchFamily="34" charset="0"/>
              </a:rPr>
              <a:t>criteri</a:t>
            </a:r>
            <a:r>
              <a:rPr lang="de-DE" dirty="0">
                <a:latin typeface="Aptos" panose="020B0004020202020204" pitchFamily="34" charset="0"/>
              </a:rPr>
              <a:t> del </a:t>
            </a:r>
            <a:r>
              <a:rPr lang="de-DE" dirty="0" err="1">
                <a:latin typeface="Aptos" panose="020B0004020202020204" pitchFamily="34" charset="0"/>
              </a:rPr>
              <a:t>marchio</a:t>
            </a:r>
            <a:r>
              <a:rPr lang="de-DE" dirty="0">
                <a:latin typeface="Aptos" panose="020B0004020202020204" pitchFamily="34" charset="0"/>
              </a:rPr>
              <a:t> Fairtrade </a:t>
            </a:r>
            <a:r>
              <a:rPr lang="de-DE" i="1" dirty="0" err="1">
                <a:latin typeface="Aptos" panose="020B0004020202020204" pitchFamily="34" charset="0"/>
              </a:rPr>
              <a:t>oppure</a:t>
            </a:r>
            <a:endParaRPr dirty="0">
              <a:latin typeface="Aptos" panose="020B0004020202020204" pitchFamily="34" charset="0"/>
            </a:endParaRPr>
          </a:p>
          <a:p>
            <a:pPr marL="1028700" lvl="1" indent="-342900" algn="l" rtl="0">
              <a:lnSpc>
                <a:spcPct val="90000"/>
              </a:lnSpc>
              <a:spcBef>
                <a:spcPts val="600"/>
              </a:spcBef>
              <a:spcAft>
                <a:spcPts val="0"/>
              </a:spcAft>
              <a:buSzPts val="2000"/>
              <a:buFont typeface="Arial" panose="020B0604020202020204" pitchFamily="34" charset="0"/>
              <a:buChar char="•"/>
            </a:pPr>
            <a:r>
              <a:rPr lang="de-DE" dirty="0" err="1">
                <a:latin typeface="Aptos" panose="020B0004020202020204" pitchFamily="34" charset="0"/>
              </a:rPr>
              <a:t>Criterio</a:t>
            </a:r>
            <a:r>
              <a:rPr lang="de-DE" dirty="0">
                <a:latin typeface="Aptos" panose="020B0004020202020204" pitchFamily="34" charset="0"/>
              </a:rPr>
              <a:t> individuale: </a:t>
            </a:r>
            <a:r>
              <a:rPr lang="de-DE" dirty="0" err="1">
                <a:latin typeface="Aptos" panose="020B0004020202020204" pitchFamily="34" charset="0"/>
              </a:rPr>
              <a:t>esclusione</a:t>
            </a:r>
            <a:r>
              <a:rPr lang="de-DE" dirty="0">
                <a:latin typeface="Aptos" panose="020B0004020202020204" pitchFamily="34" charset="0"/>
              </a:rPr>
              <a:t> </a:t>
            </a:r>
            <a:r>
              <a:rPr lang="de-DE" dirty="0" err="1">
                <a:latin typeface="Aptos" panose="020B0004020202020204" pitchFamily="34" charset="0"/>
              </a:rPr>
              <a:t>dello</a:t>
            </a:r>
            <a:r>
              <a:rPr lang="de-DE" dirty="0">
                <a:latin typeface="Aptos" panose="020B0004020202020204" pitchFamily="34" charset="0"/>
              </a:rPr>
              <a:t> </a:t>
            </a:r>
            <a:r>
              <a:rPr lang="de-DE" dirty="0" err="1">
                <a:latin typeface="Aptos" panose="020B0004020202020204" pitchFamily="34" charset="0"/>
              </a:rPr>
              <a:t>sfruttamento</a:t>
            </a:r>
            <a:r>
              <a:rPr lang="de-DE" dirty="0">
                <a:latin typeface="Aptos" panose="020B0004020202020204" pitchFamily="34" charset="0"/>
              </a:rPr>
              <a:t> del </a:t>
            </a:r>
            <a:r>
              <a:rPr lang="de-DE" dirty="0" err="1">
                <a:latin typeface="Aptos" panose="020B0004020202020204" pitchFamily="34" charset="0"/>
              </a:rPr>
              <a:t>lavoro</a:t>
            </a:r>
            <a:r>
              <a:rPr lang="de-DE" dirty="0">
                <a:latin typeface="Aptos" panose="020B0004020202020204" pitchFamily="34" charset="0"/>
              </a:rPr>
              <a:t> </a:t>
            </a:r>
            <a:r>
              <a:rPr lang="de-DE" dirty="0" err="1">
                <a:latin typeface="Aptos" panose="020B0004020202020204" pitchFamily="34" charset="0"/>
              </a:rPr>
              <a:t>minorile</a:t>
            </a:r>
            <a:r>
              <a:rPr lang="de-DE" dirty="0">
                <a:latin typeface="Aptos" panose="020B0004020202020204" pitchFamily="34" charset="0"/>
              </a:rPr>
              <a:t> </a:t>
            </a:r>
            <a:r>
              <a:rPr lang="de-DE" dirty="0" err="1">
                <a:latin typeface="Aptos" panose="020B0004020202020204" pitchFamily="34" charset="0"/>
              </a:rPr>
              <a:t>secondo</a:t>
            </a:r>
            <a:r>
              <a:rPr lang="de-DE" dirty="0">
                <a:latin typeface="Aptos" panose="020B0004020202020204" pitchFamily="34" charset="0"/>
              </a:rPr>
              <a:t> la </a:t>
            </a:r>
            <a:r>
              <a:rPr lang="de-DE" dirty="0" err="1">
                <a:latin typeface="Aptos" panose="020B0004020202020204" pitchFamily="34" charset="0"/>
              </a:rPr>
              <a:t>convenzione</a:t>
            </a:r>
            <a:r>
              <a:rPr lang="de-DE" dirty="0">
                <a:latin typeface="Aptos" panose="020B0004020202020204" pitchFamily="34" charset="0"/>
              </a:rPr>
              <a:t> ILO 182 (</a:t>
            </a:r>
            <a:r>
              <a:rPr lang="de-DE" dirty="0" err="1">
                <a:latin typeface="Aptos" panose="020B0004020202020204" pitchFamily="34" charset="0"/>
              </a:rPr>
              <a:t>dal</a:t>
            </a:r>
            <a:r>
              <a:rPr lang="de-DE" dirty="0">
                <a:latin typeface="Aptos" panose="020B0004020202020204" pitchFamily="34" charset="0"/>
              </a:rPr>
              <a:t> </a:t>
            </a:r>
            <a:r>
              <a:rPr lang="de-DE" dirty="0" err="1">
                <a:latin typeface="Aptos" panose="020B0004020202020204" pitchFamily="34" charset="0"/>
              </a:rPr>
              <a:t>marchio</a:t>
            </a:r>
            <a:r>
              <a:rPr lang="de-DE" dirty="0">
                <a:latin typeface="Aptos" panose="020B0004020202020204" pitchFamily="34" charset="0"/>
              </a:rPr>
              <a:t> Fairtrade) </a:t>
            </a:r>
            <a:endParaRPr dirty="0">
              <a:latin typeface="Aptos" panose="020B00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1"/>
          <p:cNvSpPr txBox="1">
            <a:spLocks noGrp="1"/>
          </p:cNvSpPr>
          <p:nvPr>
            <p:ph type="title"/>
          </p:nvPr>
        </p:nvSpPr>
        <p:spPr>
          <a:xfrm>
            <a:off x="594359" y="406742"/>
            <a:ext cx="709706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Utilizzo delle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verificare</a:t>
            </a:r>
            <a:r>
              <a:rPr lang="de-DE" dirty="0">
                <a:latin typeface="Aptos Serif" panose="02020604070405020304" pitchFamily="18" charset="0"/>
                <a:ea typeface="Arial"/>
                <a:cs typeface="Aptos Serif" panose="02020604070405020304" pitchFamily="18" charset="0"/>
                <a:sym typeface="Arial"/>
              </a:rPr>
              <a:t> la </a:t>
            </a:r>
            <a:r>
              <a:rPr lang="de-DE" dirty="0" err="1">
                <a:latin typeface="Aptos Serif" panose="02020604070405020304" pitchFamily="18" charset="0"/>
                <a:ea typeface="Arial"/>
                <a:cs typeface="Aptos Serif" panose="02020604070405020304" pitchFamily="18" charset="0"/>
                <a:sym typeface="Arial"/>
              </a:rPr>
              <a:t>conformità</a:t>
            </a:r>
            <a:endParaRPr dirty="0">
              <a:latin typeface="Aptos Serif" panose="02020604070405020304" pitchFamily="18" charset="0"/>
              <a:ea typeface="Arial"/>
              <a:cs typeface="Aptos Serif" panose="02020604070405020304" pitchFamily="18" charset="0"/>
              <a:sym typeface="Arial"/>
            </a:endParaRPr>
          </a:p>
        </p:txBody>
      </p:sp>
      <p:pic>
        <p:nvPicPr>
          <p:cNvPr id="324" name="Google Shape;324;p51"/>
          <p:cNvPicPr preferRelativeResize="0"/>
          <p:nvPr/>
        </p:nvPicPr>
        <p:blipFill rotWithShape="1">
          <a:blip r:embed="rId3">
            <a:alphaModFix/>
          </a:blip>
          <a:srcRect/>
          <a:stretch/>
        </p:blipFill>
        <p:spPr>
          <a:xfrm>
            <a:off x="10431255" y="3403485"/>
            <a:ext cx="1407790" cy="1465381"/>
          </a:xfrm>
          <a:prstGeom prst="rect">
            <a:avLst/>
          </a:prstGeom>
          <a:noFill/>
          <a:ln>
            <a:noFill/>
          </a:ln>
        </p:spPr>
      </p:pic>
      <p:pic>
        <p:nvPicPr>
          <p:cNvPr id="325" name="Google Shape;325;p51"/>
          <p:cNvPicPr preferRelativeResize="0"/>
          <p:nvPr/>
        </p:nvPicPr>
        <p:blipFill rotWithShape="1">
          <a:blip r:embed="rId4">
            <a:alphaModFix/>
          </a:blip>
          <a:srcRect/>
          <a:stretch/>
        </p:blipFill>
        <p:spPr>
          <a:xfrm>
            <a:off x="7691427" y="1783079"/>
            <a:ext cx="1891936" cy="1174992"/>
          </a:xfrm>
          <a:prstGeom prst="rect">
            <a:avLst/>
          </a:prstGeom>
          <a:noFill/>
          <a:ln>
            <a:noFill/>
          </a:ln>
        </p:spPr>
      </p:pic>
      <p:pic>
        <p:nvPicPr>
          <p:cNvPr id="326" name="Google Shape;326;p51"/>
          <p:cNvPicPr preferRelativeResize="0"/>
          <p:nvPr/>
        </p:nvPicPr>
        <p:blipFill rotWithShape="1">
          <a:blip r:embed="rId5">
            <a:alphaModFix/>
          </a:blip>
          <a:srcRect/>
          <a:stretch/>
        </p:blipFill>
        <p:spPr>
          <a:xfrm>
            <a:off x="8120813" y="3403485"/>
            <a:ext cx="1033163" cy="1212843"/>
          </a:xfrm>
          <a:prstGeom prst="rect">
            <a:avLst/>
          </a:prstGeom>
          <a:noFill/>
          <a:ln>
            <a:noFill/>
          </a:ln>
        </p:spPr>
      </p:pic>
      <p:pic>
        <p:nvPicPr>
          <p:cNvPr id="327" name="Google Shape;327;p51" descr="EU-Bio-Logo.jpg"/>
          <p:cNvPicPr preferRelativeResize="0"/>
          <p:nvPr/>
        </p:nvPicPr>
        <p:blipFill rotWithShape="1">
          <a:blip r:embed="rId6">
            <a:alphaModFix/>
          </a:blip>
          <a:srcRect/>
          <a:stretch/>
        </p:blipFill>
        <p:spPr>
          <a:xfrm>
            <a:off x="10309683" y="1858238"/>
            <a:ext cx="1529362" cy="1024673"/>
          </a:xfrm>
          <a:prstGeom prst="rect">
            <a:avLst/>
          </a:prstGeom>
          <a:noFill/>
          <a:ln>
            <a:noFill/>
          </a:ln>
        </p:spPr>
      </p:pic>
      <p:pic>
        <p:nvPicPr>
          <p:cNvPr id="328" name="Google Shape;328;p51"/>
          <p:cNvPicPr preferRelativeResize="0"/>
          <p:nvPr/>
        </p:nvPicPr>
        <p:blipFill rotWithShape="1">
          <a:blip r:embed="rId7">
            <a:alphaModFix/>
          </a:blip>
          <a:srcRect/>
          <a:stretch/>
        </p:blipFill>
        <p:spPr>
          <a:xfrm>
            <a:off x="8120813" y="4868866"/>
            <a:ext cx="1275456" cy="1530547"/>
          </a:xfrm>
          <a:prstGeom prst="rect">
            <a:avLst/>
          </a:prstGeom>
          <a:noFill/>
          <a:ln>
            <a:noFill/>
          </a:ln>
        </p:spPr>
      </p:pic>
      <p:sp>
        <p:nvSpPr>
          <p:cNvPr id="329" name="Google Shape;329;p51"/>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lnSpcReduction="10000"/>
          </a:bodyPr>
          <a:lstStyle/>
          <a:p>
            <a:pPr marL="571500" lvl="0" indent="-342900" algn="l" rtl="0">
              <a:lnSpc>
                <a:spcPct val="80000"/>
              </a:lnSpc>
              <a:spcBef>
                <a:spcPts val="2200"/>
              </a:spcBef>
              <a:spcAft>
                <a:spcPts val="0"/>
              </a:spcAft>
              <a:buSzPct val="108108"/>
              <a:buFont typeface="Arial" panose="020B0604020202020204" pitchFamily="34" charset="0"/>
              <a:buChar char="•"/>
            </a:pPr>
            <a:r>
              <a:rPr lang="de-DE" dirty="0" err="1">
                <a:latin typeface="Aptos" panose="020B0004020202020204" pitchFamily="34" charset="0"/>
              </a:rPr>
              <a:t>Certificazione</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marchio</a:t>
            </a:r>
            <a:r>
              <a:rPr lang="de-DE" dirty="0">
                <a:latin typeface="Aptos" panose="020B0004020202020204" pitchFamily="34" charset="0"/>
              </a:rPr>
              <a:t> </a:t>
            </a:r>
            <a:r>
              <a:rPr lang="de-DE" dirty="0" err="1">
                <a:latin typeface="Aptos" panose="020B0004020202020204" pitchFamily="34" charset="0"/>
              </a:rPr>
              <a:t>come</a:t>
            </a:r>
            <a:r>
              <a:rPr lang="de-DE" dirty="0">
                <a:latin typeface="Aptos" panose="020B0004020202020204" pitchFamily="34" charset="0"/>
              </a:rPr>
              <a:t> </a:t>
            </a:r>
            <a:r>
              <a:rPr lang="de-DE" dirty="0" err="1">
                <a:latin typeface="Aptos" panose="020B0004020202020204" pitchFamily="34" charset="0"/>
              </a:rPr>
              <a:t>prova</a:t>
            </a:r>
            <a:r>
              <a:rPr lang="de-DE" dirty="0">
                <a:latin typeface="Aptos" panose="020B0004020202020204" pitchFamily="34" charset="0"/>
              </a:rPr>
              <a:t> della </a:t>
            </a:r>
            <a:r>
              <a:rPr lang="de-DE" dirty="0" err="1">
                <a:latin typeface="Aptos" panose="020B0004020202020204" pitchFamily="34" charset="0"/>
              </a:rPr>
              <a:t>conformità</a:t>
            </a:r>
            <a:r>
              <a:rPr lang="de-DE" dirty="0">
                <a:latin typeface="Aptos" panose="020B0004020202020204" pitchFamily="34" charset="0"/>
              </a:rPr>
              <a:t> ai </a:t>
            </a:r>
            <a:r>
              <a:rPr lang="de-DE" dirty="0" err="1">
                <a:latin typeface="Aptos" panose="020B0004020202020204" pitchFamily="34" charset="0"/>
              </a:rPr>
              <a:t>criteri</a:t>
            </a:r>
            <a:endParaRPr dirty="0">
              <a:latin typeface="Aptos" panose="020B0004020202020204" pitchFamily="34" charset="0"/>
            </a:endParaRPr>
          </a:p>
          <a:p>
            <a:pPr marL="571500" lvl="0" indent="-342900" algn="l" rtl="0">
              <a:lnSpc>
                <a:spcPct val="80000"/>
              </a:lnSpc>
              <a:spcBef>
                <a:spcPts val="2200"/>
              </a:spcBef>
              <a:spcAft>
                <a:spcPts val="0"/>
              </a:spcAft>
              <a:buSzPct val="108108"/>
              <a:buFont typeface="Arial" panose="020B0604020202020204" pitchFamily="34" charset="0"/>
              <a:buChar char="•"/>
            </a:pPr>
            <a:r>
              <a:rPr lang="de-DE" dirty="0" err="1">
                <a:latin typeface="Aptos" panose="020B0004020202020204" pitchFamily="34" charset="0"/>
              </a:rPr>
              <a:t>Devono</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 </a:t>
            </a:r>
            <a:r>
              <a:rPr lang="de-DE" dirty="0" err="1">
                <a:latin typeface="Aptos" panose="020B0004020202020204" pitchFamily="34" charset="0"/>
              </a:rPr>
              <a:t>accettate</a:t>
            </a:r>
            <a:r>
              <a:rPr lang="de-DE" dirty="0">
                <a:latin typeface="Aptos" panose="020B0004020202020204" pitchFamily="34" charset="0"/>
              </a:rPr>
              <a:t> </a:t>
            </a:r>
            <a:r>
              <a:rPr lang="de-DE" dirty="0" err="1">
                <a:latin typeface="Aptos" panose="020B0004020202020204" pitchFamily="34" charset="0"/>
              </a:rPr>
              <a:t>prove</a:t>
            </a:r>
            <a:r>
              <a:rPr lang="de-DE" dirty="0">
                <a:latin typeface="Aptos" panose="020B0004020202020204" pitchFamily="34" charset="0"/>
              </a:rPr>
              <a:t> </a:t>
            </a:r>
            <a:r>
              <a:rPr lang="de-DE" dirty="0" err="1">
                <a:latin typeface="Aptos" panose="020B0004020202020204" pitchFamily="34" charset="0"/>
              </a:rPr>
              <a:t>equivalenti</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90000"/>
              </a:lnSpc>
              <a:spcBef>
                <a:spcPts val="600"/>
              </a:spcBef>
              <a:spcAft>
                <a:spcPts val="0"/>
              </a:spcAft>
              <a:buSzPct val="108108"/>
              <a:buFont typeface="Arial" panose="020B0604020202020204" pitchFamily="34" charset="0"/>
              <a:buChar char="•"/>
            </a:pPr>
            <a:r>
              <a:rPr lang="de-DE" dirty="0">
                <a:latin typeface="Aptos" panose="020B0004020202020204" pitchFamily="34" charset="0"/>
              </a:rPr>
              <a:t>Marchio </a:t>
            </a:r>
            <a:r>
              <a:rPr lang="de-DE" dirty="0" err="1">
                <a:latin typeface="Aptos" panose="020B0004020202020204" pitchFamily="34" charset="0"/>
              </a:rPr>
              <a:t>equivalente</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90000"/>
              </a:lnSpc>
              <a:spcBef>
                <a:spcPts val="600"/>
              </a:spcBef>
              <a:spcAft>
                <a:spcPts val="0"/>
              </a:spcAft>
              <a:buSzPct val="108108"/>
              <a:buFont typeface="Arial" panose="020B0604020202020204" pitchFamily="34" charset="0"/>
              <a:buChar char="•"/>
            </a:pPr>
            <a:r>
              <a:rPr lang="de-DE" dirty="0" err="1">
                <a:latin typeface="Aptos" panose="020B0004020202020204" pitchFamily="34" charset="0"/>
              </a:rPr>
              <a:t>Conformità</a:t>
            </a:r>
            <a:r>
              <a:rPr lang="de-DE" dirty="0">
                <a:latin typeface="Aptos" panose="020B0004020202020204" pitchFamily="34" charset="0"/>
              </a:rPr>
              <a:t> ai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altri</a:t>
            </a:r>
            <a:r>
              <a:rPr lang="de-DE" dirty="0">
                <a:latin typeface="Aptos" panose="020B0004020202020204" pitchFamily="34" charset="0"/>
              </a:rPr>
              <a:t> </a:t>
            </a:r>
            <a:r>
              <a:rPr lang="de-DE" dirty="0" err="1">
                <a:latin typeface="Aptos" panose="020B0004020202020204" pitchFamily="34" charset="0"/>
              </a:rPr>
              <a:t>mezzi</a:t>
            </a:r>
            <a:r>
              <a:rPr lang="de-DE" dirty="0">
                <a:latin typeface="Aptos" panose="020B0004020202020204" pitchFamily="34" charset="0"/>
              </a:rPr>
              <a:t> (</a:t>
            </a:r>
            <a:r>
              <a:rPr lang="de-DE" dirty="0" err="1">
                <a:latin typeface="Aptos" panose="020B0004020202020204" pitchFamily="34" charset="0"/>
              </a:rPr>
              <a:t>schede</a:t>
            </a:r>
            <a:r>
              <a:rPr lang="de-DE" dirty="0">
                <a:latin typeface="Aptos" panose="020B0004020202020204" pitchFamily="34" charset="0"/>
              </a:rPr>
              <a:t> </a:t>
            </a:r>
            <a:r>
              <a:rPr lang="de-DE" dirty="0" err="1">
                <a:latin typeface="Aptos" panose="020B0004020202020204" pitchFamily="34" charset="0"/>
              </a:rPr>
              <a:t>tecniche</a:t>
            </a:r>
            <a:r>
              <a:rPr lang="de-DE" dirty="0">
                <a:latin typeface="Aptos" panose="020B0004020202020204" pitchFamily="34" charset="0"/>
              </a:rPr>
              <a:t>)</a:t>
            </a:r>
            <a:endParaRPr dirty="0">
              <a:latin typeface="Aptos" panose="020B0004020202020204" pitchFamily="34" charset="0"/>
            </a:endParaRPr>
          </a:p>
          <a:p>
            <a:pPr marL="571500" lvl="0" indent="-342900" algn="l" rtl="0">
              <a:lnSpc>
                <a:spcPct val="80000"/>
              </a:lnSpc>
              <a:spcBef>
                <a:spcPts val="2200"/>
              </a:spcBef>
              <a:spcAft>
                <a:spcPts val="0"/>
              </a:spcAft>
              <a:buSzPct val="108108"/>
              <a:buFont typeface="Arial" panose="020B0604020202020204" pitchFamily="34" charset="0"/>
              <a:buChar char="•"/>
            </a:pPr>
            <a:r>
              <a:rPr lang="de-DE" dirty="0" err="1">
                <a:latin typeface="Aptos" panose="020B0004020202020204" pitchFamily="34" charset="0"/>
              </a:rPr>
              <a:t>Prova</a:t>
            </a:r>
            <a:r>
              <a:rPr lang="de-DE" dirty="0">
                <a:latin typeface="Aptos" panose="020B0004020202020204" pitchFamily="34" charset="0"/>
              </a:rPr>
              <a:t> di </a:t>
            </a:r>
            <a:r>
              <a:rPr lang="de-DE" dirty="0" err="1">
                <a:latin typeface="Aptos" panose="020B0004020202020204" pitchFamily="34" charset="0"/>
              </a:rPr>
              <a:t>equivalenza</a:t>
            </a:r>
            <a:r>
              <a:rPr lang="de-DE" dirty="0">
                <a:latin typeface="Aptos" panose="020B0004020202020204" pitchFamily="34" charset="0"/>
              </a:rPr>
              <a:t> da </a:t>
            </a:r>
            <a:r>
              <a:rPr lang="de-DE" dirty="0" err="1">
                <a:latin typeface="Aptos" panose="020B0004020202020204" pitchFamily="34" charset="0"/>
              </a:rPr>
              <a:t>parte</a:t>
            </a:r>
            <a:r>
              <a:rPr lang="de-DE" dirty="0">
                <a:latin typeface="Aptos" panose="020B0004020202020204" pitchFamily="34" charset="0"/>
              </a:rPr>
              <a:t> </a:t>
            </a:r>
            <a:r>
              <a:rPr lang="de-DE" dirty="0" err="1">
                <a:latin typeface="Aptos" panose="020B0004020202020204" pitchFamily="34" charset="0"/>
              </a:rPr>
              <a:t>dell’offerente</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90000"/>
              </a:lnSpc>
              <a:spcBef>
                <a:spcPts val="600"/>
              </a:spcBef>
              <a:spcAft>
                <a:spcPts val="0"/>
              </a:spcAft>
              <a:buSzPct val="108108"/>
              <a:buFont typeface="Arial" panose="020B0604020202020204" pitchFamily="34" charset="0"/>
              <a:buChar char="•"/>
            </a:pPr>
            <a:r>
              <a:rPr lang="de-DE" dirty="0" err="1">
                <a:latin typeface="Aptos" panose="020B0004020202020204" pitchFamily="34" charset="0"/>
              </a:rPr>
              <a:t>L’autorità</a:t>
            </a:r>
            <a:r>
              <a:rPr lang="de-DE" dirty="0">
                <a:latin typeface="Aptos" panose="020B0004020202020204" pitchFamily="34" charset="0"/>
              </a:rPr>
              <a:t> </a:t>
            </a:r>
            <a:r>
              <a:rPr lang="de-DE" dirty="0" err="1">
                <a:latin typeface="Aptos" panose="020B0004020202020204" pitchFamily="34" charset="0"/>
              </a:rPr>
              <a:t>aggiudicatrice</a:t>
            </a:r>
            <a:r>
              <a:rPr lang="de-DE" dirty="0">
                <a:latin typeface="Aptos" panose="020B0004020202020204" pitchFamily="34" charset="0"/>
              </a:rPr>
              <a:t> </a:t>
            </a:r>
            <a:r>
              <a:rPr lang="de-DE" dirty="0" err="1">
                <a:latin typeface="Aptos" panose="020B0004020202020204" pitchFamily="34" charset="0"/>
              </a:rPr>
              <a:t>può</a:t>
            </a:r>
            <a:r>
              <a:rPr lang="de-DE" dirty="0">
                <a:latin typeface="Aptos" panose="020B0004020202020204" pitchFamily="34" charset="0"/>
              </a:rPr>
              <a:t> </a:t>
            </a:r>
            <a:r>
              <a:rPr lang="de-DE" dirty="0" err="1">
                <a:latin typeface="Aptos" panose="020B0004020202020204" pitchFamily="34" charset="0"/>
              </a:rPr>
              <a:t>determinare</a:t>
            </a:r>
            <a:r>
              <a:rPr lang="de-DE" dirty="0">
                <a:latin typeface="Aptos" panose="020B0004020202020204" pitchFamily="34" charset="0"/>
              </a:rPr>
              <a:t> </a:t>
            </a:r>
            <a:r>
              <a:rPr lang="de-DE" dirty="0" err="1">
                <a:latin typeface="Aptos" panose="020B0004020202020204" pitchFamily="34" charset="0"/>
              </a:rPr>
              <a:t>quando</a:t>
            </a:r>
            <a:r>
              <a:rPr lang="de-DE" dirty="0">
                <a:latin typeface="Aptos" panose="020B0004020202020204" pitchFamily="34" charset="0"/>
              </a:rPr>
              <a:t> la </a:t>
            </a:r>
            <a:r>
              <a:rPr lang="de-DE" dirty="0" err="1">
                <a:latin typeface="Aptos" panose="020B0004020202020204" pitchFamily="34" charset="0"/>
              </a:rPr>
              <a:t>prova</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equivalente</a:t>
            </a:r>
            <a:r>
              <a:rPr lang="de-DE" dirty="0">
                <a:latin typeface="Aptos" panose="020B0004020202020204" pitchFamily="34" charset="0"/>
              </a:rPr>
              <a:t> </a:t>
            </a:r>
            <a:endParaRPr dirty="0">
              <a:latin typeface="Aptos" panose="020B00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594359" y="410289"/>
            <a:ext cx="720431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Gestione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come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criterio</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selezione</a:t>
            </a:r>
            <a:endParaRPr dirty="0">
              <a:latin typeface="Aptos Serif" panose="02020604070405020304" pitchFamily="18" charset="0"/>
              <a:ea typeface="Arial"/>
              <a:cs typeface="Aptos Serif" panose="02020604070405020304" pitchFamily="18" charset="0"/>
              <a:sym typeface="Arial"/>
            </a:endParaRPr>
          </a:p>
        </p:txBody>
      </p:sp>
      <p:pic>
        <p:nvPicPr>
          <p:cNvPr id="336" name="Google Shape;336;p52"/>
          <p:cNvPicPr preferRelativeResize="0"/>
          <p:nvPr/>
        </p:nvPicPr>
        <p:blipFill rotWithShape="1">
          <a:blip r:embed="rId3">
            <a:alphaModFix/>
          </a:blip>
          <a:srcRect/>
          <a:stretch/>
        </p:blipFill>
        <p:spPr>
          <a:xfrm>
            <a:off x="10412776" y="2540351"/>
            <a:ext cx="1184865" cy="888649"/>
          </a:xfrm>
          <a:prstGeom prst="rect">
            <a:avLst/>
          </a:prstGeom>
          <a:noFill/>
          <a:ln>
            <a:noFill/>
          </a:ln>
        </p:spPr>
      </p:pic>
      <p:pic>
        <p:nvPicPr>
          <p:cNvPr id="337" name="Google Shape;337;p52"/>
          <p:cNvPicPr preferRelativeResize="0"/>
          <p:nvPr/>
        </p:nvPicPr>
        <p:blipFill rotWithShape="1">
          <a:blip r:embed="rId4">
            <a:alphaModFix/>
          </a:blip>
          <a:srcRect/>
          <a:stretch/>
        </p:blipFill>
        <p:spPr>
          <a:xfrm>
            <a:off x="10691312" y="4383248"/>
            <a:ext cx="627791" cy="947609"/>
          </a:xfrm>
          <a:prstGeom prst="rect">
            <a:avLst/>
          </a:prstGeom>
          <a:noFill/>
          <a:ln>
            <a:noFill/>
          </a:ln>
        </p:spPr>
      </p:pic>
      <p:pic>
        <p:nvPicPr>
          <p:cNvPr id="338" name="Google Shape;338;p52"/>
          <p:cNvPicPr preferRelativeResize="0"/>
          <p:nvPr/>
        </p:nvPicPr>
        <p:blipFill rotWithShape="1">
          <a:blip r:embed="rId5">
            <a:alphaModFix/>
          </a:blip>
          <a:srcRect/>
          <a:stretch/>
        </p:blipFill>
        <p:spPr>
          <a:xfrm>
            <a:off x="8083355" y="4568142"/>
            <a:ext cx="1444559" cy="577823"/>
          </a:xfrm>
          <a:prstGeom prst="rect">
            <a:avLst/>
          </a:prstGeom>
          <a:noFill/>
          <a:ln>
            <a:noFill/>
          </a:ln>
        </p:spPr>
      </p:pic>
      <p:pic>
        <p:nvPicPr>
          <p:cNvPr id="339" name="Google Shape;339;p52" descr="Ein Bild, das Grafiken, Grafikdesign, Schrift, Logo enthält.&#10;&#10;KI-generierte Inhalte können fehlerhaft sein."/>
          <p:cNvPicPr preferRelativeResize="0"/>
          <p:nvPr/>
        </p:nvPicPr>
        <p:blipFill rotWithShape="1">
          <a:blip r:embed="rId6">
            <a:alphaModFix/>
          </a:blip>
          <a:srcRect/>
          <a:stretch/>
        </p:blipFill>
        <p:spPr>
          <a:xfrm>
            <a:off x="8440471" y="2540351"/>
            <a:ext cx="913940" cy="1249051"/>
          </a:xfrm>
          <a:prstGeom prst="rect">
            <a:avLst/>
          </a:prstGeom>
          <a:noFill/>
          <a:ln>
            <a:noFill/>
          </a:ln>
        </p:spPr>
      </p:pic>
      <p:sp>
        <p:nvSpPr>
          <p:cNvPr id="340" name="Google Shape;340;p52"/>
          <p:cNvSpPr txBox="1">
            <a:spLocks noGrp="1"/>
          </p:cNvSpPr>
          <p:nvPr>
            <p:ph type="body" idx="1"/>
          </p:nvPr>
        </p:nvSpPr>
        <p:spPr>
          <a:xfrm>
            <a:off x="594359" y="2281918"/>
            <a:ext cx="7488996" cy="4165793"/>
          </a:xfrm>
          <a:prstGeom prst="rect">
            <a:avLst/>
          </a:prstGeom>
          <a:noFill/>
          <a:ln>
            <a:noFill/>
          </a:ln>
        </p:spPr>
        <p:txBody>
          <a:bodyPr spcFirstLastPara="1" wrap="square" lIns="0" tIns="228600" rIns="0" bIns="0" anchor="t" anchorCtr="0">
            <a:normAutofit fontScale="70000" lnSpcReduction="20000"/>
          </a:bodyPr>
          <a:lstStyle/>
          <a:p>
            <a:pPr marL="457200" lvl="0" indent="-228600" algn="l" rtl="0">
              <a:lnSpc>
                <a:spcPct val="120000"/>
              </a:lnSpc>
              <a:spcBef>
                <a:spcPts val="2200"/>
              </a:spcBef>
              <a:spcAft>
                <a:spcPts val="0"/>
              </a:spcAft>
              <a:buSzPct val="160000"/>
              <a:buNone/>
            </a:pPr>
            <a:r>
              <a:rPr lang="de-DE" sz="2400" dirty="0" err="1">
                <a:latin typeface="Aptos" panose="020B0004020202020204" pitchFamily="34" charset="0"/>
              </a:rPr>
              <a:t>Requisiti</a:t>
            </a:r>
            <a:r>
              <a:rPr lang="de-DE" sz="2400" dirty="0">
                <a:latin typeface="Aptos" panose="020B0004020202020204" pitchFamily="34" charset="0"/>
              </a:rPr>
              <a:t> </a:t>
            </a:r>
            <a:r>
              <a:rPr lang="de-DE" sz="2400" dirty="0" err="1">
                <a:latin typeface="Aptos" panose="020B0004020202020204" pitchFamily="34" charset="0"/>
              </a:rPr>
              <a:t>relativi</a:t>
            </a:r>
            <a:r>
              <a:rPr lang="de-DE" sz="2400" dirty="0">
                <a:latin typeface="Aptos" panose="020B0004020202020204" pitchFamily="34" charset="0"/>
              </a:rPr>
              <a:t> alla </a:t>
            </a:r>
            <a:r>
              <a:rPr lang="de-DE" sz="2400" dirty="0" err="1">
                <a:latin typeface="Aptos" panose="020B0004020202020204" pitchFamily="34" charset="0"/>
              </a:rPr>
              <a:t>capacità</a:t>
            </a:r>
            <a:r>
              <a:rPr lang="de-DE" sz="2400" dirty="0">
                <a:latin typeface="Aptos" panose="020B0004020202020204" pitchFamily="34" charset="0"/>
              </a:rPr>
              <a:t> </a:t>
            </a:r>
            <a:r>
              <a:rPr lang="de-DE" sz="2400" dirty="0" err="1">
                <a:latin typeface="Aptos" panose="020B0004020202020204" pitchFamily="34" charset="0"/>
              </a:rPr>
              <a:t>tecnica</a:t>
            </a:r>
            <a:r>
              <a:rPr lang="de-DE" sz="2400" dirty="0">
                <a:latin typeface="Aptos" panose="020B0004020202020204" pitchFamily="34" charset="0"/>
              </a:rPr>
              <a:t> </a:t>
            </a:r>
            <a:r>
              <a:rPr lang="de-DE" sz="2400" dirty="0" err="1">
                <a:latin typeface="Aptos" panose="020B0004020202020204" pitchFamily="34" charset="0"/>
              </a:rPr>
              <a:t>e</a:t>
            </a:r>
            <a:r>
              <a:rPr lang="de-DE" sz="2400" dirty="0">
                <a:latin typeface="Aptos" panose="020B0004020202020204" pitchFamily="34" charset="0"/>
              </a:rPr>
              <a:t> professionale </a:t>
            </a:r>
            <a:r>
              <a:rPr lang="de-DE" sz="2400" dirty="0" err="1">
                <a:latin typeface="Aptos" panose="020B0004020202020204" pitchFamily="34" charset="0"/>
              </a:rPr>
              <a:t>degli</a:t>
            </a:r>
            <a:r>
              <a:rPr lang="de-DE" sz="2400" dirty="0">
                <a:latin typeface="Aptos" panose="020B0004020202020204" pitchFamily="34" charset="0"/>
              </a:rPr>
              <a:t> </a:t>
            </a:r>
            <a:r>
              <a:rPr lang="de-DE" sz="2400" dirty="0" err="1">
                <a:latin typeface="Aptos" panose="020B0004020202020204" pitchFamily="34" charset="0"/>
              </a:rPr>
              <a:t>offerenti</a:t>
            </a:r>
            <a:endParaRPr dirty="0">
              <a:latin typeface="Aptos" panose="020B0004020202020204" pitchFamily="34" charset="0"/>
            </a:endParaRPr>
          </a:p>
          <a:p>
            <a:pPr marL="457200" lvl="0" indent="-228600" algn="l" rtl="0">
              <a:lnSpc>
                <a:spcPct val="120000"/>
              </a:lnSpc>
              <a:spcBef>
                <a:spcPts val="2200"/>
              </a:spcBef>
              <a:spcAft>
                <a:spcPts val="0"/>
              </a:spcAft>
              <a:buSzPct val="160000"/>
              <a:buNone/>
            </a:pPr>
            <a:r>
              <a:rPr lang="de-DE" sz="2400" dirty="0" err="1">
                <a:latin typeface="Aptos" panose="020B0004020202020204" pitchFamily="34" charset="0"/>
              </a:rPr>
              <a:t>Collegamento</a:t>
            </a:r>
            <a:r>
              <a:rPr lang="de-DE" sz="2400" dirty="0">
                <a:latin typeface="Aptos" panose="020B0004020202020204" pitchFamily="34" charset="0"/>
              </a:rPr>
              <a:t> </a:t>
            </a:r>
            <a:r>
              <a:rPr lang="de-DE" sz="2400" dirty="0" err="1">
                <a:latin typeface="Aptos" panose="020B0004020202020204" pitchFamily="34" charset="0"/>
              </a:rPr>
              <a:t>con</a:t>
            </a:r>
            <a:r>
              <a:rPr lang="de-DE" sz="2400" dirty="0">
                <a:latin typeface="Aptos" panose="020B0004020202020204" pitchFamily="34" charset="0"/>
              </a:rPr>
              <a:t> </a:t>
            </a:r>
            <a:r>
              <a:rPr lang="de-DE" sz="2400" dirty="0" err="1">
                <a:latin typeface="Aptos" panose="020B0004020202020204" pitchFamily="34" charset="0"/>
              </a:rPr>
              <a:t>l’oggetto</a:t>
            </a:r>
            <a:r>
              <a:rPr lang="de-DE" sz="2400" dirty="0">
                <a:latin typeface="Aptos" panose="020B0004020202020204" pitchFamily="34" charset="0"/>
              </a:rPr>
              <a:t> </a:t>
            </a:r>
            <a:r>
              <a:rPr lang="de-DE" sz="2400" dirty="0" err="1">
                <a:latin typeface="Aptos" panose="020B0004020202020204" pitchFamily="34" charset="0"/>
              </a:rPr>
              <a:t>dell’appalto</a:t>
            </a:r>
            <a:r>
              <a:rPr lang="de-DE" sz="2400" dirty="0">
                <a:latin typeface="Aptos" panose="020B0004020202020204" pitchFamily="34" charset="0"/>
              </a:rPr>
              <a:t> </a:t>
            </a:r>
            <a:r>
              <a:rPr lang="de-DE" sz="2400" dirty="0" err="1">
                <a:latin typeface="Aptos" panose="020B0004020202020204" pitchFamily="34" charset="0"/>
              </a:rPr>
              <a:t>e</a:t>
            </a:r>
            <a:r>
              <a:rPr lang="de-DE" sz="2400" dirty="0">
                <a:latin typeface="Aptos" panose="020B0004020202020204" pitchFamily="34" charset="0"/>
              </a:rPr>
              <a:t> </a:t>
            </a:r>
            <a:r>
              <a:rPr lang="de-DE" sz="2400" dirty="0" err="1">
                <a:latin typeface="Aptos" panose="020B0004020202020204" pitchFamily="34" charset="0"/>
              </a:rPr>
              <a:t>adeguatezza</a:t>
            </a:r>
            <a:r>
              <a:rPr lang="de-DE" sz="2400" dirty="0">
                <a:latin typeface="Aptos" panose="020B0004020202020204" pitchFamily="34" charset="0"/>
              </a:rPr>
              <a:t> in </a:t>
            </a:r>
            <a:r>
              <a:rPr lang="de-DE" sz="2400" dirty="0" err="1">
                <a:latin typeface="Aptos" panose="020B0004020202020204" pitchFamily="34" charset="0"/>
              </a:rPr>
              <a:t>considerazione</a:t>
            </a:r>
            <a:r>
              <a:rPr lang="de-DE" sz="2400" dirty="0">
                <a:latin typeface="Aptos" panose="020B0004020202020204" pitchFamily="34" charset="0"/>
              </a:rPr>
              <a:t> della </a:t>
            </a:r>
            <a:r>
              <a:rPr lang="de-DE" sz="2400" dirty="0" err="1">
                <a:latin typeface="Aptos" panose="020B0004020202020204" pitchFamily="34" charset="0"/>
              </a:rPr>
              <a:t>portata</a:t>
            </a:r>
            <a:r>
              <a:rPr lang="de-DE" sz="2400" dirty="0">
                <a:latin typeface="Aptos" panose="020B0004020202020204" pitchFamily="34" charset="0"/>
              </a:rPr>
              <a:t> </a:t>
            </a:r>
            <a:r>
              <a:rPr lang="de-DE" sz="2400" dirty="0" err="1">
                <a:latin typeface="Aptos" panose="020B0004020202020204" pitchFamily="34" charset="0"/>
              </a:rPr>
              <a:t>e</a:t>
            </a:r>
            <a:r>
              <a:rPr lang="de-DE" sz="2400" dirty="0">
                <a:latin typeface="Aptos" panose="020B0004020202020204" pitchFamily="34" charset="0"/>
              </a:rPr>
              <a:t> della natura </a:t>
            </a:r>
            <a:r>
              <a:rPr lang="de-DE" sz="2400" dirty="0" err="1">
                <a:latin typeface="Aptos" panose="020B0004020202020204" pitchFamily="34" charset="0"/>
              </a:rPr>
              <a:t>dell’appalto</a:t>
            </a:r>
            <a:endParaRPr dirty="0">
              <a:latin typeface="Aptos" panose="020B0004020202020204" pitchFamily="34" charset="0"/>
            </a:endParaRPr>
          </a:p>
          <a:p>
            <a:pPr marL="457200" lvl="0" indent="-228600" algn="l" rtl="0">
              <a:lnSpc>
                <a:spcPct val="120000"/>
              </a:lnSpc>
              <a:spcBef>
                <a:spcPts val="2200"/>
              </a:spcBef>
              <a:spcAft>
                <a:spcPts val="0"/>
              </a:spcAft>
              <a:buSzPct val="160000"/>
              <a:buNone/>
            </a:pPr>
            <a:r>
              <a:rPr lang="de-DE" sz="2400" dirty="0">
                <a:latin typeface="Aptos" panose="020B0004020202020204" pitchFamily="34" charset="0"/>
              </a:rPr>
              <a:t>Il </a:t>
            </a:r>
            <a:r>
              <a:rPr lang="de-DE" sz="2400" dirty="0" err="1">
                <a:latin typeface="Aptos" panose="020B0004020202020204" pitchFamily="34" charset="0"/>
              </a:rPr>
              <a:t>collegamento</a:t>
            </a:r>
            <a:r>
              <a:rPr lang="de-DE" sz="2400" dirty="0">
                <a:latin typeface="Aptos" panose="020B0004020202020204" pitchFamily="34" charset="0"/>
              </a:rPr>
              <a:t> </a:t>
            </a:r>
            <a:r>
              <a:rPr lang="de-DE" sz="2400" dirty="0" err="1">
                <a:latin typeface="Aptos" panose="020B0004020202020204" pitchFamily="34" charset="0"/>
              </a:rPr>
              <a:t>può</a:t>
            </a:r>
            <a:r>
              <a:rPr lang="de-DE" sz="2400" dirty="0">
                <a:latin typeface="Aptos" panose="020B0004020202020204" pitchFamily="34" charset="0"/>
              </a:rPr>
              <a:t> </a:t>
            </a:r>
            <a:r>
              <a:rPr lang="de-DE" sz="2400" dirty="0" err="1">
                <a:latin typeface="Aptos" panose="020B0004020202020204" pitchFamily="34" charset="0"/>
              </a:rPr>
              <a:t>essere</a:t>
            </a:r>
            <a:r>
              <a:rPr lang="de-DE" sz="2400" dirty="0">
                <a:latin typeface="Aptos" panose="020B0004020202020204" pitchFamily="34" charset="0"/>
              </a:rPr>
              <a:t> </a:t>
            </a:r>
            <a:r>
              <a:rPr lang="de-DE" sz="2400" dirty="0" err="1">
                <a:latin typeface="Aptos" panose="020B0004020202020204" pitchFamily="34" charset="0"/>
              </a:rPr>
              <a:t>stabilito</a:t>
            </a:r>
            <a:r>
              <a:rPr lang="de-DE" sz="2400" dirty="0">
                <a:latin typeface="Aptos" panose="020B0004020202020204" pitchFamily="34" charset="0"/>
              </a:rPr>
              <a:t> se </a:t>
            </a:r>
            <a:r>
              <a:rPr lang="de-DE" sz="2400" dirty="0" err="1">
                <a:latin typeface="Aptos" panose="020B0004020202020204" pitchFamily="34" charset="0"/>
              </a:rPr>
              <a:t>l’oggetto</a:t>
            </a:r>
            <a:r>
              <a:rPr lang="de-DE" sz="2400" dirty="0">
                <a:latin typeface="Aptos" panose="020B0004020202020204" pitchFamily="34" charset="0"/>
              </a:rPr>
              <a:t> </a:t>
            </a:r>
            <a:r>
              <a:rPr lang="de-DE" sz="2400" dirty="0" err="1">
                <a:latin typeface="Aptos" panose="020B0004020202020204" pitchFamily="34" charset="0"/>
              </a:rPr>
              <a:t>dell’appalto</a:t>
            </a:r>
            <a:r>
              <a:rPr lang="de-DE" sz="2400" dirty="0">
                <a:latin typeface="Aptos" panose="020B0004020202020204" pitchFamily="34" charset="0"/>
              </a:rPr>
              <a:t> </a:t>
            </a:r>
            <a:r>
              <a:rPr lang="de-DE" sz="2400" dirty="0" err="1">
                <a:latin typeface="Aptos" panose="020B0004020202020204" pitchFamily="34" charset="0"/>
              </a:rPr>
              <a:t>richiede</a:t>
            </a:r>
            <a:r>
              <a:rPr lang="de-DE" sz="2400" dirty="0">
                <a:latin typeface="Aptos" panose="020B0004020202020204" pitchFamily="34" charset="0"/>
              </a:rPr>
              <a:t> il </a:t>
            </a:r>
            <a:r>
              <a:rPr lang="de-DE" sz="2400" dirty="0" err="1">
                <a:latin typeface="Aptos" panose="020B0004020202020204" pitchFamily="34" charset="0"/>
              </a:rPr>
              <a:t>rispetto</a:t>
            </a:r>
            <a:r>
              <a:rPr lang="de-DE" sz="2400" dirty="0">
                <a:latin typeface="Aptos" panose="020B0004020202020204" pitchFamily="34" charset="0"/>
              </a:rPr>
              <a:t> di </a:t>
            </a:r>
            <a:r>
              <a:rPr lang="de-DE" sz="2400" dirty="0" err="1">
                <a:latin typeface="Aptos" panose="020B0004020202020204" pitchFamily="34" charset="0"/>
              </a:rPr>
              <a:t>determinati</a:t>
            </a:r>
            <a:r>
              <a:rPr lang="de-DE" sz="2400" dirty="0">
                <a:latin typeface="Aptos" panose="020B0004020202020204" pitchFamily="34" charset="0"/>
              </a:rPr>
              <a:t> </a:t>
            </a:r>
            <a:r>
              <a:rPr lang="de-DE" sz="2400" dirty="0" err="1">
                <a:latin typeface="Aptos" panose="020B0004020202020204" pitchFamily="34" charset="0"/>
              </a:rPr>
              <a:t>standard</a:t>
            </a:r>
            <a:r>
              <a:rPr lang="de-DE" sz="2400" dirty="0">
                <a:latin typeface="Aptos" panose="020B0004020202020204" pitchFamily="34" charset="0"/>
              </a:rPr>
              <a:t> </a:t>
            </a:r>
            <a:r>
              <a:rPr lang="de-DE" sz="2400" dirty="0" err="1">
                <a:latin typeface="Aptos" panose="020B0004020202020204" pitchFamily="34" charset="0"/>
              </a:rPr>
              <a:t>ambientali</a:t>
            </a:r>
            <a:r>
              <a:rPr lang="de-DE" sz="2400" dirty="0">
                <a:latin typeface="Aptos" panose="020B0004020202020204" pitchFamily="34" charset="0"/>
              </a:rPr>
              <a:t> o </a:t>
            </a:r>
            <a:r>
              <a:rPr lang="de-DE" sz="2400" dirty="0" err="1">
                <a:latin typeface="Aptos" panose="020B0004020202020204" pitchFamily="34" charset="0"/>
              </a:rPr>
              <a:t>un</a:t>
            </a:r>
            <a:r>
              <a:rPr lang="de-DE" sz="2400" dirty="0">
                <a:latin typeface="Aptos" panose="020B0004020202020204" pitchFamily="34" charset="0"/>
              </a:rPr>
              <a:t> </a:t>
            </a:r>
            <a:r>
              <a:rPr lang="de-DE" sz="2400" dirty="0" err="1">
                <a:latin typeface="Aptos" panose="020B0004020202020204" pitchFamily="34" charset="0"/>
              </a:rPr>
              <a:t>determinato</a:t>
            </a:r>
            <a:r>
              <a:rPr lang="de-DE" sz="2400" dirty="0">
                <a:latin typeface="Aptos" panose="020B0004020202020204" pitchFamily="34" charset="0"/>
              </a:rPr>
              <a:t> </a:t>
            </a:r>
            <a:r>
              <a:rPr lang="de-DE" sz="2400" dirty="0" err="1">
                <a:latin typeface="Aptos" panose="020B0004020202020204" pitchFamily="34" charset="0"/>
              </a:rPr>
              <a:t>comportamento</a:t>
            </a:r>
            <a:r>
              <a:rPr lang="de-DE" sz="2400" dirty="0">
                <a:latin typeface="Aptos" panose="020B0004020202020204" pitchFamily="34" charset="0"/>
              </a:rPr>
              <a:t> </a:t>
            </a:r>
            <a:r>
              <a:rPr lang="de-DE" sz="2400" dirty="0" err="1">
                <a:latin typeface="Aptos" panose="020B0004020202020204" pitchFamily="34" charset="0"/>
              </a:rPr>
              <a:t>ambientale</a:t>
            </a:r>
            <a:endParaRPr dirty="0">
              <a:latin typeface="Aptos" panose="020B0004020202020204" pitchFamily="34" charset="0"/>
            </a:endParaRPr>
          </a:p>
          <a:p>
            <a:pPr marL="457200" lvl="0" indent="-228600" algn="l" rtl="0">
              <a:lnSpc>
                <a:spcPct val="120000"/>
              </a:lnSpc>
              <a:spcBef>
                <a:spcPts val="2200"/>
              </a:spcBef>
              <a:spcAft>
                <a:spcPts val="0"/>
              </a:spcAft>
              <a:buSzPct val="160000"/>
              <a:buNone/>
            </a:pPr>
            <a:r>
              <a:rPr lang="de-DE" sz="2400" dirty="0" err="1">
                <a:latin typeface="Aptos" panose="020B0004020202020204" pitchFamily="34" charset="0"/>
              </a:rPr>
              <a:t>Appalti</a:t>
            </a:r>
            <a:r>
              <a:rPr lang="de-DE" sz="2400" dirty="0">
                <a:latin typeface="Aptos" panose="020B0004020202020204" pitchFamily="34" charset="0"/>
              </a:rPr>
              <a:t> </a:t>
            </a:r>
            <a:r>
              <a:rPr lang="de-DE" sz="2400" dirty="0" err="1">
                <a:latin typeface="Aptos" panose="020B0004020202020204" pitchFamily="34" charset="0"/>
              </a:rPr>
              <a:t>nei</a:t>
            </a:r>
            <a:r>
              <a:rPr lang="de-DE" sz="2400" dirty="0">
                <a:latin typeface="Aptos" panose="020B0004020202020204" pitchFamily="34" charset="0"/>
              </a:rPr>
              <a:t> </a:t>
            </a:r>
            <a:r>
              <a:rPr lang="de-DE" sz="2400" dirty="0" err="1">
                <a:latin typeface="Aptos" panose="020B0004020202020204" pitchFamily="34" charset="0"/>
              </a:rPr>
              <a:t>settori</a:t>
            </a:r>
            <a:r>
              <a:rPr lang="de-DE" sz="2400" dirty="0">
                <a:latin typeface="Aptos" panose="020B0004020202020204" pitchFamily="34" charset="0"/>
              </a:rPr>
              <a:t> </a:t>
            </a:r>
            <a:r>
              <a:rPr lang="de-DE" sz="2400" dirty="0" err="1">
                <a:latin typeface="Aptos" panose="020B0004020202020204" pitchFamily="34" charset="0"/>
              </a:rPr>
              <a:t>dei</a:t>
            </a:r>
            <a:r>
              <a:rPr lang="de-DE" sz="2400" dirty="0">
                <a:latin typeface="Aptos" panose="020B0004020202020204" pitchFamily="34" charset="0"/>
              </a:rPr>
              <a:t> servizi di </a:t>
            </a:r>
            <a:r>
              <a:rPr lang="de-DE" sz="2400" dirty="0" err="1">
                <a:latin typeface="Aptos" panose="020B0004020202020204" pitchFamily="34" charset="0"/>
              </a:rPr>
              <a:t>trasporto</a:t>
            </a:r>
            <a:r>
              <a:rPr lang="de-DE" sz="2400" dirty="0">
                <a:latin typeface="Aptos" panose="020B0004020202020204" pitchFamily="34" charset="0"/>
              </a:rPr>
              <a:t> (ad </a:t>
            </a:r>
            <a:r>
              <a:rPr lang="de-DE" sz="2400" dirty="0" err="1">
                <a:latin typeface="Aptos" panose="020B0004020202020204" pitchFamily="34" charset="0"/>
              </a:rPr>
              <a:t>esempio</a:t>
            </a:r>
            <a:r>
              <a:rPr lang="de-DE" sz="2400" dirty="0">
                <a:latin typeface="Aptos" panose="020B0004020202020204" pitchFamily="34" charset="0"/>
              </a:rPr>
              <a:t>, </a:t>
            </a:r>
            <a:r>
              <a:rPr lang="de-DE" sz="2400" dirty="0" err="1">
                <a:latin typeface="Aptos" panose="020B0004020202020204" pitchFamily="34" charset="0"/>
              </a:rPr>
              <a:t>trasporto</a:t>
            </a:r>
            <a:r>
              <a:rPr lang="de-DE" sz="2400" dirty="0">
                <a:latin typeface="Aptos" panose="020B0004020202020204" pitchFamily="34" charset="0"/>
              </a:rPr>
              <a:t> </a:t>
            </a:r>
            <a:r>
              <a:rPr lang="de-DE" sz="2400" dirty="0" err="1">
                <a:latin typeface="Aptos" panose="020B0004020202020204" pitchFamily="34" charset="0"/>
              </a:rPr>
              <a:t>pubblico</a:t>
            </a:r>
            <a:r>
              <a:rPr lang="de-DE" sz="2400" dirty="0">
                <a:latin typeface="Aptos" panose="020B0004020202020204" pitchFamily="34" charset="0"/>
              </a:rPr>
              <a:t> </a:t>
            </a:r>
            <a:r>
              <a:rPr lang="de-DE" sz="2400" dirty="0" err="1">
                <a:latin typeface="Aptos" panose="020B0004020202020204" pitchFamily="34" charset="0"/>
              </a:rPr>
              <a:t>locale</a:t>
            </a:r>
            <a:r>
              <a:rPr lang="de-DE" sz="2400" dirty="0">
                <a:latin typeface="Aptos" panose="020B0004020202020204" pitchFamily="34" charset="0"/>
              </a:rPr>
              <a:t>), </a:t>
            </a:r>
            <a:r>
              <a:rPr lang="de-DE" sz="2400" dirty="0" err="1">
                <a:latin typeface="Aptos" panose="020B0004020202020204" pitchFamily="34" charset="0"/>
              </a:rPr>
              <a:t>dei</a:t>
            </a:r>
            <a:r>
              <a:rPr lang="de-DE" sz="2400" dirty="0">
                <a:latin typeface="Aptos" panose="020B0004020202020204" pitchFamily="34" charset="0"/>
              </a:rPr>
              <a:t> servizi di </a:t>
            </a:r>
            <a:r>
              <a:rPr lang="de-DE" sz="2400" dirty="0" err="1">
                <a:latin typeface="Aptos" panose="020B0004020202020204" pitchFamily="34" charset="0"/>
              </a:rPr>
              <a:t>pulizia</a:t>
            </a:r>
            <a:r>
              <a:rPr lang="de-DE" sz="2400" dirty="0">
                <a:latin typeface="Aptos" panose="020B0004020202020204" pitchFamily="34" charset="0"/>
              </a:rPr>
              <a:t>, della </a:t>
            </a:r>
            <a:r>
              <a:rPr lang="de-DE" sz="2400" dirty="0" err="1">
                <a:latin typeface="Aptos" panose="020B0004020202020204" pitchFamily="34" charset="0"/>
              </a:rPr>
              <a:t>gestione</a:t>
            </a:r>
            <a:r>
              <a:rPr lang="de-DE" sz="2400" dirty="0">
                <a:latin typeface="Aptos" panose="020B0004020202020204" pitchFamily="34" charset="0"/>
              </a:rPr>
              <a:t> </a:t>
            </a:r>
            <a:r>
              <a:rPr lang="de-DE" sz="2400" dirty="0" err="1">
                <a:latin typeface="Aptos" panose="020B0004020202020204" pitchFamily="34" charset="0"/>
              </a:rPr>
              <a:t>dei</a:t>
            </a:r>
            <a:r>
              <a:rPr lang="de-DE" sz="2400" dirty="0">
                <a:latin typeface="Aptos" panose="020B0004020202020204" pitchFamily="34" charset="0"/>
              </a:rPr>
              <a:t> </a:t>
            </a:r>
            <a:r>
              <a:rPr lang="de-DE" sz="2400" dirty="0" err="1">
                <a:latin typeface="Aptos" panose="020B0004020202020204" pitchFamily="34" charset="0"/>
              </a:rPr>
              <a:t>rifiuti</a:t>
            </a:r>
            <a:r>
              <a:rPr lang="de-DE" sz="2400" dirty="0">
                <a:latin typeface="Aptos" panose="020B0004020202020204" pitchFamily="34" charset="0"/>
              </a:rPr>
              <a:t>, </a:t>
            </a:r>
            <a:r>
              <a:rPr lang="de-DE" sz="2400" dirty="0" err="1">
                <a:latin typeface="Aptos" panose="020B0004020202020204" pitchFamily="34" charset="0"/>
              </a:rPr>
              <a:t>dell’edilizia</a:t>
            </a:r>
            <a:r>
              <a:rPr lang="de-DE" sz="2400" dirty="0">
                <a:latin typeface="Aptos" panose="020B0004020202020204" pitchFamily="34" charset="0"/>
              </a:rPr>
              <a:t>, della </a:t>
            </a:r>
            <a:r>
              <a:rPr lang="de-DE" sz="2400" dirty="0" err="1">
                <a:latin typeface="Aptos" panose="020B0004020202020204" pitchFamily="34" charset="0"/>
              </a:rPr>
              <a:t>manutenzione</a:t>
            </a:r>
            <a:r>
              <a:rPr lang="de-DE" sz="2400" dirty="0">
                <a:latin typeface="Aptos" panose="020B0004020202020204" pitchFamily="34" charset="0"/>
              </a:rPr>
              <a:t> o </a:t>
            </a:r>
            <a:r>
              <a:rPr lang="de-DE" sz="2400" dirty="0" err="1">
                <a:latin typeface="Aptos" panose="020B0004020202020204" pitchFamily="34" charset="0"/>
              </a:rPr>
              <a:t>ristrutturazione</a:t>
            </a:r>
            <a:r>
              <a:rPr lang="de-DE" sz="2400" dirty="0">
                <a:latin typeface="Aptos" panose="020B0004020202020204" pitchFamily="34" charset="0"/>
              </a:rPr>
              <a:t> di </a:t>
            </a:r>
            <a:r>
              <a:rPr lang="de-DE" sz="2400" dirty="0" err="1">
                <a:latin typeface="Aptos" panose="020B0004020202020204" pitchFamily="34" charset="0"/>
              </a:rPr>
              <a:t>edifici</a:t>
            </a:r>
            <a:r>
              <a:rPr lang="de-DE" sz="2400" dirty="0">
                <a:latin typeface="Aptos" panose="020B0004020202020204" pitchFamily="34" charset="0"/>
              </a:rPr>
              <a:t> o </a:t>
            </a:r>
            <a:r>
              <a:rPr lang="de-DE" sz="2400" dirty="0" err="1">
                <a:latin typeface="Aptos" panose="020B0004020202020204" pitchFamily="34" charset="0"/>
              </a:rPr>
              <a:t>dell’approvvigionamento</a:t>
            </a:r>
            <a:r>
              <a:rPr lang="de-DE" sz="2400" dirty="0">
                <a:latin typeface="Aptos" panose="020B0004020202020204" pitchFamily="34" charset="0"/>
              </a:rPr>
              <a:t> di </a:t>
            </a:r>
            <a:r>
              <a:rPr lang="de-DE" sz="2400" dirty="0" err="1">
                <a:latin typeface="Aptos" panose="020B0004020202020204" pitchFamily="34" charset="0"/>
              </a:rPr>
              <a:t>prodotti</a:t>
            </a:r>
            <a:r>
              <a:rPr lang="de-DE" sz="2400" dirty="0">
                <a:latin typeface="Aptos" panose="020B0004020202020204" pitchFamily="34" charset="0"/>
              </a:rPr>
              <a:t> </a:t>
            </a:r>
            <a:r>
              <a:rPr lang="de-DE" sz="2400" dirty="0" err="1">
                <a:latin typeface="Aptos" panose="020B0004020202020204" pitchFamily="34" charset="0"/>
              </a:rPr>
              <a:t>chimici</a:t>
            </a:r>
            <a:r>
              <a:rPr lang="de-DE" sz="2400" dirty="0">
                <a:latin typeface="Aptos" panose="020B0004020202020204" pitchFamily="34" charset="0"/>
              </a:rPr>
              <a:t> </a:t>
            </a:r>
            <a:endParaRPr sz="2400" dirty="0">
              <a:latin typeface="Aptos" panose="020B0004020202020204" pitchFamily="34" charset="0"/>
            </a:endParaRPr>
          </a:p>
          <a:p>
            <a:pPr marL="457200" lvl="0" indent="-228600" algn="l" rtl="0">
              <a:lnSpc>
                <a:spcPct val="80000"/>
              </a:lnSpc>
              <a:spcBef>
                <a:spcPts val="2200"/>
              </a:spcBef>
              <a:spcAft>
                <a:spcPts val="0"/>
              </a:spcAft>
              <a:buClr>
                <a:schemeClr val="accent4"/>
              </a:buClr>
              <a:buSzPct val="160000"/>
              <a:buFont typeface="Arial"/>
              <a:buNone/>
            </a:pPr>
            <a:endParaRPr dirty="0">
              <a:latin typeface="Aptos" panose="020B00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Domande</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347" name="Google Shape;347;p53"/>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190500" algn="l" rtl="0">
              <a:lnSpc>
                <a:spcPct val="80000"/>
              </a:lnSpc>
              <a:spcBef>
                <a:spcPts val="2200"/>
              </a:spcBef>
              <a:spcAft>
                <a:spcPts val="0"/>
              </a:spcAft>
              <a:buSzPts val="2400"/>
              <a:buFont typeface="Noto Sans Symbols"/>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pic>
        <p:nvPicPr>
          <p:cNvPr id="353" name="Google Shape;353;p54"/>
          <p:cNvPicPr preferRelativeResize="0"/>
          <p:nvPr/>
        </p:nvPicPr>
        <p:blipFill rotWithShape="1">
          <a:blip r:embed="rId3">
            <a:alphaModFix/>
          </a:blip>
          <a:srcRect/>
          <a:stretch/>
        </p:blipFill>
        <p:spPr>
          <a:xfrm>
            <a:off x="7734667" y="2415188"/>
            <a:ext cx="4289331" cy="3033266"/>
          </a:xfrm>
          <a:prstGeom prst="rect">
            <a:avLst/>
          </a:prstGeom>
          <a:noFill/>
          <a:ln>
            <a:noFill/>
          </a:ln>
        </p:spPr>
      </p:pic>
      <p:sp>
        <p:nvSpPr>
          <p:cNvPr id="354" name="Google Shape;354;p54"/>
          <p:cNvSpPr txBox="1">
            <a:spLocks noGrp="1"/>
          </p:cNvSpPr>
          <p:nvPr>
            <p:ph type="body" idx="1"/>
          </p:nvPr>
        </p:nvSpPr>
        <p:spPr>
          <a:xfrm>
            <a:off x="594359" y="2317643"/>
            <a:ext cx="6787800" cy="3708600"/>
          </a:xfrm>
          <a:prstGeom prst="rect">
            <a:avLst/>
          </a:prstGeom>
          <a:noFill/>
          <a:ln>
            <a:noFill/>
          </a:ln>
        </p:spPr>
        <p:txBody>
          <a:bodyPr spcFirstLastPara="1" wrap="square" lIns="0" tIns="228600" rIns="0" bIns="0" anchor="t" anchorCtr="0">
            <a:normAutofit/>
          </a:bodyPr>
          <a:lstStyle/>
          <a:p>
            <a:pPr marL="457200" lvl="0" indent="-381000" algn="l" rtl="0">
              <a:spcBef>
                <a:spcPts val="2200"/>
              </a:spcBef>
              <a:spcAft>
                <a:spcPts val="0"/>
              </a:spcAft>
              <a:buSzPts val="2400"/>
              <a:buAutoNum type="arabicPeriod"/>
            </a:pP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certificazioni</a:t>
            </a:r>
            <a:r>
              <a:rPr lang="de-DE" dirty="0">
                <a:latin typeface="Aptos" panose="020B0004020202020204" pitchFamily="34" charset="0"/>
              </a:rPr>
              <a:t>, </a:t>
            </a:r>
            <a:r>
              <a:rPr lang="de-DE" dirty="0" err="1">
                <a:latin typeface="Aptos" panose="020B0004020202020204" pitchFamily="34" charset="0"/>
              </a:rPr>
              <a:t>sistemi</a:t>
            </a:r>
            <a:r>
              <a:rPr lang="de-DE" dirty="0">
                <a:latin typeface="Aptos" panose="020B0004020202020204" pitchFamily="34" charset="0"/>
              </a:rPr>
              <a:t> di </a:t>
            </a:r>
            <a:r>
              <a:rPr lang="de-DE" dirty="0" err="1">
                <a:latin typeface="Aptos" panose="020B0004020202020204" pitchFamily="34" charset="0"/>
              </a:rPr>
              <a:t>gestione</a:t>
            </a:r>
            <a:r>
              <a:rPr lang="de-DE" dirty="0">
                <a:latin typeface="Aptos" panose="020B0004020202020204" pitchFamily="34" charset="0"/>
              </a:rPr>
              <a:t>: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po</a:t>
            </a:r>
            <a:r>
              <a:rPr lang="de-DE" dirty="0">
                <a:latin typeface="Aptos" panose="020B0004020202020204" pitchFamily="34" charset="0"/>
              </a:rPr>
              <a:t>’ di </a:t>
            </a:r>
            <a:r>
              <a:rPr lang="de-DE" dirty="0" err="1">
                <a:latin typeface="Aptos" panose="020B0004020202020204" pitchFamily="34" charset="0"/>
              </a:rPr>
              <a:t>chiarezza</a:t>
            </a:r>
            <a:r>
              <a:rPr lang="de-DE" dirty="0">
                <a:latin typeface="Aptos" panose="020B0004020202020204" pitchFamily="34" charset="0"/>
              </a:rPr>
              <a:t> </a:t>
            </a:r>
            <a:r>
              <a:rPr lang="de-DE" dirty="0" err="1">
                <a:latin typeface="Aptos" panose="020B0004020202020204" pitchFamily="34" charset="0"/>
              </a:rPr>
              <a:t>nella</a:t>
            </a:r>
            <a:r>
              <a:rPr lang="de-DE" dirty="0">
                <a:latin typeface="Aptos" panose="020B0004020202020204" pitchFamily="34" charset="0"/>
              </a:rPr>
              <a:t> </a:t>
            </a:r>
            <a:r>
              <a:rPr lang="de-DE" dirty="0" err="1">
                <a:latin typeface="Aptos" panose="020B0004020202020204" pitchFamily="34" charset="0"/>
              </a:rPr>
              <a:t>giungla</a:t>
            </a:r>
            <a:r>
              <a:rPr lang="de-DE" dirty="0">
                <a:latin typeface="Aptos" panose="020B0004020202020204" pitchFamily="34" charset="0"/>
              </a:rPr>
              <a:t> delle </a:t>
            </a:r>
            <a:r>
              <a:rPr lang="de-DE" dirty="0" err="1">
                <a:latin typeface="Aptos" panose="020B0004020202020204" pitchFamily="34" charset="0"/>
              </a:rPr>
              <a:t>etichette</a:t>
            </a:r>
            <a:endParaRPr dirty="0">
              <a:latin typeface="Aptos" panose="020B0004020202020204" pitchFamily="34" charset="0"/>
            </a:endParaRPr>
          </a:p>
          <a:p>
            <a:pPr marL="457200" lvl="0" indent="-381000" algn="l" rtl="0">
              <a:spcBef>
                <a:spcPts val="2200"/>
              </a:spcBef>
              <a:spcAft>
                <a:spcPts val="0"/>
              </a:spcAft>
              <a:buClr>
                <a:srgbClr val="035854"/>
              </a:buClr>
              <a:buSzPts val="2400"/>
              <a:buAutoNum type="arabicPeriod"/>
            </a:pPr>
            <a:r>
              <a:rPr lang="de-DE" dirty="0">
                <a:solidFill>
                  <a:srgbClr val="035854"/>
                </a:solidFill>
                <a:latin typeface="Aptos" panose="020B0004020202020204" pitchFamily="34" charset="0"/>
              </a:rPr>
              <a:t>Utilizzo delle </a:t>
            </a:r>
            <a:r>
              <a:rPr lang="de-DE" dirty="0" err="1">
                <a:solidFill>
                  <a:srgbClr val="035854"/>
                </a:solidFill>
                <a:latin typeface="Aptos" panose="020B0004020202020204" pitchFamily="34" charset="0"/>
              </a:rPr>
              <a:t>etichette</a:t>
            </a:r>
            <a:r>
              <a:rPr lang="de-DE" dirty="0">
                <a:solidFill>
                  <a:srgbClr val="035854"/>
                </a:solidFill>
                <a:latin typeface="Aptos" panose="020B0004020202020204" pitchFamily="34" charset="0"/>
              </a:rPr>
              <a:t> </a:t>
            </a:r>
            <a:r>
              <a:rPr lang="de-DE" dirty="0" err="1">
                <a:solidFill>
                  <a:srgbClr val="035854"/>
                </a:solidFill>
                <a:latin typeface="Aptos" panose="020B0004020202020204" pitchFamily="34" charset="0"/>
              </a:rPr>
              <a:t>nel</a:t>
            </a:r>
            <a:r>
              <a:rPr lang="de-DE" dirty="0">
                <a:solidFill>
                  <a:srgbClr val="035854"/>
                </a:solidFill>
                <a:latin typeface="Aptos" panose="020B0004020202020204" pitchFamily="34" charset="0"/>
              </a:rPr>
              <a:t> </a:t>
            </a:r>
            <a:r>
              <a:rPr lang="de-DE" dirty="0" err="1">
                <a:solidFill>
                  <a:srgbClr val="035854"/>
                </a:solidFill>
                <a:latin typeface="Aptos" panose="020B0004020202020204" pitchFamily="34" charset="0"/>
              </a:rPr>
              <a:t>contesto</a:t>
            </a:r>
            <a:r>
              <a:rPr lang="de-DE" dirty="0">
                <a:solidFill>
                  <a:srgbClr val="035854"/>
                </a:solidFill>
                <a:latin typeface="Aptos" panose="020B0004020202020204" pitchFamily="34" charset="0"/>
              </a:rPr>
              <a:t> delle gare </a:t>
            </a:r>
            <a:r>
              <a:rPr lang="de-DE" dirty="0" err="1">
                <a:solidFill>
                  <a:srgbClr val="035854"/>
                </a:solidFill>
                <a:latin typeface="Aptos" panose="020B0004020202020204" pitchFamily="34" charset="0"/>
              </a:rPr>
              <a:t>d’appalto</a:t>
            </a:r>
            <a:endParaRPr dirty="0">
              <a:solidFill>
                <a:srgbClr val="035854"/>
              </a:solidFill>
              <a:latin typeface="Aptos" panose="020B0004020202020204" pitchFamily="34" charset="0"/>
            </a:endParaRPr>
          </a:p>
          <a:p>
            <a:pPr marL="457200" lvl="0" indent="-381000" algn="l" rtl="0">
              <a:spcBef>
                <a:spcPts val="2200"/>
              </a:spcBef>
              <a:spcAft>
                <a:spcPts val="0"/>
              </a:spcAft>
              <a:buClr>
                <a:srgbClr val="A3C42A"/>
              </a:buClr>
              <a:buSzPts val="2400"/>
              <a:buAutoNum type="arabicPeriod"/>
            </a:pPr>
            <a:r>
              <a:rPr lang="de-DE" dirty="0" err="1">
                <a:solidFill>
                  <a:srgbClr val="A3C42A"/>
                </a:solidFill>
                <a:latin typeface="Aptos" panose="020B0004020202020204" pitchFamily="34" charset="0"/>
              </a:rPr>
              <a:t>Esercizio</a:t>
            </a:r>
            <a:endParaRPr dirty="0">
              <a:solidFill>
                <a:srgbClr val="A3C42A"/>
              </a:solidFill>
              <a:latin typeface="Aptos" panose="020B0004020202020204" pitchFamily="34" charset="0"/>
            </a:endParaRPr>
          </a:p>
          <a:p>
            <a:pPr marL="457200" lvl="0" indent="-381000" algn="l" rtl="0">
              <a:spcBef>
                <a:spcPts val="2200"/>
              </a:spcBef>
              <a:spcAft>
                <a:spcPts val="0"/>
              </a:spcAft>
              <a:buSzPts val="2400"/>
              <a:buAutoNum type="arabicPeriod"/>
            </a:pPr>
            <a:r>
              <a:rPr lang="de-DE" dirty="0" err="1">
                <a:latin typeface="Aptos" panose="020B0004020202020204" pitchFamily="34" charset="0"/>
              </a:rPr>
              <a:t>Presentazione</a:t>
            </a:r>
            <a:r>
              <a:rPr lang="de-DE" dirty="0">
                <a:latin typeface="Aptos" panose="020B0004020202020204" pitchFamily="34" charset="0"/>
              </a:rPr>
              <a:t> di </a:t>
            </a: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ambientali</a:t>
            </a:r>
            <a:r>
              <a:rPr lang="de-DE" dirty="0">
                <a:latin typeface="Aptos" panose="020B0004020202020204" pitchFamily="34" charset="0"/>
              </a:rPr>
              <a:t> </a:t>
            </a:r>
            <a:r>
              <a:rPr lang="de-DE" dirty="0" err="1">
                <a:latin typeface="Aptos" panose="020B0004020202020204" pitchFamily="34" charset="0"/>
              </a:rPr>
              <a:t>selezionate</a:t>
            </a:r>
            <a:endParaRPr dirty="0">
              <a:latin typeface="Aptos" panose="020B00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a:xfrm>
            <a:off x="594360" y="925553"/>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3. </a:t>
            </a:r>
            <a:r>
              <a:rPr lang="de-DE" dirty="0" err="1">
                <a:latin typeface="Aptos Serif" panose="02020604070405020304" pitchFamily="18" charset="0"/>
                <a:ea typeface="Arial"/>
                <a:cs typeface="Aptos Serif" panose="02020604070405020304" pitchFamily="18" charset="0"/>
                <a:sym typeface="Arial"/>
              </a:rPr>
              <a:t>Esercizio</a:t>
            </a:r>
            <a:br>
              <a:rPr lang="de-DE" dirty="0">
                <a:solidFill>
                  <a:srgbClr val="A3C42A"/>
                </a:solidFill>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60" name="Google Shape;360;p5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a:t>Label Detective</a:t>
            </a:r>
            <a:endParaRPr/>
          </a:p>
        </p:txBody>
      </p:sp>
      <p:sp>
        <p:nvSpPr>
          <p:cNvPr id="361" name="Google Shape;361;p5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pic>
        <p:nvPicPr>
          <p:cNvPr id="127" name="Google Shape;127;p8"/>
          <p:cNvPicPr preferRelativeResize="0"/>
          <p:nvPr/>
        </p:nvPicPr>
        <p:blipFill rotWithShape="1">
          <a:blip r:embed="rId3">
            <a:alphaModFix/>
          </a:blip>
          <a:srcRect/>
          <a:stretch/>
        </p:blipFill>
        <p:spPr>
          <a:xfrm>
            <a:off x="7734667" y="2415188"/>
            <a:ext cx="4289331" cy="3033266"/>
          </a:xfrm>
          <a:prstGeom prst="rect">
            <a:avLst/>
          </a:prstGeom>
          <a:noFill/>
          <a:ln>
            <a:noFill/>
          </a:ln>
        </p:spPr>
      </p:pic>
      <p:sp>
        <p:nvSpPr>
          <p:cNvPr id="128" name="Google Shape;128;p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80000"/>
              </a:lnSpc>
              <a:spcBef>
                <a:spcPts val="2200"/>
              </a:spcBef>
              <a:spcAft>
                <a:spcPts val="0"/>
              </a:spcAft>
              <a:buSzPts val="2400"/>
              <a:buFont typeface="Arial"/>
              <a:buAutoNum type="arabicPeriod"/>
            </a:pP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certificazioni</a:t>
            </a:r>
            <a:r>
              <a:rPr lang="de-DE" dirty="0">
                <a:latin typeface="Aptos" panose="020B0004020202020204" pitchFamily="34" charset="0"/>
              </a:rPr>
              <a:t>, </a:t>
            </a:r>
            <a:r>
              <a:rPr lang="de-DE" dirty="0" err="1">
                <a:latin typeface="Aptos" panose="020B0004020202020204" pitchFamily="34" charset="0"/>
              </a:rPr>
              <a:t>sistemi</a:t>
            </a:r>
            <a:r>
              <a:rPr lang="de-DE" dirty="0">
                <a:latin typeface="Aptos" panose="020B0004020202020204" pitchFamily="34" charset="0"/>
              </a:rPr>
              <a:t> di </a:t>
            </a:r>
            <a:r>
              <a:rPr lang="de-DE" dirty="0" err="1">
                <a:latin typeface="Aptos" panose="020B0004020202020204" pitchFamily="34" charset="0"/>
              </a:rPr>
              <a:t>gestione</a:t>
            </a:r>
            <a:r>
              <a:rPr lang="de-DE" dirty="0">
                <a:latin typeface="Aptos" panose="020B0004020202020204" pitchFamily="34" charset="0"/>
              </a:rPr>
              <a:t>: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po</a:t>
            </a:r>
            <a:r>
              <a:rPr lang="de-DE" dirty="0">
                <a:latin typeface="Aptos" panose="020B0004020202020204" pitchFamily="34" charset="0"/>
              </a:rPr>
              <a:t>’ di </a:t>
            </a:r>
            <a:r>
              <a:rPr lang="de-DE" dirty="0" err="1">
                <a:latin typeface="Aptos" panose="020B0004020202020204" pitchFamily="34" charset="0"/>
              </a:rPr>
              <a:t>chiarezza</a:t>
            </a:r>
            <a:r>
              <a:rPr lang="de-DE" dirty="0">
                <a:latin typeface="Aptos" panose="020B0004020202020204" pitchFamily="34" charset="0"/>
              </a:rPr>
              <a:t> </a:t>
            </a:r>
            <a:r>
              <a:rPr lang="de-DE" dirty="0" err="1">
                <a:latin typeface="Aptos" panose="020B0004020202020204" pitchFamily="34" charset="0"/>
              </a:rPr>
              <a:t>nella</a:t>
            </a:r>
            <a:r>
              <a:rPr lang="de-DE" dirty="0">
                <a:latin typeface="Aptos" panose="020B0004020202020204" pitchFamily="34" charset="0"/>
              </a:rPr>
              <a:t> </a:t>
            </a:r>
            <a:r>
              <a:rPr lang="de-DE" dirty="0" err="1">
                <a:latin typeface="Aptos" panose="020B0004020202020204" pitchFamily="34" charset="0"/>
              </a:rPr>
              <a:t>giungla</a:t>
            </a:r>
            <a:r>
              <a:rPr lang="de-DE" dirty="0">
                <a:latin typeface="Aptos" panose="020B0004020202020204" pitchFamily="34" charset="0"/>
              </a:rPr>
              <a:t> delle </a:t>
            </a:r>
            <a:r>
              <a:rPr lang="de-DE" dirty="0" err="1">
                <a:latin typeface="Aptos" panose="020B0004020202020204" pitchFamily="34" charset="0"/>
              </a:rPr>
              <a:t>etichette</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a:latin typeface="Aptos" panose="020B0004020202020204" pitchFamily="34" charset="0"/>
              </a:rPr>
              <a:t>Utilizzo delle </a:t>
            </a: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contesto</a:t>
            </a:r>
            <a:r>
              <a:rPr lang="de-DE" dirty="0">
                <a:latin typeface="Aptos" panose="020B0004020202020204" pitchFamily="34" charset="0"/>
              </a:rPr>
              <a:t> delle gare </a:t>
            </a:r>
            <a:r>
              <a:rPr lang="de-DE" dirty="0" err="1">
                <a:latin typeface="Aptos" panose="020B0004020202020204" pitchFamily="34" charset="0"/>
              </a:rPr>
              <a:t>d’appalto</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err="1">
                <a:latin typeface="Aptos" panose="020B0004020202020204" pitchFamily="34" charset="0"/>
              </a:rPr>
              <a:t>Esercizio</a:t>
            </a:r>
            <a:endParaRPr dirty="0">
              <a:latin typeface="Aptos" panose="020B0004020202020204" pitchFamily="34" charset="0"/>
            </a:endParaRPr>
          </a:p>
          <a:p>
            <a:pPr marL="685800" lvl="0" indent="-457200" algn="l" rtl="0">
              <a:lnSpc>
                <a:spcPct val="80000"/>
              </a:lnSpc>
              <a:spcBef>
                <a:spcPts val="2200"/>
              </a:spcBef>
              <a:spcAft>
                <a:spcPts val="0"/>
              </a:spcAft>
              <a:buSzPts val="2400"/>
              <a:buFont typeface="Arial"/>
              <a:buAutoNum type="arabicPeriod"/>
            </a:pPr>
            <a:r>
              <a:rPr lang="de-DE" dirty="0" err="1">
                <a:latin typeface="Aptos" panose="020B0004020202020204" pitchFamily="34" charset="0"/>
              </a:rPr>
              <a:t>Presentazione</a:t>
            </a:r>
            <a:r>
              <a:rPr lang="de-DE" dirty="0">
                <a:latin typeface="Aptos" panose="020B0004020202020204" pitchFamily="34" charset="0"/>
              </a:rPr>
              <a:t> di </a:t>
            </a: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ambientali</a:t>
            </a:r>
            <a:r>
              <a:rPr lang="de-DE" dirty="0">
                <a:latin typeface="Aptos" panose="020B0004020202020204" pitchFamily="34" charset="0"/>
              </a:rPr>
              <a:t> </a:t>
            </a:r>
            <a:r>
              <a:rPr lang="de-DE" dirty="0" err="1">
                <a:latin typeface="Aptos" panose="020B0004020202020204" pitchFamily="34" charset="0"/>
              </a:rPr>
              <a:t>selezionate</a:t>
            </a:r>
            <a:endParaRPr dirty="0">
              <a:latin typeface="Aptos" panose="020B00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xfrm>
            <a:off x="594360" y="1095703"/>
            <a:ext cx="8276371"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Verfica</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analisi</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dichiarazioni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sostenibilità</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prodotti</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67" name="Google Shape;367;p56"/>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SzPts val="2000"/>
              <a:buNone/>
            </a:pPr>
            <a:r>
              <a:rPr lang="de-DE" dirty="0" err="1">
                <a:latin typeface="Aptos" panose="020B0004020202020204" pitchFamily="34" charset="0"/>
              </a:rPr>
              <a:t>Valutare</a:t>
            </a:r>
            <a:r>
              <a:rPr lang="de-DE" dirty="0">
                <a:latin typeface="Aptos" panose="020B0004020202020204" pitchFamily="34" charset="0"/>
              </a:rPr>
              <a:t> i </a:t>
            </a:r>
            <a:r>
              <a:rPr lang="de-DE" dirty="0" err="1">
                <a:latin typeface="Aptos" panose="020B0004020202020204" pitchFamily="34" charset="0"/>
              </a:rPr>
              <a:t>marchi</a:t>
            </a:r>
            <a:r>
              <a:rPr lang="de-DE" dirty="0">
                <a:latin typeface="Aptos" panose="020B0004020202020204" pitchFamily="34" charset="0"/>
              </a:rPr>
              <a:t> di </a:t>
            </a:r>
            <a:r>
              <a:rPr lang="de-DE" dirty="0" err="1">
                <a:latin typeface="Aptos" panose="020B0004020202020204" pitchFamily="34" charset="0"/>
              </a:rPr>
              <a:t>sostenibilità</a:t>
            </a:r>
            <a:r>
              <a:rPr lang="de-DE" dirty="0">
                <a:latin typeface="Aptos" panose="020B0004020202020204" pitchFamily="34" charset="0"/>
              </a:rPr>
              <a:t> </a:t>
            </a:r>
            <a:r>
              <a:rPr lang="de-DE" dirty="0" err="1">
                <a:latin typeface="Aptos" panose="020B0004020202020204" pitchFamily="34" charset="0"/>
              </a:rPr>
              <a:t>su</a:t>
            </a:r>
            <a:r>
              <a:rPr lang="de-DE" dirty="0">
                <a:latin typeface="Aptos" panose="020B0004020202020204" pitchFamily="34" charset="0"/>
              </a:rPr>
              <a:t> </a:t>
            </a:r>
            <a:r>
              <a:rPr lang="de-DE" dirty="0" err="1">
                <a:latin typeface="Aptos" panose="020B0004020202020204" pitchFamily="34" charset="0"/>
              </a:rPr>
              <a:t>diversi</a:t>
            </a:r>
            <a:r>
              <a:rPr lang="de-DE" dirty="0">
                <a:latin typeface="Aptos" panose="020B0004020202020204" pitchFamily="34" charset="0"/>
              </a:rPr>
              <a:t>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utilizzando</a:t>
            </a:r>
            <a:r>
              <a:rPr lang="de-DE" dirty="0">
                <a:latin typeface="Aptos" panose="020B0004020202020204" pitchFamily="34" charset="0"/>
              </a:rPr>
              <a:t> </a:t>
            </a:r>
            <a:r>
              <a:rPr lang="de-DE" dirty="0" err="1">
                <a:latin typeface="Aptos" panose="020B0004020202020204" pitchFamily="34" charset="0"/>
              </a:rPr>
              <a:t>ricerche</a:t>
            </a:r>
            <a:r>
              <a:rPr lang="de-DE" dirty="0">
                <a:latin typeface="Aptos" panose="020B0004020202020204" pitchFamily="34" charset="0"/>
              </a:rPr>
              <a:t> online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una</a:t>
            </a:r>
            <a:r>
              <a:rPr lang="de-DE" dirty="0">
                <a:latin typeface="Aptos" panose="020B0004020202020204" pitchFamily="34" charset="0"/>
              </a:rPr>
              <a:t> </a:t>
            </a:r>
            <a:r>
              <a:rPr lang="de-DE" dirty="0" err="1">
                <a:latin typeface="Aptos" panose="020B0004020202020204" pitchFamily="34" charset="0"/>
              </a:rPr>
              <a:t>checklist</a:t>
            </a:r>
            <a:r>
              <a:rPr lang="de-DE" dirty="0">
                <a:latin typeface="Aptos" panose="020B0004020202020204" pitchFamily="34" charset="0"/>
              </a:rPr>
              <a:t> </a:t>
            </a:r>
            <a:r>
              <a:rPr lang="de-DE" dirty="0" err="1">
                <a:latin typeface="Aptos" panose="020B0004020202020204" pitchFamily="34" charset="0"/>
              </a:rPr>
              <a:t>fornita</a:t>
            </a:r>
            <a:r>
              <a:rPr lang="de-DE" dirty="0">
                <a:latin typeface="Aptos" panose="020B0004020202020204" pitchFamily="34" charset="0"/>
              </a:rPr>
              <a:t>. </a:t>
            </a:r>
            <a:endParaRPr dirty="0">
              <a:latin typeface="Aptos" panose="020B0004020202020204" pitchFamily="34" charset="0"/>
            </a:endParaRPr>
          </a:p>
          <a:p>
            <a:pPr marL="457200" lvl="0" indent="-228600" algn="l" rtl="0">
              <a:lnSpc>
                <a:spcPct val="90000"/>
              </a:lnSpc>
              <a:spcBef>
                <a:spcPts val="1800"/>
              </a:spcBef>
              <a:spcAft>
                <a:spcPts val="0"/>
              </a:spcAft>
              <a:buSzPts val="2000"/>
              <a:buNone/>
            </a:pPr>
            <a:r>
              <a:rPr lang="de-DE" dirty="0" err="1">
                <a:latin typeface="Aptos" panose="020B0004020202020204" pitchFamily="34" charset="0"/>
              </a:rPr>
              <a:t>Valutare</a:t>
            </a:r>
            <a:r>
              <a:rPr lang="de-DE" dirty="0">
                <a:latin typeface="Aptos" panose="020B0004020202020204" pitchFamily="34" charset="0"/>
              </a:rPr>
              <a:t> la </a:t>
            </a:r>
            <a:r>
              <a:rPr lang="de-DE" dirty="0" err="1">
                <a:latin typeface="Aptos" panose="020B0004020202020204" pitchFamily="34" charset="0"/>
              </a:rPr>
              <a:t>credibilità</a:t>
            </a:r>
            <a:r>
              <a:rPr lang="de-DE" dirty="0">
                <a:latin typeface="Aptos" panose="020B0004020202020204" pitchFamily="34" charset="0"/>
              </a:rPr>
              <a:t>, la </a:t>
            </a:r>
            <a:r>
              <a:rPr lang="de-DE" dirty="0" err="1">
                <a:latin typeface="Aptos" panose="020B0004020202020204" pitchFamily="34" charset="0"/>
              </a:rPr>
              <a:t>trasparenza</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la </a:t>
            </a:r>
            <a:r>
              <a:rPr lang="de-DE" dirty="0" err="1">
                <a:latin typeface="Aptos" panose="020B0004020202020204" pitchFamily="34" charset="0"/>
              </a:rPr>
              <a:t>pertinenza</a:t>
            </a:r>
            <a:r>
              <a:rPr lang="de-DE" dirty="0">
                <a:latin typeface="Aptos" panose="020B0004020202020204" pitchFamily="34" charset="0"/>
              </a:rPr>
              <a:t> di </a:t>
            </a:r>
            <a:r>
              <a:rPr lang="de-DE" dirty="0" err="1">
                <a:latin typeface="Aptos" panose="020B0004020202020204" pitchFamily="34" charset="0"/>
              </a:rPr>
              <a:t>ciascun</a:t>
            </a:r>
            <a:r>
              <a:rPr lang="de-DE" dirty="0">
                <a:latin typeface="Aptos" panose="020B0004020202020204" pitchFamily="34" charset="0"/>
              </a:rPr>
              <a:t> </a:t>
            </a:r>
            <a:r>
              <a:rPr lang="de-DE" dirty="0" err="1">
                <a:latin typeface="Aptos" panose="020B0004020202020204" pitchFamily="34" charset="0"/>
              </a:rPr>
              <a:t>marchio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presentare</a:t>
            </a:r>
            <a:r>
              <a:rPr lang="de-DE" dirty="0">
                <a:latin typeface="Aptos" panose="020B0004020202020204" pitchFamily="34" charset="0"/>
              </a:rPr>
              <a:t> i </a:t>
            </a:r>
            <a:r>
              <a:rPr lang="de-DE" dirty="0" err="1">
                <a:latin typeface="Aptos" panose="020B0004020202020204" pitchFamily="34" charset="0"/>
              </a:rPr>
              <a:t>risultati</a:t>
            </a:r>
            <a:r>
              <a:rPr lang="de-DE" dirty="0">
                <a:latin typeface="Aptos" panose="020B0004020202020204" pitchFamily="34" charset="0"/>
              </a:rPr>
              <a:t>.</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
        <p:nvSpPr>
          <p:cNvPr id="368" name="Google Shape;368;p56"/>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fontScale="85000" lnSpcReduction="20000"/>
          </a:bodyPr>
          <a:lstStyle/>
          <a:p>
            <a:pPr marL="457200" lvl="0" indent="-228600" algn="l" rtl="0">
              <a:lnSpc>
                <a:spcPct val="90000"/>
              </a:lnSpc>
              <a:spcBef>
                <a:spcPts val="1800"/>
              </a:spcBef>
              <a:spcAft>
                <a:spcPts val="0"/>
              </a:spcAft>
              <a:buClr>
                <a:srgbClr val="3F3F3F"/>
              </a:buClr>
              <a:buSzPct val="117647"/>
              <a:buFont typeface="Arial"/>
              <a:buNone/>
            </a:pPr>
            <a:r>
              <a:rPr lang="de-DE" dirty="0" err="1">
                <a:latin typeface="Aptos" panose="020B0004020202020204" pitchFamily="34" charset="0"/>
              </a:rPr>
              <a:t>Domande</a:t>
            </a:r>
            <a:r>
              <a:rPr lang="de-DE" dirty="0">
                <a:latin typeface="Aptos" panose="020B0004020202020204" pitchFamily="34" charset="0"/>
              </a:rPr>
              <a:t> di </a:t>
            </a:r>
            <a:r>
              <a:rPr lang="de-DE" dirty="0" err="1">
                <a:latin typeface="Aptos" panose="020B0004020202020204" pitchFamily="34" charset="0"/>
              </a:rPr>
              <a:t>ricerca</a:t>
            </a:r>
            <a:r>
              <a:rPr lang="de-DE"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a:latin typeface="Aptos" panose="020B0004020202020204" pitchFamily="34" charset="0"/>
              </a:rPr>
              <a:t>Chi </a:t>
            </a:r>
            <a:r>
              <a:rPr lang="de-DE" b="1" dirty="0" err="1">
                <a:latin typeface="Aptos" panose="020B0004020202020204" pitchFamily="34" charset="0"/>
              </a:rPr>
              <a:t>rilascia</a:t>
            </a:r>
            <a:r>
              <a:rPr lang="de-DE" b="1" dirty="0">
                <a:latin typeface="Aptos" panose="020B0004020202020204" pitchFamily="34" charset="0"/>
              </a:rPr>
              <a:t> il </a:t>
            </a:r>
            <a:r>
              <a:rPr lang="de-DE" b="1" dirty="0" err="1">
                <a:latin typeface="Aptos" panose="020B0004020202020204" pitchFamily="34" charset="0"/>
              </a:rPr>
              <a:t>marchio</a:t>
            </a:r>
            <a:r>
              <a:rPr lang="de-DE" b="1" dirty="0">
                <a:latin typeface="Aptos" panose="020B0004020202020204" pitchFamily="34" charset="0"/>
              </a:rPr>
              <a:t>? </a:t>
            </a:r>
            <a:r>
              <a:rPr lang="de-DE" dirty="0">
                <a:latin typeface="Aptos" panose="020B0004020202020204" pitchFamily="34" charset="0"/>
              </a:rPr>
              <a:t>(ad es. </a:t>
            </a:r>
            <a:r>
              <a:rPr lang="de-DE" dirty="0" err="1">
                <a:latin typeface="Aptos" panose="020B0004020202020204" pitchFamily="34" charset="0"/>
              </a:rPr>
              <a:t>governo</a:t>
            </a:r>
            <a:r>
              <a:rPr lang="de-DE" dirty="0">
                <a:latin typeface="Aptos" panose="020B0004020202020204" pitchFamily="34" charset="0"/>
              </a:rPr>
              <a:t>, ONG, </a:t>
            </a:r>
            <a:r>
              <a:rPr lang="de-DE" dirty="0" err="1">
                <a:latin typeface="Aptos" panose="020B0004020202020204" pitchFamily="34" charset="0"/>
              </a:rPr>
              <a:t>azienda</a:t>
            </a:r>
            <a:r>
              <a:rPr lang="de-DE" dirty="0">
                <a:latin typeface="Aptos" panose="020B0004020202020204" pitchFamily="34" charset="0"/>
              </a:rPr>
              <a:t> </a:t>
            </a:r>
            <a:r>
              <a:rPr lang="de-DE" dirty="0" err="1">
                <a:latin typeface="Aptos" panose="020B0004020202020204" pitchFamily="34" charset="0"/>
              </a:rPr>
              <a:t>privata</a:t>
            </a:r>
            <a:r>
              <a:rPr lang="de-DE"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err="1">
                <a:latin typeface="Aptos" panose="020B0004020202020204" pitchFamily="34" charset="0"/>
              </a:rPr>
              <a:t>Quali</a:t>
            </a:r>
            <a:r>
              <a:rPr lang="de-DE" b="1" dirty="0">
                <a:latin typeface="Aptos" panose="020B0004020202020204" pitchFamily="34" charset="0"/>
              </a:rPr>
              <a:t> </a:t>
            </a:r>
            <a:r>
              <a:rPr lang="de-DE" b="1" dirty="0" err="1">
                <a:latin typeface="Aptos" panose="020B0004020202020204" pitchFamily="34" charset="0"/>
              </a:rPr>
              <a:t>criteri</a:t>
            </a:r>
            <a:r>
              <a:rPr lang="de-DE" b="1" dirty="0">
                <a:latin typeface="Aptos" panose="020B0004020202020204" pitchFamily="34" charset="0"/>
              </a:rPr>
              <a:t> </a:t>
            </a:r>
            <a:r>
              <a:rPr lang="de-DE" b="1" dirty="0" err="1">
                <a:latin typeface="Aptos" panose="020B0004020202020204" pitchFamily="34" charset="0"/>
              </a:rPr>
              <a:t>vengono</a:t>
            </a:r>
            <a:r>
              <a:rPr lang="de-DE" b="1" dirty="0">
                <a:latin typeface="Aptos" panose="020B0004020202020204" pitchFamily="34" charset="0"/>
              </a:rPr>
              <a:t> </a:t>
            </a:r>
            <a:r>
              <a:rPr lang="de-DE" b="1" dirty="0" err="1">
                <a:latin typeface="Aptos" panose="020B0004020202020204" pitchFamily="34" charset="0"/>
              </a:rPr>
              <a:t>utilizzati</a:t>
            </a:r>
            <a:r>
              <a:rPr lang="de-DE" b="1" dirty="0">
                <a:latin typeface="Aptos" panose="020B0004020202020204" pitchFamily="34" charset="0"/>
              </a:rPr>
              <a:t>? </a:t>
            </a:r>
            <a:r>
              <a:rPr lang="de-DE" dirty="0">
                <a:latin typeface="Aptos" panose="020B0004020202020204" pitchFamily="34" charset="0"/>
              </a:rPr>
              <a:t>(</a:t>
            </a:r>
            <a:r>
              <a:rPr lang="de-DE" dirty="0" err="1">
                <a:latin typeface="Aptos" panose="020B0004020202020204" pitchFamily="34" charset="0"/>
              </a:rPr>
              <a:t>standard</a:t>
            </a:r>
            <a:r>
              <a:rPr lang="de-DE" dirty="0">
                <a:latin typeface="Aptos" panose="020B0004020202020204" pitchFamily="34" charset="0"/>
              </a:rPr>
              <a:t> </a:t>
            </a:r>
            <a:r>
              <a:rPr lang="de-DE" dirty="0" err="1">
                <a:latin typeface="Aptos" panose="020B0004020202020204" pitchFamily="34" charset="0"/>
              </a:rPr>
              <a:t>sociali</a:t>
            </a:r>
            <a:r>
              <a:rPr lang="de-DE" dirty="0">
                <a:latin typeface="Aptos" panose="020B0004020202020204" pitchFamily="34" charset="0"/>
              </a:rPr>
              <a:t>, </a:t>
            </a:r>
            <a:r>
              <a:rPr lang="de-DE" dirty="0" err="1">
                <a:latin typeface="Aptos" panose="020B0004020202020204" pitchFamily="34" charset="0"/>
              </a:rPr>
              <a:t>ambientali</a:t>
            </a:r>
            <a:r>
              <a:rPr lang="de-DE" dirty="0">
                <a:latin typeface="Aptos" panose="020B0004020202020204" pitchFamily="34" charset="0"/>
              </a:rPr>
              <a:t>, </a:t>
            </a:r>
            <a:r>
              <a:rPr lang="de-DE" dirty="0" err="1">
                <a:latin typeface="Aptos" panose="020B0004020202020204" pitchFamily="34" charset="0"/>
              </a:rPr>
              <a:t>economici</a:t>
            </a:r>
            <a:r>
              <a:rPr lang="de-DE"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a:latin typeface="Aptos" panose="020B0004020202020204" pitchFamily="34" charset="0"/>
              </a:rPr>
              <a:t>Come </a:t>
            </a:r>
            <a:r>
              <a:rPr lang="de-DE" b="1" dirty="0" err="1">
                <a:latin typeface="Aptos" panose="020B0004020202020204" pitchFamily="34" charset="0"/>
              </a:rPr>
              <a:t>viene</a:t>
            </a:r>
            <a:r>
              <a:rPr lang="de-DE" b="1" dirty="0">
                <a:latin typeface="Aptos" panose="020B0004020202020204" pitchFamily="34" charset="0"/>
              </a:rPr>
              <a:t> </a:t>
            </a:r>
            <a:r>
              <a:rPr lang="de-DE" b="1" dirty="0" err="1">
                <a:latin typeface="Aptos" panose="020B0004020202020204" pitchFamily="34" charset="0"/>
              </a:rPr>
              <a:t>verificata</a:t>
            </a:r>
            <a:r>
              <a:rPr lang="de-DE" b="1" dirty="0">
                <a:latin typeface="Aptos" panose="020B0004020202020204" pitchFamily="34" charset="0"/>
              </a:rPr>
              <a:t> la </a:t>
            </a:r>
            <a:r>
              <a:rPr lang="de-DE" b="1" dirty="0" err="1">
                <a:latin typeface="Aptos" panose="020B0004020202020204" pitchFamily="34" charset="0"/>
              </a:rPr>
              <a:t>conformità</a:t>
            </a:r>
            <a:r>
              <a:rPr lang="de-DE" b="1" dirty="0">
                <a:latin typeface="Aptos" panose="020B0004020202020204" pitchFamily="34" charset="0"/>
              </a:rPr>
              <a:t>? </a:t>
            </a:r>
            <a:r>
              <a:rPr lang="de-DE" dirty="0">
                <a:latin typeface="Aptos" panose="020B0004020202020204" pitchFamily="34" charset="0"/>
              </a:rPr>
              <a:t>(</a:t>
            </a:r>
            <a:r>
              <a:rPr lang="de-DE" dirty="0" err="1">
                <a:latin typeface="Aptos" panose="020B0004020202020204" pitchFamily="34" charset="0"/>
              </a:rPr>
              <a:t>audit</a:t>
            </a:r>
            <a:r>
              <a:rPr lang="de-DE" dirty="0">
                <a:latin typeface="Aptos" panose="020B0004020202020204" pitchFamily="34" charset="0"/>
              </a:rPr>
              <a:t> </a:t>
            </a:r>
            <a:r>
              <a:rPr lang="de-DE" dirty="0" err="1">
                <a:latin typeface="Aptos" panose="020B0004020202020204" pitchFamily="34" charset="0"/>
              </a:rPr>
              <a:t>indipendenti</a:t>
            </a:r>
            <a:r>
              <a:rPr lang="de-DE" dirty="0">
                <a:latin typeface="Aptos" panose="020B0004020202020204" pitchFamily="34" charset="0"/>
              </a:rPr>
              <a:t>, </a:t>
            </a:r>
            <a:r>
              <a:rPr lang="de-DE" dirty="0" err="1">
                <a:latin typeface="Aptos" panose="020B0004020202020204" pitchFamily="34" charset="0"/>
              </a:rPr>
              <a:t>autovalutazione</a:t>
            </a:r>
            <a:r>
              <a:rPr lang="de-DE" dirty="0">
                <a:latin typeface="Aptos" panose="020B0004020202020204" pitchFamily="34" charset="0"/>
              </a:rPr>
              <a:t>, </a:t>
            </a:r>
            <a:r>
              <a:rPr lang="de-DE" dirty="0" err="1">
                <a:latin typeface="Aptos" panose="020B0004020202020204" pitchFamily="34" charset="0"/>
              </a:rPr>
              <a:t>ecc</a:t>
            </a:r>
            <a:r>
              <a:rPr lang="de-DE"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err="1">
                <a:latin typeface="Aptos" panose="020B0004020202020204" pitchFamily="34" charset="0"/>
              </a:rPr>
              <a:t>È</a:t>
            </a:r>
            <a:r>
              <a:rPr lang="de-DE" b="1" dirty="0">
                <a:latin typeface="Aptos" panose="020B0004020202020204" pitchFamily="34" charset="0"/>
              </a:rPr>
              <a:t> </a:t>
            </a:r>
            <a:r>
              <a:rPr lang="de-DE" b="1" dirty="0" err="1">
                <a:latin typeface="Aptos" panose="020B0004020202020204" pitchFamily="34" charset="0"/>
              </a:rPr>
              <a:t>trasparente</a:t>
            </a:r>
            <a:r>
              <a:rPr lang="de-DE" b="1" dirty="0">
                <a:latin typeface="Aptos" panose="020B0004020202020204" pitchFamily="34" charset="0"/>
              </a:rPr>
              <a:t> </a:t>
            </a:r>
            <a:r>
              <a:rPr lang="de-DE" b="1" dirty="0" err="1">
                <a:latin typeface="Aptos" panose="020B0004020202020204" pitchFamily="34" charset="0"/>
              </a:rPr>
              <a:t>e</a:t>
            </a:r>
            <a:r>
              <a:rPr lang="de-DE" b="1" dirty="0">
                <a:latin typeface="Aptos" panose="020B0004020202020204" pitchFamily="34" charset="0"/>
              </a:rPr>
              <a:t> </a:t>
            </a:r>
            <a:r>
              <a:rPr lang="de-DE" b="1" dirty="0" err="1">
                <a:latin typeface="Aptos" panose="020B0004020202020204" pitchFamily="34" charset="0"/>
              </a:rPr>
              <a:t>affidabile</a:t>
            </a:r>
            <a:r>
              <a:rPr lang="de-DE" b="1" dirty="0">
                <a:latin typeface="Aptos" panose="020B0004020202020204" pitchFamily="34" charset="0"/>
              </a:rPr>
              <a:t>?</a:t>
            </a:r>
            <a:endParaRPr dirty="0">
              <a:latin typeface="Aptos" panose="020B0004020202020204" pitchFamily="34" charset="0"/>
            </a:endParaRPr>
          </a:p>
          <a:p>
            <a:pPr marL="914400" lvl="1" indent="-355600" algn="l" rtl="0">
              <a:lnSpc>
                <a:spcPct val="90000"/>
              </a:lnSpc>
              <a:spcBef>
                <a:spcPts val="1800"/>
              </a:spcBef>
              <a:spcAft>
                <a:spcPts val="0"/>
              </a:spcAft>
              <a:buSzPct val="117647"/>
              <a:buChar char="•"/>
            </a:pPr>
            <a:r>
              <a:rPr lang="de-DE" b="1" dirty="0" err="1">
                <a:latin typeface="Aptos" panose="020B0004020202020204" pitchFamily="34" charset="0"/>
              </a:rPr>
              <a:t>È</a:t>
            </a:r>
            <a:r>
              <a:rPr lang="de-DE" b="1" dirty="0">
                <a:latin typeface="Aptos" panose="020B0004020202020204" pitchFamily="34" charset="0"/>
              </a:rPr>
              <a:t> in </a:t>
            </a:r>
            <a:r>
              <a:rPr lang="de-DE" b="1" dirty="0" err="1">
                <a:latin typeface="Aptos" panose="020B0004020202020204" pitchFamily="34" charset="0"/>
              </a:rPr>
              <a:t>linea</a:t>
            </a:r>
            <a:r>
              <a:rPr lang="de-DE" b="1" dirty="0">
                <a:latin typeface="Aptos" panose="020B0004020202020204" pitchFamily="34" charset="0"/>
              </a:rPr>
              <a:t> </a:t>
            </a:r>
            <a:r>
              <a:rPr lang="de-DE" b="1" dirty="0" err="1">
                <a:latin typeface="Aptos" panose="020B0004020202020204" pitchFamily="34" charset="0"/>
              </a:rPr>
              <a:t>con</a:t>
            </a:r>
            <a:r>
              <a:rPr lang="de-DE" b="1" dirty="0">
                <a:latin typeface="Aptos" panose="020B0004020202020204" pitchFamily="34" charset="0"/>
              </a:rPr>
              <a:t> </a:t>
            </a:r>
            <a:r>
              <a:rPr lang="de-DE" b="1" dirty="0" err="1">
                <a:latin typeface="Aptos" panose="020B0004020202020204" pitchFamily="34" charset="0"/>
              </a:rPr>
              <a:t>gli</a:t>
            </a:r>
            <a:r>
              <a:rPr lang="de-DE" b="1" dirty="0">
                <a:latin typeface="Aptos" panose="020B0004020202020204" pitchFamily="34" charset="0"/>
              </a:rPr>
              <a:t> </a:t>
            </a:r>
            <a:r>
              <a:rPr lang="de-DE" b="1" dirty="0" err="1">
                <a:latin typeface="Aptos" panose="020B0004020202020204" pitchFamily="34" charset="0"/>
              </a:rPr>
              <a:t>obiettivi</a:t>
            </a:r>
            <a:r>
              <a:rPr lang="de-DE" b="1" dirty="0">
                <a:latin typeface="Aptos" panose="020B0004020202020204" pitchFamily="34" charset="0"/>
              </a:rPr>
              <a:t> di </a:t>
            </a:r>
            <a:r>
              <a:rPr lang="de-DE" b="1" dirty="0" err="1">
                <a:latin typeface="Aptos" panose="020B0004020202020204" pitchFamily="34" charset="0"/>
              </a:rPr>
              <a:t>approvvigionamento</a:t>
            </a:r>
            <a:r>
              <a:rPr lang="de-DE" b="1" dirty="0">
                <a:latin typeface="Aptos" panose="020B0004020202020204" pitchFamily="34" charset="0"/>
              </a:rPr>
              <a:t> </a:t>
            </a:r>
            <a:r>
              <a:rPr lang="de-DE" b="1" dirty="0" err="1">
                <a:latin typeface="Aptos" panose="020B0004020202020204" pitchFamily="34" charset="0"/>
              </a:rPr>
              <a:t>sostenibile</a:t>
            </a:r>
            <a:r>
              <a:rPr lang="de-DE" b="1" dirty="0">
                <a:latin typeface="Aptos" panose="020B0004020202020204" pitchFamily="34" charset="0"/>
              </a:rPr>
              <a:t>?</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ct val="117647"/>
              <a:buFont typeface="Arial"/>
              <a:buNone/>
            </a:pPr>
            <a:endParaRPr dirty="0">
              <a:latin typeface="Aptos" panose="020B00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7"/>
          <p:cNvSpPr txBox="1">
            <a:spLocks noGrp="1"/>
          </p:cNvSpPr>
          <p:nvPr>
            <p:ph type="title"/>
          </p:nvPr>
        </p:nvSpPr>
        <p:spPr>
          <a:xfrm>
            <a:off x="594359" y="38388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Agenda</a:t>
            </a:r>
            <a:endParaRPr dirty="0">
              <a:latin typeface="Aptos Serif" panose="02020604070405020304" pitchFamily="18" charset="0"/>
              <a:ea typeface="Arial"/>
              <a:cs typeface="Aptos Serif" panose="02020604070405020304" pitchFamily="18" charset="0"/>
              <a:sym typeface="Arial"/>
            </a:endParaRPr>
          </a:p>
        </p:txBody>
      </p:sp>
      <p:pic>
        <p:nvPicPr>
          <p:cNvPr id="374" name="Google Shape;374;p57"/>
          <p:cNvPicPr preferRelativeResize="0"/>
          <p:nvPr/>
        </p:nvPicPr>
        <p:blipFill rotWithShape="1">
          <a:blip r:embed="rId3">
            <a:alphaModFix/>
          </a:blip>
          <a:srcRect/>
          <a:stretch/>
        </p:blipFill>
        <p:spPr>
          <a:xfrm>
            <a:off x="7734667" y="2415188"/>
            <a:ext cx="4289331" cy="3033266"/>
          </a:xfrm>
          <a:prstGeom prst="rect">
            <a:avLst/>
          </a:prstGeom>
          <a:noFill/>
          <a:ln>
            <a:noFill/>
          </a:ln>
        </p:spPr>
      </p:pic>
      <p:sp>
        <p:nvSpPr>
          <p:cNvPr id="375" name="Google Shape;375;p57"/>
          <p:cNvSpPr txBox="1">
            <a:spLocks noGrp="1"/>
          </p:cNvSpPr>
          <p:nvPr>
            <p:ph type="body" idx="1"/>
          </p:nvPr>
        </p:nvSpPr>
        <p:spPr>
          <a:xfrm>
            <a:off x="594359" y="2317643"/>
            <a:ext cx="6787800" cy="3708600"/>
          </a:xfrm>
          <a:prstGeom prst="rect">
            <a:avLst/>
          </a:prstGeom>
          <a:noFill/>
          <a:ln>
            <a:noFill/>
          </a:ln>
        </p:spPr>
        <p:txBody>
          <a:bodyPr spcFirstLastPara="1" wrap="square" lIns="0" tIns="228600" rIns="0" bIns="0" anchor="t" anchorCtr="0">
            <a:normAutofit/>
          </a:bodyPr>
          <a:lstStyle/>
          <a:p>
            <a:pPr marL="457200" lvl="0" indent="-381000" algn="l" rtl="0">
              <a:spcBef>
                <a:spcPts val="2200"/>
              </a:spcBef>
              <a:spcAft>
                <a:spcPts val="0"/>
              </a:spcAft>
              <a:buSzPts val="2400"/>
              <a:buAutoNum type="arabicPeriod"/>
            </a:pP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certificazioni</a:t>
            </a:r>
            <a:r>
              <a:rPr lang="de-DE" dirty="0">
                <a:latin typeface="Aptos" panose="020B0004020202020204" pitchFamily="34" charset="0"/>
              </a:rPr>
              <a:t>, </a:t>
            </a:r>
            <a:r>
              <a:rPr lang="de-DE" dirty="0" err="1">
                <a:latin typeface="Aptos" panose="020B0004020202020204" pitchFamily="34" charset="0"/>
              </a:rPr>
              <a:t>sistemi</a:t>
            </a:r>
            <a:r>
              <a:rPr lang="de-DE" dirty="0">
                <a:latin typeface="Aptos" panose="020B0004020202020204" pitchFamily="34" charset="0"/>
              </a:rPr>
              <a:t> di </a:t>
            </a:r>
            <a:r>
              <a:rPr lang="de-DE" dirty="0" err="1">
                <a:latin typeface="Aptos" panose="020B0004020202020204" pitchFamily="34" charset="0"/>
              </a:rPr>
              <a:t>gestione</a:t>
            </a:r>
            <a:r>
              <a:rPr lang="de-DE" dirty="0">
                <a:latin typeface="Aptos" panose="020B0004020202020204" pitchFamily="34" charset="0"/>
              </a:rPr>
              <a:t>: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po</a:t>
            </a:r>
            <a:r>
              <a:rPr lang="de-DE" dirty="0">
                <a:latin typeface="Aptos" panose="020B0004020202020204" pitchFamily="34" charset="0"/>
              </a:rPr>
              <a:t>’ di </a:t>
            </a:r>
            <a:r>
              <a:rPr lang="de-DE" dirty="0" err="1">
                <a:latin typeface="Aptos" panose="020B0004020202020204" pitchFamily="34" charset="0"/>
              </a:rPr>
              <a:t>chiarezza</a:t>
            </a:r>
            <a:r>
              <a:rPr lang="de-DE" dirty="0">
                <a:latin typeface="Aptos" panose="020B0004020202020204" pitchFamily="34" charset="0"/>
              </a:rPr>
              <a:t> </a:t>
            </a:r>
            <a:r>
              <a:rPr lang="de-DE" dirty="0" err="1">
                <a:latin typeface="Aptos" panose="020B0004020202020204" pitchFamily="34" charset="0"/>
              </a:rPr>
              <a:t>nella</a:t>
            </a:r>
            <a:r>
              <a:rPr lang="de-DE" dirty="0">
                <a:latin typeface="Aptos" panose="020B0004020202020204" pitchFamily="34" charset="0"/>
              </a:rPr>
              <a:t> </a:t>
            </a:r>
            <a:r>
              <a:rPr lang="de-DE" dirty="0" err="1">
                <a:latin typeface="Aptos" panose="020B0004020202020204" pitchFamily="34" charset="0"/>
              </a:rPr>
              <a:t>giungla</a:t>
            </a:r>
            <a:r>
              <a:rPr lang="de-DE" dirty="0">
                <a:latin typeface="Aptos" panose="020B0004020202020204" pitchFamily="34" charset="0"/>
              </a:rPr>
              <a:t> delle </a:t>
            </a:r>
            <a:r>
              <a:rPr lang="de-DE" dirty="0" err="1">
                <a:latin typeface="Aptos" panose="020B0004020202020204" pitchFamily="34" charset="0"/>
              </a:rPr>
              <a:t>etichette</a:t>
            </a:r>
            <a:endParaRPr dirty="0">
              <a:latin typeface="Aptos" panose="020B0004020202020204" pitchFamily="34" charset="0"/>
            </a:endParaRPr>
          </a:p>
          <a:p>
            <a:pPr marL="457200" lvl="0" indent="-381000" algn="l" rtl="0">
              <a:spcBef>
                <a:spcPts val="2200"/>
              </a:spcBef>
              <a:spcAft>
                <a:spcPts val="0"/>
              </a:spcAft>
              <a:buClr>
                <a:srgbClr val="035854"/>
              </a:buClr>
              <a:buSzPts val="2400"/>
              <a:buAutoNum type="arabicPeriod"/>
            </a:pPr>
            <a:r>
              <a:rPr lang="de-DE" dirty="0">
                <a:solidFill>
                  <a:srgbClr val="035854"/>
                </a:solidFill>
                <a:latin typeface="Aptos" panose="020B0004020202020204" pitchFamily="34" charset="0"/>
              </a:rPr>
              <a:t>Utilizzo delle </a:t>
            </a:r>
            <a:r>
              <a:rPr lang="de-DE" dirty="0" err="1">
                <a:solidFill>
                  <a:srgbClr val="035854"/>
                </a:solidFill>
                <a:latin typeface="Aptos" panose="020B0004020202020204" pitchFamily="34" charset="0"/>
              </a:rPr>
              <a:t>etichette</a:t>
            </a:r>
            <a:r>
              <a:rPr lang="de-DE" dirty="0">
                <a:solidFill>
                  <a:srgbClr val="035854"/>
                </a:solidFill>
                <a:latin typeface="Aptos" panose="020B0004020202020204" pitchFamily="34" charset="0"/>
              </a:rPr>
              <a:t> </a:t>
            </a:r>
            <a:r>
              <a:rPr lang="de-DE" dirty="0" err="1">
                <a:solidFill>
                  <a:srgbClr val="035854"/>
                </a:solidFill>
                <a:latin typeface="Aptos" panose="020B0004020202020204" pitchFamily="34" charset="0"/>
              </a:rPr>
              <a:t>nel</a:t>
            </a:r>
            <a:r>
              <a:rPr lang="de-DE" dirty="0">
                <a:solidFill>
                  <a:srgbClr val="035854"/>
                </a:solidFill>
                <a:latin typeface="Aptos" panose="020B0004020202020204" pitchFamily="34" charset="0"/>
              </a:rPr>
              <a:t> </a:t>
            </a:r>
            <a:r>
              <a:rPr lang="de-DE" dirty="0" err="1">
                <a:solidFill>
                  <a:srgbClr val="035854"/>
                </a:solidFill>
                <a:latin typeface="Aptos" panose="020B0004020202020204" pitchFamily="34" charset="0"/>
              </a:rPr>
              <a:t>contesto</a:t>
            </a:r>
            <a:r>
              <a:rPr lang="de-DE" dirty="0">
                <a:solidFill>
                  <a:srgbClr val="035854"/>
                </a:solidFill>
                <a:latin typeface="Aptos" panose="020B0004020202020204" pitchFamily="34" charset="0"/>
              </a:rPr>
              <a:t> delle gare </a:t>
            </a:r>
            <a:r>
              <a:rPr lang="de-DE" dirty="0" err="1">
                <a:solidFill>
                  <a:srgbClr val="035854"/>
                </a:solidFill>
                <a:latin typeface="Aptos" panose="020B0004020202020204" pitchFamily="34" charset="0"/>
              </a:rPr>
              <a:t>d’appalto</a:t>
            </a:r>
            <a:endParaRPr dirty="0">
              <a:solidFill>
                <a:srgbClr val="035854"/>
              </a:solidFill>
              <a:latin typeface="Aptos" panose="020B0004020202020204" pitchFamily="34" charset="0"/>
            </a:endParaRPr>
          </a:p>
          <a:p>
            <a:pPr marL="457200" lvl="0" indent="-381000" algn="l" rtl="0">
              <a:spcBef>
                <a:spcPts val="2200"/>
              </a:spcBef>
              <a:spcAft>
                <a:spcPts val="0"/>
              </a:spcAft>
              <a:buClr>
                <a:srgbClr val="035854"/>
              </a:buClr>
              <a:buSzPts val="2400"/>
              <a:buAutoNum type="arabicPeriod"/>
            </a:pPr>
            <a:r>
              <a:rPr lang="de-DE" dirty="0" err="1">
                <a:solidFill>
                  <a:srgbClr val="035854"/>
                </a:solidFill>
                <a:latin typeface="Aptos" panose="020B0004020202020204" pitchFamily="34" charset="0"/>
              </a:rPr>
              <a:t>Esercizio</a:t>
            </a:r>
            <a:endParaRPr dirty="0">
              <a:solidFill>
                <a:srgbClr val="035854"/>
              </a:solidFill>
              <a:latin typeface="Aptos" panose="020B0004020202020204" pitchFamily="34" charset="0"/>
            </a:endParaRPr>
          </a:p>
          <a:p>
            <a:pPr marL="457200" lvl="0" indent="-381000" algn="l" rtl="0">
              <a:spcBef>
                <a:spcPts val="2200"/>
              </a:spcBef>
              <a:spcAft>
                <a:spcPts val="0"/>
              </a:spcAft>
              <a:buClr>
                <a:srgbClr val="A3C42A"/>
              </a:buClr>
              <a:buSzPts val="2400"/>
              <a:buAutoNum type="arabicPeriod"/>
            </a:pPr>
            <a:r>
              <a:rPr lang="de-DE" dirty="0" err="1">
                <a:solidFill>
                  <a:srgbClr val="A3C42A"/>
                </a:solidFill>
                <a:latin typeface="Aptos" panose="020B0004020202020204" pitchFamily="34" charset="0"/>
              </a:rPr>
              <a:t>Presentazione</a:t>
            </a:r>
            <a:r>
              <a:rPr lang="de-DE" dirty="0">
                <a:solidFill>
                  <a:srgbClr val="A3C42A"/>
                </a:solidFill>
                <a:latin typeface="Aptos" panose="020B0004020202020204" pitchFamily="34" charset="0"/>
              </a:rPr>
              <a:t> di </a:t>
            </a:r>
            <a:r>
              <a:rPr lang="de-DE" dirty="0" err="1">
                <a:solidFill>
                  <a:srgbClr val="A3C42A"/>
                </a:solidFill>
                <a:latin typeface="Aptos" panose="020B0004020202020204" pitchFamily="34" charset="0"/>
              </a:rPr>
              <a:t>etichette</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ambientali</a:t>
            </a:r>
            <a:r>
              <a:rPr lang="de-DE" dirty="0">
                <a:solidFill>
                  <a:srgbClr val="A3C42A"/>
                </a:solidFill>
                <a:latin typeface="Aptos" panose="020B0004020202020204" pitchFamily="34" charset="0"/>
              </a:rPr>
              <a:t> </a:t>
            </a:r>
            <a:r>
              <a:rPr lang="de-DE" dirty="0" err="1">
                <a:solidFill>
                  <a:srgbClr val="A3C42A"/>
                </a:solidFill>
                <a:latin typeface="Aptos" panose="020B0004020202020204" pitchFamily="34" charset="0"/>
              </a:rPr>
              <a:t>selezionate</a:t>
            </a:r>
            <a:endParaRPr dirty="0">
              <a:solidFill>
                <a:srgbClr val="A3C42A"/>
              </a:solidFill>
              <a:latin typeface="Aptos" panose="020B00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8"/>
          <p:cNvSpPr txBox="1">
            <a:spLocks noGrp="1"/>
          </p:cNvSpPr>
          <p:nvPr>
            <p:ph type="title"/>
          </p:nvPr>
        </p:nvSpPr>
        <p:spPr>
          <a:xfrm>
            <a:off x="575309" y="925553"/>
            <a:ext cx="5320993"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4. </a:t>
            </a:r>
            <a:r>
              <a:rPr lang="de-DE" dirty="0" err="1">
                <a:latin typeface="Aptos Serif" panose="02020604070405020304" pitchFamily="18" charset="0"/>
                <a:ea typeface="Arial"/>
                <a:cs typeface="Aptos Serif" panose="02020604070405020304" pitchFamily="18" charset="0"/>
                <a:sym typeface="Arial"/>
              </a:rPr>
              <a:t>Presentazione</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marchi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selezionati</a:t>
            </a:r>
            <a:br>
              <a:rPr lang="de-DE" dirty="0">
                <a:solidFill>
                  <a:srgbClr val="A3C42A"/>
                </a:solidFill>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82" name="Google Shape;382;p58"/>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59"/>
          <p:cNvPicPr preferRelativeResize="0"/>
          <p:nvPr/>
        </p:nvPicPr>
        <p:blipFill rotWithShape="1">
          <a:blip r:embed="rId3">
            <a:alphaModFix/>
          </a:blip>
          <a:srcRect/>
          <a:stretch/>
        </p:blipFill>
        <p:spPr>
          <a:xfrm>
            <a:off x="7019172" y="1245542"/>
            <a:ext cx="1422515" cy="1410609"/>
          </a:xfrm>
          <a:prstGeom prst="rect">
            <a:avLst/>
          </a:prstGeom>
          <a:noFill/>
          <a:ln>
            <a:noFill/>
          </a:ln>
        </p:spPr>
      </p:pic>
      <p:sp>
        <p:nvSpPr>
          <p:cNvPr id="389" name="Google Shape;389;p59"/>
          <p:cNvSpPr txBox="1">
            <a:spLocks noGrp="1"/>
          </p:cNvSpPr>
          <p:nvPr>
            <p:ph type="title"/>
          </p:nvPr>
        </p:nvSpPr>
        <p:spPr>
          <a:xfrm>
            <a:off x="668878" y="747104"/>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multiprodotto</a:t>
            </a:r>
            <a:r>
              <a:rPr lang="de-DE" dirty="0">
                <a:latin typeface="Aptos Serif" panose="02020604070405020304" pitchFamily="18" charset="0"/>
                <a:ea typeface="Arial"/>
                <a:cs typeface="Aptos Serif" panose="02020604070405020304" pitchFamily="18" charset="0"/>
                <a:sym typeface="Arial"/>
              </a:rPr>
              <a:t>)</a:t>
            </a:r>
            <a:br>
              <a:rPr lang="de-DE" dirty="0">
                <a:latin typeface="Aptos Serif" panose="02020604070405020304" pitchFamily="18" charset="0"/>
                <a:cs typeface="Aptos Serif" panose="02020604070405020304" pitchFamily="18" charset="0"/>
              </a:rPr>
            </a:br>
            <a:br>
              <a:rPr lang="de-DE" dirty="0"/>
            </a:br>
            <a:endParaRPr dirty="0"/>
          </a:p>
        </p:txBody>
      </p:sp>
      <p:sp>
        <p:nvSpPr>
          <p:cNvPr id="390" name="Google Shape;390;p59"/>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endParaRPr/>
          </a:p>
          <a:p>
            <a:pPr marL="457200" lvl="0" indent="-228600" algn="l" rtl="0">
              <a:lnSpc>
                <a:spcPct val="80000"/>
              </a:lnSpc>
              <a:spcBef>
                <a:spcPts val="2200"/>
              </a:spcBef>
              <a:spcAft>
                <a:spcPts val="0"/>
              </a:spcAft>
              <a:buClr>
                <a:schemeClr val="accent4"/>
              </a:buClr>
              <a:buSzPts val="2400"/>
              <a:buFont typeface="Arial"/>
              <a:buNone/>
            </a:pPr>
            <a:endParaRPr/>
          </a:p>
          <a:p>
            <a:pPr marL="457200" lvl="0" indent="-228600" algn="l" rtl="0">
              <a:lnSpc>
                <a:spcPct val="80000"/>
              </a:lnSpc>
              <a:spcBef>
                <a:spcPts val="2200"/>
              </a:spcBef>
              <a:spcAft>
                <a:spcPts val="0"/>
              </a:spcAft>
              <a:buClr>
                <a:schemeClr val="accent4"/>
              </a:buClr>
              <a:buSzPts val="2400"/>
              <a:buFont typeface="Arial"/>
              <a:buNone/>
            </a:pPr>
            <a:endParaRPr/>
          </a:p>
        </p:txBody>
      </p:sp>
      <p:pic>
        <p:nvPicPr>
          <p:cNvPr id="391" name="Google Shape;391;p59"/>
          <p:cNvPicPr preferRelativeResize="0"/>
          <p:nvPr/>
        </p:nvPicPr>
        <p:blipFill rotWithShape="1">
          <a:blip r:embed="rId4">
            <a:alphaModFix/>
          </a:blip>
          <a:srcRect l="19535" r="19535"/>
          <a:stretch/>
        </p:blipFill>
        <p:spPr>
          <a:xfrm>
            <a:off x="884167" y="1466916"/>
            <a:ext cx="1037946" cy="854512"/>
          </a:xfrm>
          <a:prstGeom prst="rect">
            <a:avLst/>
          </a:prstGeom>
          <a:noFill/>
          <a:ln>
            <a:noFill/>
          </a:ln>
        </p:spPr>
      </p:pic>
      <p:pic>
        <p:nvPicPr>
          <p:cNvPr id="392" name="Google Shape;392;p59"/>
          <p:cNvPicPr preferRelativeResize="0"/>
          <p:nvPr/>
        </p:nvPicPr>
        <p:blipFill rotWithShape="1">
          <a:blip r:embed="rId5">
            <a:alphaModFix/>
          </a:blip>
          <a:srcRect l="25519" r="19754"/>
          <a:stretch/>
        </p:blipFill>
        <p:spPr>
          <a:xfrm>
            <a:off x="858650" y="2539386"/>
            <a:ext cx="1287296" cy="1176111"/>
          </a:xfrm>
          <a:prstGeom prst="rect">
            <a:avLst/>
          </a:prstGeom>
          <a:noFill/>
          <a:ln>
            <a:noFill/>
          </a:ln>
        </p:spPr>
      </p:pic>
      <p:pic>
        <p:nvPicPr>
          <p:cNvPr id="393" name="Google Shape;393;p59"/>
          <p:cNvPicPr preferRelativeResize="0"/>
          <p:nvPr/>
        </p:nvPicPr>
        <p:blipFill rotWithShape="1">
          <a:blip r:embed="rId6">
            <a:alphaModFix/>
          </a:blip>
          <a:srcRect/>
          <a:stretch/>
        </p:blipFill>
        <p:spPr>
          <a:xfrm>
            <a:off x="858650" y="4005695"/>
            <a:ext cx="1010215" cy="990578"/>
          </a:xfrm>
          <a:prstGeom prst="rect">
            <a:avLst/>
          </a:prstGeom>
          <a:noFill/>
          <a:ln>
            <a:noFill/>
          </a:ln>
        </p:spPr>
      </p:pic>
      <p:sp>
        <p:nvSpPr>
          <p:cNvPr id="394" name="Google Shape;394;p59"/>
          <p:cNvSpPr/>
          <p:nvPr/>
        </p:nvSpPr>
        <p:spPr>
          <a:xfrm>
            <a:off x="707436" y="1268760"/>
            <a:ext cx="1505185" cy="499418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95" name="Google Shape;395;p59"/>
          <p:cNvPicPr preferRelativeResize="0"/>
          <p:nvPr/>
        </p:nvPicPr>
        <p:blipFill rotWithShape="1">
          <a:blip r:embed="rId7">
            <a:alphaModFix/>
          </a:blip>
          <a:srcRect/>
          <a:stretch/>
        </p:blipFill>
        <p:spPr>
          <a:xfrm>
            <a:off x="884167" y="5099333"/>
            <a:ext cx="1037946" cy="933943"/>
          </a:xfrm>
          <a:prstGeom prst="rect">
            <a:avLst/>
          </a:prstGeom>
          <a:noFill/>
          <a:ln>
            <a:noFill/>
          </a:ln>
        </p:spPr>
      </p:pic>
      <p:pic>
        <p:nvPicPr>
          <p:cNvPr id="396" name="Google Shape;396;p59"/>
          <p:cNvPicPr preferRelativeResize="0"/>
          <p:nvPr/>
        </p:nvPicPr>
        <p:blipFill rotWithShape="1">
          <a:blip r:embed="rId4">
            <a:alphaModFix/>
          </a:blip>
          <a:srcRect l="19535" r="19535"/>
          <a:stretch/>
        </p:blipFill>
        <p:spPr>
          <a:xfrm>
            <a:off x="851761" y="1483990"/>
            <a:ext cx="1037946" cy="854512"/>
          </a:xfrm>
          <a:prstGeom prst="rect">
            <a:avLst/>
          </a:prstGeom>
          <a:noFill/>
          <a:ln>
            <a:noFill/>
          </a:ln>
        </p:spPr>
      </p:pic>
      <p:pic>
        <p:nvPicPr>
          <p:cNvPr id="397" name="Google Shape;397;p59"/>
          <p:cNvPicPr preferRelativeResize="0"/>
          <p:nvPr/>
        </p:nvPicPr>
        <p:blipFill rotWithShape="1">
          <a:blip r:embed="rId5">
            <a:alphaModFix/>
          </a:blip>
          <a:srcRect l="25519" r="19754"/>
          <a:stretch/>
        </p:blipFill>
        <p:spPr>
          <a:xfrm>
            <a:off x="826244" y="2556460"/>
            <a:ext cx="1287296" cy="1176111"/>
          </a:xfrm>
          <a:prstGeom prst="rect">
            <a:avLst/>
          </a:prstGeom>
          <a:noFill/>
          <a:ln>
            <a:noFill/>
          </a:ln>
        </p:spPr>
      </p:pic>
      <p:pic>
        <p:nvPicPr>
          <p:cNvPr id="398" name="Google Shape;398;p59"/>
          <p:cNvPicPr preferRelativeResize="0"/>
          <p:nvPr/>
        </p:nvPicPr>
        <p:blipFill rotWithShape="1">
          <a:blip r:embed="rId6">
            <a:alphaModFix/>
          </a:blip>
          <a:srcRect/>
          <a:stretch/>
        </p:blipFill>
        <p:spPr>
          <a:xfrm>
            <a:off x="826244" y="4022769"/>
            <a:ext cx="1010215" cy="990578"/>
          </a:xfrm>
          <a:prstGeom prst="rect">
            <a:avLst/>
          </a:prstGeom>
          <a:noFill/>
          <a:ln>
            <a:noFill/>
          </a:ln>
        </p:spPr>
      </p:pic>
      <p:pic>
        <p:nvPicPr>
          <p:cNvPr id="399" name="Google Shape;399;p59"/>
          <p:cNvPicPr preferRelativeResize="0"/>
          <p:nvPr/>
        </p:nvPicPr>
        <p:blipFill rotWithShape="1">
          <a:blip r:embed="rId8">
            <a:alphaModFix/>
          </a:blip>
          <a:srcRect/>
          <a:stretch/>
        </p:blipFill>
        <p:spPr>
          <a:xfrm>
            <a:off x="5026495" y="2904672"/>
            <a:ext cx="1064376" cy="1232790"/>
          </a:xfrm>
          <a:prstGeom prst="rect">
            <a:avLst/>
          </a:prstGeom>
          <a:noFill/>
          <a:ln>
            <a:noFill/>
          </a:ln>
        </p:spPr>
      </p:pic>
      <p:pic>
        <p:nvPicPr>
          <p:cNvPr id="400" name="Google Shape;400;p59"/>
          <p:cNvPicPr preferRelativeResize="0"/>
          <p:nvPr/>
        </p:nvPicPr>
        <p:blipFill rotWithShape="1">
          <a:blip r:embed="rId9">
            <a:alphaModFix/>
          </a:blip>
          <a:srcRect/>
          <a:stretch/>
        </p:blipFill>
        <p:spPr>
          <a:xfrm>
            <a:off x="4983010" y="4596550"/>
            <a:ext cx="1232791" cy="1232791"/>
          </a:xfrm>
          <a:prstGeom prst="rect">
            <a:avLst/>
          </a:prstGeom>
          <a:noFill/>
          <a:ln>
            <a:noFill/>
          </a:ln>
        </p:spPr>
      </p:pic>
      <p:sp>
        <p:nvSpPr>
          <p:cNvPr id="401" name="Google Shape;401;p59"/>
          <p:cNvSpPr/>
          <p:nvPr/>
        </p:nvSpPr>
        <p:spPr>
          <a:xfrm>
            <a:off x="4666450" y="1271587"/>
            <a:ext cx="1837383" cy="499418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grpSp>
        <p:nvGrpSpPr>
          <p:cNvPr id="402" name="Google Shape;402;p59"/>
          <p:cNvGrpSpPr/>
          <p:nvPr/>
        </p:nvGrpSpPr>
        <p:grpSpPr>
          <a:xfrm>
            <a:off x="2545459" y="1251397"/>
            <a:ext cx="1730310" cy="5010602"/>
            <a:chOff x="7608168" y="1412776"/>
            <a:chExt cx="1730310" cy="5010602"/>
          </a:xfrm>
        </p:grpSpPr>
        <p:pic>
          <p:nvPicPr>
            <p:cNvPr id="403" name="Google Shape;403;p59"/>
            <p:cNvPicPr preferRelativeResize="0"/>
            <p:nvPr/>
          </p:nvPicPr>
          <p:blipFill rotWithShape="1">
            <a:blip r:embed="rId10">
              <a:alphaModFix/>
            </a:blip>
            <a:srcRect l="21182" r="18724"/>
            <a:stretch/>
          </p:blipFill>
          <p:spPr>
            <a:xfrm>
              <a:off x="7823458" y="1602110"/>
              <a:ext cx="1318233" cy="1052775"/>
            </a:xfrm>
            <a:prstGeom prst="rect">
              <a:avLst/>
            </a:prstGeom>
            <a:noFill/>
            <a:ln>
              <a:noFill/>
            </a:ln>
          </p:spPr>
        </p:pic>
        <p:sp>
          <p:nvSpPr>
            <p:cNvPr id="404" name="Google Shape;404;p59"/>
            <p:cNvSpPr/>
            <p:nvPr/>
          </p:nvSpPr>
          <p:spPr>
            <a:xfrm>
              <a:off x="7608168" y="1412776"/>
              <a:ext cx="1730310" cy="501060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05" name="Google Shape;405;p59"/>
            <p:cNvPicPr preferRelativeResize="0"/>
            <p:nvPr/>
          </p:nvPicPr>
          <p:blipFill rotWithShape="1">
            <a:blip r:embed="rId11">
              <a:alphaModFix/>
            </a:blip>
            <a:srcRect/>
            <a:stretch/>
          </p:blipFill>
          <p:spPr>
            <a:xfrm>
              <a:off x="7968208" y="2924944"/>
              <a:ext cx="1062863" cy="1053022"/>
            </a:xfrm>
            <a:prstGeom prst="rect">
              <a:avLst/>
            </a:prstGeom>
            <a:noFill/>
            <a:ln>
              <a:noFill/>
            </a:ln>
          </p:spPr>
        </p:pic>
        <p:pic>
          <p:nvPicPr>
            <p:cNvPr id="406" name="Google Shape;406;p59" descr="naturland fair"/>
            <p:cNvPicPr preferRelativeResize="0"/>
            <p:nvPr/>
          </p:nvPicPr>
          <p:blipFill rotWithShape="1">
            <a:blip r:embed="rId12">
              <a:alphaModFix/>
            </a:blip>
            <a:srcRect/>
            <a:stretch/>
          </p:blipFill>
          <p:spPr>
            <a:xfrm>
              <a:off x="8040216" y="4219776"/>
              <a:ext cx="944868" cy="2088232"/>
            </a:xfrm>
            <a:prstGeom prst="rect">
              <a:avLst/>
            </a:prstGeom>
            <a:noFill/>
            <a:ln>
              <a:noFill/>
            </a:ln>
          </p:spPr>
        </p:pic>
      </p:grpSp>
      <p:sp>
        <p:nvSpPr>
          <p:cNvPr id="407" name="Google Shape;407;p59"/>
          <p:cNvSpPr/>
          <p:nvPr/>
        </p:nvSpPr>
        <p:spPr>
          <a:xfrm>
            <a:off x="6884458" y="1242507"/>
            <a:ext cx="2361143" cy="210727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08" name="Google Shape;408;p59"/>
          <p:cNvPicPr preferRelativeResize="0"/>
          <p:nvPr/>
        </p:nvPicPr>
        <p:blipFill rotWithShape="1">
          <a:blip r:embed="rId13">
            <a:alphaModFix/>
          </a:blip>
          <a:srcRect l="21023" t="-6485" r="23864" b="2418"/>
          <a:stretch/>
        </p:blipFill>
        <p:spPr>
          <a:xfrm>
            <a:off x="7960674" y="2100347"/>
            <a:ext cx="1154550" cy="1023559"/>
          </a:xfrm>
          <a:prstGeom prst="rect">
            <a:avLst/>
          </a:prstGeom>
          <a:noFill/>
          <a:ln>
            <a:noFill/>
          </a:ln>
        </p:spPr>
      </p:pic>
      <p:grpSp>
        <p:nvGrpSpPr>
          <p:cNvPr id="409" name="Google Shape;409;p59"/>
          <p:cNvGrpSpPr/>
          <p:nvPr/>
        </p:nvGrpSpPr>
        <p:grpSpPr>
          <a:xfrm>
            <a:off x="6911511" y="3537965"/>
            <a:ext cx="2361143" cy="2708726"/>
            <a:chOff x="2628760" y="3720551"/>
            <a:chExt cx="2361143" cy="2708726"/>
          </a:xfrm>
        </p:grpSpPr>
        <p:pic>
          <p:nvPicPr>
            <p:cNvPr id="410" name="Google Shape;410;p59"/>
            <p:cNvPicPr preferRelativeResize="0"/>
            <p:nvPr/>
          </p:nvPicPr>
          <p:blipFill rotWithShape="1">
            <a:blip r:embed="rId14">
              <a:alphaModFix/>
            </a:blip>
            <a:srcRect/>
            <a:stretch/>
          </p:blipFill>
          <p:spPr>
            <a:xfrm>
              <a:off x="2919413" y="3887707"/>
              <a:ext cx="1725733" cy="1075132"/>
            </a:xfrm>
            <a:prstGeom prst="rect">
              <a:avLst/>
            </a:prstGeom>
            <a:noFill/>
            <a:ln>
              <a:noFill/>
            </a:ln>
          </p:spPr>
        </p:pic>
        <p:sp>
          <p:nvSpPr>
            <p:cNvPr id="411" name="Google Shape;411;p59"/>
            <p:cNvSpPr/>
            <p:nvPr/>
          </p:nvSpPr>
          <p:spPr>
            <a:xfrm>
              <a:off x="2628760" y="3720551"/>
              <a:ext cx="2361143" cy="270872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12" name="Google Shape;412;p59"/>
            <p:cNvPicPr preferRelativeResize="0"/>
            <p:nvPr/>
          </p:nvPicPr>
          <p:blipFill rotWithShape="1">
            <a:blip r:embed="rId15">
              <a:alphaModFix/>
            </a:blip>
            <a:srcRect/>
            <a:stretch/>
          </p:blipFill>
          <p:spPr>
            <a:xfrm>
              <a:off x="3094956" y="4975459"/>
              <a:ext cx="1428750" cy="1428750"/>
            </a:xfrm>
            <a:prstGeom prst="rect">
              <a:avLst/>
            </a:prstGeom>
            <a:noFill/>
            <a:ln>
              <a:noFill/>
            </a:ln>
          </p:spPr>
        </p:pic>
      </p:grpSp>
      <p:sp>
        <p:nvSpPr>
          <p:cNvPr id="413" name="Google Shape;413;p59"/>
          <p:cNvSpPr/>
          <p:nvPr/>
        </p:nvSpPr>
        <p:spPr>
          <a:xfrm>
            <a:off x="9648252" y="1268760"/>
            <a:ext cx="2093902" cy="456344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414" name="Google Shape;414;p59" descr="EU-Bio-Logo.jpg"/>
          <p:cNvPicPr preferRelativeResize="0"/>
          <p:nvPr/>
        </p:nvPicPr>
        <p:blipFill rotWithShape="1">
          <a:blip r:embed="rId16">
            <a:alphaModFix/>
          </a:blip>
          <a:srcRect/>
          <a:stretch/>
        </p:blipFill>
        <p:spPr>
          <a:xfrm>
            <a:off x="5069093" y="1749113"/>
            <a:ext cx="1058470" cy="709175"/>
          </a:xfrm>
          <a:prstGeom prst="rect">
            <a:avLst/>
          </a:prstGeom>
          <a:noFill/>
          <a:ln>
            <a:noFill/>
          </a:ln>
        </p:spPr>
      </p:pic>
      <p:pic>
        <p:nvPicPr>
          <p:cNvPr id="415" name="Google Shape;415;p59" descr="Ein Bild, das Text, Schrift, Screenshot, Grafiken enthält.&#10;&#10;KI-generierte Inhalte können fehlerhaft sein."/>
          <p:cNvPicPr preferRelativeResize="0"/>
          <p:nvPr/>
        </p:nvPicPr>
        <p:blipFill rotWithShape="1">
          <a:blip r:embed="rId17">
            <a:alphaModFix/>
          </a:blip>
          <a:srcRect/>
          <a:stretch/>
        </p:blipFill>
        <p:spPr>
          <a:xfrm>
            <a:off x="9682457" y="1366355"/>
            <a:ext cx="1910658" cy="1473937"/>
          </a:xfrm>
          <a:prstGeom prst="rect">
            <a:avLst/>
          </a:prstGeom>
          <a:noFill/>
          <a:ln>
            <a:noFill/>
          </a:ln>
        </p:spPr>
      </p:pic>
      <p:pic>
        <p:nvPicPr>
          <p:cNvPr id="416" name="Google Shape;416;p59" descr="Cradle to Cradle Products Innovation Institute Launches Cradle to ..."/>
          <p:cNvPicPr preferRelativeResize="0"/>
          <p:nvPr/>
        </p:nvPicPr>
        <p:blipFill rotWithShape="1">
          <a:blip r:embed="rId18">
            <a:alphaModFix/>
          </a:blip>
          <a:srcRect l="13407" t="4818" r="18545" b="-733"/>
          <a:stretch/>
        </p:blipFill>
        <p:spPr>
          <a:xfrm>
            <a:off x="9915525" y="4510087"/>
            <a:ext cx="1445373" cy="1331330"/>
          </a:xfrm>
          <a:prstGeom prst="rect">
            <a:avLst/>
          </a:prstGeom>
          <a:noFill/>
          <a:ln>
            <a:noFill/>
          </a:ln>
        </p:spPr>
      </p:pic>
      <p:pic>
        <p:nvPicPr>
          <p:cNvPr id="417" name="Google Shape;417;p59" descr="De La Rue is proud to announce that its Bathford Paper Mill has ..."/>
          <p:cNvPicPr preferRelativeResize="0"/>
          <p:nvPr/>
        </p:nvPicPr>
        <p:blipFill rotWithShape="1">
          <a:blip r:embed="rId19">
            <a:alphaModFix/>
          </a:blip>
          <a:srcRect/>
          <a:stretch/>
        </p:blipFill>
        <p:spPr>
          <a:xfrm>
            <a:off x="10070306" y="3011557"/>
            <a:ext cx="1254918" cy="137066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0"/>
          <p:cNvSpPr txBox="1">
            <a:spLocks noGrp="1"/>
          </p:cNvSpPr>
          <p:nvPr>
            <p:ph type="title"/>
          </p:nvPr>
        </p:nvSpPr>
        <p:spPr>
          <a:xfrm>
            <a:off x="594359" y="40674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multiprodotto</a:t>
            </a:r>
            <a:r>
              <a:rPr lang="de-DE" dirty="0">
                <a:latin typeface="Aptos Serif" panose="02020604070405020304" pitchFamily="18" charset="0"/>
                <a:ea typeface="Arial"/>
                <a:cs typeface="Aptos Serif" panose="02020604070405020304" pitchFamily="18" charset="0"/>
                <a:sym typeface="Arial"/>
              </a:rPr>
              <a:t> – </a:t>
            </a:r>
            <a:br>
              <a:rPr lang="de-DE" dirty="0">
                <a:latin typeface="Aptos Serif" panose="02020604070405020304" pitchFamily="18" charset="0"/>
                <a:ea typeface="Arial"/>
                <a:cs typeface="Aptos Serif" panose="02020604070405020304" pitchFamily="18" charset="0"/>
                <a:sym typeface="Arial"/>
              </a:rPr>
            </a:br>
            <a:r>
              <a:rPr lang="de-DE" dirty="0">
                <a:latin typeface="Aptos Serif" panose="02020604070405020304" pitchFamily="18" charset="0"/>
                <a:ea typeface="Arial"/>
                <a:cs typeface="Aptos Serif" panose="02020604070405020304" pitchFamily="18" charset="0"/>
                <a:sym typeface="Arial"/>
              </a:rPr>
              <a:t>Marchio Ecolabel UE</a:t>
            </a:r>
            <a:endParaRPr dirty="0">
              <a:latin typeface="Aptos Serif" panose="02020604070405020304" pitchFamily="18" charset="0"/>
              <a:ea typeface="Arial"/>
              <a:cs typeface="Aptos Serif" panose="02020604070405020304" pitchFamily="18" charset="0"/>
              <a:sym typeface="Arial"/>
            </a:endParaRPr>
          </a:p>
        </p:txBody>
      </p:sp>
      <p:pic>
        <p:nvPicPr>
          <p:cNvPr id="424" name="Google Shape;424;p60"/>
          <p:cNvPicPr preferRelativeResize="0"/>
          <p:nvPr/>
        </p:nvPicPr>
        <p:blipFill rotWithShape="1">
          <a:blip r:embed="rId3">
            <a:alphaModFix/>
          </a:blip>
          <a:srcRect l="25519" r="19754"/>
          <a:stretch/>
        </p:blipFill>
        <p:spPr>
          <a:xfrm>
            <a:off x="7711203" y="1007309"/>
            <a:ext cx="1656184" cy="1440960"/>
          </a:xfrm>
          <a:prstGeom prst="rect">
            <a:avLst/>
          </a:prstGeom>
          <a:noFill/>
          <a:ln>
            <a:noFill/>
          </a:ln>
        </p:spPr>
      </p:pic>
      <p:pic>
        <p:nvPicPr>
          <p:cNvPr id="425" name="Google Shape;425;p60"/>
          <p:cNvPicPr preferRelativeResize="0"/>
          <p:nvPr/>
        </p:nvPicPr>
        <p:blipFill rotWithShape="1">
          <a:blip r:embed="rId4">
            <a:alphaModFix/>
          </a:blip>
          <a:srcRect l="21182" r="18724"/>
          <a:stretch/>
        </p:blipFill>
        <p:spPr>
          <a:xfrm>
            <a:off x="8149915" y="2573023"/>
            <a:ext cx="1318233" cy="1002557"/>
          </a:xfrm>
          <a:prstGeom prst="rect">
            <a:avLst/>
          </a:prstGeom>
          <a:noFill/>
          <a:ln>
            <a:noFill/>
          </a:ln>
        </p:spPr>
      </p:pic>
      <p:pic>
        <p:nvPicPr>
          <p:cNvPr id="426" name="Google Shape;426;p60"/>
          <p:cNvPicPr preferRelativeResize="0"/>
          <p:nvPr/>
        </p:nvPicPr>
        <p:blipFill rotWithShape="1">
          <a:blip r:embed="rId5">
            <a:alphaModFix/>
          </a:blip>
          <a:srcRect l="19535" r="19535"/>
          <a:stretch/>
        </p:blipFill>
        <p:spPr>
          <a:xfrm>
            <a:off x="10029886" y="4136176"/>
            <a:ext cx="1233264" cy="966881"/>
          </a:xfrm>
          <a:prstGeom prst="rect">
            <a:avLst/>
          </a:prstGeom>
          <a:noFill/>
          <a:ln>
            <a:noFill/>
          </a:ln>
        </p:spPr>
      </p:pic>
      <p:pic>
        <p:nvPicPr>
          <p:cNvPr id="427" name="Google Shape;427;p60"/>
          <p:cNvPicPr preferRelativeResize="0"/>
          <p:nvPr/>
        </p:nvPicPr>
        <p:blipFill rotWithShape="1">
          <a:blip r:embed="rId6">
            <a:alphaModFix/>
          </a:blip>
          <a:srcRect/>
          <a:stretch/>
        </p:blipFill>
        <p:spPr>
          <a:xfrm>
            <a:off x="8279569" y="4002870"/>
            <a:ext cx="1087818" cy="1015792"/>
          </a:xfrm>
          <a:prstGeom prst="rect">
            <a:avLst/>
          </a:prstGeom>
          <a:noFill/>
          <a:ln>
            <a:noFill/>
          </a:ln>
        </p:spPr>
      </p:pic>
      <p:pic>
        <p:nvPicPr>
          <p:cNvPr id="428" name="Google Shape;428;p60"/>
          <p:cNvPicPr preferRelativeResize="0"/>
          <p:nvPr/>
        </p:nvPicPr>
        <p:blipFill rotWithShape="1">
          <a:blip r:embed="rId7">
            <a:alphaModFix/>
          </a:blip>
          <a:srcRect/>
          <a:stretch/>
        </p:blipFill>
        <p:spPr>
          <a:xfrm>
            <a:off x="10225204" y="2622780"/>
            <a:ext cx="1037946" cy="889394"/>
          </a:xfrm>
          <a:prstGeom prst="rect">
            <a:avLst/>
          </a:prstGeom>
          <a:noFill/>
          <a:ln>
            <a:noFill/>
          </a:ln>
        </p:spPr>
      </p:pic>
      <p:sp>
        <p:nvSpPr>
          <p:cNvPr id="429" name="Google Shape;429;p60"/>
          <p:cNvSpPr txBox="1">
            <a:spLocks noGrp="1"/>
          </p:cNvSpPr>
          <p:nvPr>
            <p:ph type="body" idx="1"/>
          </p:nvPr>
        </p:nvSpPr>
        <p:spPr>
          <a:xfrm>
            <a:off x="594359" y="2281918"/>
            <a:ext cx="7116844" cy="4427492"/>
          </a:xfrm>
          <a:prstGeom prst="rect">
            <a:avLst/>
          </a:prstGeom>
          <a:noFill/>
          <a:ln>
            <a:noFill/>
          </a:ln>
        </p:spPr>
        <p:txBody>
          <a:bodyPr spcFirstLastPara="1" wrap="square" lIns="0" tIns="228600" rIns="0" bIns="0" anchor="t" anchorCtr="0">
            <a:normAutofit fontScale="62500" lnSpcReduction="20000"/>
          </a:bodyPr>
          <a:lstStyle/>
          <a:p>
            <a:pPr marL="571500"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Attualmente</a:t>
            </a:r>
            <a:r>
              <a:rPr lang="de-DE" dirty="0">
                <a:latin typeface="Aptos" panose="020B0004020202020204" pitchFamily="34" charset="0"/>
              </a:rPr>
              <a:t> 87.485 </a:t>
            </a:r>
            <a:r>
              <a:rPr lang="de-DE" dirty="0" err="1">
                <a:latin typeface="Aptos" panose="020B0004020202020204" pitchFamily="34" charset="0"/>
              </a:rPr>
              <a:t>prodotti</a:t>
            </a:r>
            <a:r>
              <a:rPr lang="de-DE" dirty="0">
                <a:latin typeface="Aptos" panose="020B0004020202020204" pitchFamily="34" charset="0"/>
              </a:rPr>
              <a:t> in tutta </a:t>
            </a:r>
            <a:r>
              <a:rPr lang="de-DE" dirty="0" err="1">
                <a:latin typeface="Aptos" panose="020B0004020202020204" pitchFamily="34" charset="0"/>
              </a:rPr>
              <a:t>l’UE</a:t>
            </a:r>
            <a:r>
              <a:rPr lang="de-DE" dirty="0">
                <a:latin typeface="Aptos" panose="020B0004020202020204" pitchFamily="34" charset="0"/>
              </a:rPr>
              <a:t> </a:t>
            </a:r>
            <a:r>
              <a:rPr lang="de-DE" dirty="0" err="1">
                <a:latin typeface="Aptos" panose="020B0004020202020204" pitchFamily="34" charset="0"/>
              </a:rPr>
              <a:t>appartenenti</a:t>
            </a:r>
            <a:r>
              <a:rPr lang="de-DE" dirty="0">
                <a:latin typeface="Aptos" panose="020B0004020202020204" pitchFamily="34" charset="0"/>
              </a:rPr>
              <a:t> a </a:t>
            </a:r>
            <a:r>
              <a:rPr lang="de-DE" dirty="0" err="1">
                <a:latin typeface="Aptos" panose="020B0004020202020204" pitchFamily="34" charset="0"/>
              </a:rPr>
              <a:t>oltre</a:t>
            </a:r>
            <a:r>
              <a:rPr lang="de-DE" dirty="0">
                <a:latin typeface="Aptos" panose="020B0004020202020204" pitchFamily="34" charset="0"/>
              </a:rPr>
              <a:t> 20 </a:t>
            </a:r>
            <a:r>
              <a:rPr lang="de-DE" dirty="0" err="1">
                <a:latin typeface="Aptos" panose="020B0004020202020204" pitchFamily="34" charset="0"/>
              </a:rPr>
              <a:t>gruppi</a:t>
            </a:r>
            <a:r>
              <a:rPr lang="de-DE" dirty="0">
                <a:latin typeface="Aptos" panose="020B0004020202020204" pitchFamily="34" charset="0"/>
              </a:rPr>
              <a:t> di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dagli</a:t>
            </a:r>
            <a:r>
              <a:rPr lang="de-DE" dirty="0">
                <a:latin typeface="Aptos" panose="020B0004020202020204" pitchFamily="34" charset="0"/>
              </a:rPr>
              <a:t> </a:t>
            </a:r>
            <a:r>
              <a:rPr lang="de-DE" dirty="0" err="1">
                <a:latin typeface="Aptos" panose="020B0004020202020204" pitchFamily="34" charset="0"/>
              </a:rPr>
              <a:t>elettrodomestici</a:t>
            </a:r>
            <a:r>
              <a:rPr lang="de-DE" dirty="0">
                <a:latin typeface="Aptos" panose="020B0004020202020204" pitchFamily="34" charset="0"/>
              </a:rPr>
              <a:t> ai </a:t>
            </a:r>
            <a:r>
              <a:rPr lang="de-DE" dirty="0" err="1">
                <a:latin typeface="Aptos" panose="020B0004020202020204" pitchFamily="34" charset="0"/>
              </a:rPr>
              <a:t>tessili</a:t>
            </a:r>
            <a:r>
              <a:rPr lang="de-DE" dirty="0">
                <a:latin typeface="Aptos" panose="020B0004020202020204" pitchFamily="34" charset="0"/>
              </a:rPr>
              <a:t>, </a:t>
            </a:r>
            <a:r>
              <a:rPr lang="de-DE" dirty="0" err="1">
                <a:latin typeface="Aptos" panose="020B0004020202020204" pitchFamily="34" charset="0"/>
              </a:rPr>
              <a:t>dalle</a:t>
            </a:r>
            <a:r>
              <a:rPr lang="de-DE" dirty="0">
                <a:latin typeface="Aptos" panose="020B0004020202020204" pitchFamily="34" charset="0"/>
              </a:rPr>
              <a:t> </a:t>
            </a:r>
            <a:r>
              <a:rPr lang="de-DE" dirty="0" err="1">
                <a:latin typeface="Aptos" panose="020B0004020202020204" pitchFamily="34" charset="0"/>
              </a:rPr>
              <a:t>vernici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dai</a:t>
            </a:r>
            <a:r>
              <a:rPr lang="de-DE" dirty="0">
                <a:latin typeface="Aptos" panose="020B0004020202020204" pitchFamily="34" charset="0"/>
              </a:rPr>
              <a:t> </a:t>
            </a:r>
            <a:r>
              <a:rPr lang="de-DE" dirty="0" err="1">
                <a:latin typeface="Aptos" panose="020B0004020202020204" pitchFamily="34" charset="0"/>
              </a:rPr>
              <a:t>smalti</a:t>
            </a:r>
            <a:r>
              <a:rPr lang="de-DE" dirty="0">
                <a:latin typeface="Aptos" panose="020B0004020202020204" pitchFamily="34" charset="0"/>
              </a:rPr>
              <a:t> ai </a:t>
            </a:r>
            <a:r>
              <a:rPr lang="de-DE" dirty="0" err="1">
                <a:latin typeface="Aptos" panose="020B0004020202020204" pitchFamily="34" charset="0"/>
              </a:rPr>
              <a:t>campeggi</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Gestito da: </a:t>
            </a:r>
            <a:r>
              <a:rPr lang="de-DE" dirty="0" err="1">
                <a:latin typeface="Aptos" panose="020B0004020202020204" pitchFamily="34" charset="0"/>
              </a:rPr>
              <a:t>Commissione</a:t>
            </a:r>
            <a:r>
              <a:rPr lang="de-DE" dirty="0">
                <a:latin typeface="Aptos" panose="020B0004020202020204" pitchFamily="34" charset="0"/>
              </a:rPr>
              <a:t> europea, </a:t>
            </a:r>
            <a:r>
              <a:rPr lang="de-DE" dirty="0" err="1">
                <a:latin typeface="Aptos" panose="020B0004020202020204" pitchFamily="34" charset="0"/>
              </a:rPr>
              <a:t>Comitato</a:t>
            </a:r>
            <a:r>
              <a:rPr lang="de-DE" dirty="0">
                <a:latin typeface="Aptos" panose="020B0004020202020204" pitchFamily="34" charset="0"/>
              </a:rPr>
              <a:t> </a:t>
            </a:r>
            <a:r>
              <a:rPr lang="de-DE" dirty="0" err="1">
                <a:latin typeface="Aptos" panose="020B0004020202020204" pitchFamily="34" charset="0"/>
              </a:rPr>
              <a:t>dell’Unione</a:t>
            </a:r>
            <a:r>
              <a:rPr lang="de-DE" dirty="0">
                <a:latin typeface="Aptos" panose="020B0004020202020204" pitchFamily="34" charset="0"/>
              </a:rPr>
              <a:t> europea per </a:t>
            </a:r>
            <a:r>
              <a:rPr lang="de-DE" dirty="0" err="1">
                <a:latin typeface="Aptos" panose="020B0004020202020204" pitchFamily="34" charset="0"/>
              </a:rPr>
              <a:t>l’etichettatura</a:t>
            </a:r>
            <a:r>
              <a:rPr lang="de-DE" dirty="0">
                <a:latin typeface="Aptos" panose="020B0004020202020204" pitchFamily="34" charset="0"/>
              </a:rPr>
              <a:t> </a:t>
            </a:r>
            <a:r>
              <a:rPr lang="de-DE" dirty="0" err="1">
                <a:latin typeface="Aptos" panose="020B0004020202020204" pitchFamily="34" charset="0"/>
              </a:rPr>
              <a:t>ecologica</a:t>
            </a:r>
            <a:r>
              <a:rPr lang="de-DE" dirty="0">
                <a:latin typeface="Aptos" panose="020B0004020202020204" pitchFamily="34" charset="0"/>
              </a:rPr>
              <a:t> (EUEB) – a </a:t>
            </a:r>
            <a:r>
              <a:rPr lang="de-DE" dirty="0" err="1">
                <a:latin typeface="Aptos" panose="020B0004020202020204" pitchFamily="34" charset="0"/>
              </a:rPr>
              <a:t>livello</a:t>
            </a:r>
            <a:r>
              <a:rPr lang="de-DE" dirty="0">
                <a:latin typeface="Aptos" panose="020B0004020202020204" pitchFamily="34" charset="0"/>
              </a:rPr>
              <a:t> </a:t>
            </a:r>
            <a:r>
              <a:rPr lang="de-DE" dirty="0" err="1">
                <a:latin typeface="Aptos" panose="020B0004020202020204" pitchFamily="34" charset="0"/>
              </a:rPr>
              <a:t>nazionale</a:t>
            </a:r>
            <a:r>
              <a:rPr lang="de-DE" dirty="0">
                <a:latin typeface="Aptos" panose="020B0004020202020204" pitchFamily="34" charset="0"/>
              </a:rPr>
              <a:t> da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organismo</a:t>
            </a:r>
            <a:r>
              <a:rPr lang="de-DE" dirty="0">
                <a:latin typeface="Aptos" panose="020B0004020202020204" pitchFamily="34" charset="0"/>
              </a:rPr>
              <a:t> </a:t>
            </a:r>
            <a:r>
              <a:rPr lang="de-DE" dirty="0" err="1">
                <a:latin typeface="Aptos" panose="020B0004020202020204" pitchFamily="34" charset="0"/>
              </a:rPr>
              <a:t>competente</a:t>
            </a:r>
            <a:r>
              <a:rPr lang="de-DE" dirty="0">
                <a:latin typeface="Aptos" panose="020B0004020202020204" pitchFamily="34" charset="0"/>
              </a:rPr>
              <a:t> (CP) </a:t>
            </a:r>
            <a:r>
              <a:rPr lang="de-DE" dirty="0" err="1">
                <a:latin typeface="Aptos" panose="020B0004020202020204" pitchFamily="34" charset="0"/>
              </a:rPr>
              <a:t>scelto</a:t>
            </a:r>
            <a:r>
              <a:rPr lang="de-DE" dirty="0">
                <a:latin typeface="Aptos" panose="020B0004020202020204" pitchFamily="34" charset="0"/>
              </a:rPr>
              <a:t> </a:t>
            </a:r>
            <a:r>
              <a:rPr lang="de-DE" dirty="0" err="1">
                <a:latin typeface="Aptos" panose="020B0004020202020204" pitchFamily="34" charset="0"/>
              </a:rPr>
              <a:t>dallo</a:t>
            </a:r>
            <a:r>
              <a:rPr lang="de-DE" dirty="0">
                <a:latin typeface="Aptos" panose="020B0004020202020204" pitchFamily="34" charset="0"/>
              </a:rPr>
              <a:t> </a:t>
            </a:r>
            <a:r>
              <a:rPr lang="de-DE" dirty="0" err="1">
                <a:latin typeface="Aptos" panose="020B0004020202020204" pitchFamily="34" charset="0"/>
              </a:rPr>
              <a:t>Stato</a:t>
            </a:r>
            <a:r>
              <a:rPr lang="de-DE" dirty="0">
                <a:latin typeface="Aptos" panose="020B0004020202020204" pitchFamily="34" charset="0"/>
              </a:rPr>
              <a:t> </a:t>
            </a:r>
            <a:r>
              <a:rPr lang="de-DE" dirty="0" err="1">
                <a:latin typeface="Aptos" panose="020B0004020202020204" pitchFamily="34" charset="0"/>
              </a:rPr>
              <a:t>membro</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Sviluppo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revisione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di </a:t>
            </a:r>
            <a:r>
              <a:rPr lang="de-DE" dirty="0" err="1">
                <a:latin typeface="Aptos" panose="020B0004020202020204" pitchFamily="34" charset="0"/>
              </a:rPr>
              <a:t>assegnazione</a:t>
            </a:r>
            <a:r>
              <a:rPr lang="de-DE" dirty="0">
                <a:latin typeface="Aptos" panose="020B0004020202020204" pitchFamily="34" charset="0"/>
              </a:rPr>
              <a:t> </a:t>
            </a:r>
            <a:r>
              <a:rPr lang="de-DE" dirty="0" err="1">
                <a:latin typeface="Aptos" panose="020B0004020202020204" pitchFamily="34" charset="0"/>
              </a:rPr>
              <a:t>dipendenti</a:t>
            </a:r>
            <a:r>
              <a:rPr lang="de-DE" dirty="0">
                <a:latin typeface="Aptos" panose="020B0004020202020204" pitchFamily="34" charset="0"/>
              </a:rPr>
              <a:t> </a:t>
            </a:r>
            <a:r>
              <a:rPr lang="de-DE" dirty="0" err="1">
                <a:latin typeface="Aptos" panose="020B0004020202020204" pitchFamily="34" charset="0"/>
              </a:rPr>
              <a:t>dal</a:t>
            </a:r>
            <a:r>
              <a:rPr lang="de-DE" dirty="0">
                <a:latin typeface="Aptos" panose="020B0004020202020204" pitchFamily="34" charset="0"/>
              </a:rPr>
              <a:t> </a:t>
            </a:r>
            <a:r>
              <a:rPr lang="de-DE" dirty="0" err="1">
                <a:latin typeface="Aptos" panose="020B0004020202020204" pitchFamily="34" charset="0"/>
              </a:rPr>
              <a:t>gruppo</a:t>
            </a:r>
            <a:r>
              <a:rPr lang="de-DE" dirty="0">
                <a:latin typeface="Aptos" panose="020B0004020202020204" pitchFamily="34" charset="0"/>
              </a:rPr>
              <a:t> di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sviluppati</a:t>
            </a:r>
            <a:r>
              <a:rPr lang="de-DE" dirty="0">
                <a:latin typeface="Aptos" panose="020B0004020202020204" pitchFamily="34" charset="0"/>
              </a:rPr>
              <a:t> </a:t>
            </a:r>
            <a:r>
              <a:rPr lang="de-DE" dirty="0" err="1">
                <a:latin typeface="Aptos" panose="020B0004020202020204" pitchFamily="34" charset="0"/>
              </a:rPr>
              <a:t>dalla</a:t>
            </a:r>
            <a:r>
              <a:rPr lang="de-DE" dirty="0">
                <a:latin typeface="Aptos" panose="020B0004020202020204" pitchFamily="34" charset="0"/>
              </a:rPr>
              <a:t> </a:t>
            </a:r>
            <a:r>
              <a:rPr lang="de-DE" dirty="0" err="1">
                <a:latin typeface="Aptos" panose="020B0004020202020204" pitchFamily="34" charset="0"/>
              </a:rPr>
              <a:t>Commissione</a:t>
            </a:r>
            <a:r>
              <a:rPr lang="de-DE" dirty="0">
                <a:latin typeface="Aptos" panose="020B0004020202020204" pitchFamily="34" charset="0"/>
              </a:rPr>
              <a:t> europea in </a:t>
            </a:r>
            <a:r>
              <a:rPr lang="de-DE" dirty="0" err="1">
                <a:latin typeface="Aptos" panose="020B0004020202020204" pitchFamily="34" charset="0"/>
              </a:rPr>
              <a:t>coordinamento</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l’EUEB</a:t>
            </a:r>
            <a:r>
              <a:rPr lang="de-DE" dirty="0">
                <a:latin typeface="Aptos" panose="020B0004020202020204" pitchFamily="34" charset="0"/>
              </a:rPr>
              <a:t> in </a:t>
            </a:r>
            <a:r>
              <a:rPr lang="de-DE" dirty="0" err="1">
                <a:latin typeface="Aptos" panose="020B0004020202020204" pitchFamily="34" charset="0"/>
              </a:rPr>
              <a:t>consultazione</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a:t>
            </a:r>
            <a:r>
              <a:rPr lang="de-DE" dirty="0" err="1">
                <a:latin typeface="Aptos" panose="020B0004020202020204" pitchFamily="34" charset="0"/>
              </a:rPr>
              <a:t>esperti</a:t>
            </a:r>
            <a:r>
              <a:rPr lang="de-DE" dirty="0">
                <a:latin typeface="Aptos" panose="020B0004020202020204" pitchFamily="34" charset="0"/>
              </a:rPr>
              <a:t> </a:t>
            </a:r>
            <a:r>
              <a:rPr lang="de-DE" dirty="0" err="1">
                <a:latin typeface="Aptos" panose="020B0004020202020204" pitchFamily="34" charset="0"/>
              </a:rPr>
              <a:t>indipendenti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ONG; </a:t>
            </a:r>
            <a:r>
              <a:rPr lang="de-DE" dirty="0" err="1">
                <a:latin typeface="Aptos" panose="020B0004020202020204" pitchFamily="34" charset="0"/>
              </a:rPr>
              <a:t>revisione</a:t>
            </a:r>
            <a:r>
              <a:rPr lang="de-DE" dirty="0">
                <a:latin typeface="Aptos" panose="020B0004020202020204" pitchFamily="34" charset="0"/>
              </a:rPr>
              <a:t> </a:t>
            </a:r>
            <a:r>
              <a:rPr lang="de-DE" dirty="0" err="1">
                <a:latin typeface="Aptos" panose="020B0004020202020204" pitchFamily="34" charset="0"/>
              </a:rPr>
              <a:t>periodica</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Meccanismi</a:t>
            </a:r>
            <a:r>
              <a:rPr lang="de-DE" dirty="0">
                <a:latin typeface="Aptos" panose="020B0004020202020204" pitchFamily="34" charset="0"/>
              </a:rPr>
              <a:t> di </a:t>
            </a:r>
            <a:r>
              <a:rPr lang="de-DE" dirty="0" err="1">
                <a:latin typeface="Aptos" panose="020B0004020202020204" pitchFamily="34" charset="0"/>
              </a:rPr>
              <a:t>verifica</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controllo</a:t>
            </a:r>
            <a:r>
              <a:rPr lang="de-DE" dirty="0">
                <a:latin typeface="Aptos" panose="020B0004020202020204" pitchFamily="34" charset="0"/>
              </a:rPr>
              <a:t>: </a:t>
            </a:r>
            <a:r>
              <a:rPr lang="de-DE" dirty="0" err="1">
                <a:latin typeface="Aptos" panose="020B0004020202020204" pitchFamily="34" charset="0"/>
              </a:rPr>
              <a:t>ispezioni</a:t>
            </a:r>
            <a:r>
              <a:rPr lang="de-DE" dirty="0">
                <a:latin typeface="Aptos" panose="020B0004020202020204" pitchFamily="34" charset="0"/>
              </a:rPr>
              <a:t> </a:t>
            </a:r>
            <a:r>
              <a:rPr lang="de-DE" dirty="0" err="1">
                <a:latin typeface="Aptos" panose="020B0004020202020204" pitchFamily="34" charset="0"/>
              </a:rPr>
              <a:t>casuali</a:t>
            </a:r>
            <a:r>
              <a:rPr lang="de-DE" dirty="0">
                <a:latin typeface="Aptos" panose="020B0004020202020204" pitchFamily="34" charset="0"/>
              </a:rPr>
              <a:t> da </a:t>
            </a:r>
            <a:r>
              <a:rPr lang="de-DE" dirty="0" err="1">
                <a:latin typeface="Aptos" panose="020B0004020202020204" pitchFamily="34" charset="0"/>
              </a:rPr>
              <a:t>parte</a:t>
            </a:r>
            <a:r>
              <a:rPr lang="de-DE" dirty="0">
                <a:latin typeface="Aptos" panose="020B0004020202020204" pitchFamily="34" charset="0"/>
              </a:rPr>
              <a:t> </a:t>
            </a:r>
            <a:r>
              <a:rPr lang="de-DE" dirty="0" err="1">
                <a:latin typeface="Aptos" panose="020B0004020202020204" pitchFamily="34" charset="0"/>
              </a:rPr>
              <a:t>dell’organismo</a:t>
            </a:r>
            <a:r>
              <a:rPr lang="de-DE" dirty="0">
                <a:latin typeface="Aptos" panose="020B0004020202020204" pitchFamily="34" charset="0"/>
              </a:rPr>
              <a:t> </a:t>
            </a:r>
            <a:r>
              <a:rPr lang="de-DE" dirty="0" err="1">
                <a:latin typeface="Aptos" panose="020B0004020202020204" pitchFamily="34" charset="0"/>
              </a:rPr>
              <a:t>nazionale</a:t>
            </a:r>
            <a:r>
              <a:rPr lang="de-DE" dirty="0">
                <a:latin typeface="Aptos" panose="020B0004020202020204" pitchFamily="34" charset="0"/>
              </a:rPr>
              <a:t> </a:t>
            </a:r>
            <a:r>
              <a:rPr lang="de-DE" dirty="0" err="1">
                <a:latin typeface="Aptos" panose="020B0004020202020204" pitchFamily="34" charset="0"/>
              </a:rPr>
              <a:t>competente</a:t>
            </a:r>
            <a:r>
              <a:rPr lang="de-DE" dirty="0">
                <a:latin typeface="Aptos" panose="020B0004020202020204" pitchFamily="34" charset="0"/>
              </a:rPr>
              <a:t>; </a:t>
            </a:r>
            <a:r>
              <a:rPr lang="de-DE" dirty="0" err="1">
                <a:latin typeface="Aptos" panose="020B0004020202020204" pitchFamily="34" charset="0"/>
              </a:rPr>
              <a:t>revoca</a:t>
            </a:r>
            <a:r>
              <a:rPr lang="de-DE" dirty="0">
                <a:latin typeface="Aptos" panose="020B0004020202020204" pitchFamily="34" charset="0"/>
              </a:rPr>
              <a:t> del </a:t>
            </a:r>
            <a:r>
              <a:rPr lang="de-DE" dirty="0" err="1">
                <a:latin typeface="Aptos" panose="020B0004020202020204" pitchFamily="34" charset="0"/>
              </a:rPr>
              <a:t>marchio</a:t>
            </a:r>
            <a:r>
              <a:rPr lang="de-DE" dirty="0">
                <a:latin typeface="Aptos" panose="020B0004020202020204" pitchFamily="34" charset="0"/>
              </a:rPr>
              <a:t> di </a:t>
            </a:r>
            <a:r>
              <a:rPr lang="de-DE" dirty="0" err="1">
                <a:latin typeface="Aptos" panose="020B0004020202020204" pitchFamily="34" charset="0"/>
              </a:rPr>
              <a:t>qualità</a:t>
            </a:r>
            <a:r>
              <a:rPr lang="de-DE" dirty="0">
                <a:latin typeface="Aptos" panose="020B0004020202020204" pitchFamily="34" charset="0"/>
              </a:rPr>
              <a:t> </a:t>
            </a:r>
            <a:r>
              <a:rPr lang="de-DE" dirty="0" err="1">
                <a:latin typeface="Aptos" panose="020B0004020202020204" pitchFamily="34" charset="0"/>
              </a:rPr>
              <a:t>ecologica</a:t>
            </a:r>
            <a:r>
              <a:rPr lang="de-DE" dirty="0">
                <a:latin typeface="Aptos" panose="020B0004020202020204" pitchFamily="34" charset="0"/>
              </a:rPr>
              <a:t> in </a:t>
            </a:r>
            <a:r>
              <a:rPr lang="de-DE" dirty="0" err="1">
                <a:latin typeface="Aptos" panose="020B0004020202020204" pitchFamily="34" charset="0"/>
              </a:rPr>
              <a:t>caso</a:t>
            </a:r>
            <a:r>
              <a:rPr lang="de-DE" dirty="0">
                <a:latin typeface="Aptos" panose="020B0004020202020204" pitchFamily="34" charset="0"/>
              </a:rPr>
              <a:t> di non </a:t>
            </a:r>
            <a:r>
              <a:rPr lang="de-DE" dirty="0" err="1">
                <a:latin typeface="Aptos" panose="020B0004020202020204" pitchFamily="34" charset="0"/>
              </a:rPr>
              <a:t>conformità</a:t>
            </a:r>
            <a:r>
              <a:rPr lang="de-DE" dirty="0">
                <a:latin typeface="Aptos" panose="020B0004020202020204" pitchFamily="34" charset="0"/>
              </a:rPr>
              <a:t>.</a:t>
            </a:r>
            <a:endParaRPr dirty="0">
              <a:latin typeface="Aptos" panose="020B00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1"/>
          <p:cNvSpPr txBox="1">
            <a:spLocks noGrp="1"/>
          </p:cNvSpPr>
          <p:nvPr>
            <p:ph type="title"/>
          </p:nvPr>
        </p:nvSpPr>
        <p:spPr>
          <a:xfrm>
            <a:off x="594359" y="369726"/>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multiprodotto</a:t>
            </a:r>
            <a:r>
              <a:rPr lang="de-DE" dirty="0">
                <a:latin typeface="Aptos Serif" panose="02020604070405020304" pitchFamily="18" charset="0"/>
                <a:ea typeface="Arial"/>
                <a:cs typeface="Aptos Serif" panose="02020604070405020304" pitchFamily="18" charset="0"/>
                <a:sym typeface="Arial"/>
              </a:rPr>
              <a:t> - Blue Angel</a:t>
            </a:r>
            <a:endParaRPr dirty="0">
              <a:latin typeface="Aptos Serif" panose="02020604070405020304" pitchFamily="18" charset="0"/>
              <a:ea typeface="Arial"/>
              <a:cs typeface="Aptos Serif" panose="02020604070405020304" pitchFamily="18" charset="0"/>
              <a:sym typeface="Arial"/>
            </a:endParaRPr>
          </a:p>
        </p:txBody>
      </p:sp>
      <p:pic>
        <p:nvPicPr>
          <p:cNvPr id="436" name="Google Shape;436;p61"/>
          <p:cNvPicPr preferRelativeResize="0"/>
          <p:nvPr/>
        </p:nvPicPr>
        <p:blipFill rotWithShape="1">
          <a:blip r:embed="rId3">
            <a:alphaModFix/>
          </a:blip>
          <a:srcRect l="25519" r="19754"/>
          <a:stretch/>
        </p:blipFill>
        <p:spPr>
          <a:xfrm>
            <a:off x="10095550" y="3957585"/>
            <a:ext cx="1287296" cy="1120010"/>
          </a:xfrm>
          <a:prstGeom prst="rect">
            <a:avLst/>
          </a:prstGeom>
          <a:noFill/>
          <a:ln>
            <a:noFill/>
          </a:ln>
        </p:spPr>
      </p:pic>
      <p:pic>
        <p:nvPicPr>
          <p:cNvPr id="437" name="Google Shape;437;p61"/>
          <p:cNvPicPr preferRelativeResize="0"/>
          <p:nvPr/>
        </p:nvPicPr>
        <p:blipFill rotWithShape="1">
          <a:blip r:embed="rId4">
            <a:alphaModFix/>
          </a:blip>
          <a:srcRect/>
          <a:stretch/>
        </p:blipFill>
        <p:spPr>
          <a:xfrm>
            <a:off x="8149915" y="4009694"/>
            <a:ext cx="1087818" cy="1015792"/>
          </a:xfrm>
          <a:prstGeom prst="rect">
            <a:avLst/>
          </a:prstGeom>
          <a:noFill/>
          <a:ln>
            <a:noFill/>
          </a:ln>
        </p:spPr>
      </p:pic>
      <p:pic>
        <p:nvPicPr>
          <p:cNvPr id="438" name="Google Shape;438;p61"/>
          <p:cNvPicPr preferRelativeResize="0"/>
          <p:nvPr/>
        </p:nvPicPr>
        <p:blipFill rotWithShape="1">
          <a:blip r:embed="rId5">
            <a:alphaModFix/>
          </a:blip>
          <a:srcRect/>
          <a:stretch/>
        </p:blipFill>
        <p:spPr>
          <a:xfrm>
            <a:off x="10095550" y="2629604"/>
            <a:ext cx="1037946" cy="889394"/>
          </a:xfrm>
          <a:prstGeom prst="rect">
            <a:avLst/>
          </a:prstGeom>
          <a:noFill/>
          <a:ln>
            <a:noFill/>
          </a:ln>
        </p:spPr>
      </p:pic>
      <p:pic>
        <p:nvPicPr>
          <p:cNvPr id="439" name="Google Shape;439;p61"/>
          <p:cNvPicPr preferRelativeResize="0"/>
          <p:nvPr/>
        </p:nvPicPr>
        <p:blipFill rotWithShape="1">
          <a:blip r:embed="rId6">
            <a:alphaModFix/>
          </a:blip>
          <a:srcRect l="21182" r="18724"/>
          <a:stretch/>
        </p:blipFill>
        <p:spPr>
          <a:xfrm>
            <a:off x="8149915" y="2573023"/>
            <a:ext cx="1318233" cy="1002557"/>
          </a:xfrm>
          <a:prstGeom prst="rect">
            <a:avLst/>
          </a:prstGeom>
          <a:noFill/>
          <a:ln>
            <a:noFill/>
          </a:ln>
        </p:spPr>
      </p:pic>
      <p:pic>
        <p:nvPicPr>
          <p:cNvPr id="440" name="Google Shape;440;p61"/>
          <p:cNvPicPr preferRelativeResize="0"/>
          <p:nvPr/>
        </p:nvPicPr>
        <p:blipFill rotWithShape="1">
          <a:blip r:embed="rId7">
            <a:alphaModFix/>
          </a:blip>
          <a:srcRect l="19535" r="19535"/>
          <a:stretch/>
        </p:blipFill>
        <p:spPr>
          <a:xfrm>
            <a:off x="6737509" y="809339"/>
            <a:ext cx="1608303" cy="1324071"/>
          </a:xfrm>
          <a:prstGeom prst="rect">
            <a:avLst/>
          </a:prstGeom>
          <a:noFill/>
          <a:ln>
            <a:noFill/>
          </a:ln>
        </p:spPr>
      </p:pic>
      <p:sp>
        <p:nvSpPr>
          <p:cNvPr id="441" name="Google Shape;441;p61"/>
          <p:cNvSpPr txBox="1">
            <a:spLocks noGrp="1"/>
          </p:cNvSpPr>
          <p:nvPr>
            <p:ph type="body" idx="1"/>
          </p:nvPr>
        </p:nvSpPr>
        <p:spPr>
          <a:xfrm>
            <a:off x="594359" y="2281918"/>
            <a:ext cx="6787747" cy="4393202"/>
          </a:xfrm>
          <a:prstGeom prst="rect">
            <a:avLst/>
          </a:prstGeom>
          <a:noFill/>
          <a:ln>
            <a:noFill/>
          </a:ln>
        </p:spPr>
        <p:txBody>
          <a:bodyPr spcFirstLastPara="1" wrap="square" lIns="0" tIns="228600" rIns="0" bIns="0" anchor="t" anchorCtr="0">
            <a:normAutofit fontScale="55000" lnSpcReduction="20000"/>
          </a:bodyPr>
          <a:lstStyle/>
          <a:p>
            <a:pPr marL="571500" lvl="0" indent="-342900" algn="l" rtl="0">
              <a:lnSpc>
                <a:spcPct val="120000"/>
              </a:lnSpc>
              <a:spcBef>
                <a:spcPts val="2200"/>
              </a:spcBef>
              <a:spcAft>
                <a:spcPts val="0"/>
              </a:spcAft>
              <a:buSzPct val="210526"/>
              <a:buFont typeface="Arial" panose="020B0604020202020204" pitchFamily="34" charset="0"/>
              <a:buChar char="•"/>
            </a:pPr>
            <a:r>
              <a:rPr lang="de-DE" dirty="0" err="1">
                <a:latin typeface="Aptos" panose="020B0004020202020204" pitchFamily="34" charset="0"/>
              </a:rPr>
              <a:t>Attualmente</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a:t>
            </a:r>
            <a:r>
              <a:rPr lang="de-DE" dirty="0" err="1">
                <a:latin typeface="Aptos" panose="020B0004020202020204" pitchFamily="34" charset="0"/>
              </a:rPr>
              <a:t>stati</a:t>
            </a:r>
            <a:r>
              <a:rPr lang="de-DE" dirty="0">
                <a:latin typeface="Aptos" panose="020B0004020202020204" pitchFamily="34" charset="0"/>
              </a:rPr>
              <a:t> </a:t>
            </a:r>
            <a:r>
              <a:rPr lang="de-DE" dirty="0" err="1">
                <a:latin typeface="Aptos" panose="020B0004020202020204" pitchFamily="34" charset="0"/>
              </a:rPr>
              <a:t>riconosciuti</a:t>
            </a:r>
            <a:r>
              <a:rPr lang="de-DE" dirty="0">
                <a:latin typeface="Aptos" panose="020B0004020202020204" pitchFamily="34" charset="0"/>
              </a:rPr>
              <a:t> circa 20.000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servizi di 1600 </a:t>
            </a:r>
            <a:r>
              <a:rPr lang="de-DE" dirty="0" err="1">
                <a:latin typeface="Aptos" panose="020B0004020202020204" pitchFamily="34" charset="0"/>
              </a:rPr>
              <a:t>aziende</a:t>
            </a:r>
            <a:endParaRPr dirty="0">
              <a:latin typeface="Aptos" panose="020B0004020202020204" pitchFamily="34" charset="0"/>
            </a:endParaRPr>
          </a:p>
          <a:p>
            <a:pPr marL="571500" lvl="0" indent="-342900" algn="l" rtl="0">
              <a:lnSpc>
                <a:spcPct val="120000"/>
              </a:lnSpc>
              <a:spcBef>
                <a:spcPts val="2200"/>
              </a:spcBef>
              <a:spcAft>
                <a:spcPts val="0"/>
              </a:spcAft>
              <a:buSzPct val="210526"/>
              <a:buFont typeface="Arial" panose="020B0604020202020204" pitchFamily="34" charset="0"/>
              <a:buChar char="•"/>
            </a:pPr>
            <a:r>
              <a:rPr lang="de-DE" dirty="0">
                <a:latin typeface="Aptos" panose="020B0004020202020204" pitchFamily="34" charset="0"/>
              </a:rPr>
              <a:t>Categorie di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servizi: "Vita quotidiana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abitazione</a:t>
            </a:r>
            <a:r>
              <a:rPr lang="de-DE" dirty="0">
                <a:latin typeface="Aptos" panose="020B0004020202020204" pitchFamily="34" charset="0"/>
              </a:rPr>
              <a:t>", "Carta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stampa</a:t>
            </a:r>
            <a:r>
              <a:rPr lang="de-DE" dirty="0">
                <a:latin typeface="Aptos" panose="020B0004020202020204" pitchFamily="34" charset="0"/>
              </a:rPr>
              <a:t>", "Elettrodomestici", "</a:t>
            </a:r>
            <a:r>
              <a:rPr lang="de-DE" dirty="0" err="1">
                <a:latin typeface="Aptos" panose="020B0004020202020204" pitchFamily="34" charset="0"/>
              </a:rPr>
              <a:t>Edilizia</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riscaldamento</a:t>
            </a:r>
            <a:r>
              <a:rPr lang="de-DE" dirty="0">
                <a:latin typeface="Aptos" panose="020B0004020202020204" pitchFamily="34" charset="0"/>
              </a:rPr>
              <a:t>", "</a:t>
            </a:r>
            <a:r>
              <a:rPr lang="de-DE" dirty="0" err="1">
                <a:latin typeface="Aptos" panose="020B0004020202020204" pitchFamily="34" charset="0"/>
              </a:rPr>
              <a:t>Commercio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comuni</a:t>
            </a:r>
            <a:r>
              <a:rPr lang="de-DE" dirty="0">
                <a:latin typeface="Aptos" panose="020B0004020202020204" pitchFamily="34" charset="0"/>
              </a:rPr>
              <a:t>", "</a:t>
            </a:r>
            <a:r>
              <a:rPr lang="de-DE" dirty="0" err="1">
                <a:latin typeface="Aptos" panose="020B0004020202020204" pitchFamily="34" charset="0"/>
              </a:rPr>
              <a:t>Veicoli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mobilità</a:t>
            </a:r>
            <a:r>
              <a:rPr lang="de-DE" dirty="0">
                <a:latin typeface="Aptos" panose="020B0004020202020204" pitchFamily="34" charset="0"/>
              </a:rPr>
              <a:t>"</a:t>
            </a:r>
            <a:endParaRPr dirty="0">
              <a:latin typeface="Aptos" panose="020B0004020202020204" pitchFamily="34" charset="0"/>
            </a:endParaRPr>
          </a:p>
          <a:p>
            <a:pPr marL="571500" lvl="0" indent="-342900" algn="l" rtl="0">
              <a:lnSpc>
                <a:spcPct val="120000"/>
              </a:lnSpc>
              <a:spcBef>
                <a:spcPts val="2200"/>
              </a:spcBef>
              <a:spcAft>
                <a:spcPts val="0"/>
              </a:spcAft>
              <a:buSzPct val="210526"/>
              <a:buFont typeface="Arial" panose="020B0604020202020204" pitchFamily="34" charset="0"/>
              <a:buChar char="•"/>
            </a:pPr>
            <a:r>
              <a:rPr lang="de-DE" dirty="0">
                <a:latin typeface="Aptos" panose="020B0004020202020204" pitchFamily="34" charset="0"/>
              </a:rPr>
              <a:t>Gestito da: </a:t>
            </a:r>
            <a:r>
              <a:rPr lang="de-DE" dirty="0" err="1">
                <a:latin typeface="Aptos" panose="020B0004020202020204" pitchFamily="34" charset="0"/>
              </a:rPr>
              <a:t>Ministero</a:t>
            </a:r>
            <a:r>
              <a:rPr lang="de-DE" dirty="0">
                <a:latin typeface="Aptos" panose="020B0004020202020204" pitchFamily="34" charset="0"/>
              </a:rPr>
              <a:t> </a:t>
            </a:r>
            <a:r>
              <a:rPr lang="de-DE" dirty="0" err="1">
                <a:latin typeface="Aptos" panose="020B0004020202020204" pitchFamily="34" charset="0"/>
              </a:rPr>
              <a:t>federale</a:t>
            </a:r>
            <a:r>
              <a:rPr lang="de-DE" dirty="0">
                <a:latin typeface="Aptos" panose="020B0004020202020204" pitchFamily="34" charset="0"/>
              </a:rPr>
              <a:t> </a:t>
            </a:r>
            <a:r>
              <a:rPr lang="de-DE" dirty="0" err="1">
                <a:latin typeface="Aptos" panose="020B0004020202020204" pitchFamily="34" charset="0"/>
              </a:rPr>
              <a:t>dell’ambiente</a:t>
            </a:r>
            <a:r>
              <a:rPr lang="de-DE" dirty="0">
                <a:latin typeface="Aptos" panose="020B0004020202020204" pitchFamily="34" charset="0"/>
              </a:rPr>
              <a:t>, della </a:t>
            </a:r>
            <a:r>
              <a:rPr lang="de-DE" dirty="0" err="1">
                <a:latin typeface="Aptos" panose="020B0004020202020204" pitchFamily="34" charset="0"/>
              </a:rPr>
              <a:t>protezione</a:t>
            </a:r>
            <a:r>
              <a:rPr lang="de-DE" dirty="0">
                <a:latin typeface="Aptos" panose="020B0004020202020204" pitchFamily="34" charset="0"/>
              </a:rPr>
              <a:t> della natura </a:t>
            </a:r>
            <a:r>
              <a:rPr lang="de-DE" dirty="0" err="1">
                <a:latin typeface="Aptos" panose="020B0004020202020204" pitchFamily="34" charset="0"/>
              </a:rPr>
              <a:t>e</a:t>
            </a:r>
            <a:r>
              <a:rPr lang="de-DE" dirty="0">
                <a:latin typeface="Aptos" panose="020B0004020202020204" pitchFamily="34" charset="0"/>
              </a:rPr>
              <a:t> della </a:t>
            </a:r>
            <a:r>
              <a:rPr lang="de-DE" dirty="0" err="1">
                <a:latin typeface="Aptos" panose="020B0004020202020204" pitchFamily="34" charset="0"/>
              </a:rPr>
              <a:t>sicurezza</a:t>
            </a:r>
            <a:r>
              <a:rPr lang="de-DE" dirty="0">
                <a:latin typeface="Aptos" panose="020B0004020202020204" pitchFamily="34" charset="0"/>
              </a:rPr>
              <a:t> </a:t>
            </a:r>
            <a:r>
              <a:rPr lang="de-DE" dirty="0" err="1">
                <a:latin typeface="Aptos" panose="020B0004020202020204" pitchFamily="34" charset="0"/>
              </a:rPr>
              <a:t>nucleare</a:t>
            </a:r>
            <a:r>
              <a:rPr lang="de-DE" dirty="0">
                <a:latin typeface="Aptos" panose="020B0004020202020204" pitchFamily="34" charset="0"/>
              </a:rPr>
              <a:t> (BMU), Agenzia </a:t>
            </a:r>
            <a:r>
              <a:rPr lang="de-DE" dirty="0" err="1">
                <a:latin typeface="Aptos" panose="020B0004020202020204" pitchFamily="34" charset="0"/>
              </a:rPr>
              <a:t>federale</a:t>
            </a:r>
            <a:r>
              <a:rPr lang="de-DE" dirty="0">
                <a:latin typeface="Aptos" panose="020B0004020202020204" pitchFamily="34" charset="0"/>
              </a:rPr>
              <a:t> per </a:t>
            </a:r>
            <a:r>
              <a:rPr lang="de-DE" dirty="0" err="1">
                <a:latin typeface="Aptos" panose="020B0004020202020204" pitchFamily="34" charset="0"/>
              </a:rPr>
              <a:t>l’ambiente</a:t>
            </a:r>
            <a:r>
              <a:rPr lang="de-DE" dirty="0">
                <a:latin typeface="Aptos" panose="020B0004020202020204" pitchFamily="34" charset="0"/>
              </a:rPr>
              <a:t> (UBA), </a:t>
            </a:r>
            <a:r>
              <a:rPr lang="de-DE" dirty="0" err="1">
                <a:latin typeface="Aptos" panose="020B0004020202020204" pitchFamily="34" charset="0"/>
              </a:rPr>
              <a:t>Giuria</a:t>
            </a:r>
            <a:r>
              <a:rPr lang="de-DE" dirty="0">
                <a:latin typeface="Aptos" panose="020B0004020202020204" pitchFamily="34" charset="0"/>
              </a:rPr>
              <a:t> per </a:t>
            </a:r>
            <a:r>
              <a:rPr lang="de-DE" dirty="0" err="1">
                <a:latin typeface="Aptos" panose="020B0004020202020204" pitchFamily="34" charset="0"/>
              </a:rPr>
              <a:t>l’etichetta</a:t>
            </a:r>
            <a:r>
              <a:rPr lang="de-DE" dirty="0">
                <a:latin typeface="Aptos" panose="020B0004020202020204" pitchFamily="34" charset="0"/>
              </a:rPr>
              <a:t> </a:t>
            </a:r>
            <a:r>
              <a:rPr lang="de-DE" dirty="0" err="1">
                <a:latin typeface="Aptos" panose="020B0004020202020204" pitchFamily="34" charset="0"/>
              </a:rPr>
              <a:t>ambientale</a:t>
            </a:r>
            <a:r>
              <a:rPr lang="de-DE" dirty="0">
                <a:latin typeface="Aptos" panose="020B0004020202020204" pitchFamily="34" charset="0"/>
              </a:rPr>
              <a:t>, RAL gGmbH (Germania)</a:t>
            </a:r>
            <a:endParaRPr dirty="0">
              <a:latin typeface="Aptos" panose="020B0004020202020204" pitchFamily="34" charset="0"/>
            </a:endParaRPr>
          </a:p>
          <a:p>
            <a:pPr marL="571500" lvl="0" indent="-342900" algn="l" rtl="0">
              <a:lnSpc>
                <a:spcPct val="120000"/>
              </a:lnSpc>
              <a:spcBef>
                <a:spcPts val="2200"/>
              </a:spcBef>
              <a:spcAft>
                <a:spcPts val="0"/>
              </a:spcAft>
              <a:buSzPct val="210526"/>
              <a:buFont typeface="Arial" panose="020B0604020202020204" pitchFamily="34" charset="0"/>
              <a:buChar char="•"/>
            </a:pPr>
            <a:r>
              <a:rPr lang="de-DE" dirty="0" err="1">
                <a:latin typeface="Aptos" panose="020B0004020202020204" pitchFamily="34" charset="0"/>
              </a:rPr>
              <a:t>Sviluppo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revisione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di </a:t>
            </a:r>
            <a:r>
              <a:rPr lang="de-DE" dirty="0" err="1">
                <a:latin typeface="Aptos" panose="020B0004020202020204" pitchFamily="34" charset="0"/>
              </a:rPr>
              <a:t>assegnazione</a:t>
            </a:r>
            <a:r>
              <a:rPr lang="de-DE" dirty="0">
                <a:latin typeface="Aptos" panose="020B0004020202020204" pitchFamily="34" charset="0"/>
              </a:rPr>
              <a:t> </a:t>
            </a:r>
            <a:r>
              <a:rPr lang="de-DE" dirty="0" err="1">
                <a:latin typeface="Aptos" panose="020B0004020202020204" pitchFamily="34" charset="0"/>
              </a:rPr>
              <a:t>dipendenti</a:t>
            </a:r>
            <a:r>
              <a:rPr lang="de-DE" dirty="0">
                <a:latin typeface="Aptos" panose="020B0004020202020204" pitchFamily="34" charset="0"/>
              </a:rPr>
              <a:t> </a:t>
            </a:r>
            <a:r>
              <a:rPr lang="de-DE" dirty="0" err="1">
                <a:latin typeface="Aptos" panose="020B0004020202020204" pitchFamily="34" charset="0"/>
              </a:rPr>
              <a:t>dal</a:t>
            </a:r>
            <a:r>
              <a:rPr lang="de-DE" dirty="0">
                <a:latin typeface="Aptos" panose="020B0004020202020204" pitchFamily="34" charset="0"/>
              </a:rPr>
              <a:t> </a:t>
            </a:r>
            <a:r>
              <a:rPr lang="de-DE" dirty="0" err="1">
                <a:latin typeface="Aptos" panose="020B0004020202020204" pitchFamily="34" charset="0"/>
              </a:rPr>
              <a:t>gruppo</a:t>
            </a:r>
            <a:r>
              <a:rPr lang="de-DE" dirty="0">
                <a:latin typeface="Aptos" panose="020B0004020202020204" pitchFamily="34" charset="0"/>
              </a:rPr>
              <a:t> di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sviluppati</a:t>
            </a:r>
            <a:r>
              <a:rPr lang="de-DE" dirty="0">
                <a:latin typeface="Aptos" panose="020B0004020202020204" pitchFamily="34" charset="0"/>
              </a:rPr>
              <a:t> </a:t>
            </a:r>
            <a:r>
              <a:rPr lang="de-DE" dirty="0" err="1">
                <a:latin typeface="Aptos" panose="020B0004020202020204" pitchFamily="34" charset="0"/>
              </a:rPr>
              <a:t>dall’Agenzia</a:t>
            </a:r>
            <a:r>
              <a:rPr lang="de-DE" dirty="0">
                <a:latin typeface="Aptos" panose="020B0004020202020204" pitchFamily="34" charset="0"/>
              </a:rPr>
              <a:t> </a:t>
            </a:r>
            <a:r>
              <a:rPr lang="de-DE" dirty="0" err="1">
                <a:latin typeface="Aptos" panose="020B0004020202020204" pitchFamily="34" charset="0"/>
              </a:rPr>
              <a:t>federale</a:t>
            </a:r>
            <a:r>
              <a:rPr lang="de-DE" dirty="0">
                <a:latin typeface="Aptos" panose="020B0004020202020204" pitchFamily="34" charset="0"/>
              </a:rPr>
              <a:t> per </a:t>
            </a:r>
            <a:r>
              <a:rPr lang="de-DE" dirty="0" err="1">
                <a:latin typeface="Aptos" panose="020B0004020202020204" pitchFamily="34" charset="0"/>
              </a:rPr>
              <a:t>l’ambiente</a:t>
            </a:r>
            <a:r>
              <a:rPr lang="de-DE" dirty="0">
                <a:latin typeface="Aptos" panose="020B0004020202020204" pitchFamily="34" charset="0"/>
              </a:rPr>
              <a:t> </a:t>
            </a:r>
            <a:r>
              <a:rPr lang="de-DE" dirty="0" err="1">
                <a:latin typeface="Aptos" panose="020B0004020202020204" pitchFamily="34" charset="0"/>
              </a:rPr>
              <a:t>sulla</a:t>
            </a:r>
            <a:r>
              <a:rPr lang="de-DE" dirty="0">
                <a:latin typeface="Aptos" panose="020B0004020202020204" pitchFamily="34" charset="0"/>
              </a:rPr>
              <a:t> </a:t>
            </a:r>
            <a:r>
              <a:rPr lang="de-DE" dirty="0" err="1">
                <a:latin typeface="Aptos" panose="020B0004020202020204" pitchFamily="34" charset="0"/>
              </a:rPr>
              <a:t>base</a:t>
            </a:r>
            <a:r>
              <a:rPr lang="de-DE" dirty="0">
                <a:latin typeface="Aptos" panose="020B0004020202020204" pitchFamily="34" charset="0"/>
              </a:rPr>
              <a:t> di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processo</a:t>
            </a:r>
            <a:r>
              <a:rPr lang="de-DE" dirty="0">
                <a:latin typeface="Aptos" panose="020B0004020202020204" pitchFamily="34" charset="0"/>
              </a:rPr>
              <a:t> di </a:t>
            </a:r>
            <a:r>
              <a:rPr lang="de-DE" dirty="0" err="1">
                <a:latin typeface="Aptos" panose="020B0004020202020204" pitchFamily="34" charset="0"/>
              </a:rPr>
              <a:t>consultazione</a:t>
            </a:r>
            <a:r>
              <a:rPr lang="de-DE" dirty="0">
                <a:latin typeface="Aptos" panose="020B0004020202020204" pitchFamily="34" charset="0"/>
              </a:rPr>
              <a:t> </a:t>
            </a:r>
            <a:r>
              <a:rPr lang="de-DE" dirty="0" err="1">
                <a:latin typeface="Aptos" panose="020B0004020202020204" pitchFamily="34" charset="0"/>
              </a:rPr>
              <a:t>completo</a:t>
            </a:r>
            <a:r>
              <a:rPr lang="de-DE" dirty="0">
                <a:latin typeface="Aptos" panose="020B0004020202020204" pitchFamily="34" charset="0"/>
              </a:rPr>
              <a:t>, </a:t>
            </a:r>
            <a:r>
              <a:rPr lang="de-DE" dirty="0" err="1">
                <a:latin typeface="Aptos" panose="020B0004020202020204" pitchFamily="34" charset="0"/>
              </a:rPr>
              <a:t>revisione</a:t>
            </a:r>
            <a:r>
              <a:rPr lang="de-DE" dirty="0">
                <a:latin typeface="Aptos" panose="020B0004020202020204" pitchFamily="34" charset="0"/>
              </a:rPr>
              <a:t> continua</a:t>
            </a:r>
            <a:endParaRPr dirty="0">
              <a:latin typeface="Aptos" panose="020B0004020202020204" pitchFamily="34" charset="0"/>
            </a:endParaRPr>
          </a:p>
          <a:p>
            <a:pPr marL="571500" lvl="0" indent="-342900" algn="l" rtl="0">
              <a:lnSpc>
                <a:spcPct val="120000"/>
              </a:lnSpc>
              <a:spcBef>
                <a:spcPts val="2200"/>
              </a:spcBef>
              <a:spcAft>
                <a:spcPts val="0"/>
              </a:spcAft>
              <a:buSzPct val="210526"/>
              <a:buFont typeface="Arial" panose="020B0604020202020204" pitchFamily="34" charset="0"/>
              <a:buChar char="•"/>
            </a:pPr>
            <a:r>
              <a:rPr lang="de-DE" dirty="0" err="1">
                <a:latin typeface="Aptos" panose="020B0004020202020204" pitchFamily="34" charset="0"/>
              </a:rPr>
              <a:t>Meccanismi</a:t>
            </a:r>
            <a:r>
              <a:rPr lang="de-DE" dirty="0">
                <a:latin typeface="Aptos" panose="020B0004020202020204" pitchFamily="34" charset="0"/>
              </a:rPr>
              <a:t> di </a:t>
            </a:r>
            <a:r>
              <a:rPr lang="de-DE" dirty="0" err="1">
                <a:latin typeface="Aptos" panose="020B0004020202020204" pitchFamily="34" charset="0"/>
              </a:rPr>
              <a:t>verifica</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controllo</a:t>
            </a:r>
            <a:r>
              <a:rPr lang="de-DE" dirty="0">
                <a:latin typeface="Aptos" panose="020B0004020202020204" pitchFamily="34" charset="0"/>
              </a:rPr>
              <a:t>: </a:t>
            </a:r>
            <a:r>
              <a:rPr lang="de-DE" dirty="0" err="1">
                <a:latin typeface="Aptos" panose="020B0004020202020204" pitchFamily="34" charset="0"/>
              </a:rPr>
              <a:t>verifica</a:t>
            </a:r>
            <a:r>
              <a:rPr lang="de-DE" dirty="0">
                <a:latin typeface="Aptos" panose="020B0004020202020204" pitchFamily="34" charset="0"/>
              </a:rPr>
              <a:t> da </a:t>
            </a:r>
            <a:r>
              <a:rPr lang="de-DE" dirty="0" err="1">
                <a:latin typeface="Aptos" panose="020B0004020202020204" pitchFamily="34" charset="0"/>
              </a:rPr>
              <a:t>parte</a:t>
            </a:r>
            <a:r>
              <a:rPr lang="de-DE" dirty="0">
                <a:latin typeface="Aptos" panose="020B0004020202020204" pitchFamily="34" charset="0"/>
              </a:rPr>
              <a:t> di RAL in </a:t>
            </a:r>
            <a:r>
              <a:rPr lang="de-DE" dirty="0" err="1">
                <a:latin typeface="Aptos" panose="020B0004020202020204" pitchFamily="34" charset="0"/>
              </a:rPr>
              <a:t>caso</a:t>
            </a:r>
            <a:r>
              <a:rPr lang="de-DE" dirty="0">
                <a:latin typeface="Aptos" panose="020B0004020202020204" pitchFamily="34" charset="0"/>
              </a:rPr>
              <a:t> di </a:t>
            </a:r>
            <a:r>
              <a:rPr lang="de-DE" dirty="0" err="1">
                <a:latin typeface="Aptos" panose="020B0004020202020204" pitchFamily="34" charset="0"/>
              </a:rPr>
              <a:t>indicazioni</a:t>
            </a:r>
            <a:r>
              <a:rPr lang="de-DE" dirty="0">
                <a:latin typeface="Aptos" panose="020B0004020202020204" pitchFamily="34" charset="0"/>
              </a:rPr>
              <a:t> di </a:t>
            </a:r>
            <a:r>
              <a:rPr lang="de-DE" dirty="0" err="1">
                <a:latin typeface="Aptos" panose="020B0004020202020204" pitchFamily="34" charset="0"/>
              </a:rPr>
              <a:t>uso</a:t>
            </a:r>
            <a:r>
              <a:rPr lang="de-DE" dirty="0">
                <a:latin typeface="Aptos" panose="020B0004020202020204" pitchFamily="34" charset="0"/>
              </a:rPr>
              <a:t> </a:t>
            </a:r>
            <a:r>
              <a:rPr lang="de-DE" dirty="0" err="1">
                <a:latin typeface="Aptos" panose="020B0004020202020204" pitchFamily="34" charset="0"/>
              </a:rPr>
              <a:t>improprio</a:t>
            </a:r>
            <a:r>
              <a:rPr lang="de-DE" dirty="0">
                <a:latin typeface="Aptos" panose="020B0004020202020204" pitchFamily="34" charset="0"/>
              </a:rPr>
              <a:t>; </a:t>
            </a:r>
            <a:r>
              <a:rPr lang="de-DE" dirty="0" err="1">
                <a:latin typeface="Aptos" panose="020B0004020202020204" pitchFamily="34" charset="0"/>
              </a:rPr>
              <a:t>avviso</a:t>
            </a:r>
            <a:r>
              <a:rPr lang="de-DE" dirty="0">
                <a:latin typeface="Aptos" panose="020B0004020202020204" pitchFamily="34" charset="0"/>
              </a:rPr>
              <a:t> in </a:t>
            </a:r>
            <a:r>
              <a:rPr lang="de-DE" dirty="0" err="1">
                <a:latin typeface="Aptos" panose="020B0004020202020204" pitchFamily="34" charset="0"/>
              </a:rPr>
              <a:t>caso</a:t>
            </a:r>
            <a:r>
              <a:rPr lang="de-DE" dirty="0">
                <a:latin typeface="Aptos" panose="020B0004020202020204" pitchFamily="34" charset="0"/>
              </a:rPr>
              <a:t> di </a:t>
            </a:r>
            <a:r>
              <a:rPr lang="de-DE" dirty="0" err="1">
                <a:latin typeface="Aptos" panose="020B0004020202020204" pitchFamily="34" charset="0"/>
              </a:rPr>
              <a:t>uso</a:t>
            </a:r>
            <a:r>
              <a:rPr lang="de-DE" dirty="0">
                <a:latin typeface="Aptos" panose="020B0004020202020204" pitchFamily="34" charset="0"/>
              </a:rPr>
              <a:t> </a:t>
            </a:r>
            <a:r>
              <a:rPr lang="de-DE" dirty="0" err="1">
                <a:latin typeface="Aptos" panose="020B0004020202020204" pitchFamily="34" charset="0"/>
              </a:rPr>
              <a:t>improprio</a:t>
            </a:r>
            <a:r>
              <a:rPr lang="de-DE" dirty="0">
                <a:latin typeface="Aptos" panose="020B0004020202020204" pitchFamily="34" charset="0"/>
              </a:rPr>
              <a:t>, </a:t>
            </a:r>
            <a:r>
              <a:rPr lang="de-DE" dirty="0" err="1">
                <a:latin typeface="Aptos" panose="020B0004020202020204" pitchFamily="34" charset="0"/>
              </a:rPr>
              <a:t>revoca</a:t>
            </a:r>
            <a:r>
              <a:rPr lang="de-DE" dirty="0">
                <a:latin typeface="Aptos" panose="020B0004020202020204" pitchFamily="34" charset="0"/>
              </a:rPr>
              <a:t> in </a:t>
            </a:r>
            <a:r>
              <a:rPr lang="de-DE" dirty="0" err="1">
                <a:latin typeface="Aptos" panose="020B0004020202020204" pitchFamily="34" charset="0"/>
              </a:rPr>
              <a:t>caso</a:t>
            </a:r>
            <a:r>
              <a:rPr lang="de-DE" dirty="0">
                <a:latin typeface="Aptos" panose="020B0004020202020204" pitchFamily="34" charset="0"/>
              </a:rPr>
              <a:t> di </a:t>
            </a:r>
            <a:r>
              <a:rPr lang="de-DE" dirty="0" err="1">
                <a:latin typeface="Aptos" panose="020B0004020202020204" pitchFamily="34" charset="0"/>
              </a:rPr>
              <a:t>violazione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di </a:t>
            </a:r>
            <a:r>
              <a:rPr lang="de-DE" dirty="0" err="1">
                <a:latin typeface="Aptos" panose="020B0004020202020204" pitchFamily="34" charset="0"/>
              </a:rPr>
              <a:t>assegnazione</a:t>
            </a:r>
            <a:r>
              <a:rPr lang="de-DE" dirty="0">
                <a:latin typeface="Aptos" panose="020B0004020202020204" pitchFamily="34" charset="0"/>
              </a:rPr>
              <a:t>.</a:t>
            </a:r>
            <a:endParaRPr dirty="0">
              <a:latin typeface="Aptos" panose="020B00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2"/>
          <p:cNvSpPr txBox="1">
            <a:spLocks noGrp="1"/>
          </p:cNvSpPr>
          <p:nvPr>
            <p:ph type="title"/>
          </p:nvPr>
        </p:nvSpPr>
        <p:spPr>
          <a:xfrm>
            <a:off x="594358" y="39957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multiprodotto</a:t>
            </a:r>
            <a:r>
              <a:rPr lang="de-DE" dirty="0">
                <a:latin typeface="Aptos Serif" panose="02020604070405020304" pitchFamily="18" charset="0"/>
                <a:ea typeface="Arial"/>
                <a:cs typeface="Aptos Serif" panose="02020604070405020304" pitchFamily="18" charset="0"/>
                <a:sym typeface="Arial"/>
              </a:rPr>
              <a:t> – </a:t>
            </a:r>
            <a:br>
              <a:rPr lang="de-DE" dirty="0">
                <a:latin typeface="Aptos Serif" panose="02020604070405020304" pitchFamily="18" charset="0"/>
                <a:ea typeface="Arial"/>
                <a:cs typeface="Aptos Serif" panose="02020604070405020304" pitchFamily="18" charset="0"/>
                <a:sym typeface="Arial"/>
              </a:rPr>
            </a:br>
            <a:r>
              <a:rPr lang="de-DE" dirty="0">
                <a:latin typeface="Aptos Serif" panose="02020604070405020304" pitchFamily="18" charset="0"/>
                <a:ea typeface="Arial"/>
                <a:cs typeface="Aptos Serif" panose="02020604070405020304" pitchFamily="18" charset="0"/>
                <a:sym typeface="Arial"/>
              </a:rPr>
              <a:t> Fairtrade</a:t>
            </a:r>
            <a:endParaRPr dirty="0">
              <a:latin typeface="Aptos Serif" panose="02020604070405020304" pitchFamily="18" charset="0"/>
              <a:ea typeface="Arial"/>
              <a:cs typeface="Aptos Serif" panose="02020604070405020304" pitchFamily="18" charset="0"/>
              <a:sym typeface="Arial"/>
            </a:endParaRPr>
          </a:p>
        </p:txBody>
      </p:sp>
      <p:pic>
        <p:nvPicPr>
          <p:cNvPr id="448" name="Google Shape;448;p62"/>
          <p:cNvPicPr preferRelativeResize="0"/>
          <p:nvPr/>
        </p:nvPicPr>
        <p:blipFill rotWithShape="1">
          <a:blip r:embed="rId3">
            <a:alphaModFix/>
          </a:blip>
          <a:srcRect l="21182" r="18724"/>
          <a:stretch/>
        </p:blipFill>
        <p:spPr>
          <a:xfrm>
            <a:off x="7915270" y="984044"/>
            <a:ext cx="1893624" cy="1440160"/>
          </a:xfrm>
          <a:prstGeom prst="rect">
            <a:avLst/>
          </a:prstGeom>
          <a:noFill/>
          <a:ln>
            <a:noFill/>
          </a:ln>
        </p:spPr>
      </p:pic>
      <p:pic>
        <p:nvPicPr>
          <p:cNvPr id="449" name="Google Shape;449;p62"/>
          <p:cNvPicPr preferRelativeResize="0"/>
          <p:nvPr/>
        </p:nvPicPr>
        <p:blipFill rotWithShape="1">
          <a:blip r:embed="rId4">
            <a:alphaModFix/>
          </a:blip>
          <a:srcRect l="25519" r="19754"/>
          <a:stretch/>
        </p:blipFill>
        <p:spPr>
          <a:xfrm>
            <a:off x="10095550" y="3957585"/>
            <a:ext cx="1287296" cy="1120010"/>
          </a:xfrm>
          <a:prstGeom prst="rect">
            <a:avLst/>
          </a:prstGeom>
          <a:noFill/>
          <a:ln>
            <a:noFill/>
          </a:ln>
        </p:spPr>
      </p:pic>
      <p:pic>
        <p:nvPicPr>
          <p:cNvPr id="450" name="Google Shape;450;p62"/>
          <p:cNvPicPr preferRelativeResize="0"/>
          <p:nvPr/>
        </p:nvPicPr>
        <p:blipFill rotWithShape="1">
          <a:blip r:embed="rId5">
            <a:alphaModFix/>
          </a:blip>
          <a:srcRect l="19535" r="19535"/>
          <a:stretch/>
        </p:blipFill>
        <p:spPr>
          <a:xfrm>
            <a:off x="8245450" y="2713037"/>
            <a:ext cx="1233264" cy="966881"/>
          </a:xfrm>
          <a:prstGeom prst="rect">
            <a:avLst/>
          </a:prstGeom>
          <a:noFill/>
          <a:ln>
            <a:noFill/>
          </a:ln>
        </p:spPr>
      </p:pic>
      <p:pic>
        <p:nvPicPr>
          <p:cNvPr id="451" name="Google Shape;451;p62"/>
          <p:cNvPicPr preferRelativeResize="0"/>
          <p:nvPr/>
        </p:nvPicPr>
        <p:blipFill rotWithShape="1">
          <a:blip r:embed="rId6">
            <a:alphaModFix/>
          </a:blip>
          <a:srcRect/>
          <a:stretch/>
        </p:blipFill>
        <p:spPr>
          <a:xfrm>
            <a:off x="8245450" y="3968751"/>
            <a:ext cx="1087818" cy="1015792"/>
          </a:xfrm>
          <a:prstGeom prst="rect">
            <a:avLst/>
          </a:prstGeom>
          <a:noFill/>
          <a:ln>
            <a:noFill/>
          </a:ln>
        </p:spPr>
      </p:pic>
      <p:pic>
        <p:nvPicPr>
          <p:cNvPr id="452" name="Google Shape;452;p62"/>
          <p:cNvPicPr preferRelativeResize="0"/>
          <p:nvPr/>
        </p:nvPicPr>
        <p:blipFill rotWithShape="1">
          <a:blip r:embed="rId7">
            <a:alphaModFix/>
          </a:blip>
          <a:srcRect/>
          <a:stretch/>
        </p:blipFill>
        <p:spPr>
          <a:xfrm>
            <a:off x="10191085" y="2588661"/>
            <a:ext cx="1037946" cy="889394"/>
          </a:xfrm>
          <a:prstGeom prst="rect">
            <a:avLst/>
          </a:prstGeom>
          <a:noFill/>
          <a:ln>
            <a:noFill/>
          </a:ln>
        </p:spPr>
      </p:pic>
      <p:sp>
        <p:nvSpPr>
          <p:cNvPr id="453" name="Google Shape;453;p62"/>
          <p:cNvSpPr txBox="1">
            <a:spLocks noGrp="1"/>
          </p:cNvSpPr>
          <p:nvPr>
            <p:ph type="body" idx="1"/>
          </p:nvPr>
        </p:nvSpPr>
        <p:spPr>
          <a:xfrm>
            <a:off x="594359" y="2281918"/>
            <a:ext cx="7171007" cy="4062611"/>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2200"/>
              </a:spcBef>
              <a:spcAft>
                <a:spcPts val="0"/>
              </a:spcAft>
              <a:buSzPct val="142857"/>
              <a:buFont typeface="Arial" panose="020B0604020202020204" pitchFamily="34" charset="0"/>
              <a:buChar char="•"/>
            </a:pPr>
            <a:r>
              <a:rPr lang="de-DE" dirty="0" err="1">
                <a:latin typeface="Aptos" panose="020B0004020202020204" pitchFamily="34" charset="0"/>
              </a:rPr>
              <a:t>Attualmente</a:t>
            </a:r>
            <a:r>
              <a:rPr lang="de-DE" dirty="0">
                <a:latin typeface="Aptos" panose="020B0004020202020204" pitchFamily="34" charset="0"/>
              </a:rPr>
              <a:t> più di 6.000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alimenti</a:t>
            </a:r>
            <a:r>
              <a:rPr lang="de-DE" dirty="0">
                <a:latin typeface="Aptos" panose="020B0004020202020204" pitchFamily="34" charset="0"/>
              </a:rPr>
              <a:t>, </a:t>
            </a:r>
            <a:r>
              <a:rPr lang="de-DE" dirty="0" err="1">
                <a:latin typeface="Aptos" panose="020B0004020202020204" pitchFamily="34" charset="0"/>
              </a:rPr>
              <a:t>tessili</a:t>
            </a:r>
            <a:r>
              <a:rPr lang="de-DE" dirty="0">
                <a:latin typeface="Aptos" panose="020B0004020202020204" pitchFamily="34" charset="0"/>
              </a:rPr>
              <a:t>, </a:t>
            </a:r>
            <a:r>
              <a:rPr lang="de-DE" dirty="0" err="1">
                <a:latin typeface="Aptos" panose="020B0004020202020204" pitchFamily="34" charset="0"/>
              </a:rPr>
              <a:t>palloni</a:t>
            </a:r>
            <a:r>
              <a:rPr lang="de-DE" dirty="0">
                <a:latin typeface="Aptos" panose="020B0004020202020204" pitchFamily="34" charset="0"/>
              </a:rPr>
              <a:t>, </a:t>
            </a:r>
            <a:r>
              <a:rPr lang="de-DE" dirty="0" err="1">
                <a:latin typeface="Aptos" panose="020B0004020202020204" pitchFamily="34" charset="0"/>
              </a:rPr>
              <a:t>fiori</a:t>
            </a:r>
            <a:r>
              <a:rPr lang="de-DE" dirty="0">
                <a:latin typeface="Aptos" panose="020B0004020202020204" pitchFamily="34" charset="0"/>
              </a:rPr>
              <a:t>, </a:t>
            </a:r>
            <a:r>
              <a:rPr lang="de-DE" dirty="0" err="1">
                <a:latin typeface="Aptos" panose="020B0004020202020204" pitchFamily="34" charset="0"/>
              </a:rPr>
              <a:t>cosmetici</a:t>
            </a:r>
            <a:r>
              <a:rPr lang="de-DE" dirty="0">
                <a:latin typeface="Aptos" panose="020B0004020202020204" pitchFamily="34" charset="0"/>
              </a:rPr>
              <a:t>, </a:t>
            </a:r>
            <a:r>
              <a:rPr lang="de-DE" dirty="0" err="1">
                <a:latin typeface="Aptos" panose="020B0004020202020204" pitchFamily="34" charset="0"/>
              </a:rPr>
              <a:t>oro</a:t>
            </a:r>
            <a:endParaRPr dirty="0">
              <a:latin typeface="Aptos" panose="020B0004020202020204" pitchFamily="34" charset="0"/>
            </a:endParaRPr>
          </a:p>
          <a:p>
            <a:pPr marL="571500" lvl="0" indent="-342900" algn="l" rtl="0">
              <a:lnSpc>
                <a:spcPct val="120000"/>
              </a:lnSpc>
              <a:spcBef>
                <a:spcPts val="2200"/>
              </a:spcBef>
              <a:spcAft>
                <a:spcPts val="0"/>
              </a:spcAft>
              <a:buSzPct val="142857"/>
              <a:buFont typeface="Arial" panose="020B0604020202020204" pitchFamily="34" charset="0"/>
              <a:buChar char="•"/>
            </a:pPr>
            <a:r>
              <a:rPr lang="de-DE" dirty="0">
                <a:latin typeface="Aptos" panose="020B0004020202020204" pitchFamily="34" charset="0"/>
              </a:rPr>
              <a:t>Gestito da: Fairtrade International</a:t>
            </a:r>
            <a:endParaRPr dirty="0">
              <a:latin typeface="Aptos" panose="020B0004020202020204" pitchFamily="34" charset="0"/>
            </a:endParaRPr>
          </a:p>
          <a:p>
            <a:pPr marL="571500" lvl="0" indent="-342900" algn="l" rtl="0">
              <a:lnSpc>
                <a:spcPct val="120000"/>
              </a:lnSpc>
              <a:spcBef>
                <a:spcPts val="2200"/>
              </a:spcBef>
              <a:spcAft>
                <a:spcPts val="0"/>
              </a:spcAft>
              <a:buSzPct val="142857"/>
              <a:buFont typeface="Arial" panose="020B0604020202020204" pitchFamily="34" charset="0"/>
              <a:buChar char="•"/>
            </a:pPr>
            <a:r>
              <a:rPr lang="de-DE" dirty="0" err="1">
                <a:latin typeface="Aptos" panose="020B0004020202020204" pitchFamily="34" charset="0"/>
              </a:rPr>
              <a:t>Sviluppo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revisione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sviluppo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revisione</a:t>
            </a:r>
            <a:r>
              <a:rPr lang="de-DE" dirty="0">
                <a:latin typeface="Aptos" panose="020B0004020202020204" pitchFamily="34" charset="0"/>
              </a:rPr>
              <a:t> </a:t>
            </a:r>
            <a:r>
              <a:rPr lang="de-DE" dirty="0" err="1">
                <a:latin typeface="Aptos" panose="020B0004020202020204" pitchFamily="34" charset="0"/>
              </a:rPr>
              <a:t>periodica</a:t>
            </a:r>
            <a:r>
              <a:rPr lang="de-DE" dirty="0">
                <a:latin typeface="Aptos" panose="020B0004020202020204" pitchFamily="34" charset="0"/>
              </a:rPr>
              <a:t> da </a:t>
            </a:r>
            <a:r>
              <a:rPr lang="de-DE" dirty="0" err="1">
                <a:latin typeface="Aptos" panose="020B0004020202020204" pitchFamily="34" charset="0"/>
              </a:rPr>
              <a:t>parte</a:t>
            </a:r>
            <a:r>
              <a:rPr lang="de-DE" dirty="0">
                <a:latin typeface="Aptos" panose="020B0004020202020204" pitchFamily="34" charset="0"/>
              </a:rPr>
              <a:t> di Fairtrade International </a:t>
            </a:r>
            <a:r>
              <a:rPr lang="de-DE" dirty="0" err="1">
                <a:latin typeface="Aptos" panose="020B0004020202020204" pitchFamily="34" charset="0"/>
              </a:rPr>
              <a:t>attraverso</a:t>
            </a:r>
            <a:r>
              <a:rPr lang="de-DE" dirty="0">
                <a:latin typeface="Aptos" panose="020B0004020202020204" pitchFamily="34" charset="0"/>
              </a:rPr>
              <a:t>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processo</a:t>
            </a:r>
            <a:r>
              <a:rPr lang="de-DE" dirty="0">
                <a:latin typeface="Aptos" panose="020B0004020202020204" pitchFamily="34" charset="0"/>
              </a:rPr>
              <a:t> </a:t>
            </a:r>
            <a:r>
              <a:rPr lang="de-DE" dirty="0" err="1">
                <a:latin typeface="Aptos" panose="020B0004020202020204" pitchFamily="34" charset="0"/>
              </a:rPr>
              <a:t>trasparente</a:t>
            </a:r>
            <a:r>
              <a:rPr lang="de-DE" dirty="0">
                <a:latin typeface="Aptos" panose="020B0004020202020204" pitchFamily="34" charset="0"/>
              </a:rPr>
              <a:t> </a:t>
            </a:r>
            <a:r>
              <a:rPr lang="de-DE" dirty="0" err="1">
                <a:latin typeface="Aptos" panose="020B0004020202020204" pitchFamily="34" charset="0"/>
              </a:rPr>
              <a:t>che</a:t>
            </a:r>
            <a:r>
              <a:rPr lang="de-DE" dirty="0">
                <a:latin typeface="Aptos" panose="020B0004020202020204" pitchFamily="34" charset="0"/>
              </a:rPr>
              <a:t> </a:t>
            </a:r>
            <a:r>
              <a:rPr lang="de-DE" dirty="0" err="1">
                <a:latin typeface="Aptos" panose="020B0004020202020204" pitchFamily="34" charset="0"/>
              </a:rPr>
              <a:t>coinvolge</a:t>
            </a:r>
            <a:r>
              <a:rPr lang="de-DE" dirty="0">
                <a:latin typeface="Aptos" panose="020B0004020202020204" pitchFamily="34" charset="0"/>
              </a:rPr>
              <a:t> tutte le </a:t>
            </a:r>
            <a:r>
              <a:rPr lang="de-DE" dirty="0" err="1">
                <a:latin typeface="Aptos" panose="020B0004020202020204" pitchFamily="34" charset="0"/>
              </a:rPr>
              <a:t>parti</a:t>
            </a:r>
            <a:r>
              <a:rPr lang="de-DE" dirty="0">
                <a:latin typeface="Aptos" panose="020B0004020202020204" pitchFamily="34" charset="0"/>
              </a:rPr>
              <a:t> </a:t>
            </a:r>
            <a:r>
              <a:rPr lang="de-DE" dirty="0" err="1">
                <a:latin typeface="Aptos" panose="020B0004020202020204" pitchFamily="34" charset="0"/>
              </a:rPr>
              <a:t>interessate</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120000"/>
              </a:lnSpc>
              <a:spcBef>
                <a:spcPts val="2200"/>
              </a:spcBef>
              <a:spcAft>
                <a:spcPts val="0"/>
              </a:spcAft>
              <a:buSzPct val="142857"/>
              <a:buFont typeface="Arial" panose="020B0604020202020204" pitchFamily="34" charset="0"/>
              <a:buChar char="•"/>
            </a:pPr>
            <a:r>
              <a:rPr lang="de-DE" dirty="0" err="1">
                <a:latin typeface="Aptos" panose="020B0004020202020204" pitchFamily="34" charset="0"/>
              </a:rPr>
              <a:t>Meccanismi</a:t>
            </a:r>
            <a:r>
              <a:rPr lang="de-DE" dirty="0">
                <a:latin typeface="Aptos" panose="020B0004020202020204" pitchFamily="34" charset="0"/>
              </a:rPr>
              <a:t> di </a:t>
            </a:r>
            <a:r>
              <a:rPr lang="de-DE" dirty="0" err="1">
                <a:latin typeface="Aptos" panose="020B0004020202020204" pitchFamily="34" charset="0"/>
              </a:rPr>
              <a:t>verifica</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controllo</a:t>
            </a:r>
            <a:r>
              <a:rPr lang="de-DE" dirty="0">
                <a:latin typeface="Aptos" panose="020B0004020202020204" pitchFamily="34" charset="0"/>
              </a:rPr>
              <a:t>: </a:t>
            </a:r>
            <a:r>
              <a:rPr lang="de-DE" dirty="0" err="1">
                <a:latin typeface="Aptos" panose="020B0004020202020204" pitchFamily="34" charset="0"/>
              </a:rPr>
              <a:t>audit</a:t>
            </a:r>
            <a:r>
              <a:rPr lang="de-DE" dirty="0">
                <a:latin typeface="Aptos" panose="020B0004020202020204" pitchFamily="34" charset="0"/>
              </a:rPr>
              <a:t> </a:t>
            </a:r>
            <a:r>
              <a:rPr lang="de-DE" dirty="0" err="1">
                <a:latin typeface="Aptos" panose="020B0004020202020204" pitchFamily="34" charset="0"/>
              </a:rPr>
              <a:t>regolari</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partner</a:t>
            </a:r>
            <a:r>
              <a:rPr lang="de-DE" dirty="0">
                <a:latin typeface="Aptos" panose="020B0004020202020204" pitchFamily="34" charset="0"/>
              </a:rPr>
              <a:t> </a:t>
            </a:r>
            <a:r>
              <a:rPr lang="de-DE" dirty="0" err="1">
                <a:latin typeface="Aptos" panose="020B0004020202020204" pitchFamily="34" charset="0"/>
              </a:rPr>
              <a:t>contrattuali</a:t>
            </a:r>
            <a:r>
              <a:rPr lang="de-DE" dirty="0">
                <a:latin typeface="Aptos" panose="020B0004020202020204" pitchFamily="34" charset="0"/>
              </a:rPr>
              <a:t> da </a:t>
            </a:r>
            <a:r>
              <a:rPr lang="de-DE" dirty="0" err="1">
                <a:latin typeface="Aptos" panose="020B0004020202020204" pitchFamily="34" charset="0"/>
              </a:rPr>
              <a:t>parte</a:t>
            </a:r>
            <a:r>
              <a:rPr lang="de-DE" dirty="0">
                <a:latin typeface="Aptos" panose="020B0004020202020204" pitchFamily="34" charset="0"/>
              </a:rPr>
              <a:t> di </a:t>
            </a:r>
            <a:r>
              <a:rPr lang="de-DE" dirty="0" err="1">
                <a:latin typeface="Aptos" panose="020B0004020202020204" pitchFamily="34" charset="0"/>
              </a:rPr>
              <a:t>revisori</a:t>
            </a:r>
            <a:r>
              <a:rPr lang="de-DE" dirty="0">
                <a:latin typeface="Aptos" panose="020B0004020202020204" pitchFamily="34" charset="0"/>
              </a:rPr>
              <a:t> </a:t>
            </a:r>
            <a:r>
              <a:rPr lang="de-DE" dirty="0" err="1">
                <a:latin typeface="Aptos" panose="020B0004020202020204" pitchFamily="34" charset="0"/>
              </a:rPr>
              <a:t>secondo</a:t>
            </a:r>
            <a:r>
              <a:rPr lang="de-DE" dirty="0">
                <a:latin typeface="Aptos" panose="020B0004020202020204" pitchFamily="34" charset="0"/>
              </a:rPr>
              <a:t> </a:t>
            </a:r>
            <a:r>
              <a:rPr lang="de-DE" dirty="0" err="1">
                <a:latin typeface="Aptos" panose="020B0004020202020204" pitchFamily="34" charset="0"/>
              </a:rPr>
              <a:t>procedure</a:t>
            </a:r>
            <a:r>
              <a:rPr lang="de-DE" dirty="0">
                <a:latin typeface="Aptos" panose="020B0004020202020204" pitchFamily="34" charset="0"/>
              </a:rPr>
              <a:t> </a:t>
            </a:r>
            <a:r>
              <a:rPr lang="de-DE" dirty="0" err="1">
                <a:latin typeface="Aptos" panose="020B0004020202020204" pitchFamily="34" charset="0"/>
              </a:rPr>
              <a:t>standardizzate</a:t>
            </a:r>
            <a:endParaRPr dirty="0">
              <a:latin typeface="Aptos" panose="020B00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3"/>
          <p:cNvSpPr txBox="1">
            <a:spLocks noGrp="1"/>
          </p:cNvSpPr>
          <p:nvPr>
            <p:ph type="title"/>
          </p:nvPr>
        </p:nvSpPr>
        <p:spPr>
          <a:xfrm>
            <a:off x="567782" y="1038301"/>
            <a:ext cx="8118716"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de-DE" dirty="0" err="1">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nel</a:t>
            </a:r>
            <a:r>
              <a:rPr lang="de-DE" dirty="0">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de-DE" dirty="0" err="1">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settore</a:t>
            </a:r>
            <a:r>
              <a:rPr lang="de-DE" dirty="0">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de-DE" dirty="0" err="1">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alimentare</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pic>
        <p:nvPicPr>
          <p:cNvPr id="459" name="Google Shape;459;p63" descr="EU-Bio-Logo.jpg"/>
          <p:cNvPicPr preferRelativeResize="0"/>
          <p:nvPr/>
        </p:nvPicPr>
        <p:blipFill rotWithShape="1">
          <a:blip r:embed="rId3">
            <a:alphaModFix/>
          </a:blip>
          <a:srcRect/>
          <a:stretch/>
        </p:blipFill>
        <p:spPr>
          <a:xfrm>
            <a:off x="9395151" y="2122254"/>
            <a:ext cx="1529362" cy="1024673"/>
          </a:xfrm>
          <a:prstGeom prst="rect">
            <a:avLst/>
          </a:prstGeom>
          <a:noFill/>
          <a:ln>
            <a:noFill/>
          </a:ln>
        </p:spPr>
      </p:pic>
      <p:pic>
        <p:nvPicPr>
          <p:cNvPr id="460" name="Google Shape;460;p63" descr="naturland fair"/>
          <p:cNvPicPr preferRelativeResize="0"/>
          <p:nvPr/>
        </p:nvPicPr>
        <p:blipFill rotWithShape="1">
          <a:blip r:embed="rId4">
            <a:alphaModFix/>
          </a:blip>
          <a:srcRect/>
          <a:stretch/>
        </p:blipFill>
        <p:spPr>
          <a:xfrm>
            <a:off x="889307" y="3771904"/>
            <a:ext cx="1079166" cy="2427110"/>
          </a:xfrm>
          <a:prstGeom prst="rect">
            <a:avLst/>
          </a:prstGeom>
          <a:noFill/>
          <a:ln>
            <a:noFill/>
          </a:ln>
        </p:spPr>
      </p:pic>
      <p:pic>
        <p:nvPicPr>
          <p:cNvPr id="461" name="Google Shape;461;p63" descr="Bioland_Logo_2012"/>
          <p:cNvPicPr preferRelativeResize="0"/>
          <p:nvPr/>
        </p:nvPicPr>
        <p:blipFill rotWithShape="1">
          <a:blip r:embed="rId5">
            <a:alphaModFix/>
          </a:blip>
          <a:srcRect/>
          <a:stretch/>
        </p:blipFill>
        <p:spPr>
          <a:xfrm>
            <a:off x="2337448" y="2770429"/>
            <a:ext cx="1421956" cy="1365972"/>
          </a:xfrm>
          <a:prstGeom prst="rect">
            <a:avLst/>
          </a:prstGeom>
          <a:noFill/>
          <a:ln>
            <a:noFill/>
          </a:ln>
        </p:spPr>
      </p:pic>
      <p:pic>
        <p:nvPicPr>
          <p:cNvPr id="462" name="Google Shape;462;p63" descr="Demeter"/>
          <p:cNvPicPr preferRelativeResize="0"/>
          <p:nvPr/>
        </p:nvPicPr>
        <p:blipFill rotWithShape="1">
          <a:blip r:embed="rId6">
            <a:alphaModFix/>
          </a:blip>
          <a:srcRect/>
          <a:stretch/>
        </p:blipFill>
        <p:spPr>
          <a:xfrm>
            <a:off x="10140727" y="3990318"/>
            <a:ext cx="1333500" cy="923925"/>
          </a:xfrm>
          <a:prstGeom prst="rect">
            <a:avLst/>
          </a:prstGeom>
          <a:noFill/>
          <a:ln>
            <a:noFill/>
          </a:ln>
        </p:spPr>
      </p:pic>
      <p:pic>
        <p:nvPicPr>
          <p:cNvPr id="463" name="Google Shape;463;p63"/>
          <p:cNvPicPr preferRelativeResize="0"/>
          <p:nvPr/>
        </p:nvPicPr>
        <p:blipFill rotWithShape="1">
          <a:blip r:embed="rId7">
            <a:alphaModFix/>
          </a:blip>
          <a:srcRect/>
          <a:stretch/>
        </p:blipFill>
        <p:spPr>
          <a:xfrm>
            <a:off x="4429158" y="1515531"/>
            <a:ext cx="1518852" cy="1518852"/>
          </a:xfrm>
          <a:prstGeom prst="rect">
            <a:avLst/>
          </a:prstGeom>
          <a:noFill/>
          <a:ln>
            <a:noFill/>
          </a:ln>
        </p:spPr>
      </p:pic>
      <p:pic>
        <p:nvPicPr>
          <p:cNvPr id="464" name="Google Shape;464;p63"/>
          <p:cNvPicPr preferRelativeResize="0"/>
          <p:nvPr/>
        </p:nvPicPr>
        <p:blipFill rotWithShape="1">
          <a:blip r:embed="rId8">
            <a:alphaModFix/>
          </a:blip>
          <a:srcRect/>
          <a:stretch/>
        </p:blipFill>
        <p:spPr>
          <a:xfrm>
            <a:off x="3817373" y="4663842"/>
            <a:ext cx="1216663" cy="1428256"/>
          </a:xfrm>
          <a:prstGeom prst="rect">
            <a:avLst/>
          </a:prstGeom>
          <a:noFill/>
          <a:ln>
            <a:noFill/>
          </a:ln>
        </p:spPr>
      </p:pic>
      <p:pic>
        <p:nvPicPr>
          <p:cNvPr id="465" name="Google Shape;465;p63"/>
          <p:cNvPicPr preferRelativeResize="0"/>
          <p:nvPr/>
        </p:nvPicPr>
        <p:blipFill rotWithShape="1">
          <a:blip r:embed="rId9">
            <a:alphaModFix/>
          </a:blip>
          <a:srcRect/>
          <a:stretch/>
        </p:blipFill>
        <p:spPr>
          <a:xfrm>
            <a:off x="6356450" y="5047362"/>
            <a:ext cx="1162896" cy="1152128"/>
          </a:xfrm>
          <a:prstGeom prst="rect">
            <a:avLst/>
          </a:prstGeom>
          <a:noFill/>
          <a:ln>
            <a:noFill/>
          </a:ln>
        </p:spPr>
      </p:pic>
      <p:pic>
        <p:nvPicPr>
          <p:cNvPr id="466" name="Google Shape;466;p63" descr="Bio-Zeichen Baden-WÃ¼rttemberg"/>
          <p:cNvPicPr preferRelativeResize="0"/>
          <p:nvPr/>
        </p:nvPicPr>
        <p:blipFill rotWithShape="1">
          <a:blip r:embed="rId10">
            <a:alphaModFix/>
          </a:blip>
          <a:srcRect/>
          <a:stretch/>
        </p:blipFill>
        <p:spPr>
          <a:xfrm>
            <a:off x="6714823" y="3066523"/>
            <a:ext cx="1971675" cy="1104900"/>
          </a:xfrm>
          <a:prstGeom prst="rect">
            <a:avLst/>
          </a:prstGeom>
          <a:noFill/>
          <a:ln>
            <a:noFill/>
          </a:ln>
        </p:spPr>
      </p:pic>
      <p:pic>
        <p:nvPicPr>
          <p:cNvPr id="467" name="Google Shape;467;p63"/>
          <p:cNvPicPr preferRelativeResize="0"/>
          <p:nvPr/>
        </p:nvPicPr>
        <p:blipFill rotWithShape="1">
          <a:blip r:embed="rId11">
            <a:alphaModFix/>
          </a:blip>
          <a:srcRect/>
          <a:stretch/>
        </p:blipFill>
        <p:spPr>
          <a:xfrm>
            <a:off x="8453064" y="4554351"/>
            <a:ext cx="1304700" cy="1748562"/>
          </a:xfrm>
          <a:prstGeom prst="rect">
            <a:avLst/>
          </a:prstGeom>
          <a:noFill/>
          <a:ln>
            <a:noFill/>
          </a:ln>
        </p:spPr>
      </p:pic>
      <p:pic>
        <p:nvPicPr>
          <p:cNvPr id="468" name="Google Shape;468;p63"/>
          <p:cNvPicPr preferRelativeResize="0"/>
          <p:nvPr/>
        </p:nvPicPr>
        <p:blipFill rotWithShape="1">
          <a:blip r:embed="rId12">
            <a:alphaModFix/>
          </a:blip>
          <a:srcRect/>
          <a:stretch/>
        </p:blipFill>
        <p:spPr>
          <a:xfrm>
            <a:off x="7269803" y="1531451"/>
            <a:ext cx="1728241" cy="1152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Alimenti </a:t>
            </a:r>
            <a:r>
              <a:rPr lang="de-DE" dirty="0" err="1">
                <a:latin typeface="Aptos Serif" panose="02020604070405020304" pitchFamily="18" charset="0"/>
                <a:ea typeface="Arial"/>
                <a:cs typeface="Aptos Serif" panose="02020604070405020304" pitchFamily="18" charset="0"/>
                <a:sym typeface="Arial"/>
              </a:rPr>
              <a:t>biologici</a:t>
            </a:r>
            <a:endParaRPr dirty="0">
              <a:latin typeface="Aptos Serif" panose="02020604070405020304" pitchFamily="18" charset="0"/>
              <a:ea typeface="Arial"/>
              <a:cs typeface="Aptos Serif" panose="02020604070405020304" pitchFamily="18" charset="0"/>
              <a:sym typeface="Arial"/>
            </a:endParaRPr>
          </a:p>
        </p:txBody>
      </p:sp>
      <p:pic>
        <p:nvPicPr>
          <p:cNvPr id="475" name="Google Shape;475;p64" descr="EU-Bio-Logo.jpg"/>
          <p:cNvPicPr preferRelativeResize="0"/>
          <p:nvPr/>
        </p:nvPicPr>
        <p:blipFill rotWithShape="1">
          <a:blip r:embed="rId3">
            <a:alphaModFix/>
          </a:blip>
          <a:srcRect/>
          <a:stretch/>
        </p:blipFill>
        <p:spPr>
          <a:xfrm>
            <a:off x="9742859" y="1783079"/>
            <a:ext cx="2016223" cy="1350870"/>
          </a:xfrm>
          <a:prstGeom prst="rect">
            <a:avLst/>
          </a:prstGeom>
          <a:noFill/>
          <a:ln>
            <a:noFill/>
          </a:ln>
        </p:spPr>
      </p:pic>
      <p:sp>
        <p:nvSpPr>
          <p:cNvPr id="476" name="Google Shape;476;p64"/>
          <p:cNvSpPr txBox="1">
            <a:spLocks noGrp="1"/>
          </p:cNvSpPr>
          <p:nvPr>
            <p:ph type="body" idx="1"/>
          </p:nvPr>
        </p:nvSpPr>
        <p:spPr>
          <a:xfrm>
            <a:off x="594359" y="1783080"/>
            <a:ext cx="9148500" cy="4885348"/>
          </a:xfrm>
          <a:prstGeom prst="rect">
            <a:avLst/>
          </a:prstGeom>
          <a:noFill/>
          <a:ln>
            <a:noFill/>
          </a:ln>
        </p:spPr>
        <p:txBody>
          <a:bodyPr spcFirstLastPara="1" wrap="square" lIns="0" tIns="228600" rIns="0" bIns="0" anchor="t" anchorCtr="0">
            <a:normAutofit fontScale="62500" lnSpcReduction="20000"/>
          </a:bodyPr>
          <a:lstStyle/>
          <a:p>
            <a:pPr marL="571500"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Bio o </a:t>
            </a:r>
            <a:r>
              <a:rPr lang="de-DE" dirty="0" err="1">
                <a:latin typeface="Aptos" panose="020B0004020202020204" pitchFamily="34" charset="0"/>
              </a:rPr>
              <a:t>biologico</a:t>
            </a:r>
            <a:r>
              <a:rPr lang="de-DE" dirty="0">
                <a:latin typeface="Aptos" panose="020B0004020202020204" pitchFamily="34" charset="0"/>
              </a:rPr>
              <a:t> – </a:t>
            </a:r>
            <a:r>
              <a:rPr lang="de-DE" dirty="0" err="1">
                <a:latin typeface="Aptos" panose="020B0004020202020204" pitchFamily="34" charset="0"/>
              </a:rPr>
              <a:t>denominazione</a:t>
            </a:r>
            <a:r>
              <a:rPr lang="de-DE" dirty="0">
                <a:latin typeface="Aptos" panose="020B0004020202020204" pitchFamily="34" charset="0"/>
              </a:rPr>
              <a:t> </a:t>
            </a:r>
            <a:r>
              <a:rPr lang="de-DE" dirty="0" err="1">
                <a:latin typeface="Aptos" panose="020B0004020202020204" pitchFamily="34" charset="0"/>
              </a:rPr>
              <a:t>giuridicamente</a:t>
            </a:r>
            <a:r>
              <a:rPr lang="de-DE" dirty="0">
                <a:latin typeface="Aptos" panose="020B0004020202020204" pitchFamily="34" charset="0"/>
              </a:rPr>
              <a:t> </a:t>
            </a:r>
            <a:r>
              <a:rPr lang="de-DE" dirty="0" err="1">
                <a:latin typeface="Aptos" panose="020B0004020202020204" pitchFamily="34" charset="0"/>
              </a:rPr>
              <a:t>definita</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Produzione</a:t>
            </a:r>
            <a:r>
              <a:rPr lang="de-DE" dirty="0">
                <a:latin typeface="Aptos" panose="020B0004020202020204" pitchFamily="34" charset="0"/>
              </a:rPr>
              <a:t> </a:t>
            </a:r>
            <a:r>
              <a:rPr lang="de-DE" dirty="0" err="1">
                <a:latin typeface="Aptos" panose="020B0004020202020204" pitchFamily="34" charset="0"/>
              </a:rPr>
              <a:t>conforme</a:t>
            </a:r>
            <a:r>
              <a:rPr lang="de-DE" dirty="0">
                <a:latin typeface="Aptos" panose="020B0004020202020204" pitchFamily="34" charset="0"/>
              </a:rPr>
              <a:t> al </a:t>
            </a:r>
            <a:r>
              <a:rPr lang="de-DE" dirty="0" err="1">
                <a:latin typeface="Aptos" panose="020B0004020202020204" pitchFamily="34" charset="0"/>
              </a:rPr>
              <a:t>Regolamento</a:t>
            </a:r>
            <a:r>
              <a:rPr lang="de-DE" dirty="0">
                <a:latin typeface="Aptos" panose="020B0004020202020204" pitchFamily="34" charset="0"/>
              </a:rPr>
              <a:t> (UE) 2018/848 del </a:t>
            </a:r>
            <a:r>
              <a:rPr lang="de-DE" dirty="0" err="1">
                <a:latin typeface="Aptos" panose="020B0004020202020204" pitchFamily="34" charset="0"/>
              </a:rPr>
              <a:t>Parlamento</a:t>
            </a:r>
            <a:r>
              <a:rPr lang="de-DE" dirty="0">
                <a:latin typeface="Aptos" panose="020B0004020202020204" pitchFamily="34" charset="0"/>
              </a:rPr>
              <a:t> </a:t>
            </a:r>
            <a:r>
              <a:rPr lang="de-DE" dirty="0" err="1">
                <a:latin typeface="Aptos" panose="020B0004020202020204" pitchFamily="34" charset="0"/>
              </a:rPr>
              <a:t>europeo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del Consiglio, del 30 </a:t>
            </a:r>
            <a:r>
              <a:rPr lang="de-DE" dirty="0" err="1">
                <a:latin typeface="Aptos" panose="020B0004020202020204" pitchFamily="34" charset="0"/>
              </a:rPr>
              <a:t>maggio</a:t>
            </a:r>
            <a:r>
              <a:rPr lang="de-DE" dirty="0">
                <a:latin typeface="Aptos" panose="020B0004020202020204" pitchFamily="34" charset="0"/>
              </a:rPr>
              <a:t> 2018, </a:t>
            </a:r>
            <a:r>
              <a:rPr lang="de-DE" dirty="0" err="1">
                <a:latin typeface="Aptos" panose="020B0004020202020204" pitchFamily="34" charset="0"/>
              </a:rPr>
              <a:t>sulla</a:t>
            </a:r>
            <a:r>
              <a:rPr lang="de-DE" dirty="0">
                <a:latin typeface="Aptos" panose="020B0004020202020204" pitchFamily="34" charset="0"/>
              </a:rPr>
              <a:t> </a:t>
            </a:r>
            <a:r>
              <a:rPr lang="de-DE" dirty="0" err="1">
                <a:latin typeface="Aptos" panose="020B0004020202020204" pitchFamily="34" charset="0"/>
              </a:rPr>
              <a:t>produzione</a:t>
            </a:r>
            <a:r>
              <a:rPr lang="de-DE" dirty="0">
                <a:latin typeface="Aptos" panose="020B0004020202020204" pitchFamily="34" charset="0"/>
              </a:rPr>
              <a:t> </a:t>
            </a:r>
            <a:r>
              <a:rPr lang="de-DE" dirty="0" err="1">
                <a:latin typeface="Aptos" panose="020B0004020202020204" pitchFamily="34" charset="0"/>
              </a:rPr>
              <a:t>biologica</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l’etichettatura</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biologici</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Marchio </a:t>
            </a:r>
            <a:r>
              <a:rPr lang="de-DE" dirty="0" err="1">
                <a:latin typeface="Aptos" panose="020B0004020202020204" pitchFamily="34" charset="0"/>
              </a:rPr>
              <a:t>biologico</a:t>
            </a:r>
            <a:r>
              <a:rPr lang="de-DE" dirty="0">
                <a:latin typeface="Aptos" panose="020B0004020202020204" pitchFamily="34" charset="0"/>
              </a:rPr>
              <a:t> UE </a:t>
            </a:r>
            <a:r>
              <a:rPr lang="de-DE" dirty="0" err="1">
                <a:latin typeface="Aptos" panose="020B0004020202020204" pitchFamily="34" charset="0"/>
              </a:rPr>
              <a:t>obbligatoria</a:t>
            </a:r>
            <a:r>
              <a:rPr lang="de-DE" dirty="0">
                <a:latin typeface="Aptos" panose="020B0004020202020204" pitchFamily="34" charset="0"/>
              </a:rPr>
              <a:t> per i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confezionati</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I </a:t>
            </a:r>
            <a:r>
              <a:rPr lang="de-DE" dirty="0" err="1">
                <a:latin typeface="Aptos" panose="020B0004020202020204" pitchFamily="34" charset="0"/>
              </a:rPr>
              <a:t>seguenti</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devono</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 </a:t>
            </a:r>
            <a:r>
              <a:rPr lang="de-DE" dirty="0" err="1">
                <a:latin typeface="Aptos" panose="020B0004020202020204" pitchFamily="34" charset="0"/>
              </a:rPr>
              <a:t>soddisfatti</a:t>
            </a:r>
            <a:r>
              <a:rPr lang="de-DE" dirty="0">
                <a:latin typeface="Aptos" panose="020B0004020202020204" pitchFamily="34" charset="0"/>
              </a:rPr>
              <a:t> </a:t>
            </a:r>
            <a:r>
              <a:rPr lang="de-DE" dirty="0" err="1">
                <a:latin typeface="Aptos" panose="020B0004020202020204" pitchFamily="34" charset="0"/>
              </a:rPr>
              <a:t>almeno</a:t>
            </a:r>
            <a:r>
              <a:rPr lang="de-DE" dirty="0">
                <a:latin typeface="Aptos" panose="020B0004020202020204" pitchFamily="34" charset="0"/>
              </a:rPr>
              <a:t> al 95%: </a:t>
            </a:r>
            <a:endParaRPr dirty="0">
              <a:latin typeface="Aptos" panose="020B0004020202020204" pitchFamily="34" charset="0"/>
            </a:endParaRPr>
          </a:p>
          <a:p>
            <a:pPr marL="1028700" lvl="1" indent="-342900" algn="l" rtl="0">
              <a:lnSpc>
                <a:spcPct val="120000"/>
              </a:lnSpc>
              <a:spcBef>
                <a:spcPts val="600"/>
              </a:spcBef>
              <a:spcAft>
                <a:spcPts val="0"/>
              </a:spcAft>
              <a:buSzPct val="181818"/>
              <a:buFont typeface="Arial" panose="020B0604020202020204" pitchFamily="34" charset="0"/>
              <a:buChar char="•"/>
            </a:pPr>
            <a:r>
              <a:rPr lang="de-DE" dirty="0" err="1">
                <a:latin typeface="Aptos" panose="020B0004020202020204" pitchFamily="34" charset="0"/>
              </a:rPr>
              <a:t>Nessun</a:t>
            </a:r>
            <a:r>
              <a:rPr lang="de-DE" dirty="0">
                <a:latin typeface="Aptos" panose="020B0004020202020204" pitchFamily="34" charset="0"/>
              </a:rPr>
              <a:t> </a:t>
            </a:r>
            <a:r>
              <a:rPr lang="de-DE" dirty="0" err="1">
                <a:latin typeface="Aptos" panose="020B0004020202020204" pitchFamily="34" charset="0"/>
              </a:rPr>
              <a:t>utilizzo</a:t>
            </a:r>
            <a:r>
              <a:rPr lang="de-DE" dirty="0">
                <a:latin typeface="Aptos" panose="020B0004020202020204" pitchFamily="34" charset="0"/>
              </a:rPr>
              <a:t> di </a:t>
            </a:r>
            <a:r>
              <a:rPr lang="de-DE" dirty="0" err="1">
                <a:latin typeface="Aptos" panose="020B0004020202020204" pitchFamily="34" charset="0"/>
              </a:rPr>
              <a:t>pesticidi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fertilizzanti</a:t>
            </a:r>
            <a:r>
              <a:rPr lang="de-DE" dirty="0">
                <a:latin typeface="Aptos" panose="020B0004020202020204" pitchFamily="34" charset="0"/>
              </a:rPr>
              <a:t> </a:t>
            </a:r>
            <a:r>
              <a:rPr lang="de-DE" dirty="0" err="1">
                <a:latin typeface="Aptos" panose="020B0004020202020204" pitchFamily="34" charset="0"/>
              </a:rPr>
              <a:t>chimici</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120000"/>
              </a:lnSpc>
              <a:spcBef>
                <a:spcPts val="600"/>
              </a:spcBef>
              <a:spcAft>
                <a:spcPts val="0"/>
              </a:spcAft>
              <a:buSzPct val="181818"/>
              <a:buFont typeface="Arial" panose="020B0604020202020204" pitchFamily="34" charset="0"/>
              <a:buChar char="•"/>
            </a:pPr>
            <a:r>
              <a:rPr lang="de-DE" dirty="0">
                <a:latin typeface="Aptos" panose="020B0004020202020204" pitchFamily="34" charset="0"/>
              </a:rPr>
              <a:t>Numero </a:t>
            </a:r>
            <a:r>
              <a:rPr lang="de-DE" dirty="0" err="1">
                <a:latin typeface="Aptos" panose="020B0004020202020204" pitchFamily="34" charset="0"/>
              </a:rPr>
              <a:t>massimo</a:t>
            </a:r>
            <a:r>
              <a:rPr lang="de-DE" dirty="0">
                <a:latin typeface="Aptos" panose="020B0004020202020204" pitchFamily="34" charset="0"/>
              </a:rPr>
              <a:t> </a:t>
            </a:r>
            <a:r>
              <a:rPr lang="de-DE" dirty="0" err="1">
                <a:latin typeface="Aptos" panose="020B0004020202020204" pitchFamily="34" charset="0"/>
              </a:rPr>
              <a:t>consentito</a:t>
            </a:r>
            <a:r>
              <a:rPr lang="de-DE" dirty="0">
                <a:latin typeface="Aptos" panose="020B0004020202020204" pitchFamily="34" charset="0"/>
              </a:rPr>
              <a:t> di </a:t>
            </a:r>
            <a:r>
              <a:rPr lang="de-DE" dirty="0" err="1">
                <a:latin typeface="Aptos" panose="020B0004020202020204" pitchFamily="34" charset="0"/>
              </a:rPr>
              <a:t>animali</a:t>
            </a:r>
            <a:r>
              <a:rPr lang="de-DE" dirty="0">
                <a:latin typeface="Aptos" panose="020B0004020202020204" pitchFamily="34" charset="0"/>
              </a:rPr>
              <a:t> per </a:t>
            </a:r>
            <a:r>
              <a:rPr lang="de-DE" dirty="0" err="1">
                <a:latin typeface="Aptos" panose="020B0004020202020204" pitchFamily="34" charset="0"/>
              </a:rPr>
              <a:t>ettaro</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120000"/>
              </a:lnSpc>
              <a:spcBef>
                <a:spcPts val="600"/>
              </a:spcBef>
              <a:spcAft>
                <a:spcPts val="0"/>
              </a:spcAft>
              <a:buSzPct val="181818"/>
              <a:buFont typeface="Arial" panose="020B0604020202020204" pitchFamily="34" charset="0"/>
              <a:buChar char="•"/>
            </a:pPr>
            <a:r>
              <a:rPr lang="de-DE" dirty="0">
                <a:latin typeface="Aptos" panose="020B0004020202020204" pitchFamily="34" charset="0"/>
              </a:rPr>
              <a:t>forme di </a:t>
            </a:r>
            <a:r>
              <a:rPr lang="de-DE" dirty="0" err="1">
                <a:latin typeface="Aptos" panose="020B0004020202020204" pitchFamily="34" charset="0"/>
              </a:rPr>
              <a:t>allevamento</a:t>
            </a:r>
            <a:r>
              <a:rPr lang="de-DE" dirty="0">
                <a:latin typeface="Aptos" panose="020B0004020202020204" pitchFamily="34" charset="0"/>
              </a:rPr>
              <a:t> </a:t>
            </a:r>
            <a:r>
              <a:rPr lang="de-DE" dirty="0" err="1">
                <a:latin typeface="Aptos" panose="020B0004020202020204" pitchFamily="34" charset="0"/>
              </a:rPr>
              <a:t>adeguate</a:t>
            </a:r>
            <a:r>
              <a:rPr lang="de-DE" dirty="0">
                <a:latin typeface="Aptos" panose="020B0004020202020204" pitchFamily="34" charset="0"/>
              </a:rPr>
              <a:t> alla specie </a:t>
            </a:r>
            <a:endParaRPr dirty="0">
              <a:latin typeface="Aptos" panose="020B0004020202020204" pitchFamily="34" charset="0"/>
            </a:endParaRPr>
          </a:p>
          <a:p>
            <a:pPr marL="1028700" lvl="1" indent="-342900" algn="l" rtl="0">
              <a:lnSpc>
                <a:spcPct val="120000"/>
              </a:lnSpc>
              <a:spcBef>
                <a:spcPts val="600"/>
              </a:spcBef>
              <a:spcAft>
                <a:spcPts val="0"/>
              </a:spcAft>
              <a:buSzPct val="181818"/>
              <a:buFont typeface="Arial" panose="020B0604020202020204" pitchFamily="34" charset="0"/>
              <a:buChar char="•"/>
            </a:pPr>
            <a:r>
              <a:rPr lang="de-DE" dirty="0" err="1">
                <a:latin typeface="Aptos" panose="020B0004020202020204" pitchFamily="34" charset="0"/>
              </a:rPr>
              <a:t>mangimi</a:t>
            </a:r>
            <a:r>
              <a:rPr lang="de-DE" dirty="0">
                <a:latin typeface="Aptos" panose="020B0004020202020204" pitchFamily="34" charset="0"/>
              </a:rPr>
              <a:t> </a:t>
            </a:r>
            <a:r>
              <a:rPr lang="de-DE" dirty="0" err="1">
                <a:latin typeface="Aptos" panose="020B0004020202020204" pitchFamily="34" charset="0"/>
              </a:rPr>
              <a:t>biologici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divieto</a:t>
            </a:r>
            <a:r>
              <a:rPr lang="de-DE" dirty="0">
                <a:latin typeface="Aptos" panose="020B0004020202020204" pitchFamily="34" charset="0"/>
              </a:rPr>
              <a:t> di </a:t>
            </a:r>
            <a:r>
              <a:rPr lang="de-DE" dirty="0" err="1">
                <a:latin typeface="Aptos" panose="020B0004020202020204" pitchFamily="34" charset="0"/>
              </a:rPr>
              <a:t>antibiotici</a:t>
            </a:r>
            <a:r>
              <a:rPr lang="de-DE" dirty="0">
                <a:latin typeface="Aptos" panose="020B0004020202020204" pitchFamily="34" charset="0"/>
              </a:rPr>
              <a:t> per </a:t>
            </a:r>
            <a:r>
              <a:rPr lang="de-DE" dirty="0" err="1">
                <a:latin typeface="Aptos" panose="020B0004020202020204" pitchFamily="34" charset="0"/>
              </a:rPr>
              <a:t>scopi</a:t>
            </a:r>
            <a:r>
              <a:rPr lang="de-DE" dirty="0">
                <a:latin typeface="Aptos" panose="020B0004020202020204" pitchFamily="34" charset="0"/>
              </a:rPr>
              <a:t> non </a:t>
            </a:r>
            <a:r>
              <a:rPr lang="de-DE" dirty="0" err="1">
                <a:latin typeface="Aptos" panose="020B0004020202020204" pitchFamily="34" charset="0"/>
              </a:rPr>
              <a:t>medici</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120000"/>
              </a:lnSpc>
              <a:spcBef>
                <a:spcPts val="600"/>
              </a:spcBef>
              <a:spcAft>
                <a:spcPts val="0"/>
              </a:spcAft>
              <a:buSzPct val="181818"/>
              <a:buFont typeface="Arial" panose="020B0604020202020204" pitchFamily="34" charset="0"/>
              <a:buChar char="•"/>
            </a:pPr>
            <a:r>
              <a:rPr lang="de-DE" dirty="0" err="1">
                <a:latin typeface="Aptos" panose="020B0004020202020204" pitchFamily="34" charset="0"/>
              </a:rPr>
              <a:t>divieto</a:t>
            </a:r>
            <a:r>
              <a:rPr lang="de-DE" dirty="0">
                <a:latin typeface="Aptos" panose="020B0004020202020204" pitchFamily="34" charset="0"/>
              </a:rPr>
              <a:t> di </a:t>
            </a:r>
            <a:r>
              <a:rPr lang="de-DE" dirty="0" err="1">
                <a:latin typeface="Aptos" panose="020B0004020202020204" pitchFamily="34" charset="0"/>
              </a:rPr>
              <a:t>ingegneria</a:t>
            </a:r>
            <a:r>
              <a:rPr lang="de-DE" dirty="0">
                <a:latin typeface="Aptos" panose="020B0004020202020204" pitchFamily="34" charset="0"/>
              </a:rPr>
              <a:t> </a:t>
            </a:r>
            <a:r>
              <a:rPr lang="de-DE" dirty="0" err="1">
                <a:latin typeface="Aptos" panose="020B0004020202020204" pitchFamily="34" charset="0"/>
              </a:rPr>
              <a:t>genetica</a:t>
            </a:r>
            <a:r>
              <a:rPr lang="de-DE" dirty="0">
                <a:latin typeface="Aptos" panose="020B0004020202020204" pitchFamily="34" charset="0"/>
              </a:rPr>
              <a:t> solo 53 </a:t>
            </a:r>
            <a:r>
              <a:rPr lang="de-DE" dirty="0" err="1">
                <a:latin typeface="Aptos" panose="020B0004020202020204" pitchFamily="34" charset="0"/>
              </a:rPr>
              <a:t>additivi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a:t>
            </a:r>
            <a:r>
              <a:rPr lang="de-DE" dirty="0" err="1">
                <a:latin typeface="Aptos" panose="020B0004020202020204" pitchFamily="34" charset="0"/>
              </a:rPr>
              <a:t>consentiti</a:t>
            </a:r>
            <a:r>
              <a:rPr lang="de-DE" dirty="0">
                <a:latin typeface="Aptos" panose="020B0004020202020204" pitchFamily="34" charset="0"/>
              </a:rPr>
              <a:t> </a:t>
            </a:r>
            <a:r>
              <a:rPr lang="de-DE" dirty="0" err="1">
                <a:latin typeface="Aptos" panose="020B0004020202020204" pitchFamily="34" charset="0"/>
              </a:rPr>
              <a:t>negli</a:t>
            </a:r>
            <a:r>
              <a:rPr lang="de-DE" dirty="0">
                <a:latin typeface="Aptos" panose="020B0004020202020204" pitchFamily="34" charset="0"/>
              </a:rPr>
              <a:t> </a:t>
            </a:r>
            <a:r>
              <a:rPr lang="de-DE" dirty="0" err="1">
                <a:latin typeface="Aptos" panose="020B0004020202020204" pitchFamily="34" charset="0"/>
              </a:rPr>
              <a:t>alimenti</a:t>
            </a:r>
            <a:r>
              <a:rPr lang="de-DE" dirty="0">
                <a:latin typeface="Aptos" panose="020B0004020202020204" pitchFamily="34" charset="0"/>
              </a:rPr>
              <a:t> </a:t>
            </a:r>
            <a:r>
              <a:rPr lang="de-DE" dirty="0" err="1">
                <a:latin typeface="Aptos" panose="020B0004020202020204" pitchFamily="34" charset="0"/>
              </a:rPr>
              <a:t>trasformati</a:t>
            </a:r>
            <a:r>
              <a:rPr lang="de-DE" dirty="0">
                <a:latin typeface="Aptos" panose="020B0004020202020204" pitchFamily="34" charset="0"/>
              </a:rPr>
              <a:t> (</a:t>
            </a:r>
            <a:r>
              <a:rPr lang="de-DE" dirty="0" err="1">
                <a:latin typeface="Aptos" panose="020B0004020202020204" pitchFamily="34" charset="0"/>
              </a:rPr>
              <a:t>rispetto</a:t>
            </a:r>
            <a:r>
              <a:rPr lang="de-DE" dirty="0">
                <a:latin typeface="Aptos" panose="020B0004020202020204" pitchFamily="34" charset="0"/>
              </a:rPr>
              <a:t> ai 316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convenzionali</a:t>
            </a:r>
            <a:r>
              <a:rPr lang="de-DE" dirty="0">
                <a:latin typeface="Aptos" panose="020B0004020202020204" pitchFamily="34" charset="0"/>
              </a:rPr>
              <a:t>)</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Ispezione</a:t>
            </a:r>
            <a:r>
              <a:rPr lang="de-DE" dirty="0">
                <a:latin typeface="Aptos" panose="020B0004020202020204" pitchFamily="34" charset="0"/>
              </a:rPr>
              <a:t> annuale da </a:t>
            </a:r>
            <a:r>
              <a:rPr lang="de-DE" dirty="0" err="1">
                <a:latin typeface="Aptos" panose="020B0004020202020204" pitchFamily="34" charset="0"/>
              </a:rPr>
              <a:t>parte</a:t>
            </a:r>
            <a:r>
              <a:rPr lang="de-DE" dirty="0">
                <a:latin typeface="Aptos" panose="020B0004020202020204" pitchFamily="34" charset="0"/>
              </a:rPr>
              <a:t> di </a:t>
            </a:r>
            <a:r>
              <a:rPr lang="de-DE" dirty="0" err="1">
                <a:latin typeface="Aptos" panose="020B0004020202020204" pitchFamily="34" charset="0"/>
              </a:rPr>
              <a:t>organismi</a:t>
            </a:r>
            <a:r>
              <a:rPr lang="de-DE" dirty="0">
                <a:latin typeface="Aptos" panose="020B0004020202020204" pitchFamily="34" charset="0"/>
              </a:rPr>
              <a:t> </a:t>
            </a:r>
            <a:r>
              <a:rPr lang="de-DE" dirty="0" err="1">
                <a:latin typeface="Aptos" panose="020B0004020202020204" pitchFamily="34" charset="0"/>
              </a:rPr>
              <a:t>accreditati</a:t>
            </a:r>
            <a:endParaRPr dirty="0">
              <a:latin typeface="Aptos" panose="020B00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5"/>
          <p:cNvSpPr txBox="1">
            <a:spLocks noGrp="1"/>
          </p:cNvSpPr>
          <p:nvPr>
            <p:ph type="title"/>
          </p:nvPr>
        </p:nvSpPr>
        <p:spPr>
          <a:xfrm>
            <a:off x="594359" y="386519"/>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Non tutte le </a:t>
            </a:r>
            <a:r>
              <a:rPr lang="de-DE" dirty="0" err="1">
                <a:latin typeface="Aptos Serif" panose="02020604070405020304" pitchFamily="18" charset="0"/>
                <a:ea typeface="Arial"/>
                <a:cs typeface="Aptos Serif" panose="02020604070405020304" pitchFamily="18" charset="0"/>
                <a:sym typeface="Arial"/>
              </a:rPr>
              <a:t>certificazioni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biologiche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sono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uguali</a:t>
            </a:r>
            <a:endParaRPr dirty="0">
              <a:latin typeface="Aptos Serif" panose="02020604070405020304" pitchFamily="18" charset="0"/>
              <a:ea typeface="Arial"/>
              <a:cs typeface="Aptos Serif" panose="02020604070405020304" pitchFamily="18" charset="0"/>
              <a:sym typeface="Arial"/>
            </a:endParaRPr>
          </a:p>
        </p:txBody>
      </p:sp>
      <p:pic>
        <p:nvPicPr>
          <p:cNvPr id="483" name="Google Shape;483;p65" descr="naturland fair"/>
          <p:cNvPicPr preferRelativeResize="0"/>
          <p:nvPr/>
        </p:nvPicPr>
        <p:blipFill rotWithShape="1">
          <a:blip r:embed="rId3">
            <a:alphaModFix/>
          </a:blip>
          <a:srcRect/>
          <a:stretch/>
        </p:blipFill>
        <p:spPr>
          <a:xfrm>
            <a:off x="9331480" y="3682377"/>
            <a:ext cx="825512" cy="1995191"/>
          </a:xfrm>
          <a:prstGeom prst="rect">
            <a:avLst/>
          </a:prstGeom>
          <a:noFill/>
          <a:ln>
            <a:noFill/>
          </a:ln>
        </p:spPr>
      </p:pic>
      <p:pic>
        <p:nvPicPr>
          <p:cNvPr id="484" name="Google Shape;484;p65" descr="Bioland_Logo_2012"/>
          <p:cNvPicPr preferRelativeResize="0"/>
          <p:nvPr/>
        </p:nvPicPr>
        <p:blipFill rotWithShape="1">
          <a:blip r:embed="rId4">
            <a:alphaModFix/>
          </a:blip>
          <a:srcRect/>
          <a:stretch/>
        </p:blipFill>
        <p:spPr>
          <a:xfrm>
            <a:off x="8276768" y="2577764"/>
            <a:ext cx="985562" cy="859592"/>
          </a:xfrm>
          <a:prstGeom prst="rect">
            <a:avLst/>
          </a:prstGeom>
          <a:noFill/>
          <a:ln>
            <a:noFill/>
          </a:ln>
        </p:spPr>
      </p:pic>
      <p:pic>
        <p:nvPicPr>
          <p:cNvPr id="485" name="Google Shape;485;p65" descr="Demeter"/>
          <p:cNvPicPr preferRelativeResize="0"/>
          <p:nvPr/>
        </p:nvPicPr>
        <p:blipFill rotWithShape="1">
          <a:blip r:embed="rId5">
            <a:alphaModFix/>
          </a:blip>
          <a:srcRect/>
          <a:stretch/>
        </p:blipFill>
        <p:spPr>
          <a:xfrm>
            <a:off x="10156992" y="2672178"/>
            <a:ext cx="1333500" cy="923925"/>
          </a:xfrm>
          <a:prstGeom prst="rect">
            <a:avLst/>
          </a:prstGeom>
          <a:noFill/>
          <a:ln>
            <a:noFill/>
          </a:ln>
        </p:spPr>
      </p:pic>
      <p:sp>
        <p:nvSpPr>
          <p:cNvPr id="486" name="Google Shape;486;p65"/>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lnSpcReduction="20000"/>
          </a:bodyPr>
          <a:lstStyle/>
          <a:p>
            <a:pPr marL="571500" lvl="0" indent="-342900" algn="l" rtl="0">
              <a:lnSpc>
                <a:spcPct val="120000"/>
              </a:lnSpc>
              <a:spcBef>
                <a:spcPts val="2200"/>
              </a:spcBef>
              <a:spcAft>
                <a:spcPts val="0"/>
              </a:spcAft>
              <a:buSzPct val="108108"/>
              <a:buFont typeface="Arial" panose="020B0604020202020204" pitchFamily="34" charset="0"/>
              <a:buChar char="•"/>
            </a:pPr>
            <a:r>
              <a:rPr lang="de-DE" dirty="0">
                <a:latin typeface="Aptos" panose="020B0004020202020204" pitchFamily="34" charset="0"/>
              </a:rPr>
              <a:t>I </a:t>
            </a:r>
            <a:r>
              <a:rPr lang="de-DE" dirty="0" err="1">
                <a:latin typeface="Aptos" panose="020B0004020202020204" pitchFamily="34" charset="0"/>
              </a:rPr>
              <a:t>requisiti</a:t>
            </a:r>
            <a:r>
              <a:rPr lang="de-DE" dirty="0">
                <a:latin typeface="Aptos" panose="020B0004020202020204" pitchFamily="34" charset="0"/>
              </a:rPr>
              <a:t> </a:t>
            </a:r>
            <a:r>
              <a:rPr lang="de-DE" dirty="0" err="1">
                <a:latin typeface="Aptos" panose="020B0004020202020204" pitchFamily="34" charset="0"/>
              </a:rPr>
              <a:t>dell’UE</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a:t>
            </a:r>
            <a:r>
              <a:rPr lang="de-DE" dirty="0" err="1">
                <a:latin typeface="Aptos" panose="020B0004020202020204" pitchFamily="34" charset="0"/>
              </a:rPr>
              <a:t>standard</a:t>
            </a:r>
            <a:r>
              <a:rPr lang="de-DE" dirty="0">
                <a:latin typeface="Aptos" panose="020B0004020202020204" pitchFamily="34" charset="0"/>
              </a:rPr>
              <a:t> </a:t>
            </a:r>
            <a:r>
              <a:rPr lang="de-DE" dirty="0" err="1">
                <a:latin typeface="Aptos" panose="020B0004020202020204" pitchFamily="34" charset="0"/>
              </a:rPr>
              <a:t>minimi</a:t>
            </a:r>
            <a:endParaRPr dirty="0">
              <a:latin typeface="Aptos" panose="020B0004020202020204" pitchFamily="34" charset="0"/>
            </a:endParaRPr>
          </a:p>
          <a:p>
            <a:pPr marL="571500" lvl="0" indent="-342900" algn="l" rtl="0">
              <a:lnSpc>
                <a:spcPct val="120000"/>
              </a:lnSpc>
              <a:spcBef>
                <a:spcPts val="2200"/>
              </a:spcBef>
              <a:spcAft>
                <a:spcPts val="0"/>
              </a:spcAft>
              <a:buSzPct val="108108"/>
              <a:buFont typeface="Arial" panose="020B0604020202020204" pitchFamily="34" charset="0"/>
              <a:buChar char="•"/>
            </a:pPr>
            <a:r>
              <a:rPr lang="de-DE" dirty="0">
                <a:latin typeface="Aptos" panose="020B0004020202020204" pitchFamily="34" charset="0"/>
              </a:rPr>
              <a:t>Le </a:t>
            </a: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tradizionali</a:t>
            </a:r>
            <a:r>
              <a:rPr lang="de-DE" dirty="0">
                <a:latin typeface="Aptos" panose="020B0004020202020204" pitchFamily="34" charset="0"/>
              </a:rPr>
              <a:t> delle </a:t>
            </a:r>
            <a:r>
              <a:rPr lang="de-DE" dirty="0" err="1">
                <a:latin typeface="Aptos" panose="020B0004020202020204" pitchFamily="34" charset="0"/>
              </a:rPr>
              <a:t>associazioni</a:t>
            </a:r>
            <a:r>
              <a:rPr lang="de-DE" dirty="0">
                <a:latin typeface="Aptos" panose="020B0004020202020204" pitchFamily="34" charset="0"/>
              </a:rPr>
              <a:t> </a:t>
            </a:r>
            <a:r>
              <a:rPr lang="de-DE" dirty="0" err="1">
                <a:latin typeface="Aptos" panose="020B0004020202020204" pitchFamily="34" charset="0"/>
              </a:rPr>
              <a:t>hanno</a:t>
            </a:r>
            <a:r>
              <a:rPr lang="de-DE" dirty="0">
                <a:latin typeface="Aptos" panose="020B0004020202020204" pitchFamily="34" charset="0"/>
              </a:rPr>
              <a:t> per </a:t>
            </a:r>
            <a:r>
              <a:rPr lang="de-DE" dirty="0" err="1">
                <a:latin typeface="Aptos" panose="020B0004020202020204" pitchFamily="34" charset="0"/>
              </a:rPr>
              <a:t>lo</a:t>
            </a:r>
            <a:r>
              <a:rPr lang="de-DE" dirty="0">
                <a:latin typeface="Aptos" panose="020B0004020202020204" pitchFamily="34" charset="0"/>
              </a:rPr>
              <a:t> più </a:t>
            </a:r>
            <a:r>
              <a:rPr lang="de-DE" dirty="0" err="1">
                <a:latin typeface="Aptos" panose="020B0004020202020204" pitchFamily="34" charset="0"/>
              </a:rPr>
              <a:t>standard</a:t>
            </a:r>
            <a:r>
              <a:rPr lang="de-DE" dirty="0">
                <a:latin typeface="Aptos" panose="020B0004020202020204" pitchFamily="34" charset="0"/>
              </a:rPr>
              <a:t> più </a:t>
            </a:r>
            <a:r>
              <a:rPr lang="de-DE" dirty="0" err="1">
                <a:latin typeface="Aptos" panose="020B0004020202020204" pitchFamily="34" charset="0"/>
              </a:rPr>
              <a:t>elevati</a:t>
            </a:r>
            <a:r>
              <a:rPr lang="de-DE" dirty="0">
                <a:latin typeface="Aptos" panose="020B0004020202020204" pitchFamily="34" charset="0"/>
              </a:rPr>
              <a:t>, ad </a:t>
            </a:r>
            <a:r>
              <a:rPr lang="de-DE" dirty="0" err="1">
                <a:latin typeface="Aptos" panose="020B0004020202020204" pitchFamily="34" charset="0"/>
              </a:rPr>
              <a:t>esempio</a:t>
            </a:r>
            <a:r>
              <a:rPr lang="de-DE" dirty="0">
                <a:latin typeface="Aptos" panose="020B0004020202020204" pitchFamily="34" charset="0"/>
              </a:rPr>
              <a:t>:</a:t>
            </a:r>
            <a:endParaRPr dirty="0">
              <a:latin typeface="Aptos" panose="020B0004020202020204" pitchFamily="34" charset="0"/>
            </a:endParaRPr>
          </a:p>
          <a:p>
            <a:pPr marL="571500" lvl="0" indent="-342900" algn="l" rtl="0">
              <a:lnSpc>
                <a:spcPct val="120000"/>
              </a:lnSpc>
              <a:spcBef>
                <a:spcPts val="2200"/>
              </a:spcBef>
              <a:spcAft>
                <a:spcPts val="0"/>
              </a:spcAft>
              <a:buSzPct val="108108"/>
              <a:buFont typeface="Arial" panose="020B0604020202020204" pitchFamily="34" charset="0"/>
              <a:buChar char="•"/>
            </a:pPr>
            <a:r>
              <a:rPr lang="de-DE" dirty="0" err="1">
                <a:latin typeface="Aptos" panose="020B0004020202020204" pitchFamily="34" charset="0"/>
              </a:rPr>
              <a:t>Conversione</a:t>
            </a:r>
            <a:r>
              <a:rPr lang="de-DE" dirty="0">
                <a:latin typeface="Aptos" panose="020B0004020202020204" pitchFamily="34" charset="0"/>
              </a:rPr>
              <a:t> </a:t>
            </a:r>
            <a:r>
              <a:rPr lang="de-DE" dirty="0" err="1">
                <a:latin typeface="Aptos" panose="020B0004020202020204" pitchFamily="34" charset="0"/>
              </a:rPr>
              <a:t>completa</a:t>
            </a:r>
            <a:r>
              <a:rPr lang="de-DE" dirty="0">
                <a:latin typeface="Aptos" panose="020B0004020202020204" pitchFamily="34" charset="0"/>
              </a:rPr>
              <a:t> </a:t>
            </a:r>
            <a:r>
              <a:rPr lang="de-DE" dirty="0" err="1">
                <a:latin typeface="Aptos" panose="020B0004020202020204" pitchFamily="34" charset="0"/>
              </a:rPr>
              <a:t>dell’azienda</a:t>
            </a:r>
            <a:r>
              <a:rPr lang="de-DE" dirty="0">
                <a:latin typeface="Aptos" panose="020B0004020202020204" pitchFamily="34" charset="0"/>
              </a:rPr>
              <a:t> </a:t>
            </a:r>
            <a:r>
              <a:rPr lang="de-DE" dirty="0" err="1">
                <a:latin typeface="Aptos" panose="020B0004020202020204" pitchFamily="34" charset="0"/>
              </a:rPr>
              <a:t>agricola</a:t>
            </a:r>
            <a:r>
              <a:rPr lang="de-DE" dirty="0">
                <a:latin typeface="Aptos" panose="020B0004020202020204" pitchFamily="34" charset="0"/>
              </a:rPr>
              <a:t> </a:t>
            </a:r>
            <a:r>
              <a:rPr lang="de-DE" dirty="0" err="1">
                <a:latin typeface="Aptos" panose="020B0004020202020204" pitchFamily="34" charset="0"/>
              </a:rPr>
              <a:t>all’agricoltura</a:t>
            </a:r>
            <a:r>
              <a:rPr lang="de-DE" dirty="0">
                <a:latin typeface="Aptos" panose="020B0004020202020204" pitchFamily="34" charset="0"/>
              </a:rPr>
              <a:t> </a:t>
            </a:r>
            <a:r>
              <a:rPr lang="de-DE" dirty="0" err="1">
                <a:latin typeface="Aptos" panose="020B0004020202020204" pitchFamily="34" charset="0"/>
              </a:rPr>
              <a:t>biologica</a:t>
            </a:r>
            <a:endParaRPr dirty="0">
              <a:latin typeface="Aptos" panose="020B0004020202020204" pitchFamily="34" charset="0"/>
            </a:endParaRPr>
          </a:p>
          <a:p>
            <a:pPr marL="571500" lvl="0" indent="-342900" algn="l" rtl="0">
              <a:lnSpc>
                <a:spcPct val="120000"/>
              </a:lnSpc>
              <a:spcBef>
                <a:spcPts val="2200"/>
              </a:spcBef>
              <a:spcAft>
                <a:spcPts val="0"/>
              </a:spcAft>
              <a:buSzPct val="108108"/>
              <a:buFont typeface="Arial" panose="020B0604020202020204" pitchFamily="34" charset="0"/>
              <a:buChar char="•"/>
            </a:pPr>
            <a:r>
              <a:rPr lang="de-DE" dirty="0" err="1">
                <a:latin typeface="Aptos" panose="020B0004020202020204" pitchFamily="34" charset="0"/>
              </a:rPr>
              <a:t>Requisiti</a:t>
            </a:r>
            <a:r>
              <a:rPr lang="de-DE" dirty="0">
                <a:latin typeface="Aptos" panose="020B0004020202020204" pitchFamily="34" charset="0"/>
              </a:rPr>
              <a:t> di </a:t>
            </a:r>
            <a:r>
              <a:rPr lang="de-DE" dirty="0" err="1">
                <a:latin typeface="Aptos" panose="020B0004020202020204" pitchFamily="34" charset="0"/>
              </a:rPr>
              <a:t>superficie</a:t>
            </a:r>
            <a:r>
              <a:rPr lang="de-DE" dirty="0">
                <a:latin typeface="Aptos" panose="020B0004020202020204" pitchFamily="34" charset="0"/>
              </a:rPr>
              <a:t> più </a:t>
            </a:r>
            <a:r>
              <a:rPr lang="de-DE" dirty="0" err="1">
                <a:latin typeface="Aptos" panose="020B0004020202020204" pitchFamily="34" charset="0"/>
              </a:rPr>
              <a:t>ampi</a:t>
            </a:r>
            <a:r>
              <a:rPr lang="de-DE" dirty="0">
                <a:latin typeface="Aptos" panose="020B0004020202020204" pitchFamily="34" charset="0"/>
              </a:rPr>
              <a:t> per </a:t>
            </a:r>
            <a:r>
              <a:rPr lang="de-DE" dirty="0" err="1">
                <a:latin typeface="Aptos" panose="020B0004020202020204" pitchFamily="34" charset="0"/>
              </a:rPr>
              <a:t>l’allevamento</a:t>
            </a:r>
            <a:r>
              <a:rPr lang="de-DE" dirty="0">
                <a:latin typeface="Aptos" panose="020B0004020202020204" pitchFamily="34" charset="0"/>
              </a:rPr>
              <a:t> di </a:t>
            </a:r>
            <a:r>
              <a:rPr lang="de-DE" dirty="0" err="1">
                <a:latin typeface="Aptos" panose="020B0004020202020204" pitchFamily="34" charset="0"/>
              </a:rPr>
              <a:t>animali</a:t>
            </a:r>
            <a:r>
              <a:rPr lang="de-DE" dirty="0">
                <a:latin typeface="Aptos" panose="020B0004020202020204" pitchFamily="34" charset="0"/>
              </a:rPr>
              <a:t> (ad es. </a:t>
            </a:r>
            <a:r>
              <a:rPr lang="de-DE" dirty="0" err="1">
                <a:latin typeface="Aptos" panose="020B0004020202020204" pitchFamily="34" charset="0"/>
              </a:rPr>
              <a:t>suini</a:t>
            </a:r>
            <a:r>
              <a:rPr lang="de-DE" dirty="0">
                <a:latin typeface="Aptos" panose="020B0004020202020204" pitchFamily="34" charset="0"/>
              </a:rPr>
              <a:t>, </a:t>
            </a:r>
            <a:r>
              <a:rPr lang="de-DE" dirty="0" err="1">
                <a:latin typeface="Aptos" panose="020B0004020202020204" pitchFamily="34" charset="0"/>
              </a:rPr>
              <a:t>polli</a:t>
            </a:r>
            <a:r>
              <a:rPr lang="de-DE" dirty="0">
                <a:latin typeface="Aptos" panose="020B0004020202020204" pitchFamily="34" charset="0"/>
              </a:rPr>
              <a:t>)</a:t>
            </a:r>
            <a:endParaRPr dirty="0">
              <a:latin typeface="Aptos"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588817" y="383903"/>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Tante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endParaRPr dirty="0">
              <a:solidFill>
                <a:srgbClr val="FF0000"/>
              </a:solidFill>
              <a:latin typeface="Aptos Serif" panose="02020604070405020304" pitchFamily="18" charset="0"/>
              <a:ea typeface="Arial"/>
              <a:cs typeface="Aptos Serif" panose="02020604070405020304" pitchFamily="18" charset="0"/>
              <a:sym typeface="Arial"/>
            </a:endParaRPr>
          </a:p>
        </p:txBody>
      </p:sp>
      <p:pic>
        <p:nvPicPr>
          <p:cNvPr id="135" name="Google Shape;135;p30"/>
          <p:cNvPicPr preferRelativeResize="0"/>
          <p:nvPr/>
        </p:nvPicPr>
        <p:blipFill rotWithShape="1">
          <a:blip r:embed="rId3">
            <a:alphaModFix/>
          </a:blip>
          <a:srcRect/>
          <a:stretch/>
        </p:blipFill>
        <p:spPr>
          <a:xfrm>
            <a:off x="5965061" y="4932864"/>
            <a:ext cx="2954727" cy="1691258"/>
          </a:xfrm>
          <a:prstGeom prst="rect">
            <a:avLst/>
          </a:prstGeom>
          <a:noFill/>
          <a:ln>
            <a:noFill/>
          </a:ln>
        </p:spPr>
      </p:pic>
      <p:pic>
        <p:nvPicPr>
          <p:cNvPr id="136" name="Google Shape;136;p30"/>
          <p:cNvPicPr preferRelativeResize="0"/>
          <p:nvPr/>
        </p:nvPicPr>
        <p:blipFill rotWithShape="1">
          <a:blip r:embed="rId4">
            <a:alphaModFix/>
          </a:blip>
          <a:srcRect/>
          <a:stretch/>
        </p:blipFill>
        <p:spPr>
          <a:xfrm>
            <a:off x="8368682" y="2791877"/>
            <a:ext cx="1310607" cy="1293210"/>
          </a:xfrm>
          <a:prstGeom prst="rect">
            <a:avLst/>
          </a:prstGeom>
          <a:noFill/>
          <a:ln>
            <a:noFill/>
          </a:ln>
        </p:spPr>
      </p:pic>
      <p:pic>
        <p:nvPicPr>
          <p:cNvPr id="137" name="Google Shape;137;p30" descr="naturland fair"/>
          <p:cNvPicPr preferRelativeResize="0"/>
          <p:nvPr/>
        </p:nvPicPr>
        <p:blipFill rotWithShape="1">
          <a:blip r:embed="rId5">
            <a:alphaModFix/>
          </a:blip>
          <a:srcRect/>
          <a:stretch/>
        </p:blipFill>
        <p:spPr>
          <a:xfrm>
            <a:off x="1844306" y="4435600"/>
            <a:ext cx="944868" cy="2088232"/>
          </a:xfrm>
          <a:prstGeom prst="rect">
            <a:avLst/>
          </a:prstGeom>
          <a:noFill/>
          <a:ln>
            <a:noFill/>
          </a:ln>
        </p:spPr>
      </p:pic>
      <p:pic>
        <p:nvPicPr>
          <p:cNvPr id="138" name="Google Shape;138;p30"/>
          <p:cNvPicPr preferRelativeResize="0"/>
          <p:nvPr/>
        </p:nvPicPr>
        <p:blipFill rotWithShape="1">
          <a:blip r:embed="rId6">
            <a:alphaModFix/>
          </a:blip>
          <a:srcRect/>
          <a:stretch/>
        </p:blipFill>
        <p:spPr>
          <a:xfrm>
            <a:off x="2005840" y="2443182"/>
            <a:ext cx="1374836" cy="1374836"/>
          </a:xfrm>
          <a:prstGeom prst="rect">
            <a:avLst/>
          </a:prstGeom>
          <a:noFill/>
          <a:ln>
            <a:noFill/>
          </a:ln>
        </p:spPr>
      </p:pic>
      <p:pic>
        <p:nvPicPr>
          <p:cNvPr id="139" name="Google Shape;139;p30"/>
          <p:cNvPicPr preferRelativeResize="0"/>
          <p:nvPr/>
        </p:nvPicPr>
        <p:blipFill rotWithShape="1">
          <a:blip r:embed="rId7">
            <a:alphaModFix/>
          </a:blip>
          <a:srcRect/>
          <a:stretch/>
        </p:blipFill>
        <p:spPr>
          <a:xfrm>
            <a:off x="3466110" y="3823097"/>
            <a:ext cx="1033163" cy="1212843"/>
          </a:xfrm>
          <a:prstGeom prst="rect">
            <a:avLst/>
          </a:prstGeom>
          <a:noFill/>
          <a:ln>
            <a:noFill/>
          </a:ln>
        </p:spPr>
      </p:pic>
      <p:pic>
        <p:nvPicPr>
          <p:cNvPr id="140" name="Google Shape;140;p30"/>
          <p:cNvPicPr preferRelativeResize="0"/>
          <p:nvPr/>
        </p:nvPicPr>
        <p:blipFill rotWithShape="1">
          <a:blip r:embed="rId8">
            <a:alphaModFix/>
          </a:blip>
          <a:srcRect/>
          <a:stretch/>
        </p:blipFill>
        <p:spPr>
          <a:xfrm>
            <a:off x="8571710" y="4732996"/>
            <a:ext cx="1327502" cy="1252794"/>
          </a:xfrm>
          <a:prstGeom prst="rect">
            <a:avLst/>
          </a:prstGeom>
          <a:noFill/>
          <a:ln>
            <a:noFill/>
          </a:ln>
        </p:spPr>
      </p:pic>
      <p:pic>
        <p:nvPicPr>
          <p:cNvPr id="141" name="Google Shape;141;p30"/>
          <p:cNvPicPr preferRelativeResize="0"/>
          <p:nvPr/>
        </p:nvPicPr>
        <p:blipFill rotWithShape="1">
          <a:blip r:embed="rId9">
            <a:alphaModFix/>
          </a:blip>
          <a:srcRect/>
          <a:stretch/>
        </p:blipFill>
        <p:spPr>
          <a:xfrm>
            <a:off x="3772580" y="2108358"/>
            <a:ext cx="1891936" cy="1174992"/>
          </a:xfrm>
          <a:prstGeom prst="rect">
            <a:avLst/>
          </a:prstGeom>
          <a:noFill/>
          <a:ln>
            <a:noFill/>
          </a:ln>
        </p:spPr>
      </p:pic>
      <p:pic>
        <p:nvPicPr>
          <p:cNvPr id="142" name="Google Shape;142;p30"/>
          <p:cNvPicPr preferRelativeResize="0"/>
          <p:nvPr/>
        </p:nvPicPr>
        <p:blipFill rotWithShape="1">
          <a:blip r:embed="rId10">
            <a:alphaModFix/>
          </a:blip>
          <a:srcRect/>
          <a:stretch/>
        </p:blipFill>
        <p:spPr>
          <a:xfrm>
            <a:off x="4458131" y="4754640"/>
            <a:ext cx="1407790" cy="1465381"/>
          </a:xfrm>
          <a:prstGeom prst="rect">
            <a:avLst/>
          </a:prstGeom>
          <a:noFill/>
          <a:ln>
            <a:noFill/>
          </a:ln>
        </p:spPr>
      </p:pic>
      <p:pic>
        <p:nvPicPr>
          <p:cNvPr id="143" name="Google Shape;143;p30"/>
          <p:cNvPicPr preferRelativeResize="0"/>
          <p:nvPr/>
        </p:nvPicPr>
        <p:blipFill rotWithShape="1">
          <a:blip r:embed="rId11">
            <a:alphaModFix/>
          </a:blip>
          <a:srcRect/>
          <a:stretch/>
        </p:blipFill>
        <p:spPr>
          <a:xfrm>
            <a:off x="5794484" y="3201248"/>
            <a:ext cx="2234722" cy="1251444"/>
          </a:xfrm>
          <a:prstGeom prst="rect">
            <a:avLst/>
          </a:prstGeom>
          <a:noFill/>
          <a:ln>
            <a:noFill/>
          </a:ln>
        </p:spPr>
      </p:pic>
      <p:pic>
        <p:nvPicPr>
          <p:cNvPr id="144" name="Google Shape;144;p30" descr="Demeter"/>
          <p:cNvPicPr preferRelativeResize="0"/>
          <p:nvPr/>
        </p:nvPicPr>
        <p:blipFill rotWithShape="1">
          <a:blip r:embed="rId12">
            <a:alphaModFix/>
          </a:blip>
          <a:srcRect/>
          <a:stretch/>
        </p:blipFill>
        <p:spPr>
          <a:xfrm>
            <a:off x="10461298" y="1646395"/>
            <a:ext cx="1333500" cy="923925"/>
          </a:xfrm>
          <a:prstGeom prst="rect">
            <a:avLst/>
          </a:prstGeom>
          <a:noFill/>
          <a:ln>
            <a:noFill/>
          </a:ln>
        </p:spPr>
      </p:pic>
      <p:pic>
        <p:nvPicPr>
          <p:cNvPr id="145" name="Google Shape;145;p30"/>
          <p:cNvPicPr preferRelativeResize="0"/>
          <p:nvPr/>
        </p:nvPicPr>
        <p:blipFill rotWithShape="1">
          <a:blip r:embed="rId13">
            <a:alphaModFix/>
          </a:blip>
          <a:srcRect/>
          <a:stretch/>
        </p:blipFill>
        <p:spPr>
          <a:xfrm>
            <a:off x="458360" y="2292894"/>
            <a:ext cx="1162896" cy="1152128"/>
          </a:xfrm>
          <a:prstGeom prst="rect">
            <a:avLst/>
          </a:prstGeom>
          <a:noFill/>
          <a:ln>
            <a:noFill/>
          </a:ln>
        </p:spPr>
      </p:pic>
      <p:pic>
        <p:nvPicPr>
          <p:cNvPr id="146" name="Google Shape;146;p30"/>
          <p:cNvPicPr preferRelativeResize="0"/>
          <p:nvPr/>
        </p:nvPicPr>
        <p:blipFill rotWithShape="1">
          <a:blip r:embed="rId14">
            <a:alphaModFix/>
          </a:blip>
          <a:srcRect/>
          <a:stretch/>
        </p:blipFill>
        <p:spPr>
          <a:xfrm>
            <a:off x="93966" y="3631304"/>
            <a:ext cx="1431454" cy="1291948"/>
          </a:xfrm>
          <a:prstGeom prst="rect">
            <a:avLst/>
          </a:prstGeom>
          <a:noFill/>
          <a:ln>
            <a:noFill/>
          </a:ln>
        </p:spPr>
      </p:pic>
      <p:pic>
        <p:nvPicPr>
          <p:cNvPr id="147" name="Google Shape;147;p30"/>
          <p:cNvPicPr preferRelativeResize="0"/>
          <p:nvPr/>
        </p:nvPicPr>
        <p:blipFill rotWithShape="1">
          <a:blip r:embed="rId15">
            <a:alphaModFix/>
          </a:blip>
          <a:srcRect/>
          <a:stretch/>
        </p:blipFill>
        <p:spPr>
          <a:xfrm>
            <a:off x="6184879" y="876613"/>
            <a:ext cx="844368" cy="1143614"/>
          </a:xfrm>
          <a:prstGeom prst="rect">
            <a:avLst/>
          </a:prstGeom>
          <a:noFill/>
          <a:ln>
            <a:noFill/>
          </a:ln>
        </p:spPr>
      </p:pic>
      <p:pic>
        <p:nvPicPr>
          <p:cNvPr id="148" name="Google Shape;148;p30" descr="EU-Bio-Logo.jpg"/>
          <p:cNvPicPr preferRelativeResize="0"/>
          <p:nvPr/>
        </p:nvPicPr>
        <p:blipFill rotWithShape="1">
          <a:blip r:embed="rId16">
            <a:alphaModFix/>
          </a:blip>
          <a:srcRect/>
          <a:stretch/>
        </p:blipFill>
        <p:spPr>
          <a:xfrm>
            <a:off x="7931485" y="1302076"/>
            <a:ext cx="1529362" cy="1024673"/>
          </a:xfrm>
          <a:prstGeom prst="rect">
            <a:avLst/>
          </a:prstGeom>
          <a:noFill/>
          <a:ln>
            <a:noFill/>
          </a:ln>
        </p:spPr>
      </p:pic>
      <p:pic>
        <p:nvPicPr>
          <p:cNvPr id="149" name="Google Shape;149;p30" descr="Ein Bild, das Grafiken, Grafikdesign, Schrift, Logo enthält.&#10;&#10;KI-generierte Inhalte können fehlerhaft sein."/>
          <p:cNvPicPr preferRelativeResize="0"/>
          <p:nvPr/>
        </p:nvPicPr>
        <p:blipFill rotWithShape="1">
          <a:blip r:embed="rId17">
            <a:alphaModFix/>
          </a:blip>
          <a:srcRect/>
          <a:stretch/>
        </p:blipFill>
        <p:spPr>
          <a:xfrm>
            <a:off x="10356181" y="3064974"/>
            <a:ext cx="1306624" cy="178571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6"/>
          <p:cNvSpPr txBox="1">
            <a:spLocks noGrp="1"/>
          </p:cNvSpPr>
          <p:nvPr>
            <p:ph type="title"/>
          </p:nvPr>
        </p:nvSpPr>
        <p:spPr>
          <a:xfrm>
            <a:off x="594359" y="451203"/>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Fairtrade</a:t>
            </a:r>
            <a:endParaRPr dirty="0">
              <a:latin typeface="Aptos Serif" panose="02020604070405020304" pitchFamily="18" charset="0"/>
              <a:ea typeface="Arial"/>
              <a:cs typeface="Aptos Serif" panose="02020604070405020304" pitchFamily="18" charset="0"/>
              <a:sym typeface="Arial"/>
            </a:endParaRPr>
          </a:p>
        </p:txBody>
      </p:sp>
      <p:pic>
        <p:nvPicPr>
          <p:cNvPr id="493" name="Google Shape;493;p66"/>
          <p:cNvPicPr preferRelativeResize="0"/>
          <p:nvPr/>
        </p:nvPicPr>
        <p:blipFill rotWithShape="1">
          <a:blip r:embed="rId3">
            <a:alphaModFix/>
          </a:blip>
          <a:srcRect/>
          <a:stretch/>
        </p:blipFill>
        <p:spPr>
          <a:xfrm>
            <a:off x="9893253" y="1568595"/>
            <a:ext cx="811161" cy="952231"/>
          </a:xfrm>
          <a:prstGeom prst="rect">
            <a:avLst/>
          </a:prstGeom>
          <a:noFill/>
          <a:ln>
            <a:noFill/>
          </a:ln>
        </p:spPr>
      </p:pic>
      <p:pic>
        <p:nvPicPr>
          <p:cNvPr id="494" name="Google Shape;494;p66"/>
          <p:cNvPicPr preferRelativeResize="0"/>
          <p:nvPr/>
        </p:nvPicPr>
        <p:blipFill rotWithShape="1">
          <a:blip r:embed="rId4">
            <a:alphaModFix/>
          </a:blip>
          <a:srcRect/>
          <a:stretch/>
        </p:blipFill>
        <p:spPr>
          <a:xfrm>
            <a:off x="9840416" y="4813289"/>
            <a:ext cx="916837" cy="916837"/>
          </a:xfrm>
          <a:prstGeom prst="rect">
            <a:avLst/>
          </a:prstGeom>
          <a:noFill/>
          <a:ln>
            <a:noFill/>
          </a:ln>
        </p:spPr>
      </p:pic>
      <p:pic>
        <p:nvPicPr>
          <p:cNvPr id="495" name="Google Shape;495;p66" descr="naturland fair"/>
          <p:cNvPicPr preferRelativeResize="0"/>
          <p:nvPr/>
        </p:nvPicPr>
        <p:blipFill rotWithShape="1">
          <a:blip r:embed="rId5">
            <a:alphaModFix/>
          </a:blip>
          <a:srcRect/>
          <a:stretch/>
        </p:blipFill>
        <p:spPr>
          <a:xfrm>
            <a:off x="9980049" y="2852936"/>
            <a:ext cx="777204" cy="1542148"/>
          </a:xfrm>
          <a:prstGeom prst="rect">
            <a:avLst/>
          </a:prstGeom>
          <a:noFill/>
          <a:ln>
            <a:noFill/>
          </a:ln>
        </p:spPr>
      </p:pic>
      <p:sp>
        <p:nvSpPr>
          <p:cNvPr id="496" name="Google Shape;496;p66"/>
          <p:cNvSpPr txBox="1">
            <a:spLocks noGrp="1"/>
          </p:cNvSpPr>
          <p:nvPr>
            <p:ph type="body" idx="1"/>
          </p:nvPr>
        </p:nvSpPr>
        <p:spPr>
          <a:xfrm>
            <a:off x="594359" y="2281918"/>
            <a:ext cx="8794190" cy="3962128"/>
          </a:xfrm>
          <a:prstGeom prst="rect">
            <a:avLst/>
          </a:prstGeom>
          <a:noFill/>
          <a:ln>
            <a:noFill/>
          </a:ln>
        </p:spPr>
        <p:txBody>
          <a:bodyPr spcFirstLastPara="1" wrap="square" lIns="0" tIns="228600" rIns="0" bIns="0" anchor="t" anchorCtr="0">
            <a:normAutofit fontScale="62500" lnSpcReduction="20000"/>
          </a:bodyPr>
          <a:lstStyle/>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A </a:t>
            </a:r>
            <a:r>
              <a:rPr lang="de-DE" dirty="0" err="1">
                <a:latin typeface="Aptos" panose="020B0004020202020204" pitchFamily="34" charset="0"/>
              </a:rPr>
              <a:t>differenza</a:t>
            </a:r>
            <a:r>
              <a:rPr lang="de-DE" dirty="0">
                <a:latin typeface="Aptos" panose="020B0004020202020204" pitchFamily="34" charset="0"/>
              </a:rPr>
              <a:t> del </a:t>
            </a:r>
            <a:r>
              <a:rPr lang="de-DE" dirty="0" err="1">
                <a:latin typeface="Aptos" panose="020B0004020202020204" pitchFamily="34" charset="0"/>
              </a:rPr>
              <a:t>biologico</a:t>
            </a:r>
            <a:r>
              <a:rPr lang="de-DE" dirty="0">
                <a:latin typeface="Aptos" panose="020B0004020202020204" pitchFamily="34" charset="0"/>
              </a:rPr>
              <a:t>, non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una</a:t>
            </a:r>
            <a:r>
              <a:rPr lang="de-DE" dirty="0">
                <a:latin typeface="Aptos" panose="020B0004020202020204" pitchFamily="34" charset="0"/>
              </a:rPr>
              <a:t> </a:t>
            </a:r>
            <a:r>
              <a:rPr lang="de-DE" dirty="0" err="1">
                <a:latin typeface="Aptos" panose="020B0004020202020204" pitchFamily="34" charset="0"/>
              </a:rPr>
              <a:t>denominazione</a:t>
            </a:r>
            <a:r>
              <a:rPr lang="de-DE" dirty="0">
                <a:latin typeface="Aptos" panose="020B0004020202020204" pitchFamily="34" charset="0"/>
              </a:rPr>
              <a:t> </a:t>
            </a:r>
            <a:r>
              <a:rPr lang="de-DE" dirty="0" err="1">
                <a:latin typeface="Aptos" panose="020B0004020202020204" pitchFamily="34" charset="0"/>
              </a:rPr>
              <a:t>protetta</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Marchio Fairtrade/Max Havelaar</a:t>
            </a:r>
            <a:endParaRPr dirty="0">
              <a:latin typeface="Aptos" panose="020B0004020202020204" pitchFamily="34" charset="0"/>
            </a:endParaRPr>
          </a:p>
          <a:p>
            <a:pPr marL="1028700" lvl="1" indent="-342900" algn="l" rtl="0">
              <a:lnSpc>
                <a:spcPct val="120000"/>
              </a:lnSpc>
              <a:spcBef>
                <a:spcPts val="600"/>
              </a:spcBef>
              <a:spcAft>
                <a:spcPts val="0"/>
              </a:spcAft>
              <a:buSzPct val="160000"/>
              <a:buFont typeface="Arial" panose="020B0604020202020204" pitchFamily="34" charset="0"/>
              <a:buChar char="•"/>
            </a:pPr>
            <a:r>
              <a:rPr lang="de-DE" dirty="0" err="1">
                <a:latin typeface="Aptos" panose="020B0004020202020204" pitchFamily="34" charset="0"/>
              </a:rPr>
              <a:t>Prezzi</a:t>
            </a:r>
            <a:r>
              <a:rPr lang="de-DE" dirty="0">
                <a:latin typeface="Aptos" panose="020B0004020202020204" pitchFamily="34" charset="0"/>
              </a:rPr>
              <a:t> </a:t>
            </a:r>
            <a:r>
              <a:rPr lang="de-DE" dirty="0" err="1">
                <a:latin typeface="Aptos" panose="020B0004020202020204" pitchFamily="34" charset="0"/>
              </a:rPr>
              <a:t>minimi</a:t>
            </a:r>
            <a:r>
              <a:rPr lang="de-DE" dirty="0">
                <a:latin typeface="Aptos" panose="020B0004020202020204" pitchFamily="34" charset="0"/>
              </a:rPr>
              <a:t>, </a:t>
            </a:r>
            <a:r>
              <a:rPr lang="de-DE" dirty="0" err="1">
                <a:latin typeface="Aptos" panose="020B0004020202020204" pitchFamily="34" charset="0"/>
              </a:rPr>
              <a:t>relazioni</a:t>
            </a:r>
            <a:r>
              <a:rPr lang="de-DE" dirty="0">
                <a:latin typeface="Aptos" panose="020B0004020202020204" pitchFamily="34" charset="0"/>
              </a:rPr>
              <a:t> </a:t>
            </a:r>
            <a:r>
              <a:rPr lang="de-DE" dirty="0" err="1">
                <a:latin typeface="Aptos" panose="020B0004020202020204" pitchFamily="34" charset="0"/>
              </a:rPr>
              <a:t>commerciali</a:t>
            </a:r>
            <a:r>
              <a:rPr lang="de-DE" dirty="0">
                <a:latin typeface="Aptos" panose="020B0004020202020204" pitchFamily="34" charset="0"/>
              </a:rPr>
              <a:t> a lungo </a:t>
            </a:r>
            <a:r>
              <a:rPr lang="de-DE" dirty="0" err="1">
                <a:latin typeface="Aptos" panose="020B0004020202020204" pitchFamily="34" charset="0"/>
              </a:rPr>
              <a:t>termine</a:t>
            </a:r>
            <a:r>
              <a:rPr lang="de-DE" dirty="0">
                <a:latin typeface="Aptos" panose="020B0004020202020204" pitchFamily="34" charset="0"/>
              </a:rPr>
              <a:t>, </a:t>
            </a:r>
            <a:r>
              <a:rPr lang="de-DE" dirty="0" err="1">
                <a:latin typeface="Aptos" panose="020B0004020202020204" pitchFamily="34" charset="0"/>
              </a:rPr>
              <a:t>salari</a:t>
            </a:r>
            <a:r>
              <a:rPr lang="de-DE" dirty="0">
                <a:latin typeface="Aptos" panose="020B0004020202020204" pitchFamily="34" charset="0"/>
              </a:rPr>
              <a:t> </a:t>
            </a:r>
            <a:r>
              <a:rPr lang="de-DE" dirty="0" err="1">
                <a:latin typeface="Aptos" panose="020B0004020202020204" pitchFamily="34" charset="0"/>
              </a:rPr>
              <a:t>equi</a:t>
            </a:r>
            <a:r>
              <a:rPr lang="de-DE" dirty="0">
                <a:latin typeface="Aptos" panose="020B0004020202020204" pitchFamily="34" charset="0"/>
              </a:rPr>
              <a:t>, </a:t>
            </a:r>
            <a:r>
              <a:rPr lang="de-DE" dirty="0" err="1">
                <a:latin typeface="Aptos" panose="020B0004020202020204" pitchFamily="34" charset="0"/>
              </a:rPr>
              <a:t>esclusione</a:t>
            </a:r>
            <a:r>
              <a:rPr lang="de-DE" dirty="0">
                <a:latin typeface="Aptos" panose="020B0004020202020204" pitchFamily="34" charset="0"/>
              </a:rPr>
              <a:t> del </a:t>
            </a:r>
            <a:r>
              <a:rPr lang="de-DE" dirty="0" err="1">
                <a:latin typeface="Aptos" panose="020B0004020202020204" pitchFamily="34" charset="0"/>
              </a:rPr>
              <a:t>lavoro</a:t>
            </a:r>
            <a:r>
              <a:rPr lang="de-DE" dirty="0">
                <a:latin typeface="Aptos" panose="020B0004020202020204" pitchFamily="34" charset="0"/>
              </a:rPr>
              <a:t> </a:t>
            </a:r>
            <a:r>
              <a:rPr lang="de-DE" dirty="0" err="1">
                <a:latin typeface="Aptos" panose="020B0004020202020204" pitchFamily="34" charset="0"/>
              </a:rPr>
              <a:t>minorile</a:t>
            </a:r>
            <a:r>
              <a:rPr lang="de-DE" dirty="0">
                <a:latin typeface="Aptos" panose="020B0004020202020204" pitchFamily="34" charset="0"/>
              </a:rPr>
              <a:t>, </a:t>
            </a:r>
            <a:r>
              <a:rPr lang="de-DE" dirty="0" err="1">
                <a:latin typeface="Aptos" panose="020B0004020202020204" pitchFamily="34" charset="0"/>
              </a:rPr>
              <a:t>riconoscimento</a:t>
            </a:r>
            <a:r>
              <a:rPr lang="de-DE" dirty="0">
                <a:latin typeface="Aptos" panose="020B0004020202020204" pitchFamily="34" charset="0"/>
              </a:rPr>
              <a:t> del </a:t>
            </a:r>
            <a:r>
              <a:rPr lang="de-DE" dirty="0" err="1">
                <a:latin typeface="Aptos" panose="020B0004020202020204" pitchFamily="34" charset="0"/>
              </a:rPr>
              <a:t>commercio</a:t>
            </a:r>
            <a:r>
              <a:rPr lang="de-DE" dirty="0">
                <a:latin typeface="Aptos" panose="020B0004020202020204" pitchFamily="34" charset="0"/>
              </a:rPr>
              <a:t> </a:t>
            </a:r>
            <a:r>
              <a:rPr lang="de-DE" dirty="0" err="1">
                <a:latin typeface="Aptos" panose="020B0004020202020204" pitchFamily="34" charset="0"/>
              </a:rPr>
              <a:t>equo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solidale</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Naturland Fair: </a:t>
            </a:r>
            <a:r>
              <a:rPr lang="de-DE" dirty="0" err="1">
                <a:latin typeface="Aptos" panose="020B0004020202020204" pitchFamily="34" charset="0"/>
              </a:rPr>
              <a:t>combinazione</a:t>
            </a:r>
            <a:r>
              <a:rPr lang="de-DE" dirty="0">
                <a:latin typeface="Aptos" panose="020B0004020202020204" pitchFamily="34" charset="0"/>
              </a:rPr>
              <a:t> di </a:t>
            </a:r>
            <a:r>
              <a:rPr lang="de-DE" dirty="0" err="1">
                <a:latin typeface="Aptos" panose="020B0004020202020204" pitchFamily="34" charset="0"/>
              </a:rPr>
              <a:t>biologico</a:t>
            </a:r>
            <a:r>
              <a:rPr lang="de-DE" dirty="0">
                <a:latin typeface="Aptos" panose="020B0004020202020204" pitchFamily="34" charset="0"/>
              </a:rPr>
              <a:t> </a:t>
            </a:r>
            <a:r>
              <a:rPr lang="de-DE" dirty="0" err="1">
                <a:latin typeface="Aptos" panose="020B0004020202020204" pitchFamily="34" charset="0"/>
              </a:rPr>
              <a:t>ed</a:t>
            </a:r>
            <a:r>
              <a:rPr lang="de-DE" dirty="0">
                <a:latin typeface="Aptos" panose="020B0004020202020204" pitchFamily="34" charset="0"/>
              </a:rPr>
              <a:t> </a:t>
            </a:r>
            <a:r>
              <a:rPr lang="de-DE" dirty="0" err="1">
                <a:latin typeface="Aptos" panose="020B0004020202020204" pitchFamily="34" charset="0"/>
              </a:rPr>
              <a:t>equo</a:t>
            </a:r>
            <a:r>
              <a:rPr lang="de-DE" dirty="0">
                <a:latin typeface="Aptos" panose="020B0004020202020204" pitchFamily="34" charset="0"/>
              </a:rPr>
              <a:t>, </a:t>
            </a:r>
            <a:r>
              <a:rPr lang="de-DE" dirty="0" err="1">
                <a:latin typeface="Aptos" panose="020B0004020202020204" pitchFamily="34" charset="0"/>
              </a:rPr>
              <a:t>commercio</a:t>
            </a:r>
            <a:r>
              <a:rPr lang="de-DE" dirty="0">
                <a:latin typeface="Aptos" panose="020B0004020202020204" pitchFamily="34" charset="0"/>
              </a:rPr>
              <a:t> </a:t>
            </a:r>
            <a:r>
              <a:rPr lang="de-DE" dirty="0" err="1">
                <a:latin typeface="Aptos" panose="020B0004020202020204" pitchFamily="34" charset="0"/>
              </a:rPr>
              <a:t>equo</a:t>
            </a:r>
            <a:r>
              <a:rPr lang="de-DE" dirty="0">
                <a:latin typeface="Aptos" panose="020B0004020202020204" pitchFamily="34" charset="0"/>
              </a:rPr>
              <a:t> </a:t>
            </a:r>
            <a:r>
              <a:rPr lang="de-DE" dirty="0" err="1">
                <a:latin typeface="Aptos" panose="020B0004020202020204" pitchFamily="34" charset="0"/>
              </a:rPr>
              <a:t>anche</a:t>
            </a:r>
            <a:r>
              <a:rPr lang="de-DE" dirty="0">
                <a:latin typeface="Aptos" panose="020B0004020202020204" pitchFamily="34" charset="0"/>
              </a:rPr>
              <a:t> </a:t>
            </a:r>
            <a:r>
              <a:rPr lang="de-DE" dirty="0" err="1">
                <a:latin typeface="Aptos" panose="020B0004020202020204" pitchFamily="34" charset="0"/>
              </a:rPr>
              <a:t>nel</a:t>
            </a:r>
            <a:r>
              <a:rPr lang="de-DE" dirty="0">
                <a:latin typeface="Aptos" panose="020B0004020202020204" pitchFamily="34" charset="0"/>
              </a:rPr>
              <a:t> Nord </a:t>
            </a:r>
            <a:endParaRPr dirty="0">
              <a:latin typeface="Aptos" panose="020B0004020202020204" pitchFamily="34" charset="0"/>
            </a:endParaRPr>
          </a:p>
          <a:p>
            <a:pPr marL="1028700" lvl="1" indent="-342900" algn="l" rtl="0">
              <a:lnSpc>
                <a:spcPct val="120000"/>
              </a:lnSpc>
              <a:spcBef>
                <a:spcPts val="600"/>
              </a:spcBef>
              <a:spcAft>
                <a:spcPts val="0"/>
              </a:spcAft>
              <a:buSzPct val="160000"/>
              <a:buFont typeface="Arial" panose="020B0604020202020204" pitchFamily="34" charset="0"/>
              <a:buChar char="•"/>
            </a:pPr>
            <a:r>
              <a:rPr lang="de-DE" dirty="0" err="1">
                <a:latin typeface="Aptos" panose="020B0004020202020204" pitchFamily="34" charset="0"/>
              </a:rPr>
              <a:t>Relazioni</a:t>
            </a:r>
            <a:r>
              <a:rPr lang="de-DE" dirty="0">
                <a:latin typeface="Aptos" panose="020B0004020202020204" pitchFamily="34" charset="0"/>
              </a:rPr>
              <a:t> </a:t>
            </a:r>
            <a:r>
              <a:rPr lang="de-DE" dirty="0" err="1">
                <a:latin typeface="Aptos" panose="020B0004020202020204" pitchFamily="34" charset="0"/>
              </a:rPr>
              <a:t>commerciali</a:t>
            </a:r>
            <a:r>
              <a:rPr lang="de-DE" dirty="0">
                <a:latin typeface="Aptos" panose="020B0004020202020204" pitchFamily="34" charset="0"/>
              </a:rPr>
              <a:t> </a:t>
            </a:r>
            <a:r>
              <a:rPr lang="de-DE" dirty="0" err="1">
                <a:latin typeface="Aptos" panose="020B0004020202020204" pitchFamily="34" charset="0"/>
              </a:rPr>
              <a:t>affidabili</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120000"/>
              </a:lnSpc>
              <a:spcBef>
                <a:spcPts val="600"/>
              </a:spcBef>
              <a:spcAft>
                <a:spcPts val="0"/>
              </a:spcAft>
              <a:buSzPct val="160000"/>
              <a:buFont typeface="Arial" panose="020B0604020202020204" pitchFamily="34" charset="0"/>
              <a:buChar char="•"/>
            </a:pPr>
            <a:r>
              <a:rPr lang="de-DE" dirty="0">
                <a:latin typeface="Aptos" panose="020B0004020202020204" pitchFamily="34" charset="0"/>
              </a:rPr>
              <a:t>Prezzi </a:t>
            </a:r>
            <a:r>
              <a:rPr lang="de-DE" dirty="0" err="1">
                <a:latin typeface="Aptos" panose="020B0004020202020204" pitchFamily="34" charset="0"/>
              </a:rPr>
              <a:t>equi</a:t>
            </a:r>
            <a:r>
              <a:rPr lang="de-DE" dirty="0">
                <a:latin typeface="Aptos" panose="020B0004020202020204" pitchFamily="34" charset="0"/>
              </a:rPr>
              <a:t> per i </a:t>
            </a:r>
            <a:r>
              <a:rPr lang="de-DE" dirty="0" err="1">
                <a:latin typeface="Aptos" panose="020B0004020202020204" pitchFamily="34" charset="0"/>
              </a:rPr>
              <a:t>produttori</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120000"/>
              </a:lnSpc>
              <a:spcBef>
                <a:spcPts val="600"/>
              </a:spcBef>
              <a:spcAft>
                <a:spcPts val="0"/>
              </a:spcAft>
              <a:buSzPct val="160000"/>
              <a:buFont typeface="Arial" panose="020B0604020202020204" pitchFamily="34" charset="0"/>
              <a:buChar char="•"/>
            </a:pPr>
            <a:r>
              <a:rPr lang="de-DE" dirty="0" err="1">
                <a:latin typeface="Aptos" panose="020B0004020202020204" pitchFamily="34" charset="0"/>
              </a:rPr>
              <a:t>Approvvigionamento</a:t>
            </a:r>
            <a:r>
              <a:rPr lang="de-DE" dirty="0">
                <a:latin typeface="Aptos" panose="020B0004020202020204" pitchFamily="34" charset="0"/>
              </a:rPr>
              <a:t> regionale delle </a:t>
            </a:r>
            <a:r>
              <a:rPr lang="de-DE" dirty="0" err="1">
                <a:latin typeface="Aptos" panose="020B0004020202020204" pitchFamily="34" charset="0"/>
              </a:rPr>
              <a:t>materie</a:t>
            </a:r>
            <a:r>
              <a:rPr lang="de-DE" dirty="0">
                <a:latin typeface="Aptos" panose="020B0004020202020204" pitchFamily="34" charset="0"/>
              </a:rPr>
              <a:t> prime</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Fair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life</a:t>
            </a:r>
            <a:r>
              <a:rPr lang="de-DE" dirty="0">
                <a:latin typeface="Aptos" panose="020B0004020202020204" pitchFamily="34" charset="0"/>
              </a:rPr>
              <a:t>: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minimi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di </a:t>
            </a:r>
            <a:r>
              <a:rPr lang="de-DE" dirty="0" err="1">
                <a:latin typeface="Aptos" panose="020B0004020202020204" pitchFamily="34" charset="0"/>
              </a:rPr>
              <a:t>sviluppo</a:t>
            </a:r>
            <a:r>
              <a:rPr lang="de-DE" dirty="0">
                <a:latin typeface="Aptos" panose="020B0004020202020204" pitchFamily="34" charset="0"/>
              </a:rPr>
              <a:t>, </a:t>
            </a:r>
            <a:r>
              <a:rPr lang="de-DE" dirty="0" err="1">
                <a:latin typeface="Aptos" panose="020B0004020202020204" pitchFamily="34" charset="0"/>
              </a:rPr>
              <a:t>standard</a:t>
            </a:r>
            <a:r>
              <a:rPr lang="de-DE" dirty="0">
                <a:latin typeface="Aptos" panose="020B0004020202020204" pitchFamily="34" charset="0"/>
              </a:rPr>
              <a:t> più </a:t>
            </a:r>
            <a:r>
              <a:rPr lang="de-DE" dirty="0" err="1">
                <a:latin typeface="Aptos" panose="020B0004020202020204" pitchFamily="34" charset="0"/>
              </a:rPr>
              <a:t>flessibili</a:t>
            </a:r>
            <a:r>
              <a:rPr lang="de-DE" dirty="0">
                <a:latin typeface="Aptos" panose="020B0004020202020204" pitchFamily="34" charset="0"/>
              </a:rPr>
              <a:t>, </a:t>
            </a:r>
            <a:r>
              <a:rPr lang="de-DE" dirty="0" err="1">
                <a:latin typeface="Aptos" panose="020B0004020202020204" pitchFamily="34" charset="0"/>
              </a:rPr>
              <a:t>produttori</a:t>
            </a:r>
            <a:r>
              <a:rPr lang="de-DE" dirty="0">
                <a:latin typeface="Aptos" panose="020B0004020202020204" pitchFamily="34" charset="0"/>
              </a:rPr>
              <a:t> </a:t>
            </a:r>
            <a:r>
              <a:rPr lang="de-DE" dirty="0" err="1">
                <a:latin typeface="Aptos" panose="020B0004020202020204" pitchFamily="34" charset="0"/>
              </a:rPr>
              <a:t>anche</a:t>
            </a:r>
            <a:r>
              <a:rPr lang="de-DE" dirty="0">
                <a:latin typeface="Aptos" panose="020B0004020202020204" pitchFamily="34" charset="0"/>
              </a:rPr>
              <a:t> </a:t>
            </a:r>
            <a:r>
              <a:rPr lang="de-DE" dirty="0" err="1">
                <a:latin typeface="Aptos" panose="020B0004020202020204" pitchFamily="34" charset="0"/>
              </a:rPr>
              <a:t>dall’Europa</a:t>
            </a:r>
            <a:r>
              <a:rPr lang="de-DE" dirty="0">
                <a:latin typeface="Aptos" panose="020B0004020202020204" pitchFamily="34" charset="0"/>
              </a:rPr>
              <a:t> </a:t>
            </a:r>
            <a:endParaRPr dirty="0">
              <a:latin typeface="Aptos" panose="020B0004020202020204" pitchFamily="34" charset="0"/>
            </a:endParaRPr>
          </a:p>
          <a:p>
            <a:pPr marL="1028700" lvl="1" indent="-342900" algn="l" rtl="0">
              <a:lnSpc>
                <a:spcPct val="120000"/>
              </a:lnSpc>
              <a:spcBef>
                <a:spcPts val="600"/>
              </a:spcBef>
              <a:spcAft>
                <a:spcPts val="0"/>
              </a:spcAft>
              <a:buSzPct val="160000"/>
              <a:buFont typeface="Arial" panose="020B0604020202020204" pitchFamily="34" charset="0"/>
              <a:buChar char="•"/>
            </a:pPr>
            <a:r>
              <a:rPr lang="de-DE" dirty="0">
                <a:latin typeface="Aptos" panose="020B0004020202020204" pitchFamily="34" charset="0"/>
              </a:rPr>
              <a:t>Piccoli </a:t>
            </a:r>
            <a:r>
              <a:rPr lang="de-DE" dirty="0" err="1">
                <a:latin typeface="Aptos" panose="020B0004020202020204" pitchFamily="34" charset="0"/>
              </a:rPr>
              <a:t>produttori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lavoratori</a:t>
            </a:r>
            <a:r>
              <a:rPr lang="de-DE" dirty="0">
                <a:latin typeface="Aptos" panose="020B0004020202020204" pitchFamily="34" charset="0"/>
              </a:rPr>
              <a:t> </a:t>
            </a:r>
            <a:r>
              <a:rPr lang="de-DE" dirty="0" err="1">
                <a:latin typeface="Aptos" panose="020B0004020202020204" pitchFamily="34" charset="0"/>
              </a:rPr>
              <a:t>svantaggiati</a:t>
            </a:r>
            <a:endParaRPr dirty="0">
              <a:latin typeface="Aptos" panose="020B00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7"/>
          <p:cNvSpPr txBox="1">
            <a:spLocks noGrp="1"/>
          </p:cNvSpPr>
          <p:nvPr>
            <p:ph type="title"/>
          </p:nvPr>
        </p:nvSpPr>
        <p:spPr>
          <a:xfrm>
            <a:off x="594360" y="388201"/>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Alimentazione</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riferimento</a:t>
            </a:r>
            <a:endParaRPr dirty="0">
              <a:latin typeface="Aptos Serif" panose="02020604070405020304" pitchFamily="18" charset="0"/>
              <a:ea typeface="Arial"/>
              <a:cs typeface="Aptos Serif" panose="02020604070405020304" pitchFamily="18" charset="0"/>
              <a:sym typeface="Arial"/>
            </a:endParaRPr>
          </a:p>
        </p:txBody>
      </p:sp>
      <p:pic>
        <p:nvPicPr>
          <p:cNvPr id="502" name="Google Shape;502;p67"/>
          <p:cNvPicPr preferRelativeResize="0"/>
          <p:nvPr/>
        </p:nvPicPr>
        <p:blipFill rotWithShape="1">
          <a:blip r:embed="rId3">
            <a:alphaModFix/>
          </a:blip>
          <a:srcRect/>
          <a:stretch/>
        </p:blipFill>
        <p:spPr>
          <a:xfrm>
            <a:off x="8117214" y="4345353"/>
            <a:ext cx="1401367" cy="1645082"/>
          </a:xfrm>
          <a:prstGeom prst="rect">
            <a:avLst/>
          </a:prstGeom>
          <a:noFill/>
          <a:ln>
            <a:noFill/>
          </a:ln>
        </p:spPr>
      </p:pic>
      <p:pic>
        <p:nvPicPr>
          <p:cNvPr id="503" name="Google Shape;503;p67" descr="EU-Bio-Logo.jpg"/>
          <p:cNvPicPr preferRelativeResize="0"/>
          <p:nvPr/>
        </p:nvPicPr>
        <p:blipFill rotWithShape="1">
          <a:blip r:embed="rId4">
            <a:alphaModFix/>
          </a:blip>
          <a:srcRect/>
          <a:stretch/>
        </p:blipFill>
        <p:spPr>
          <a:xfrm>
            <a:off x="8117214" y="2289694"/>
            <a:ext cx="1794620" cy="1202396"/>
          </a:xfrm>
          <a:prstGeom prst="rect">
            <a:avLst/>
          </a:prstGeom>
          <a:noFill/>
          <a:ln>
            <a:noFill/>
          </a:ln>
        </p:spPr>
      </p:pic>
      <p:sp>
        <p:nvSpPr>
          <p:cNvPr id="504" name="Google Shape;504;p67"/>
          <p:cNvSpPr txBox="1"/>
          <p:nvPr/>
        </p:nvSpPr>
        <p:spPr>
          <a:xfrm>
            <a:off x="3053255" y="3267229"/>
            <a:ext cx="610651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err="1">
                <a:solidFill>
                  <a:srgbClr val="000000"/>
                </a:solidFill>
                <a:latin typeface="Aptos" panose="020B0004020202020204" pitchFamily="34" charset="0"/>
                <a:sym typeface="Arial"/>
              </a:rPr>
              <a:t>Alimentazione</a:t>
            </a:r>
            <a:r>
              <a:rPr lang="de-DE" sz="1400" b="0" i="0" u="none" strike="noStrike" cap="none" dirty="0">
                <a:solidFill>
                  <a:srgbClr val="000000"/>
                </a:solidFill>
                <a:latin typeface="Aptos" panose="020B0004020202020204" pitchFamily="34" charset="0"/>
                <a:sym typeface="Arial"/>
              </a:rPr>
              <a:t> – Marchi di </a:t>
            </a:r>
            <a:r>
              <a:rPr lang="de-DE" sz="1400" b="0" i="0" u="none" strike="noStrike" cap="none" dirty="0" err="1">
                <a:solidFill>
                  <a:srgbClr val="000000"/>
                </a:solidFill>
                <a:latin typeface="Aptos" panose="020B0004020202020204" pitchFamily="34" charset="0"/>
                <a:sym typeface="Arial"/>
              </a:rPr>
              <a:t>riferimento</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8"/>
          <p:cNvSpPr txBox="1">
            <a:spLocks noGrp="1"/>
          </p:cNvSpPr>
          <p:nvPr>
            <p:ph type="title"/>
          </p:nvPr>
        </p:nvSpPr>
        <p:spPr>
          <a:xfrm>
            <a:off x="615380" y="366274"/>
            <a:ext cx="8434026"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Apparecchiature</a:t>
            </a:r>
            <a:r>
              <a:rPr lang="de-DE" dirty="0">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de-DE" dirty="0" err="1">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informatiche</a:t>
            </a:r>
            <a:r>
              <a:rPr lang="de-DE" dirty="0">
                <a:latin typeface="Aptos Serif" panose="02020604070405020304" pitchFamily="18" charset="0"/>
                <a:ea typeface="Arial"/>
                <a:cs typeface="Aptos Serif" panose="020206040704050203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 </a:t>
            </a:r>
            <a:r>
              <a:rPr lang="de-DE" dirty="0" err="1">
                <a:latin typeface="Aptos Serif" panose="02020604070405020304" pitchFamily="18" charset="0"/>
                <a:ea typeface="Arial"/>
                <a:cs typeface="Aptos Serif" panose="02020604070405020304" pitchFamily="18" charset="0"/>
                <a:sym typeface="Arial"/>
              </a:rPr>
              <a:t>Etichette</a:t>
            </a:r>
            <a:endParaRPr dirty="0">
              <a:latin typeface="Aptos Serif" panose="02020604070405020304" pitchFamily="18" charset="0"/>
              <a:ea typeface="Arial"/>
              <a:cs typeface="Aptos Serif" panose="02020604070405020304" pitchFamily="18" charset="0"/>
              <a:sym typeface="Arial"/>
            </a:endParaRPr>
          </a:p>
        </p:txBody>
      </p:sp>
      <p:graphicFrame>
        <p:nvGraphicFramePr>
          <p:cNvPr id="510" name="Google Shape;510;p68"/>
          <p:cNvGraphicFramePr/>
          <p:nvPr>
            <p:extLst>
              <p:ext uri="{D42A27DB-BD31-4B8C-83A1-F6EECF244321}">
                <p14:modId xmlns:p14="http://schemas.microsoft.com/office/powerpoint/2010/main" val="1498049915"/>
              </p:ext>
            </p:extLst>
          </p:nvPr>
        </p:nvGraphicFramePr>
        <p:xfrm>
          <a:off x="1220721" y="2281918"/>
          <a:ext cx="10081125" cy="4534400"/>
        </p:xfrm>
        <a:graphic>
          <a:graphicData uri="http://schemas.openxmlformats.org/drawingml/2006/table">
            <a:tbl>
              <a:tblPr firstRow="1" bandRow="1">
                <a:noFill/>
                <a:tableStyleId>{F4715952-EFD1-4DFF-A7C2-F43A1C846251}</a:tableStyleId>
              </a:tblPr>
              <a:tblGrid>
                <a:gridCol w="1738375">
                  <a:extLst>
                    <a:ext uri="{9D8B030D-6E8A-4147-A177-3AD203B41FA5}">
                      <a16:colId xmlns:a16="http://schemas.microsoft.com/office/drawing/2014/main" val="20000"/>
                    </a:ext>
                  </a:extLst>
                </a:gridCol>
                <a:gridCol w="8342750">
                  <a:extLst>
                    <a:ext uri="{9D8B030D-6E8A-4147-A177-3AD203B41FA5}">
                      <a16:colId xmlns:a16="http://schemas.microsoft.com/office/drawing/2014/main" val="20001"/>
                    </a:ext>
                  </a:extLst>
                </a:gridCol>
              </a:tblGrid>
              <a:tr h="9173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b="0" u="none" strike="noStrike" cap="none">
                          <a:solidFill>
                            <a:schemeClr val="dk1"/>
                          </a:solidFill>
                          <a:latin typeface="Aptos" panose="020B0004020202020204" pitchFamily="34" charset="0"/>
                        </a:rPr>
                        <a:t>Computer e tastiere Blue Angel per l’ambiente di lavoro</a:t>
                      </a:r>
                      <a:endParaRPr sz="14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u="sng" strike="noStrike" cap="none">
                          <a:solidFill>
                            <a:schemeClr val="dk1"/>
                          </a:solidFill>
                          <a:latin typeface="Aptos" panose="020B0004020202020204" pitchFamily="34" charset="0"/>
                          <a:hlinkClick r:id="rId3">
                            <a:extLst>
                              <a:ext uri="{A12FA001-AC4F-418D-AE19-62706E023703}">
                                <ahyp:hlinkClr xmlns:ahyp="http://schemas.microsoft.com/office/drawing/2018/hyperlinkcolor" val="tx"/>
                              </a:ext>
                            </a:extLst>
                          </a:hlinkClick>
                        </a:rPr>
                        <a:t>https://www.blauer-engel.de/en</a:t>
                      </a:r>
                      <a:r>
                        <a:rPr lang="de-DE" sz="1400" b="0" u="none" strike="noStrike" cap="none">
                          <a:solidFill>
                            <a:schemeClr val="dk1"/>
                          </a:solidFill>
                          <a:latin typeface="Aptos" panose="020B0004020202020204" pitchFamily="34" charset="0"/>
                        </a:rPr>
                        <a:t> </a:t>
                      </a:r>
                      <a:endParaRPr sz="14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u="none" strike="noStrike" cap="none">
                          <a:solidFill>
                            <a:schemeClr val="dk1"/>
                          </a:solidFill>
                          <a:latin typeface="Aptos" panose="020B0004020202020204" pitchFamily="34" charset="0"/>
                        </a:rPr>
                        <a:t>Consumo energetico, durata (possibilità di riparazione per almeno 5 anni, possibilità di aggiornamento), design riciclabile (smontaggio possibile, scelta di materiali adeguati in modo che possano essere recuperati), assenza di materiali dannosi per l’ambiente</a:t>
                      </a:r>
                      <a:endParaRPr sz="1400" b="0" u="none" strike="noStrike" cap="none">
                        <a:solidFill>
                          <a:schemeClr val="dk1"/>
                        </a:solidFill>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1036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latin typeface="Aptos" panose="020B0004020202020204" pitchFamily="34" charset="0"/>
                        </a:rPr>
                        <a:t>Certificazione TCO</a:t>
                      </a:r>
                      <a:endParaRPr>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i="0" u="sng" strike="noStrike" cap="none">
                          <a:solidFill>
                            <a:schemeClr val="dk1"/>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https://tcocertified.com/</a:t>
                      </a:r>
                      <a:endParaRPr sz="1400" b="0" i="0" u="none" strike="noStrike" cap="none">
                        <a:solidFill>
                          <a:schemeClr val="dk1"/>
                        </a:solidFill>
                        <a:latin typeface="Aptos" panose="020B0004020202020204" pitchFamily="34" charset="0"/>
                        <a:ea typeface="Arial"/>
                        <a:cs typeface="Arial"/>
                        <a:sym typeface="Arial"/>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11134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de-DE" sz="1400" b="0" i="0" u="none" strike="noStrike" cap="none">
                          <a:solidFill>
                            <a:schemeClr val="dk1"/>
                          </a:solidFill>
                          <a:latin typeface="Aptos" panose="020B0004020202020204" pitchFamily="34" charset="0"/>
                          <a:ea typeface="Arial"/>
                          <a:cs typeface="Arial"/>
                          <a:sym typeface="Arial"/>
                        </a:rPr>
                        <a:t>Nordic Ecolabel - laptop e simili</a:t>
                      </a:r>
                      <a:br>
                        <a:rPr lang="de-DE" sz="1400" b="0" i="0" u="none" strike="noStrike" cap="none">
                          <a:solidFill>
                            <a:schemeClr val="dk1"/>
                          </a:solidFill>
                          <a:latin typeface="Aptos" panose="020B0004020202020204" pitchFamily="34" charset="0"/>
                          <a:ea typeface="Arial"/>
                          <a:cs typeface="Arial"/>
                          <a:sym typeface="Arial"/>
                        </a:rPr>
                      </a:br>
                      <a:r>
                        <a:rPr lang="de-DE" sz="1400" b="0" i="0" u="sng" strike="noStrike" cap="none">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http://www.nordic-ecolabel.org</a:t>
                      </a:r>
                      <a:r>
                        <a:rPr lang="de-DE" sz="1400" b="0" i="0" u="none" strike="noStrike" cap="none">
                          <a:solidFill>
                            <a:schemeClr val="dk1"/>
                          </a:solidFill>
                          <a:latin typeface="Aptos" panose="020B0004020202020204" pitchFamily="34" charset="0"/>
                          <a:ea typeface="Arial"/>
                          <a:cs typeface="Arial"/>
                          <a:sym typeface="Arial"/>
                        </a:rPr>
                        <a:t> </a:t>
                      </a:r>
                      <a:endParaRPr sz="1400" u="none" strike="noStrike" cap="none">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de-DE" sz="1400" b="0" i="0" u="none" strike="noStrike" cap="none">
                          <a:solidFill>
                            <a:schemeClr val="dk1"/>
                          </a:solidFill>
                          <a:latin typeface="Aptos" panose="020B0004020202020204" pitchFamily="34" charset="0"/>
                          <a:ea typeface="Arial"/>
                          <a:cs typeface="Arial"/>
                          <a:sym typeface="Arial"/>
                        </a:rPr>
                        <a:t>Basso consumo energetico, materiali durevoli e riciclabili ed esclusione di materiali pericolosi/nocivi</a:t>
                      </a:r>
                      <a:endParaRPr sz="1400" b="0" i="0" u="none" strike="noStrike" cap="none">
                        <a:solidFill>
                          <a:schemeClr val="dk1"/>
                        </a:solidFill>
                        <a:latin typeface="Aptos" panose="020B0004020202020204" pitchFamily="34" charset="0"/>
                        <a:ea typeface="Arial"/>
                        <a:cs typeface="Arial"/>
                        <a:sym typeface="Arial"/>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225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ptos" panose="020B00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de-DE" sz="1400" b="0" i="0" u="none" strike="noStrike" cap="none" dirty="0">
                          <a:solidFill>
                            <a:schemeClr val="dk1"/>
                          </a:solidFill>
                          <a:latin typeface="Aptos" panose="020B0004020202020204" pitchFamily="34" charset="0"/>
                          <a:ea typeface="Arial"/>
                          <a:cs typeface="Arial"/>
                          <a:sym typeface="Arial"/>
                        </a:rPr>
                        <a:t>EPEAT </a:t>
                      </a:r>
                      <a:endParaRPr sz="1400" u="none" strike="noStrike" cap="none"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de-DE" sz="1400" b="0" i="0" u="sng" strike="noStrike" cap="none" dirty="0">
                          <a:solidFill>
                            <a:schemeClr val="dk1"/>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http://www.epeat.net</a:t>
                      </a:r>
                      <a:r>
                        <a:rPr lang="de-DE" sz="1400" b="0" i="0" u="none" strike="noStrike" cap="none" dirty="0">
                          <a:solidFill>
                            <a:schemeClr val="dk1"/>
                          </a:solidFill>
                          <a:latin typeface="Aptos" panose="020B0004020202020204" pitchFamily="34" charset="0"/>
                          <a:ea typeface="Arial"/>
                          <a:cs typeface="Arial"/>
                          <a:sym typeface="Arial"/>
                        </a:rPr>
                        <a:t> </a:t>
                      </a:r>
                      <a:endParaRPr sz="1400" u="none" strike="noStrike" cap="none"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de-DE" sz="1400" b="0" i="0" u="none" strike="noStrike" cap="none" dirty="0">
                          <a:solidFill>
                            <a:schemeClr val="dk1"/>
                          </a:solidFill>
                          <a:latin typeface="Aptos" panose="020B0004020202020204" pitchFamily="34" charset="0"/>
                          <a:ea typeface="Arial"/>
                          <a:cs typeface="Arial"/>
                          <a:sym typeface="Arial"/>
                        </a:rPr>
                        <a:t>Basso </a:t>
                      </a:r>
                      <a:r>
                        <a:rPr lang="de-DE" sz="1400" b="0" i="0" u="none" strike="noStrike" cap="none" dirty="0" err="1">
                          <a:solidFill>
                            <a:schemeClr val="dk1"/>
                          </a:solidFill>
                          <a:latin typeface="Aptos" panose="020B0004020202020204" pitchFamily="34" charset="0"/>
                          <a:ea typeface="Arial"/>
                          <a:cs typeface="Arial"/>
                          <a:sym typeface="Arial"/>
                        </a:rPr>
                        <a:t>consumo</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energetico</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durata</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criteri</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sociali</a:t>
                      </a:r>
                      <a:r>
                        <a:rPr lang="de-DE" sz="1400" b="0" i="0" u="none" strike="noStrike" cap="none" dirty="0">
                          <a:solidFill>
                            <a:schemeClr val="dk1"/>
                          </a:solidFill>
                          <a:latin typeface="Aptos" panose="020B0004020202020204" pitchFamily="34" charset="0"/>
                          <a:ea typeface="Arial"/>
                          <a:cs typeface="Arial"/>
                          <a:sym typeface="Arial"/>
                        </a:rPr>
                        <a:t>, 3 </a:t>
                      </a:r>
                      <a:r>
                        <a:rPr lang="de-DE" sz="1400" b="0" i="0" u="none" strike="noStrike" cap="none" dirty="0" err="1">
                          <a:solidFill>
                            <a:schemeClr val="dk1"/>
                          </a:solidFill>
                          <a:latin typeface="Aptos" panose="020B0004020202020204" pitchFamily="34" charset="0"/>
                          <a:ea typeface="Arial"/>
                          <a:cs typeface="Arial"/>
                          <a:sym typeface="Arial"/>
                        </a:rPr>
                        <a:t>livelli</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bronzo</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argento</a:t>
                      </a:r>
                      <a:r>
                        <a:rPr lang="de-DE" sz="1400" b="0" i="0" u="none" strike="noStrike" cap="none" dirty="0">
                          <a:solidFill>
                            <a:schemeClr val="dk1"/>
                          </a:solidFill>
                          <a:latin typeface="Aptos" panose="020B0004020202020204" pitchFamily="34" charset="0"/>
                          <a:ea typeface="Arial"/>
                          <a:cs typeface="Arial"/>
                          <a:sym typeface="Arial"/>
                        </a:rPr>
                        <a:t>, </a:t>
                      </a:r>
                      <a:r>
                        <a:rPr lang="de-DE" sz="1400" b="0" i="0" u="none" strike="noStrike" cap="none" dirty="0" err="1">
                          <a:solidFill>
                            <a:schemeClr val="dk1"/>
                          </a:solidFill>
                          <a:latin typeface="Aptos" panose="020B0004020202020204" pitchFamily="34" charset="0"/>
                          <a:ea typeface="Arial"/>
                          <a:cs typeface="Arial"/>
                          <a:sym typeface="Arial"/>
                        </a:rPr>
                        <a:t>oro</a:t>
                      </a:r>
                      <a:endParaRPr sz="1400" b="0" i="0" u="none" strike="noStrike" cap="none" dirty="0">
                        <a:solidFill>
                          <a:schemeClr val="dk1"/>
                        </a:solidFill>
                        <a:latin typeface="Aptos" panose="020B0004020202020204" pitchFamily="34" charset="0"/>
                        <a:ea typeface="Arial"/>
                        <a:cs typeface="Arial"/>
                        <a:sym typeface="Arial"/>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11" name="Google Shape;511;p68"/>
          <p:cNvPicPr preferRelativeResize="0"/>
          <p:nvPr/>
        </p:nvPicPr>
        <p:blipFill rotWithShape="1">
          <a:blip r:embed="rId7">
            <a:alphaModFix/>
          </a:blip>
          <a:srcRect l="19535" r="19535"/>
          <a:stretch/>
        </p:blipFill>
        <p:spPr>
          <a:xfrm>
            <a:off x="1572548" y="2281918"/>
            <a:ext cx="1122153" cy="879770"/>
          </a:xfrm>
          <a:prstGeom prst="rect">
            <a:avLst/>
          </a:prstGeom>
          <a:noFill/>
          <a:ln>
            <a:noFill/>
          </a:ln>
        </p:spPr>
      </p:pic>
      <p:pic>
        <p:nvPicPr>
          <p:cNvPr id="512" name="Google Shape;512;p68"/>
          <p:cNvPicPr preferRelativeResize="0"/>
          <p:nvPr/>
        </p:nvPicPr>
        <p:blipFill rotWithShape="1">
          <a:blip r:embed="rId8">
            <a:alphaModFix/>
          </a:blip>
          <a:srcRect/>
          <a:stretch/>
        </p:blipFill>
        <p:spPr>
          <a:xfrm>
            <a:off x="1429427" y="3511039"/>
            <a:ext cx="1224136" cy="762637"/>
          </a:xfrm>
          <a:prstGeom prst="rect">
            <a:avLst/>
          </a:prstGeom>
          <a:noFill/>
          <a:ln>
            <a:noFill/>
          </a:ln>
        </p:spPr>
      </p:pic>
      <p:pic>
        <p:nvPicPr>
          <p:cNvPr id="513" name="Google Shape;513;p68"/>
          <p:cNvPicPr preferRelativeResize="0"/>
          <p:nvPr/>
        </p:nvPicPr>
        <p:blipFill rotWithShape="1">
          <a:blip r:embed="rId9">
            <a:alphaModFix/>
          </a:blip>
          <a:srcRect/>
          <a:stretch/>
        </p:blipFill>
        <p:spPr>
          <a:xfrm>
            <a:off x="1490914" y="5612502"/>
            <a:ext cx="1203787" cy="1203787"/>
          </a:xfrm>
          <a:prstGeom prst="rect">
            <a:avLst/>
          </a:prstGeom>
          <a:noFill/>
          <a:ln>
            <a:noFill/>
          </a:ln>
        </p:spPr>
      </p:pic>
      <p:pic>
        <p:nvPicPr>
          <p:cNvPr id="514" name="Google Shape;514;p68"/>
          <p:cNvPicPr preferRelativeResize="0"/>
          <p:nvPr/>
        </p:nvPicPr>
        <p:blipFill rotWithShape="1">
          <a:blip r:embed="rId10">
            <a:alphaModFix/>
          </a:blip>
          <a:srcRect/>
          <a:stretch/>
        </p:blipFill>
        <p:spPr>
          <a:xfrm>
            <a:off x="1522522" y="4595813"/>
            <a:ext cx="1037946" cy="8893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9"/>
          <p:cNvSpPr txBox="1">
            <a:spLocks noGrp="1"/>
          </p:cNvSpPr>
          <p:nvPr>
            <p:ph type="title"/>
          </p:nvPr>
        </p:nvSpPr>
        <p:spPr>
          <a:xfrm>
            <a:off x="594359" y="48434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Etichetta</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riferimento</a:t>
            </a:r>
            <a:r>
              <a:rPr lang="de-DE" dirty="0">
                <a:latin typeface="Aptos Serif" panose="02020604070405020304" pitchFamily="18" charset="0"/>
                <a:ea typeface="Arial"/>
                <a:cs typeface="Aptos Serif" panose="02020604070405020304" pitchFamily="18" charset="0"/>
                <a:sym typeface="Arial"/>
              </a:rPr>
              <a:t> per le </a:t>
            </a:r>
            <a:r>
              <a:rPr lang="de-DE" dirty="0" err="1">
                <a:latin typeface="Aptos Serif" panose="02020604070405020304" pitchFamily="18" charset="0"/>
                <a:ea typeface="Arial"/>
                <a:cs typeface="Aptos Serif" panose="02020604070405020304" pitchFamily="18" charset="0"/>
                <a:sym typeface="Arial"/>
              </a:rPr>
              <a:t>apparecchiature</a:t>
            </a:r>
            <a:r>
              <a:rPr lang="de-DE" dirty="0">
                <a:latin typeface="Aptos Serif" panose="02020604070405020304" pitchFamily="18" charset="0"/>
                <a:ea typeface="Arial"/>
                <a:cs typeface="Aptos Serif" panose="02020604070405020304" pitchFamily="18" charset="0"/>
                <a:sym typeface="Arial"/>
              </a:rPr>
              <a:t> IT - </a:t>
            </a:r>
            <a:r>
              <a:rPr lang="de-DE" dirty="0" err="1">
                <a:latin typeface="Aptos Serif" panose="02020604070405020304" pitchFamily="18" charset="0"/>
                <a:ea typeface="Arial"/>
                <a:cs typeface="Aptos Serif" panose="02020604070405020304" pitchFamily="18" charset="0"/>
                <a:sym typeface="Arial"/>
              </a:rPr>
              <a:t>Certificazione</a:t>
            </a:r>
            <a:r>
              <a:rPr lang="de-DE" dirty="0">
                <a:latin typeface="Aptos Serif" panose="02020604070405020304" pitchFamily="18" charset="0"/>
                <a:ea typeface="Arial"/>
                <a:cs typeface="Aptos Serif" panose="02020604070405020304" pitchFamily="18" charset="0"/>
                <a:sym typeface="Arial"/>
              </a:rPr>
              <a:t> TCO</a:t>
            </a:r>
            <a:endParaRPr dirty="0">
              <a:latin typeface="Aptos Serif" panose="02020604070405020304" pitchFamily="18" charset="0"/>
              <a:ea typeface="Arial"/>
              <a:cs typeface="Aptos Serif" panose="02020604070405020304" pitchFamily="18" charset="0"/>
              <a:sym typeface="Arial"/>
            </a:endParaRPr>
          </a:p>
        </p:txBody>
      </p:sp>
      <p:pic>
        <p:nvPicPr>
          <p:cNvPr id="520" name="Google Shape;520;p69"/>
          <p:cNvPicPr preferRelativeResize="0"/>
          <p:nvPr/>
        </p:nvPicPr>
        <p:blipFill rotWithShape="1">
          <a:blip r:embed="rId3">
            <a:alphaModFix/>
          </a:blip>
          <a:srcRect/>
          <a:stretch/>
        </p:blipFill>
        <p:spPr>
          <a:xfrm>
            <a:off x="8491109" y="2439384"/>
            <a:ext cx="2894112" cy="1803033"/>
          </a:xfrm>
          <a:prstGeom prst="rect">
            <a:avLst/>
          </a:prstGeom>
          <a:noFill/>
          <a:ln>
            <a:noFill/>
          </a:ln>
        </p:spPr>
      </p:pic>
      <p:sp>
        <p:nvSpPr>
          <p:cNvPr id="521" name="Google Shape;521;p69"/>
          <p:cNvSpPr txBox="1">
            <a:spLocks noGrp="1"/>
          </p:cNvSpPr>
          <p:nvPr>
            <p:ph type="body" idx="1"/>
          </p:nvPr>
        </p:nvSpPr>
        <p:spPr>
          <a:xfrm>
            <a:off x="594359" y="2281918"/>
            <a:ext cx="7635241" cy="3708517"/>
          </a:xfrm>
          <a:prstGeom prst="rect">
            <a:avLst/>
          </a:prstGeom>
          <a:noFill/>
          <a:ln>
            <a:noFill/>
          </a:ln>
        </p:spPr>
        <p:txBody>
          <a:bodyPr spcFirstLastPara="1" wrap="square" lIns="0" tIns="228600" rIns="0" bIns="0" anchor="t" anchorCtr="0">
            <a:normAutofit fontScale="85000" lnSpcReduction="10000"/>
          </a:bodyPr>
          <a:lstStyle/>
          <a:p>
            <a:pPr marL="571500" lvl="0" indent="-342900" algn="l" rtl="0">
              <a:lnSpc>
                <a:spcPct val="120000"/>
              </a:lnSpc>
              <a:spcBef>
                <a:spcPts val="2200"/>
              </a:spcBef>
              <a:spcAft>
                <a:spcPts val="0"/>
              </a:spcAft>
              <a:buSzPct val="129032"/>
              <a:buFont typeface="Arial" panose="020B0604020202020204" pitchFamily="34" charset="0"/>
              <a:buChar char="•"/>
            </a:pPr>
            <a:r>
              <a:rPr lang="de-DE" dirty="0">
                <a:latin typeface="Aptos" panose="020B0004020202020204" pitchFamily="34" charset="0"/>
              </a:rPr>
              <a:t>Pioniere </a:t>
            </a:r>
            <a:r>
              <a:rPr lang="de-DE" dirty="0" err="1">
                <a:latin typeface="Aptos" panose="020B0004020202020204" pitchFamily="34" charset="0"/>
              </a:rPr>
              <a:t>nel</a:t>
            </a:r>
            <a:r>
              <a:rPr lang="de-DE" dirty="0">
                <a:latin typeface="Aptos" panose="020B0004020202020204" pitchFamily="34" charset="0"/>
              </a:rPr>
              <a:t> </a:t>
            </a:r>
            <a:r>
              <a:rPr lang="de-DE" dirty="0" err="1">
                <a:latin typeface="Aptos" panose="020B0004020202020204" pitchFamily="34" charset="0"/>
              </a:rPr>
              <a:t>marchio</a:t>
            </a:r>
            <a:r>
              <a:rPr lang="de-DE" dirty="0">
                <a:latin typeface="Aptos" panose="020B0004020202020204" pitchFamily="34" charset="0"/>
              </a:rPr>
              <a:t> di </a:t>
            </a:r>
            <a:r>
              <a:rPr lang="de-DE" dirty="0" err="1">
                <a:latin typeface="Aptos" panose="020B0004020202020204" pitchFamily="34" charset="0"/>
              </a:rPr>
              <a:t>qualità</a:t>
            </a:r>
            <a:r>
              <a:rPr lang="de-DE" dirty="0">
                <a:latin typeface="Aptos" panose="020B0004020202020204" pitchFamily="34" charset="0"/>
              </a:rPr>
              <a:t> IT in </a:t>
            </a:r>
            <a:r>
              <a:rPr lang="de-DE" dirty="0" err="1">
                <a:latin typeface="Aptos" panose="020B0004020202020204" pitchFamily="34" charset="0"/>
              </a:rPr>
              <a:t>termini</a:t>
            </a:r>
            <a:r>
              <a:rPr lang="de-DE" dirty="0">
                <a:latin typeface="Aptos" panose="020B0004020202020204" pitchFamily="34" charset="0"/>
              </a:rPr>
              <a:t> di </a:t>
            </a:r>
            <a:r>
              <a:rPr lang="de-DE" dirty="0" err="1">
                <a:latin typeface="Aptos" panose="020B0004020202020204" pitchFamily="34" charset="0"/>
              </a:rPr>
              <a:t>criteri</a:t>
            </a:r>
            <a:r>
              <a:rPr lang="de-DE" dirty="0">
                <a:latin typeface="Aptos" panose="020B0004020202020204" pitchFamily="34" charset="0"/>
              </a:rPr>
              <a:t> </a:t>
            </a:r>
            <a:r>
              <a:rPr lang="de-DE" dirty="0" err="1">
                <a:latin typeface="Aptos" panose="020B0004020202020204" pitchFamily="34" charset="0"/>
              </a:rPr>
              <a:t>sociali</a:t>
            </a:r>
            <a:endParaRPr dirty="0">
              <a:latin typeface="Aptos" panose="020B0004020202020204" pitchFamily="34" charset="0"/>
            </a:endParaRPr>
          </a:p>
          <a:p>
            <a:pPr marL="571500" lvl="0" indent="-342900" algn="l" rtl="0">
              <a:lnSpc>
                <a:spcPct val="120000"/>
              </a:lnSpc>
              <a:spcBef>
                <a:spcPts val="2200"/>
              </a:spcBef>
              <a:spcAft>
                <a:spcPts val="0"/>
              </a:spcAft>
              <a:buSzPct val="129032"/>
              <a:buFont typeface="Arial" panose="020B0604020202020204" pitchFamily="34" charset="0"/>
              <a:buChar char="•"/>
            </a:pPr>
            <a:r>
              <a:rPr lang="de-DE" dirty="0" err="1">
                <a:latin typeface="Aptos" panose="020B0004020202020204" pitchFamily="34" charset="0"/>
              </a:rPr>
              <a:t>Responsabilità</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trasparenza</a:t>
            </a:r>
            <a:r>
              <a:rPr lang="de-DE" dirty="0">
                <a:latin typeface="Aptos" panose="020B0004020202020204" pitchFamily="34" charset="0"/>
              </a:rPr>
              <a:t> lungo </a:t>
            </a:r>
            <a:r>
              <a:rPr lang="de-DE" dirty="0" err="1">
                <a:latin typeface="Aptos" panose="020B0004020202020204" pitchFamily="34" charset="0"/>
              </a:rPr>
              <a:t>l’intera</a:t>
            </a:r>
            <a:r>
              <a:rPr lang="de-DE" dirty="0">
                <a:latin typeface="Aptos" panose="020B0004020202020204" pitchFamily="34" charset="0"/>
              </a:rPr>
              <a:t> </a:t>
            </a:r>
            <a:r>
              <a:rPr lang="de-DE" dirty="0" err="1">
                <a:latin typeface="Aptos" panose="020B0004020202020204" pitchFamily="34" charset="0"/>
              </a:rPr>
              <a:t>catena</a:t>
            </a:r>
            <a:r>
              <a:rPr lang="de-DE" dirty="0">
                <a:latin typeface="Aptos" panose="020B0004020202020204" pitchFamily="34" charset="0"/>
              </a:rPr>
              <a:t> di </a:t>
            </a:r>
            <a:r>
              <a:rPr lang="de-DE" dirty="0" err="1">
                <a:latin typeface="Aptos" panose="020B0004020202020204" pitchFamily="34" charset="0"/>
              </a:rPr>
              <a:t>approvvigionamento</a:t>
            </a:r>
            <a:endParaRPr dirty="0">
              <a:latin typeface="Aptos" panose="020B0004020202020204" pitchFamily="34" charset="0"/>
            </a:endParaRPr>
          </a:p>
          <a:p>
            <a:pPr marL="571500" lvl="0" indent="-342900" algn="l" rtl="0">
              <a:lnSpc>
                <a:spcPct val="120000"/>
              </a:lnSpc>
              <a:spcBef>
                <a:spcPts val="2200"/>
              </a:spcBef>
              <a:spcAft>
                <a:spcPts val="0"/>
              </a:spcAft>
              <a:buSzPct val="129032"/>
              <a:buFont typeface="Arial" panose="020B0604020202020204" pitchFamily="34" charset="0"/>
              <a:buChar char="•"/>
            </a:pPr>
            <a:r>
              <a:rPr lang="de-DE" dirty="0" err="1">
                <a:latin typeface="Aptos" panose="020B0004020202020204" pitchFamily="34" charset="0"/>
              </a:rPr>
              <a:t>Origine</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condizioni</a:t>
            </a:r>
            <a:r>
              <a:rPr lang="de-DE" dirty="0">
                <a:latin typeface="Aptos" panose="020B0004020202020204" pitchFamily="34" charset="0"/>
              </a:rPr>
              <a:t> di </a:t>
            </a:r>
            <a:r>
              <a:rPr lang="de-DE" dirty="0" err="1">
                <a:latin typeface="Aptos" panose="020B0004020202020204" pitchFamily="34" charset="0"/>
              </a:rPr>
              <a:t>degrado</a:t>
            </a:r>
            <a:r>
              <a:rPr lang="de-DE" dirty="0">
                <a:latin typeface="Aptos" panose="020B0004020202020204" pitchFamily="34" charset="0"/>
              </a:rPr>
              <a:t> delle </a:t>
            </a:r>
            <a:r>
              <a:rPr lang="de-DE" dirty="0" err="1">
                <a:latin typeface="Aptos" panose="020B0004020202020204" pitchFamily="34" charset="0"/>
              </a:rPr>
              <a:t>materie</a:t>
            </a:r>
            <a:r>
              <a:rPr lang="de-DE" dirty="0">
                <a:latin typeface="Aptos" panose="020B0004020202020204" pitchFamily="34" charset="0"/>
              </a:rPr>
              <a:t> prime </a:t>
            </a:r>
            <a:r>
              <a:rPr lang="de-DE" dirty="0" err="1">
                <a:latin typeface="Aptos" panose="020B0004020202020204" pitchFamily="34" charset="0"/>
              </a:rPr>
              <a:t>provenienti</a:t>
            </a:r>
            <a:r>
              <a:rPr lang="de-DE" dirty="0">
                <a:latin typeface="Aptos" panose="020B0004020202020204" pitchFamily="34" charset="0"/>
              </a:rPr>
              <a:t> da </a:t>
            </a:r>
            <a:r>
              <a:rPr lang="de-DE" dirty="0" err="1">
                <a:latin typeface="Aptos" panose="020B0004020202020204" pitchFamily="34" charset="0"/>
              </a:rPr>
              <a:t>zone</a:t>
            </a:r>
            <a:r>
              <a:rPr lang="de-DE" dirty="0">
                <a:latin typeface="Aptos" panose="020B0004020202020204" pitchFamily="34" charset="0"/>
              </a:rPr>
              <a:t> di </a:t>
            </a:r>
            <a:r>
              <a:rPr lang="de-DE" dirty="0" err="1">
                <a:latin typeface="Aptos" panose="020B0004020202020204" pitchFamily="34" charset="0"/>
              </a:rPr>
              <a:t>conflitto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rispetto</a:t>
            </a:r>
            <a:r>
              <a:rPr lang="de-DE" dirty="0">
                <a:latin typeface="Aptos" panose="020B0004020202020204" pitchFamily="34" charset="0"/>
              </a:rPr>
              <a:t> </a:t>
            </a:r>
            <a:r>
              <a:rPr lang="de-DE" dirty="0" err="1">
                <a:latin typeface="Aptos" panose="020B0004020202020204" pitchFamily="34" charset="0"/>
              </a:rPr>
              <a:t>degli</a:t>
            </a:r>
            <a:r>
              <a:rPr lang="de-DE" dirty="0">
                <a:latin typeface="Aptos" panose="020B0004020202020204" pitchFamily="34" charset="0"/>
              </a:rPr>
              <a:t> </a:t>
            </a:r>
            <a:r>
              <a:rPr lang="de-DE" dirty="0" err="1">
                <a:latin typeface="Aptos" panose="020B0004020202020204" pitchFamily="34" charset="0"/>
              </a:rPr>
              <a:t>standard</a:t>
            </a:r>
            <a:r>
              <a:rPr lang="de-DE" dirty="0">
                <a:latin typeface="Aptos" panose="020B0004020202020204" pitchFamily="34" charset="0"/>
              </a:rPr>
              <a:t> </a:t>
            </a:r>
            <a:r>
              <a:rPr lang="de-DE" dirty="0" err="1">
                <a:latin typeface="Aptos" panose="020B0004020202020204" pitchFamily="34" charset="0"/>
              </a:rPr>
              <a:t>sociali</a:t>
            </a:r>
            <a:r>
              <a:rPr lang="de-DE" dirty="0">
                <a:latin typeface="Aptos" panose="020B0004020202020204" pitchFamily="34" charset="0"/>
              </a:rPr>
              <a:t> </a:t>
            </a:r>
            <a:r>
              <a:rPr lang="de-DE" dirty="0" err="1">
                <a:latin typeface="Aptos" panose="020B0004020202020204" pitchFamily="34" charset="0"/>
              </a:rPr>
              <a:t>nell’assemblaggio</a:t>
            </a:r>
            <a:r>
              <a:rPr lang="de-DE" dirty="0">
                <a:latin typeface="Aptos" panose="020B0004020202020204" pitchFamily="34" charset="0"/>
              </a:rPr>
              <a:t> finale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dispositivi</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120000"/>
              </a:lnSpc>
              <a:spcBef>
                <a:spcPts val="2200"/>
              </a:spcBef>
              <a:spcAft>
                <a:spcPts val="0"/>
              </a:spcAft>
              <a:buSzPct val="129032"/>
              <a:buFont typeface="Arial" panose="020B0604020202020204" pitchFamily="34" charset="0"/>
              <a:buChar char="•"/>
            </a:pPr>
            <a:r>
              <a:rPr lang="de-DE" dirty="0" err="1">
                <a:latin typeface="Aptos" panose="020B0004020202020204" pitchFamily="34" charset="0"/>
              </a:rPr>
              <a:t>Ecologia</a:t>
            </a:r>
            <a:r>
              <a:rPr lang="de-DE" dirty="0">
                <a:latin typeface="Aptos" panose="020B0004020202020204" pitchFamily="34" charset="0"/>
              </a:rPr>
              <a:t>: </a:t>
            </a:r>
            <a:r>
              <a:rPr lang="de-DE" dirty="0" err="1">
                <a:latin typeface="Aptos" panose="020B0004020202020204" pitchFamily="34" charset="0"/>
              </a:rPr>
              <a:t>durata</a:t>
            </a:r>
            <a:r>
              <a:rPr lang="de-DE" dirty="0">
                <a:latin typeface="Aptos" panose="020B0004020202020204" pitchFamily="34" charset="0"/>
              </a:rPr>
              <a:t>, </a:t>
            </a:r>
            <a:r>
              <a:rPr lang="de-DE" dirty="0" err="1">
                <a:latin typeface="Aptos" panose="020B0004020202020204" pitchFamily="34" charset="0"/>
              </a:rPr>
              <a:t>aggiornabilità</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design </a:t>
            </a:r>
            <a:r>
              <a:rPr lang="de-DE" dirty="0" err="1">
                <a:latin typeface="Aptos" panose="020B0004020202020204" pitchFamily="34" charset="0"/>
              </a:rPr>
              <a:t>riciclabile</a:t>
            </a:r>
            <a:endParaRPr dirty="0">
              <a:latin typeface="Aptos" panose="020B00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0"/>
          <p:cNvSpPr txBox="1">
            <a:spLocks noGrp="1"/>
          </p:cNvSpPr>
          <p:nvPr>
            <p:ph type="title"/>
          </p:nvPr>
        </p:nvSpPr>
        <p:spPr>
          <a:xfrm>
            <a:off x="594360" y="379455"/>
            <a:ext cx="7162274"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tessili</a:t>
            </a:r>
            <a:endParaRPr dirty="0">
              <a:latin typeface="Aptos Serif" panose="02020604070405020304" pitchFamily="18" charset="0"/>
              <a:ea typeface="Arial"/>
              <a:cs typeface="Aptos Serif" panose="02020604070405020304" pitchFamily="18" charset="0"/>
              <a:sym typeface="Arial"/>
            </a:endParaRPr>
          </a:p>
        </p:txBody>
      </p:sp>
      <p:graphicFrame>
        <p:nvGraphicFramePr>
          <p:cNvPr id="527" name="Google Shape;527;p70"/>
          <p:cNvGraphicFramePr/>
          <p:nvPr>
            <p:extLst>
              <p:ext uri="{D42A27DB-BD31-4B8C-83A1-F6EECF244321}">
                <p14:modId xmlns:p14="http://schemas.microsoft.com/office/powerpoint/2010/main" val="2411549717"/>
              </p:ext>
            </p:extLst>
          </p:nvPr>
        </p:nvGraphicFramePr>
        <p:xfrm>
          <a:off x="295759" y="2418239"/>
          <a:ext cx="11089225" cy="4309440"/>
        </p:xfrm>
        <a:graphic>
          <a:graphicData uri="http://schemas.openxmlformats.org/drawingml/2006/table">
            <a:tbl>
              <a:tblPr firstRow="1" bandRow="1">
                <a:noFill/>
                <a:tableStyleId>{F4715952-EFD1-4DFF-A7C2-F43A1C846251}</a:tableStyleId>
              </a:tblPr>
              <a:tblGrid>
                <a:gridCol w="1912200">
                  <a:extLst>
                    <a:ext uri="{9D8B030D-6E8A-4147-A177-3AD203B41FA5}">
                      <a16:colId xmlns:a16="http://schemas.microsoft.com/office/drawing/2014/main" val="20000"/>
                    </a:ext>
                  </a:extLst>
                </a:gridCol>
                <a:gridCol w="9177025">
                  <a:extLst>
                    <a:ext uri="{9D8B030D-6E8A-4147-A177-3AD203B41FA5}">
                      <a16:colId xmlns:a16="http://schemas.microsoft.com/office/drawing/2014/main" val="20001"/>
                    </a:ext>
                  </a:extLst>
                </a:gridCol>
              </a:tblGrid>
              <a:tr h="879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700" b="0" u="none" strike="noStrike" cap="none">
                          <a:solidFill>
                            <a:schemeClr val="dk1"/>
                          </a:solidFill>
                          <a:latin typeface="Aptos" panose="020B0004020202020204" pitchFamily="34" charset="0"/>
                        </a:rPr>
                        <a:t>Global Organic Textile Standard </a:t>
                      </a:r>
                      <a:endParaRPr sz="17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700" b="0" u="none" strike="noStrike" cap="none">
                          <a:solidFill>
                            <a:schemeClr val="dk1"/>
                          </a:solidFill>
                          <a:latin typeface="Aptos" panose="020B0004020202020204" pitchFamily="34" charset="0"/>
                        </a:rPr>
                        <a:t>90% fibre naturali, 70% coltivate con metodi biologici; norme fondamentali del lavoro dell’ILO </a:t>
                      </a:r>
                      <a:endParaRPr sz="17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de-DE" sz="1700" b="0" u="sng" strike="noStrike" cap="none">
                          <a:solidFill>
                            <a:schemeClr val="lt1"/>
                          </a:solidFill>
                          <a:latin typeface="Aptos"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http://www.global-standard.org</a:t>
                      </a:r>
                      <a:endParaRPr sz="1700" b="0" u="none" strike="noStrike" cap="none">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9936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700" u="none" strike="noStrike" cap="none">
                          <a:latin typeface="Aptos" panose="020B0004020202020204" pitchFamily="34" charset="0"/>
                        </a:rPr>
                        <a:t>Produzione tessile equosolidale</a:t>
                      </a:r>
                      <a:endParaRPr sz="17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700" u="none" strike="noStrike" cap="none">
                          <a:latin typeface="Aptos" panose="020B0004020202020204" pitchFamily="34" charset="0"/>
                        </a:rPr>
                        <a:t>Produzione delle materie prime e lavorazione: condizioni di lavoro eque e produzione rispettosa dell’ambiente</a:t>
                      </a:r>
                      <a:endParaRPr sz="17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de-DE" sz="1700" u="sng" strike="noStrike" cap="none">
                          <a:solidFill>
                            <a:schemeClr val="dk1"/>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www.fairtrade-deutschland.de/index.php</a:t>
                      </a:r>
                      <a:r>
                        <a:rPr lang="de-DE" sz="1700" u="none" strike="noStrike" cap="none">
                          <a:solidFill>
                            <a:schemeClr val="dk1"/>
                          </a:solidFill>
                          <a:latin typeface="Aptos" panose="020B0004020202020204" pitchFamily="34" charset="0"/>
                          <a:ea typeface="Arial"/>
                          <a:cs typeface="Arial"/>
                          <a:sym typeface="Arial"/>
                        </a:rPr>
                        <a:t> </a:t>
                      </a:r>
                      <a:endParaRPr sz="1700" u="none" strike="noStrike" cap="none">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927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de-DE" sz="1700" u="none" strike="noStrike" cap="none">
                          <a:latin typeface="Aptos" panose="020B0004020202020204" pitchFamily="34" charset="0"/>
                        </a:rPr>
                        <a:t>Tessuti naturali certificati IVN BEST</a:t>
                      </a:r>
                      <a:endParaRPr sz="17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de-DE" sz="1700" u="none" strike="noStrike" cap="none">
                          <a:latin typeface="Aptos" panose="020B0004020202020204" pitchFamily="34" charset="0"/>
                        </a:rPr>
                        <a:t>100% fibre naturali, requisiti ambientali e sociali per la produzione e la lavorazione delle fibre naturali</a:t>
                      </a:r>
                      <a:br>
                        <a:rPr lang="de-DE" sz="1700" u="none" strike="noStrike" cap="none">
                          <a:latin typeface="Aptos" panose="020B0004020202020204" pitchFamily="34" charset="0"/>
                        </a:rPr>
                      </a:br>
                      <a:r>
                        <a:rPr lang="de-DE" sz="1700" u="sng" strike="noStrike" cap="none">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www.naturtextil.de/profil/qualitaetszeichen.html</a:t>
                      </a:r>
                      <a:endParaRPr sz="1700" u="none" strike="noStrike" cap="none">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174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de-DE" sz="1700" b="0" u="none" strike="noStrike" cap="none" dirty="0" err="1">
                          <a:solidFill>
                            <a:schemeClr val="dk1"/>
                          </a:solidFill>
                          <a:latin typeface="Aptos" panose="020B0004020202020204" pitchFamily="34" charset="0"/>
                          <a:ea typeface="Arial"/>
                          <a:cs typeface="Arial"/>
                          <a:sym typeface="Arial"/>
                        </a:rPr>
                        <a:t>bluesign</a:t>
                      </a:r>
                      <a:r>
                        <a:rPr lang="de-DE" sz="1700" b="0" u="none" strike="noStrike" cap="none" dirty="0">
                          <a:solidFill>
                            <a:schemeClr val="dk1"/>
                          </a:solidFill>
                          <a:latin typeface="Aptos" panose="020B0004020202020204" pitchFamily="34" charset="0"/>
                          <a:ea typeface="Arial"/>
                          <a:cs typeface="Arial"/>
                          <a:sym typeface="Arial"/>
                        </a:rPr>
                        <a:t> </a:t>
                      </a:r>
                      <a:endParaRPr sz="1700" u="none" strike="noStrike" cap="none" dirty="0">
                        <a:latin typeface="Aptos" panose="020B00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de-DE" sz="1700" b="0" i="0" u="none" strike="noStrike" cap="none" dirty="0">
                          <a:solidFill>
                            <a:schemeClr val="dk1"/>
                          </a:solidFill>
                          <a:latin typeface="Aptos" panose="020B0004020202020204" pitchFamily="34" charset="0"/>
                          <a:ea typeface="Arial"/>
                          <a:cs typeface="Arial"/>
                          <a:sym typeface="Arial"/>
                        </a:rPr>
                        <a:t>Focus </a:t>
                      </a:r>
                      <a:r>
                        <a:rPr lang="de-DE" sz="1700" b="0" i="0" u="none" strike="noStrike" cap="none" dirty="0" err="1">
                          <a:solidFill>
                            <a:schemeClr val="dk1"/>
                          </a:solidFill>
                          <a:latin typeface="Aptos" panose="020B0004020202020204" pitchFamily="34" charset="0"/>
                          <a:ea typeface="Arial"/>
                          <a:cs typeface="Arial"/>
                          <a:sym typeface="Arial"/>
                        </a:rPr>
                        <a:t>sull’uso</a:t>
                      </a:r>
                      <a:r>
                        <a:rPr lang="de-DE" sz="1700" b="0" i="0" u="none" strike="noStrike" cap="none" dirty="0">
                          <a:solidFill>
                            <a:schemeClr val="dk1"/>
                          </a:solidFill>
                          <a:latin typeface="Aptos" panose="020B0004020202020204" pitchFamily="34" charset="0"/>
                          <a:ea typeface="Arial"/>
                          <a:cs typeface="Arial"/>
                          <a:sym typeface="Arial"/>
                        </a:rPr>
                        <a:t> di </a:t>
                      </a:r>
                      <a:r>
                        <a:rPr lang="de-DE" sz="1700" b="0" i="0" u="none" strike="noStrike" cap="none" dirty="0" err="1">
                          <a:solidFill>
                            <a:schemeClr val="dk1"/>
                          </a:solidFill>
                          <a:latin typeface="Aptos" panose="020B0004020202020204" pitchFamily="34" charset="0"/>
                          <a:ea typeface="Arial"/>
                          <a:cs typeface="Arial"/>
                          <a:sym typeface="Arial"/>
                        </a:rPr>
                        <a:t>sostanze</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chimiche</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nella</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produzione</a:t>
                      </a:r>
                      <a:r>
                        <a:rPr lang="de-DE" sz="1700" b="0" i="0" u="none" strike="noStrike" cap="none" dirty="0">
                          <a:solidFill>
                            <a:schemeClr val="dk1"/>
                          </a:solidFill>
                          <a:latin typeface="Aptos" panose="020B0004020202020204" pitchFamily="34" charset="0"/>
                          <a:ea typeface="Arial"/>
                          <a:cs typeface="Arial"/>
                          <a:sym typeface="Arial"/>
                        </a:rPr>
                        <a:t> di </a:t>
                      </a:r>
                      <a:r>
                        <a:rPr lang="de-DE" sz="1700" b="0" i="0" u="none" strike="noStrike" cap="none" dirty="0" err="1">
                          <a:solidFill>
                            <a:schemeClr val="dk1"/>
                          </a:solidFill>
                          <a:latin typeface="Aptos" panose="020B0004020202020204" pitchFamily="34" charset="0"/>
                          <a:ea typeface="Arial"/>
                          <a:cs typeface="Arial"/>
                          <a:sym typeface="Arial"/>
                        </a:rPr>
                        <a:t>fibre</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sintetiche</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e</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nella</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lavorazione</a:t>
                      </a:r>
                      <a:r>
                        <a:rPr lang="de-DE" sz="1700" b="0" i="0" u="none" strike="noStrike" cap="none" dirty="0">
                          <a:solidFill>
                            <a:schemeClr val="dk1"/>
                          </a:solidFill>
                          <a:latin typeface="Aptos" panose="020B0004020202020204" pitchFamily="34" charset="0"/>
                          <a:ea typeface="Arial"/>
                          <a:cs typeface="Arial"/>
                          <a:sym typeface="Arial"/>
                        </a:rPr>
                        <a:t> di </a:t>
                      </a:r>
                      <a:r>
                        <a:rPr lang="de-DE" sz="1700" b="0" i="0" u="none" strike="noStrike" cap="none" dirty="0" err="1">
                          <a:solidFill>
                            <a:schemeClr val="dk1"/>
                          </a:solidFill>
                          <a:latin typeface="Aptos" panose="020B0004020202020204" pitchFamily="34" charset="0"/>
                          <a:ea typeface="Arial"/>
                          <a:cs typeface="Arial"/>
                          <a:sym typeface="Arial"/>
                        </a:rPr>
                        <a:t>fibre</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sintetiche</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e</a:t>
                      </a:r>
                      <a:r>
                        <a:rPr lang="de-DE" sz="1700" b="0" i="0" u="none" strike="noStrike" cap="none" dirty="0">
                          <a:solidFill>
                            <a:schemeClr val="dk1"/>
                          </a:solidFill>
                          <a:latin typeface="Aptos" panose="020B0004020202020204" pitchFamily="34" charset="0"/>
                          <a:ea typeface="Arial"/>
                          <a:cs typeface="Arial"/>
                          <a:sym typeface="Arial"/>
                        </a:rPr>
                        <a:t> </a:t>
                      </a:r>
                      <a:r>
                        <a:rPr lang="de-DE" sz="1700" b="0" i="0" u="none" strike="noStrike" cap="none" dirty="0" err="1">
                          <a:solidFill>
                            <a:schemeClr val="dk1"/>
                          </a:solidFill>
                          <a:latin typeface="Aptos" panose="020B0004020202020204" pitchFamily="34" charset="0"/>
                          <a:ea typeface="Arial"/>
                          <a:cs typeface="Arial"/>
                          <a:sym typeface="Arial"/>
                        </a:rPr>
                        <a:t>naturali</a:t>
                      </a:r>
                      <a:endParaRPr sz="1700" u="none" strike="noStrike" cap="none" dirty="0">
                        <a:latin typeface="Aptos" panose="020B00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de-DE" sz="1700" u="sng" strike="noStrike" cap="none" dirty="0">
                          <a:solidFill>
                            <a:schemeClr val="dk1"/>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https://www.bluesign.com</a:t>
                      </a:r>
                      <a:r>
                        <a:rPr lang="de-DE" sz="1700" u="sng" strike="noStrike" cap="none" dirty="0">
                          <a:solidFill>
                            <a:schemeClr val="dk1"/>
                          </a:solidFill>
                          <a:latin typeface="Aptos" panose="020B0004020202020204" pitchFamily="34" charset="0"/>
                          <a:ea typeface="Arial"/>
                          <a:cs typeface="Arial"/>
                          <a:sym typeface="Arial"/>
                        </a:rPr>
                        <a:t> </a:t>
                      </a:r>
                      <a:endParaRPr sz="1700" u="none" strike="noStrike" cap="none"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28" name="Google Shape;528;p70" descr="gots_logo"/>
          <p:cNvPicPr preferRelativeResize="0"/>
          <p:nvPr/>
        </p:nvPicPr>
        <p:blipFill rotWithShape="1">
          <a:blip r:embed="rId7">
            <a:alphaModFix/>
          </a:blip>
          <a:srcRect/>
          <a:stretch/>
        </p:blipFill>
        <p:spPr>
          <a:xfrm>
            <a:off x="947131" y="2418239"/>
            <a:ext cx="703941" cy="720080"/>
          </a:xfrm>
          <a:prstGeom prst="rect">
            <a:avLst/>
          </a:prstGeom>
          <a:noFill/>
          <a:ln>
            <a:noFill/>
          </a:ln>
        </p:spPr>
      </p:pic>
      <p:pic>
        <p:nvPicPr>
          <p:cNvPr id="529" name="Google Shape;529;p70" descr="Naturtextil"/>
          <p:cNvPicPr preferRelativeResize="0"/>
          <p:nvPr/>
        </p:nvPicPr>
        <p:blipFill rotWithShape="1">
          <a:blip r:embed="rId8">
            <a:alphaModFix/>
          </a:blip>
          <a:srcRect/>
          <a:stretch/>
        </p:blipFill>
        <p:spPr>
          <a:xfrm>
            <a:off x="722532" y="4474224"/>
            <a:ext cx="1064993" cy="850867"/>
          </a:xfrm>
          <a:prstGeom prst="rect">
            <a:avLst/>
          </a:prstGeom>
          <a:noFill/>
          <a:ln>
            <a:noFill/>
          </a:ln>
        </p:spPr>
      </p:pic>
      <p:pic>
        <p:nvPicPr>
          <p:cNvPr id="530" name="Google Shape;530;p70"/>
          <p:cNvPicPr preferRelativeResize="0"/>
          <p:nvPr/>
        </p:nvPicPr>
        <p:blipFill rotWithShape="1">
          <a:blip r:embed="rId9">
            <a:alphaModFix/>
          </a:blip>
          <a:srcRect/>
          <a:stretch/>
        </p:blipFill>
        <p:spPr>
          <a:xfrm>
            <a:off x="11149431" y="3236860"/>
            <a:ext cx="870794" cy="1152128"/>
          </a:xfrm>
          <a:prstGeom prst="rect">
            <a:avLst/>
          </a:prstGeom>
          <a:noFill/>
          <a:ln>
            <a:noFill/>
          </a:ln>
        </p:spPr>
      </p:pic>
      <p:pic>
        <p:nvPicPr>
          <p:cNvPr id="531" name="Google Shape;531;p70"/>
          <p:cNvPicPr preferRelativeResize="0"/>
          <p:nvPr/>
        </p:nvPicPr>
        <p:blipFill rotWithShape="1">
          <a:blip r:embed="rId10">
            <a:alphaModFix/>
          </a:blip>
          <a:srcRect/>
          <a:stretch/>
        </p:blipFill>
        <p:spPr>
          <a:xfrm>
            <a:off x="807010" y="5770368"/>
            <a:ext cx="854964" cy="854964"/>
          </a:xfrm>
          <a:prstGeom prst="rect">
            <a:avLst/>
          </a:prstGeom>
          <a:noFill/>
          <a:ln>
            <a:noFill/>
          </a:ln>
        </p:spPr>
      </p:pic>
      <p:pic>
        <p:nvPicPr>
          <p:cNvPr id="532" name="Google Shape;532;p70" descr="https://kompass-nachhaltigkeit.de/apiproxy/index.php/ProcurementTool/4/GetStandardImageViaGet?standardId=d3adec8c-efde-444b-8e93-340bdfaf2262"/>
          <p:cNvPicPr preferRelativeResize="0"/>
          <p:nvPr/>
        </p:nvPicPr>
        <p:blipFill rotWithShape="1">
          <a:blip r:embed="rId11">
            <a:alphaModFix/>
          </a:blip>
          <a:srcRect/>
          <a:stretch/>
        </p:blipFill>
        <p:spPr>
          <a:xfrm>
            <a:off x="354929" y="3528317"/>
            <a:ext cx="1800200" cy="50063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1"/>
          <p:cNvSpPr txBox="1">
            <a:spLocks noGrp="1"/>
          </p:cNvSpPr>
          <p:nvPr>
            <p:ph type="title"/>
          </p:nvPr>
        </p:nvSpPr>
        <p:spPr>
          <a:xfrm>
            <a:off x="594359" y="378758"/>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Etichettedi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riferimento</a:t>
            </a:r>
            <a:r>
              <a:rPr lang="de-DE" dirty="0">
                <a:latin typeface="Aptos Serif" panose="02020604070405020304" pitchFamily="18" charset="0"/>
                <a:ea typeface="Arial"/>
                <a:cs typeface="Aptos Serif" panose="02020604070405020304" pitchFamily="18" charset="0"/>
                <a:sym typeface="Arial"/>
              </a:rPr>
              <a:t> per i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tessili</a:t>
            </a:r>
            <a:r>
              <a:rPr lang="de-DE" dirty="0">
                <a:latin typeface="Aptos Serif" panose="02020604070405020304" pitchFamily="18" charset="0"/>
                <a:ea typeface="Arial"/>
                <a:cs typeface="Aptos Serif" panose="02020604070405020304" pitchFamily="18" charset="0"/>
                <a:sym typeface="Arial"/>
              </a:rPr>
              <a:t> - Fair Wear </a:t>
            </a:r>
            <a:r>
              <a:rPr lang="de-DE" dirty="0" err="1">
                <a:latin typeface="Aptos Serif" panose="02020604070405020304" pitchFamily="18" charset="0"/>
                <a:ea typeface="Arial"/>
                <a:cs typeface="Aptos Serif" panose="02020604070405020304" pitchFamily="18" charset="0"/>
                <a:sym typeface="Arial"/>
              </a:rPr>
              <a:t>Foundation</a:t>
            </a:r>
            <a:endParaRPr dirty="0">
              <a:latin typeface="Aptos Serif" panose="02020604070405020304" pitchFamily="18" charset="0"/>
              <a:ea typeface="Arial"/>
              <a:cs typeface="Aptos Serif" panose="02020604070405020304" pitchFamily="18" charset="0"/>
              <a:sym typeface="Arial"/>
            </a:endParaRPr>
          </a:p>
        </p:txBody>
      </p:sp>
      <p:pic>
        <p:nvPicPr>
          <p:cNvPr id="538" name="Google Shape;538;p71"/>
          <p:cNvPicPr preferRelativeResize="0"/>
          <p:nvPr/>
        </p:nvPicPr>
        <p:blipFill rotWithShape="1">
          <a:blip r:embed="rId3">
            <a:alphaModFix/>
          </a:blip>
          <a:srcRect/>
          <a:stretch/>
        </p:blipFill>
        <p:spPr>
          <a:xfrm>
            <a:off x="9174013" y="2971286"/>
            <a:ext cx="2592288" cy="2592288"/>
          </a:xfrm>
          <a:prstGeom prst="rect">
            <a:avLst/>
          </a:prstGeom>
          <a:noFill/>
          <a:ln>
            <a:noFill/>
          </a:ln>
        </p:spPr>
      </p:pic>
      <p:sp>
        <p:nvSpPr>
          <p:cNvPr id="539" name="Google Shape;539;p71"/>
          <p:cNvSpPr txBox="1">
            <a:spLocks noGrp="1"/>
          </p:cNvSpPr>
          <p:nvPr>
            <p:ph type="body" idx="1"/>
          </p:nvPr>
        </p:nvSpPr>
        <p:spPr>
          <a:xfrm>
            <a:off x="594359" y="2281918"/>
            <a:ext cx="8579654" cy="4358033"/>
          </a:xfrm>
          <a:prstGeom prst="rect">
            <a:avLst/>
          </a:prstGeom>
          <a:noFill/>
          <a:ln>
            <a:noFill/>
          </a:ln>
        </p:spPr>
        <p:txBody>
          <a:bodyPr spcFirstLastPara="1" wrap="square" lIns="0" tIns="228600" rIns="0" bIns="0" anchor="t" anchorCtr="0">
            <a:normAutofit fontScale="62500" lnSpcReduction="20000"/>
          </a:bodyPr>
          <a:lstStyle/>
          <a:p>
            <a:pPr marL="571500"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Iniziativa</a:t>
            </a:r>
            <a:r>
              <a:rPr lang="de-DE" dirty="0">
                <a:latin typeface="Aptos" panose="020B0004020202020204" pitchFamily="34" charset="0"/>
              </a:rPr>
              <a:t> </a:t>
            </a:r>
            <a:r>
              <a:rPr lang="de-DE" dirty="0" err="1">
                <a:latin typeface="Aptos" panose="020B0004020202020204" pitchFamily="34" charset="0"/>
              </a:rPr>
              <a:t>indipendente</a:t>
            </a:r>
            <a:r>
              <a:rPr lang="de-DE" dirty="0">
                <a:latin typeface="Aptos" panose="020B0004020202020204" pitchFamily="34" charset="0"/>
              </a:rPr>
              <a:t> multi-</a:t>
            </a:r>
            <a:r>
              <a:rPr lang="de-DE" dirty="0" err="1">
                <a:latin typeface="Aptos" panose="020B0004020202020204" pitchFamily="34" charset="0"/>
              </a:rPr>
              <a:t>stakeholder</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Obiettivo</a:t>
            </a:r>
            <a:r>
              <a:rPr lang="de-DE" dirty="0">
                <a:latin typeface="Aptos" panose="020B0004020202020204" pitchFamily="34" charset="0"/>
              </a:rPr>
              <a:t>: </a:t>
            </a:r>
            <a:r>
              <a:rPr lang="de-DE" dirty="0" err="1">
                <a:latin typeface="Aptos" panose="020B0004020202020204" pitchFamily="34" charset="0"/>
              </a:rPr>
              <a:t>promozione</a:t>
            </a:r>
            <a:r>
              <a:rPr lang="de-DE" dirty="0">
                <a:latin typeface="Aptos" panose="020B0004020202020204" pitchFamily="34" charset="0"/>
              </a:rPr>
              <a:t> di </a:t>
            </a:r>
            <a:r>
              <a:rPr lang="de-DE" dirty="0" err="1">
                <a:latin typeface="Aptos" panose="020B0004020202020204" pitchFamily="34" charset="0"/>
              </a:rPr>
              <a:t>condizioni</a:t>
            </a:r>
            <a:r>
              <a:rPr lang="de-DE" dirty="0">
                <a:latin typeface="Aptos" panose="020B0004020202020204" pitchFamily="34" charset="0"/>
              </a:rPr>
              <a:t> di </a:t>
            </a:r>
            <a:r>
              <a:rPr lang="de-DE" dirty="0" err="1">
                <a:latin typeface="Aptos" panose="020B0004020202020204" pitchFamily="34" charset="0"/>
              </a:rPr>
              <a:t>lavoro</a:t>
            </a:r>
            <a:r>
              <a:rPr lang="de-DE" dirty="0">
                <a:latin typeface="Aptos" panose="020B0004020202020204" pitchFamily="34" charset="0"/>
              </a:rPr>
              <a:t> </a:t>
            </a:r>
            <a:r>
              <a:rPr lang="de-DE" dirty="0" err="1">
                <a:latin typeface="Aptos" panose="020B0004020202020204" pitchFamily="34" charset="0"/>
              </a:rPr>
              <a:t>dignitose</a:t>
            </a:r>
            <a:r>
              <a:rPr lang="de-DE" dirty="0">
                <a:latin typeface="Aptos" panose="020B0004020202020204" pitchFamily="34" charset="0"/>
              </a:rPr>
              <a:t> lungo tutta la </a:t>
            </a:r>
            <a:r>
              <a:rPr lang="de-DE" dirty="0" err="1">
                <a:latin typeface="Aptos" panose="020B0004020202020204" pitchFamily="34" charset="0"/>
              </a:rPr>
              <a:t>catena</a:t>
            </a:r>
            <a:r>
              <a:rPr lang="de-DE" dirty="0">
                <a:latin typeface="Aptos" panose="020B0004020202020204" pitchFamily="34" charset="0"/>
              </a:rPr>
              <a:t> del </a:t>
            </a:r>
            <a:r>
              <a:rPr lang="de-DE" dirty="0" err="1">
                <a:latin typeface="Aptos" panose="020B0004020202020204" pitchFamily="34" charset="0"/>
              </a:rPr>
              <a:t>valore</a:t>
            </a:r>
            <a:r>
              <a:rPr lang="de-DE" dirty="0">
                <a:latin typeface="Aptos" panose="020B0004020202020204" pitchFamily="34" charset="0"/>
              </a:rPr>
              <a:t> </a:t>
            </a:r>
            <a:r>
              <a:rPr lang="de-DE" dirty="0" err="1">
                <a:latin typeface="Aptos" panose="020B0004020202020204" pitchFamily="34" charset="0"/>
              </a:rPr>
              <a:t>tessile</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Le </a:t>
            </a:r>
            <a:r>
              <a:rPr lang="de-DE" dirty="0" err="1">
                <a:latin typeface="Aptos" panose="020B0004020202020204" pitchFamily="34" charset="0"/>
              </a:rPr>
              <a:t>aziende</a:t>
            </a:r>
            <a:r>
              <a:rPr lang="de-DE" dirty="0">
                <a:latin typeface="Aptos" panose="020B0004020202020204" pitchFamily="34" charset="0"/>
              </a:rPr>
              <a:t> </a:t>
            </a:r>
            <a:r>
              <a:rPr lang="de-DE" dirty="0" err="1">
                <a:latin typeface="Aptos" panose="020B0004020202020204" pitchFamily="34" charset="0"/>
              </a:rPr>
              <a:t>associate</a:t>
            </a:r>
            <a:r>
              <a:rPr lang="de-DE" dirty="0">
                <a:latin typeface="Aptos" panose="020B0004020202020204" pitchFamily="34" charset="0"/>
              </a:rPr>
              <a:t> si </a:t>
            </a:r>
            <a:r>
              <a:rPr lang="de-DE" dirty="0" err="1">
                <a:latin typeface="Aptos" panose="020B0004020202020204" pitchFamily="34" charset="0"/>
              </a:rPr>
              <a:t>impegnano</a:t>
            </a:r>
            <a:r>
              <a:rPr lang="de-DE" dirty="0">
                <a:latin typeface="Aptos" panose="020B0004020202020204" pitchFamily="34" charset="0"/>
              </a:rPr>
              <a:t> ad </a:t>
            </a:r>
            <a:r>
              <a:rPr lang="de-DE" dirty="0" err="1">
                <a:latin typeface="Aptos" panose="020B0004020202020204" pitchFamily="34" charset="0"/>
              </a:rPr>
              <a:t>applicare</a:t>
            </a:r>
            <a:r>
              <a:rPr lang="de-DE" dirty="0">
                <a:latin typeface="Aptos" panose="020B0004020202020204" pitchFamily="34" charset="0"/>
              </a:rPr>
              <a:t> il </a:t>
            </a:r>
            <a:r>
              <a:rPr lang="de-DE" dirty="0" err="1">
                <a:latin typeface="Aptos" panose="020B0004020202020204" pitchFamily="34" charset="0"/>
              </a:rPr>
              <a:t>Codice</a:t>
            </a:r>
            <a:r>
              <a:rPr lang="de-DE" dirty="0">
                <a:latin typeface="Aptos" panose="020B0004020202020204" pitchFamily="34" charset="0"/>
              </a:rPr>
              <a:t> di </a:t>
            </a:r>
            <a:r>
              <a:rPr lang="de-DE" dirty="0" err="1">
                <a:latin typeface="Aptos" panose="020B0004020202020204" pitchFamily="34" charset="0"/>
              </a:rPr>
              <a:t>condotta</a:t>
            </a:r>
            <a:r>
              <a:rPr lang="de-DE" dirty="0">
                <a:latin typeface="Aptos" panose="020B0004020202020204" pitchFamily="34" charset="0"/>
              </a:rPr>
              <a:t> FWF </a:t>
            </a:r>
            <a:r>
              <a:rPr lang="de-DE" dirty="0" err="1">
                <a:latin typeface="Aptos" panose="020B0004020202020204" pitchFamily="34" charset="0"/>
              </a:rPr>
              <a:t>nelle</a:t>
            </a:r>
            <a:r>
              <a:rPr lang="de-DE" dirty="0">
                <a:latin typeface="Aptos" panose="020B0004020202020204" pitchFamily="34" charset="0"/>
              </a:rPr>
              <a:t> proprie </a:t>
            </a:r>
            <a:r>
              <a:rPr lang="de-DE" dirty="0" err="1">
                <a:latin typeface="Aptos" panose="020B0004020202020204" pitchFamily="34" charset="0"/>
              </a:rPr>
              <a:t>aziende</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i </a:t>
            </a:r>
            <a:r>
              <a:rPr lang="de-DE" dirty="0" err="1">
                <a:latin typeface="Aptos" panose="020B0004020202020204" pitchFamily="34" charset="0"/>
              </a:rPr>
              <a:t>fornitori</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Il </a:t>
            </a:r>
            <a:r>
              <a:rPr lang="de-DE" dirty="0" err="1">
                <a:latin typeface="Aptos" panose="020B0004020202020204" pitchFamily="34" charset="0"/>
              </a:rPr>
              <a:t>Codice</a:t>
            </a:r>
            <a:r>
              <a:rPr lang="de-DE" dirty="0">
                <a:latin typeface="Aptos" panose="020B0004020202020204" pitchFamily="34" charset="0"/>
              </a:rPr>
              <a:t> di </a:t>
            </a:r>
            <a:r>
              <a:rPr lang="de-DE" dirty="0" err="1">
                <a:latin typeface="Aptos" panose="020B0004020202020204" pitchFamily="34" charset="0"/>
              </a:rPr>
              <a:t>condotta</a:t>
            </a:r>
            <a:r>
              <a:rPr lang="de-DE" dirty="0">
                <a:latin typeface="Aptos" panose="020B0004020202020204" pitchFamily="34" charset="0"/>
              </a:rPr>
              <a:t> FWF si </a:t>
            </a:r>
            <a:r>
              <a:rPr lang="de-DE" dirty="0" err="1">
                <a:latin typeface="Aptos" panose="020B0004020202020204" pitchFamily="34" charset="0"/>
              </a:rPr>
              <a:t>basa</a:t>
            </a:r>
            <a:r>
              <a:rPr lang="de-DE" dirty="0">
                <a:latin typeface="Aptos" panose="020B0004020202020204" pitchFamily="34" charset="0"/>
              </a:rPr>
              <a:t> </a:t>
            </a:r>
            <a:r>
              <a:rPr lang="de-DE" dirty="0" err="1">
                <a:latin typeface="Aptos" panose="020B0004020202020204" pitchFamily="34" charset="0"/>
              </a:rPr>
              <a:t>sulle</a:t>
            </a:r>
            <a:r>
              <a:rPr lang="de-DE" dirty="0">
                <a:latin typeface="Aptos" panose="020B0004020202020204" pitchFamily="34" charset="0"/>
              </a:rPr>
              <a:t> norme </a:t>
            </a:r>
            <a:r>
              <a:rPr lang="de-DE" dirty="0" err="1">
                <a:latin typeface="Aptos" panose="020B0004020202020204" pitchFamily="34" charset="0"/>
              </a:rPr>
              <a:t>fondamentali</a:t>
            </a:r>
            <a:r>
              <a:rPr lang="de-DE" dirty="0">
                <a:latin typeface="Aptos" panose="020B0004020202020204" pitchFamily="34" charset="0"/>
              </a:rPr>
              <a:t> del </a:t>
            </a:r>
            <a:r>
              <a:rPr lang="de-DE" dirty="0" err="1">
                <a:latin typeface="Aptos" panose="020B0004020202020204" pitchFamily="34" charset="0"/>
              </a:rPr>
              <a:t>lavoro</a:t>
            </a:r>
            <a:r>
              <a:rPr lang="de-DE" dirty="0">
                <a:latin typeface="Aptos" panose="020B0004020202020204" pitchFamily="34" charset="0"/>
              </a:rPr>
              <a:t> </a:t>
            </a:r>
            <a:r>
              <a:rPr lang="de-DE" dirty="0" err="1">
                <a:latin typeface="Aptos" panose="020B0004020202020204" pitchFamily="34" charset="0"/>
              </a:rPr>
              <a:t>dell’ILO</a:t>
            </a:r>
            <a:r>
              <a:rPr lang="de-DE" dirty="0">
                <a:latin typeface="Aptos" panose="020B0004020202020204" pitchFamily="34" charset="0"/>
              </a:rPr>
              <a:t>, </a:t>
            </a:r>
            <a:r>
              <a:rPr lang="de-DE" dirty="0" err="1">
                <a:latin typeface="Aptos" panose="020B0004020202020204" pitchFamily="34" charset="0"/>
              </a:rPr>
              <a:t>su</a:t>
            </a:r>
            <a:r>
              <a:rPr lang="de-DE" dirty="0">
                <a:latin typeface="Aptos" panose="020B0004020202020204" pitchFamily="34" charset="0"/>
              </a:rPr>
              <a:t> altre norme </a:t>
            </a:r>
            <a:r>
              <a:rPr lang="de-DE" dirty="0" err="1">
                <a:latin typeface="Aptos" panose="020B0004020202020204" pitchFamily="34" charset="0"/>
              </a:rPr>
              <a:t>dell’ILO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sul </a:t>
            </a:r>
            <a:r>
              <a:rPr lang="de-DE" dirty="0" err="1">
                <a:latin typeface="Aptos" panose="020B0004020202020204" pitchFamily="34" charset="0"/>
              </a:rPr>
              <a:t>Codice</a:t>
            </a:r>
            <a:r>
              <a:rPr lang="de-DE" dirty="0">
                <a:latin typeface="Aptos" panose="020B0004020202020204" pitchFamily="34" charset="0"/>
              </a:rPr>
              <a:t> di </a:t>
            </a:r>
            <a:r>
              <a:rPr lang="de-DE" dirty="0" err="1">
                <a:latin typeface="Aptos" panose="020B0004020202020204" pitchFamily="34" charset="0"/>
              </a:rPr>
              <a:t>condotta</a:t>
            </a:r>
            <a:r>
              <a:rPr lang="de-DE" dirty="0">
                <a:latin typeface="Aptos" panose="020B0004020202020204" pitchFamily="34" charset="0"/>
              </a:rPr>
              <a:t> della Clean Clothes Campaign</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err="1">
                <a:latin typeface="Aptos" panose="020B0004020202020204" pitchFamily="34" charset="0"/>
              </a:rPr>
              <a:t>L’attuazione</a:t>
            </a:r>
            <a:r>
              <a:rPr lang="de-DE" dirty="0">
                <a:latin typeface="Aptos" panose="020B0004020202020204" pitchFamily="34" charset="0"/>
              </a:rPr>
              <a:t> del </a:t>
            </a:r>
            <a:r>
              <a:rPr lang="de-DE" dirty="0" err="1">
                <a:latin typeface="Aptos" panose="020B0004020202020204" pitchFamily="34" charset="0"/>
              </a:rPr>
              <a:t>Codice</a:t>
            </a:r>
            <a:r>
              <a:rPr lang="de-DE" dirty="0">
                <a:latin typeface="Aptos" panose="020B0004020202020204" pitchFamily="34" charset="0"/>
              </a:rPr>
              <a:t> di </a:t>
            </a:r>
            <a:r>
              <a:rPr lang="de-DE" dirty="0" err="1">
                <a:latin typeface="Aptos" panose="020B0004020202020204" pitchFamily="34" charset="0"/>
              </a:rPr>
              <a:t>condotta</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processo</a:t>
            </a:r>
            <a:r>
              <a:rPr lang="de-DE" dirty="0">
                <a:latin typeface="Aptos" panose="020B0004020202020204" pitchFamily="34" charset="0"/>
              </a:rPr>
              <a:t> </a:t>
            </a:r>
            <a:r>
              <a:rPr lang="de-DE" dirty="0" err="1">
                <a:latin typeface="Aptos" panose="020B0004020202020204" pitchFamily="34" charset="0"/>
              </a:rPr>
              <a:t>congiunto</a:t>
            </a:r>
            <a:r>
              <a:rPr lang="de-DE" dirty="0">
                <a:latin typeface="Aptos" panose="020B0004020202020204" pitchFamily="34" charset="0"/>
              </a:rPr>
              <a:t> della FWF </a:t>
            </a:r>
            <a:r>
              <a:rPr lang="de-DE" dirty="0" err="1">
                <a:latin typeface="Aptos" panose="020B0004020202020204" pitchFamily="34" charset="0"/>
              </a:rPr>
              <a:t>e</a:t>
            </a:r>
            <a:r>
              <a:rPr lang="de-DE" dirty="0">
                <a:latin typeface="Aptos" panose="020B0004020202020204" pitchFamily="34" charset="0"/>
              </a:rPr>
              <a:t> delle </a:t>
            </a:r>
            <a:r>
              <a:rPr lang="de-DE" dirty="0" err="1">
                <a:latin typeface="Aptos" panose="020B0004020202020204" pitchFamily="34" charset="0"/>
              </a:rPr>
              <a:t>aziende</a:t>
            </a:r>
            <a:endParaRPr dirty="0">
              <a:latin typeface="Aptos" panose="020B0004020202020204" pitchFamily="34" charset="0"/>
            </a:endParaRPr>
          </a:p>
          <a:p>
            <a:pPr marL="571500" lvl="0" indent="-342900" algn="l" rtl="0">
              <a:lnSpc>
                <a:spcPct val="120000"/>
              </a:lnSpc>
              <a:spcBef>
                <a:spcPts val="2200"/>
              </a:spcBef>
              <a:spcAft>
                <a:spcPts val="0"/>
              </a:spcAft>
              <a:buSzPct val="181818"/>
              <a:buFont typeface="Arial" panose="020B0604020202020204" pitchFamily="34" charset="0"/>
              <a:buChar char="•"/>
            </a:pPr>
            <a:r>
              <a:rPr lang="de-DE" dirty="0">
                <a:latin typeface="Aptos" panose="020B0004020202020204" pitchFamily="34" charset="0"/>
              </a:rPr>
              <a:t>La </a:t>
            </a:r>
            <a:r>
              <a:rPr lang="de-DE" dirty="0" err="1">
                <a:latin typeface="Aptos" panose="020B0004020202020204" pitchFamily="34" charset="0"/>
              </a:rPr>
              <a:t>conformità</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monitorata</a:t>
            </a:r>
            <a:r>
              <a:rPr lang="de-DE" dirty="0">
                <a:latin typeface="Aptos" panose="020B0004020202020204" pitchFamily="34" charset="0"/>
              </a:rPr>
              <a:t> </a:t>
            </a:r>
            <a:r>
              <a:rPr lang="de-DE" dirty="0" err="1">
                <a:latin typeface="Aptos" panose="020B0004020202020204" pitchFamily="34" charset="0"/>
              </a:rPr>
              <a:t>attraverso</a:t>
            </a:r>
            <a:r>
              <a:rPr lang="de-DE" dirty="0">
                <a:latin typeface="Aptos" panose="020B0004020202020204" pitchFamily="34" charset="0"/>
              </a:rPr>
              <a:t> </a:t>
            </a:r>
            <a:r>
              <a:rPr lang="de-DE" dirty="0" err="1">
                <a:latin typeface="Aptos" panose="020B0004020202020204" pitchFamily="34" charset="0"/>
              </a:rPr>
              <a:t>audit</a:t>
            </a:r>
            <a:r>
              <a:rPr lang="de-DE" dirty="0">
                <a:latin typeface="Aptos" panose="020B0004020202020204" pitchFamily="34" charset="0"/>
              </a:rPr>
              <a:t> </a:t>
            </a:r>
            <a:r>
              <a:rPr lang="de-DE" dirty="0" err="1">
                <a:latin typeface="Aptos" panose="020B0004020202020204" pitchFamily="34" charset="0"/>
              </a:rPr>
              <a:t>regolari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indipendenti</a:t>
            </a:r>
            <a:endParaRPr dirty="0">
              <a:latin typeface="Aptos" panose="020B00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2"/>
          <p:cNvSpPr txBox="1">
            <a:spLocks noGrp="1"/>
          </p:cNvSpPr>
          <p:nvPr>
            <p:ph type="title"/>
          </p:nvPr>
        </p:nvSpPr>
        <p:spPr>
          <a:xfrm>
            <a:off x="594360" y="380800"/>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relativi</a:t>
            </a:r>
            <a:r>
              <a:rPr lang="de-DE" dirty="0">
                <a:latin typeface="Aptos Serif" panose="02020604070405020304" pitchFamily="18" charset="0"/>
                <a:ea typeface="Arial"/>
                <a:cs typeface="Aptos Serif" panose="02020604070405020304" pitchFamily="18" charset="0"/>
                <a:sym typeface="Arial"/>
              </a:rPr>
              <a:t> a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cartacei</a:t>
            </a:r>
            <a:endParaRPr dirty="0">
              <a:latin typeface="Aptos Serif" panose="02020604070405020304" pitchFamily="18" charset="0"/>
              <a:ea typeface="Arial"/>
              <a:cs typeface="Aptos Serif" panose="02020604070405020304" pitchFamily="18" charset="0"/>
              <a:sym typeface="Arial"/>
            </a:endParaRPr>
          </a:p>
        </p:txBody>
      </p:sp>
      <p:graphicFrame>
        <p:nvGraphicFramePr>
          <p:cNvPr id="545" name="Google Shape;545;p72"/>
          <p:cNvGraphicFramePr/>
          <p:nvPr>
            <p:extLst>
              <p:ext uri="{D42A27DB-BD31-4B8C-83A1-F6EECF244321}">
                <p14:modId xmlns:p14="http://schemas.microsoft.com/office/powerpoint/2010/main" val="3875017371"/>
              </p:ext>
            </p:extLst>
          </p:nvPr>
        </p:nvGraphicFramePr>
        <p:xfrm>
          <a:off x="767408" y="2381369"/>
          <a:ext cx="10657175" cy="4416895"/>
        </p:xfrm>
        <a:graphic>
          <a:graphicData uri="http://schemas.openxmlformats.org/drawingml/2006/table">
            <a:tbl>
              <a:tblPr firstRow="1" bandRow="1">
                <a:noFill/>
                <a:tableStyleId>{F4715952-EFD1-4DFF-A7C2-F43A1C846251}</a:tableStyleId>
              </a:tblPr>
              <a:tblGrid>
                <a:gridCol w="1656175">
                  <a:extLst>
                    <a:ext uri="{9D8B030D-6E8A-4147-A177-3AD203B41FA5}">
                      <a16:colId xmlns:a16="http://schemas.microsoft.com/office/drawing/2014/main" val="20000"/>
                    </a:ext>
                  </a:extLst>
                </a:gridCol>
                <a:gridCol w="9001000">
                  <a:extLst>
                    <a:ext uri="{9D8B030D-6E8A-4147-A177-3AD203B41FA5}">
                      <a16:colId xmlns:a16="http://schemas.microsoft.com/office/drawing/2014/main" val="20001"/>
                    </a:ext>
                  </a:extLst>
                </a:gridCol>
              </a:tblGrid>
              <a:tr h="902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b="0" u="none" strike="noStrike" cap="none">
                          <a:solidFill>
                            <a:schemeClr val="dk1"/>
                          </a:solidFill>
                          <a:latin typeface="Aptos" panose="020B0004020202020204" pitchFamily="34" charset="0"/>
                        </a:rPr>
                        <a:t>Il Blue Angel</a:t>
                      </a:r>
                      <a:endParaRPr sz="14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u="none" strike="noStrike" cap="none">
                          <a:solidFill>
                            <a:schemeClr val="dk1"/>
                          </a:solidFill>
                          <a:latin typeface="Aptos" panose="020B0004020202020204" pitchFamily="34" charset="0"/>
                        </a:rPr>
                        <a:t>Carta riciclata al 100%, di cui il 65% di bassa qualità, senza cloro, sbiancanti ottici, agenti sbiancanti alogenati e altre sostanze chimiche</a:t>
                      </a:r>
                      <a:endParaRPr sz="14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i="0" u="sng" strike="noStrike" cap="none">
                          <a:solidFill>
                            <a:srgbClr val="FFFFFF"/>
                          </a:solidFill>
                          <a:latin typeface="Aptos"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https://www.blauer-engel.de/en</a:t>
                      </a:r>
                      <a:r>
                        <a:rPr lang="de-DE" sz="1400" b="0" i="0" u="none" strike="noStrike" cap="none">
                          <a:solidFill>
                            <a:schemeClr val="dk1"/>
                          </a:solidFill>
                          <a:latin typeface="Aptos" panose="020B0004020202020204" pitchFamily="34" charset="0"/>
                          <a:ea typeface="Arial"/>
                          <a:cs typeface="Arial"/>
                          <a:sym typeface="Arial"/>
                        </a:rPr>
                        <a:t> </a:t>
                      </a:r>
                      <a:endParaRPr sz="1400" u="none" strike="noStrike" cap="none">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879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latin typeface="Aptos" panose="020B0004020202020204" pitchFamily="34" charset="0"/>
                        </a:rPr>
                        <a:t>Marchio Ecolabel UE</a:t>
                      </a:r>
                      <a:endParaRPr>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u="none" strike="noStrike" cap="none">
                          <a:latin typeface="Aptos" panose="020B0004020202020204" pitchFamily="34" charset="0"/>
                        </a:rPr>
                        <a:t>Meno inquinamento idrico e atmosferico rispetto alla produzione convenzionale</a:t>
                      </a:r>
                      <a:br>
                        <a:rPr lang="de-DE" sz="1400" u="none" strike="noStrike" cap="none">
                          <a:latin typeface="Aptos" panose="020B0004020202020204" pitchFamily="34" charset="0"/>
                        </a:rPr>
                      </a:br>
                      <a:r>
                        <a:rPr lang="de-DE" sz="1400" b="0" i="0" u="sng" strike="noStrike" cap="none">
                          <a:solidFill>
                            <a:schemeClr val="hlink"/>
                          </a:solidFill>
                          <a:latin typeface="Aptos" panose="020B0004020202020204" pitchFamily="34" charset="0"/>
                          <a:hlinkClick r:id="rId4"/>
                        </a:rPr>
                        <a:t>https://environment.ec.europa.eu/topics/circular-economy/eu-ecolabel_en </a:t>
                      </a:r>
                      <a:r>
                        <a:rPr lang="de-DE" sz="1400" b="0" i="0" u="none" strike="noStrike" cap="none">
                          <a:latin typeface="Aptos" panose="020B0004020202020204" pitchFamily="34" charset="0"/>
                        </a:rPr>
                        <a:t> </a:t>
                      </a:r>
                      <a:endParaRPr sz="1400" u="none" strike="noStrike" cap="none">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6984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latin typeface="Aptos" panose="020B0004020202020204" pitchFamily="34" charset="0"/>
                        </a:rPr>
                        <a:t>Forest Stewardship Council</a:t>
                      </a:r>
                      <a:endParaRPr sz="14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u="none" strike="noStrike" cap="none">
                          <a:latin typeface="Aptos" panose="020B0004020202020204" pitchFamily="34" charset="0"/>
                        </a:rPr>
                        <a:t>FSC Mix 70% proveniente da foreste certificate o carta da macero, riciclato al 100% da carta da macero</a:t>
                      </a:r>
                      <a:endParaRPr sz="14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u="sng" strike="noStrike" cap="none">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http://www.fsc.org</a:t>
                      </a:r>
                      <a:endParaRPr sz="1400" u="none" strike="noStrike" cap="none">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8209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latin typeface="Aptos" panose="020B0004020202020204" pitchFamily="34" charset="0"/>
                        </a:rPr>
                        <a:t>Nordic Ecolabel / Nordic Swan</a:t>
                      </a:r>
                      <a:endParaRPr sz="1400" u="none" strike="noStrike" cap="none">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u="none" strike="noStrike" cap="none">
                          <a:latin typeface="Aptos" panose="020B0004020202020204" pitchFamily="34" charset="0"/>
                        </a:rPr>
                        <a:t>50% delle fibre da origine certificata</a:t>
                      </a:r>
                      <a:br>
                        <a:rPr lang="de-DE" sz="1400" u="none" strike="noStrike" cap="none">
                          <a:latin typeface="Aptos" panose="020B0004020202020204" pitchFamily="34" charset="0"/>
                        </a:rPr>
                      </a:br>
                      <a:r>
                        <a:rPr lang="de-DE" sz="1400" u="sng" strike="noStrike" cap="none">
                          <a:solidFill>
                            <a:schemeClr val="hlink"/>
                          </a:solidFill>
                          <a:latin typeface="Aptos" panose="020B0004020202020204" pitchFamily="34" charset="0"/>
                          <a:hlinkClick r:id="rId6"/>
                        </a:rPr>
                        <a:t>http://www.nordic-ecolabel.org </a:t>
                      </a:r>
                      <a:r>
                        <a:rPr lang="de-DE" sz="1400" u="none" strike="noStrike" cap="none">
                          <a:latin typeface="Aptos" panose="020B0004020202020204" pitchFamily="34" charset="0"/>
                        </a:rPr>
                        <a:t> </a:t>
                      </a:r>
                      <a:endParaRPr>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10399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b="0" u="none" strike="noStrike" cap="none" dirty="0" err="1">
                          <a:solidFill>
                            <a:schemeClr val="dk1"/>
                          </a:solidFill>
                          <a:latin typeface="Aptos" panose="020B0004020202020204" pitchFamily="34" charset="0"/>
                          <a:ea typeface="Arial"/>
                          <a:cs typeface="Arial"/>
                          <a:sym typeface="Arial"/>
                        </a:rPr>
                        <a:t>Programma</a:t>
                      </a:r>
                      <a:r>
                        <a:rPr lang="de-DE" sz="1400" b="0" u="none" strike="noStrike" cap="none" dirty="0">
                          <a:solidFill>
                            <a:schemeClr val="dk1"/>
                          </a:solidFill>
                          <a:latin typeface="Aptos" panose="020B0004020202020204" pitchFamily="34" charset="0"/>
                          <a:ea typeface="Arial"/>
                          <a:cs typeface="Arial"/>
                          <a:sym typeface="Arial"/>
                        </a:rPr>
                        <a:t> per il </a:t>
                      </a:r>
                      <a:r>
                        <a:rPr lang="de-DE" sz="1400" b="0" u="none" strike="noStrike" cap="none" dirty="0" err="1">
                          <a:solidFill>
                            <a:schemeClr val="dk1"/>
                          </a:solidFill>
                          <a:latin typeface="Aptos" panose="020B0004020202020204" pitchFamily="34" charset="0"/>
                          <a:ea typeface="Arial"/>
                          <a:cs typeface="Arial"/>
                          <a:sym typeface="Arial"/>
                        </a:rPr>
                        <a:t>riconoscimento</a:t>
                      </a:r>
                      <a:r>
                        <a:rPr lang="de-DE" sz="1400" b="0" u="none" strike="noStrike" cap="none" dirty="0">
                          <a:solidFill>
                            <a:schemeClr val="dk1"/>
                          </a:solidFill>
                          <a:latin typeface="Aptos" panose="020B0004020202020204" pitchFamily="34" charset="0"/>
                          <a:ea typeface="Arial"/>
                          <a:cs typeface="Arial"/>
                          <a:sym typeface="Arial"/>
                        </a:rPr>
                        <a:t> </a:t>
                      </a:r>
                      <a:r>
                        <a:rPr lang="de-DE" sz="1400" b="0" u="none" strike="noStrike" cap="none" dirty="0" err="1">
                          <a:solidFill>
                            <a:schemeClr val="dk1"/>
                          </a:solidFill>
                          <a:latin typeface="Aptos" panose="020B0004020202020204" pitchFamily="34" charset="0"/>
                          <a:ea typeface="Arial"/>
                          <a:cs typeface="Arial"/>
                          <a:sym typeface="Arial"/>
                        </a:rPr>
                        <a:t>dei</a:t>
                      </a:r>
                      <a:r>
                        <a:rPr lang="de-DE" sz="1400" b="0" u="none" strike="noStrike" cap="none" dirty="0">
                          <a:solidFill>
                            <a:schemeClr val="dk1"/>
                          </a:solidFill>
                          <a:latin typeface="Aptos" panose="020B0004020202020204" pitchFamily="34" charset="0"/>
                          <a:ea typeface="Arial"/>
                          <a:cs typeface="Arial"/>
                          <a:sym typeface="Arial"/>
                        </a:rPr>
                        <a:t> </a:t>
                      </a:r>
                      <a:r>
                        <a:rPr lang="de-DE" sz="1400" b="0" u="none" strike="noStrike" cap="none" dirty="0" err="1">
                          <a:solidFill>
                            <a:schemeClr val="dk1"/>
                          </a:solidFill>
                          <a:latin typeface="Aptos" panose="020B0004020202020204" pitchFamily="34" charset="0"/>
                          <a:ea typeface="Arial"/>
                          <a:cs typeface="Arial"/>
                          <a:sym typeface="Arial"/>
                        </a:rPr>
                        <a:t>sistemi</a:t>
                      </a:r>
                      <a:r>
                        <a:rPr lang="de-DE" sz="1400" b="0" u="none" strike="noStrike" cap="none" dirty="0">
                          <a:solidFill>
                            <a:schemeClr val="dk1"/>
                          </a:solidFill>
                          <a:latin typeface="Aptos" panose="020B0004020202020204" pitchFamily="34" charset="0"/>
                          <a:ea typeface="Arial"/>
                          <a:cs typeface="Arial"/>
                          <a:sym typeface="Arial"/>
                        </a:rPr>
                        <a:t> di </a:t>
                      </a:r>
                      <a:r>
                        <a:rPr lang="de-DE" sz="1400" b="0" u="none" strike="noStrike" cap="none" dirty="0" err="1">
                          <a:solidFill>
                            <a:schemeClr val="dk1"/>
                          </a:solidFill>
                          <a:latin typeface="Aptos" panose="020B0004020202020204" pitchFamily="34" charset="0"/>
                          <a:ea typeface="Arial"/>
                          <a:cs typeface="Arial"/>
                          <a:sym typeface="Arial"/>
                        </a:rPr>
                        <a:t>certificazione</a:t>
                      </a:r>
                      <a:r>
                        <a:rPr lang="de-DE" sz="1400" b="0" u="none" strike="noStrike" cap="none" dirty="0">
                          <a:solidFill>
                            <a:schemeClr val="dk1"/>
                          </a:solidFill>
                          <a:latin typeface="Aptos" panose="020B0004020202020204" pitchFamily="34" charset="0"/>
                          <a:ea typeface="Arial"/>
                          <a:cs typeface="Arial"/>
                          <a:sym typeface="Arial"/>
                        </a:rPr>
                        <a:t> </a:t>
                      </a:r>
                      <a:r>
                        <a:rPr lang="de-DE" sz="1400" b="0" u="none" strike="noStrike" cap="none" dirty="0" err="1">
                          <a:solidFill>
                            <a:schemeClr val="dk1"/>
                          </a:solidFill>
                          <a:latin typeface="Aptos" panose="020B0004020202020204" pitchFamily="34" charset="0"/>
                          <a:ea typeface="Arial"/>
                          <a:cs typeface="Arial"/>
                          <a:sym typeface="Arial"/>
                        </a:rPr>
                        <a:t>forestale</a:t>
                      </a:r>
                      <a:r>
                        <a:rPr lang="de-DE" sz="1400" b="0" u="none" strike="noStrike" cap="none" dirty="0">
                          <a:solidFill>
                            <a:schemeClr val="dk1"/>
                          </a:solidFill>
                          <a:latin typeface="Aptos" panose="020B0004020202020204" pitchFamily="34" charset="0"/>
                          <a:ea typeface="Arial"/>
                          <a:cs typeface="Arial"/>
                          <a:sym typeface="Arial"/>
                        </a:rPr>
                        <a:t> PEFC</a:t>
                      </a:r>
                      <a:endParaRPr sz="1400" u="none" strike="noStrike" cap="none"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u="none" strike="noStrike" cap="none" dirty="0" err="1">
                          <a:solidFill>
                            <a:schemeClr val="dk1"/>
                          </a:solidFill>
                          <a:latin typeface="Aptos" panose="020B0004020202020204" pitchFamily="34" charset="0"/>
                          <a:ea typeface="Arial"/>
                          <a:cs typeface="Arial"/>
                          <a:sym typeface="Arial"/>
                        </a:rPr>
                        <a:t>Certificato</a:t>
                      </a:r>
                      <a:r>
                        <a:rPr lang="de-DE" sz="1400" u="none" strike="noStrike" cap="none" dirty="0">
                          <a:solidFill>
                            <a:schemeClr val="dk1"/>
                          </a:solidFill>
                          <a:latin typeface="Aptos" panose="020B0004020202020204" pitchFamily="34" charset="0"/>
                          <a:ea typeface="Arial"/>
                          <a:cs typeface="Arial"/>
                          <a:sym typeface="Arial"/>
                        </a:rPr>
                        <a:t> PEFC (70% da </a:t>
                      </a:r>
                      <a:r>
                        <a:rPr lang="de-DE" sz="1400" u="none" strike="noStrike" cap="none" dirty="0" err="1">
                          <a:solidFill>
                            <a:schemeClr val="dk1"/>
                          </a:solidFill>
                          <a:latin typeface="Aptos" panose="020B0004020202020204" pitchFamily="34" charset="0"/>
                          <a:ea typeface="Arial"/>
                          <a:cs typeface="Arial"/>
                          <a:sym typeface="Arial"/>
                        </a:rPr>
                        <a:t>foreste</a:t>
                      </a:r>
                      <a:r>
                        <a:rPr lang="de-DE" sz="1400" u="none" strike="noStrike" cap="none" dirty="0">
                          <a:solidFill>
                            <a:schemeClr val="dk1"/>
                          </a:solidFill>
                          <a:latin typeface="Aptos" panose="020B0004020202020204" pitchFamily="34" charset="0"/>
                          <a:ea typeface="Arial"/>
                          <a:cs typeface="Arial"/>
                          <a:sym typeface="Arial"/>
                        </a:rPr>
                        <a:t> </a:t>
                      </a:r>
                      <a:r>
                        <a:rPr lang="de-DE" sz="1400" u="none" strike="noStrike" cap="none" dirty="0" err="1">
                          <a:solidFill>
                            <a:schemeClr val="dk1"/>
                          </a:solidFill>
                          <a:latin typeface="Aptos" panose="020B0004020202020204" pitchFamily="34" charset="0"/>
                          <a:ea typeface="Arial"/>
                          <a:cs typeface="Arial"/>
                          <a:sym typeface="Arial"/>
                        </a:rPr>
                        <a:t>certificate</a:t>
                      </a:r>
                      <a:r>
                        <a:rPr lang="de-DE" sz="1400" u="none" strike="noStrike" cap="none" dirty="0">
                          <a:solidFill>
                            <a:schemeClr val="dk1"/>
                          </a:solidFill>
                          <a:latin typeface="Aptos" panose="020B0004020202020204" pitchFamily="34" charset="0"/>
                          <a:ea typeface="Arial"/>
                          <a:cs typeface="Arial"/>
                          <a:sym typeface="Arial"/>
                        </a:rPr>
                        <a:t>), PEFC </a:t>
                      </a:r>
                      <a:r>
                        <a:rPr lang="de-DE" sz="1400" u="none" strike="noStrike" cap="none" dirty="0" err="1">
                          <a:solidFill>
                            <a:schemeClr val="dk1"/>
                          </a:solidFill>
                          <a:latin typeface="Aptos" panose="020B0004020202020204" pitchFamily="34" charset="0"/>
                          <a:ea typeface="Arial"/>
                          <a:cs typeface="Arial"/>
                          <a:sym typeface="Arial"/>
                        </a:rPr>
                        <a:t>riciclato</a:t>
                      </a:r>
                      <a:r>
                        <a:rPr lang="de-DE" sz="1400" u="none" strike="noStrike" cap="none" dirty="0">
                          <a:solidFill>
                            <a:schemeClr val="dk1"/>
                          </a:solidFill>
                          <a:latin typeface="Aptos" panose="020B0004020202020204" pitchFamily="34" charset="0"/>
                          <a:ea typeface="Arial"/>
                          <a:cs typeface="Arial"/>
                          <a:sym typeface="Arial"/>
                        </a:rPr>
                        <a:t> 70% di materiale </a:t>
                      </a:r>
                      <a:r>
                        <a:rPr lang="de-DE" sz="1400" u="none" strike="noStrike" cap="none" dirty="0" err="1">
                          <a:solidFill>
                            <a:schemeClr val="dk1"/>
                          </a:solidFill>
                          <a:latin typeface="Aptos" panose="020B0004020202020204" pitchFamily="34" charset="0"/>
                          <a:ea typeface="Arial"/>
                          <a:cs typeface="Arial"/>
                          <a:sym typeface="Arial"/>
                        </a:rPr>
                        <a:t>riciclato</a:t>
                      </a:r>
                      <a:r>
                        <a:rPr lang="de-DE" sz="1400" u="none" strike="noStrike" cap="none" dirty="0">
                          <a:solidFill>
                            <a:schemeClr val="dk1"/>
                          </a:solidFill>
                          <a:latin typeface="Aptos" panose="020B0004020202020204" pitchFamily="34" charset="0"/>
                          <a:ea typeface="Arial"/>
                          <a:cs typeface="Arial"/>
                          <a:sym typeface="Arial"/>
                        </a:rPr>
                        <a:t>, PEFC regionale</a:t>
                      </a:r>
                      <a:endParaRPr sz="1400" u="none" strike="noStrike" cap="none"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de-DE" sz="1400" b="0" i="0" u="sng" strike="noStrike" cap="none" dirty="0">
                          <a:solidFill>
                            <a:schemeClr val="dk1"/>
                          </a:solidFill>
                          <a:latin typeface="Aptos" panose="020B0004020202020204" pitchFamily="34" charset="0"/>
                          <a:hlinkClick r:id="rId7">
                            <a:extLst>
                              <a:ext uri="{A12FA001-AC4F-418D-AE19-62706E023703}">
                                <ahyp:hlinkClr xmlns:ahyp="http://schemas.microsoft.com/office/drawing/2018/hyperlinkcolor" val="tx"/>
                              </a:ext>
                            </a:extLst>
                          </a:hlinkClick>
                        </a:rPr>
                        <a:t>https://pefc.org/</a:t>
                      </a:r>
                      <a:r>
                        <a:rPr lang="de-DE" sz="1400" b="0" i="0" u="none" strike="noStrike" cap="none" dirty="0">
                          <a:solidFill>
                            <a:schemeClr val="dk1"/>
                          </a:solidFill>
                          <a:latin typeface="Aptos" panose="020B0004020202020204" pitchFamily="34" charset="0"/>
                        </a:rPr>
                        <a:t> </a:t>
                      </a:r>
                      <a:endParaRPr sz="1400" u="none" strike="noStrike" cap="none" dirty="0">
                        <a:latin typeface="Aptos" panose="020B0004020202020204" pitchFamily="34" charset="0"/>
                      </a:endParaRPr>
                    </a:p>
                  </a:txBody>
                  <a:tcPr marL="91450" marR="91450" marT="45725" marB="45725">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546" name="Google Shape;546;p72"/>
          <p:cNvPicPr preferRelativeResize="0"/>
          <p:nvPr/>
        </p:nvPicPr>
        <p:blipFill rotWithShape="1">
          <a:blip r:embed="rId8">
            <a:alphaModFix/>
          </a:blip>
          <a:srcRect/>
          <a:stretch/>
        </p:blipFill>
        <p:spPr>
          <a:xfrm>
            <a:off x="1080824" y="3410681"/>
            <a:ext cx="828675" cy="828675"/>
          </a:xfrm>
          <a:prstGeom prst="rect">
            <a:avLst/>
          </a:prstGeom>
          <a:noFill/>
          <a:ln>
            <a:noFill/>
          </a:ln>
        </p:spPr>
      </p:pic>
      <p:pic>
        <p:nvPicPr>
          <p:cNvPr id="547" name="Google Shape;547;p72" descr="Nordischer Schwan"/>
          <p:cNvPicPr preferRelativeResize="0"/>
          <p:nvPr/>
        </p:nvPicPr>
        <p:blipFill rotWithShape="1">
          <a:blip r:embed="rId9">
            <a:alphaModFix/>
          </a:blip>
          <a:srcRect/>
          <a:stretch/>
        </p:blipFill>
        <p:spPr>
          <a:xfrm>
            <a:off x="1064043" y="5053479"/>
            <a:ext cx="727474" cy="727474"/>
          </a:xfrm>
          <a:prstGeom prst="rect">
            <a:avLst/>
          </a:prstGeom>
          <a:noFill/>
          <a:ln>
            <a:noFill/>
          </a:ln>
        </p:spPr>
      </p:pic>
      <p:pic>
        <p:nvPicPr>
          <p:cNvPr id="548" name="Google Shape;548;p72"/>
          <p:cNvPicPr preferRelativeResize="0"/>
          <p:nvPr/>
        </p:nvPicPr>
        <p:blipFill rotWithShape="1">
          <a:blip r:embed="rId10">
            <a:alphaModFix/>
          </a:blip>
          <a:srcRect/>
          <a:stretch/>
        </p:blipFill>
        <p:spPr>
          <a:xfrm>
            <a:off x="1223045" y="4314977"/>
            <a:ext cx="546972" cy="623694"/>
          </a:xfrm>
          <a:prstGeom prst="rect">
            <a:avLst/>
          </a:prstGeom>
          <a:noFill/>
          <a:ln>
            <a:noFill/>
          </a:ln>
        </p:spPr>
      </p:pic>
      <p:pic>
        <p:nvPicPr>
          <p:cNvPr id="549" name="Google Shape;549;p72"/>
          <p:cNvPicPr preferRelativeResize="0"/>
          <p:nvPr/>
        </p:nvPicPr>
        <p:blipFill rotWithShape="1">
          <a:blip r:embed="rId11">
            <a:alphaModFix/>
          </a:blip>
          <a:srcRect/>
          <a:stretch/>
        </p:blipFill>
        <p:spPr>
          <a:xfrm>
            <a:off x="705394" y="2395606"/>
            <a:ext cx="1690570" cy="848020"/>
          </a:xfrm>
          <a:prstGeom prst="rect">
            <a:avLst/>
          </a:prstGeom>
          <a:noFill/>
          <a:ln>
            <a:noFill/>
          </a:ln>
        </p:spPr>
      </p:pic>
      <p:pic>
        <p:nvPicPr>
          <p:cNvPr id="550" name="Google Shape;550;p72"/>
          <p:cNvPicPr preferRelativeResize="0"/>
          <p:nvPr/>
        </p:nvPicPr>
        <p:blipFill rotWithShape="1">
          <a:blip r:embed="rId12">
            <a:alphaModFix/>
          </a:blip>
          <a:srcRect/>
          <a:stretch/>
        </p:blipFill>
        <p:spPr>
          <a:xfrm>
            <a:off x="1179679" y="5994985"/>
            <a:ext cx="537118" cy="7274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3"/>
          <p:cNvSpPr txBox="1">
            <a:spLocks noGrp="1"/>
          </p:cNvSpPr>
          <p:nvPr>
            <p:ph type="title"/>
          </p:nvPr>
        </p:nvSpPr>
        <p:spPr>
          <a:xfrm>
            <a:off x="594359" y="48774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riferimento</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cartacei</a:t>
            </a:r>
            <a:r>
              <a:rPr lang="de-DE" dirty="0">
                <a:latin typeface="Aptos Serif" panose="02020604070405020304" pitchFamily="18" charset="0"/>
                <a:ea typeface="Arial"/>
                <a:cs typeface="Aptos Serif" panose="02020604070405020304" pitchFamily="18" charset="0"/>
                <a:sym typeface="Arial"/>
              </a:rPr>
              <a:t>– Blue Angel</a:t>
            </a:r>
            <a:endParaRPr dirty="0">
              <a:latin typeface="Aptos Serif" panose="02020604070405020304" pitchFamily="18" charset="0"/>
              <a:ea typeface="Arial"/>
              <a:cs typeface="Aptos Serif" panose="02020604070405020304" pitchFamily="18" charset="0"/>
              <a:sym typeface="Arial"/>
            </a:endParaRPr>
          </a:p>
        </p:txBody>
      </p:sp>
      <p:pic>
        <p:nvPicPr>
          <p:cNvPr id="556" name="Google Shape;556;p73"/>
          <p:cNvPicPr preferRelativeResize="0"/>
          <p:nvPr/>
        </p:nvPicPr>
        <p:blipFill rotWithShape="1">
          <a:blip r:embed="rId3">
            <a:alphaModFix/>
          </a:blip>
          <a:srcRect/>
          <a:stretch/>
        </p:blipFill>
        <p:spPr>
          <a:xfrm>
            <a:off x="6997657" y="1023871"/>
            <a:ext cx="3027036" cy="1518416"/>
          </a:xfrm>
          <a:prstGeom prst="rect">
            <a:avLst/>
          </a:prstGeom>
          <a:noFill/>
          <a:ln>
            <a:noFill/>
          </a:ln>
        </p:spPr>
      </p:pic>
      <p:sp>
        <p:nvSpPr>
          <p:cNvPr id="557" name="Google Shape;557;p73"/>
          <p:cNvSpPr txBox="1">
            <a:spLocks noGrp="1"/>
          </p:cNvSpPr>
          <p:nvPr>
            <p:ph type="body" idx="1"/>
          </p:nvPr>
        </p:nvSpPr>
        <p:spPr>
          <a:xfrm>
            <a:off x="594359" y="2080427"/>
            <a:ext cx="8847353" cy="4470574"/>
          </a:xfrm>
          <a:prstGeom prst="rect">
            <a:avLst/>
          </a:prstGeom>
          <a:noFill/>
          <a:ln>
            <a:noFill/>
          </a:ln>
        </p:spPr>
        <p:txBody>
          <a:bodyPr spcFirstLastPara="1" wrap="square" lIns="0" tIns="228600" rIns="0" bIns="0" anchor="t" anchorCtr="0">
            <a:normAutofit fontScale="70000" lnSpcReduction="20000"/>
          </a:bodyPr>
          <a:lstStyle/>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Il Blue Angel (RAL-UZ 14 / </a:t>
            </a:r>
            <a:r>
              <a:rPr lang="de-DE" dirty="0" err="1">
                <a:latin typeface="Aptos" panose="020B0004020202020204" pitchFamily="34" charset="0"/>
              </a:rPr>
              <a:t>carta</a:t>
            </a:r>
            <a:r>
              <a:rPr lang="de-DE" dirty="0">
                <a:latin typeface="Aptos" panose="020B0004020202020204" pitchFamily="34" charset="0"/>
              </a:rPr>
              <a:t> </a:t>
            </a:r>
            <a:r>
              <a:rPr lang="de-DE" dirty="0" err="1">
                <a:latin typeface="Aptos" panose="020B0004020202020204" pitchFamily="34" charset="0"/>
              </a:rPr>
              <a:t>riciclata</a:t>
            </a:r>
            <a:r>
              <a:rPr lang="de-DE" dirty="0">
                <a:latin typeface="Aptos" panose="020B0004020202020204" pitchFamily="34" charset="0"/>
              </a:rPr>
              <a:t>) </a:t>
            </a:r>
            <a:r>
              <a:rPr lang="de-DE" dirty="0" err="1">
                <a:latin typeface="Aptos" panose="020B0004020202020204" pitchFamily="34" charset="0"/>
              </a:rPr>
              <a:t>richiede</a:t>
            </a:r>
            <a:r>
              <a:rPr lang="de-DE" dirty="0">
                <a:latin typeface="Aptos" panose="020B0004020202020204" pitchFamily="34" charset="0"/>
              </a:rPr>
              <a:t> </a:t>
            </a:r>
            <a:r>
              <a:rPr lang="de-DE" dirty="0" err="1">
                <a:latin typeface="Aptos" panose="020B0004020202020204" pitchFamily="34" charset="0"/>
              </a:rPr>
              <a:t>che</a:t>
            </a:r>
            <a:r>
              <a:rPr lang="de-DE" dirty="0">
                <a:latin typeface="Aptos" panose="020B0004020202020204" pitchFamily="34" charset="0"/>
              </a:rPr>
              <a:t> le </a:t>
            </a:r>
            <a:r>
              <a:rPr lang="de-DE" dirty="0" err="1">
                <a:latin typeface="Aptos" panose="020B0004020202020204" pitchFamily="34" charset="0"/>
              </a:rPr>
              <a:t>fibre</a:t>
            </a:r>
            <a:r>
              <a:rPr lang="de-DE" dirty="0">
                <a:latin typeface="Aptos" panose="020B0004020202020204" pitchFamily="34" charset="0"/>
              </a:rPr>
              <a:t> della </a:t>
            </a:r>
            <a:r>
              <a:rPr lang="de-DE" dirty="0" err="1">
                <a:latin typeface="Aptos" panose="020B0004020202020204" pitchFamily="34" charset="0"/>
              </a:rPr>
              <a:t>carta</a:t>
            </a:r>
            <a:r>
              <a:rPr lang="de-DE" dirty="0">
                <a:latin typeface="Aptos" panose="020B0004020202020204" pitchFamily="34" charset="0"/>
              </a:rPr>
              <a:t> </a:t>
            </a:r>
            <a:r>
              <a:rPr lang="de-DE" dirty="0" err="1">
                <a:latin typeface="Aptos" panose="020B0004020202020204" pitchFamily="34" charset="0"/>
              </a:rPr>
              <a:t>siano</a:t>
            </a:r>
            <a:r>
              <a:rPr lang="de-DE" dirty="0">
                <a:latin typeface="Aptos" panose="020B0004020202020204" pitchFamily="34" charset="0"/>
              </a:rPr>
              <a:t> </a:t>
            </a:r>
            <a:r>
              <a:rPr lang="de-DE" dirty="0" err="1">
                <a:latin typeface="Aptos" panose="020B0004020202020204" pitchFamily="34" charset="0"/>
              </a:rPr>
              <a:t>costituite</a:t>
            </a:r>
            <a:r>
              <a:rPr lang="de-DE" dirty="0">
                <a:latin typeface="Aptos" panose="020B0004020202020204" pitchFamily="34" charset="0"/>
              </a:rPr>
              <a:t> al 100% da </a:t>
            </a:r>
            <a:r>
              <a:rPr lang="de-DE" dirty="0" err="1">
                <a:latin typeface="Aptos" panose="020B0004020202020204" pitchFamily="34" charset="0"/>
              </a:rPr>
              <a:t>carta</a:t>
            </a:r>
            <a:r>
              <a:rPr lang="de-DE" dirty="0">
                <a:latin typeface="Aptos" panose="020B0004020202020204" pitchFamily="34" charset="0"/>
              </a:rPr>
              <a:t> da </a:t>
            </a:r>
            <a:r>
              <a:rPr lang="de-DE" dirty="0" err="1">
                <a:latin typeface="Aptos" panose="020B0004020202020204" pitchFamily="34" charset="0"/>
              </a:rPr>
              <a:t>macero</a:t>
            </a:r>
            <a:r>
              <a:rPr lang="de-DE" dirty="0">
                <a:latin typeface="Aptos" panose="020B0004020202020204" pitchFamily="34" charset="0"/>
              </a:rPr>
              <a:t>, di </a:t>
            </a:r>
            <a:r>
              <a:rPr lang="de-DE" dirty="0" err="1">
                <a:latin typeface="Aptos" panose="020B0004020202020204" pitchFamily="34" charset="0"/>
              </a:rPr>
              <a:t>cui</a:t>
            </a:r>
            <a:r>
              <a:rPr lang="de-DE" dirty="0">
                <a:latin typeface="Aptos" panose="020B0004020202020204" pitchFamily="34" charset="0"/>
              </a:rPr>
              <a:t> il 65% </a:t>
            </a:r>
            <a:r>
              <a:rPr lang="de-DE" dirty="0" err="1">
                <a:latin typeface="Aptos" panose="020B0004020202020204" pitchFamily="34" charset="0"/>
              </a:rPr>
              <a:t>deve</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 </a:t>
            </a:r>
            <a:r>
              <a:rPr lang="de-DE" dirty="0" err="1">
                <a:latin typeface="Aptos" panose="020B0004020202020204" pitchFamily="34" charset="0"/>
              </a:rPr>
              <a:t>carta</a:t>
            </a:r>
            <a:r>
              <a:rPr lang="de-DE" dirty="0">
                <a:latin typeface="Aptos" panose="020B0004020202020204" pitchFamily="34" charset="0"/>
              </a:rPr>
              <a:t> da </a:t>
            </a:r>
            <a:r>
              <a:rPr lang="de-DE" dirty="0" err="1">
                <a:latin typeface="Aptos" panose="020B0004020202020204" pitchFamily="34" charset="0"/>
              </a:rPr>
              <a:t>macero</a:t>
            </a:r>
            <a:r>
              <a:rPr lang="de-DE" dirty="0">
                <a:latin typeface="Aptos" panose="020B0004020202020204" pitchFamily="34" charset="0"/>
              </a:rPr>
              <a:t> di bassa </a:t>
            </a:r>
            <a:r>
              <a:rPr lang="de-DE" dirty="0" err="1">
                <a:latin typeface="Aptos" panose="020B0004020202020204" pitchFamily="34" charset="0"/>
              </a:rPr>
              <a:t>qualità</a:t>
            </a:r>
            <a:r>
              <a:rPr lang="de-DE" dirty="0">
                <a:latin typeface="Aptos" panose="020B0004020202020204" pitchFamily="34" charset="0"/>
              </a:rPr>
              <a:t>. </a:t>
            </a:r>
            <a:r>
              <a:rPr lang="de-DE" dirty="0" err="1">
                <a:latin typeface="Aptos" panose="020B0004020202020204" pitchFamily="34" charset="0"/>
              </a:rPr>
              <a:t>Ciò</a:t>
            </a:r>
            <a:r>
              <a:rPr lang="de-DE" dirty="0">
                <a:latin typeface="Aptos" panose="020B0004020202020204" pitchFamily="34" charset="0"/>
              </a:rPr>
              <a:t> </a:t>
            </a:r>
            <a:r>
              <a:rPr lang="de-DE" dirty="0" err="1">
                <a:latin typeface="Aptos" panose="020B0004020202020204" pitchFamily="34" charset="0"/>
              </a:rPr>
              <a:t>garantisce</a:t>
            </a:r>
            <a:r>
              <a:rPr lang="de-DE" dirty="0">
                <a:latin typeface="Aptos" panose="020B0004020202020204" pitchFamily="34" charset="0"/>
              </a:rPr>
              <a:t> </a:t>
            </a:r>
            <a:r>
              <a:rPr lang="de-DE" dirty="0" err="1">
                <a:latin typeface="Aptos" panose="020B0004020202020204" pitchFamily="34" charset="0"/>
              </a:rPr>
              <a:t>che</a:t>
            </a:r>
            <a:r>
              <a:rPr lang="de-DE" dirty="0">
                <a:latin typeface="Aptos" panose="020B0004020202020204" pitchFamily="34" charset="0"/>
              </a:rPr>
              <a:t> la </a:t>
            </a:r>
            <a:r>
              <a:rPr lang="de-DE" dirty="0" err="1">
                <a:latin typeface="Aptos" panose="020B0004020202020204" pitchFamily="34" charset="0"/>
              </a:rPr>
              <a:t>carta</a:t>
            </a:r>
            <a:r>
              <a:rPr lang="de-DE" dirty="0">
                <a:latin typeface="Aptos" panose="020B0004020202020204" pitchFamily="34" charset="0"/>
              </a:rPr>
              <a:t> </a:t>
            </a:r>
            <a:r>
              <a:rPr lang="de-DE" dirty="0" err="1">
                <a:latin typeface="Aptos" panose="020B0004020202020204" pitchFamily="34" charset="0"/>
              </a:rPr>
              <a:t>venga</a:t>
            </a:r>
            <a:r>
              <a:rPr lang="de-DE" dirty="0">
                <a:latin typeface="Aptos" panose="020B0004020202020204" pitchFamily="34" charset="0"/>
              </a:rPr>
              <a:t> </a:t>
            </a:r>
            <a:r>
              <a:rPr lang="de-DE" dirty="0" err="1">
                <a:latin typeface="Aptos" panose="020B0004020202020204" pitchFamily="34" charset="0"/>
              </a:rPr>
              <a:t>riciclata</a:t>
            </a:r>
            <a:r>
              <a:rPr lang="de-DE" dirty="0">
                <a:latin typeface="Aptos" panose="020B0004020202020204" pitchFamily="34" charset="0"/>
              </a:rPr>
              <a:t> più </a:t>
            </a:r>
            <a:r>
              <a:rPr lang="de-DE" dirty="0" err="1">
                <a:latin typeface="Aptos" panose="020B0004020202020204" pitchFamily="34" charset="0"/>
              </a:rPr>
              <a:t>volte</a:t>
            </a:r>
            <a:r>
              <a:rPr lang="de-DE" dirty="0">
                <a:latin typeface="Aptos" panose="020B0004020202020204" pitchFamily="34" charset="0"/>
              </a:rPr>
              <a:t>, il </a:t>
            </a:r>
            <a:r>
              <a:rPr lang="de-DE" dirty="0" err="1">
                <a:latin typeface="Aptos" panose="020B0004020202020204" pitchFamily="34" charset="0"/>
              </a:rPr>
              <a:t>che</a:t>
            </a:r>
            <a:r>
              <a:rPr lang="de-DE" dirty="0">
                <a:latin typeface="Aptos" panose="020B0004020202020204" pitchFamily="34" charset="0"/>
              </a:rPr>
              <a:t> </a:t>
            </a:r>
            <a:r>
              <a:rPr lang="de-DE" dirty="0" err="1">
                <a:latin typeface="Aptos" panose="020B0004020202020204" pitchFamily="34" charset="0"/>
              </a:rPr>
              <a:t>significa</a:t>
            </a:r>
            <a:r>
              <a:rPr lang="de-DE" dirty="0">
                <a:latin typeface="Aptos" panose="020B0004020202020204" pitchFamily="34" charset="0"/>
              </a:rPr>
              <a:t>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utilizzo</a:t>
            </a:r>
            <a:r>
              <a:rPr lang="de-DE" dirty="0">
                <a:latin typeface="Aptos" panose="020B0004020202020204" pitchFamily="34" charset="0"/>
              </a:rPr>
              <a:t> </a:t>
            </a:r>
            <a:r>
              <a:rPr lang="de-DE" dirty="0" err="1">
                <a:latin typeface="Aptos" panose="020B0004020202020204" pitchFamily="34" charset="0"/>
              </a:rPr>
              <a:t>ottimale</a:t>
            </a:r>
            <a:r>
              <a:rPr lang="de-DE" dirty="0">
                <a:latin typeface="Aptos" panose="020B0004020202020204" pitchFamily="34" charset="0"/>
              </a:rPr>
              <a:t> della materia prima </a:t>
            </a:r>
            <a:r>
              <a:rPr lang="de-DE" dirty="0" err="1">
                <a:latin typeface="Aptos" panose="020B0004020202020204" pitchFamily="34" charset="0"/>
              </a:rPr>
              <a:t>legno</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Non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consentito</a:t>
            </a:r>
            <a:r>
              <a:rPr lang="de-DE" dirty="0">
                <a:latin typeface="Aptos" panose="020B0004020202020204" pitchFamily="34" charset="0"/>
              </a:rPr>
              <a:t> </a:t>
            </a:r>
            <a:r>
              <a:rPr lang="de-DE" dirty="0" err="1">
                <a:latin typeface="Aptos" panose="020B0004020202020204" pitchFamily="34" charset="0"/>
              </a:rPr>
              <a:t>l’uso</a:t>
            </a:r>
            <a:r>
              <a:rPr lang="de-DE" dirty="0">
                <a:latin typeface="Aptos" panose="020B0004020202020204" pitchFamily="34" charset="0"/>
              </a:rPr>
              <a:t> di </a:t>
            </a:r>
            <a:r>
              <a:rPr lang="de-DE" dirty="0" err="1">
                <a:latin typeface="Aptos" panose="020B0004020202020204" pitchFamily="34" charset="0"/>
              </a:rPr>
              <a:t>cloro</a:t>
            </a:r>
            <a:r>
              <a:rPr lang="de-DE" dirty="0">
                <a:latin typeface="Aptos" panose="020B0004020202020204" pitchFamily="34" charset="0"/>
              </a:rPr>
              <a:t>, </a:t>
            </a:r>
            <a:r>
              <a:rPr lang="de-DE" dirty="0" err="1">
                <a:latin typeface="Aptos" panose="020B0004020202020204" pitchFamily="34" charset="0"/>
              </a:rPr>
              <a:t>sbiancanti</a:t>
            </a:r>
            <a:r>
              <a:rPr lang="de-DE" dirty="0">
                <a:latin typeface="Aptos" panose="020B0004020202020204" pitchFamily="34" charset="0"/>
              </a:rPr>
              <a:t> </a:t>
            </a:r>
            <a:r>
              <a:rPr lang="de-DE" dirty="0" err="1">
                <a:latin typeface="Aptos" panose="020B0004020202020204" pitchFamily="34" charset="0"/>
              </a:rPr>
              <a:t>ottici</a:t>
            </a:r>
            <a:r>
              <a:rPr lang="de-DE" dirty="0">
                <a:latin typeface="Aptos" panose="020B0004020202020204" pitchFamily="34" charset="0"/>
              </a:rPr>
              <a:t>, </a:t>
            </a:r>
            <a:r>
              <a:rPr lang="de-DE" dirty="0" err="1">
                <a:latin typeface="Aptos" panose="020B0004020202020204" pitchFamily="34" charset="0"/>
              </a:rPr>
              <a:t>agenti</a:t>
            </a:r>
            <a:r>
              <a:rPr lang="de-DE" dirty="0">
                <a:latin typeface="Aptos" panose="020B0004020202020204" pitchFamily="34" charset="0"/>
              </a:rPr>
              <a:t> </a:t>
            </a:r>
            <a:r>
              <a:rPr lang="de-DE" dirty="0" err="1">
                <a:latin typeface="Aptos" panose="020B0004020202020204" pitchFamily="34" charset="0"/>
              </a:rPr>
              <a:t>sbiancanti</a:t>
            </a:r>
            <a:r>
              <a:rPr lang="de-DE" dirty="0">
                <a:latin typeface="Aptos" panose="020B0004020202020204" pitchFamily="34" charset="0"/>
              </a:rPr>
              <a:t> </a:t>
            </a:r>
            <a:r>
              <a:rPr lang="de-DE" dirty="0" err="1">
                <a:latin typeface="Aptos" panose="020B0004020202020204" pitchFamily="34" charset="0"/>
              </a:rPr>
              <a:t>alogenati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altre </a:t>
            </a:r>
            <a:r>
              <a:rPr lang="de-DE" dirty="0" err="1">
                <a:latin typeface="Aptos" panose="020B0004020202020204" pitchFamily="34" charset="0"/>
              </a:rPr>
              <a:t>sostanze</a:t>
            </a:r>
            <a:r>
              <a:rPr lang="de-DE" dirty="0">
                <a:latin typeface="Aptos" panose="020B0004020202020204" pitchFamily="34" charset="0"/>
              </a:rPr>
              <a:t> </a:t>
            </a:r>
            <a:r>
              <a:rPr lang="de-DE" dirty="0" err="1">
                <a:latin typeface="Aptos" panose="020B0004020202020204" pitchFamily="34" charset="0"/>
              </a:rPr>
              <a:t>chimiche</a:t>
            </a:r>
            <a:r>
              <a:rPr lang="de-DE" dirty="0">
                <a:latin typeface="Aptos" panose="020B0004020202020204" pitchFamily="34" charset="0"/>
              </a:rPr>
              <a:t>.</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a:latin typeface="Aptos" panose="020B0004020202020204" pitchFamily="34" charset="0"/>
              </a:rPr>
              <a:t>La </a:t>
            </a:r>
            <a:r>
              <a:rPr lang="de-DE" dirty="0" err="1">
                <a:latin typeface="Aptos" panose="020B0004020202020204" pitchFamily="34" charset="0"/>
              </a:rPr>
              <a:t>qualità</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finali</a:t>
            </a:r>
            <a:r>
              <a:rPr lang="de-DE" dirty="0">
                <a:latin typeface="Aptos" panose="020B0004020202020204" pitchFamily="34" charset="0"/>
              </a:rPr>
              <a:t> </a:t>
            </a:r>
            <a:r>
              <a:rPr lang="de-DE" dirty="0" err="1">
                <a:latin typeface="Aptos" panose="020B0004020202020204" pitchFamily="34" charset="0"/>
              </a:rPr>
              <a:t>deve</a:t>
            </a:r>
            <a:r>
              <a:rPr lang="de-DE" dirty="0">
                <a:latin typeface="Aptos" panose="020B0004020202020204" pitchFamily="34" charset="0"/>
              </a:rPr>
              <a:t> </a:t>
            </a:r>
            <a:r>
              <a:rPr lang="de-DE" dirty="0" err="1">
                <a:latin typeface="Aptos" panose="020B0004020202020204" pitchFamily="34" charset="0"/>
              </a:rPr>
              <a:t>soddisfare</a:t>
            </a:r>
            <a:r>
              <a:rPr lang="de-DE" dirty="0">
                <a:latin typeface="Aptos" panose="020B0004020202020204" pitchFamily="34" charset="0"/>
              </a:rPr>
              <a:t> i </a:t>
            </a:r>
            <a:r>
              <a:rPr lang="de-DE" dirty="0" err="1">
                <a:latin typeface="Aptos" panose="020B0004020202020204" pitchFamily="34" charset="0"/>
              </a:rPr>
              <a:t>requisiti</a:t>
            </a:r>
            <a:r>
              <a:rPr lang="de-DE" dirty="0">
                <a:latin typeface="Aptos" panose="020B0004020202020204" pitchFamily="34" charset="0"/>
              </a:rPr>
              <a:t> più </a:t>
            </a:r>
            <a:r>
              <a:rPr lang="de-DE" dirty="0" err="1">
                <a:latin typeface="Aptos" panose="020B0004020202020204" pitchFamily="34" charset="0"/>
              </a:rPr>
              <a:t>elevati</a:t>
            </a:r>
            <a:r>
              <a:rPr lang="de-DE" dirty="0">
                <a:latin typeface="Aptos" panose="020B0004020202020204" pitchFamily="34" charset="0"/>
              </a:rPr>
              <a:t>, </a:t>
            </a:r>
            <a:r>
              <a:rPr lang="de-DE" dirty="0" err="1">
                <a:latin typeface="Aptos" panose="020B0004020202020204" pitchFamily="34" charset="0"/>
              </a:rPr>
              <a:t>come</a:t>
            </a:r>
            <a:r>
              <a:rPr lang="de-DE" dirty="0">
                <a:latin typeface="Aptos" panose="020B0004020202020204" pitchFamily="34" charset="0"/>
              </a:rPr>
              <a:t> la </a:t>
            </a:r>
            <a:r>
              <a:rPr lang="de-DE" dirty="0" err="1">
                <a:latin typeface="Aptos" panose="020B0004020202020204" pitchFamily="34" charset="0"/>
              </a:rPr>
              <a:t>funzionalità</a:t>
            </a:r>
            <a:r>
              <a:rPr lang="de-DE" dirty="0">
                <a:latin typeface="Aptos" panose="020B0004020202020204" pitchFamily="34" charset="0"/>
              </a:rPr>
              <a:t> </a:t>
            </a:r>
            <a:r>
              <a:rPr lang="de-DE" dirty="0" err="1">
                <a:latin typeface="Aptos" panose="020B0004020202020204" pitchFamily="34" charset="0"/>
              </a:rPr>
              <a:t>ottimale</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i </a:t>
            </a:r>
            <a:r>
              <a:rPr lang="de-DE" dirty="0" err="1">
                <a:latin typeface="Aptos" panose="020B0004020202020204" pitchFamily="34" charset="0"/>
              </a:rPr>
              <a:t>migliori</a:t>
            </a:r>
            <a:r>
              <a:rPr lang="de-DE" dirty="0">
                <a:latin typeface="Aptos" panose="020B0004020202020204" pitchFamily="34" charset="0"/>
              </a:rPr>
              <a:t> </a:t>
            </a:r>
            <a:r>
              <a:rPr lang="de-DE" dirty="0" err="1">
                <a:latin typeface="Aptos" panose="020B0004020202020204" pitchFamily="34" charset="0"/>
              </a:rPr>
              <a:t>risultati</a:t>
            </a:r>
            <a:r>
              <a:rPr lang="de-DE" dirty="0">
                <a:latin typeface="Aptos" panose="020B0004020202020204" pitchFamily="34" charset="0"/>
              </a:rPr>
              <a:t> di </a:t>
            </a:r>
            <a:r>
              <a:rPr lang="de-DE" dirty="0" err="1">
                <a:latin typeface="Aptos" panose="020B0004020202020204" pitchFamily="34" charset="0"/>
              </a:rPr>
              <a:t>stampa</a:t>
            </a:r>
            <a:r>
              <a:rPr lang="de-DE" dirty="0">
                <a:latin typeface="Aptos" panose="020B0004020202020204" pitchFamily="34" charset="0"/>
              </a:rPr>
              <a:t>. La </a:t>
            </a:r>
            <a:r>
              <a:rPr lang="de-DE" dirty="0" err="1">
                <a:latin typeface="Aptos" panose="020B0004020202020204" pitchFamily="34" charset="0"/>
              </a:rPr>
              <a:t>durata</a:t>
            </a:r>
            <a:r>
              <a:rPr lang="de-DE" dirty="0">
                <a:latin typeface="Aptos" panose="020B0004020202020204" pitchFamily="34" charset="0"/>
              </a:rPr>
              <a:t> di </a:t>
            </a:r>
            <a:r>
              <a:rPr lang="de-DE" dirty="0" err="1">
                <a:latin typeface="Aptos" panose="020B0004020202020204" pitchFamily="34" charset="0"/>
              </a:rPr>
              <a:t>vita</a:t>
            </a:r>
            <a:r>
              <a:rPr lang="de-DE" dirty="0">
                <a:latin typeface="Aptos" panose="020B0004020202020204" pitchFamily="34" charset="0"/>
              </a:rPr>
              <a:t> delle carte </a:t>
            </a:r>
            <a:r>
              <a:rPr lang="de-DE" dirty="0" err="1">
                <a:latin typeface="Aptos" panose="020B0004020202020204" pitchFamily="34" charset="0"/>
              </a:rPr>
              <a:t>riciclate</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di diverse </a:t>
            </a:r>
            <a:r>
              <a:rPr lang="de-DE" dirty="0" err="1">
                <a:latin typeface="Aptos" panose="020B0004020202020204" pitchFamily="34" charset="0"/>
              </a:rPr>
              <a:t>centinaia</a:t>
            </a:r>
            <a:r>
              <a:rPr lang="de-DE" dirty="0">
                <a:latin typeface="Aptos" panose="020B0004020202020204" pitchFamily="34" charset="0"/>
              </a:rPr>
              <a:t> di </a:t>
            </a:r>
            <a:r>
              <a:rPr lang="de-DE" dirty="0" err="1">
                <a:latin typeface="Aptos" panose="020B0004020202020204" pitchFamily="34" charset="0"/>
              </a:rPr>
              <a:t>anni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garantisce</a:t>
            </a:r>
            <a:r>
              <a:rPr lang="de-DE" dirty="0">
                <a:latin typeface="Aptos" panose="020B0004020202020204" pitchFamily="34" charset="0"/>
              </a:rPr>
              <a:t> </a:t>
            </a:r>
            <a:r>
              <a:rPr lang="de-DE" dirty="0" err="1">
                <a:latin typeface="Aptos" panose="020B0004020202020204" pitchFamily="34" charset="0"/>
              </a:rPr>
              <a:t>quindi</a:t>
            </a:r>
            <a:r>
              <a:rPr lang="de-DE" dirty="0">
                <a:latin typeface="Aptos" panose="020B0004020202020204" pitchFamily="34" charset="0"/>
              </a:rPr>
              <a:t> la </a:t>
            </a:r>
            <a:r>
              <a:rPr lang="de-DE" dirty="0" err="1">
                <a:latin typeface="Aptos" panose="020B0004020202020204" pitchFamily="34" charset="0"/>
              </a:rPr>
              <a:t>longevità</a:t>
            </a:r>
            <a:r>
              <a:rPr lang="de-DE" dirty="0">
                <a:latin typeface="Aptos" panose="020B0004020202020204" pitchFamily="34" charset="0"/>
              </a:rPr>
              <a:t> </a:t>
            </a:r>
            <a:r>
              <a:rPr lang="de-DE" dirty="0" err="1">
                <a:latin typeface="Aptos" panose="020B0004020202020204" pitchFamily="34" charset="0"/>
              </a:rPr>
              <a:t>dell’archiviazione</a:t>
            </a:r>
            <a:r>
              <a:rPr lang="de-DE" dirty="0">
                <a:latin typeface="Aptos" panose="020B0004020202020204" pitchFamily="34" charset="0"/>
              </a:rPr>
              <a:t>.</a:t>
            </a:r>
            <a:endParaRPr dirty="0">
              <a:latin typeface="Aptos" panose="020B0004020202020204" pitchFamily="34" charset="0"/>
            </a:endParaRPr>
          </a:p>
          <a:p>
            <a:pPr marL="571500" lvl="0" indent="-342900" algn="l" rtl="0">
              <a:lnSpc>
                <a:spcPct val="120000"/>
              </a:lnSpc>
              <a:spcBef>
                <a:spcPts val="2200"/>
              </a:spcBef>
              <a:spcAft>
                <a:spcPts val="0"/>
              </a:spcAft>
              <a:buSzPct val="160000"/>
              <a:buFont typeface="Arial" panose="020B0604020202020204" pitchFamily="34" charset="0"/>
              <a:buChar char="•"/>
            </a:pPr>
            <a:r>
              <a:rPr lang="de-DE" dirty="0" err="1">
                <a:latin typeface="Aptos" panose="020B0004020202020204" pitchFamily="34" charset="0"/>
              </a:rPr>
              <a:t>Raccomandato</a:t>
            </a:r>
            <a:r>
              <a:rPr lang="de-DE" dirty="0">
                <a:latin typeface="Aptos" panose="020B0004020202020204" pitchFamily="34" charset="0"/>
              </a:rPr>
              <a:t>: </a:t>
            </a:r>
            <a:r>
              <a:rPr lang="de-DE" dirty="0" err="1">
                <a:latin typeface="Aptos" panose="020B0004020202020204" pitchFamily="34" charset="0"/>
              </a:rPr>
              <a:t>offre</a:t>
            </a:r>
            <a:r>
              <a:rPr lang="de-DE" dirty="0">
                <a:latin typeface="Aptos" panose="020B0004020202020204" pitchFamily="34" charset="0"/>
              </a:rPr>
              <a:t> </a:t>
            </a:r>
            <a:r>
              <a:rPr lang="de-DE" dirty="0" err="1">
                <a:latin typeface="Aptos" panose="020B0004020202020204" pitchFamily="34" charset="0"/>
              </a:rPr>
              <a:t>una</a:t>
            </a:r>
            <a:r>
              <a:rPr lang="de-DE" dirty="0">
                <a:latin typeface="Aptos" panose="020B0004020202020204" pitchFamily="34" charset="0"/>
              </a:rPr>
              <a:t> </a:t>
            </a:r>
            <a:r>
              <a:rPr lang="de-DE" dirty="0" err="1">
                <a:latin typeface="Aptos" panose="020B0004020202020204" pitchFamily="34" charset="0"/>
              </a:rPr>
              <a:t>garanzia</a:t>
            </a:r>
            <a:r>
              <a:rPr lang="de-DE" dirty="0">
                <a:latin typeface="Aptos" panose="020B0004020202020204" pitchFamily="34" charset="0"/>
              </a:rPr>
              <a:t> per il </a:t>
            </a:r>
            <a:r>
              <a:rPr lang="de-DE" dirty="0" err="1">
                <a:latin typeface="Aptos" panose="020B0004020202020204" pitchFamily="34" charset="0"/>
              </a:rPr>
              <a:t>massimo</a:t>
            </a:r>
            <a:r>
              <a:rPr lang="de-DE" dirty="0">
                <a:latin typeface="Aptos" panose="020B0004020202020204" pitchFamily="34" charset="0"/>
              </a:rPr>
              <a:t> </a:t>
            </a:r>
            <a:r>
              <a:rPr lang="de-DE" dirty="0" err="1">
                <a:latin typeface="Aptos" panose="020B0004020202020204" pitchFamily="34" charset="0"/>
              </a:rPr>
              <a:t>utilizzo</a:t>
            </a:r>
            <a:r>
              <a:rPr lang="de-DE" dirty="0">
                <a:latin typeface="Aptos" panose="020B0004020202020204" pitchFamily="34" charset="0"/>
              </a:rPr>
              <a:t> possibile della </a:t>
            </a:r>
            <a:r>
              <a:rPr lang="de-DE" dirty="0" err="1">
                <a:latin typeface="Aptos" panose="020B0004020202020204" pitchFamily="34" charset="0"/>
              </a:rPr>
              <a:t>carta</a:t>
            </a:r>
            <a:r>
              <a:rPr lang="de-DE" dirty="0">
                <a:latin typeface="Aptos" panose="020B0004020202020204" pitchFamily="34" charset="0"/>
              </a:rPr>
              <a:t> da </a:t>
            </a:r>
            <a:r>
              <a:rPr lang="de-DE" dirty="0" err="1">
                <a:latin typeface="Aptos" panose="020B0004020202020204" pitchFamily="34" charset="0"/>
              </a:rPr>
              <a:t>macero</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i </a:t>
            </a:r>
            <a:r>
              <a:rPr lang="de-DE" dirty="0" err="1">
                <a:latin typeface="Aptos" panose="020B0004020202020204" pitchFamily="34" charset="0"/>
              </a:rPr>
              <a:t>criteri</a:t>
            </a:r>
            <a:r>
              <a:rPr lang="de-DE" dirty="0">
                <a:latin typeface="Aptos" panose="020B0004020202020204" pitchFamily="34" charset="0"/>
              </a:rPr>
              <a:t> più </a:t>
            </a:r>
            <a:r>
              <a:rPr lang="de-DE" dirty="0" err="1">
                <a:latin typeface="Aptos" panose="020B0004020202020204" pitchFamily="34" charset="0"/>
              </a:rPr>
              <a:t>severi</a:t>
            </a:r>
            <a:r>
              <a:rPr lang="de-DE" dirty="0">
                <a:latin typeface="Aptos" panose="020B0004020202020204" pitchFamily="34" charset="0"/>
              </a:rPr>
              <a:t> per </a:t>
            </a:r>
            <a:r>
              <a:rPr lang="de-DE" dirty="0" err="1">
                <a:latin typeface="Aptos" panose="020B0004020202020204" pitchFamily="34" charset="0"/>
              </a:rPr>
              <a:t>l’uso</a:t>
            </a:r>
            <a:r>
              <a:rPr lang="de-DE" dirty="0">
                <a:latin typeface="Aptos" panose="020B0004020202020204" pitchFamily="34" charset="0"/>
              </a:rPr>
              <a:t> di </a:t>
            </a:r>
            <a:r>
              <a:rPr lang="de-DE" dirty="0" err="1">
                <a:latin typeface="Aptos" panose="020B0004020202020204" pitchFamily="34" charset="0"/>
              </a:rPr>
              <a:t>sostanze</a:t>
            </a:r>
            <a:r>
              <a:rPr lang="de-DE" dirty="0">
                <a:latin typeface="Aptos" panose="020B0004020202020204" pitchFamily="34" charset="0"/>
              </a:rPr>
              <a:t> </a:t>
            </a:r>
            <a:r>
              <a:rPr lang="de-DE" dirty="0" err="1">
                <a:latin typeface="Aptos" panose="020B0004020202020204" pitchFamily="34" charset="0"/>
              </a:rPr>
              <a:t>chimiche</a:t>
            </a:r>
            <a:r>
              <a:rPr lang="de-DE" dirty="0">
                <a:latin typeface="Aptos" panose="020B0004020202020204" pitchFamily="34" charset="0"/>
              </a:rPr>
              <a:t>.</a:t>
            </a:r>
            <a:endParaRPr dirty="0">
              <a:latin typeface="Aptos" panose="020B00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a:latin typeface="Aptos Serif" panose="02020604070405020304" pitchFamily="18" charset="0"/>
                <a:ea typeface="Arial"/>
                <a:cs typeface="Aptos Serif" panose="02020604070405020304" pitchFamily="18" charset="0"/>
                <a:sym typeface="Arial"/>
              </a:rPr>
              <a:t>Grazie per </a:t>
            </a:r>
            <a:r>
              <a:rPr lang="de-DE" sz="5400" dirty="0" err="1">
                <a:latin typeface="Aptos Serif" panose="02020604070405020304" pitchFamily="18" charset="0"/>
                <a:ea typeface="Arial"/>
                <a:cs typeface="Aptos Serif" panose="02020604070405020304" pitchFamily="18" charset="0"/>
                <a:sym typeface="Arial"/>
              </a:rPr>
              <a:t>l’attenzione</a:t>
            </a:r>
            <a:r>
              <a:rPr lang="de-DE" sz="5400"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pic>
        <p:nvPicPr>
          <p:cNvPr id="564" name="Google Shape;564;p15" descr="Ein Bild, das Text, Schrift, Screenshot, Grafiken enthält.&#10;&#10;Automatisch generierte Beschreibung"/>
          <p:cNvPicPr preferRelativeResize="0"/>
          <p:nvPr/>
        </p:nvPicPr>
        <p:blipFill rotWithShape="1">
          <a:blip r:embed="rId3">
            <a:alphaModFix/>
          </a:blip>
          <a:srcRect/>
          <a:stretch/>
        </p:blipFill>
        <p:spPr>
          <a:xfrm>
            <a:off x="6489530" y="4963433"/>
            <a:ext cx="5273749" cy="1904297"/>
          </a:xfrm>
          <a:prstGeom prst="rect">
            <a:avLst/>
          </a:prstGeom>
          <a:noFill/>
          <a:ln>
            <a:noFill/>
          </a:ln>
        </p:spPr>
      </p:pic>
      <p:pic>
        <p:nvPicPr>
          <p:cNvPr id="565" name="Google Shape;565;p15" descr="Ein Bild, das Text, Screenshot, Schrift enthält.&#10;&#10;KI-generierte Inhalte können fehlerhaft sein."/>
          <p:cNvPicPr preferRelativeResize="0"/>
          <p:nvPr/>
        </p:nvPicPr>
        <p:blipFill rotWithShape="1">
          <a:blip r:embed="rId4">
            <a:alphaModFix/>
          </a:blip>
          <a:srcRect/>
          <a:stretch/>
        </p:blipFill>
        <p:spPr>
          <a:xfrm>
            <a:off x="223031" y="4953703"/>
            <a:ext cx="4785068" cy="19140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594360" y="509357"/>
            <a:ext cx="6271539"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sz="3600">
                <a:latin typeface="Aptos Serif" panose="02020604070405020304" pitchFamily="18" charset="0"/>
                <a:ea typeface="Arial"/>
                <a:cs typeface="Aptos Serif" panose="02020604070405020304" pitchFamily="18" charset="0"/>
                <a:sym typeface="Arial"/>
              </a:rPr>
              <a:t>1. Etichette, certificazioni, sistemi di gestione: un po’ di chiarezza nella giungla delle etichette </a:t>
            </a:r>
            <a:endParaRPr sz="3600">
              <a:latin typeface="Aptos Serif" panose="02020604070405020304" pitchFamily="18" charset="0"/>
              <a:ea typeface="Arial"/>
              <a:cs typeface="Aptos Serif" panose="02020604070405020304" pitchFamily="18" charset="0"/>
              <a:sym typeface="Arial"/>
            </a:endParaRPr>
          </a:p>
        </p:txBody>
      </p:sp>
      <p:sp>
        <p:nvSpPr>
          <p:cNvPr id="156" name="Google Shape;156;p31"/>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2"/>
          <p:cNvSpPr txBox="1">
            <a:spLocks noGrp="1"/>
          </p:cNvSpPr>
          <p:nvPr>
            <p:ph type="title"/>
          </p:nvPr>
        </p:nvSpPr>
        <p:spPr>
          <a:xfrm>
            <a:off x="594359" y="4181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Quali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tipi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esistono</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cs typeface="Aptos Serif" panose="02020604070405020304" pitchFamily="18" charset="0"/>
            </a:endParaRPr>
          </a:p>
        </p:txBody>
      </p:sp>
      <p:sp>
        <p:nvSpPr>
          <p:cNvPr id="162" name="Google Shape;162;p3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sym typeface="Arial"/>
              </a:rPr>
              <a:t>pre</a:t>
            </a:r>
            <a:r>
              <a:rPr lang="de-DE" dirty="0" err="1">
                <a:latin typeface="Aptos" panose="020B0004020202020204" pitchFamily="34" charset="0"/>
              </a:rPr>
              <a:t>viste</a:t>
            </a:r>
            <a:r>
              <a:rPr lang="de-DE" dirty="0">
                <a:latin typeface="Aptos" panose="020B0004020202020204" pitchFamily="34" charset="0"/>
                <a:sym typeface="Arial"/>
              </a:rPr>
              <a:t> </a:t>
            </a:r>
            <a:r>
              <a:rPr lang="de-DE" dirty="0" err="1">
                <a:latin typeface="Aptos" panose="020B0004020202020204" pitchFamily="34" charset="0"/>
                <a:sym typeface="Arial"/>
              </a:rPr>
              <a:t>dalla</a:t>
            </a:r>
            <a:r>
              <a:rPr lang="de-DE" dirty="0">
                <a:latin typeface="Aptos" panose="020B0004020202020204" pitchFamily="34" charset="0"/>
                <a:sym typeface="Arial"/>
              </a:rPr>
              <a:t> </a:t>
            </a:r>
            <a:r>
              <a:rPr lang="de-DE" dirty="0" err="1">
                <a:latin typeface="Aptos" panose="020B0004020202020204" pitchFamily="34" charset="0"/>
                <a:sym typeface="Arial"/>
              </a:rPr>
              <a:t>normativa</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rPr>
              <a:t>Etichette</a:t>
            </a:r>
            <a:r>
              <a:rPr lang="de-DE" dirty="0">
                <a:latin typeface="Aptos" panose="020B0004020202020204" pitchFamily="34" charset="0"/>
                <a:sym typeface="Arial"/>
              </a:rPr>
              <a:t> </a:t>
            </a:r>
            <a:r>
              <a:rPr lang="de-DE" dirty="0" err="1">
                <a:latin typeface="Aptos" panose="020B0004020202020204" pitchFamily="34" charset="0"/>
                <a:sym typeface="Arial"/>
              </a:rPr>
              <a:t>ecologic</a:t>
            </a:r>
            <a:r>
              <a:rPr lang="de-DE" dirty="0" err="1">
                <a:latin typeface="Aptos" panose="020B0004020202020204" pitchFamily="34" charset="0"/>
              </a:rPr>
              <a:t>he</a:t>
            </a:r>
            <a:r>
              <a:rPr lang="de-DE" dirty="0">
                <a:latin typeface="Aptos" panose="020B0004020202020204" pitchFamily="34" charset="0"/>
                <a:sym typeface="Arial"/>
              </a:rPr>
              <a:t> di </a:t>
            </a:r>
            <a:r>
              <a:rPr lang="de-DE" dirty="0" err="1">
                <a:latin typeface="Aptos" panose="020B0004020202020204" pitchFamily="34" charset="0"/>
                <a:sym typeface="Arial"/>
              </a:rPr>
              <a:t>tipo</a:t>
            </a:r>
            <a:r>
              <a:rPr lang="de-DE" dirty="0">
                <a:latin typeface="Aptos" panose="020B0004020202020204" pitchFamily="34" charset="0"/>
                <a:sym typeface="Arial"/>
              </a:rPr>
              <a:t> I</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rPr>
              <a:t>Etichette</a:t>
            </a:r>
            <a:r>
              <a:rPr lang="de-DE" dirty="0">
                <a:latin typeface="Aptos" panose="020B0004020202020204" pitchFamily="34" charset="0"/>
                <a:sym typeface="Arial"/>
              </a:rPr>
              <a:t> </a:t>
            </a:r>
            <a:r>
              <a:rPr lang="de-DE" dirty="0" err="1">
                <a:latin typeface="Aptos" panose="020B0004020202020204" pitchFamily="34" charset="0"/>
                <a:sym typeface="Arial"/>
              </a:rPr>
              <a:t>social</a:t>
            </a:r>
            <a:r>
              <a:rPr lang="de-DE" dirty="0" err="1">
                <a:latin typeface="Aptos" panose="020B0004020202020204" pitchFamily="34" charset="0"/>
              </a:rPr>
              <a:t>i</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rPr>
              <a:t>Etichette</a:t>
            </a:r>
            <a:r>
              <a:rPr lang="de-DE" dirty="0">
                <a:latin typeface="Aptos" panose="020B0004020202020204" pitchFamily="34" charset="0"/>
                <a:sym typeface="Arial"/>
              </a:rPr>
              <a:t> privat</a:t>
            </a:r>
            <a:r>
              <a:rPr lang="de-DE" dirty="0">
                <a:latin typeface="Aptos" panose="020B0004020202020204" pitchFamily="34" charset="0"/>
              </a:rPr>
              <a:t>e</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rPr>
              <a:t>Etichette</a:t>
            </a:r>
            <a:r>
              <a:rPr lang="de-DE" dirty="0">
                <a:latin typeface="Aptos" panose="020B0004020202020204" pitchFamily="34" charset="0"/>
                <a:sym typeface="Arial"/>
              </a:rPr>
              <a:t> </a:t>
            </a:r>
            <a:r>
              <a:rPr lang="de-DE" dirty="0" err="1">
                <a:latin typeface="Aptos" panose="020B0004020202020204" pitchFamily="34" charset="0"/>
                <a:sym typeface="Arial"/>
              </a:rPr>
              <a:t>regionali</a:t>
            </a:r>
            <a:endParaRPr dirty="0">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dirty="0" err="1">
                <a:latin typeface="Aptos" panose="020B0004020202020204" pitchFamily="34" charset="0"/>
                <a:sym typeface="Arial"/>
              </a:rPr>
              <a:t>Certificazioni</a:t>
            </a:r>
            <a:r>
              <a:rPr lang="de-DE" dirty="0">
                <a:latin typeface="Aptos" panose="020B0004020202020204" pitchFamily="34" charset="0"/>
                <a:sym typeface="Arial"/>
              </a:rPr>
              <a:t> </a:t>
            </a:r>
            <a:r>
              <a:rPr lang="de-DE" dirty="0" err="1">
                <a:latin typeface="Aptos" panose="020B0004020202020204" pitchFamily="34" charset="0"/>
                <a:sym typeface="Arial"/>
              </a:rPr>
              <a:t>aziendali</a:t>
            </a:r>
            <a:r>
              <a:rPr lang="de-DE" dirty="0">
                <a:latin typeface="Aptos" panose="020B0004020202020204" pitchFamily="34" charset="0"/>
                <a:sym typeface="Arial"/>
              </a:rPr>
              <a:t> / </a:t>
            </a:r>
            <a:r>
              <a:rPr lang="de-DE" dirty="0" err="1">
                <a:latin typeface="Aptos" panose="020B0004020202020204" pitchFamily="34" charset="0"/>
                <a:sym typeface="Arial"/>
              </a:rPr>
              <a:t>Sistemi</a:t>
            </a:r>
            <a:r>
              <a:rPr lang="de-DE" dirty="0">
                <a:latin typeface="Aptos" panose="020B0004020202020204" pitchFamily="34" charset="0"/>
                <a:sym typeface="Arial"/>
              </a:rPr>
              <a:t> di </a:t>
            </a:r>
            <a:r>
              <a:rPr lang="de-DE" dirty="0" err="1">
                <a:latin typeface="Aptos" panose="020B0004020202020204" pitchFamily="34" charset="0"/>
                <a:sym typeface="Arial"/>
              </a:rPr>
              <a:t>gestione</a:t>
            </a:r>
            <a:endParaRPr dirty="0">
              <a:latin typeface="Aptos" panose="020B000402020202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394664" y="439587"/>
            <a:ext cx="6787747" cy="1593507"/>
          </a:xfrm>
          <a:prstGeom prst="rect">
            <a:avLst/>
          </a:prstGeom>
          <a:noFill/>
          <a:ln>
            <a:noFill/>
          </a:ln>
        </p:spPr>
        <p:txBody>
          <a:bodyPr spcFirstLastPara="1" wrap="square" lIns="0" tIns="0" rIns="0" bIns="0" anchor="b" anchorCtr="0">
            <a:noAutofit/>
          </a:bodyPr>
          <a:lstStyle/>
          <a:p>
            <a:pPr marL="22860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previste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dalla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normativa</a:t>
            </a:r>
            <a:endParaRPr dirty="0">
              <a:latin typeface="Aptos Serif" panose="02020604070405020304" pitchFamily="18" charset="0"/>
              <a:cs typeface="Aptos Serif" panose="02020604070405020304" pitchFamily="18" charset="0"/>
            </a:endParaRPr>
          </a:p>
        </p:txBody>
      </p:sp>
      <p:pic>
        <p:nvPicPr>
          <p:cNvPr id="169" name="Google Shape;169;p33"/>
          <p:cNvPicPr preferRelativeResize="0"/>
          <p:nvPr/>
        </p:nvPicPr>
        <p:blipFill rotWithShape="1">
          <a:blip r:embed="rId3">
            <a:alphaModFix/>
          </a:blip>
          <a:srcRect/>
          <a:stretch/>
        </p:blipFill>
        <p:spPr>
          <a:xfrm>
            <a:off x="9264352" y="1702603"/>
            <a:ext cx="2450711" cy="4867146"/>
          </a:xfrm>
          <a:prstGeom prst="rect">
            <a:avLst/>
          </a:prstGeom>
          <a:noFill/>
          <a:ln>
            <a:noFill/>
          </a:ln>
        </p:spPr>
      </p:pic>
      <p:sp>
        <p:nvSpPr>
          <p:cNvPr id="170" name="Google Shape;170;p33"/>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Autofit/>
          </a:bodyPr>
          <a:lstStyle/>
          <a:p>
            <a:pPr marL="25400" lvl="0" indent="-25400" algn="l" rtl="0">
              <a:lnSpc>
                <a:spcPct val="80000"/>
              </a:lnSpc>
              <a:spcBef>
                <a:spcPts val="2200"/>
              </a:spcBef>
              <a:spcAft>
                <a:spcPts val="0"/>
              </a:spcAft>
              <a:buSzPts val="2000"/>
              <a:buNone/>
            </a:pPr>
            <a:r>
              <a:rPr lang="de-DE" sz="1600" dirty="0">
                <a:solidFill>
                  <a:srgbClr val="035854"/>
                </a:solidFill>
                <a:latin typeface="Aptos" panose="020B0004020202020204" pitchFamily="34" charset="0"/>
                <a:sym typeface="Arial"/>
              </a:rPr>
              <a:t>Marchio UE di </a:t>
            </a:r>
            <a:r>
              <a:rPr lang="de-DE" sz="1600" dirty="0" err="1">
                <a:solidFill>
                  <a:srgbClr val="035854"/>
                </a:solidFill>
                <a:latin typeface="Aptos" panose="020B0004020202020204" pitchFamily="34" charset="0"/>
                <a:sym typeface="Arial"/>
              </a:rPr>
              <a:t>efficienza</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energetica</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e</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marchio</a:t>
            </a:r>
            <a:r>
              <a:rPr lang="de-DE" sz="1600" dirty="0">
                <a:solidFill>
                  <a:srgbClr val="035854"/>
                </a:solidFill>
                <a:latin typeface="Aptos" panose="020B0004020202020204" pitchFamily="34" charset="0"/>
                <a:sym typeface="Arial"/>
              </a:rPr>
              <a:t> UE di </a:t>
            </a:r>
            <a:r>
              <a:rPr lang="de-DE" sz="1600" dirty="0" err="1">
                <a:solidFill>
                  <a:srgbClr val="035854"/>
                </a:solidFill>
                <a:latin typeface="Aptos" panose="020B0004020202020204" pitchFamily="34" charset="0"/>
                <a:sym typeface="Arial"/>
              </a:rPr>
              <a:t>consumo</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energetico</a:t>
            </a:r>
            <a:r>
              <a:rPr lang="de-DE" sz="1600" dirty="0">
                <a:solidFill>
                  <a:srgbClr val="035854"/>
                </a:solidFill>
                <a:latin typeface="Aptos" panose="020B0004020202020204" pitchFamily="34" charset="0"/>
                <a:sym typeface="Arial"/>
              </a:rPr>
              <a:t> per </a:t>
            </a:r>
            <a:r>
              <a:rPr lang="de-DE" sz="1600" dirty="0" err="1">
                <a:solidFill>
                  <a:srgbClr val="035854"/>
                </a:solidFill>
                <a:latin typeface="Aptos" panose="020B0004020202020204" pitchFamily="34" charset="0"/>
                <a:sym typeface="Arial"/>
              </a:rPr>
              <a:t>diversi</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prodotti</a:t>
            </a:r>
            <a:r>
              <a:rPr lang="de-DE" sz="1600" dirty="0">
                <a:solidFill>
                  <a:srgbClr val="035854"/>
                </a:solidFill>
                <a:latin typeface="Aptos" panose="020B0004020202020204" pitchFamily="34" charset="0"/>
                <a:sym typeface="Arial"/>
              </a:rPr>
              <a:t>:</a:t>
            </a:r>
            <a:endParaRPr dirty="0">
              <a:latin typeface="Aptos" panose="020B0004020202020204" pitchFamily="34" charset="0"/>
            </a:endParaRPr>
          </a:p>
          <a:p>
            <a:pPr marL="609600" lvl="3" indent="-127000" algn="l" rtl="0">
              <a:lnSpc>
                <a:spcPct val="90000"/>
              </a:lnSpc>
              <a:spcBef>
                <a:spcPts val="1800"/>
              </a:spcBef>
              <a:spcAft>
                <a:spcPts val="0"/>
              </a:spcAft>
              <a:buSzPts val="2000"/>
              <a:buChar char="•"/>
            </a:pPr>
            <a:r>
              <a:rPr lang="de-DE" sz="1600" dirty="0" err="1">
                <a:solidFill>
                  <a:schemeClr val="dk1"/>
                </a:solidFill>
                <a:latin typeface="Aptos" panose="020B0004020202020204" pitchFamily="34" charset="0"/>
                <a:sym typeface="Arial"/>
              </a:rPr>
              <a:t>elettrodomestici</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lampade</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scaldabagni</a:t>
            </a:r>
            <a:r>
              <a:rPr lang="de-DE" sz="1600" dirty="0">
                <a:solidFill>
                  <a:schemeClr val="dk1"/>
                </a:solidFill>
                <a:latin typeface="Aptos" panose="020B0004020202020204" pitchFamily="34" charset="0"/>
                <a:sym typeface="Arial"/>
              </a:rPr>
              <a:t>...</a:t>
            </a:r>
            <a:endParaRPr sz="1600" dirty="0">
              <a:solidFill>
                <a:srgbClr val="035854"/>
              </a:solidFill>
              <a:latin typeface="Aptos" panose="020B0004020202020204" pitchFamily="34" charset="0"/>
              <a:sym typeface="Arial"/>
            </a:endParaRPr>
          </a:p>
          <a:p>
            <a:pPr marL="25400" lvl="0" indent="-25400" algn="l" rtl="0">
              <a:lnSpc>
                <a:spcPct val="80000"/>
              </a:lnSpc>
              <a:spcBef>
                <a:spcPts val="2200"/>
              </a:spcBef>
              <a:spcAft>
                <a:spcPts val="0"/>
              </a:spcAft>
              <a:buSzPts val="2000"/>
              <a:buNone/>
            </a:pPr>
            <a:r>
              <a:rPr lang="de-DE" sz="1600" dirty="0">
                <a:solidFill>
                  <a:srgbClr val="035854"/>
                </a:solidFill>
                <a:latin typeface="Aptos" panose="020B0004020202020204" pitchFamily="34" charset="0"/>
                <a:sym typeface="Arial"/>
              </a:rPr>
              <a:t>Gli </a:t>
            </a:r>
            <a:r>
              <a:rPr lang="de-DE" sz="1600" dirty="0" err="1">
                <a:solidFill>
                  <a:srgbClr val="035854"/>
                </a:solidFill>
                <a:latin typeface="Aptos" panose="020B0004020202020204" pitchFamily="34" charset="0"/>
                <a:sym typeface="Arial"/>
              </a:rPr>
              <a:t>apparecchi</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sono</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classificati</a:t>
            </a:r>
            <a:r>
              <a:rPr lang="de-DE" sz="1600" dirty="0">
                <a:solidFill>
                  <a:srgbClr val="035854"/>
                </a:solidFill>
                <a:latin typeface="Aptos" panose="020B0004020202020204" pitchFamily="34" charset="0"/>
                <a:sym typeface="Arial"/>
              </a:rPr>
              <a:t> in </a:t>
            </a:r>
            <a:r>
              <a:rPr lang="de-DE" sz="1600" dirty="0" err="1">
                <a:solidFill>
                  <a:srgbClr val="035854"/>
                </a:solidFill>
                <a:latin typeface="Aptos" panose="020B0004020202020204" pitchFamily="34" charset="0"/>
                <a:sym typeface="Arial"/>
              </a:rPr>
              <a:t>base</a:t>
            </a:r>
            <a:r>
              <a:rPr lang="de-DE" sz="1600" dirty="0">
                <a:solidFill>
                  <a:srgbClr val="035854"/>
                </a:solidFill>
                <a:latin typeface="Aptos" panose="020B0004020202020204" pitchFamily="34" charset="0"/>
                <a:sym typeface="Arial"/>
              </a:rPr>
              <a:t> ai </a:t>
            </a:r>
            <a:r>
              <a:rPr lang="de-DE" sz="1600" dirty="0" err="1">
                <a:solidFill>
                  <a:srgbClr val="035854"/>
                </a:solidFill>
                <a:latin typeface="Aptos" panose="020B0004020202020204" pitchFamily="34" charset="0"/>
                <a:sym typeface="Arial"/>
              </a:rPr>
              <a:t>loro</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valori</a:t>
            </a:r>
            <a:r>
              <a:rPr lang="de-DE" sz="1600" dirty="0">
                <a:solidFill>
                  <a:srgbClr val="035854"/>
                </a:solidFill>
                <a:latin typeface="Aptos" panose="020B0004020202020204" pitchFamily="34" charset="0"/>
                <a:sym typeface="Arial"/>
              </a:rPr>
              <a:t> di </a:t>
            </a:r>
            <a:r>
              <a:rPr lang="de-DE" sz="1600" dirty="0" err="1">
                <a:solidFill>
                  <a:srgbClr val="035854"/>
                </a:solidFill>
                <a:latin typeface="Aptos" panose="020B0004020202020204" pitchFamily="34" charset="0"/>
                <a:sym typeface="Arial"/>
              </a:rPr>
              <a:t>consumo</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energetico</a:t>
            </a:r>
            <a:r>
              <a:rPr lang="de-DE" sz="1600" dirty="0">
                <a:solidFill>
                  <a:srgbClr val="035854"/>
                </a:solidFill>
                <a:latin typeface="Aptos" panose="020B0004020202020204" pitchFamily="34" charset="0"/>
                <a:sym typeface="Arial"/>
              </a:rPr>
              <a:t>.</a:t>
            </a:r>
            <a:endParaRPr dirty="0">
              <a:latin typeface="Aptos" panose="020B0004020202020204" pitchFamily="34" charset="0"/>
            </a:endParaRPr>
          </a:p>
          <a:p>
            <a:pPr marL="25400" lvl="0" indent="-25400" algn="l" rtl="0">
              <a:lnSpc>
                <a:spcPct val="80000"/>
              </a:lnSpc>
              <a:spcBef>
                <a:spcPts val="2200"/>
              </a:spcBef>
              <a:spcAft>
                <a:spcPts val="0"/>
              </a:spcAft>
              <a:buSzPts val="2000"/>
              <a:buNone/>
            </a:pPr>
            <a:r>
              <a:rPr lang="de-DE" sz="1600" dirty="0">
                <a:solidFill>
                  <a:srgbClr val="035854"/>
                </a:solidFill>
                <a:latin typeface="Aptos" panose="020B0004020202020204" pitchFamily="34" charset="0"/>
                <a:sym typeface="Arial"/>
              </a:rPr>
              <a:t>Nuova </a:t>
            </a:r>
            <a:r>
              <a:rPr lang="de-DE" sz="1600" dirty="0" err="1">
                <a:solidFill>
                  <a:srgbClr val="035854"/>
                </a:solidFill>
                <a:latin typeface="Aptos" panose="020B0004020202020204" pitchFamily="34" charset="0"/>
                <a:sym typeface="Arial"/>
              </a:rPr>
              <a:t>etichettatura</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dal</a:t>
            </a:r>
            <a:r>
              <a:rPr lang="de-DE" sz="1600" dirty="0">
                <a:solidFill>
                  <a:srgbClr val="035854"/>
                </a:solidFill>
                <a:latin typeface="Aptos" panose="020B0004020202020204" pitchFamily="34" charset="0"/>
                <a:sym typeface="Arial"/>
              </a:rPr>
              <a:t> 2021 – </a:t>
            </a:r>
            <a:r>
              <a:rPr lang="de-DE" sz="1600" dirty="0" err="1">
                <a:solidFill>
                  <a:srgbClr val="035854"/>
                </a:solidFill>
                <a:latin typeface="Aptos" panose="020B0004020202020204" pitchFamily="34" charset="0"/>
                <a:sym typeface="Arial"/>
              </a:rPr>
              <a:t>inizialmente</a:t>
            </a:r>
            <a:r>
              <a:rPr lang="de-DE" sz="1600" dirty="0">
                <a:solidFill>
                  <a:srgbClr val="035854"/>
                </a:solidFill>
                <a:latin typeface="Aptos" panose="020B0004020202020204" pitchFamily="34" charset="0"/>
                <a:sym typeface="Arial"/>
              </a:rPr>
              <a:t> per le </a:t>
            </a:r>
            <a:r>
              <a:rPr lang="de-DE" sz="1600" dirty="0" err="1">
                <a:solidFill>
                  <a:srgbClr val="035854"/>
                </a:solidFill>
                <a:latin typeface="Aptos" panose="020B0004020202020204" pitchFamily="34" charset="0"/>
                <a:sym typeface="Arial"/>
              </a:rPr>
              <a:t>classi</a:t>
            </a:r>
            <a:r>
              <a:rPr lang="de-DE" sz="1600" dirty="0">
                <a:solidFill>
                  <a:srgbClr val="035854"/>
                </a:solidFill>
                <a:latin typeface="Aptos" panose="020B0004020202020204" pitchFamily="34" charset="0"/>
                <a:sym typeface="Arial"/>
              </a:rPr>
              <a:t> </a:t>
            </a:r>
            <a:r>
              <a:rPr lang="de-DE" sz="1600" dirty="0" err="1">
                <a:solidFill>
                  <a:srgbClr val="035854"/>
                </a:solidFill>
                <a:latin typeface="Aptos" panose="020B0004020202020204" pitchFamily="34" charset="0"/>
                <a:sym typeface="Arial"/>
              </a:rPr>
              <a:t>energetiche</a:t>
            </a:r>
            <a:r>
              <a:rPr lang="de-DE" sz="1600" dirty="0">
                <a:solidFill>
                  <a:srgbClr val="035854"/>
                </a:solidFill>
                <a:latin typeface="Aptos" panose="020B0004020202020204" pitchFamily="34" charset="0"/>
                <a:sym typeface="Arial"/>
              </a:rPr>
              <a:t> da A a G per:</a:t>
            </a:r>
            <a:endParaRPr dirty="0">
              <a:latin typeface="Aptos" panose="020B0004020202020204" pitchFamily="34" charset="0"/>
            </a:endParaRPr>
          </a:p>
          <a:p>
            <a:pPr marL="609600" lvl="1" indent="-127000" algn="l" rtl="0">
              <a:lnSpc>
                <a:spcPct val="90000"/>
              </a:lnSpc>
              <a:spcBef>
                <a:spcPts val="600"/>
              </a:spcBef>
              <a:spcAft>
                <a:spcPts val="0"/>
              </a:spcAft>
              <a:buSzPts val="2000"/>
              <a:buChar char="•"/>
            </a:pPr>
            <a:r>
              <a:rPr lang="de-DE" sz="1600" dirty="0" err="1">
                <a:solidFill>
                  <a:schemeClr val="dk1"/>
                </a:solidFill>
                <a:latin typeface="Aptos" panose="020B0004020202020204" pitchFamily="34" charset="0"/>
                <a:sym typeface="Arial"/>
              </a:rPr>
              <a:t>Frigoriferi</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e</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congelatori</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compresi</a:t>
            </a:r>
            <a:r>
              <a:rPr lang="de-DE" sz="1600" dirty="0">
                <a:solidFill>
                  <a:schemeClr val="dk1"/>
                </a:solidFill>
                <a:latin typeface="Aptos" panose="020B0004020202020204" pitchFamily="34" charset="0"/>
                <a:sym typeface="Arial"/>
              </a:rPr>
              <a:t> i </a:t>
            </a:r>
            <a:r>
              <a:rPr lang="de-DE" sz="1600" dirty="0" err="1">
                <a:solidFill>
                  <a:schemeClr val="dk1"/>
                </a:solidFill>
                <a:latin typeface="Aptos" panose="020B0004020202020204" pitchFamily="34" charset="0"/>
                <a:sym typeface="Arial"/>
              </a:rPr>
              <a:t>refrigeratori</a:t>
            </a:r>
            <a:r>
              <a:rPr lang="de-DE" sz="1600" dirty="0">
                <a:solidFill>
                  <a:schemeClr val="dk1"/>
                </a:solidFill>
                <a:latin typeface="Aptos" panose="020B0004020202020204" pitchFamily="34" charset="0"/>
                <a:sym typeface="Arial"/>
              </a:rPr>
              <a:t> per </a:t>
            </a:r>
            <a:r>
              <a:rPr lang="de-DE" sz="1600" dirty="0" err="1">
                <a:solidFill>
                  <a:schemeClr val="dk1"/>
                </a:solidFill>
                <a:latin typeface="Aptos" panose="020B0004020202020204" pitchFamily="34" charset="0"/>
                <a:sym typeface="Arial"/>
              </a:rPr>
              <a:t>vini</a:t>
            </a:r>
            <a:endParaRPr sz="1600" dirty="0">
              <a:solidFill>
                <a:schemeClr val="dk1"/>
              </a:solidFill>
              <a:latin typeface="Aptos" panose="020B0004020202020204" pitchFamily="34" charset="0"/>
              <a:sym typeface="Arial"/>
            </a:endParaRPr>
          </a:p>
          <a:p>
            <a:pPr marL="609600" lvl="1" indent="-127000" algn="l" rtl="0">
              <a:lnSpc>
                <a:spcPct val="90000"/>
              </a:lnSpc>
              <a:spcBef>
                <a:spcPts val="600"/>
              </a:spcBef>
              <a:spcAft>
                <a:spcPts val="0"/>
              </a:spcAft>
              <a:buSzPts val="2000"/>
              <a:buChar char="•"/>
            </a:pPr>
            <a:r>
              <a:rPr lang="de-DE" sz="1600" dirty="0" err="1">
                <a:solidFill>
                  <a:schemeClr val="dk1"/>
                </a:solidFill>
                <a:latin typeface="Aptos" panose="020B0004020202020204" pitchFamily="34" charset="0"/>
                <a:sym typeface="Arial"/>
              </a:rPr>
              <a:t>Lavastoviglie</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lavatrici</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comprese</a:t>
            </a:r>
            <a:r>
              <a:rPr lang="de-DE" sz="1600" dirty="0">
                <a:solidFill>
                  <a:schemeClr val="dk1"/>
                </a:solidFill>
                <a:latin typeface="Aptos" panose="020B0004020202020204" pitchFamily="34" charset="0"/>
                <a:sym typeface="Arial"/>
              </a:rPr>
              <a:t> le </a:t>
            </a:r>
            <a:r>
              <a:rPr lang="de-DE" sz="1600" dirty="0" err="1">
                <a:solidFill>
                  <a:schemeClr val="dk1"/>
                </a:solidFill>
                <a:latin typeface="Aptos" panose="020B0004020202020204" pitchFamily="34" charset="0"/>
                <a:sym typeface="Arial"/>
              </a:rPr>
              <a:t>lavasciuga</a:t>
            </a:r>
            <a:endParaRPr sz="1600" dirty="0">
              <a:solidFill>
                <a:schemeClr val="dk1"/>
              </a:solidFill>
              <a:latin typeface="Aptos" panose="020B0004020202020204" pitchFamily="34" charset="0"/>
              <a:sym typeface="Arial"/>
            </a:endParaRPr>
          </a:p>
          <a:p>
            <a:pPr marL="609600" lvl="1" indent="-127000" algn="l" rtl="0">
              <a:lnSpc>
                <a:spcPct val="90000"/>
              </a:lnSpc>
              <a:spcBef>
                <a:spcPts val="600"/>
              </a:spcBef>
              <a:spcAft>
                <a:spcPts val="0"/>
              </a:spcAft>
              <a:buSzPts val="2000"/>
              <a:buChar char="•"/>
            </a:pPr>
            <a:r>
              <a:rPr lang="de-DE" sz="1600" dirty="0">
                <a:solidFill>
                  <a:schemeClr val="dk1"/>
                </a:solidFill>
                <a:latin typeface="Aptos" panose="020B0004020202020204" pitchFamily="34" charset="0"/>
                <a:sym typeface="Arial"/>
              </a:rPr>
              <a:t>Schermi </a:t>
            </a:r>
            <a:r>
              <a:rPr lang="de-DE" sz="1600" dirty="0" err="1">
                <a:solidFill>
                  <a:schemeClr val="dk1"/>
                </a:solidFill>
                <a:latin typeface="Aptos" panose="020B0004020202020204" pitchFamily="34" charset="0"/>
                <a:sym typeface="Arial"/>
              </a:rPr>
              <a:t>elettronici</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compresi</a:t>
            </a:r>
            <a:r>
              <a:rPr lang="de-DE" sz="1600" dirty="0">
                <a:solidFill>
                  <a:schemeClr val="dk1"/>
                </a:solidFill>
                <a:latin typeface="Aptos" panose="020B0004020202020204" pitchFamily="34" charset="0"/>
                <a:sym typeface="Arial"/>
              </a:rPr>
              <a:t> i </a:t>
            </a:r>
            <a:r>
              <a:rPr lang="de-DE" sz="1600" dirty="0" err="1">
                <a:solidFill>
                  <a:schemeClr val="dk1"/>
                </a:solidFill>
                <a:latin typeface="Aptos" panose="020B0004020202020204" pitchFamily="34" charset="0"/>
                <a:sym typeface="Arial"/>
              </a:rPr>
              <a:t>televisori</a:t>
            </a:r>
            <a:r>
              <a:rPr lang="de-DE" sz="1600" dirty="0">
                <a:solidFill>
                  <a:schemeClr val="dk1"/>
                </a:solidFill>
                <a:latin typeface="Aptos" panose="020B0004020202020204" pitchFamily="34" charset="0"/>
                <a:sym typeface="Arial"/>
              </a:rPr>
              <a:t> </a:t>
            </a:r>
            <a:endParaRPr dirty="0">
              <a:latin typeface="Aptos" panose="020B0004020202020204" pitchFamily="34" charset="0"/>
            </a:endParaRPr>
          </a:p>
          <a:p>
            <a:pPr marL="609600" lvl="1" indent="-127000" algn="l" rtl="0">
              <a:lnSpc>
                <a:spcPct val="90000"/>
              </a:lnSpc>
              <a:spcBef>
                <a:spcPts val="600"/>
              </a:spcBef>
              <a:spcAft>
                <a:spcPts val="0"/>
              </a:spcAft>
              <a:buSzPts val="2000"/>
              <a:buChar char="•"/>
            </a:pPr>
            <a:r>
              <a:rPr lang="de-DE" sz="1600" dirty="0" err="1">
                <a:solidFill>
                  <a:schemeClr val="dk1"/>
                </a:solidFill>
                <a:latin typeface="Aptos" panose="020B0004020202020204" pitchFamily="34" charset="0"/>
                <a:sym typeface="Arial"/>
              </a:rPr>
              <a:t>Lampade</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e</a:t>
            </a:r>
            <a:r>
              <a:rPr lang="de-DE" sz="1600" dirty="0">
                <a:solidFill>
                  <a:schemeClr val="dk1"/>
                </a:solidFill>
                <a:latin typeface="Aptos" panose="020B0004020202020204" pitchFamily="34" charset="0"/>
                <a:sym typeface="Arial"/>
              </a:rPr>
              <a:t> </a:t>
            </a:r>
            <a:r>
              <a:rPr lang="de-DE" sz="1600" dirty="0" err="1">
                <a:solidFill>
                  <a:schemeClr val="dk1"/>
                </a:solidFill>
                <a:latin typeface="Aptos" panose="020B0004020202020204" pitchFamily="34" charset="0"/>
                <a:sym typeface="Arial"/>
              </a:rPr>
              <a:t>apparecchi</a:t>
            </a:r>
            <a:r>
              <a:rPr lang="de-DE" sz="1600" dirty="0">
                <a:solidFill>
                  <a:schemeClr val="dk1"/>
                </a:solidFill>
                <a:latin typeface="Aptos" panose="020B0004020202020204" pitchFamily="34" charset="0"/>
                <a:sym typeface="Arial"/>
              </a:rPr>
              <a:t> di </a:t>
            </a:r>
            <a:r>
              <a:rPr lang="de-DE" sz="1600" dirty="0" err="1">
                <a:solidFill>
                  <a:schemeClr val="dk1"/>
                </a:solidFill>
                <a:latin typeface="Aptos" panose="020B0004020202020204" pitchFamily="34" charset="0"/>
                <a:sym typeface="Arial"/>
              </a:rPr>
              <a:t>illuminazione</a:t>
            </a:r>
            <a:endParaRPr sz="1600" dirty="0">
              <a:solidFill>
                <a:schemeClr val="dk1"/>
              </a:solidFill>
              <a:latin typeface="Aptos" panose="020B0004020202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4" descr="The organic logo - European Commission"/>
          <p:cNvPicPr preferRelativeResize="0"/>
          <p:nvPr/>
        </p:nvPicPr>
        <p:blipFill rotWithShape="1">
          <a:blip r:embed="rId3">
            <a:alphaModFix/>
          </a:blip>
          <a:srcRect/>
          <a:stretch/>
        </p:blipFill>
        <p:spPr>
          <a:xfrm>
            <a:off x="8710863" y="2696278"/>
            <a:ext cx="2678731" cy="2475797"/>
          </a:xfrm>
          <a:prstGeom prst="rect">
            <a:avLst/>
          </a:prstGeom>
          <a:noFill/>
          <a:ln>
            <a:noFill/>
          </a:ln>
        </p:spPr>
      </p:pic>
      <p:sp>
        <p:nvSpPr>
          <p:cNvPr id="177" name="Google Shape;177;p34"/>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gn="l" rtl="0">
              <a:lnSpc>
                <a:spcPct val="12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Logo </a:t>
            </a:r>
            <a:r>
              <a:rPr lang="de-DE" dirty="0" err="1">
                <a:latin typeface="Aptos" panose="020B0004020202020204" pitchFamily="34" charset="0"/>
              </a:rPr>
              <a:t>biologico</a:t>
            </a:r>
            <a:r>
              <a:rPr lang="de-DE" dirty="0">
                <a:latin typeface="Aptos" panose="020B0004020202020204" pitchFamily="34" charset="0"/>
              </a:rPr>
              <a:t> UE per i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agricoli</a:t>
            </a:r>
            <a:endParaRPr dirty="0">
              <a:latin typeface="Aptos" panose="020B0004020202020204" pitchFamily="34" charset="0"/>
            </a:endParaRPr>
          </a:p>
          <a:p>
            <a:pPr marL="571500" lvl="0" indent="-342900" algn="l" rtl="0">
              <a:lnSpc>
                <a:spcPct val="120000"/>
              </a:lnSpc>
              <a:spcBef>
                <a:spcPts val="2200"/>
              </a:spcBef>
              <a:spcAft>
                <a:spcPts val="0"/>
              </a:spcAft>
              <a:buSzPts val="2400"/>
              <a:buFont typeface="Arial" panose="020B0604020202020204" pitchFamily="34" charset="0"/>
              <a:buChar char="•"/>
            </a:pPr>
            <a:r>
              <a:rPr lang="de-DE" dirty="0">
                <a:latin typeface="Aptos" panose="020B0004020202020204" pitchFamily="34" charset="0"/>
              </a:rPr>
              <a:t>Deve </a:t>
            </a:r>
            <a:r>
              <a:rPr lang="de-DE" dirty="0" err="1">
                <a:latin typeface="Aptos" panose="020B0004020202020204" pitchFamily="34" charset="0"/>
              </a:rPr>
              <a:t>apparire</a:t>
            </a:r>
            <a:r>
              <a:rPr lang="de-DE" dirty="0">
                <a:latin typeface="Aptos" panose="020B0004020202020204" pitchFamily="34" charset="0"/>
              </a:rPr>
              <a:t> </a:t>
            </a:r>
            <a:r>
              <a:rPr lang="de-DE" dirty="0" err="1">
                <a:latin typeface="Aptos" panose="020B0004020202020204" pitchFamily="34" charset="0"/>
              </a:rPr>
              <a:t>su</a:t>
            </a:r>
            <a:r>
              <a:rPr lang="de-DE" dirty="0">
                <a:latin typeface="Aptos" panose="020B0004020202020204" pitchFamily="34" charset="0"/>
              </a:rPr>
              <a:t> tutti i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alimentari</a:t>
            </a:r>
            <a:r>
              <a:rPr lang="de-DE" dirty="0">
                <a:latin typeface="Aptos" panose="020B0004020202020204" pitchFamily="34" charset="0"/>
              </a:rPr>
              <a:t> </a:t>
            </a:r>
            <a:r>
              <a:rPr lang="de-DE" dirty="0" err="1">
                <a:latin typeface="Aptos" panose="020B0004020202020204" pitchFamily="34" charset="0"/>
              </a:rPr>
              <a:t>confezionati</a:t>
            </a:r>
            <a:r>
              <a:rPr lang="de-DE" dirty="0">
                <a:latin typeface="Aptos" panose="020B0004020202020204" pitchFamily="34" charset="0"/>
              </a:rPr>
              <a:t> </a:t>
            </a:r>
            <a:r>
              <a:rPr lang="de-DE" dirty="0" err="1">
                <a:latin typeface="Aptos" panose="020B0004020202020204" pitchFamily="34" charset="0"/>
              </a:rPr>
              <a:t>prodotti</a:t>
            </a:r>
            <a:r>
              <a:rPr lang="de-DE" dirty="0">
                <a:latin typeface="Aptos" panose="020B0004020202020204" pitchFamily="34" charset="0"/>
              </a:rPr>
              <a:t> </a:t>
            </a:r>
            <a:r>
              <a:rPr lang="de-DE" dirty="0" err="1">
                <a:latin typeface="Aptos" panose="020B0004020202020204" pitchFamily="34" charset="0"/>
              </a:rPr>
              <a:t>all’interno</a:t>
            </a:r>
            <a:r>
              <a:rPr lang="de-DE" dirty="0">
                <a:latin typeface="Aptos" panose="020B0004020202020204" pitchFamily="34" charset="0"/>
              </a:rPr>
              <a:t> </a:t>
            </a:r>
            <a:r>
              <a:rPr lang="de-DE" dirty="0" err="1">
                <a:latin typeface="Aptos" panose="020B0004020202020204" pitchFamily="34" charset="0"/>
              </a:rPr>
              <a:t>dell’UE</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commercializzati</a:t>
            </a:r>
            <a:r>
              <a:rPr lang="de-DE" dirty="0">
                <a:latin typeface="Aptos" panose="020B0004020202020204" pitchFamily="34" charset="0"/>
              </a:rPr>
              <a:t> </a:t>
            </a:r>
            <a:r>
              <a:rPr lang="de-DE" dirty="0" err="1">
                <a:latin typeface="Aptos" panose="020B0004020202020204" pitchFamily="34" charset="0"/>
              </a:rPr>
              <a:t>come</a:t>
            </a:r>
            <a:r>
              <a:rPr lang="de-DE" dirty="0">
                <a:latin typeface="Aptos" panose="020B0004020202020204" pitchFamily="34" charset="0"/>
              </a:rPr>
              <a:t> </a:t>
            </a:r>
            <a:r>
              <a:rPr lang="de-DE" dirty="0" err="1">
                <a:latin typeface="Aptos" panose="020B0004020202020204" pitchFamily="34" charset="0"/>
              </a:rPr>
              <a:t>biologici</a:t>
            </a:r>
            <a:endParaRPr dirty="0">
              <a:latin typeface="Aptos" panose="020B0004020202020204" pitchFamily="34" charset="0"/>
            </a:endParaRPr>
          </a:p>
        </p:txBody>
      </p:sp>
      <p:sp>
        <p:nvSpPr>
          <p:cNvPr id="178" name="Google Shape;178;p34"/>
          <p:cNvSpPr txBox="1">
            <a:spLocks noGrp="1"/>
          </p:cNvSpPr>
          <p:nvPr>
            <p:ph type="title"/>
          </p:nvPr>
        </p:nvSpPr>
        <p:spPr>
          <a:xfrm>
            <a:off x="394664" y="405297"/>
            <a:ext cx="6787800" cy="1593600"/>
          </a:xfrm>
          <a:prstGeom prst="rect">
            <a:avLst/>
          </a:prstGeom>
          <a:noFill/>
          <a:ln>
            <a:noFill/>
          </a:ln>
        </p:spPr>
        <p:txBody>
          <a:bodyPr spcFirstLastPara="1" wrap="square" lIns="0" tIns="0" rIns="0" bIns="0" anchor="b" anchorCtr="0">
            <a:noAutofit/>
          </a:bodyPr>
          <a:lstStyle/>
          <a:p>
            <a:pPr marL="22860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previste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dalla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normativa</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594359" y="44917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volontarie</a:t>
            </a:r>
            <a:r>
              <a:rPr lang="de-DE" dirty="0">
                <a:latin typeface="Aptos Serif" panose="02020604070405020304" pitchFamily="18" charset="0"/>
                <a:ea typeface="Arial"/>
                <a:cs typeface="Aptos Serif" panose="02020604070405020304" pitchFamily="18" charset="0"/>
                <a:sym typeface="Arial"/>
              </a:rPr>
              <a:t> o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tipo</a:t>
            </a:r>
            <a:r>
              <a:rPr lang="de-DE" dirty="0">
                <a:latin typeface="Aptos Serif" panose="02020604070405020304" pitchFamily="18" charset="0"/>
                <a:ea typeface="Arial"/>
                <a:cs typeface="Aptos Serif" panose="02020604070405020304" pitchFamily="18" charset="0"/>
                <a:sym typeface="Arial"/>
              </a:rPr>
              <a:t> I</a:t>
            </a:r>
            <a:endParaRPr dirty="0">
              <a:latin typeface="Aptos Serif" panose="02020604070405020304" pitchFamily="18" charset="0"/>
              <a:cs typeface="Aptos Serif" panose="02020604070405020304" pitchFamily="18" charset="0"/>
            </a:endParaRPr>
          </a:p>
        </p:txBody>
      </p:sp>
      <p:pic>
        <p:nvPicPr>
          <p:cNvPr id="185" name="Google Shape;185;p35"/>
          <p:cNvPicPr preferRelativeResize="0"/>
          <p:nvPr/>
        </p:nvPicPr>
        <p:blipFill rotWithShape="1">
          <a:blip r:embed="rId3">
            <a:alphaModFix/>
          </a:blip>
          <a:srcRect/>
          <a:stretch/>
        </p:blipFill>
        <p:spPr>
          <a:xfrm>
            <a:off x="7806521" y="1783079"/>
            <a:ext cx="1275456" cy="1530547"/>
          </a:xfrm>
          <a:prstGeom prst="rect">
            <a:avLst/>
          </a:prstGeom>
          <a:noFill/>
          <a:ln>
            <a:noFill/>
          </a:ln>
        </p:spPr>
      </p:pic>
      <p:pic>
        <p:nvPicPr>
          <p:cNvPr id="186" name="Google Shape;186;p35"/>
          <p:cNvPicPr preferRelativeResize="0"/>
          <p:nvPr/>
        </p:nvPicPr>
        <p:blipFill rotWithShape="1">
          <a:blip r:embed="rId4">
            <a:alphaModFix/>
          </a:blip>
          <a:srcRect/>
          <a:stretch/>
        </p:blipFill>
        <p:spPr>
          <a:xfrm>
            <a:off x="9926591" y="3761872"/>
            <a:ext cx="1310607" cy="1293210"/>
          </a:xfrm>
          <a:prstGeom prst="rect">
            <a:avLst/>
          </a:prstGeom>
          <a:noFill/>
          <a:ln>
            <a:noFill/>
          </a:ln>
        </p:spPr>
      </p:pic>
      <p:pic>
        <p:nvPicPr>
          <p:cNvPr id="187" name="Google Shape;187;p35"/>
          <p:cNvPicPr preferRelativeResize="0"/>
          <p:nvPr/>
        </p:nvPicPr>
        <p:blipFill rotWithShape="1">
          <a:blip r:embed="rId5">
            <a:alphaModFix/>
          </a:blip>
          <a:srcRect/>
          <a:stretch/>
        </p:blipFill>
        <p:spPr>
          <a:xfrm>
            <a:off x="7728522" y="3664406"/>
            <a:ext cx="1431454" cy="1291948"/>
          </a:xfrm>
          <a:prstGeom prst="rect">
            <a:avLst/>
          </a:prstGeom>
          <a:noFill/>
          <a:ln>
            <a:noFill/>
          </a:ln>
        </p:spPr>
      </p:pic>
      <p:pic>
        <p:nvPicPr>
          <p:cNvPr id="188" name="Google Shape;188;p35"/>
          <p:cNvPicPr preferRelativeResize="0"/>
          <p:nvPr/>
        </p:nvPicPr>
        <p:blipFill rotWithShape="1">
          <a:blip r:embed="rId6">
            <a:alphaModFix/>
          </a:blip>
          <a:srcRect/>
          <a:stretch/>
        </p:blipFill>
        <p:spPr>
          <a:xfrm>
            <a:off x="7838155" y="5379064"/>
            <a:ext cx="1246981" cy="1222742"/>
          </a:xfrm>
          <a:prstGeom prst="rect">
            <a:avLst/>
          </a:prstGeom>
          <a:noFill/>
          <a:ln>
            <a:noFill/>
          </a:ln>
        </p:spPr>
      </p:pic>
      <p:sp>
        <p:nvSpPr>
          <p:cNvPr id="189" name="Google Shape;189;p35"/>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Autofit/>
          </a:bodyPr>
          <a:lstStyle/>
          <a:p>
            <a:pPr marL="457200" lvl="0" indent="-228600" algn="l" rtl="0">
              <a:lnSpc>
                <a:spcPct val="120000"/>
              </a:lnSpc>
              <a:spcBef>
                <a:spcPts val="2200"/>
              </a:spcBef>
              <a:spcAft>
                <a:spcPts val="0"/>
              </a:spcAft>
              <a:buSzPts val="1600"/>
              <a:buNone/>
            </a:pPr>
            <a:r>
              <a:rPr lang="de-DE" sz="1600" dirty="0" err="1">
                <a:latin typeface="Aptos" panose="020B0004020202020204" pitchFamily="34" charset="0"/>
                <a:sym typeface="Arial"/>
              </a:rPr>
              <a:t>Certificazione</a:t>
            </a:r>
            <a:r>
              <a:rPr lang="de-DE" sz="1600" dirty="0">
                <a:latin typeface="Aptos" panose="020B0004020202020204" pitchFamily="34" charset="0"/>
                <a:sym typeface="Arial"/>
              </a:rPr>
              <a:t> </a:t>
            </a:r>
            <a:r>
              <a:rPr lang="de-DE" sz="1600" dirty="0" err="1">
                <a:latin typeface="Aptos" panose="020B0004020202020204" pitchFamily="34" charset="0"/>
                <a:sym typeface="Arial"/>
              </a:rPr>
              <a:t>dei</a:t>
            </a:r>
            <a:r>
              <a:rPr lang="de-DE" sz="1600" dirty="0">
                <a:latin typeface="Aptos" panose="020B0004020202020204" pitchFamily="34" charset="0"/>
                <a:sym typeface="Arial"/>
              </a:rPr>
              <a:t> </a:t>
            </a:r>
            <a:r>
              <a:rPr lang="de-DE" sz="1600" dirty="0" err="1">
                <a:latin typeface="Aptos" panose="020B0004020202020204" pitchFamily="34" charset="0"/>
                <a:sym typeface="Arial"/>
              </a:rPr>
              <a:t>prodotti</a:t>
            </a:r>
            <a:r>
              <a:rPr lang="de-DE" sz="1600" dirty="0">
                <a:latin typeface="Aptos" panose="020B0004020202020204" pitchFamily="34" charset="0"/>
                <a:sym typeface="Arial"/>
              </a:rPr>
              <a:t> da </a:t>
            </a:r>
            <a:r>
              <a:rPr lang="de-DE" sz="1600" dirty="0" err="1">
                <a:latin typeface="Aptos" panose="020B0004020202020204" pitchFamily="34" charset="0"/>
                <a:sym typeface="Arial"/>
              </a:rPr>
              <a:t>parte</a:t>
            </a:r>
            <a:r>
              <a:rPr lang="de-DE" sz="1600" dirty="0">
                <a:latin typeface="Aptos" panose="020B0004020202020204" pitchFamily="34" charset="0"/>
                <a:sym typeface="Arial"/>
              </a:rPr>
              <a:t> di </a:t>
            </a:r>
            <a:r>
              <a:rPr lang="de-DE" sz="1600" dirty="0" err="1">
                <a:latin typeface="Aptos" panose="020B0004020202020204" pitchFamily="34" charset="0"/>
                <a:sym typeface="Arial"/>
              </a:rPr>
              <a:t>soggetti</a:t>
            </a:r>
            <a:r>
              <a:rPr lang="de-DE" sz="1600" dirty="0">
                <a:latin typeface="Aptos" panose="020B0004020202020204" pitchFamily="34" charset="0"/>
                <a:sym typeface="Arial"/>
              </a:rPr>
              <a:t> </a:t>
            </a:r>
            <a:r>
              <a:rPr lang="de-DE" sz="1600" dirty="0" err="1">
                <a:latin typeface="Aptos" panose="020B0004020202020204" pitchFamily="34" charset="0"/>
                <a:sym typeface="Arial"/>
              </a:rPr>
              <a:t>terzi</a:t>
            </a:r>
            <a:r>
              <a:rPr lang="de-DE" sz="1600" dirty="0">
                <a:latin typeface="Aptos" panose="020B0004020202020204" pitchFamily="34" charset="0"/>
                <a:sym typeface="Arial"/>
              </a:rPr>
              <a:t> </a:t>
            </a:r>
            <a:r>
              <a:rPr lang="de-DE" sz="1600" dirty="0" err="1">
                <a:latin typeface="Aptos" panose="020B0004020202020204" pitchFamily="34" charset="0"/>
                <a:sym typeface="Arial"/>
              </a:rPr>
              <a:t>indipendenti</a:t>
            </a:r>
            <a:endParaRPr sz="1600" dirty="0">
              <a:latin typeface="Aptos" panose="020B0004020202020204" pitchFamily="34" charset="0"/>
              <a:sym typeface="Arial"/>
            </a:endParaRPr>
          </a:p>
          <a:p>
            <a:pPr marL="457200" lvl="0" indent="-228600" algn="l" rtl="0">
              <a:lnSpc>
                <a:spcPct val="120000"/>
              </a:lnSpc>
              <a:spcBef>
                <a:spcPts val="2200"/>
              </a:spcBef>
              <a:spcAft>
                <a:spcPts val="0"/>
              </a:spcAft>
              <a:buSzPts val="1600"/>
              <a:buNone/>
            </a:pPr>
            <a:r>
              <a:rPr lang="de-DE" sz="1600" dirty="0">
                <a:latin typeface="Aptos" panose="020B0004020202020204" pitchFamily="34" charset="0"/>
                <a:sym typeface="Arial"/>
              </a:rPr>
              <a:t>		</a:t>
            </a:r>
            <a:r>
              <a:rPr lang="de-DE" sz="1600" dirty="0" err="1">
                <a:latin typeface="Aptos" panose="020B0004020202020204" pitchFamily="34" charset="0"/>
                <a:sym typeface="Arial"/>
              </a:rPr>
              <a:t>Attestazioni</a:t>
            </a:r>
            <a:r>
              <a:rPr lang="de-DE" sz="1600" dirty="0">
                <a:latin typeface="Aptos" panose="020B0004020202020204" pitchFamily="34" charset="0"/>
                <a:sym typeface="Arial"/>
              </a:rPr>
              <a:t> relative a </a:t>
            </a:r>
            <a:r>
              <a:rPr lang="de-DE" sz="1600" dirty="0" err="1">
                <a:latin typeface="Aptos" panose="020B0004020202020204" pitchFamily="34" charset="0"/>
                <a:sym typeface="Arial"/>
              </a:rPr>
              <a:t>determinate</a:t>
            </a:r>
            <a:r>
              <a:rPr lang="de-DE" sz="1600" dirty="0">
                <a:latin typeface="Aptos" panose="020B0004020202020204" pitchFamily="34" charset="0"/>
                <a:sym typeface="Arial"/>
              </a:rPr>
              <a:t> </a:t>
            </a:r>
            <a:r>
              <a:rPr lang="de-DE" sz="1600" dirty="0" err="1">
                <a:latin typeface="Aptos" panose="020B0004020202020204" pitchFamily="34" charset="0"/>
                <a:sym typeface="Arial"/>
              </a:rPr>
              <a:t>caratteristiche</a:t>
            </a:r>
            <a:r>
              <a:rPr lang="de-DE" sz="1600" dirty="0">
                <a:latin typeface="Aptos" panose="020B0004020202020204" pitchFamily="34" charset="0"/>
                <a:sym typeface="Arial"/>
              </a:rPr>
              <a:t> </a:t>
            </a:r>
            <a:r>
              <a:rPr lang="de-DE" sz="1600" dirty="0" err="1">
                <a:latin typeface="Aptos" panose="020B0004020202020204" pitchFamily="34" charset="0"/>
                <a:sym typeface="Arial"/>
              </a:rPr>
              <a:t>ambientali</a:t>
            </a:r>
            <a:endParaRPr sz="1600" dirty="0">
              <a:latin typeface="Aptos" panose="020B0004020202020204" pitchFamily="34" charset="0"/>
              <a:sym typeface="Arial"/>
            </a:endParaRPr>
          </a:p>
          <a:p>
            <a:pPr marL="914400" lvl="1" indent="-355600" algn="l" rtl="0">
              <a:lnSpc>
                <a:spcPct val="120000"/>
              </a:lnSpc>
              <a:spcBef>
                <a:spcPts val="600"/>
              </a:spcBef>
              <a:spcAft>
                <a:spcPts val="0"/>
              </a:spcAft>
              <a:buSzPts val="1600"/>
              <a:buChar char="•"/>
            </a:pPr>
            <a:r>
              <a:rPr lang="de-DE" sz="1600" dirty="0">
                <a:latin typeface="Aptos" panose="020B0004020202020204" pitchFamily="34" charset="0"/>
                <a:sym typeface="Arial"/>
              </a:rPr>
              <a:t>Rispetto </a:t>
            </a:r>
            <a:r>
              <a:rPr lang="de-DE" sz="1600" dirty="0" err="1">
                <a:latin typeface="Aptos" panose="020B0004020202020204" pitchFamily="34" charset="0"/>
                <a:sym typeface="Arial"/>
              </a:rPr>
              <a:t>dei</a:t>
            </a:r>
            <a:r>
              <a:rPr lang="de-DE" sz="1600" dirty="0">
                <a:latin typeface="Aptos" panose="020B0004020202020204" pitchFamily="34" charset="0"/>
                <a:sym typeface="Arial"/>
              </a:rPr>
              <a:t> </a:t>
            </a:r>
            <a:r>
              <a:rPr lang="de-DE" sz="1600" dirty="0" err="1">
                <a:latin typeface="Aptos" panose="020B0004020202020204" pitchFamily="34" charset="0"/>
                <a:sym typeface="Arial"/>
              </a:rPr>
              <a:t>valori</a:t>
            </a:r>
            <a:r>
              <a:rPr lang="de-DE" sz="1600" dirty="0">
                <a:latin typeface="Aptos" panose="020B0004020202020204" pitchFamily="34" charset="0"/>
                <a:sym typeface="Arial"/>
              </a:rPr>
              <a:t> </a:t>
            </a:r>
            <a:r>
              <a:rPr lang="de-DE" sz="1600" dirty="0" err="1">
                <a:latin typeface="Aptos" panose="020B0004020202020204" pitchFamily="34" charset="0"/>
                <a:sym typeface="Arial"/>
              </a:rPr>
              <a:t>limite</a:t>
            </a:r>
            <a:r>
              <a:rPr lang="de-DE" sz="1600" dirty="0">
                <a:latin typeface="Aptos" panose="020B0004020202020204" pitchFamily="34" charset="0"/>
                <a:sym typeface="Arial"/>
              </a:rPr>
              <a:t> per le </a:t>
            </a:r>
            <a:r>
              <a:rPr lang="de-DE" sz="1600" dirty="0" err="1">
                <a:latin typeface="Aptos" panose="020B0004020202020204" pitchFamily="34" charset="0"/>
                <a:sym typeface="Arial"/>
              </a:rPr>
              <a:t>sostanze</a:t>
            </a:r>
            <a:r>
              <a:rPr lang="de-DE" sz="1600" dirty="0">
                <a:latin typeface="Aptos" panose="020B0004020202020204" pitchFamily="34" charset="0"/>
                <a:sym typeface="Arial"/>
              </a:rPr>
              <a:t> </a:t>
            </a:r>
            <a:r>
              <a:rPr lang="de-DE" sz="1600" dirty="0" err="1">
                <a:latin typeface="Aptos" panose="020B0004020202020204" pitchFamily="34" charset="0"/>
                <a:sym typeface="Arial"/>
              </a:rPr>
              <a:t>inquinanti</a:t>
            </a:r>
            <a:endParaRPr sz="1600" dirty="0">
              <a:latin typeface="Aptos" panose="020B0004020202020204" pitchFamily="34" charset="0"/>
              <a:sym typeface="Arial"/>
            </a:endParaRPr>
          </a:p>
          <a:p>
            <a:pPr marL="914400" lvl="1" indent="-355600" algn="l" rtl="0">
              <a:lnSpc>
                <a:spcPct val="120000"/>
              </a:lnSpc>
              <a:spcBef>
                <a:spcPts val="600"/>
              </a:spcBef>
              <a:spcAft>
                <a:spcPts val="0"/>
              </a:spcAft>
              <a:buSzPts val="1600"/>
              <a:buChar char="•"/>
            </a:pPr>
            <a:r>
              <a:rPr lang="de-DE" sz="1600" dirty="0">
                <a:latin typeface="Aptos" panose="020B0004020202020204" pitchFamily="34" charset="0"/>
                <a:sym typeface="Arial"/>
              </a:rPr>
              <a:t>Rispetto </a:t>
            </a:r>
            <a:r>
              <a:rPr lang="de-DE" sz="1600" dirty="0" err="1">
                <a:latin typeface="Aptos" panose="020B0004020202020204" pitchFamily="34" charset="0"/>
                <a:sym typeface="Arial"/>
              </a:rPr>
              <a:t>dei</a:t>
            </a:r>
            <a:r>
              <a:rPr lang="de-DE" sz="1600" dirty="0">
                <a:latin typeface="Aptos" panose="020B0004020202020204" pitchFamily="34" charset="0"/>
                <a:sym typeface="Arial"/>
              </a:rPr>
              <a:t> </a:t>
            </a:r>
            <a:r>
              <a:rPr lang="de-DE" sz="1600" dirty="0" err="1">
                <a:latin typeface="Aptos" panose="020B0004020202020204" pitchFamily="34" charset="0"/>
                <a:sym typeface="Arial"/>
              </a:rPr>
              <a:t>valori</a:t>
            </a:r>
            <a:r>
              <a:rPr lang="de-DE" sz="1600" dirty="0">
                <a:latin typeface="Aptos" panose="020B0004020202020204" pitchFamily="34" charset="0"/>
                <a:sym typeface="Arial"/>
              </a:rPr>
              <a:t> di </a:t>
            </a:r>
            <a:r>
              <a:rPr lang="de-DE" sz="1600" dirty="0" err="1">
                <a:latin typeface="Aptos" panose="020B0004020202020204" pitchFamily="34" charset="0"/>
                <a:sym typeface="Arial"/>
              </a:rPr>
              <a:t>consumo</a:t>
            </a:r>
            <a:r>
              <a:rPr lang="de-DE" sz="1600" dirty="0">
                <a:latin typeface="Aptos" panose="020B0004020202020204" pitchFamily="34" charset="0"/>
                <a:sym typeface="Arial"/>
              </a:rPr>
              <a:t> </a:t>
            </a:r>
            <a:r>
              <a:rPr lang="de-DE" sz="1600" dirty="0" err="1">
                <a:latin typeface="Aptos" panose="020B0004020202020204" pitchFamily="34" charset="0"/>
                <a:sym typeface="Arial"/>
              </a:rPr>
              <a:t>energetico</a:t>
            </a:r>
            <a:r>
              <a:rPr lang="de-DE" sz="1600" dirty="0">
                <a:latin typeface="Aptos" panose="020B0004020202020204" pitchFamily="34" charset="0"/>
                <a:sym typeface="Arial"/>
              </a:rPr>
              <a:t> </a:t>
            </a:r>
            <a:r>
              <a:rPr lang="de-DE" sz="1600" dirty="0" err="1">
                <a:latin typeface="Aptos" panose="020B0004020202020204" pitchFamily="34" charset="0"/>
                <a:sym typeface="Arial"/>
              </a:rPr>
              <a:t>stabiliti</a:t>
            </a:r>
            <a:endParaRPr sz="1600" dirty="0">
              <a:latin typeface="Aptos" panose="020B0004020202020204" pitchFamily="34" charset="0"/>
              <a:sym typeface="Arial"/>
            </a:endParaRPr>
          </a:p>
          <a:p>
            <a:pPr marL="914400" lvl="1" indent="-355600" algn="l" rtl="0">
              <a:lnSpc>
                <a:spcPct val="120000"/>
              </a:lnSpc>
              <a:spcBef>
                <a:spcPts val="600"/>
              </a:spcBef>
              <a:spcAft>
                <a:spcPts val="0"/>
              </a:spcAft>
              <a:buSzPts val="1600"/>
              <a:buChar char="•"/>
            </a:pPr>
            <a:r>
              <a:rPr lang="de-DE" sz="1600" dirty="0" err="1">
                <a:latin typeface="Aptos" panose="020B0004020202020204" pitchFamily="34" charset="0"/>
                <a:sym typeface="Arial"/>
              </a:rPr>
              <a:t>Riduzione</a:t>
            </a:r>
            <a:r>
              <a:rPr lang="de-DE" sz="1600" dirty="0">
                <a:latin typeface="Aptos" panose="020B0004020202020204" pitchFamily="34" charset="0"/>
                <a:sym typeface="Arial"/>
              </a:rPr>
              <a:t> delle </a:t>
            </a:r>
            <a:r>
              <a:rPr lang="de-DE" sz="1600" dirty="0" err="1">
                <a:latin typeface="Aptos" panose="020B0004020202020204" pitchFamily="34" charset="0"/>
                <a:sym typeface="Arial"/>
              </a:rPr>
              <a:t>emissioni</a:t>
            </a:r>
            <a:r>
              <a:rPr lang="de-DE" sz="1600" dirty="0">
                <a:latin typeface="Aptos" panose="020B0004020202020204" pitchFamily="34" charset="0"/>
                <a:sym typeface="Arial"/>
              </a:rPr>
              <a:t> </a:t>
            </a:r>
            <a:r>
              <a:rPr lang="de-DE" sz="1600" dirty="0" err="1">
                <a:latin typeface="Aptos" panose="020B0004020202020204" pitchFamily="34" charset="0"/>
                <a:sym typeface="Arial"/>
              </a:rPr>
              <a:t>durante</a:t>
            </a:r>
            <a:r>
              <a:rPr lang="de-DE" sz="1600" dirty="0">
                <a:latin typeface="Aptos" panose="020B0004020202020204" pitchFamily="34" charset="0"/>
                <a:sym typeface="Arial"/>
              </a:rPr>
              <a:t> la </a:t>
            </a:r>
            <a:r>
              <a:rPr lang="de-DE" sz="1600" dirty="0" err="1">
                <a:latin typeface="Aptos" panose="020B0004020202020204" pitchFamily="34" charset="0"/>
                <a:sym typeface="Arial"/>
              </a:rPr>
              <a:t>produzione</a:t>
            </a:r>
            <a:endParaRPr sz="1600" dirty="0">
              <a:latin typeface="Aptos" panose="020B0004020202020204" pitchFamily="34" charset="0"/>
              <a:sym typeface="Arial"/>
            </a:endParaRPr>
          </a:p>
          <a:p>
            <a:pPr marL="914400" lvl="1" indent="-355600" algn="l" rtl="0">
              <a:lnSpc>
                <a:spcPct val="120000"/>
              </a:lnSpc>
              <a:spcBef>
                <a:spcPts val="600"/>
              </a:spcBef>
              <a:spcAft>
                <a:spcPts val="0"/>
              </a:spcAft>
              <a:buSzPts val="1600"/>
              <a:buChar char="•"/>
            </a:pPr>
            <a:r>
              <a:rPr lang="de-DE" sz="1600" dirty="0" err="1">
                <a:latin typeface="Aptos" panose="020B0004020202020204" pitchFamily="34" charset="0"/>
                <a:sym typeface="Arial"/>
              </a:rPr>
              <a:t>Riciclabilità</a:t>
            </a:r>
            <a:r>
              <a:rPr lang="de-DE" sz="1600" dirty="0">
                <a:latin typeface="Aptos" panose="020B0004020202020204" pitchFamily="34" charset="0"/>
                <a:sym typeface="Arial"/>
              </a:rPr>
              <a:t> di </a:t>
            </a:r>
            <a:r>
              <a:rPr lang="de-DE" sz="1600" dirty="0" err="1">
                <a:latin typeface="Aptos" panose="020B0004020202020204" pitchFamily="34" charset="0"/>
                <a:sym typeface="Arial"/>
              </a:rPr>
              <a:t>un</a:t>
            </a:r>
            <a:r>
              <a:rPr lang="de-DE" sz="1600" dirty="0">
                <a:latin typeface="Aptos" panose="020B0004020202020204" pitchFamily="34" charset="0"/>
                <a:sym typeface="Arial"/>
              </a:rPr>
              <a:t> </a:t>
            </a:r>
            <a:r>
              <a:rPr lang="de-DE" sz="1600" dirty="0" err="1">
                <a:latin typeface="Aptos" panose="020B0004020202020204" pitchFamily="34" charset="0"/>
                <a:sym typeface="Arial"/>
              </a:rPr>
              <a:t>prodotto</a:t>
            </a:r>
            <a:endParaRPr sz="1600" dirty="0">
              <a:latin typeface="Aptos" panose="020B0004020202020204" pitchFamily="34" charset="0"/>
              <a:sym typeface="Arial"/>
            </a:endParaRPr>
          </a:p>
          <a:p>
            <a:pPr marL="914400" lvl="1" indent="-254003" algn="l" rtl="0">
              <a:lnSpc>
                <a:spcPct val="120000"/>
              </a:lnSpc>
              <a:spcBef>
                <a:spcPts val="600"/>
              </a:spcBef>
              <a:spcAft>
                <a:spcPts val="0"/>
              </a:spcAft>
              <a:buSzPts val="1600"/>
              <a:buNone/>
            </a:pPr>
            <a:endParaRPr sz="1600" b="1" dirty="0">
              <a:latin typeface="Aptos" panose="020B0004020202020204" pitchFamily="34" charset="0"/>
              <a:sym typeface="Arial"/>
            </a:endParaRPr>
          </a:p>
          <a:p>
            <a:pPr marL="558800" lvl="1" indent="0" algn="l" rtl="0">
              <a:lnSpc>
                <a:spcPct val="120000"/>
              </a:lnSpc>
              <a:spcBef>
                <a:spcPts val="600"/>
              </a:spcBef>
              <a:spcAft>
                <a:spcPts val="0"/>
              </a:spcAft>
              <a:buSzPts val="1600"/>
              <a:buNone/>
            </a:pPr>
            <a:r>
              <a:rPr lang="de-DE" sz="1600" b="1" dirty="0">
                <a:solidFill>
                  <a:schemeClr val="accent4"/>
                </a:solidFill>
                <a:latin typeface="Aptos" panose="020B0004020202020204" pitchFamily="34" charset="0"/>
                <a:sym typeface="Arial"/>
              </a:rPr>
              <a:t>	Base per </a:t>
            </a:r>
            <a:r>
              <a:rPr lang="de-DE" sz="1600" b="1" dirty="0" err="1">
                <a:solidFill>
                  <a:schemeClr val="accent4"/>
                </a:solidFill>
                <a:latin typeface="Aptos" panose="020B0004020202020204" pitchFamily="34" charset="0"/>
                <a:sym typeface="Arial"/>
              </a:rPr>
              <a:t>l’assegnazione</a:t>
            </a:r>
            <a:r>
              <a:rPr lang="de-DE" sz="1600" b="1" dirty="0">
                <a:solidFill>
                  <a:schemeClr val="accent4"/>
                </a:solidFill>
                <a:latin typeface="Aptos" panose="020B0004020202020204" pitchFamily="34" charset="0"/>
                <a:sym typeface="Arial"/>
              </a:rPr>
              <a:t> </a:t>
            </a:r>
            <a:r>
              <a:rPr lang="de-DE" sz="1600" b="1" dirty="0" err="1">
                <a:solidFill>
                  <a:schemeClr val="accent4"/>
                </a:solidFill>
                <a:latin typeface="Aptos" panose="020B0004020202020204" pitchFamily="34" charset="0"/>
                <a:sym typeface="Arial"/>
              </a:rPr>
              <a:t>dell’appalto</a:t>
            </a:r>
            <a:endParaRPr sz="1600" b="1" dirty="0">
              <a:solidFill>
                <a:schemeClr val="accent4"/>
              </a:solidFill>
              <a:latin typeface="Aptos" panose="020B0004020202020204" pitchFamily="34" charset="0"/>
              <a:sym typeface="Arial"/>
            </a:endParaRPr>
          </a:p>
          <a:p>
            <a:pPr marL="914400" lvl="1" indent="-355600" algn="l" rtl="0">
              <a:lnSpc>
                <a:spcPct val="120000"/>
              </a:lnSpc>
              <a:spcBef>
                <a:spcPts val="600"/>
              </a:spcBef>
              <a:spcAft>
                <a:spcPts val="0"/>
              </a:spcAft>
              <a:buSzPts val="1600"/>
              <a:buChar char="•"/>
            </a:pPr>
            <a:r>
              <a:rPr lang="de-DE" sz="1600" dirty="0" err="1">
                <a:latin typeface="Aptos" panose="020B0004020202020204" pitchFamily="34" charset="0"/>
                <a:sym typeface="Arial"/>
              </a:rPr>
              <a:t>Sviluppo</a:t>
            </a:r>
            <a:r>
              <a:rPr lang="de-DE" sz="1600" dirty="0">
                <a:latin typeface="Aptos" panose="020B0004020202020204" pitchFamily="34" charset="0"/>
                <a:sym typeface="Arial"/>
              </a:rPr>
              <a:t> </a:t>
            </a:r>
            <a:r>
              <a:rPr lang="de-DE" sz="1600" dirty="0" err="1">
                <a:latin typeface="Aptos" panose="020B0004020202020204" pitchFamily="34" charset="0"/>
                <a:sym typeface="Arial"/>
              </a:rPr>
              <a:t>con</a:t>
            </a:r>
            <a:r>
              <a:rPr lang="de-DE" sz="1600" dirty="0">
                <a:latin typeface="Aptos" panose="020B0004020202020204" pitchFamily="34" charset="0"/>
                <a:sym typeface="Arial"/>
              </a:rPr>
              <a:t> il </a:t>
            </a:r>
            <a:r>
              <a:rPr lang="de-DE" sz="1600" dirty="0" err="1">
                <a:latin typeface="Aptos" panose="020B0004020202020204" pitchFamily="34" charset="0"/>
                <a:sym typeface="Arial"/>
              </a:rPr>
              <a:t>coinvolgimento</a:t>
            </a:r>
            <a:r>
              <a:rPr lang="de-DE" sz="1600" dirty="0">
                <a:latin typeface="Aptos" panose="020B0004020202020204" pitchFamily="34" charset="0"/>
                <a:sym typeface="Arial"/>
              </a:rPr>
              <a:t> </a:t>
            </a:r>
            <a:r>
              <a:rPr lang="de-DE" sz="1600" dirty="0" err="1">
                <a:latin typeface="Aptos" panose="020B0004020202020204" pitchFamily="34" charset="0"/>
                <a:sym typeface="Arial"/>
              </a:rPr>
              <a:t>dei</a:t>
            </a:r>
            <a:r>
              <a:rPr lang="de-DE" sz="1600" dirty="0">
                <a:latin typeface="Aptos" panose="020B0004020202020204" pitchFamily="34" charset="0"/>
                <a:sym typeface="Arial"/>
              </a:rPr>
              <a:t> </a:t>
            </a:r>
            <a:r>
              <a:rPr lang="de-DE" sz="1600" dirty="0" err="1">
                <a:latin typeface="Aptos" panose="020B0004020202020204" pitchFamily="34" charset="0"/>
                <a:sym typeface="Arial"/>
              </a:rPr>
              <a:t>gruppi</a:t>
            </a:r>
            <a:r>
              <a:rPr lang="de-DE" sz="1600" dirty="0">
                <a:latin typeface="Aptos" panose="020B0004020202020204" pitchFamily="34" charset="0"/>
                <a:sym typeface="Arial"/>
              </a:rPr>
              <a:t> di </a:t>
            </a:r>
            <a:r>
              <a:rPr lang="de-DE" sz="1600" dirty="0" err="1">
                <a:latin typeface="Aptos" panose="020B0004020202020204" pitchFamily="34" charset="0"/>
                <a:sym typeface="Arial"/>
              </a:rPr>
              <a:t>interesse</a:t>
            </a:r>
            <a:r>
              <a:rPr lang="de-DE" sz="1600" dirty="0">
                <a:latin typeface="Aptos" panose="020B0004020202020204" pitchFamily="34" charset="0"/>
                <a:sym typeface="Arial"/>
              </a:rPr>
              <a:t> </a:t>
            </a:r>
            <a:r>
              <a:rPr lang="de-DE" sz="1600" dirty="0" err="1">
                <a:latin typeface="Aptos" panose="020B0004020202020204" pitchFamily="34" charset="0"/>
                <a:sym typeface="Arial"/>
              </a:rPr>
              <a:t>rilevanti</a:t>
            </a:r>
            <a:endParaRPr sz="1600" dirty="0">
              <a:latin typeface="Aptos" panose="020B0004020202020204" pitchFamily="34" charset="0"/>
              <a:sym typeface="Arial"/>
            </a:endParaRPr>
          </a:p>
          <a:p>
            <a:pPr marL="914400" lvl="1" indent="-355600" algn="l" rtl="0">
              <a:lnSpc>
                <a:spcPct val="120000"/>
              </a:lnSpc>
              <a:spcBef>
                <a:spcPts val="600"/>
              </a:spcBef>
              <a:spcAft>
                <a:spcPts val="0"/>
              </a:spcAft>
              <a:buSzPts val="1600"/>
              <a:buChar char="•"/>
            </a:pPr>
            <a:r>
              <a:rPr lang="de-DE" sz="1600" dirty="0" err="1">
                <a:latin typeface="Aptos" panose="020B0004020202020204" pitchFamily="34" charset="0"/>
                <a:sym typeface="Arial"/>
              </a:rPr>
              <a:t>Catalogo</a:t>
            </a:r>
            <a:r>
              <a:rPr lang="de-DE" sz="1600" dirty="0">
                <a:latin typeface="Aptos" panose="020B0004020202020204" pitchFamily="34" charset="0"/>
                <a:sym typeface="Arial"/>
              </a:rPr>
              <a:t> </a:t>
            </a:r>
            <a:r>
              <a:rPr lang="de-DE" sz="1600" dirty="0" err="1">
                <a:latin typeface="Aptos" panose="020B0004020202020204" pitchFamily="34" charset="0"/>
                <a:sym typeface="Arial"/>
              </a:rPr>
              <a:t>dei</a:t>
            </a:r>
            <a:r>
              <a:rPr lang="de-DE" sz="1600" dirty="0">
                <a:latin typeface="Aptos" panose="020B0004020202020204" pitchFamily="34" charset="0"/>
                <a:sym typeface="Arial"/>
              </a:rPr>
              <a:t> </a:t>
            </a:r>
            <a:r>
              <a:rPr lang="de-DE" sz="1600" dirty="0" err="1">
                <a:latin typeface="Aptos" panose="020B0004020202020204" pitchFamily="34" charset="0"/>
                <a:sym typeface="Arial"/>
              </a:rPr>
              <a:t>requisiti</a:t>
            </a:r>
            <a:r>
              <a:rPr lang="de-DE" sz="1600" dirty="0">
                <a:latin typeface="Aptos" panose="020B0004020202020204" pitchFamily="34" charset="0"/>
                <a:sym typeface="Arial"/>
              </a:rPr>
              <a:t>/</a:t>
            </a:r>
            <a:r>
              <a:rPr lang="de-DE" sz="1600" dirty="0" err="1">
                <a:latin typeface="Aptos" panose="020B0004020202020204" pitchFamily="34" charset="0"/>
                <a:sym typeface="Arial"/>
              </a:rPr>
              <a:t>criteri</a:t>
            </a:r>
            <a:r>
              <a:rPr lang="de-DE" sz="1600" dirty="0">
                <a:latin typeface="Aptos" panose="020B0004020202020204" pitchFamily="34" charset="0"/>
                <a:sym typeface="Arial"/>
              </a:rPr>
              <a:t> </a:t>
            </a:r>
            <a:r>
              <a:rPr lang="de-DE" sz="1600" dirty="0" err="1">
                <a:latin typeface="Aptos" panose="020B0004020202020204" pitchFamily="34" charset="0"/>
                <a:sym typeface="Arial"/>
              </a:rPr>
              <a:t>accessibile</a:t>
            </a:r>
            <a:r>
              <a:rPr lang="de-DE" sz="1600" dirty="0">
                <a:latin typeface="Aptos" panose="020B0004020202020204" pitchFamily="34" charset="0"/>
                <a:sym typeface="Arial"/>
              </a:rPr>
              <a:t> al </a:t>
            </a:r>
            <a:r>
              <a:rPr lang="de-DE" sz="1600" dirty="0" err="1">
                <a:latin typeface="Aptos" panose="020B0004020202020204" pitchFamily="34" charset="0"/>
                <a:sym typeface="Arial"/>
              </a:rPr>
              <a:t>pubblico</a:t>
            </a:r>
            <a:endParaRPr sz="1600" dirty="0">
              <a:latin typeface="Aptos" panose="020B0004020202020204" pitchFamily="34" charset="0"/>
              <a:sym typeface="Arial"/>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6983</Words>
  <Application>Microsoft Macintosh PowerPoint</Application>
  <PresentationFormat>Breitbild</PresentationFormat>
  <Paragraphs>479</Paragraphs>
  <Slides>48</Slides>
  <Notes>48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Noto Sans Symbols</vt:lpstr>
      <vt:lpstr>Aptos Serif</vt:lpstr>
      <vt:lpstr>Play</vt:lpstr>
      <vt:lpstr>Arial</vt:lpstr>
      <vt:lpstr>Aptos</vt:lpstr>
      <vt:lpstr>Calibri</vt:lpstr>
      <vt:lpstr>Benutzerdefiniert</vt:lpstr>
      <vt:lpstr>PowerPoint-Präsentation</vt:lpstr>
      <vt:lpstr>Contenuto</vt:lpstr>
      <vt:lpstr>Agenda</vt:lpstr>
      <vt:lpstr>Tante etichette ...</vt:lpstr>
      <vt:lpstr>1. Etichette, certificazioni, sistemi di gestione: un po’ di chiarezza nella giungla delle etichette </vt:lpstr>
      <vt:lpstr>Quali tipi di etichette ambientali esistono?</vt:lpstr>
      <vt:lpstr>Etichette previste dalla normativa</vt:lpstr>
      <vt:lpstr>Etichette previste dalla normativa</vt:lpstr>
      <vt:lpstr>Etichette ambientali volontarie o Etichette ambientali di tipo I</vt:lpstr>
      <vt:lpstr>Etichette sociali su base  volontaria analoghi al tipo I</vt:lpstr>
      <vt:lpstr>Etichette sociali e ambientali di tipo I e simili al tipo I</vt:lpstr>
      <vt:lpstr>Autodichiarazioni di tipo II</vt:lpstr>
      <vt:lpstr>Marchi regionali o denominazioni di origine</vt:lpstr>
      <vt:lpstr>Standard ambientali e di gestione</vt:lpstr>
      <vt:lpstr>Domande?</vt:lpstr>
      <vt:lpstr>Agenda</vt:lpstr>
      <vt:lpstr>2. Utilizzo delle etichette nel contesto delle gare d’appalto </vt:lpstr>
      <vt:lpstr>Come possono essere utilizzatele etichette ambientali negli appalti?</vt:lpstr>
      <vt:lpstr>Requisiti per le etichette  – Direttiva UE</vt:lpstr>
      <vt:lpstr>Ammissibilità delle etichette ambientali ai fini della verificabilità</vt:lpstr>
      <vt:lpstr>Ulteriori disposizioni</vt:lpstr>
      <vt:lpstr>Affidabilità delle etichette ambientali </vt:lpstr>
      <vt:lpstr>Possibilità di utilizzo delle etichette </vt:lpstr>
      <vt:lpstr>Utilizzo dei criteri relativi ai requisiti</vt:lpstr>
      <vt:lpstr>Utilizzo delle etichette per verificare la conformità</vt:lpstr>
      <vt:lpstr>Gestione ambientale come criterio di selezione</vt:lpstr>
      <vt:lpstr>Domande?</vt:lpstr>
      <vt:lpstr>Agenda</vt:lpstr>
      <vt:lpstr>3. Esercizio </vt:lpstr>
      <vt:lpstr>Verfica delle etichette: analisi delle dichiarazioni di sostenibilità dei prodotti </vt:lpstr>
      <vt:lpstr>Agenda</vt:lpstr>
      <vt:lpstr>4. Presentazione di marchi selezionati </vt:lpstr>
      <vt:lpstr>Etichette di prodotti (multiprodotto)  </vt:lpstr>
      <vt:lpstr>Etichette multiprodotto –  Marchio Ecolabel UE</vt:lpstr>
      <vt:lpstr>Etichetta multiprodotto - Blue Angel</vt:lpstr>
      <vt:lpstr>Etichetta multiprodotto –   Fairtrade</vt:lpstr>
      <vt:lpstr>Etichette nel settore alimentare </vt:lpstr>
      <vt:lpstr>Alimenti biologici</vt:lpstr>
      <vt:lpstr>Non tutte le certificazioni biologiche sono uguali</vt:lpstr>
      <vt:lpstr>Fairtrade</vt:lpstr>
      <vt:lpstr>Alimentazione – Etichette di riferimento</vt:lpstr>
      <vt:lpstr>Apparecchiature informatiche - Etichette</vt:lpstr>
      <vt:lpstr>Etichetta di riferimento per le apparecchiature IT - Certificazione TCO</vt:lpstr>
      <vt:lpstr>Etichette dei prodotti tessili</vt:lpstr>
      <vt:lpstr>Etichettedi riferimento per i prodotti tessili - Fair Wear Foundation</vt:lpstr>
      <vt:lpstr>Etichette relativi a prodotti cartacei</vt:lpstr>
      <vt:lpstr>Etichette di riferimento per prodotti cartacei– Blue Angel</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1</cp:revision>
  <dcterms:created xsi:type="dcterms:W3CDTF">2024-09-16T10:50:40Z</dcterms:created>
  <dcterms:modified xsi:type="dcterms:W3CDTF">2026-04-30T11:43:14Z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