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6858000" cy="9144000"/>
  <p:embeddedFontLst>
    <p:embeddedFont>
      <p:font typeface="Aptos Serif" panose="02020604070405020304" pitchFamily="18" charset="0"/>
      <p:regular r:id="rId54"/>
      <p:bold r:id="rId55"/>
      <p:italic r:id="rId56"/>
      <p:boldItalic r:id="rId57"/>
    </p:embeddedFont>
    <p:embeddedFont>
      <p:font typeface="Gill Sans" panose="020B0502020104020203" pitchFamily="34" charset="-79"/>
      <p:regular r:id="rId58"/>
      <p:bold r:id="rId59"/>
    </p:embeddedFont>
    <p:embeddedFont>
      <p:font typeface="Play"/>
      <p:regular r:id="rId60"/>
      <p:bold r:id="rId61"/>
    </p:embeddedFont>
    <p:embeddedFont>
      <p:font typeface="Roboto Medium" panose="02000000000000000000" pitchFamily="2"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heX8WMo+a0B82TZgJd7j75otM3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9"/>
  </p:normalViewPr>
  <p:slideViewPr>
    <p:cSldViewPr snapToGrid="0">
      <p:cViewPr varScale="1">
        <p:scale>
          <a:sx n="112" d="100"/>
          <a:sy n="112" d="100"/>
        </p:scale>
        <p:origin x="6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Il trattato è diritto primario e direttamente vincolante per tutti gli Stati membri. I principi del trattato (vedi sotto) si applicano a tutti i contratti di interesse transfrontaliero, non solo a quelli che superano le soglie UE. Le direttive sugli appalti devono essere recepite nel diritto nazionale, ma sono vincolanti per quanto riguarda gli obiettivi che fissano e possono avere effetto diretto anche se non sono state pienamente recepite nel diritto nazionale.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Le direttive sugli appalti pubblici devono essere recepite nel diritto nazionale, ma sono vincolanti per quanto riguarda gli obiettivi che fissano e possono avere effetto diretto anche se non sono state pienamente recepite nel diritto nazionale.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La legislazione ambientale dell’UE si applica a molti settori di prodotti/servizi e in alcuni casi ha un impatto diretto sulle procedure di appalto. Ne sono un esempio l’obbligo di considerare le emissioni e il consumo energetico dei veicoli ai sensi della direttiva sui veicoli puliti e i requisiti di progettazione ecocompatibile e di rendimento energetico ai sensi della direttiva sull’efficienza energetica. Il 12 luglio 2023 l’UE ha inoltre adottato un nuovo regolamento sulle batterie, che mira a ridurre al minimo l’impatto ambientale della domanda globale di batterie alla luce delle nuove condizioni socioeconomiche, degli sviluppi tecnologici, dei mercati e degli usi delle batterie.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Le sentenze della Corte di giustizia di Lussemburgo sono vincolanti per tutti gli Stati membri e devono essere applicate dai tribunali nazionali. La Corte si è pronunciata su oltre 500 casi relativi agli appalti pubblici, tra cui una serie di casi direttamente attinenti al GPP. Tra questi figurano i casi C-513/99 Concordia Bus Finland, C-448/01 EVN Wienstrom e C-368/10 Max Havelaar.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L’accordo sugli appalti pubblici (AAP) dell’OMC si applica a tutti gli Stati membri dell’UE, ai paesi del SEE (Norvegia, Islanda, Liechtenstein) e ad Armenia, Canada, Taipei cinese, Hong Kong, Israele, Giappone, Repubblica di Corea, Paesi Bassi per quanto riguarda Aruba, Repubblica di Moldova, Montenegro, Nuova Zelanda, Singapore, Svizzera, Stati Uniti e Ucraina. Le direttive prevedono che le offerte provenienti da questi paesi siano trattate allo stesso modo delle offerte provenienti dall’UE.</a:t>
            </a:r>
            <a:endParaRPr/>
          </a:p>
        </p:txBody>
      </p:sp>
      <p:sp>
        <p:nvSpPr>
          <p:cNvPr id="192" name="Google Shape;19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000"/>
              <a:buFont typeface="Noto Sans Symbols"/>
              <a:buNone/>
            </a:pPr>
            <a:r>
              <a:rPr lang="de-DE" sz="1100" b="0">
                <a:latin typeface="Calibri"/>
                <a:ea typeface="Calibri"/>
                <a:cs typeface="Calibri"/>
                <a:sym typeface="Calibri"/>
              </a:rPr>
              <a:t>Principi del trattato UE</a:t>
            </a:r>
            <a:endParaRPr sz="1100" b="0">
              <a:latin typeface="Calibri"/>
              <a:ea typeface="Calibri"/>
              <a:cs typeface="Calibri"/>
              <a:sym typeface="Calibri"/>
            </a:endParaRPr>
          </a:p>
          <a:p>
            <a:pPr marL="742950" lvl="1" indent="-285750" algn="l" rtl="0">
              <a:lnSpc>
                <a:spcPct val="107000"/>
              </a:lnSpc>
              <a:spcBef>
                <a:spcPts val="800"/>
              </a:spcBef>
              <a:spcAft>
                <a:spcPts val="0"/>
              </a:spcAft>
              <a:buSzPts val="1000"/>
              <a:buFont typeface="Courier New"/>
              <a:buChar char="o"/>
            </a:pPr>
            <a:r>
              <a:rPr lang="de-DE" sz="1100" b="0">
                <a:latin typeface="Calibri"/>
                <a:ea typeface="Calibri"/>
                <a:cs typeface="Calibri"/>
                <a:sym typeface="Calibri"/>
              </a:rPr>
              <a:t>Libera circolazione delle merci</a:t>
            </a:r>
            <a:endParaRPr sz="1100" b="0">
              <a:latin typeface="Calibri"/>
              <a:ea typeface="Calibri"/>
              <a:cs typeface="Calibri"/>
              <a:sym typeface="Calibri"/>
            </a:endParaRPr>
          </a:p>
          <a:p>
            <a:pPr marL="742950" lvl="1" indent="-285750" algn="l" rtl="0">
              <a:lnSpc>
                <a:spcPct val="107000"/>
              </a:lnSpc>
              <a:spcBef>
                <a:spcPts val="800"/>
              </a:spcBef>
              <a:spcAft>
                <a:spcPts val="0"/>
              </a:spcAft>
              <a:buSzPts val="1000"/>
              <a:buFont typeface="Courier New"/>
              <a:buChar char="o"/>
            </a:pPr>
            <a:r>
              <a:rPr lang="de-DE" sz="1100" b="0">
                <a:latin typeface="Calibri"/>
                <a:ea typeface="Calibri"/>
                <a:cs typeface="Calibri"/>
                <a:sym typeface="Calibri"/>
              </a:rPr>
              <a:t>Non discriminazione e parità di trattamento</a:t>
            </a:r>
            <a:endParaRPr/>
          </a:p>
          <a:p>
            <a:pPr marL="742950" lvl="1" indent="-285750" algn="l" rtl="0">
              <a:lnSpc>
                <a:spcPct val="107000"/>
              </a:lnSpc>
              <a:spcBef>
                <a:spcPts val="800"/>
              </a:spcBef>
              <a:spcAft>
                <a:spcPts val="0"/>
              </a:spcAft>
              <a:buSzPts val="1000"/>
              <a:buFont typeface="Courier New"/>
              <a:buChar char="o"/>
            </a:pPr>
            <a:r>
              <a:rPr lang="de-DE" sz="1100" b="0">
                <a:latin typeface="Calibri"/>
                <a:ea typeface="Calibri"/>
                <a:cs typeface="Calibri"/>
                <a:sym typeface="Calibri"/>
              </a:rPr>
              <a:t>Trasparenza</a:t>
            </a:r>
            <a:endParaRPr/>
          </a:p>
          <a:p>
            <a:pPr marL="742950" lvl="1" indent="-285750" algn="l" rtl="0">
              <a:lnSpc>
                <a:spcPct val="107000"/>
              </a:lnSpc>
              <a:spcBef>
                <a:spcPts val="800"/>
              </a:spcBef>
              <a:spcAft>
                <a:spcPts val="0"/>
              </a:spcAft>
              <a:buSzPts val="1000"/>
              <a:buFont typeface="Courier New"/>
              <a:buChar char="o"/>
            </a:pPr>
            <a:r>
              <a:rPr lang="de-DE" sz="1100" b="0">
                <a:latin typeface="Calibri"/>
                <a:ea typeface="Calibri"/>
                <a:cs typeface="Calibri"/>
                <a:sym typeface="Calibri"/>
              </a:rPr>
              <a:t>Proporzionalità</a:t>
            </a:r>
            <a:endParaRPr sz="1100" b="0">
              <a:latin typeface="Calibri"/>
              <a:ea typeface="Calibri"/>
              <a:cs typeface="Calibri"/>
              <a:sym typeface="Calibri"/>
            </a:endParaRPr>
          </a:p>
          <a:p>
            <a:pPr marL="457200" marR="0" lvl="0" indent="-228600" algn="l" rtl="0">
              <a:lnSpc>
                <a:spcPct val="100000"/>
              </a:lnSpc>
              <a:spcBef>
                <a:spcPts val="80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Parità di trattamento nella pratica – esempi:</a:t>
            </a:r>
            <a:endParaRPr/>
          </a:p>
          <a:p>
            <a:pPr marL="457200" marR="0" lvl="0" indent="-228600" algn="l" rtl="0">
              <a:lnSpc>
                <a:spcPct val="100000"/>
              </a:lnSpc>
              <a:spcBef>
                <a:spcPts val="0"/>
              </a:spcBef>
              <a:spcAft>
                <a:spcPts val="0"/>
              </a:spcAft>
              <a:buSzPts val="1400"/>
              <a:buNone/>
            </a:pPr>
            <a:endParaRPr/>
          </a:p>
          <a:p>
            <a:pPr marL="285750" lvl="0" indent="-285750" algn="l" rtl="0">
              <a:lnSpc>
                <a:spcPct val="100000"/>
              </a:lnSpc>
              <a:spcBef>
                <a:spcPts val="0"/>
              </a:spcBef>
              <a:spcAft>
                <a:spcPts val="0"/>
              </a:spcAft>
              <a:buClr>
                <a:srgbClr val="00B050"/>
              </a:buClr>
              <a:buSzPts val="1400"/>
              <a:buFont typeface="Arial"/>
              <a:buAutoNum type="romanLcPeriod"/>
            </a:pPr>
            <a:r>
              <a:rPr lang="de-DE" sz="1200">
                <a:solidFill>
                  <a:schemeClr val="dk1"/>
                </a:solidFill>
                <a:latin typeface="Arial"/>
                <a:ea typeface="Arial"/>
                <a:cs typeface="Arial"/>
                <a:sym typeface="Arial"/>
              </a:rPr>
              <a:t>Gli stessi criteri di aggiudicazione devono essere applicati a tutti gli offerenti;</a:t>
            </a:r>
            <a:endParaRPr/>
          </a:p>
          <a:p>
            <a:pPr marL="514350" lvl="0" indent="-425450" algn="l" rtl="0">
              <a:lnSpc>
                <a:spcPct val="100000"/>
              </a:lnSpc>
              <a:spcBef>
                <a:spcPts val="0"/>
              </a:spcBef>
              <a:spcAft>
                <a:spcPts val="0"/>
              </a:spcAft>
              <a:buSzPts val="1400"/>
              <a:buFont typeface="Arial"/>
              <a:buNone/>
            </a:pPr>
            <a:endParaRPr sz="800">
              <a:solidFill>
                <a:schemeClr val="dk1"/>
              </a:solidFill>
              <a:latin typeface="Arial"/>
              <a:ea typeface="Arial"/>
              <a:cs typeface="Arial"/>
              <a:sym typeface="Arial"/>
            </a:endParaRPr>
          </a:p>
          <a:p>
            <a:pPr marL="285750" lvl="0" indent="-285750" algn="l" rtl="0">
              <a:lnSpc>
                <a:spcPct val="100000"/>
              </a:lnSpc>
              <a:spcBef>
                <a:spcPts val="0"/>
              </a:spcBef>
              <a:spcAft>
                <a:spcPts val="0"/>
              </a:spcAft>
              <a:buClr>
                <a:srgbClr val="00B050"/>
              </a:buClr>
              <a:buSzPts val="1400"/>
              <a:buFont typeface="Arial"/>
              <a:buAutoNum type="romanLcPeriod"/>
            </a:pPr>
            <a:r>
              <a:rPr lang="de-DE" sz="1200">
                <a:solidFill>
                  <a:schemeClr val="dk1"/>
                </a:solidFill>
                <a:latin typeface="Arial"/>
                <a:ea typeface="Arial"/>
                <a:cs typeface="Arial"/>
                <a:sym typeface="Arial"/>
              </a:rPr>
              <a:t>Chiarimenti: se due offerte contengono errori o omissioni simili, è necessario adottare lo stesso approccio di chiarimento, </a:t>
            </a:r>
            <a:r>
              <a:rPr lang="de-DE" sz="1200" i="1">
                <a:solidFill>
                  <a:schemeClr val="dk1"/>
                </a:solidFill>
                <a:latin typeface="Arial"/>
                <a:ea typeface="Arial"/>
                <a:cs typeface="Arial"/>
                <a:sym typeface="Arial"/>
              </a:rPr>
              <a:t>a meno che </a:t>
            </a:r>
            <a:r>
              <a:rPr lang="de-DE" sz="1200">
                <a:solidFill>
                  <a:schemeClr val="dk1"/>
                </a:solidFill>
                <a:latin typeface="Arial"/>
                <a:ea typeface="Arial"/>
                <a:cs typeface="Arial"/>
                <a:sym typeface="Arial"/>
              </a:rPr>
              <a:t>non si trovino oggettivamente in una situazione diversa (ad esempio, un’offerta non è valida sulla base di qualche altro fattore);</a:t>
            </a:r>
            <a:endParaRPr/>
          </a:p>
          <a:p>
            <a:pPr marL="514350" lvl="0" indent="-425450" algn="l" rtl="0">
              <a:lnSpc>
                <a:spcPct val="100000"/>
              </a:lnSpc>
              <a:spcBef>
                <a:spcPts val="0"/>
              </a:spcBef>
              <a:spcAft>
                <a:spcPts val="0"/>
              </a:spcAft>
              <a:buClr>
                <a:srgbClr val="00B050"/>
              </a:buClr>
              <a:buSzPts val="1400"/>
              <a:buFont typeface="Arial"/>
              <a:buNone/>
            </a:pPr>
            <a:endParaRPr sz="800">
              <a:solidFill>
                <a:schemeClr val="dk1"/>
              </a:solidFill>
              <a:latin typeface="Arial"/>
              <a:ea typeface="Arial"/>
              <a:cs typeface="Arial"/>
              <a:sym typeface="Arial"/>
            </a:endParaRPr>
          </a:p>
          <a:p>
            <a:pPr marL="285750" lvl="0" indent="-285750" algn="l" rtl="0">
              <a:lnSpc>
                <a:spcPct val="100000"/>
              </a:lnSpc>
              <a:spcBef>
                <a:spcPts val="0"/>
              </a:spcBef>
              <a:spcAft>
                <a:spcPts val="0"/>
              </a:spcAft>
              <a:buClr>
                <a:srgbClr val="00B050"/>
              </a:buClr>
              <a:buSzPts val="1400"/>
              <a:buFont typeface="Arial"/>
              <a:buAutoNum type="romanLcPeriod"/>
            </a:pPr>
            <a:r>
              <a:rPr lang="de-DE" sz="1200">
                <a:solidFill>
                  <a:schemeClr val="dk1"/>
                </a:solidFill>
                <a:latin typeface="Arial"/>
                <a:ea typeface="Arial"/>
                <a:cs typeface="Arial"/>
                <a:sym typeface="Arial"/>
              </a:rPr>
              <a:t>Il punteggio deve riflettere in modo autentico le differenze tra le offerte (ad esempio, non è possibile assegnare lo stesso punteggio a due offerte con livelli di prestazione diversi rispetto a un determinato criterio). </a:t>
            </a:r>
            <a:endParaRPr sz="120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Trasparenza nella pratica – esempi:</a:t>
            </a:r>
            <a:endParaRPr/>
          </a:p>
          <a:p>
            <a:pPr marL="0" lvl="0" indent="0" algn="l" rtl="0">
              <a:lnSpc>
                <a:spcPct val="100000"/>
              </a:lnSpc>
              <a:spcBef>
                <a:spcPts val="0"/>
              </a:spcBef>
              <a:spcAft>
                <a:spcPts val="0"/>
              </a:spcAft>
              <a:buClr>
                <a:srgbClr val="368E5E"/>
              </a:buClr>
              <a:buSzPts val="1400"/>
              <a:buNone/>
            </a:pPr>
            <a:endParaRPr sz="300">
              <a:solidFill>
                <a:schemeClr val="dk1"/>
              </a:solidFill>
              <a:latin typeface="Arial"/>
              <a:ea typeface="Arial"/>
              <a:cs typeface="Arial"/>
              <a:sym typeface="Arial"/>
            </a:endParaRPr>
          </a:p>
          <a:p>
            <a:pPr marL="514350" lvl="0" indent="-514350" algn="l" rtl="0">
              <a:lnSpc>
                <a:spcPct val="100000"/>
              </a:lnSpc>
              <a:spcBef>
                <a:spcPts val="0"/>
              </a:spcBef>
              <a:spcAft>
                <a:spcPts val="0"/>
              </a:spcAft>
              <a:buClr>
                <a:srgbClr val="368E5E"/>
              </a:buClr>
              <a:buSzPts val="1400"/>
              <a:buFont typeface="Arial"/>
              <a:buAutoNum type="romanLcPeriod"/>
            </a:pPr>
            <a:r>
              <a:rPr lang="de-DE" sz="1200">
                <a:solidFill>
                  <a:schemeClr val="dk1"/>
                </a:solidFill>
                <a:latin typeface="Arial"/>
                <a:ea typeface="Arial"/>
                <a:cs typeface="Arial"/>
                <a:sym typeface="Arial"/>
              </a:rPr>
              <a:t>I contratti devono essere oggetto di un’adeguata pubblicità/divulgazione; </a:t>
            </a:r>
            <a:endParaRPr sz="800">
              <a:solidFill>
                <a:schemeClr val="dk1"/>
              </a:solidFill>
              <a:latin typeface="Arial"/>
              <a:ea typeface="Arial"/>
              <a:cs typeface="Arial"/>
              <a:sym typeface="Arial"/>
            </a:endParaRPr>
          </a:p>
          <a:p>
            <a:pPr marL="514350" lvl="0" indent="-514350" algn="l" rtl="0">
              <a:lnSpc>
                <a:spcPct val="100000"/>
              </a:lnSpc>
              <a:spcBef>
                <a:spcPts val="0"/>
              </a:spcBef>
              <a:spcAft>
                <a:spcPts val="0"/>
              </a:spcAft>
              <a:buClr>
                <a:srgbClr val="368E5E"/>
              </a:buClr>
              <a:buSzPts val="1400"/>
              <a:buFont typeface="Arial"/>
              <a:buAutoNum type="romanLcPeriod"/>
            </a:pPr>
            <a:r>
              <a:rPr lang="de-DE" sz="1200">
                <a:solidFill>
                  <a:schemeClr val="dk1"/>
                </a:solidFill>
                <a:latin typeface="Arial"/>
                <a:ea typeface="Arial"/>
                <a:cs typeface="Arial"/>
                <a:sym typeface="Arial"/>
              </a:rPr>
              <a:t>I documenti di gara e le eventuali modifiche agli stessi devono essere pubblicati con sufficiente anticipo per consentire agli offerenti di rispondere; </a:t>
            </a:r>
            <a:endParaRPr sz="800">
              <a:solidFill>
                <a:schemeClr val="dk1"/>
              </a:solidFill>
              <a:latin typeface="Arial"/>
              <a:ea typeface="Arial"/>
              <a:cs typeface="Arial"/>
              <a:sym typeface="Arial"/>
            </a:endParaRPr>
          </a:p>
          <a:p>
            <a:pPr marL="514350" lvl="0" indent="-514350" algn="l" rtl="0">
              <a:lnSpc>
                <a:spcPct val="100000"/>
              </a:lnSpc>
              <a:spcBef>
                <a:spcPts val="0"/>
              </a:spcBef>
              <a:spcAft>
                <a:spcPts val="0"/>
              </a:spcAft>
              <a:buClr>
                <a:srgbClr val="368E5E"/>
              </a:buClr>
              <a:buSzPts val="1400"/>
              <a:buFont typeface="Arial"/>
              <a:buAutoNum type="romanLcPeriod"/>
            </a:pPr>
            <a:r>
              <a:rPr lang="de-DE" sz="1200">
                <a:solidFill>
                  <a:schemeClr val="dk1"/>
                </a:solidFill>
                <a:latin typeface="Arial"/>
                <a:ea typeface="Arial"/>
                <a:cs typeface="Arial"/>
                <a:sym typeface="Arial"/>
              </a:rPr>
              <a:t>I criteri di selezione e di aggiudicazione devono essere pubblicati in anticipo, con le relative ponderazioni; </a:t>
            </a:r>
            <a:endParaRPr/>
          </a:p>
          <a:p>
            <a:pPr marL="514350" lvl="0" indent="-514350" algn="l" rtl="0">
              <a:lnSpc>
                <a:spcPct val="100000"/>
              </a:lnSpc>
              <a:spcBef>
                <a:spcPts val="0"/>
              </a:spcBef>
              <a:spcAft>
                <a:spcPts val="0"/>
              </a:spcAft>
              <a:buClr>
                <a:srgbClr val="368E5E"/>
              </a:buClr>
              <a:buSzPts val="1400"/>
              <a:buFont typeface="Arial"/>
              <a:buAutoNum type="romanLcPeriod"/>
            </a:pPr>
            <a:r>
              <a:rPr lang="de-DE" sz="1200">
                <a:solidFill>
                  <a:schemeClr val="dk1"/>
                </a:solidFill>
                <a:latin typeface="Arial"/>
                <a:ea typeface="Arial"/>
                <a:cs typeface="Arial"/>
                <a:sym typeface="Arial"/>
              </a:rPr>
              <a:t>I criteri e le specifiche devono essere formulati in modo chiaro;</a:t>
            </a:r>
            <a:endParaRPr/>
          </a:p>
          <a:p>
            <a:pPr marL="514350" lvl="0" indent="-514350" algn="l" rtl="0">
              <a:lnSpc>
                <a:spcPct val="100000"/>
              </a:lnSpc>
              <a:spcBef>
                <a:spcPts val="0"/>
              </a:spcBef>
              <a:spcAft>
                <a:spcPts val="0"/>
              </a:spcAft>
              <a:buClr>
                <a:srgbClr val="368E5E"/>
              </a:buClr>
              <a:buSzPts val="1400"/>
              <a:buFont typeface="Arial"/>
              <a:buAutoNum type="romanLcPeriod"/>
            </a:pPr>
            <a:r>
              <a:rPr lang="de-DE" sz="1200">
                <a:solidFill>
                  <a:schemeClr val="dk1"/>
                </a:solidFill>
                <a:latin typeface="Arial"/>
                <a:ea typeface="Arial"/>
                <a:cs typeface="Arial"/>
                <a:sym typeface="Arial"/>
              </a:rPr>
              <a:t>I candidati e gli offerenti devono essere informati dell’esito delle loro manifestazioni di interesse e delle loro offerte o dell’annullamento di una procedura, con indicazione dei motivi. </a:t>
            </a:r>
            <a:endParaRPr/>
          </a:p>
          <a:p>
            <a:pPr marL="514350" lvl="0" indent="-514350" algn="l" rtl="0">
              <a:lnSpc>
                <a:spcPct val="100000"/>
              </a:lnSpc>
              <a:spcBef>
                <a:spcPts val="0"/>
              </a:spcBef>
              <a:spcAft>
                <a:spcPts val="0"/>
              </a:spcAft>
              <a:buClr>
                <a:srgbClr val="368E5E"/>
              </a:buClr>
              <a:buSzPts val="1400"/>
              <a:buFont typeface="Arial"/>
              <a:buAutoNum type="romanLcPeriod"/>
            </a:pPr>
            <a:r>
              <a:rPr lang="de-DE" sz="1200">
                <a:solidFill>
                  <a:schemeClr val="dk1"/>
                </a:solidFill>
                <a:latin typeface="Arial"/>
                <a:ea typeface="Arial"/>
                <a:cs typeface="Arial"/>
                <a:sym typeface="Arial"/>
              </a:rPr>
              <a:t>Le modifiche apportate a un contratto dopo la sua aggiudicazione non devono essere sostanziali o devono essere consentite ai sensi dell’articolo 72 della direttiva 2014/24/UE (articolo 43 della direttiva 2014/23/UE, articolo 89 della direttiva 2014/25/UE).</a:t>
            </a:r>
            <a:endParaRPr/>
          </a:p>
          <a:p>
            <a:pPr marL="514350" lvl="0" indent="-425450" algn="l" rtl="0">
              <a:lnSpc>
                <a:spcPct val="100000"/>
              </a:lnSpc>
              <a:spcBef>
                <a:spcPts val="0"/>
              </a:spcBef>
              <a:spcAft>
                <a:spcPts val="0"/>
              </a:spcAft>
              <a:buClr>
                <a:srgbClr val="368E5E"/>
              </a:buClr>
              <a:buSzPts val="1400"/>
              <a:buNone/>
            </a:pPr>
            <a:endParaRPr sz="120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endParaRPr/>
          </a:p>
        </p:txBody>
      </p:sp>
      <p:sp>
        <p:nvSpPr>
          <p:cNvPr id="200" name="Google Shape;200;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14350" lvl="0" indent="-425450" algn="l" rtl="0">
              <a:lnSpc>
                <a:spcPct val="100000"/>
              </a:lnSpc>
              <a:spcBef>
                <a:spcPts val="0"/>
              </a:spcBef>
              <a:spcAft>
                <a:spcPts val="0"/>
              </a:spcAft>
              <a:buClr>
                <a:srgbClr val="368E5E"/>
              </a:buClr>
              <a:buSzPts val="1400"/>
              <a:buNone/>
            </a:pPr>
            <a:endParaRPr sz="120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endParaRPr/>
          </a:p>
        </p:txBody>
      </p:sp>
      <p:sp>
        <p:nvSpPr>
          <p:cNvPr id="208" name="Google Shape;20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Si incoraggia la considerazione dei costi del ciclo di vita e dell’impatto ambientale e sociale, piuttosto che del solo prezzo di acquisto. La possibilità di specificare i processi e i metodi di produzione include l’energia da fonti rinnovabili, gli alimenti provenienti dal commercio equo e solidale o dall’agricoltura biologica o i prodotti realizzati con materiali riciclati.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Potrebbe essere richiesta una certificazione da parte di terzi per verificare la conformità a tali criteri.</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Il rispetto della legislazione ambientale e sociale dell’UE e nazionale e delle convenzioni internazionali ratificate da tutti gli Stati membri può essere applicato nelle procedure di appalto. Tali disposizioni sono illustrate più dettagliatamente nelle sezioni seguenti.</a:t>
            </a:r>
            <a:endParaRPr/>
          </a:p>
        </p:txBody>
      </p:sp>
      <p:sp>
        <p:nvSpPr>
          <p:cNvPr id="216" name="Google Shape;21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Le specifiche tecniche descrivono ciò che viene acquistato e sono soggette a norme dettagliate contenute nelle direttive per garantire che non discriminino gli offerenti di altri Stati membri. I nomi di marchi/marchi commerciali ecc. possono essere citati solo in casi eccezionali, qualora non sia possibile fornire una descrizione sufficientemente precisa e intelligibile dell’oggetto dell’appalto.</a:t>
            </a:r>
            <a:endParaRPr/>
          </a:p>
          <a:p>
            <a:pPr marL="457200" marR="0" lvl="0" indent="-228600" algn="l" rtl="0">
              <a:lnSpc>
                <a:spcPct val="100000"/>
              </a:lnSpc>
              <a:spcBef>
                <a:spcPts val="0"/>
              </a:spcBef>
              <a:spcAft>
                <a:spcPts val="0"/>
              </a:spcAft>
              <a:buSzPts val="1400"/>
              <a:buNone/>
            </a:pPr>
            <a:endParaRPr/>
          </a:p>
        </p:txBody>
      </p:sp>
      <p:sp>
        <p:nvSpPr>
          <p:cNvPr id="223" name="Google Shape;22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Vedi diapositive xx per esempi</a:t>
            </a:r>
            <a:endParaRPr/>
          </a:p>
        </p:txBody>
      </p:sp>
      <p:sp>
        <p:nvSpPr>
          <p:cNvPr id="230" name="Google Shape;230;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Le direttive forniscono solo esempi di criteri di aggiudicazione, non un elenco esaustivo. Le amministrazioni aggiudicatrici sono libere di utilizzare altri criteri, purché siano pertinenti all’oggetto dell’appalto, non conferiscano all’amministrazione aggiudicatrice una libertà di scelta illimitata, garantiscano la possibilità di una concorrenza effettiva e siano verificabili.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I criteri di aggiudicazione devono essere indicati nel bando di gara o nel capitolato d’oneri, insieme alla loro ponderazione e agli eventuali sottocriteri. Il principio di trasparenza richiede che i criteri di aggiudicazione siano comprensibili per un "offerente normalmente informato e ragionevolmente attento", il che significa che devono essere spiegati chiaramente in un linguaggio comprensibile per chi opera nel settore.</a:t>
            </a:r>
            <a:endParaRPr/>
          </a:p>
        </p:txBody>
      </p:sp>
      <p:sp>
        <p:nvSpPr>
          <p:cNvPr id="237" name="Google Shape;23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4" name="Google Shape;24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1" name="Google Shape;25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8" name="Google Shape;258;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a:t>Le procedure aperte e ristrette possono essere utilizzate in generale per qualsiasi contratto. La procedura ristretta dovrebbe essere utilizzata per gli appalti in cui l’analisi di mercato ha dimostrato che molti offerenti potrebbero soddisfare le vostre esigenze e presentare un’offerta. La procedura ristretta è un processo in due fasi. La prima fase è un processo di selezione in cui vengono valutate le capacità, le competenze e l’esperienza degli offerenti nell’esecuzione del contratto utilizzando il documento unico di gara per selezionare gli offerenti. Ciò significa che il numero di offerenti può essere ridotto nella fase di selezione. Nella seconda fase viene pubblicato il bando di gara e le offerte vengono valutate per determinare l’offerta economicamente più vantaggiosa, che costituisce la base per l’aggiudicazione dell’appalto. Solo gli offerenti selezionati sono invitati a presentare un’offerta. Ciò riduce i costi per gli offerenti e per l’amministrazione aggiudicatrice.</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de-DE"/>
              <a:t>È possibile ricorrere alla procedura competitiva con negoziazione, al dialogo competitivo o al partenariato per l’innovazione qualora le esigenze dell’amministrazione aggiudicatrice non possano essere soddisfatte senza un adeguamento delle soluzioni disponibili, qualora queste comprendano soluzioni progettuali o innovative, o in alcune altre circostanze di cui all’articolo 26, paragrafo 4, della direttiva 2014/24/UE. </a:t>
            </a:r>
            <a:endParaRPr/>
          </a:p>
          <a:p>
            <a:pPr marL="457200" marR="0" lvl="0" indent="-228600" algn="l" rtl="0">
              <a:lnSpc>
                <a:spcPct val="100000"/>
              </a:lnSpc>
              <a:spcBef>
                <a:spcPts val="0"/>
              </a:spcBef>
              <a:spcAft>
                <a:spcPts val="0"/>
              </a:spcAft>
              <a:buSzPts val="1400"/>
              <a:buNone/>
            </a:pPr>
            <a:endParaRPr/>
          </a:p>
        </p:txBody>
      </p:sp>
      <p:sp>
        <p:nvSpPr>
          <p:cNvPr id="265" name="Google Shape;265;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In una procedura aperta, la capacità tecnica e professionale (compresa l’esperienza precedente) viene valutata solo sulla base di un giudizio di idoneità/inidoneità. Ciò può avvenire prima o dopo la valutazione delle offerte. Le procedure in più fasi offrono la possibilità di preselezionare gli offerenti sulla base della loro capacità tecnica e professionale.</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La scelta della procedura nel GPP può anche essere influenzata dalle dimensioni del mercato di riferimento. Se non ci sono molte aziende in grado di fornire il prodotto/servizio, una procedura aperta può essere efficiente. Se il mercato è molto ampio, una procedura in più fasi può far risparmiare tempo perché è possibile controllare il numero di offerte ricevute.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Le direttive stabiliscono i termini minimi per ciascuna procedura. Questi sono soggetti al requisito generale di concedere un tempo sufficiente a seconda della complessità dell’appalto (articolo 47 della direttiva 2014/24/UE). Nel fissare i termini, occorre tenere conto della qualità delle risposte che si riceveranno: periodi di gara molto brevi possono talvolta essere controproducenti se comportano un aumento del tempo necessario per chiarire le offerte presentate.</a:t>
            </a:r>
            <a:endParaRPr/>
          </a:p>
          <a:p>
            <a:pPr marL="457200" marR="0" lvl="0" indent="-228600" algn="l" rtl="0">
              <a:lnSpc>
                <a:spcPct val="100000"/>
              </a:lnSpc>
              <a:spcBef>
                <a:spcPts val="0"/>
              </a:spcBef>
              <a:spcAft>
                <a:spcPts val="0"/>
              </a:spcAft>
              <a:buSzPts val="1400"/>
              <a:buNone/>
            </a:pPr>
            <a:endParaRPr/>
          </a:p>
        </p:txBody>
      </p:sp>
      <p:sp>
        <p:nvSpPr>
          <p:cNvPr id="273" name="Google Shape;27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Una delle preoccupazioni che alcuni acquirenti pubblici nutrono riguardo agli appalti sostenibili è l’impatto sulla concorrenza. Gli offerenti saranno in grado di rispondere ai criteri sociali e ambientali e quante offerte valide saranno ricevute?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Procedure flessibili possono contribuire ad affrontare tali preoccupazioni consentendo una maggiore interazione tra l’amministrazione aggiudicatrice e gli offerenti. Ad esempio, in una procedura di gara con negoziazione, è possibile negoziare aspetti relativi alle prestazioni ambientali (al di là dei requisiti minimi eventualmente fissati) e le modalità di rendicontazione applicabili. Concentrandosi su soluzioni innovative, il dialogo competitivo e il partenariato per l’innovazione possono contribuire a risolvere complessi problemi sociali e ambientali.</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de-DE"/>
              <a:t>Tuttavia, occorre riconoscere che tali processi richiedono anche un maggiore impegno in termini di risorse e competenze per la loro gestione. Una soluzione più semplice potrebbe essere quella di condurre una consultazione preliminare del mercato prima di una procedura aperta o ristretta. </a:t>
            </a:r>
            <a:endParaRPr/>
          </a:p>
        </p:txBody>
      </p:sp>
      <p:sp>
        <p:nvSpPr>
          <p:cNvPr id="281" name="Google Shape;281;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d6f05a6d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d6f05a6de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3d6f05a6de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de-DE"/>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d6f05a6de1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d6f05a6de1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3d6f05a6de1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de-D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d6f05a6de1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d6f05a6de1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d6f05a6de1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de-DE"/>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d6f05a6de1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d6f05a6de1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sz="1100">
                <a:latin typeface="Arial"/>
                <a:ea typeface="Arial"/>
                <a:cs typeface="Arial"/>
                <a:sym typeface="Arial"/>
              </a:rPr>
              <a:t>ART.57: 1. Per gli affidamenti dei contratti di appalto di lavori e servizi diversi da quelli aventi natura intellettuale e per i contratti di concessione i bandi di gara, gli avvisi e gli inviti, tenuto conto della tipologia di intervento, in particolare ove riguardi il settore dei beni culturali e del paesaggio, e nel rispetto dei principi dell’Unione europea, devono contenere specifiche clausole sociali con le quali sono richieste, come requisiti necessari dell'offerta, misure orientate tra l'altro a garantire le pari opportunità generazionali, di genere e di inclusione lavorativa per le persone con disabilità o svantaggiate, la stabilità occupazionale del personale impiegato, nonché l'applicazione dei contratti collettivi nazionali e territoriali di settore. </a:t>
            </a:r>
            <a:endParaRPr sz="1100">
              <a:latin typeface="Arial"/>
              <a:ea typeface="Arial"/>
              <a:cs typeface="Arial"/>
              <a:sym typeface="Arial"/>
            </a:endParaRPr>
          </a:p>
          <a:p>
            <a:pPr marL="0" lvl="0" indent="0" algn="l" rtl="0">
              <a:spcBef>
                <a:spcPts val="0"/>
              </a:spcBef>
              <a:spcAft>
                <a:spcPts val="0"/>
              </a:spcAft>
              <a:buNone/>
            </a:pPr>
            <a:endParaRPr/>
          </a:p>
        </p:txBody>
      </p:sp>
      <p:sp>
        <p:nvSpPr>
          <p:cNvPr id="310" name="Google Shape;310;g3d6f05a6de1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de-DE"/>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Queste nozioni di base sono necessarie solo se vengono scelti uno o pochi moduli. Se vengono svolti tutti i moduli, le nozioni di base possono essere saltate.</a:t>
            </a:r>
            <a:endParaRPr/>
          </a:p>
        </p:txBody>
      </p:sp>
      <p:sp>
        <p:nvSpPr>
          <p:cNvPr id="115" name="Google Shape;11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d6f05a6de1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d6f05a6de1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de-DE" sz="1100">
                <a:latin typeface="Arial"/>
                <a:ea typeface="Arial"/>
                <a:cs typeface="Arial"/>
                <a:sym typeface="Arial"/>
              </a:rPr>
              <a:t>2. Le stazioni appaltanti e gli enti concedenti contribuiscono al conseguimento degli obiettivi ambientali previsti dal Piano d'azione per la sostenibilità ambientale dei consumi nel settore della pubblica amministrazione attraverso l'inserimento, nella documentazione progettuale e di gara, almeno delle specifiche tecniche e delle clausole contrattuali contenute nei criteri ambientali minimi (CAM), definiti per specifiche categorie di appalti e concessioni, differenziati, ove tecnicamente opportuno, anche in base al valore dell’appalto o della concessione, con decreto del MASE e conformemente, in riferimento all'acquisto di prodotti e servizi nei settori della ristorazione collettiva e fornitura di derrate alimentari, anche a quanto specificamente previsto dall'articolo 130. (CRITERI OBBLIGATORI)</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de-DE" sz="1100">
                <a:latin typeface="Arial"/>
                <a:ea typeface="Arial"/>
                <a:cs typeface="Arial"/>
                <a:sym typeface="Arial"/>
              </a:rPr>
              <a:t>Tali criteri, in particolare quelli premianti, sono tenuti in considerazione anche ai fini della stesura dei documenti di gara per l'applicazione del criterio dell'offerta economicamente più vantaggiosa, ai sensi dell’art. 108, commi 4 e 5. (CRITERI PREMIANTI)</a:t>
            </a:r>
            <a:endParaRPr/>
          </a:p>
        </p:txBody>
      </p:sp>
      <p:sp>
        <p:nvSpPr>
          <p:cNvPr id="317" name="Google Shape;317;g3d6f05a6de1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de-DE"/>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d6f05a6de1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d6f05a6de1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3d6f05a6de1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de-DE"/>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de-DE"/>
              <a:t>Le specifiche tecniche devono essere non discriminatorie, garantire pari accesso agli offerenti ed evitare inutili barriere alla concorrenza. Ad esempio, è generalmente vietato fare riferimento a una marca specifica o a una caratteristica offerta solo da una determinata impresa.</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de-DE"/>
              <a:t>L’impatto sulla sostenibilità durante il ciclo di vita può essere preso in considerazione nelle specifiche che riguardano la produzione, le prestazioni operative e la fine del ciclo di vita. Ad esempio, un contratto di ristorazione può prescrivere l’uso di prodotti biologici, contenitori riutilizzabili e la raccolta differenziata dei rifiuti. La prima specifica è una specifica basata su standard, mentre le ultime due sono specifiche funzionali.</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SzPts val="1400"/>
              <a:buNone/>
            </a:pPr>
            <a:endParaRPr/>
          </a:p>
        </p:txBody>
      </p:sp>
      <p:sp>
        <p:nvSpPr>
          <p:cNvPr id="354" name="Google Shape;35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710211bd9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3710211bd9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a:t>L’approvvigionamento sostenibile è iniziato con l’introduzione sul mercato delle prime etichette ecologiche. Queste forniscono orientamento e supporto al processo di approvvigionamento e possono essere utilizzati per formulare criteri e verificarne la conformità.</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de-DE" b="0">
                <a:solidFill>
                  <a:schemeClr val="dk1"/>
                </a:solidFill>
              </a:rPr>
              <a:t>Le etichette possono ridurre significativamente il carico di lavoro necessario per definire e verificare gli aspetti ambientali e sociali delle gare d’appalto.</a:t>
            </a:r>
            <a:endParaRPr/>
          </a:p>
          <a:p>
            <a:pPr marL="457200" marR="0" lvl="0" indent="-228600" algn="l" rtl="0">
              <a:lnSpc>
                <a:spcPct val="100000"/>
              </a:lnSpc>
              <a:spcBef>
                <a:spcPts val="0"/>
              </a:spcBef>
              <a:spcAft>
                <a:spcPts val="0"/>
              </a:spcAft>
              <a:buSzPts val="1400"/>
              <a:buNone/>
            </a:pPr>
            <a:endParaRPr/>
          </a:p>
        </p:txBody>
      </p:sp>
      <p:sp>
        <p:nvSpPr>
          <p:cNvPr id="362" name="Google Shape;362;g3710211bd9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710211bd9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3710211bd9b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69" name="Google Shape;369;g3710211bd9b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de-DE"/>
              <a:t>Se un marchio soddisfa tutti i requisiti, può essere citato direttamente nelle specifiche, nei criteri di aggiudicazione o nelle condizioni contrattuali, ad esempio richiedendo che il prodotto rechi il marchio o un marchio equivalente.</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de-DE"/>
              <a:t>Se i marchi contengono criteri non pertinenti (ad esempio requisiti di prestazione per un contratto di fornitura), le autorità dovrebbero fare riferimento ai requisiti del marchio corrispondente invece di richiedere il marchio stesso.</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de-DE"/>
              <a:t>I marchi con requisiti equivalenti devono sempre essere accettati.</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de-DE"/>
              <a:t>Se un offerente non ha accesso a un marchio di terze parti a causa di fattori che esulano dal suo controllo, può presentare un fascicolo tecnico o altra prova, ad esempio nei casi in cui i termini di gara sono brevi.</a:t>
            </a:r>
            <a:endParaRPr/>
          </a:p>
          <a:p>
            <a:pPr marL="457200" marR="0" lvl="0" indent="-228600" algn="l" rtl="0">
              <a:lnSpc>
                <a:spcPct val="100000"/>
              </a:lnSpc>
              <a:spcBef>
                <a:spcPts val="0"/>
              </a:spcBef>
              <a:spcAft>
                <a:spcPts val="0"/>
              </a:spcAft>
              <a:buSzPts val="1400"/>
              <a:buNone/>
            </a:pPr>
            <a:endParaRPr/>
          </a:p>
        </p:txBody>
      </p:sp>
      <p:sp>
        <p:nvSpPr>
          <p:cNvPr id="405" name="Google Shape;405;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a:t>I motivi di esclusione obbligatori sono stabiliti all’articolo 57, paragrafi 1 e 2, della direttiva 2014/24/UE e devono essere applicati in tutti gli Stati membri. Si riferiscono a reati gravi commessi dagli offerenti e non sono direttamente collegati agli appalti sostenibili.</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de-DE"/>
              <a:t>I motivi di esclusione facoltativi di cui all’articolo 57, paragrafo 4, comprendono i motivi indicati nella slide. Per gli appalti sostenibili è particolarmente rilevante la possibilità di escludere gli offerenti che non rispettano la legislazione sociale e ambientale vigente. Tali leggi sono elencate all’articolo 18, paragrafo 2, e nell’allegato X della direttiva. Gli Stati membri possono decidere di rendere obbligatoria l’esclusione per tali motivi.</a:t>
            </a:r>
            <a:endParaRPr/>
          </a:p>
          <a:p>
            <a:pPr marL="457200" marR="0" lvl="0" indent="-228600" algn="l" rtl="0">
              <a:lnSpc>
                <a:spcPct val="100000"/>
              </a:lnSpc>
              <a:spcBef>
                <a:spcPts val="0"/>
              </a:spcBef>
              <a:spcAft>
                <a:spcPts val="0"/>
              </a:spcAft>
              <a:buSzPts val="1400"/>
              <a:buNone/>
            </a:pPr>
            <a:endParaRPr/>
          </a:p>
        </p:txBody>
      </p:sp>
      <p:sp>
        <p:nvSpPr>
          <p:cNvPr id="412" name="Google Shape;41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de-DE"/>
              <a:t>Le condizioni per l’applicazione dei criteri di selezione e le prove richieste sono stabilite all’articolo 58 e nell’allegato XII della direttiva 2014/24/UE.</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de-DE"/>
              <a:t>Esempi di risorse che possono essere richieste nella fase di selezione per un appalto di lavori sono il personale con esperienza in progetti con requisiti ambientali simili e attrezzature adeguate per prevenire l’inquinamento dell’aria, del suolo e dell’acqua.</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de-DE"/>
              <a:t>Se le qualifiche professionali e di istruzione del personale sono valutate nella fase di selezione, esse non dovrebbero essere utilizzate come criteri di aggiudicazione.</a:t>
            </a:r>
            <a:endParaRPr/>
          </a:p>
          <a:p>
            <a:pPr marL="45720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r>
              <a:rPr lang="de-DE"/>
              <a:t>Gli offerenti possono avvalersi delle capacità di altre imprese, ad esempio di subappaltatori con attrezzature o esperienze specializzate, e devono impegnarsi a garantire che tali risorse siano disponibili per l’esecuzione del contratto.</a:t>
            </a:r>
            <a:endParaRPr/>
          </a:p>
          <a:p>
            <a:pPr marL="457200" marR="0" lvl="0" indent="-228600" algn="l" rtl="0">
              <a:lnSpc>
                <a:spcPct val="100000"/>
              </a:lnSpc>
              <a:spcBef>
                <a:spcPts val="0"/>
              </a:spcBef>
              <a:spcAft>
                <a:spcPts val="0"/>
              </a:spcAft>
              <a:buSzPts val="1400"/>
              <a:buNone/>
            </a:pPr>
            <a:endParaRPr/>
          </a:p>
        </p:txBody>
      </p:sp>
      <p:sp>
        <p:nvSpPr>
          <p:cNvPr id="419" name="Google Shape;419;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de-DE"/>
              <a:t>Un EMS può dimostrare la capacità di un’impresa di soddisfare i criteri GPP e può essere richiesto nella fase di selezione, se opportuno. Devono essere prese in considerazione anche forme di certificazione equivalenti.</a:t>
            </a:r>
            <a:endParaRPr/>
          </a:p>
          <a:p>
            <a:pPr marL="45720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r>
              <a:rPr lang="de-DE"/>
              <a:t>Può anche essere valutato nella fase di aggiudicazione come prova della capacità degli offerenti di soddisfare gli aspetti ambientali dell’appalto (ad esempio, gestione dei rifiuti, dell’energia o dell’acqua).</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SzPts val="1400"/>
              <a:buNone/>
            </a:pPr>
            <a:endParaRPr/>
          </a:p>
        </p:txBody>
      </p:sp>
      <p:sp>
        <p:nvSpPr>
          <p:cNvPr id="426" name="Google Shape;426;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de-DE"/>
              <a:t>I criteri di aggiudicazione vengono applicati in tutte le procedure. Sono particolarmente importanti per gli appalti sostenibili, poiché consentono di confrontare le prestazioni ambientali delle offerte.</a:t>
            </a:r>
            <a:endParaRPr/>
          </a:p>
          <a:p>
            <a:pPr marL="45720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r>
              <a:rPr lang="de-DE"/>
              <a:t>Le amministrazioni aggiudicatrici possono stabilire i propri criteri, ma devono garantire la trasparenza e il rispetto dei principi del contratto.</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de-DE"/>
              <a:t>I criteri di aggiudicazione </a:t>
            </a:r>
            <a:r>
              <a:rPr lang="de-DE" i="0"/>
              <a:t>devono:</a:t>
            </a:r>
            <a:endParaRPr/>
          </a:p>
          <a:p>
            <a:pPr marL="457200" marR="0" lvl="0" indent="-228600" algn="l" rtl="0">
              <a:lnSpc>
                <a:spcPct val="100000"/>
              </a:lnSpc>
              <a:spcBef>
                <a:spcPts val="0"/>
              </a:spcBef>
              <a:spcAft>
                <a:spcPts val="0"/>
              </a:spcAft>
              <a:buClr>
                <a:srgbClr val="000000"/>
              </a:buClr>
              <a:buSzPts val="1400"/>
              <a:buFont typeface="Arial"/>
              <a:buNone/>
            </a:pPr>
            <a:r>
              <a:rPr lang="de-DE" i="0"/>
              <a:t>essere connessi all’oggetto dell’appalto;</a:t>
            </a:r>
            <a:endParaRPr/>
          </a:p>
          <a:p>
            <a:pPr marL="457200" marR="0" lvl="0" indent="-228600" algn="l" rtl="0">
              <a:lnSpc>
                <a:spcPct val="100000"/>
              </a:lnSpc>
              <a:spcBef>
                <a:spcPts val="0"/>
              </a:spcBef>
              <a:spcAft>
                <a:spcPts val="0"/>
              </a:spcAft>
              <a:buClr>
                <a:srgbClr val="000000"/>
              </a:buClr>
              <a:buSzPts val="1400"/>
              <a:buFont typeface="Arial"/>
              <a:buNone/>
            </a:pPr>
            <a:r>
              <a:rPr lang="de-DE" i="0"/>
              <a:t>non conferire all’amministrazione aggiudicatrice una libertà di scelta illimitata;</a:t>
            </a:r>
            <a:endParaRPr/>
          </a:p>
          <a:p>
            <a:pPr marL="457200" marR="0" lvl="0" indent="-228600" algn="l" rtl="0">
              <a:lnSpc>
                <a:spcPct val="100000"/>
              </a:lnSpc>
              <a:spcBef>
                <a:spcPts val="0"/>
              </a:spcBef>
              <a:spcAft>
                <a:spcPts val="0"/>
              </a:spcAft>
              <a:buClr>
                <a:srgbClr val="000000"/>
              </a:buClr>
              <a:buSzPts val="1400"/>
              <a:buFont typeface="Arial"/>
              <a:buNone/>
            </a:pPr>
            <a:r>
              <a:rPr lang="de-DE" i="0"/>
              <a:t>garantire la possibilità di una concorrenza effettiva;</a:t>
            </a:r>
            <a:endParaRPr/>
          </a:p>
          <a:p>
            <a:pPr marL="457200" marR="0" lvl="0" indent="-228600" algn="l" rtl="0">
              <a:lnSpc>
                <a:spcPct val="100000"/>
              </a:lnSpc>
              <a:spcBef>
                <a:spcPts val="0"/>
              </a:spcBef>
              <a:spcAft>
                <a:spcPts val="0"/>
              </a:spcAft>
              <a:buClr>
                <a:srgbClr val="000000"/>
              </a:buClr>
              <a:buSzPts val="1400"/>
              <a:buFont typeface="Arial"/>
              <a:buNone/>
            </a:pPr>
            <a:r>
              <a:rPr lang="de-DE" i="0"/>
              <a:t>essere espressamente indicati nel bando di gara e nel capitolato d’oneri, insieme alla loro ponderazione ed eventuali sottocriteri; </a:t>
            </a:r>
            <a:endParaRPr/>
          </a:p>
          <a:p>
            <a:pPr marL="457200" marR="0" lvl="0" indent="-228600" algn="l" rtl="0">
              <a:lnSpc>
                <a:spcPct val="100000"/>
              </a:lnSpc>
              <a:spcBef>
                <a:spcPts val="0"/>
              </a:spcBef>
              <a:spcAft>
                <a:spcPts val="0"/>
              </a:spcAft>
              <a:buClr>
                <a:srgbClr val="000000"/>
              </a:buClr>
              <a:buSzPts val="1400"/>
              <a:buFont typeface="Arial"/>
              <a:buNone/>
            </a:pPr>
            <a:r>
              <a:rPr lang="de-DE" i="0"/>
              <a:t>essere conformi ai principi del contratto.</a:t>
            </a:r>
            <a:endParaRPr sz="1400" i="0">
              <a:solidFill>
                <a:schemeClr val="dk1"/>
              </a:solidFill>
              <a:latin typeface="Gill Sans"/>
              <a:ea typeface="Gill Sans"/>
              <a:cs typeface="Gill Sans"/>
              <a:sym typeface="Gill Sans"/>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de-DE"/>
              <a:t>È anche possibile combinare specifiche tecniche e criteri di aggiudicazione: </a:t>
            </a:r>
            <a:r>
              <a:rPr lang="de-DE" sz="1800" b="0" i="0" u="none" strike="noStrike">
                <a:solidFill>
                  <a:srgbClr val="000000"/>
                </a:solidFill>
                <a:latin typeface="Calibri"/>
                <a:ea typeface="Calibri"/>
                <a:cs typeface="Calibri"/>
                <a:sym typeface="Calibri"/>
              </a:rPr>
              <a:t>le specifiche tecniche dovrebbero sempre stabilire i </a:t>
            </a:r>
            <a:r>
              <a:rPr lang="de-DE" sz="1800" b="1" i="0" u="none" strike="noStrike">
                <a:solidFill>
                  <a:srgbClr val="000000"/>
                </a:solidFill>
                <a:latin typeface="Calibri"/>
                <a:ea typeface="Calibri"/>
                <a:cs typeface="Calibri"/>
                <a:sym typeface="Calibri"/>
              </a:rPr>
              <a:t>requisiti minimi</a:t>
            </a:r>
            <a:r>
              <a:rPr lang="de-DE" sz="1800" b="0" i="0" u="none" strike="noStrike">
                <a:solidFill>
                  <a:srgbClr val="000000"/>
                </a:solidFill>
                <a:latin typeface="Calibri"/>
                <a:ea typeface="Calibri"/>
                <a:cs typeface="Calibri"/>
                <a:sym typeface="Calibri"/>
              </a:rPr>
              <a:t>, mentre i criteri di aggiudicazione servono a ottenere prestazioni </a:t>
            </a:r>
            <a:r>
              <a:rPr lang="de-DE" sz="1800" b="1" i="0" u="none" strike="noStrike">
                <a:solidFill>
                  <a:srgbClr val="000000"/>
                </a:solidFill>
                <a:latin typeface="Calibri"/>
                <a:ea typeface="Calibri"/>
                <a:cs typeface="Calibri"/>
                <a:sym typeface="Calibri"/>
              </a:rPr>
              <a:t>che vanno oltre il minimo</a:t>
            </a:r>
            <a:r>
              <a:rPr lang="de-DE" sz="1800" b="0" i="0" u="none" strike="noStrike">
                <a:solidFill>
                  <a:srgbClr val="000000"/>
                </a:solidFill>
                <a:latin typeface="Calibri"/>
                <a:ea typeface="Calibri"/>
                <a:cs typeface="Calibri"/>
                <a:sym typeface="Calibri"/>
              </a:rPr>
              <a:t>. Vedi secondo esempio nella slide</a:t>
            </a:r>
            <a:endParaRPr/>
          </a:p>
          <a:p>
            <a:pPr marL="457200" lvl="0" indent="-228600" algn="l" rtl="0">
              <a:lnSpc>
                <a:spcPct val="100000"/>
              </a:lnSpc>
              <a:spcBef>
                <a:spcPts val="0"/>
              </a:spcBef>
              <a:spcAft>
                <a:spcPts val="0"/>
              </a:spcAft>
              <a:buSzPts val="1400"/>
              <a:buNone/>
            </a:pPr>
            <a:endParaRPr/>
          </a:p>
        </p:txBody>
      </p:sp>
      <p:sp>
        <p:nvSpPr>
          <p:cNvPr id="434" name="Google Shape;434;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42" name="Google Shape;44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451" name="Google Shape;451;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459" name="Google Shape;459;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de-DE"/>
              <a:t>Il riferimento ai requisiti oggettivi significa che questi non devono riguardare le pratiche commerciali generali, ma devono riferirsi a ciò che viene fornito nell’ambito del contratto in questione.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de-DE"/>
              <a:t>Garantire che gli offerenti accettino i termini contrattuali al momento della presentazione delle offerte riduce il rischio di violazioni (ad esempio, mancata copertura dei costi di monitoraggio/rendicontazione).</a:t>
            </a:r>
            <a:endParaRPr/>
          </a:p>
          <a:p>
            <a:pPr marL="457200" marR="0" lvl="0" indent="-228600" algn="l" rtl="0">
              <a:lnSpc>
                <a:spcPct val="100000"/>
              </a:lnSpc>
              <a:spcBef>
                <a:spcPts val="0"/>
              </a:spcBef>
              <a:spcAft>
                <a:spcPts val="0"/>
              </a:spcAft>
              <a:buSzPts val="1400"/>
              <a:buNone/>
            </a:pPr>
            <a:endParaRPr/>
          </a:p>
        </p:txBody>
      </p:sp>
      <p:sp>
        <p:nvSpPr>
          <p:cNvPr id="466" name="Google Shape;466;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73" name="Google Shape;473;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80" name="Google Shape;48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94" name="Google Shape;494;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9" name="Google Shape;12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502" name="Google Shape;50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50</a:t>
            </a:fld>
            <a:endParaRPr sz="120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L’agenda politica internazionale sostiene il concetto di appalti sostenibili, che è uno degli obiettivi dell’SDG 12.</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de-DE"/>
              <a:t>Obiettivo SDG 12.7: </a:t>
            </a:r>
            <a:r>
              <a:rPr lang="de-DE" b="0" i="0" cap="none">
                <a:solidFill>
                  <a:srgbClr val="212529"/>
                </a:solidFill>
                <a:latin typeface="Arial"/>
                <a:ea typeface="Arial"/>
                <a:cs typeface="Arial"/>
                <a:sym typeface="Arial"/>
              </a:rPr>
              <a:t>PROMUOVERE PRATICHE DI APPALTO PUBBLICO SOSTENIBILI: </a:t>
            </a:r>
            <a:r>
              <a:rPr lang="de-DE" b="0" i="0">
                <a:solidFill>
                  <a:srgbClr val="212529"/>
                </a:solidFill>
                <a:latin typeface="Arial"/>
                <a:ea typeface="Arial"/>
                <a:cs typeface="Arial"/>
                <a:sym typeface="Arial"/>
              </a:rPr>
              <a:t>Promuovere pratiche di appalto pubblico sostenibili, in conformità con le politiche e le priorità nazionali.</a:t>
            </a:r>
            <a:endParaRPr/>
          </a:p>
          <a:p>
            <a:pPr marL="457200" marR="0" lvl="0" indent="-228600" algn="l" rtl="0">
              <a:lnSpc>
                <a:spcPct val="100000"/>
              </a:lnSpc>
              <a:spcBef>
                <a:spcPts val="0"/>
              </a:spcBef>
              <a:spcAft>
                <a:spcPts val="0"/>
              </a:spcAft>
              <a:buClr>
                <a:srgbClr val="000000"/>
              </a:buClr>
              <a:buSzPts val="1400"/>
              <a:buFont typeface="Arial"/>
              <a:buNone/>
            </a:pPr>
            <a:endParaRPr b="0" i="0">
              <a:solidFill>
                <a:srgbClr val="212529"/>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de-DE" b="1"/>
              <a:t>Gli Obiettivi di Sviluppo Sostenibile (SDG) </a:t>
            </a:r>
            <a:r>
              <a:rPr lang="de-DE"/>
              <a:t>sono una serie di</a:t>
            </a:r>
            <a:r>
              <a:rPr lang="de-DE" b="1"/>
              <a:t> 17 obiettivi globali </a:t>
            </a:r>
            <a:r>
              <a:rPr lang="de-DE"/>
              <a:t>adottati da tutti gli Stati membri delle Nazioni Unite nel 2015 nell’ambito </a:t>
            </a:r>
            <a:r>
              <a:rPr lang="de-DE" b="1"/>
              <a:t>dell’Agenda 2030 per lo Sviluppo Sostenibile</a:t>
            </a:r>
            <a:r>
              <a:rPr lang="de-DE"/>
              <a:t>. Questi obiettivi sono stati concepiti per affrontare un’ampia gamma di sfide globali al fine di garantire un futuro migliore e più sostenibile per tutti.</a:t>
            </a:r>
            <a:endParaRPr/>
          </a:p>
        </p:txBody>
      </p:sp>
      <p:sp>
        <p:nvSpPr>
          <p:cNvPr id="137" name="Google Shape;13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de-DE"/>
              <a:t>Gli appalti pubblici all’interno dell’Unione europea (UE) rappresentano una parte significativa dell’attività economica della regione. Ogni anno, oltre 250.000 enti pubblici in tutta l’UE spendono circa 2.000 miliardi di euro per l’acquisto di servizi, lavori e forniture, pari a circa il 14% del prodotto interno lordo (PIL) dell’UE.</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de-DE"/>
              <a:t>A livello subnazionale, che comprende le autorità locali e regionali, l’impegno finanziario è notevole. Questi enti sono responsabili di oltre la metà di tutte le attività di appalto pubblico all’interno dell’UE. Nello specifico, le autorità locali spendono circa 1,6 trilioni di euro all’anno, pari a circa il 12,9% del PIL dell’UE e al 27,5% della spesa pubblica totale.</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de-DE"/>
              <a:t>Queste cifre sottolineano il ruolo fondamentale che le autorità locali svolgono nel promuovere gli appalti pubblici, influenzando sia le economie locali che il più ampio mercato dell’UE.</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de-DE"/>
              <a:t>L’attuazione di appalti sostenibili comporta numerosi vantaggi per i comuni e le autorità pubbliche. </a:t>
            </a:r>
            <a:endParaRPr/>
          </a:p>
          <a:p>
            <a:pPr marL="457200" marR="0" lvl="0" indent="-228600" algn="l" rtl="0">
              <a:lnSpc>
                <a:spcPct val="100000"/>
              </a:lnSpc>
              <a:spcBef>
                <a:spcPts val="0"/>
              </a:spcBef>
              <a:spcAft>
                <a:spcPts val="0"/>
              </a:spcAft>
              <a:buSzPts val="1400"/>
              <a:buNone/>
            </a:pPr>
            <a:endParaRPr/>
          </a:p>
        </p:txBody>
      </p:sp>
      <p:sp>
        <p:nvSpPr>
          <p:cNvPr id="146" name="Google Shape;14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0" name="Google Shape;9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1" name="Google Shape;9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92"/>
        <p:cNvGrpSpPr/>
        <p:nvPr/>
      </p:nvGrpSpPr>
      <p:grpSpPr>
        <a:xfrm>
          <a:off x="0" y="0"/>
          <a:ext cx="0" cy="0"/>
          <a:chOff x="0" y="0"/>
          <a:chExt cx="0" cy="0"/>
        </a:xfrm>
      </p:grpSpPr>
      <p:sp>
        <p:nvSpPr>
          <p:cNvPr id="93" name="Google Shape;9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94" name="Google Shape;9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2" name="Google Shape;42;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3" name="Google Shape;43;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4" name="Google Shape;44;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9" name="Google Shape;49;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0" name="Google Shape;50;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1" name="Google Shape;51;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2" name="Google Shape;52;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53" name="Google Shape;53;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4" name="Google Shape;54;p26"/>
          <p:cNvGrpSpPr/>
          <p:nvPr/>
        </p:nvGrpSpPr>
        <p:grpSpPr>
          <a:xfrm rot="-5400000">
            <a:off x="-1340601" y="4196010"/>
            <a:ext cx="3053166" cy="2270813"/>
            <a:chOff x="4881398" y="2159825"/>
            <a:chExt cx="3881604" cy="2778984"/>
          </a:xfrm>
        </p:grpSpPr>
        <p:sp>
          <p:nvSpPr>
            <p:cNvPr id="55" name="Google Shape;55;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bg>
      <p:bgPr>
        <a:solidFill>
          <a:schemeClr val="lt1"/>
        </a:solidFill>
        <a:effectLst/>
      </p:bgPr>
    </p:bg>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594360" y="198408"/>
            <a:ext cx="10972800" cy="157431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 name="Google Shape;60;p27"/>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1" name="Google Shape;61;p27"/>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2" name="Google Shape;62;p27"/>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lvl1pPr marL="457200" lvl="0" indent="-355600" algn="l">
              <a:lnSpc>
                <a:spcPct val="90000"/>
              </a:lnSpc>
              <a:spcBef>
                <a:spcPts val="1800"/>
              </a:spcBef>
              <a:spcAft>
                <a:spcPts val="0"/>
              </a:spcAft>
              <a:buClr>
                <a:srgbClr val="3F3F3F"/>
              </a:buClr>
              <a:buSzPts val="2000"/>
              <a:buFont typeface="Arial"/>
              <a:buChar char="•"/>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27"/>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65" name="Google Shape;65;p27"/>
          <p:cNvSpPr/>
          <p:nvPr/>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27"/>
          <p:cNvSpPr/>
          <p:nvPr/>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27"/>
          <p:cNvSpPr/>
          <p:nvPr/>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68"/>
        <p:cNvGrpSpPr/>
        <p:nvPr/>
      </p:nvGrpSpPr>
      <p:grpSpPr>
        <a:xfrm>
          <a:off x="0" y="0"/>
          <a:ext cx="0" cy="0"/>
          <a:chOff x="0" y="0"/>
          <a:chExt cx="0" cy="0"/>
        </a:xfrm>
      </p:grpSpPr>
      <p:sp>
        <p:nvSpPr>
          <p:cNvPr id="69" name="Google Shape;69;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71" name="Google Shape;71;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2" name="Google Shape;72;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 name="Google Shape;73;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75"/>
        <p:cNvGrpSpPr/>
        <p:nvPr/>
      </p:nvGrpSpPr>
      <p:grpSpPr>
        <a:xfrm>
          <a:off x="0" y="0"/>
          <a:ext cx="0" cy="0"/>
          <a:chOff x="0" y="0"/>
          <a:chExt cx="0" cy="0"/>
        </a:xfrm>
      </p:grpSpPr>
      <p:sp>
        <p:nvSpPr>
          <p:cNvPr id="76" name="Google Shape;76;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78" name="Google Shape;78;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9" name="Google Shape;79;p21"/>
          <p:cNvSpPr>
            <a:spLocks noGrp="1"/>
          </p:cNvSpPr>
          <p:nvPr>
            <p:ph type="pic" idx="2"/>
          </p:nvPr>
        </p:nvSpPr>
        <p:spPr>
          <a:xfrm>
            <a:off x="0" y="-11113"/>
            <a:ext cx="5628068" cy="6858000"/>
          </a:xfrm>
          <a:prstGeom prst="flowChartDelay">
            <a:avLst/>
          </a:prstGeom>
          <a:solidFill>
            <a:srgbClr val="87C3CD"/>
          </a:solidFill>
          <a:ln>
            <a:noFill/>
          </a:ln>
        </p:spPr>
        <p:txBody>
          <a:bodyPr/>
          <a:lstStyle/>
          <a:p>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80"/>
        <p:cNvGrpSpPr/>
        <p:nvPr/>
      </p:nvGrpSpPr>
      <p:grpSpPr>
        <a:xfrm>
          <a:off x="0" y="0"/>
          <a:ext cx="0" cy="0"/>
          <a:chOff x="0" y="0"/>
          <a:chExt cx="0" cy="0"/>
        </a:xfrm>
      </p:grpSpPr>
      <p:sp>
        <p:nvSpPr>
          <p:cNvPr id="81" name="Google Shape;81;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2" name="Google Shape;82;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83" name="Google Shape;83;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4" name="Google Shape;84;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3">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g"/><Relationship Id="rId18" Type="http://schemas.openxmlformats.org/officeDocument/2006/relationships/image" Target="../media/image21.png"/><Relationship Id="rId3" Type="http://schemas.openxmlformats.org/officeDocument/2006/relationships/image" Target="../media/image6.gif"/><Relationship Id="rId7" Type="http://schemas.openxmlformats.org/officeDocument/2006/relationships/image" Target="../media/image10.jpg"/><Relationship Id="rId12" Type="http://schemas.openxmlformats.org/officeDocument/2006/relationships/image" Target="../media/image15.png"/><Relationship Id="rId17" Type="http://schemas.openxmlformats.org/officeDocument/2006/relationships/image" Target="../media/image20.jpg"/><Relationship Id="rId2" Type="http://schemas.openxmlformats.org/officeDocument/2006/relationships/notesSlide" Target="../notesSlides/notesSlide35.xml"/><Relationship Id="rId16"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5" Type="http://schemas.openxmlformats.org/officeDocument/2006/relationships/image" Target="../media/image18.jp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g"/><Relationship Id="rId14" Type="http://schemas.openxmlformats.org/officeDocument/2006/relationships/image" Target="../media/image17.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hyperlink" Target="https://green-business.ec.europa.eu/green-public-procurement/gpp-training-toolkit_en"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hyperlink" Target="https://www.umweltbundesamt.de/publikationen/umweltfreundliche-beschaffung-schulungsskript-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 descr="Ein Bild, das Text, Schrift, Screenshot, Grafiken enthält.&#10;&#10;Automatisch generierte Beschreibung"/>
          <p:cNvPicPr preferRelativeResize="0"/>
          <p:nvPr/>
        </p:nvPicPr>
        <p:blipFill rotWithShape="1">
          <a:blip r:embed="rId3">
            <a:alphaModFix/>
          </a:blip>
          <a:srcRect/>
          <a:stretch/>
        </p:blipFill>
        <p:spPr>
          <a:xfrm>
            <a:off x="6096000" y="4836746"/>
            <a:ext cx="5273749" cy="1904297"/>
          </a:xfrm>
          <a:prstGeom prst="rect">
            <a:avLst/>
          </a:prstGeom>
          <a:noFill/>
          <a:ln>
            <a:noFill/>
          </a:ln>
        </p:spPr>
      </p:pic>
      <p:sp>
        <p:nvSpPr>
          <p:cNvPr id="101" name="Google Shape;101;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3F3F3F"/>
                </a:solidFill>
                <a:latin typeface="Aptos" panose="020B0004020202020204" pitchFamily="34" charset="0"/>
                <a:sym typeface="Arial"/>
              </a:rPr>
              <a:t>Data</a:t>
            </a:r>
            <a:endParaRPr sz="1400" b="0" i="0" u="none" strike="noStrike" cap="none">
              <a:solidFill>
                <a:srgbClr val="000000"/>
              </a:solidFill>
              <a:latin typeface="Aptos" panose="020B0004020202020204" pitchFamily="34" charset="0"/>
              <a:sym typeface="Arial"/>
            </a:endParaRPr>
          </a:p>
        </p:txBody>
      </p:sp>
      <p:sp>
        <p:nvSpPr>
          <p:cNvPr id="102" name="Google Shape;102;p1"/>
          <p:cNvSpPr txBox="1"/>
          <p:nvPr/>
        </p:nvSpPr>
        <p:spPr>
          <a:xfrm>
            <a:off x="6207116" y="2741426"/>
            <a:ext cx="588210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3200" b="1" i="0" u="none" strike="noStrike" cap="none" dirty="0">
                <a:solidFill>
                  <a:srgbClr val="3F3F3F"/>
                </a:solidFill>
                <a:latin typeface="Aptos Serif" panose="02020604070405020304" pitchFamily="18" charset="0"/>
                <a:cs typeface="Aptos Serif" panose="02020604070405020304" pitchFamily="18" charset="0"/>
                <a:sym typeface="Arial"/>
              </a:rPr>
              <a:t>Modulo 2: </a:t>
            </a:r>
            <a:r>
              <a:rPr lang="de-DE" sz="3200" b="1" i="0" u="none" strike="noStrike" cap="none" dirty="0" err="1">
                <a:solidFill>
                  <a:srgbClr val="3F3F3F"/>
                </a:solidFill>
                <a:latin typeface="Aptos Serif" panose="02020604070405020304" pitchFamily="18" charset="0"/>
                <a:cs typeface="Aptos Serif" panose="02020604070405020304" pitchFamily="18" charset="0"/>
                <a:sym typeface="Arial"/>
              </a:rPr>
              <a:t>Contesto</a:t>
            </a:r>
            <a:r>
              <a:rPr lang="de-DE" sz="3200" b="1" i="0" u="none" strike="noStrike" cap="none" dirty="0">
                <a:solidFill>
                  <a:srgbClr val="3F3F3F"/>
                </a:solidFill>
                <a:latin typeface="Aptos Serif" panose="02020604070405020304" pitchFamily="18" charset="0"/>
                <a:cs typeface="Aptos Serif" panose="02020604070405020304" pitchFamily="18" charset="0"/>
                <a:sym typeface="Arial"/>
              </a:rPr>
              <a:t> </a:t>
            </a:r>
            <a:r>
              <a:rPr lang="de-DE" sz="3200" b="1" i="0" u="none" strike="noStrike" cap="none" dirty="0" err="1">
                <a:solidFill>
                  <a:srgbClr val="3F3F3F"/>
                </a:solidFill>
                <a:latin typeface="Aptos Serif" panose="02020604070405020304" pitchFamily="18" charset="0"/>
                <a:cs typeface="Aptos Serif" panose="02020604070405020304" pitchFamily="18" charset="0"/>
                <a:sym typeface="Arial"/>
              </a:rPr>
              <a:t>giuridico</a:t>
            </a:r>
            <a:r>
              <a:rPr lang="de-DE" sz="3200" b="1" i="0" u="none" strike="noStrike" cap="none" dirty="0">
                <a:solidFill>
                  <a:srgbClr val="3F3F3F"/>
                </a:solidFill>
                <a:latin typeface="Aptos Serif" panose="02020604070405020304" pitchFamily="18" charset="0"/>
                <a:cs typeface="Aptos Serif" panose="02020604070405020304" pitchFamily="18" charset="0"/>
                <a:sym typeface="Arial"/>
              </a:rPr>
              <a:t> </a:t>
            </a:r>
            <a:r>
              <a:rPr lang="de-DE" sz="3200" b="1" i="0" u="none" strike="noStrike" cap="none" dirty="0" err="1">
                <a:solidFill>
                  <a:srgbClr val="3F3F3F"/>
                </a:solidFill>
                <a:latin typeface="Aptos Serif" panose="02020604070405020304" pitchFamily="18" charset="0"/>
                <a:cs typeface="Aptos Serif" panose="02020604070405020304" pitchFamily="18" charset="0"/>
                <a:sym typeface="Arial"/>
              </a:rPr>
              <a:t>e</a:t>
            </a:r>
            <a:r>
              <a:rPr lang="de-DE" sz="3200" b="1" i="0" u="none" strike="noStrike" cap="none" dirty="0">
                <a:solidFill>
                  <a:srgbClr val="3F3F3F"/>
                </a:solidFill>
                <a:latin typeface="Aptos Serif" panose="02020604070405020304" pitchFamily="18" charset="0"/>
                <a:cs typeface="Aptos Serif" panose="02020604070405020304" pitchFamily="18" charset="0"/>
                <a:sym typeface="Arial"/>
              </a:rPr>
              <a:t> </a:t>
            </a:r>
            <a:r>
              <a:rPr lang="de-DE" sz="3200" b="1" i="0" u="none" strike="noStrike" cap="none" dirty="0" err="1">
                <a:solidFill>
                  <a:srgbClr val="3F3F3F"/>
                </a:solidFill>
                <a:latin typeface="Aptos Serif" panose="02020604070405020304" pitchFamily="18" charset="0"/>
                <a:cs typeface="Aptos Serif" panose="02020604070405020304" pitchFamily="18" charset="0"/>
                <a:sym typeface="Arial"/>
              </a:rPr>
              <a:t>politico</a:t>
            </a:r>
            <a:endParaRPr sz="3200" b="1" i="0" u="none" strike="noStrike" cap="none" dirty="0">
              <a:solidFill>
                <a:srgbClr val="3F3F3F"/>
              </a:solidFill>
              <a:latin typeface="Aptos Serif" panose="02020604070405020304" pitchFamily="18" charset="0"/>
              <a:cs typeface="Aptos Serif" panose="02020604070405020304" pitchFamily="18" charset="0"/>
              <a:sym typeface="Arial"/>
            </a:endParaRPr>
          </a:p>
        </p:txBody>
      </p:sp>
      <p:pic>
        <p:nvPicPr>
          <p:cNvPr id="103" name="Google Shape;103;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sp>
        <p:nvSpPr>
          <p:cNvPr id="104" name="Google Shape;104;p1"/>
          <p:cNvSpPr txBox="1"/>
          <p:nvPr/>
        </p:nvSpPr>
        <p:spPr>
          <a:xfrm>
            <a:off x="6207116" y="1863064"/>
            <a:ext cx="508262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dirty="0" err="1">
                <a:solidFill>
                  <a:srgbClr val="3F3F3F"/>
                </a:solidFill>
                <a:latin typeface="Aptos Serif" panose="02020604070405020304" pitchFamily="18" charset="0"/>
                <a:cs typeface="Aptos Serif" panose="02020604070405020304" pitchFamily="18" charset="0"/>
                <a:sym typeface="Arial"/>
              </a:rPr>
              <a:t>Programma</a:t>
            </a:r>
            <a:r>
              <a:rPr lang="de-DE" sz="1800" b="1" i="0" u="none" strike="noStrike" cap="none" dirty="0">
                <a:solidFill>
                  <a:srgbClr val="3F3F3F"/>
                </a:solidFill>
                <a:latin typeface="Aptos Serif" panose="02020604070405020304" pitchFamily="18" charset="0"/>
                <a:cs typeface="Aptos Serif" panose="02020604070405020304" pitchFamily="18" charset="0"/>
                <a:sym typeface="Arial"/>
              </a:rPr>
              <a:t> di </a:t>
            </a:r>
            <a:r>
              <a:rPr lang="de-DE" sz="1800" b="1" i="0" u="none" strike="noStrike" cap="none" dirty="0" err="1">
                <a:solidFill>
                  <a:srgbClr val="3F3F3F"/>
                </a:solidFill>
                <a:latin typeface="Aptos Serif" panose="02020604070405020304" pitchFamily="18" charset="0"/>
                <a:cs typeface="Aptos Serif" panose="02020604070405020304" pitchFamily="18" charset="0"/>
                <a:sym typeface="Arial"/>
              </a:rPr>
              <a:t>studi</a:t>
            </a:r>
            <a:r>
              <a:rPr lang="de-DE" sz="1800" b="1" i="0" u="none" strike="noStrike" cap="none" dirty="0">
                <a:solidFill>
                  <a:srgbClr val="3F3F3F"/>
                </a:solidFill>
                <a:latin typeface="Aptos Serif" panose="02020604070405020304" pitchFamily="18" charset="0"/>
                <a:cs typeface="Aptos Serif" panose="02020604070405020304" pitchFamily="18" charset="0"/>
                <a:sym typeface="Arial"/>
              </a:rPr>
              <a:t> </a:t>
            </a:r>
            <a:r>
              <a:rPr lang="de-DE" sz="1800" b="1" i="0" u="none" strike="noStrike" cap="none" dirty="0" err="1">
                <a:solidFill>
                  <a:srgbClr val="3F3F3F"/>
                </a:solidFill>
                <a:latin typeface="Aptos Serif" panose="02020604070405020304" pitchFamily="18" charset="0"/>
                <a:cs typeface="Aptos Serif" panose="02020604070405020304" pitchFamily="18" charset="0"/>
                <a:sym typeface="Arial"/>
              </a:rPr>
              <a:t>sugli</a:t>
            </a:r>
            <a:r>
              <a:rPr lang="de-DE" sz="1800" b="1" i="0" u="none" strike="noStrike" cap="none" dirty="0">
                <a:solidFill>
                  <a:srgbClr val="3F3F3F"/>
                </a:solidFill>
                <a:latin typeface="Aptos Serif" panose="02020604070405020304" pitchFamily="18" charset="0"/>
                <a:cs typeface="Aptos Serif" panose="02020604070405020304" pitchFamily="18" charset="0"/>
                <a:sym typeface="Arial"/>
              </a:rPr>
              <a:t> </a:t>
            </a:r>
            <a:r>
              <a:rPr lang="de-DE" sz="1800" b="1" i="0" u="none" strike="noStrike" cap="none" dirty="0" err="1">
                <a:solidFill>
                  <a:srgbClr val="3F3F3F"/>
                </a:solidFill>
                <a:latin typeface="Aptos Serif" panose="02020604070405020304" pitchFamily="18" charset="0"/>
                <a:cs typeface="Aptos Serif" panose="02020604070405020304" pitchFamily="18" charset="0"/>
                <a:sym typeface="Arial"/>
              </a:rPr>
              <a:t>appalti</a:t>
            </a:r>
            <a:r>
              <a:rPr lang="de-DE" sz="1800" b="1" i="0" u="none" strike="noStrike" cap="none" dirty="0">
                <a:solidFill>
                  <a:srgbClr val="3F3F3F"/>
                </a:solidFill>
                <a:latin typeface="Aptos Serif" panose="02020604070405020304" pitchFamily="18" charset="0"/>
                <a:cs typeface="Aptos Serif" panose="02020604070405020304" pitchFamily="18" charset="0"/>
                <a:sym typeface="Arial"/>
              </a:rPr>
              <a:t> </a:t>
            </a:r>
            <a:r>
              <a:rPr lang="de-DE" sz="1800" b="1" i="0" u="none" strike="noStrike" cap="none" dirty="0" err="1">
                <a:solidFill>
                  <a:srgbClr val="3F3F3F"/>
                </a:solidFill>
                <a:latin typeface="Aptos Serif" panose="02020604070405020304" pitchFamily="18" charset="0"/>
                <a:cs typeface="Aptos Serif" panose="02020604070405020304" pitchFamily="18" charset="0"/>
                <a:sym typeface="Arial"/>
              </a:rPr>
              <a:t>sostenibili</a:t>
            </a:r>
            <a:r>
              <a:rPr lang="de-DE" sz="1800" b="1" i="0" u="none" strike="noStrike" cap="none" dirty="0">
                <a:solidFill>
                  <a:srgbClr val="3F3F3F"/>
                </a:solidFill>
                <a:latin typeface="Aptos Serif" panose="02020604070405020304" pitchFamily="18" charset="0"/>
                <a:cs typeface="Aptos Serif" panose="02020604070405020304" pitchFamily="18" charset="0"/>
                <a:sym typeface="Arial"/>
              </a:rPr>
              <a:t> </a:t>
            </a:r>
            <a:endParaRPr sz="1800" b="1" i="0" u="none" strike="noStrike" cap="none" dirty="0">
              <a:solidFill>
                <a:srgbClr val="3F3F3F"/>
              </a:solidFill>
              <a:latin typeface="Aptos Serif" panose="02020604070405020304" pitchFamily="18" charset="0"/>
              <a:cs typeface="Aptos Serif" panose="02020604070405020304" pitchFamily="18" charset="0"/>
              <a:sym typeface="Arial"/>
            </a:endParaRPr>
          </a:p>
        </p:txBody>
      </p:sp>
      <p:pic>
        <p:nvPicPr>
          <p:cNvPr id="105" name="Google Shape;105;p1" descr="Ein Bild, das Text, Screenshot, Schrift enthält.&#10;&#10;KI-generierte Inhalte können fehlerhaft sein."/>
          <p:cNvPicPr preferRelativeResize="0"/>
          <p:nvPr/>
        </p:nvPicPr>
        <p:blipFill rotWithShape="1">
          <a:blip r:embed="rId5">
            <a:alphaModFix/>
          </a:blip>
          <a:srcRect/>
          <a:stretch/>
        </p:blipFill>
        <p:spPr>
          <a:xfrm>
            <a:off x="181960" y="4825270"/>
            <a:ext cx="4789433" cy="19157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Diritto</a:t>
            </a:r>
            <a:r>
              <a:rPr lang="de-DE" dirty="0">
                <a:latin typeface="Aptos Serif" panose="02020604070405020304" pitchFamily="18" charset="0"/>
                <a:ea typeface="Arial"/>
                <a:cs typeface="Aptos Serif" panose="02020604070405020304" pitchFamily="18" charset="0"/>
                <a:sym typeface="Arial"/>
              </a:rPr>
              <a:t> alla </a:t>
            </a:r>
            <a:r>
              <a:rPr lang="de-DE" dirty="0" err="1">
                <a:latin typeface="Aptos Serif" panose="02020604070405020304" pitchFamily="18" charset="0"/>
                <a:ea typeface="Arial"/>
                <a:cs typeface="Aptos Serif" panose="02020604070405020304" pitchFamily="18" charset="0"/>
                <a:sym typeface="Arial"/>
              </a:rPr>
              <a:t>definizione</a:t>
            </a:r>
            <a:r>
              <a:rPr lang="de-DE" dirty="0">
                <a:latin typeface="Aptos Serif" panose="02020604070405020304" pitchFamily="18" charset="0"/>
                <a:ea typeface="Arial"/>
                <a:cs typeface="Aptos Serif" panose="02020604070405020304" pitchFamily="18" charset="0"/>
                <a:sym typeface="Arial"/>
              </a:rPr>
              <a:t> della </a:t>
            </a:r>
            <a:r>
              <a:rPr lang="de-DE" dirty="0" err="1">
                <a:latin typeface="Aptos Serif" panose="02020604070405020304" pitchFamily="18" charset="0"/>
                <a:ea typeface="Arial"/>
                <a:cs typeface="Aptos Serif" panose="02020604070405020304" pitchFamily="18" charset="0"/>
                <a:sym typeface="Arial"/>
              </a:rPr>
              <a:t>prestazione</a:t>
            </a:r>
            <a:endParaRPr dirty="0">
              <a:latin typeface="Aptos Serif" panose="02020604070405020304" pitchFamily="18" charset="0"/>
              <a:cs typeface="Aptos Serif" panose="02020604070405020304" pitchFamily="18" charset="0"/>
            </a:endParaRPr>
          </a:p>
        </p:txBody>
      </p:sp>
      <p:sp>
        <p:nvSpPr>
          <p:cNvPr id="169" name="Google Shape;169;p3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dirty="0">
                <a:latin typeface="Aptos" panose="020B0004020202020204" pitchFamily="34" charset="0"/>
                <a:sym typeface="Arial"/>
              </a:rPr>
              <a:t>Il </a:t>
            </a:r>
            <a:r>
              <a:rPr lang="de-DE" dirty="0" err="1">
                <a:latin typeface="Aptos" panose="020B0004020202020204" pitchFamily="34" charset="0"/>
                <a:sym typeface="Arial"/>
              </a:rPr>
              <a:t>diritto</a:t>
            </a:r>
            <a:r>
              <a:rPr lang="de-DE" dirty="0">
                <a:latin typeface="Aptos" panose="020B0004020202020204" pitchFamily="34" charset="0"/>
                <a:sym typeface="Arial"/>
              </a:rPr>
              <a:t> </a:t>
            </a:r>
            <a:r>
              <a:rPr lang="de-DE" dirty="0" err="1">
                <a:latin typeface="Aptos" panose="020B0004020202020204" pitchFamily="34" charset="0"/>
                <a:sym typeface="Arial"/>
              </a:rPr>
              <a:t>degli</a:t>
            </a:r>
            <a:r>
              <a:rPr lang="de-DE" dirty="0">
                <a:latin typeface="Aptos" panose="020B0004020202020204" pitchFamily="34" charset="0"/>
                <a:sym typeface="Arial"/>
              </a:rPr>
              <a:t> </a:t>
            </a:r>
            <a:r>
              <a:rPr lang="de-DE" dirty="0" err="1">
                <a:latin typeface="Aptos" panose="020B0004020202020204" pitchFamily="34" charset="0"/>
                <a:sym typeface="Arial"/>
              </a:rPr>
              <a:t>appalti</a:t>
            </a:r>
            <a:r>
              <a:rPr lang="de-DE" dirty="0">
                <a:latin typeface="Aptos" panose="020B0004020202020204" pitchFamily="34" charset="0"/>
                <a:sym typeface="Arial"/>
              </a:rPr>
              <a:t> </a:t>
            </a:r>
            <a:r>
              <a:rPr lang="de-DE" dirty="0" err="1">
                <a:latin typeface="Aptos" panose="020B0004020202020204" pitchFamily="34" charset="0"/>
                <a:sym typeface="Arial"/>
              </a:rPr>
              <a:t>pubblici</a:t>
            </a:r>
            <a:r>
              <a:rPr lang="de-DE" dirty="0">
                <a:latin typeface="Aptos" panose="020B0004020202020204" pitchFamily="34" charset="0"/>
                <a:sym typeface="Arial"/>
              </a:rPr>
              <a:t> non </a:t>
            </a:r>
            <a:r>
              <a:rPr lang="de-DE" dirty="0" err="1">
                <a:latin typeface="Aptos" panose="020B0004020202020204" pitchFamily="34" charset="0"/>
                <a:sym typeface="Arial"/>
              </a:rPr>
              <a:t>determina</a:t>
            </a:r>
            <a:r>
              <a:rPr lang="de-DE" dirty="0">
                <a:latin typeface="Aptos" panose="020B0004020202020204" pitchFamily="34" charset="0"/>
                <a:sym typeface="Arial"/>
              </a:rPr>
              <a:t> </a:t>
            </a:r>
            <a:r>
              <a:rPr lang="de-DE" dirty="0" err="1">
                <a:latin typeface="Aptos" panose="020B0004020202020204" pitchFamily="34" charset="0"/>
                <a:sym typeface="Arial"/>
              </a:rPr>
              <a:t>cosa</a:t>
            </a:r>
            <a:r>
              <a:rPr lang="de-DE" dirty="0">
                <a:latin typeface="Aptos" panose="020B0004020202020204" pitchFamily="34" charset="0"/>
                <a:sym typeface="Arial"/>
              </a:rPr>
              <a:t> </a:t>
            </a:r>
            <a:r>
              <a:rPr lang="de-DE" dirty="0" err="1">
                <a:latin typeface="Aptos" panose="020B0004020202020204" pitchFamily="34" charset="0"/>
                <a:sym typeface="Arial"/>
              </a:rPr>
              <a:t>viene</a:t>
            </a:r>
            <a:r>
              <a:rPr lang="de-DE" dirty="0">
                <a:latin typeface="Aptos" panose="020B0004020202020204" pitchFamily="34" charset="0"/>
                <a:sym typeface="Arial"/>
              </a:rPr>
              <a:t> </a:t>
            </a:r>
            <a:r>
              <a:rPr lang="de-DE" dirty="0" err="1">
                <a:latin typeface="Aptos" panose="020B0004020202020204" pitchFamily="34" charset="0"/>
                <a:sym typeface="Arial"/>
              </a:rPr>
              <a:t>acquistato</a:t>
            </a:r>
            <a:r>
              <a:rPr lang="de-DE" dirty="0">
                <a:latin typeface="Aptos" panose="020B0004020202020204" pitchFamily="34" charset="0"/>
                <a:sym typeface="Arial"/>
              </a:rPr>
              <a:t>, </a:t>
            </a:r>
            <a:r>
              <a:rPr lang="de-DE" dirty="0" err="1">
                <a:latin typeface="Aptos" panose="020B0004020202020204" pitchFamily="34" charset="0"/>
                <a:sym typeface="Arial"/>
              </a:rPr>
              <a:t>ma</a:t>
            </a:r>
            <a:r>
              <a:rPr lang="de-DE" dirty="0">
                <a:latin typeface="Aptos" panose="020B0004020202020204" pitchFamily="34" charset="0"/>
                <a:sym typeface="Arial"/>
              </a:rPr>
              <a:t> solo </a:t>
            </a:r>
            <a:r>
              <a:rPr lang="de-DE" dirty="0" err="1">
                <a:latin typeface="Aptos" panose="020B0004020202020204" pitchFamily="34" charset="0"/>
                <a:sym typeface="Arial"/>
              </a:rPr>
              <a:t>come</a:t>
            </a:r>
            <a:r>
              <a:rPr lang="de-DE" dirty="0">
                <a:latin typeface="Aptos" panose="020B0004020202020204" pitchFamily="34" charset="0"/>
                <a:sym typeface="Arial"/>
              </a:rPr>
              <a:t> </a:t>
            </a:r>
            <a:r>
              <a:rPr lang="de-DE" dirty="0" err="1">
                <a:latin typeface="Aptos" panose="020B0004020202020204" pitchFamily="34" charset="0"/>
                <a:sym typeface="Arial"/>
              </a:rPr>
              <a:t>viene</a:t>
            </a:r>
            <a:r>
              <a:rPr lang="de-DE" dirty="0">
                <a:latin typeface="Aptos" panose="020B0004020202020204" pitchFamily="34" charset="0"/>
                <a:sym typeface="Arial"/>
              </a:rPr>
              <a:t> </a:t>
            </a:r>
            <a:r>
              <a:rPr lang="de-DE" dirty="0" err="1">
                <a:latin typeface="Aptos" panose="020B0004020202020204" pitchFamily="34" charset="0"/>
                <a:sym typeface="Arial"/>
              </a:rPr>
              <a:t>acquistato</a:t>
            </a:r>
            <a:r>
              <a:rPr lang="de-DE" dirty="0">
                <a:latin typeface="Aptos" panose="020B0004020202020204" pitchFamily="34" charset="0"/>
                <a:sym typeface="Arial"/>
              </a:rPr>
              <a:t>.</a:t>
            </a:r>
            <a:endParaRPr dirty="0">
              <a:latin typeface="Aptos" panose="020B0004020202020204" pitchFamily="34" charset="0"/>
            </a:endParaRPr>
          </a:p>
          <a:p>
            <a:pPr marL="457200" lvl="0" indent="-228600" algn="l" rtl="0">
              <a:lnSpc>
                <a:spcPct val="80000"/>
              </a:lnSpc>
              <a:spcBef>
                <a:spcPts val="2200"/>
              </a:spcBef>
              <a:spcAft>
                <a:spcPts val="0"/>
              </a:spcAft>
              <a:buClr>
                <a:schemeClr val="accent4"/>
              </a:buClr>
              <a:buSzPts val="2400"/>
              <a:buFont typeface="Arial"/>
              <a:buNone/>
            </a:pPr>
            <a:r>
              <a:rPr lang="de-DE" dirty="0">
                <a:latin typeface="Aptos" panose="020B0004020202020204" pitchFamily="34" charset="0"/>
                <a:sym typeface="Arial"/>
              </a:rPr>
              <a:t>I </a:t>
            </a:r>
            <a:r>
              <a:rPr lang="de-DE" dirty="0" err="1">
                <a:latin typeface="Aptos" panose="020B0004020202020204" pitchFamily="34" charset="0"/>
                <a:sym typeface="Arial"/>
              </a:rPr>
              <a:t>criteri</a:t>
            </a:r>
            <a:r>
              <a:rPr lang="de-DE" dirty="0">
                <a:latin typeface="Aptos" panose="020B0004020202020204" pitchFamily="34" charset="0"/>
                <a:sym typeface="Arial"/>
              </a:rPr>
              <a:t> </a:t>
            </a:r>
            <a:r>
              <a:rPr lang="de-DE" dirty="0" err="1">
                <a:latin typeface="Aptos" panose="020B0004020202020204" pitchFamily="34" charset="0"/>
                <a:sym typeface="Arial"/>
              </a:rPr>
              <a:t>ecosociali</a:t>
            </a:r>
            <a:r>
              <a:rPr lang="de-DE" dirty="0">
                <a:latin typeface="Aptos" panose="020B0004020202020204" pitchFamily="34" charset="0"/>
                <a:sym typeface="Arial"/>
              </a:rPr>
              <a:t> </a:t>
            </a:r>
            <a:r>
              <a:rPr lang="de-DE" dirty="0" err="1">
                <a:latin typeface="Aptos" panose="020B0004020202020204" pitchFamily="34" charset="0"/>
                <a:sym typeface="Arial"/>
              </a:rPr>
              <a:t>possono</a:t>
            </a:r>
            <a:r>
              <a:rPr lang="de-DE" dirty="0">
                <a:latin typeface="Aptos" panose="020B0004020202020204" pitchFamily="34" charset="0"/>
                <a:sym typeface="Arial"/>
              </a:rPr>
              <a:t> </a:t>
            </a:r>
            <a:r>
              <a:rPr lang="de-DE" dirty="0" err="1">
                <a:latin typeface="Aptos" panose="020B0004020202020204" pitchFamily="34" charset="0"/>
                <a:sym typeface="Arial"/>
              </a:rPr>
              <a:t>essere</a:t>
            </a:r>
            <a:r>
              <a:rPr lang="de-DE" dirty="0">
                <a:latin typeface="Aptos" panose="020B0004020202020204" pitchFamily="34" charset="0"/>
                <a:sym typeface="Arial"/>
              </a:rPr>
              <a:t> </a:t>
            </a:r>
            <a:r>
              <a:rPr lang="de-DE" dirty="0" err="1">
                <a:latin typeface="Aptos" panose="020B0004020202020204" pitchFamily="34" charset="0"/>
                <a:sym typeface="Arial"/>
              </a:rPr>
              <a:t>presi</a:t>
            </a:r>
            <a:r>
              <a:rPr lang="de-DE" dirty="0">
                <a:latin typeface="Aptos" panose="020B0004020202020204" pitchFamily="34" charset="0"/>
                <a:sym typeface="Arial"/>
              </a:rPr>
              <a:t> in </a:t>
            </a:r>
            <a:r>
              <a:rPr lang="de-DE" dirty="0" err="1">
                <a:latin typeface="Aptos" panose="020B0004020202020204" pitchFamily="34" charset="0"/>
                <a:sym typeface="Arial"/>
              </a:rPr>
              <a:t>considerazione</a:t>
            </a:r>
            <a:r>
              <a:rPr lang="de-DE" dirty="0">
                <a:latin typeface="Aptos" panose="020B0004020202020204" pitchFamily="34" charset="0"/>
                <a:sym typeface="Arial"/>
              </a:rPr>
              <a:t> in tutte le </a:t>
            </a:r>
            <a:r>
              <a:rPr lang="de-DE" dirty="0" err="1">
                <a:latin typeface="Aptos" panose="020B0004020202020204" pitchFamily="34" charset="0"/>
                <a:sym typeface="Arial"/>
              </a:rPr>
              <a:t>fasi</a:t>
            </a:r>
            <a:r>
              <a:rPr lang="de-DE" dirty="0">
                <a:latin typeface="Aptos" panose="020B0004020202020204" pitchFamily="34" charset="0"/>
                <a:sym typeface="Arial"/>
              </a:rPr>
              <a:t> della </a:t>
            </a:r>
            <a:r>
              <a:rPr lang="de-DE" dirty="0" err="1">
                <a:latin typeface="Aptos" panose="020B0004020202020204" pitchFamily="34" charset="0"/>
                <a:sym typeface="Arial"/>
              </a:rPr>
              <a:t>procedura</a:t>
            </a:r>
            <a:r>
              <a:rPr lang="de-DE" dirty="0">
                <a:latin typeface="Aptos" panose="020B0004020202020204" pitchFamily="34" charset="0"/>
                <a:sym typeface="Arial"/>
              </a:rPr>
              <a:t> di </a:t>
            </a:r>
            <a:r>
              <a:rPr lang="de-DE" dirty="0" err="1">
                <a:latin typeface="Aptos" panose="020B0004020202020204" pitchFamily="34" charset="0"/>
                <a:sym typeface="Arial"/>
              </a:rPr>
              <a:t>appalto</a:t>
            </a:r>
            <a:r>
              <a:rPr lang="de-DE" dirty="0">
                <a:latin typeface="Aptos" panose="020B0004020202020204" pitchFamily="34" charset="0"/>
                <a:sym typeface="Arial"/>
              </a:rPr>
              <a:t>.</a:t>
            </a:r>
            <a:endParaRPr dirty="0">
              <a:latin typeface="Aptos" panose="020B0004020202020204" pitchFamily="34" charset="0"/>
              <a:sym typeface="Arial"/>
            </a:endParaRPr>
          </a:p>
        </p:txBody>
      </p:sp>
      <p:sp>
        <p:nvSpPr>
          <p:cNvPr id="170" name="Google Shape;170;p38"/>
          <p:cNvSpPr/>
          <p:nvPr/>
        </p:nvSpPr>
        <p:spPr>
          <a:xfrm rot="4396374">
            <a:off x="8318469" y="3098917"/>
            <a:ext cx="2972935" cy="1888557"/>
          </a:xfrm>
          <a:custGeom>
            <a:avLst/>
            <a:gdLst/>
            <a:ahLst/>
            <a:cxnLst/>
            <a:rect l="l" t="t" r="r" b="b"/>
            <a:pathLst>
              <a:path w="120000" h="120000" extrusionOk="0">
                <a:moveTo>
                  <a:pt x="0" y="120000"/>
                </a:moveTo>
                <a:quadBezTo>
                  <a:pt x="20000" y="40000"/>
                  <a:pt x="96087" y="15000"/>
                </a:quadBezTo>
                <a:lnTo>
                  <a:pt x="95013" y="0"/>
                </a:lnTo>
                <a:lnTo>
                  <a:pt x="120000" y="18786"/>
                </a:lnTo>
                <a:lnTo>
                  <a:pt x="98561" y="49572"/>
                </a:lnTo>
                <a:lnTo>
                  <a:pt x="97488" y="34572"/>
                </a:lnTo>
                <a:quadBezTo>
                  <a:pt x="30000" y="44572"/>
                  <a:pt x="0" y="120000"/>
                </a:quadBezTo>
                <a:close/>
              </a:path>
            </a:pathLst>
          </a:custGeom>
          <a:solidFill>
            <a:srgbClr val="92D050">
              <a:alpha val="89803"/>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1" name="Google Shape;171;p38"/>
          <p:cNvSpPr txBox="1"/>
          <p:nvPr/>
        </p:nvSpPr>
        <p:spPr>
          <a:xfrm>
            <a:off x="7319570" y="2360238"/>
            <a:ext cx="37088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ptos" panose="020B0004020202020204" pitchFamily="34" charset="0"/>
                <a:sym typeface="Arial"/>
              </a:rPr>
              <a:t>Definizione dell’oggetto dell’appalto</a:t>
            </a:r>
            <a:endParaRPr sz="1400" b="0" i="0" u="none" strike="noStrike" cap="none">
              <a:solidFill>
                <a:srgbClr val="000000"/>
              </a:solidFill>
              <a:latin typeface="Aptos" panose="020B0004020202020204" pitchFamily="34" charset="0"/>
              <a:sym typeface="Arial"/>
            </a:endParaRPr>
          </a:p>
        </p:txBody>
      </p:sp>
      <p:sp>
        <p:nvSpPr>
          <p:cNvPr id="172" name="Google Shape;172;p38"/>
          <p:cNvSpPr txBox="1"/>
          <p:nvPr/>
        </p:nvSpPr>
        <p:spPr>
          <a:xfrm>
            <a:off x="9578329" y="2951215"/>
            <a:ext cx="223453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dirty="0" err="1">
                <a:solidFill>
                  <a:srgbClr val="000000"/>
                </a:solidFill>
                <a:latin typeface="Aptos" panose="020B0004020202020204" pitchFamily="34" charset="0"/>
                <a:sym typeface="Arial"/>
              </a:rPr>
              <a:t>Specifiche</a:t>
            </a:r>
            <a:r>
              <a:rPr lang="de-DE" sz="1400" b="0" i="0" u="none" strike="noStrike" cap="none" dirty="0">
                <a:solidFill>
                  <a:srgbClr val="000000"/>
                </a:solidFill>
                <a:latin typeface="Aptos" panose="020B0004020202020204" pitchFamily="34" charset="0"/>
                <a:sym typeface="Arial"/>
              </a:rPr>
              <a:t> </a:t>
            </a:r>
            <a:r>
              <a:rPr lang="de-DE" sz="1400" b="0" i="0" u="none" strike="noStrike" cap="none" dirty="0" err="1">
                <a:solidFill>
                  <a:srgbClr val="000000"/>
                </a:solidFill>
                <a:latin typeface="Aptos" panose="020B0004020202020204" pitchFamily="34" charset="0"/>
                <a:sym typeface="Arial"/>
              </a:rPr>
              <a:t>tecniche</a:t>
            </a:r>
            <a:endParaRPr sz="1400" b="0" i="0" u="none" strike="noStrike" cap="none" dirty="0">
              <a:solidFill>
                <a:srgbClr val="000000"/>
              </a:solidFill>
              <a:latin typeface="Aptos" panose="020B0004020202020204" pitchFamily="34" charset="0"/>
              <a:sym typeface="Arial"/>
            </a:endParaRPr>
          </a:p>
        </p:txBody>
      </p:sp>
      <p:sp>
        <p:nvSpPr>
          <p:cNvPr id="173" name="Google Shape;173;p38"/>
          <p:cNvSpPr txBox="1"/>
          <p:nvPr/>
        </p:nvSpPr>
        <p:spPr>
          <a:xfrm>
            <a:off x="7658380" y="3673863"/>
            <a:ext cx="2664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dirty="0" err="1">
                <a:solidFill>
                  <a:srgbClr val="000000"/>
                </a:solidFill>
                <a:latin typeface="Aptos" panose="020B0004020202020204" pitchFamily="34" charset="0"/>
                <a:sym typeface="Arial"/>
              </a:rPr>
              <a:t>Selezione</a:t>
            </a:r>
            <a:r>
              <a:rPr lang="de-DE" sz="1400" b="0" i="0" u="none" strike="noStrike" cap="none" dirty="0">
                <a:solidFill>
                  <a:srgbClr val="000000"/>
                </a:solidFill>
                <a:latin typeface="Aptos" panose="020B0004020202020204" pitchFamily="34" charset="0"/>
                <a:sym typeface="Arial"/>
              </a:rPr>
              <a:t> </a:t>
            </a:r>
            <a:r>
              <a:rPr lang="de-DE" sz="1400" b="0" i="0" u="none" strike="noStrike" cap="none" dirty="0" err="1">
                <a:solidFill>
                  <a:srgbClr val="000000"/>
                </a:solidFill>
                <a:latin typeface="Aptos" panose="020B0004020202020204" pitchFamily="34" charset="0"/>
                <a:sym typeface="Arial"/>
              </a:rPr>
              <a:t>degli</a:t>
            </a:r>
            <a:r>
              <a:rPr lang="de-DE" sz="1400" b="0" i="0" u="none" strike="noStrike" cap="none" dirty="0">
                <a:solidFill>
                  <a:srgbClr val="000000"/>
                </a:solidFill>
                <a:latin typeface="Aptos" panose="020B0004020202020204" pitchFamily="34" charset="0"/>
                <a:sym typeface="Arial"/>
              </a:rPr>
              <a:t> </a:t>
            </a:r>
            <a:r>
              <a:rPr lang="de-DE" sz="1400" b="0" i="0" u="none" strike="noStrike" cap="none" dirty="0" err="1">
                <a:solidFill>
                  <a:srgbClr val="000000"/>
                </a:solidFill>
                <a:latin typeface="Aptos" panose="020B0004020202020204" pitchFamily="34" charset="0"/>
                <a:sym typeface="Arial"/>
              </a:rPr>
              <a:t>offerenti</a:t>
            </a:r>
            <a:endParaRPr sz="1400" b="0" i="0" u="none" strike="noStrike" cap="none" dirty="0">
              <a:solidFill>
                <a:srgbClr val="000000"/>
              </a:solidFill>
              <a:latin typeface="Aptos" panose="020B0004020202020204" pitchFamily="34" charset="0"/>
              <a:sym typeface="Arial"/>
            </a:endParaRPr>
          </a:p>
        </p:txBody>
      </p:sp>
      <p:sp>
        <p:nvSpPr>
          <p:cNvPr id="174" name="Google Shape;174;p38"/>
          <p:cNvSpPr txBox="1"/>
          <p:nvPr/>
        </p:nvSpPr>
        <p:spPr>
          <a:xfrm>
            <a:off x="7950507" y="4833599"/>
            <a:ext cx="37088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dirty="0" err="1">
                <a:solidFill>
                  <a:srgbClr val="000000"/>
                </a:solidFill>
                <a:latin typeface="Aptos" panose="020B0004020202020204" pitchFamily="34" charset="0"/>
                <a:sym typeface="Arial"/>
              </a:rPr>
              <a:t>Condizioni</a:t>
            </a:r>
            <a:r>
              <a:rPr lang="de-DE" sz="1400" b="0" i="0" u="none" strike="noStrike" cap="none" dirty="0">
                <a:solidFill>
                  <a:srgbClr val="000000"/>
                </a:solidFill>
                <a:latin typeface="Aptos" panose="020B0004020202020204" pitchFamily="34" charset="0"/>
                <a:sym typeface="Arial"/>
              </a:rPr>
              <a:t> </a:t>
            </a:r>
            <a:r>
              <a:rPr lang="de-DE" sz="1400" b="0" i="0" u="none" strike="noStrike" cap="none" dirty="0" err="1">
                <a:solidFill>
                  <a:srgbClr val="000000"/>
                </a:solidFill>
                <a:latin typeface="Aptos" panose="020B0004020202020204" pitchFamily="34" charset="0"/>
                <a:sym typeface="Arial"/>
              </a:rPr>
              <a:t>contrattuali</a:t>
            </a:r>
            <a:endParaRPr sz="1400" b="0" i="0" u="none" strike="noStrike" cap="none" dirty="0">
              <a:solidFill>
                <a:srgbClr val="000000"/>
              </a:solidFill>
              <a:latin typeface="Aptos" panose="020B0004020202020204" pitchFamily="34" charset="0"/>
              <a:sym typeface="Arial"/>
            </a:endParaRPr>
          </a:p>
        </p:txBody>
      </p:sp>
      <p:sp>
        <p:nvSpPr>
          <p:cNvPr id="175" name="Google Shape;175;p38"/>
          <p:cNvSpPr txBox="1"/>
          <p:nvPr/>
        </p:nvSpPr>
        <p:spPr>
          <a:xfrm>
            <a:off x="10469462" y="3720050"/>
            <a:ext cx="158713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dirty="0" err="1">
                <a:solidFill>
                  <a:srgbClr val="000000"/>
                </a:solidFill>
                <a:latin typeface="Aptos" panose="020B0004020202020204" pitchFamily="34" charset="0"/>
                <a:sym typeface="Arial"/>
              </a:rPr>
              <a:t>Criteri</a:t>
            </a:r>
            <a:r>
              <a:rPr lang="de-DE" sz="1400" b="0" i="0" u="none" strike="noStrike" cap="none" dirty="0">
                <a:solidFill>
                  <a:srgbClr val="000000"/>
                </a:solidFill>
                <a:latin typeface="Aptos" panose="020B0004020202020204" pitchFamily="34" charset="0"/>
                <a:sym typeface="Arial"/>
              </a:rPr>
              <a:t> di </a:t>
            </a:r>
            <a:r>
              <a:rPr lang="de-DE" sz="1400" b="0" i="0" u="none" strike="noStrike" cap="none" dirty="0" err="1">
                <a:solidFill>
                  <a:srgbClr val="000000"/>
                </a:solidFill>
                <a:latin typeface="Aptos" panose="020B0004020202020204" pitchFamily="34" charset="0"/>
                <a:sym typeface="Arial"/>
              </a:rPr>
              <a:t>aggiudicazione</a:t>
            </a:r>
            <a:endParaRPr sz="14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9"/>
          <p:cNvSpPr txBox="1">
            <a:spLocks noGrp="1"/>
          </p:cNvSpPr>
          <p:nvPr>
            <p:ph type="title"/>
          </p:nvPr>
        </p:nvSpPr>
        <p:spPr>
          <a:xfrm>
            <a:off x="594359" y="4181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Condizioni</a:t>
            </a:r>
            <a:endParaRPr dirty="0">
              <a:latin typeface="Aptos Serif" panose="02020604070405020304" pitchFamily="18" charset="0"/>
              <a:cs typeface="Aptos Serif" panose="02020604070405020304" pitchFamily="18" charset="0"/>
            </a:endParaRPr>
          </a:p>
        </p:txBody>
      </p:sp>
      <p:sp>
        <p:nvSpPr>
          <p:cNvPr id="181" name="Google Shape;181;p39"/>
          <p:cNvSpPr txBox="1">
            <a:spLocks noGrp="1"/>
          </p:cNvSpPr>
          <p:nvPr>
            <p:ph type="body" idx="1"/>
          </p:nvPr>
        </p:nvSpPr>
        <p:spPr>
          <a:xfrm>
            <a:off x="594359" y="2281918"/>
            <a:ext cx="10462524" cy="3708517"/>
          </a:xfrm>
          <a:prstGeom prst="rect">
            <a:avLst/>
          </a:prstGeom>
          <a:noFill/>
          <a:ln>
            <a:noFill/>
          </a:ln>
        </p:spPr>
        <p:txBody>
          <a:bodyPr spcFirstLastPara="1" wrap="square" lIns="0" tIns="228600" rIns="0" bIns="0" anchor="t" anchorCtr="0">
            <a:normAutofit lnSpcReduction="10000"/>
          </a:bodyPr>
          <a:lstStyle/>
          <a:p>
            <a:pPr marL="457200" lvl="0" indent="-228600" algn="l" rtl="0">
              <a:lnSpc>
                <a:spcPct val="110000"/>
              </a:lnSpc>
              <a:spcBef>
                <a:spcPts val="2200"/>
              </a:spcBef>
              <a:spcAft>
                <a:spcPts val="0"/>
              </a:spcAft>
              <a:buSzPts val="2400"/>
              <a:buNone/>
            </a:pPr>
            <a:r>
              <a:rPr lang="de-DE" dirty="0">
                <a:latin typeface="Aptos" panose="020B0004020202020204" pitchFamily="34" charset="0"/>
                <a:sym typeface="Arial"/>
              </a:rPr>
              <a:t>I </a:t>
            </a:r>
            <a:r>
              <a:rPr lang="de-DE" dirty="0" err="1">
                <a:latin typeface="Aptos" panose="020B0004020202020204" pitchFamily="34" charset="0"/>
                <a:sym typeface="Arial"/>
              </a:rPr>
              <a:t>criteri</a:t>
            </a:r>
            <a:r>
              <a:rPr lang="de-DE" dirty="0">
                <a:latin typeface="Aptos" panose="020B0004020202020204" pitchFamily="34" charset="0"/>
                <a:sym typeface="Arial"/>
              </a:rPr>
              <a:t> </a:t>
            </a:r>
            <a:r>
              <a:rPr lang="de-DE" dirty="0" err="1">
                <a:latin typeface="Aptos" panose="020B0004020202020204" pitchFamily="34" charset="0"/>
                <a:sym typeface="Arial"/>
              </a:rPr>
              <a:t>sono</a:t>
            </a:r>
            <a:r>
              <a:rPr lang="de-DE" dirty="0">
                <a:latin typeface="Aptos" panose="020B0004020202020204" pitchFamily="34" charset="0"/>
                <a:sym typeface="Arial"/>
              </a:rPr>
              <a:t> </a:t>
            </a:r>
            <a:r>
              <a:rPr lang="de-DE" dirty="0" err="1">
                <a:latin typeface="Aptos" panose="020B0004020202020204" pitchFamily="34" charset="0"/>
                <a:sym typeface="Arial"/>
              </a:rPr>
              <a:t>correlati</a:t>
            </a:r>
            <a:r>
              <a:rPr lang="de-DE" dirty="0">
                <a:latin typeface="Aptos" panose="020B0004020202020204" pitchFamily="34" charset="0"/>
                <a:sym typeface="Arial"/>
              </a:rPr>
              <a:t> </a:t>
            </a:r>
            <a:r>
              <a:rPr lang="de-DE" dirty="0" err="1">
                <a:latin typeface="Aptos" panose="020B0004020202020204" pitchFamily="34" charset="0"/>
                <a:sym typeface="Arial"/>
              </a:rPr>
              <a:t>all’oggetto</a:t>
            </a:r>
            <a:r>
              <a:rPr lang="de-DE" dirty="0">
                <a:latin typeface="Aptos" panose="020B0004020202020204" pitchFamily="34" charset="0"/>
                <a:sym typeface="Arial"/>
              </a:rPr>
              <a:t> </a:t>
            </a:r>
            <a:r>
              <a:rPr lang="de-DE" dirty="0" err="1">
                <a:latin typeface="Aptos" panose="020B0004020202020204" pitchFamily="34" charset="0"/>
                <a:sym typeface="Arial"/>
              </a:rPr>
              <a:t>dell’appalto</a:t>
            </a:r>
            <a:r>
              <a:rPr lang="de-DE" dirty="0">
                <a:latin typeface="Aptos" panose="020B0004020202020204" pitchFamily="34" charset="0"/>
                <a:sym typeface="Arial"/>
              </a:rPr>
              <a:t>.</a:t>
            </a:r>
            <a:endParaRPr dirty="0">
              <a:latin typeface="Aptos" panose="020B0004020202020204" pitchFamily="34" charset="0"/>
            </a:endParaRPr>
          </a:p>
          <a:p>
            <a:pPr marL="457200" lvl="0" indent="-228600" algn="l" rtl="0">
              <a:lnSpc>
                <a:spcPct val="110000"/>
              </a:lnSpc>
              <a:spcBef>
                <a:spcPts val="2200"/>
              </a:spcBef>
              <a:spcAft>
                <a:spcPts val="0"/>
              </a:spcAft>
              <a:buSzPts val="2400"/>
              <a:buNone/>
            </a:pPr>
            <a:r>
              <a:rPr lang="de-DE" dirty="0">
                <a:latin typeface="Aptos" panose="020B0004020202020204" pitchFamily="34" charset="0"/>
                <a:sym typeface="Arial"/>
              </a:rPr>
              <a:t>I </a:t>
            </a:r>
            <a:r>
              <a:rPr lang="de-DE" dirty="0" err="1">
                <a:latin typeface="Aptos" panose="020B0004020202020204" pitchFamily="34" charset="0"/>
                <a:sym typeface="Arial"/>
              </a:rPr>
              <a:t>criteri</a:t>
            </a:r>
            <a:r>
              <a:rPr lang="de-DE" dirty="0">
                <a:latin typeface="Aptos" panose="020B0004020202020204" pitchFamily="34" charset="0"/>
                <a:sym typeface="Arial"/>
              </a:rPr>
              <a:t> non </a:t>
            </a:r>
            <a:r>
              <a:rPr lang="de-DE" dirty="0" err="1">
                <a:latin typeface="Aptos" panose="020B0004020202020204" pitchFamily="34" charset="0"/>
                <a:sym typeface="Arial"/>
              </a:rPr>
              <a:t>sono</a:t>
            </a:r>
            <a:r>
              <a:rPr lang="de-DE" dirty="0">
                <a:latin typeface="Aptos" panose="020B0004020202020204" pitchFamily="34" charset="0"/>
                <a:sym typeface="Arial"/>
              </a:rPr>
              <a:t> </a:t>
            </a:r>
            <a:r>
              <a:rPr lang="de-DE" dirty="0" err="1">
                <a:latin typeface="Aptos" panose="020B0004020202020204" pitchFamily="34" charset="0"/>
                <a:sym typeface="Arial"/>
              </a:rPr>
              <a:t>discriminatori</a:t>
            </a:r>
            <a:r>
              <a:rPr lang="de-DE" dirty="0">
                <a:latin typeface="Aptos" panose="020B0004020202020204" pitchFamily="34" charset="0"/>
                <a:sym typeface="Arial"/>
              </a:rPr>
              <a:t> (</a:t>
            </a:r>
            <a:r>
              <a:rPr lang="de-DE" dirty="0" err="1">
                <a:latin typeface="Aptos" panose="020B0004020202020204" pitchFamily="34" charset="0"/>
                <a:sym typeface="Arial"/>
              </a:rPr>
              <a:t>nessuna</a:t>
            </a:r>
            <a:r>
              <a:rPr lang="de-DE" dirty="0">
                <a:latin typeface="Aptos" panose="020B0004020202020204" pitchFamily="34" charset="0"/>
                <a:sym typeface="Arial"/>
              </a:rPr>
              <a:t> </a:t>
            </a:r>
            <a:r>
              <a:rPr lang="de-DE" dirty="0" err="1">
                <a:latin typeface="Aptos" panose="020B0004020202020204" pitchFamily="34" charset="0"/>
                <a:sym typeface="Arial"/>
              </a:rPr>
              <a:t>restrizione</a:t>
            </a:r>
            <a:r>
              <a:rPr lang="de-DE" dirty="0">
                <a:latin typeface="Aptos" panose="020B0004020202020204" pitchFamily="34" charset="0"/>
                <a:sym typeface="Arial"/>
              </a:rPr>
              <a:t> </a:t>
            </a:r>
            <a:r>
              <a:rPr lang="de-DE" dirty="0" err="1">
                <a:latin typeface="Aptos" panose="020B0004020202020204" pitchFamily="34" charset="0"/>
                <a:sym typeface="Arial"/>
              </a:rPr>
              <a:t>inammissibile</a:t>
            </a:r>
            <a:r>
              <a:rPr lang="de-DE" dirty="0">
                <a:latin typeface="Aptos" panose="020B0004020202020204" pitchFamily="34" charset="0"/>
                <a:sym typeface="Arial"/>
              </a:rPr>
              <a:t> del </a:t>
            </a:r>
            <a:r>
              <a:rPr lang="de-DE" dirty="0" err="1">
                <a:latin typeface="Aptos" panose="020B0004020202020204" pitchFamily="34" charset="0"/>
                <a:sym typeface="Arial"/>
              </a:rPr>
              <a:t>gruppo</a:t>
            </a:r>
            <a:r>
              <a:rPr lang="de-DE" dirty="0">
                <a:latin typeface="Aptos" panose="020B0004020202020204" pitchFamily="34" charset="0"/>
                <a:sym typeface="Arial"/>
              </a:rPr>
              <a:t> di </a:t>
            </a:r>
            <a:r>
              <a:rPr lang="de-DE" dirty="0" err="1">
                <a:latin typeface="Aptos" panose="020B0004020202020204" pitchFamily="34" charset="0"/>
                <a:sym typeface="Arial"/>
              </a:rPr>
              <a:t>offerenti</a:t>
            </a:r>
            <a:r>
              <a:rPr lang="de-DE" dirty="0">
                <a:latin typeface="Aptos" panose="020B0004020202020204" pitchFamily="34" charset="0"/>
                <a:sym typeface="Arial"/>
              </a:rPr>
              <a:t>, ad </a:t>
            </a:r>
            <a:r>
              <a:rPr lang="de-DE" dirty="0" err="1">
                <a:latin typeface="Aptos" panose="020B0004020202020204" pitchFamily="34" charset="0"/>
                <a:sym typeface="Arial"/>
              </a:rPr>
              <a:t>esempio</a:t>
            </a:r>
            <a:r>
              <a:rPr lang="de-DE" dirty="0">
                <a:latin typeface="Aptos" panose="020B0004020202020204" pitchFamily="34" charset="0"/>
                <a:sym typeface="Arial"/>
              </a:rPr>
              <a:t> </a:t>
            </a:r>
            <a:r>
              <a:rPr lang="de-DE" dirty="0" err="1">
                <a:latin typeface="Aptos" panose="020B0004020202020204" pitchFamily="34" charset="0"/>
                <a:sym typeface="Arial"/>
              </a:rPr>
              <a:t>attraverso</a:t>
            </a:r>
            <a:r>
              <a:rPr lang="de-DE" dirty="0">
                <a:latin typeface="Aptos" panose="020B0004020202020204" pitchFamily="34" charset="0"/>
                <a:sym typeface="Arial"/>
              </a:rPr>
              <a:t> </a:t>
            </a:r>
            <a:r>
              <a:rPr lang="de-DE" dirty="0" err="1">
                <a:latin typeface="Aptos" panose="020B0004020202020204" pitchFamily="34" charset="0"/>
                <a:sym typeface="Arial"/>
              </a:rPr>
              <a:t>limitazioni</a:t>
            </a:r>
            <a:r>
              <a:rPr lang="de-DE" dirty="0">
                <a:latin typeface="Aptos" panose="020B0004020202020204" pitchFamily="34" charset="0"/>
                <a:sym typeface="Arial"/>
              </a:rPr>
              <a:t> </a:t>
            </a:r>
            <a:r>
              <a:rPr lang="de-DE" dirty="0" err="1">
                <a:latin typeface="Aptos" panose="020B0004020202020204" pitchFamily="34" charset="0"/>
                <a:sym typeface="Arial"/>
              </a:rPr>
              <a:t>regionali</a:t>
            </a:r>
            <a:r>
              <a:rPr lang="de-DE" dirty="0">
                <a:latin typeface="Aptos" panose="020B0004020202020204" pitchFamily="34" charset="0"/>
                <a:sym typeface="Arial"/>
              </a:rPr>
              <a:t>).</a:t>
            </a:r>
            <a:endParaRPr dirty="0">
              <a:latin typeface="Aptos" panose="020B0004020202020204" pitchFamily="34" charset="0"/>
            </a:endParaRPr>
          </a:p>
          <a:p>
            <a:pPr marL="457200" lvl="0" indent="-228600" algn="l" rtl="0">
              <a:lnSpc>
                <a:spcPct val="110000"/>
              </a:lnSpc>
              <a:spcBef>
                <a:spcPts val="2200"/>
              </a:spcBef>
              <a:spcAft>
                <a:spcPts val="0"/>
              </a:spcAft>
              <a:buSzPts val="2400"/>
              <a:buNone/>
            </a:pPr>
            <a:r>
              <a:rPr lang="de-DE" dirty="0">
                <a:latin typeface="Aptos" panose="020B0004020202020204" pitchFamily="34" charset="0"/>
                <a:sym typeface="Arial"/>
              </a:rPr>
              <a:t>I </a:t>
            </a:r>
            <a:r>
              <a:rPr lang="de-DE" dirty="0" err="1">
                <a:latin typeface="Aptos" panose="020B0004020202020204" pitchFamily="34" charset="0"/>
                <a:sym typeface="Arial"/>
              </a:rPr>
              <a:t>criteri</a:t>
            </a:r>
            <a:r>
              <a:rPr lang="de-DE" dirty="0">
                <a:latin typeface="Aptos" panose="020B0004020202020204" pitchFamily="34" charset="0"/>
                <a:sym typeface="Arial"/>
              </a:rPr>
              <a:t> </a:t>
            </a:r>
            <a:r>
              <a:rPr lang="de-DE" dirty="0" err="1">
                <a:latin typeface="Aptos" panose="020B0004020202020204" pitchFamily="34" charset="0"/>
                <a:sym typeface="Arial"/>
              </a:rPr>
              <a:t>sono</a:t>
            </a:r>
            <a:r>
              <a:rPr lang="de-DE" dirty="0">
                <a:latin typeface="Aptos" panose="020B0004020202020204" pitchFamily="34" charset="0"/>
                <a:sym typeface="Arial"/>
              </a:rPr>
              <a:t> </a:t>
            </a:r>
            <a:r>
              <a:rPr lang="de-DE" dirty="0" err="1">
                <a:latin typeface="Aptos" panose="020B0004020202020204" pitchFamily="34" charset="0"/>
                <a:sym typeface="Arial"/>
              </a:rPr>
              <a:t>espressamente</a:t>
            </a:r>
            <a:r>
              <a:rPr lang="de-DE" dirty="0">
                <a:latin typeface="Aptos" panose="020B0004020202020204" pitchFamily="34" charset="0"/>
                <a:sym typeface="Arial"/>
              </a:rPr>
              <a:t> </a:t>
            </a:r>
            <a:r>
              <a:rPr lang="de-DE" dirty="0" err="1">
                <a:latin typeface="Aptos" panose="020B0004020202020204" pitchFamily="34" charset="0"/>
                <a:sym typeface="Arial"/>
              </a:rPr>
              <a:t>indicati</a:t>
            </a:r>
            <a:r>
              <a:rPr lang="de-DE" dirty="0">
                <a:latin typeface="Aptos" panose="020B0004020202020204" pitchFamily="34" charset="0"/>
                <a:sym typeface="Arial"/>
              </a:rPr>
              <a:t> </a:t>
            </a:r>
            <a:r>
              <a:rPr lang="de-DE" dirty="0" err="1">
                <a:latin typeface="Aptos" panose="020B0004020202020204" pitchFamily="34" charset="0"/>
                <a:sym typeface="Arial"/>
              </a:rPr>
              <a:t>nel</a:t>
            </a:r>
            <a:r>
              <a:rPr lang="de-DE" dirty="0">
                <a:latin typeface="Aptos" panose="020B0004020202020204" pitchFamily="34" charset="0"/>
                <a:sym typeface="Arial"/>
              </a:rPr>
              <a:t> </a:t>
            </a:r>
            <a:r>
              <a:rPr lang="de-DE" dirty="0" err="1">
                <a:latin typeface="Aptos" panose="020B0004020202020204" pitchFamily="34" charset="0"/>
                <a:sym typeface="Arial"/>
              </a:rPr>
              <a:t>capitolato</a:t>
            </a:r>
            <a:r>
              <a:rPr lang="de-DE" dirty="0">
                <a:latin typeface="Aptos" panose="020B0004020202020204" pitchFamily="34" charset="0"/>
                <a:sym typeface="Arial"/>
              </a:rPr>
              <a:t> </a:t>
            </a:r>
            <a:r>
              <a:rPr lang="de-DE" dirty="0" err="1">
                <a:latin typeface="Aptos" panose="020B0004020202020204" pitchFamily="34" charset="0"/>
                <a:sym typeface="Arial"/>
              </a:rPr>
              <a:t>d’appalto</a:t>
            </a:r>
            <a:r>
              <a:rPr lang="de-DE" dirty="0">
                <a:latin typeface="Aptos" panose="020B0004020202020204" pitchFamily="34" charset="0"/>
                <a:sym typeface="Arial"/>
              </a:rPr>
              <a:t>.</a:t>
            </a:r>
            <a:endParaRPr dirty="0">
              <a:latin typeface="Aptos" panose="020B0004020202020204" pitchFamily="34" charset="0"/>
            </a:endParaRPr>
          </a:p>
          <a:p>
            <a:pPr marL="457200" lvl="0" indent="-228600" algn="l" rtl="0">
              <a:lnSpc>
                <a:spcPct val="110000"/>
              </a:lnSpc>
              <a:spcBef>
                <a:spcPts val="2200"/>
              </a:spcBef>
              <a:spcAft>
                <a:spcPts val="0"/>
              </a:spcAft>
              <a:buSzPts val="2400"/>
              <a:buNone/>
            </a:pPr>
            <a:r>
              <a:rPr lang="de-DE" dirty="0">
                <a:latin typeface="Aptos" panose="020B0004020202020204" pitchFamily="34" charset="0"/>
                <a:sym typeface="Arial"/>
              </a:rPr>
              <a:t>I </a:t>
            </a:r>
            <a:r>
              <a:rPr lang="de-DE" dirty="0" err="1">
                <a:latin typeface="Aptos" panose="020B0004020202020204" pitchFamily="34" charset="0"/>
                <a:sym typeface="Arial"/>
              </a:rPr>
              <a:t>criteri</a:t>
            </a:r>
            <a:r>
              <a:rPr lang="de-DE" dirty="0">
                <a:latin typeface="Aptos" panose="020B0004020202020204" pitchFamily="34" charset="0"/>
                <a:sym typeface="Arial"/>
              </a:rPr>
              <a:t> non </a:t>
            </a:r>
            <a:r>
              <a:rPr lang="de-DE" dirty="0" err="1">
                <a:latin typeface="Aptos" panose="020B0004020202020204" pitchFamily="34" charset="0"/>
                <a:sym typeface="Arial"/>
              </a:rPr>
              <a:t>lasciano</a:t>
            </a:r>
            <a:r>
              <a:rPr lang="de-DE" dirty="0">
                <a:latin typeface="Aptos" panose="020B0004020202020204" pitchFamily="34" charset="0"/>
                <a:sym typeface="Arial"/>
              </a:rPr>
              <a:t> </a:t>
            </a:r>
            <a:r>
              <a:rPr lang="de-DE" dirty="0" err="1">
                <a:latin typeface="Aptos" panose="020B0004020202020204" pitchFamily="34" charset="0"/>
                <a:sym typeface="Arial"/>
              </a:rPr>
              <a:t>all’amministrazione</a:t>
            </a:r>
            <a:r>
              <a:rPr lang="de-DE" dirty="0">
                <a:latin typeface="Aptos" panose="020B0004020202020204" pitchFamily="34" charset="0"/>
                <a:sym typeface="Arial"/>
              </a:rPr>
              <a:t> </a:t>
            </a:r>
            <a:r>
              <a:rPr lang="de-DE" dirty="0" err="1">
                <a:latin typeface="Aptos" panose="020B0004020202020204" pitchFamily="34" charset="0"/>
                <a:sym typeface="Arial"/>
              </a:rPr>
              <a:t>aggiudicatrice</a:t>
            </a:r>
            <a:r>
              <a:rPr lang="de-DE" dirty="0">
                <a:latin typeface="Aptos" panose="020B0004020202020204" pitchFamily="34" charset="0"/>
                <a:sym typeface="Arial"/>
              </a:rPr>
              <a:t> </a:t>
            </a:r>
            <a:r>
              <a:rPr lang="de-DE" dirty="0" err="1">
                <a:latin typeface="Aptos" panose="020B0004020202020204" pitchFamily="34" charset="0"/>
                <a:sym typeface="Arial"/>
              </a:rPr>
              <a:t>una</a:t>
            </a:r>
            <a:r>
              <a:rPr lang="de-DE" dirty="0">
                <a:latin typeface="Aptos" panose="020B0004020202020204" pitchFamily="34" charset="0"/>
                <a:sym typeface="Arial"/>
              </a:rPr>
              <a:t> </a:t>
            </a:r>
            <a:r>
              <a:rPr lang="de-DE" dirty="0" err="1">
                <a:latin typeface="Aptos" panose="020B0004020202020204" pitchFamily="34" charset="0"/>
                <a:sym typeface="Arial"/>
              </a:rPr>
              <a:t>libertà</a:t>
            </a:r>
            <a:r>
              <a:rPr lang="de-DE" dirty="0">
                <a:latin typeface="Aptos" panose="020B0004020202020204" pitchFamily="34" charset="0"/>
                <a:sym typeface="Arial"/>
              </a:rPr>
              <a:t> di </a:t>
            </a:r>
            <a:r>
              <a:rPr lang="de-DE" dirty="0" err="1">
                <a:latin typeface="Aptos" panose="020B0004020202020204" pitchFamily="34" charset="0"/>
                <a:sym typeface="Arial"/>
              </a:rPr>
              <a:t>scelta</a:t>
            </a:r>
            <a:r>
              <a:rPr lang="de-DE" dirty="0">
                <a:latin typeface="Aptos" panose="020B0004020202020204" pitchFamily="34" charset="0"/>
                <a:sym typeface="Arial"/>
              </a:rPr>
              <a:t> </a:t>
            </a:r>
            <a:r>
              <a:rPr lang="de-DE" dirty="0" err="1">
                <a:latin typeface="Aptos" panose="020B0004020202020204" pitchFamily="34" charset="0"/>
                <a:sym typeface="Arial"/>
              </a:rPr>
              <a:t>illimitata</a:t>
            </a:r>
            <a:r>
              <a:rPr lang="de-DE" dirty="0">
                <a:latin typeface="Aptos" panose="020B0004020202020204" pitchFamily="34" charset="0"/>
                <a:sym typeface="Arial"/>
              </a:rPr>
              <a:t>.</a:t>
            </a:r>
            <a:endParaRPr dirty="0">
              <a:latin typeface="Aptos" panose="020B0004020202020204" pitchFamily="34" charset="0"/>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0"/>
          <p:cNvSpPr txBox="1">
            <a:spLocks noGrp="1"/>
          </p:cNvSpPr>
          <p:nvPr>
            <p:ph type="title"/>
          </p:nvPr>
        </p:nvSpPr>
        <p:spPr>
          <a:xfrm>
            <a:off x="552449" y="483869"/>
            <a:ext cx="6085685"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sz="4000" dirty="0">
                <a:latin typeface="Aptos Serif" panose="02020604070405020304" pitchFamily="18" charset="0"/>
                <a:ea typeface="Arial"/>
                <a:cs typeface="Aptos Serif" panose="02020604070405020304" pitchFamily="18" charset="0"/>
                <a:sym typeface="Arial"/>
              </a:rPr>
              <a:t>2. </a:t>
            </a:r>
            <a:r>
              <a:rPr lang="de-DE" sz="4000" dirty="0" err="1">
                <a:latin typeface="Aptos Serif" panose="02020604070405020304" pitchFamily="18" charset="0"/>
                <a:ea typeface="Arial"/>
                <a:cs typeface="Aptos Serif" panose="02020604070405020304" pitchFamily="18" charset="0"/>
                <a:sym typeface="Arial"/>
              </a:rPr>
              <a:t>Importanti</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strumenti</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giuridici</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dell’UE</a:t>
            </a:r>
            <a:r>
              <a:rPr lang="de-DE" sz="4000" dirty="0">
                <a:latin typeface="Aptos Serif" panose="02020604070405020304" pitchFamily="18" charset="0"/>
                <a:ea typeface="Arial"/>
                <a:cs typeface="Aptos Serif" panose="02020604070405020304" pitchFamily="18" charset="0"/>
                <a:sym typeface="Arial"/>
              </a:rPr>
              <a:t> in materia di </a:t>
            </a:r>
            <a:r>
              <a:rPr lang="de-DE" sz="4000" dirty="0" err="1">
                <a:latin typeface="Aptos Serif" panose="02020604070405020304" pitchFamily="18" charset="0"/>
                <a:ea typeface="Arial"/>
                <a:cs typeface="Aptos Serif" panose="02020604070405020304" pitchFamily="18" charset="0"/>
                <a:sym typeface="Arial"/>
              </a:rPr>
              <a:t>appalti</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pubblici</a:t>
            </a:r>
            <a:endParaRPr dirty="0">
              <a:latin typeface="Aptos Serif" panose="02020604070405020304" pitchFamily="18" charset="0"/>
              <a:ea typeface="Arial"/>
              <a:cs typeface="Aptos Serif" panose="02020604070405020304" pitchFamily="18" charset="0"/>
              <a:sym typeface="Arial"/>
            </a:endParaRPr>
          </a:p>
        </p:txBody>
      </p:sp>
      <p:sp>
        <p:nvSpPr>
          <p:cNvPr id="188" name="Google Shape;188;p40"/>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1"/>
          <p:cNvSpPr txBox="1">
            <a:spLocks noGrp="1"/>
          </p:cNvSpPr>
          <p:nvPr>
            <p:ph type="title"/>
          </p:nvPr>
        </p:nvSpPr>
        <p:spPr>
          <a:xfrm>
            <a:off x="594360" y="584005"/>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Strumenti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giuridici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pertinenti</a:t>
            </a:r>
            <a:endParaRPr dirty="0">
              <a:latin typeface="Aptos Serif" panose="02020604070405020304" pitchFamily="18" charset="0"/>
              <a:cs typeface="Aptos Serif" panose="02020604070405020304" pitchFamily="18" charset="0"/>
            </a:endParaRPr>
          </a:p>
        </p:txBody>
      </p:sp>
      <p:sp>
        <p:nvSpPr>
          <p:cNvPr id="195" name="Google Shape;195;p41"/>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sym typeface="Arial"/>
              </a:rPr>
              <a:t>Trattato</a:t>
            </a:r>
            <a:r>
              <a:rPr lang="de-DE" dirty="0">
                <a:latin typeface="Aptos" panose="020B0004020202020204" pitchFamily="34" charset="0"/>
                <a:sym typeface="Arial"/>
              </a:rPr>
              <a:t> sul </a:t>
            </a:r>
            <a:r>
              <a:rPr lang="de-DE" dirty="0" err="1">
                <a:latin typeface="Aptos" panose="020B0004020202020204" pitchFamily="34" charset="0"/>
                <a:sym typeface="Arial"/>
              </a:rPr>
              <a:t>funzionamento</a:t>
            </a:r>
            <a:r>
              <a:rPr lang="de-DE" dirty="0">
                <a:latin typeface="Aptos" panose="020B0004020202020204" pitchFamily="34" charset="0"/>
                <a:sym typeface="Arial"/>
              </a:rPr>
              <a:t> </a:t>
            </a:r>
            <a:r>
              <a:rPr lang="de-DE" dirty="0" err="1">
                <a:latin typeface="Aptos" panose="020B0004020202020204" pitchFamily="34" charset="0"/>
                <a:sym typeface="Arial"/>
              </a:rPr>
              <a:t>dell’Unione</a:t>
            </a:r>
            <a:r>
              <a:rPr lang="de-DE" dirty="0">
                <a:latin typeface="Aptos" panose="020B0004020202020204" pitchFamily="34" charset="0"/>
                <a:sym typeface="Arial"/>
              </a:rPr>
              <a:t> europea (TFUE)</a:t>
            </a:r>
            <a:endParaRPr dirty="0">
              <a:latin typeface="Aptos" panose="020B0004020202020204" pitchFamily="34" charset="0"/>
            </a:endParaRPr>
          </a:p>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sym typeface="Arial"/>
              </a:rPr>
              <a:t>Direttive</a:t>
            </a:r>
            <a:r>
              <a:rPr lang="de-DE" dirty="0">
                <a:latin typeface="Aptos" panose="020B0004020202020204" pitchFamily="34" charset="0"/>
                <a:sym typeface="Arial"/>
              </a:rPr>
              <a:t> UE </a:t>
            </a:r>
            <a:r>
              <a:rPr lang="de-DE" dirty="0" err="1">
                <a:latin typeface="Aptos" panose="020B0004020202020204" pitchFamily="34" charset="0"/>
                <a:sym typeface="Arial"/>
              </a:rPr>
              <a:t>sugli</a:t>
            </a:r>
            <a:r>
              <a:rPr lang="de-DE" dirty="0">
                <a:latin typeface="Aptos" panose="020B0004020202020204" pitchFamily="34" charset="0"/>
                <a:sym typeface="Arial"/>
              </a:rPr>
              <a:t> </a:t>
            </a:r>
            <a:r>
              <a:rPr lang="de-DE" dirty="0" err="1">
                <a:latin typeface="Aptos" panose="020B0004020202020204" pitchFamily="34" charset="0"/>
                <a:sym typeface="Arial"/>
              </a:rPr>
              <a:t>appalti</a:t>
            </a:r>
            <a:r>
              <a:rPr lang="de-DE" dirty="0">
                <a:latin typeface="Aptos" panose="020B0004020202020204" pitchFamily="34" charset="0"/>
                <a:sym typeface="Arial"/>
              </a:rPr>
              <a:t> </a:t>
            </a:r>
            <a:r>
              <a:rPr lang="de-DE" dirty="0" err="1">
                <a:latin typeface="Aptos" panose="020B0004020202020204" pitchFamily="34" charset="0"/>
                <a:sym typeface="Arial"/>
              </a:rPr>
              <a:t>pubblici</a:t>
            </a:r>
            <a:r>
              <a:rPr lang="de-DE" dirty="0">
                <a:latin typeface="Aptos" panose="020B0004020202020204" pitchFamily="34" charset="0"/>
                <a:sym typeface="Arial"/>
              </a:rPr>
              <a:t>: 2014/23/UE, 2014/24/UE </a:t>
            </a:r>
            <a:r>
              <a:rPr lang="de-DE" dirty="0" err="1">
                <a:latin typeface="Aptos" panose="020B0004020202020204" pitchFamily="34" charset="0"/>
                <a:sym typeface="Arial"/>
              </a:rPr>
              <a:t>e</a:t>
            </a:r>
            <a:r>
              <a:rPr lang="de-DE" dirty="0">
                <a:latin typeface="Aptos" panose="020B0004020202020204" pitchFamily="34" charset="0"/>
                <a:sym typeface="Arial"/>
              </a:rPr>
              <a:t> 2014/25/UE</a:t>
            </a:r>
            <a:endParaRPr dirty="0">
              <a:latin typeface="Aptos" panose="020B0004020202020204" pitchFamily="34" charset="0"/>
            </a:endParaRPr>
          </a:p>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sym typeface="Arial"/>
              </a:rPr>
              <a:t>Normativa</a:t>
            </a:r>
            <a:r>
              <a:rPr lang="de-DE" dirty="0">
                <a:latin typeface="Aptos" panose="020B0004020202020204" pitchFamily="34" charset="0"/>
                <a:sym typeface="Arial"/>
              </a:rPr>
              <a:t> </a:t>
            </a:r>
            <a:r>
              <a:rPr lang="de-DE" dirty="0" err="1">
                <a:latin typeface="Aptos" panose="020B0004020202020204" pitchFamily="34" charset="0"/>
                <a:sym typeface="Arial"/>
              </a:rPr>
              <a:t>settoriale</a:t>
            </a:r>
            <a:r>
              <a:rPr lang="de-DE" dirty="0">
                <a:latin typeface="Aptos" panose="020B0004020202020204" pitchFamily="34" charset="0"/>
                <a:sym typeface="Arial"/>
              </a:rPr>
              <a:t> </a:t>
            </a:r>
            <a:r>
              <a:rPr lang="de-DE" dirty="0" err="1">
                <a:latin typeface="Aptos" panose="020B0004020202020204" pitchFamily="34" charset="0"/>
                <a:sym typeface="Arial"/>
              </a:rPr>
              <a:t>dell’UE</a:t>
            </a:r>
            <a:r>
              <a:rPr lang="de-DE" dirty="0">
                <a:latin typeface="Aptos" panose="020B0004020202020204" pitchFamily="34" charset="0"/>
                <a:sym typeface="Arial"/>
              </a:rPr>
              <a:t>, ad </a:t>
            </a:r>
            <a:r>
              <a:rPr lang="de-DE" dirty="0" err="1">
                <a:latin typeface="Aptos" panose="020B0004020202020204" pitchFamily="34" charset="0"/>
                <a:sym typeface="Arial"/>
              </a:rPr>
              <a:t>esempio</a:t>
            </a:r>
            <a:r>
              <a:rPr lang="de-DE" dirty="0">
                <a:latin typeface="Aptos" panose="020B0004020202020204" pitchFamily="34" charset="0"/>
                <a:sym typeface="Arial"/>
              </a:rPr>
              <a:t> la </a:t>
            </a:r>
            <a:r>
              <a:rPr lang="de-DE" dirty="0" err="1">
                <a:latin typeface="Aptos" panose="020B0004020202020204" pitchFamily="34" charset="0"/>
                <a:sym typeface="Arial"/>
              </a:rPr>
              <a:t>direttiva</a:t>
            </a:r>
            <a:r>
              <a:rPr lang="de-DE" dirty="0">
                <a:latin typeface="Aptos" panose="020B0004020202020204" pitchFamily="34" charset="0"/>
                <a:sym typeface="Arial"/>
              </a:rPr>
              <a:t> sui </a:t>
            </a:r>
            <a:r>
              <a:rPr lang="de-DE" dirty="0" err="1">
                <a:latin typeface="Aptos" panose="020B0004020202020204" pitchFamily="34" charset="0"/>
                <a:sym typeface="Arial"/>
              </a:rPr>
              <a:t>veicoli</a:t>
            </a:r>
            <a:r>
              <a:rPr lang="de-DE" dirty="0">
                <a:latin typeface="Aptos" panose="020B0004020202020204" pitchFamily="34" charset="0"/>
                <a:sym typeface="Arial"/>
              </a:rPr>
              <a:t> </a:t>
            </a:r>
            <a:r>
              <a:rPr lang="de-DE" dirty="0" err="1">
                <a:latin typeface="Aptos" panose="020B0004020202020204" pitchFamily="34" charset="0"/>
                <a:sym typeface="Arial"/>
              </a:rPr>
              <a:t>puliti</a:t>
            </a:r>
            <a:r>
              <a:rPr lang="de-DE" dirty="0">
                <a:latin typeface="Aptos" panose="020B0004020202020204" pitchFamily="34" charset="0"/>
                <a:sym typeface="Arial"/>
              </a:rPr>
              <a:t>, la </a:t>
            </a:r>
            <a:r>
              <a:rPr lang="de-DE" dirty="0" err="1">
                <a:latin typeface="Aptos" panose="020B0004020202020204" pitchFamily="34" charset="0"/>
                <a:sym typeface="Arial"/>
              </a:rPr>
              <a:t>direttiva</a:t>
            </a:r>
            <a:r>
              <a:rPr lang="de-DE" dirty="0">
                <a:latin typeface="Aptos" panose="020B0004020202020204" pitchFamily="34" charset="0"/>
                <a:sym typeface="Arial"/>
              </a:rPr>
              <a:t> </a:t>
            </a:r>
            <a:r>
              <a:rPr lang="de-DE" dirty="0" err="1">
                <a:latin typeface="Aptos" panose="020B0004020202020204" pitchFamily="34" charset="0"/>
                <a:sym typeface="Arial"/>
              </a:rPr>
              <a:t>sull’efficienza</a:t>
            </a:r>
            <a:r>
              <a:rPr lang="de-DE" dirty="0">
                <a:latin typeface="Aptos" panose="020B0004020202020204" pitchFamily="34" charset="0"/>
                <a:sym typeface="Arial"/>
              </a:rPr>
              <a:t> </a:t>
            </a:r>
            <a:r>
              <a:rPr lang="de-DE" dirty="0" err="1">
                <a:latin typeface="Aptos" panose="020B0004020202020204" pitchFamily="34" charset="0"/>
                <a:sym typeface="Arial"/>
              </a:rPr>
              <a:t>energetica</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il </a:t>
            </a:r>
            <a:r>
              <a:rPr lang="de-DE" dirty="0" err="1">
                <a:latin typeface="Aptos" panose="020B0004020202020204" pitchFamily="34" charset="0"/>
                <a:sym typeface="Arial"/>
              </a:rPr>
              <a:t>nuovo</a:t>
            </a:r>
            <a:r>
              <a:rPr lang="de-DE" dirty="0">
                <a:latin typeface="Aptos" panose="020B0004020202020204" pitchFamily="34" charset="0"/>
                <a:sym typeface="Arial"/>
              </a:rPr>
              <a:t> </a:t>
            </a:r>
            <a:r>
              <a:rPr lang="de-DE" dirty="0" err="1">
                <a:latin typeface="Aptos" panose="020B0004020202020204" pitchFamily="34" charset="0"/>
                <a:sym typeface="Arial"/>
              </a:rPr>
              <a:t>regolamento</a:t>
            </a:r>
            <a:r>
              <a:rPr lang="de-DE" dirty="0">
                <a:latin typeface="Aptos" panose="020B0004020202020204" pitchFamily="34" charset="0"/>
                <a:sym typeface="Arial"/>
              </a:rPr>
              <a:t> </a:t>
            </a:r>
            <a:r>
              <a:rPr lang="de-DE" dirty="0" err="1">
                <a:latin typeface="Aptos" panose="020B0004020202020204" pitchFamily="34" charset="0"/>
                <a:sym typeface="Arial"/>
              </a:rPr>
              <a:t>sulle</a:t>
            </a:r>
            <a:r>
              <a:rPr lang="de-DE" dirty="0">
                <a:latin typeface="Aptos" panose="020B0004020202020204" pitchFamily="34" charset="0"/>
                <a:sym typeface="Arial"/>
              </a:rPr>
              <a:t> </a:t>
            </a:r>
            <a:r>
              <a:rPr lang="de-DE" dirty="0" err="1">
                <a:latin typeface="Aptos" panose="020B0004020202020204" pitchFamily="34" charset="0"/>
                <a:sym typeface="Arial"/>
              </a:rPr>
              <a:t>batterie</a:t>
            </a:r>
            <a:r>
              <a:rPr lang="de-DE" dirty="0">
                <a:latin typeface="Aptos" panose="020B0004020202020204" pitchFamily="34" charset="0"/>
                <a:sym typeface="Arial"/>
              </a:rPr>
              <a:t>.</a:t>
            </a:r>
            <a:endParaRPr dirty="0">
              <a:latin typeface="Aptos" panose="020B0004020202020204" pitchFamily="34" charset="0"/>
            </a:endParaRPr>
          </a:p>
          <a:p>
            <a:pPr marL="457200" lvl="0" indent="-228600" algn="l" rtl="0">
              <a:lnSpc>
                <a:spcPct val="90000"/>
              </a:lnSpc>
              <a:spcBef>
                <a:spcPts val="1800"/>
              </a:spcBef>
              <a:spcAft>
                <a:spcPts val="0"/>
              </a:spcAft>
              <a:buClr>
                <a:srgbClr val="3F3F3F"/>
              </a:buClr>
              <a:buSzPts val="2000"/>
              <a:buFont typeface="Arial"/>
              <a:buNone/>
            </a:pPr>
            <a:endParaRPr dirty="0">
              <a:latin typeface="Aptos" panose="020B0004020202020204" pitchFamily="34" charset="0"/>
            </a:endParaRPr>
          </a:p>
        </p:txBody>
      </p:sp>
      <p:sp>
        <p:nvSpPr>
          <p:cNvPr id="196" name="Google Shape;196;p41"/>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sym typeface="Arial"/>
              </a:rPr>
              <a:t>Disposizioni</a:t>
            </a:r>
            <a:r>
              <a:rPr lang="de-DE" dirty="0">
                <a:latin typeface="Aptos" panose="020B0004020202020204" pitchFamily="34" charset="0"/>
                <a:sym typeface="Arial"/>
              </a:rPr>
              <a:t> </a:t>
            </a:r>
            <a:r>
              <a:rPr lang="de-DE" dirty="0" err="1">
                <a:latin typeface="Aptos" panose="020B0004020202020204" pitchFamily="34" charset="0"/>
                <a:sym typeface="Arial"/>
              </a:rPr>
              <a:t>nazionali</a:t>
            </a:r>
            <a:r>
              <a:rPr lang="de-DE" dirty="0">
                <a:latin typeface="Aptos" panose="020B0004020202020204" pitchFamily="34" charset="0"/>
                <a:sym typeface="Arial"/>
              </a:rPr>
              <a:t> di </a:t>
            </a:r>
            <a:r>
              <a:rPr lang="de-DE" dirty="0" err="1">
                <a:latin typeface="Aptos" panose="020B0004020202020204" pitchFamily="34" charset="0"/>
                <a:sym typeface="Arial"/>
              </a:rPr>
              <a:t>attuazione</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sym typeface="Arial"/>
              </a:rPr>
              <a:t>Giurisprudenza</a:t>
            </a:r>
            <a:r>
              <a:rPr lang="de-DE" dirty="0">
                <a:latin typeface="Aptos" panose="020B0004020202020204" pitchFamily="34" charset="0"/>
                <a:sym typeface="Arial"/>
              </a:rPr>
              <a:t> della </a:t>
            </a:r>
            <a:r>
              <a:rPr lang="de-DE" dirty="0" err="1">
                <a:latin typeface="Aptos" panose="020B0004020202020204" pitchFamily="34" charset="0"/>
                <a:sym typeface="Arial"/>
              </a:rPr>
              <a:t>Corte</a:t>
            </a:r>
            <a:r>
              <a:rPr lang="de-DE" dirty="0">
                <a:latin typeface="Aptos" panose="020B0004020202020204" pitchFamily="34" charset="0"/>
                <a:sym typeface="Arial"/>
              </a:rPr>
              <a:t> di </a:t>
            </a:r>
            <a:r>
              <a:rPr lang="de-DE" dirty="0" err="1">
                <a:latin typeface="Aptos" panose="020B0004020202020204" pitchFamily="34" charset="0"/>
                <a:sym typeface="Arial"/>
              </a:rPr>
              <a:t>giustizia</a:t>
            </a:r>
            <a:r>
              <a:rPr lang="de-DE" dirty="0">
                <a:latin typeface="Aptos" panose="020B0004020202020204" pitchFamily="34" charset="0"/>
                <a:sym typeface="Arial"/>
              </a:rPr>
              <a:t> </a:t>
            </a:r>
            <a:r>
              <a:rPr lang="de-DE" dirty="0" err="1">
                <a:latin typeface="Aptos" panose="020B0004020202020204" pitchFamily="34" charset="0"/>
                <a:sym typeface="Arial"/>
              </a:rPr>
              <a:t>dell’Unione</a:t>
            </a:r>
            <a:r>
              <a:rPr lang="de-DE" dirty="0">
                <a:latin typeface="Aptos" panose="020B0004020202020204" pitchFamily="34" charset="0"/>
                <a:sym typeface="Arial"/>
              </a:rPr>
              <a:t> europea + </a:t>
            </a:r>
            <a:r>
              <a:rPr lang="de-DE" dirty="0" err="1">
                <a:latin typeface="Aptos" panose="020B0004020202020204" pitchFamily="34" charset="0"/>
                <a:sym typeface="Arial"/>
              </a:rPr>
              <a:t>tribunali</a:t>
            </a:r>
            <a:r>
              <a:rPr lang="de-DE" dirty="0">
                <a:latin typeface="Aptos" panose="020B0004020202020204" pitchFamily="34" charset="0"/>
                <a:sym typeface="Arial"/>
              </a:rPr>
              <a:t> </a:t>
            </a:r>
            <a:r>
              <a:rPr lang="de-DE" dirty="0" err="1">
                <a:latin typeface="Aptos" panose="020B0004020202020204" pitchFamily="34" charset="0"/>
                <a:sym typeface="Arial"/>
              </a:rPr>
              <a:t>nazionali</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sym typeface="Arial"/>
              </a:rPr>
              <a:t>Accordo</a:t>
            </a:r>
            <a:r>
              <a:rPr lang="de-DE" dirty="0">
                <a:latin typeface="Aptos" panose="020B0004020202020204" pitchFamily="34" charset="0"/>
                <a:sym typeface="Arial"/>
              </a:rPr>
              <a:t> OMC </a:t>
            </a:r>
            <a:r>
              <a:rPr lang="de-DE" dirty="0" err="1">
                <a:latin typeface="Aptos" panose="020B0004020202020204" pitchFamily="34" charset="0"/>
                <a:sym typeface="Arial"/>
              </a:rPr>
              <a:t>sugli</a:t>
            </a:r>
            <a:r>
              <a:rPr lang="de-DE" dirty="0">
                <a:latin typeface="Aptos" panose="020B0004020202020204" pitchFamily="34" charset="0"/>
                <a:sym typeface="Arial"/>
              </a:rPr>
              <a:t> </a:t>
            </a:r>
            <a:r>
              <a:rPr lang="de-DE" dirty="0" err="1">
                <a:latin typeface="Aptos" panose="020B0004020202020204" pitchFamily="34" charset="0"/>
                <a:sym typeface="Arial"/>
              </a:rPr>
              <a:t>appalti</a:t>
            </a:r>
            <a:r>
              <a:rPr lang="de-DE" dirty="0">
                <a:latin typeface="Aptos" panose="020B0004020202020204" pitchFamily="34" charset="0"/>
                <a:sym typeface="Arial"/>
              </a:rPr>
              <a:t> </a:t>
            </a:r>
            <a:r>
              <a:rPr lang="de-DE" dirty="0" err="1">
                <a:latin typeface="Aptos" panose="020B0004020202020204" pitchFamily="34" charset="0"/>
                <a:sym typeface="Arial"/>
              </a:rPr>
              <a:t>pubblici</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endParaRPr dirty="0">
              <a:latin typeface="Aptos" panose="020B00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2"/>
          <p:cNvSpPr txBox="1">
            <a:spLocks noGrp="1"/>
          </p:cNvSpPr>
          <p:nvPr>
            <p:ph type="title"/>
          </p:nvPr>
        </p:nvSpPr>
        <p:spPr>
          <a:xfrm>
            <a:off x="609600" y="427008"/>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Principi del </a:t>
            </a:r>
            <a:r>
              <a:rPr lang="de-DE" dirty="0" err="1">
                <a:latin typeface="Aptos Serif" panose="02020604070405020304" pitchFamily="18" charset="0"/>
                <a:ea typeface="Arial"/>
                <a:cs typeface="Aptos Serif" panose="02020604070405020304" pitchFamily="18" charset="0"/>
                <a:sym typeface="Arial"/>
              </a:rPr>
              <a:t>trattato</a:t>
            </a:r>
            <a:r>
              <a:rPr lang="de-DE" dirty="0">
                <a:latin typeface="Aptos Serif" panose="02020604070405020304" pitchFamily="18" charset="0"/>
                <a:ea typeface="Arial"/>
                <a:cs typeface="Aptos Serif" panose="02020604070405020304" pitchFamily="18" charset="0"/>
                <a:sym typeface="Arial"/>
              </a:rPr>
              <a:t> UE (I)</a:t>
            </a:r>
            <a:endParaRPr dirty="0">
              <a:latin typeface="Aptos Serif" panose="02020604070405020304" pitchFamily="18" charset="0"/>
              <a:cs typeface="Aptos Serif" panose="02020604070405020304" pitchFamily="18" charset="0"/>
            </a:endParaRPr>
          </a:p>
        </p:txBody>
      </p:sp>
      <p:sp>
        <p:nvSpPr>
          <p:cNvPr id="203" name="Google Shape;203;p42"/>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p>
            <a:pPr marL="457200" lvl="0" indent="-228600" algn="l" rtl="0">
              <a:lnSpc>
                <a:spcPct val="90000"/>
              </a:lnSpc>
              <a:spcBef>
                <a:spcPts val="1800"/>
              </a:spcBef>
              <a:spcAft>
                <a:spcPts val="0"/>
              </a:spcAft>
              <a:buClr>
                <a:srgbClr val="3F3F3F"/>
              </a:buClr>
              <a:buSzPts val="2000"/>
              <a:buNone/>
            </a:pPr>
            <a:r>
              <a:rPr lang="de-DE" b="1" dirty="0" err="1">
                <a:latin typeface="Aptos" panose="020B0004020202020204" pitchFamily="34" charset="0"/>
                <a:sym typeface="Arial"/>
              </a:rPr>
              <a:t>Parità</a:t>
            </a:r>
            <a:r>
              <a:rPr lang="de-DE" b="1" dirty="0">
                <a:latin typeface="Aptos" panose="020B0004020202020204" pitchFamily="34" charset="0"/>
                <a:sym typeface="Arial"/>
              </a:rPr>
              <a:t> di </a:t>
            </a:r>
            <a:r>
              <a:rPr lang="de-DE" b="1" dirty="0" err="1">
                <a:latin typeface="Aptos" panose="020B0004020202020204" pitchFamily="34" charset="0"/>
                <a:sym typeface="Arial"/>
              </a:rPr>
              <a:t>trattamento</a:t>
            </a:r>
            <a:endParaRPr b="1"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None/>
            </a:pPr>
            <a:r>
              <a:rPr lang="de-DE" dirty="0" err="1">
                <a:latin typeface="Aptos" panose="020B0004020202020204" pitchFamily="34" charset="0"/>
                <a:sym typeface="Arial"/>
              </a:rPr>
              <a:t>Comprende</a:t>
            </a:r>
            <a:r>
              <a:rPr lang="de-DE" dirty="0">
                <a:latin typeface="Aptos" panose="020B0004020202020204" pitchFamily="34" charset="0"/>
                <a:sym typeface="Arial"/>
              </a:rPr>
              <a:t> il </a:t>
            </a:r>
            <a:r>
              <a:rPr lang="de-DE" dirty="0" err="1">
                <a:latin typeface="Aptos" panose="020B0004020202020204" pitchFamily="34" charset="0"/>
                <a:sym typeface="Arial"/>
              </a:rPr>
              <a:t>divieto</a:t>
            </a:r>
            <a:r>
              <a:rPr lang="de-DE" dirty="0">
                <a:latin typeface="Aptos" panose="020B0004020202020204" pitchFamily="34" charset="0"/>
                <a:sym typeface="Arial"/>
              </a:rPr>
              <a:t> di </a:t>
            </a:r>
            <a:r>
              <a:rPr lang="de-DE" dirty="0" err="1">
                <a:latin typeface="Aptos" panose="020B0004020202020204" pitchFamily="34" charset="0"/>
                <a:sym typeface="Arial"/>
              </a:rPr>
              <a:t>discriminazione</a:t>
            </a:r>
            <a:r>
              <a:rPr lang="de-DE" dirty="0">
                <a:latin typeface="Aptos" panose="020B0004020202020204" pitchFamily="34" charset="0"/>
                <a:sym typeface="Arial"/>
              </a:rPr>
              <a:t> </a:t>
            </a:r>
            <a:r>
              <a:rPr lang="de-DE" dirty="0" err="1">
                <a:latin typeface="Aptos" panose="020B0004020202020204" pitchFamily="34" charset="0"/>
                <a:sym typeface="Arial"/>
              </a:rPr>
              <a:t>basata</a:t>
            </a:r>
            <a:r>
              <a:rPr lang="de-DE" dirty="0">
                <a:latin typeface="Aptos" panose="020B0004020202020204" pitchFamily="34" charset="0"/>
                <a:sym typeface="Arial"/>
              </a:rPr>
              <a:t> </a:t>
            </a:r>
            <a:r>
              <a:rPr lang="de-DE" dirty="0" err="1">
                <a:latin typeface="Aptos" panose="020B0004020202020204" pitchFamily="34" charset="0"/>
                <a:sym typeface="Arial"/>
              </a:rPr>
              <a:t>sulla</a:t>
            </a:r>
            <a:r>
              <a:rPr lang="de-DE" dirty="0">
                <a:latin typeface="Aptos" panose="020B0004020202020204" pitchFamily="34" charset="0"/>
                <a:sym typeface="Arial"/>
              </a:rPr>
              <a:t> </a:t>
            </a:r>
            <a:r>
              <a:rPr lang="de-DE" dirty="0" err="1">
                <a:latin typeface="Aptos" panose="020B0004020202020204" pitchFamily="34" charset="0"/>
                <a:sym typeface="Arial"/>
              </a:rPr>
              <a:t>nazionalità</a:t>
            </a:r>
            <a:r>
              <a:rPr lang="de-DE" dirty="0">
                <a:latin typeface="Aptos" panose="020B0004020202020204" pitchFamily="34" charset="0"/>
                <a:sym typeface="Arial"/>
              </a:rPr>
              <a:t>.</a:t>
            </a:r>
            <a:endParaRPr dirty="0">
              <a:latin typeface="Aptos" panose="020B0004020202020204" pitchFamily="34" charset="0"/>
            </a:endParaRPr>
          </a:p>
          <a:p>
            <a:pPr marL="457200" lvl="0" indent="-228600" algn="l" rtl="0">
              <a:lnSpc>
                <a:spcPct val="90000"/>
              </a:lnSpc>
              <a:spcBef>
                <a:spcPts val="1800"/>
              </a:spcBef>
              <a:spcAft>
                <a:spcPts val="0"/>
              </a:spcAft>
              <a:buClr>
                <a:srgbClr val="3F3F3F"/>
              </a:buClr>
              <a:buSzPts val="2000"/>
              <a:buNone/>
            </a:pPr>
            <a:r>
              <a:rPr lang="de-DE" dirty="0">
                <a:latin typeface="Aptos" panose="020B0004020202020204" pitchFamily="34" charset="0"/>
                <a:sym typeface="Arial"/>
              </a:rPr>
              <a:t>Si </a:t>
            </a:r>
            <a:r>
              <a:rPr lang="de-DE" dirty="0" err="1">
                <a:latin typeface="Aptos" panose="020B0004020202020204" pitchFamily="34" charset="0"/>
                <a:sym typeface="Arial"/>
              </a:rPr>
              <a:t>applica</a:t>
            </a:r>
            <a:r>
              <a:rPr lang="de-DE" dirty="0">
                <a:latin typeface="Aptos" panose="020B0004020202020204" pitchFamily="34" charset="0"/>
                <a:sym typeface="Arial"/>
              </a:rPr>
              <a:t> a tutti </a:t>
            </a:r>
            <a:r>
              <a:rPr lang="de-DE" dirty="0" err="1">
                <a:latin typeface="Aptos" panose="020B0004020202020204" pitchFamily="34" charset="0"/>
                <a:sym typeface="Arial"/>
              </a:rPr>
              <a:t>gli</a:t>
            </a:r>
            <a:r>
              <a:rPr lang="de-DE" dirty="0">
                <a:latin typeface="Aptos" panose="020B0004020202020204" pitchFamily="34" charset="0"/>
                <a:sym typeface="Arial"/>
              </a:rPr>
              <a:t> </a:t>
            </a:r>
            <a:r>
              <a:rPr lang="de-DE" dirty="0" err="1">
                <a:latin typeface="Aptos" panose="020B0004020202020204" pitchFamily="34" charset="0"/>
                <a:sym typeface="Arial"/>
              </a:rPr>
              <a:t>appalti</a:t>
            </a:r>
            <a:r>
              <a:rPr lang="de-DE" dirty="0">
                <a:latin typeface="Aptos" panose="020B0004020202020204" pitchFamily="34" charset="0"/>
                <a:sym typeface="Arial"/>
              </a:rPr>
              <a:t> </a:t>
            </a:r>
            <a:r>
              <a:rPr lang="de-DE" dirty="0" err="1">
                <a:latin typeface="Aptos" panose="020B0004020202020204" pitchFamily="34" charset="0"/>
                <a:sym typeface="Arial"/>
              </a:rPr>
              <a:t>che</a:t>
            </a:r>
            <a:r>
              <a:rPr lang="de-DE" dirty="0">
                <a:latin typeface="Aptos" panose="020B0004020202020204" pitchFamily="34" charset="0"/>
                <a:sym typeface="Arial"/>
              </a:rPr>
              <a:t> </a:t>
            </a:r>
            <a:r>
              <a:rPr lang="de-DE" dirty="0" err="1">
                <a:latin typeface="Aptos" panose="020B0004020202020204" pitchFamily="34" charset="0"/>
                <a:sym typeface="Arial"/>
              </a:rPr>
              <a:t>rientrano</a:t>
            </a:r>
            <a:r>
              <a:rPr lang="de-DE" dirty="0">
                <a:latin typeface="Aptos" panose="020B0004020202020204" pitchFamily="34" charset="0"/>
                <a:sym typeface="Arial"/>
              </a:rPr>
              <a:t> </a:t>
            </a:r>
            <a:r>
              <a:rPr lang="de-DE" dirty="0" err="1">
                <a:latin typeface="Aptos" panose="020B0004020202020204" pitchFamily="34" charset="0"/>
                <a:sym typeface="Arial"/>
              </a:rPr>
              <a:t>nell’ambito</a:t>
            </a:r>
            <a:r>
              <a:rPr lang="de-DE" dirty="0">
                <a:latin typeface="Aptos" panose="020B0004020202020204" pitchFamily="34" charset="0"/>
                <a:sym typeface="Arial"/>
              </a:rPr>
              <a:t> di </a:t>
            </a:r>
            <a:r>
              <a:rPr lang="de-DE" dirty="0" err="1">
                <a:latin typeface="Aptos" panose="020B0004020202020204" pitchFamily="34" charset="0"/>
                <a:sym typeface="Arial"/>
              </a:rPr>
              <a:t>applicazione</a:t>
            </a:r>
            <a:r>
              <a:rPr lang="de-DE" dirty="0">
                <a:latin typeface="Aptos" panose="020B0004020202020204" pitchFamily="34" charset="0"/>
                <a:sym typeface="Arial"/>
              </a:rPr>
              <a:t> delle </a:t>
            </a:r>
            <a:r>
              <a:rPr lang="de-DE" dirty="0" err="1">
                <a:latin typeface="Aptos" panose="020B0004020202020204" pitchFamily="34" charset="0"/>
                <a:sym typeface="Arial"/>
              </a:rPr>
              <a:t>direttive</a:t>
            </a:r>
            <a:r>
              <a:rPr lang="de-DE" dirty="0">
                <a:latin typeface="Aptos" panose="020B0004020202020204" pitchFamily="34" charset="0"/>
                <a:sym typeface="Arial"/>
              </a:rPr>
              <a:t> o </a:t>
            </a:r>
            <a:r>
              <a:rPr lang="de-DE" dirty="0" err="1">
                <a:latin typeface="Aptos" panose="020B0004020202020204" pitchFamily="34" charset="0"/>
                <a:sym typeface="Arial"/>
              </a:rPr>
              <a:t>che</a:t>
            </a:r>
            <a:r>
              <a:rPr lang="de-DE" dirty="0">
                <a:latin typeface="Aptos" panose="020B0004020202020204" pitchFamily="34" charset="0"/>
                <a:sym typeface="Arial"/>
              </a:rPr>
              <a:t> </a:t>
            </a:r>
            <a:r>
              <a:rPr lang="de-DE" dirty="0" err="1">
                <a:latin typeface="Aptos" panose="020B0004020202020204" pitchFamily="34" charset="0"/>
                <a:sym typeface="Arial"/>
              </a:rPr>
              <a:t>presentano</a:t>
            </a:r>
            <a:r>
              <a:rPr lang="de-DE" dirty="0">
                <a:latin typeface="Aptos" panose="020B0004020202020204" pitchFamily="34" charset="0"/>
                <a:sym typeface="Arial"/>
              </a:rPr>
              <a:t> </a:t>
            </a:r>
            <a:r>
              <a:rPr lang="de-DE" dirty="0" err="1">
                <a:latin typeface="Aptos" panose="020B0004020202020204" pitchFamily="34" charset="0"/>
                <a:sym typeface="Arial"/>
              </a:rPr>
              <a:t>un</a:t>
            </a:r>
            <a:r>
              <a:rPr lang="de-DE" dirty="0">
                <a:latin typeface="Aptos" panose="020B0004020202020204" pitchFamily="34" charset="0"/>
                <a:sym typeface="Arial"/>
              </a:rPr>
              <a:t> </a:t>
            </a:r>
            <a:r>
              <a:rPr lang="de-DE" dirty="0" err="1">
                <a:latin typeface="Aptos" panose="020B0004020202020204" pitchFamily="34" charset="0"/>
                <a:sym typeface="Arial"/>
              </a:rPr>
              <a:t>interesse</a:t>
            </a:r>
            <a:r>
              <a:rPr lang="de-DE" dirty="0">
                <a:latin typeface="Aptos" panose="020B0004020202020204" pitchFamily="34" charset="0"/>
                <a:sym typeface="Arial"/>
              </a:rPr>
              <a:t> </a:t>
            </a:r>
            <a:r>
              <a:rPr lang="de-DE" dirty="0" err="1">
                <a:latin typeface="Aptos" panose="020B0004020202020204" pitchFamily="34" charset="0"/>
                <a:sym typeface="Arial"/>
              </a:rPr>
              <a:t>transfrontaliero</a:t>
            </a:r>
            <a:r>
              <a:rPr lang="de-DE" dirty="0">
                <a:latin typeface="Aptos" panose="020B0004020202020204" pitchFamily="34" charset="0"/>
                <a:sym typeface="Arial"/>
              </a:rPr>
              <a:t>.</a:t>
            </a:r>
            <a:endParaRPr dirty="0">
              <a:latin typeface="Aptos" panose="020B0004020202020204" pitchFamily="34" charset="0"/>
            </a:endParaRPr>
          </a:p>
          <a:p>
            <a:pPr marL="457200" lvl="0" indent="-228600" algn="l" rtl="0">
              <a:lnSpc>
                <a:spcPct val="90000"/>
              </a:lnSpc>
              <a:spcBef>
                <a:spcPts val="1800"/>
              </a:spcBef>
              <a:spcAft>
                <a:spcPts val="0"/>
              </a:spcAft>
              <a:buClr>
                <a:srgbClr val="3F3F3F"/>
              </a:buClr>
              <a:buSzPts val="2000"/>
              <a:buNone/>
            </a:pPr>
            <a:endParaRPr dirty="0">
              <a:latin typeface="Aptos" panose="020B0004020202020204" pitchFamily="34" charset="0"/>
            </a:endParaRPr>
          </a:p>
        </p:txBody>
      </p:sp>
      <p:sp>
        <p:nvSpPr>
          <p:cNvPr id="204" name="Google Shape;204;p42"/>
          <p:cNvSpPr txBox="1">
            <a:spLocks noGrp="1"/>
          </p:cNvSpPr>
          <p:nvPr>
            <p:ph type="body" idx="2"/>
          </p:nvPr>
        </p:nvSpPr>
        <p:spPr>
          <a:xfrm>
            <a:off x="6675863" y="2676525"/>
            <a:ext cx="4891297" cy="3597470"/>
          </a:xfrm>
          <a:prstGeom prst="rect">
            <a:avLst/>
          </a:prstGeom>
          <a:noFill/>
          <a:ln>
            <a:noFill/>
          </a:ln>
        </p:spPr>
        <p:txBody>
          <a:bodyPr spcFirstLastPara="1" wrap="square" lIns="0" tIns="45700" rIns="91425" bIns="45700" anchor="t" anchorCtr="0">
            <a:normAutofit fontScale="77500" lnSpcReduction="20000"/>
          </a:bodyPr>
          <a:lstStyle/>
          <a:p>
            <a:pPr marL="457200" lvl="0" indent="-228600" algn="l" rtl="0">
              <a:lnSpc>
                <a:spcPct val="110000"/>
              </a:lnSpc>
              <a:spcBef>
                <a:spcPts val="1800"/>
              </a:spcBef>
              <a:spcAft>
                <a:spcPts val="0"/>
              </a:spcAft>
              <a:buSzPct val="84034"/>
              <a:buNone/>
            </a:pPr>
            <a:r>
              <a:rPr lang="de-DE" sz="2800" b="1" dirty="0" err="1">
                <a:latin typeface="Aptos" panose="020B0004020202020204" pitchFamily="34" charset="0"/>
                <a:sym typeface="Arial"/>
              </a:rPr>
              <a:t>Trasparenza</a:t>
            </a:r>
            <a:endParaRPr dirty="0">
              <a:latin typeface="Aptos" panose="020B0004020202020204" pitchFamily="34" charset="0"/>
            </a:endParaRPr>
          </a:p>
          <a:p>
            <a:pPr marL="101600" lvl="0" indent="0" algn="l" rtl="0">
              <a:lnSpc>
                <a:spcPct val="90000"/>
              </a:lnSpc>
              <a:spcBef>
                <a:spcPts val="1800"/>
              </a:spcBef>
              <a:spcAft>
                <a:spcPts val="0"/>
              </a:spcAft>
              <a:buSzPct val="98039"/>
              <a:buNone/>
            </a:pPr>
            <a:r>
              <a:rPr lang="de-DE" sz="2400" dirty="0">
                <a:latin typeface="Aptos" panose="020B0004020202020204" pitchFamily="34" charset="0"/>
                <a:sym typeface="Arial"/>
              </a:rPr>
              <a:t>Gli </a:t>
            </a:r>
            <a:r>
              <a:rPr lang="de-DE" sz="2400" dirty="0" err="1">
                <a:latin typeface="Aptos" panose="020B0004020202020204" pitchFamily="34" charset="0"/>
                <a:sym typeface="Arial"/>
              </a:rPr>
              <a:t>appalti</a:t>
            </a:r>
            <a:r>
              <a:rPr lang="de-DE" sz="2400" dirty="0">
                <a:latin typeface="Aptos" panose="020B0004020202020204" pitchFamily="34" charset="0"/>
                <a:sym typeface="Arial"/>
              </a:rPr>
              <a:t> </a:t>
            </a:r>
            <a:r>
              <a:rPr lang="de-DE" sz="2400" dirty="0" err="1">
                <a:latin typeface="Aptos" panose="020B0004020202020204" pitchFamily="34" charset="0"/>
                <a:sym typeface="Arial"/>
              </a:rPr>
              <a:t>devono</a:t>
            </a:r>
            <a:r>
              <a:rPr lang="de-DE" sz="2400" dirty="0">
                <a:latin typeface="Aptos" panose="020B0004020202020204" pitchFamily="34" charset="0"/>
                <a:sym typeface="Arial"/>
              </a:rPr>
              <a:t> </a:t>
            </a:r>
            <a:r>
              <a:rPr lang="de-DE" sz="2400" dirty="0" err="1">
                <a:latin typeface="Aptos" panose="020B0004020202020204" pitchFamily="34" charset="0"/>
                <a:sym typeface="Arial"/>
              </a:rPr>
              <a:t>essere</a:t>
            </a:r>
            <a:r>
              <a:rPr lang="de-DE" sz="2400" dirty="0">
                <a:latin typeface="Aptos" panose="020B0004020202020204" pitchFamily="34" charset="0"/>
                <a:sym typeface="Arial"/>
              </a:rPr>
              <a:t> </a:t>
            </a:r>
            <a:r>
              <a:rPr lang="de-DE" sz="2400" dirty="0" err="1">
                <a:latin typeface="Aptos" panose="020B0004020202020204" pitchFamily="34" charset="0"/>
                <a:sym typeface="Arial"/>
              </a:rPr>
              <a:t>pubblicizzati</a:t>
            </a:r>
            <a:r>
              <a:rPr lang="de-DE" sz="2400" dirty="0">
                <a:latin typeface="Aptos" panose="020B0004020202020204" pitchFamily="34" charset="0"/>
                <a:sym typeface="Arial"/>
              </a:rPr>
              <a:t> in modo </a:t>
            </a:r>
            <a:r>
              <a:rPr lang="de-DE" sz="2400" dirty="0" err="1">
                <a:latin typeface="Aptos" panose="020B0004020202020204" pitchFamily="34" charset="0"/>
                <a:sym typeface="Arial"/>
              </a:rPr>
              <a:t>adeguato</a:t>
            </a:r>
            <a:r>
              <a:rPr lang="de-DE" sz="2400" dirty="0">
                <a:latin typeface="Aptos" panose="020B0004020202020204" pitchFamily="34" charset="0"/>
                <a:sym typeface="Arial"/>
              </a:rPr>
              <a:t> in </a:t>
            </a:r>
            <a:r>
              <a:rPr lang="de-DE" sz="2400" dirty="0" err="1">
                <a:latin typeface="Aptos" panose="020B0004020202020204" pitchFamily="34" charset="0"/>
                <a:sym typeface="Arial"/>
              </a:rPr>
              <a:t>base</a:t>
            </a:r>
            <a:r>
              <a:rPr lang="de-DE" sz="2400" dirty="0">
                <a:latin typeface="Aptos" panose="020B0004020202020204" pitchFamily="34" charset="0"/>
                <a:sym typeface="Arial"/>
              </a:rPr>
              <a:t> al </a:t>
            </a:r>
            <a:r>
              <a:rPr lang="de-DE" sz="2400" dirty="0" err="1">
                <a:latin typeface="Aptos" panose="020B0004020202020204" pitchFamily="34" charset="0"/>
                <a:sym typeface="Arial"/>
              </a:rPr>
              <a:t>loro</a:t>
            </a:r>
            <a:r>
              <a:rPr lang="de-DE" sz="2400" dirty="0">
                <a:latin typeface="Aptos" panose="020B0004020202020204" pitchFamily="34" charset="0"/>
                <a:sym typeface="Arial"/>
              </a:rPr>
              <a:t> </a:t>
            </a:r>
            <a:r>
              <a:rPr lang="de-DE" sz="2400" dirty="0" err="1">
                <a:latin typeface="Aptos" panose="020B0004020202020204" pitchFamily="34" charset="0"/>
                <a:sym typeface="Arial"/>
              </a:rPr>
              <a:t>valore</a:t>
            </a:r>
            <a:r>
              <a:rPr lang="de-DE" sz="2400" dirty="0">
                <a:latin typeface="Aptos" panose="020B0004020202020204" pitchFamily="34" charset="0"/>
                <a:sym typeface="Arial"/>
              </a:rPr>
              <a:t>.</a:t>
            </a:r>
            <a:endParaRPr dirty="0">
              <a:latin typeface="Aptos" panose="020B0004020202020204" pitchFamily="34" charset="0"/>
            </a:endParaRPr>
          </a:p>
          <a:p>
            <a:pPr marL="101600" lvl="0" indent="0" algn="l" rtl="0">
              <a:lnSpc>
                <a:spcPct val="90000"/>
              </a:lnSpc>
              <a:spcBef>
                <a:spcPts val="1800"/>
              </a:spcBef>
              <a:spcAft>
                <a:spcPts val="0"/>
              </a:spcAft>
              <a:buSzPct val="98039"/>
              <a:buNone/>
            </a:pPr>
            <a:r>
              <a:rPr lang="de-DE" sz="2400" dirty="0">
                <a:latin typeface="Aptos" panose="020B0004020202020204" pitchFamily="34" charset="0"/>
                <a:sym typeface="Arial"/>
              </a:rPr>
              <a:t>I </a:t>
            </a:r>
            <a:r>
              <a:rPr lang="de-DE" sz="2400" dirty="0" err="1">
                <a:latin typeface="Aptos" panose="020B0004020202020204" pitchFamily="34" charset="0"/>
                <a:sym typeface="Arial"/>
              </a:rPr>
              <a:t>documenti</a:t>
            </a:r>
            <a:r>
              <a:rPr lang="de-DE" sz="2400" dirty="0">
                <a:latin typeface="Aptos" panose="020B0004020202020204" pitchFamily="34" charset="0"/>
                <a:sym typeface="Arial"/>
              </a:rPr>
              <a:t> di </a:t>
            </a:r>
            <a:r>
              <a:rPr lang="de-DE" sz="2400" dirty="0" err="1">
                <a:latin typeface="Aptos" panose="020B0004020202020204" pitchFamily="34" charset="0"/>
                <a:sym typeface="Arial"/>
              </a:rPr>
              <a:t>gara</a:t>
            </a:r>
            <a:r>
              <a:rPr lang="de-DE" sz="2400" dirty="0">
                <a:latin typeface="Aptos" panose="020B0004020202020204" pitchFamily="34" charset="0"/>
                <a:sym typeface="Arial"/>
              </a:rPr>
              <a:t> </a:t>
            </a:r>
            <a:r>
              <a:rPr lang="de-DE" sz="2400" dirty="0" err="1">
                <a:latin typeface="Aptos" panose="020B0004020202020204" pitchFamily="34" charset="0"/>
                <a:sym typeface="Arial"/>
              </a:rPr>
              <a:t>devono</a:t>
            </a:r>
            <a:r>
              <a:rPr lang="de-DE" sz="2400" dirty="0">
                <a:latin typeface="Aptos" panose="020B0004020202020204" pitchFamily="34" charset="0"/>
                <a:sym typeface="Arial"/>
              </a:rPr>
              <a:t> </a:t>
            </a:r>
            <a:r>
              <a:rPr lang="de-DE" sz="2400" dirty="0" err="1">
                <a:latin typeface="Aptos" panose="020B0004020202020204" pitchFamily="34" charset="0"/>
                <a:sym typeface="Arial"/>
              </a:rPr>
              <a:t>essere</a:t>
            </a:r>
            <a:r>
              <a:rPr lang="de-DE" sz="2400" dirty="0">
                <a:latin typeface="Aptos" panose="020B0004020202020204" pitchFamily="34" charset="0"/>
                <a:sym typeface="Arial"/>
              </a:rPr>
              <a:t> </a:t>
            </a:r>
            <a:r>
              <a:rPr lang="de-DE" sz="2400" dirty="0" err="1">
                <a:latin typeface="Aptos" panose="020B0004020202020204" pitchFamily="34" charset="0"/>
                <a:sym typeface="Arial"/>
              </a:rPr>
              <a:t>comprensibili</a:t>
            </a:r>
            <a:r>
              <a:rPr lang="de-DE" sz="2400" dirty="0">
                <a:latin typeface="Aptos" panose="020B0004020202020204" pitchFamily="34" charset="0"/>
                <a:sym typeface="Arial"/>
              </a:rPr>
              <a:t> per </a:t>
            </a:r>
            <a:r>
              <a:rPr lang="de-DE" sz="2400" dirty="0" err="1">
                <a:latin typeface="Aptos" panose="020B0004020202020204" pitchFamily="34" charset="0"/>
                <a:sym typeface="Arial"/>
              </a:rPr>
              <a:t>un</a:t>
            </a:r>
            <a:r>
              <a:rPr lang="de-DE" sz="2400" dirty="0">
                <a:latin typeface="Aptos" panose="020B0004020202020204" pitchFamily="34" charset="0"/>
                <a:sym typeface="Arial"/>
              </a:rPr>
              <a:t> </a:t>
            </a:r>
            <a:r>
              <a:rPr lang="de-DE" sz="2400" dirty="0" err="1">
                <a:latin typeface="Aptos" panose="020B0004020202020204" pitchFamily="34" charset="0"/>
                <a:sym typeface="Arial"/>
              </a:rPr>
              <a:t>offerente</a:t>
            </a:r>
            <a:r>
              <a:rPr lang="de-DE" sz="2400" dirty="0">
                <a:latin typeface="Aptos" panose="020B0004020202020204" pitchFamily="34" charset="0"/>
                <a:sym typeface="Arial"/>
              </a:rPr>
              <a:t> «</a:t>
            </a:r>
            <a:r>
              <a:rPr lang="de-DE" sz="2400" dirty="0" err="1">
                <a:latin typeface="Aptos" panose="020B0004020202020204" pitchFamily="34" charset="0"/>
                <a:sym typeface="Arial"/>
              </a:rPr>
              <a:t>mediamente</a:t>
            </a:r>
            <a:r>
              <a:rPr lang="de-DE" sz="2400" dirty="0">
                <a:latin typeface="Aptos" panose="020B0004020202020204" pitchFamily="34" charset="0"/>
                <a:sym typeface="Arial"/>
              </a:rPr>
              <a:t> </a:t>
            </a:r>
            <a:r>
              <a:rPr lang="de-DE" sz="2400" dirty="0" err="1">
                <a:latin typeface="Aptos" panose="020B0004020202020204" pitchFamily="34" charset="0"/>
                <a:sym typeface="Arial"/>
              </a:rPr>
              <a:t>informato</a:t>
            </a:r>
            <a:r>
              <a:rPr lang="de-DE" sz="2400" dirty="0">
                <a:latin typeface="Aptos" panose="020B0004020202020204" pitchFamily="34" charset="0"/>
                <a:sym typeface="Arial"/>
              </a:rPr>
              <a:t> </a:t>
            </a:r>
            <a:r>
              <a:rPr lang="de-DE" sz="2400" dirty="0" err="1">
                <a:latin typeface="Aptos" panose="020B0004020202020204" pitchFamily="34" charset="0"/>
                <a:sym typeface="Arial"/>
              </a:rPr>
              <a:t>e</a:t>
            </a:r>
            <a:r>
              <a:rPr lang="de-DE" sz="2400" dirty="0">
                <a:latin typeface="Aptos" panose="020B0004020202020204" pitchFamily="34" charset="0"/>
                <a:sym typeface="Arial"/>
              </a:rPr>
              <a:t> normalmente </a:t>
            </a:r>
            <a:r>
              <a:rPr lang="de-DE" sz="2400" dirty="0" err="1">
                <a:latin typeface="Aptos" panose="020B0004020202020204" pitchFamily="34" charset="0"/>
                <a:sym typeface="Arial"/>
              </a:rPr>
              <a:t>diligente</a:t>
            </a:r>
            <a:r>
              <a:rPr lang="de-DE" sz="2400" dirty="0">
                <a:latin typeface="Aptos" panose="020B0004020202020204" pitchFamily="34" charset="0"/>
                <a:sym typeface="Arial"/>
              </a:rPr>
              <a:t>».</a:t>
            </a:r>
            <a:endParaRPr dirty="0">
              <a:latin typeface="Aptos" panose="020B0004020202020204" pitchFamily="34" charset="0"/>
            </a:endParaRPr>
          </a:p>
          <a:p>
            <a:pPr marL="101600" lvl="0" indent="0" algn="l" rtl="0">
              <a:lnSpc>
                <a:spcPct val="90000"/>
              </a:lnSpc>
              <a:spcBef>
                <a:spcPts val="1800"/>
              </a:spcBef>
              <a:spcAft>
                <a:spcPts val="0"/>
              </a:spcAft>
              <a:buSzPct val="98039"/>
              <a:buNone/>
            </a:pPr>
            <a:r>
              <a:rPr lang="de-DE" sz="2400" dirty="0">
                <a:latin typeface="Aptos" panose="020B0004020202020204" pitchFamily="34" charset="0"/>
                <a:sym typeface="Arial"/>
              </a:rPr>
              <a:t>Le </a:t>
            </a:r>
            <a:r>
              <a:rPr lang="de-DE" sz="2400" dirty="0" err="1">
                <a:latin typeface="Aptos" panose="020B0004020202020204" pitchFamily="34" charset="0"/>
                <a:sym typeface="Arial"/>
              </a:rPr>
              <a:t>modifiche</a:t>
            </a:r>
            <a:r>
              <a:rPr lang="de-DE" sz="2400" dirty="0">
                <a:latin typeface="Aptos" panose="020B0004020202020204" pitchFamily="34" charset="0"/>
                <a:sym typeface="Arial"/>
              </a:rPr>
              <a:t> alla </a:t>
            </a:r>
            <a:r>
              <a:rPr lang="de-DE" sz="2400" dirty="0" err="1">
                <a:latin typeface="Aptos" panose="020B0004020202020204" pitchFamily="34" charset="0"/>
                <a:sym typeface="Arial"/>
              </a:rPr>
              <a:t>procedura</a:t>
            </a:r>
            <a:r>
              <a:rPr lang="de-DE" sz="2400" dirty="0">
                <a:latin typeface="Aptos" panose="020B0004020202020204" pitchFamily="34" charset="0"/>
                <a:sym typeface="Arial"/>
              </a:rPr>
              <a:t> </a:t>
            </a:r>
            <a:r>
              <a:rPr lang="de-DE" sz="2400" dirty="0" err="1">
                <a:latin typeface="Aptos" panose="020B0004020202020204" pitchFamily="34" charset="0"/>
                <a:sym typeface="Arial"/>
              </a:rPr>
              <a:t>devono</a:t>
            </a:r>
            <a:r>
              <a:rPr lang="de-DE" sz="2400" dirty="0">
                <a:latin typeface="Aptos" panose="020B0004020202020204" pitchFamily="34" charset="0"/>
                <a:sym typeface="Arial"/>
              </a:rPr>
              <a:t> </a:t>
            </a:r>
            <a:r>
              <a:rPr lang="de-DE" sz="2400" dirty="0" err="1">
                <a:latin typeface="Aptos" panose="020B0004020202020204" pitchFamily="34" charset="0"/>
                <a:sym typeface="Arial"/>
              </a:rPr>
              <a:t>essere</a:t>
            </a:r>
            <a:r>
              <a:rPr lang="de-DE" sz="2400" dirty="0">
                <a:latin typeface="Aptos" panose="020B0004020202020204" pitchFamily="34" charset="0"/>
                <a:sym typeface="Arial"/>
              </a:rPr>
              <a:t> </a:t>
            </a:r>
            <a:r>
              <a:rPr lang="de-DE" sz="2400" dirty="0" err="1">
                <a:latin typeface="Aptos" panose="020B0004020202020204" pitchFamily="34" charset="0"/>
                <a:sym typeface="Arial"/>
              </a:rPr>
              <a:t>comunicate</a:t>
            </a:r>
            <a:r>
              <a:rPr lang="de-DE" sz="2400" dirty="0">
                <a:latin typeface="Aptos" panose="020B0004020202020204" pitchFamily="34" charset="0"/>
                <a:sym typeface="Arial"/>
              </a:rPr>
              <a:t> a tutti </a:t>
            </a:r>
            <a:r>
              <a:rPr lang="de-DE" sz="2400" dirty="0" err="1">
                <a:latin typeface="Aptos" panose="020B0004020202020204" pitchFamily="34" charset="0"/>
                <a:sym typeface="Arial"/>
              </a:rPr>
              <a:t>gli</a:t>
            </a:r>
            <a:r>
              <a:rPr lang="de-DE" sz="2400" dirty="0">
                <a:latin typeface="Aptos" panose="020B0004020202020204" pitchFamily="34" charset="0"/>
                <a:sym typeface="Arial"/>
              </a:rPr>
              <a:t> </a:t>
            </a:r>
            <a:r>
              <a:rPr lang="de-DE" sz="2400" dirty="0" err="1">
                <a:latin typeface="Aptos" panose="020B0004020202020204" pitchFamily="34" charset="0"/>
                <a:sym typeface="Arial"/>
              </a:rPr>
              <a:t>offerenti</a:t>
            </a:r>
            <a:r>
              <a:rPr lang="de-DE" sz="2400" dirty="0">
                <a:latin typeface="Aptos" panose="020B0004020202020204" pitchFamily="34" charset="0"/>
                <a:sym typeface="Arial"/>
              </a:rPr>
              <a:t>.</a:t>
            </a:r>
            <a:endParaRPr dirty="0">
              <a:latin typeface="Aptos" panose="020B0004020202020204" pitchFamily="34" charset="0"/>
            </a:endParaRPr>
          </a:p>
          <a:p>
            <a:pPr marL="101600" lvl="0" indent="0" algn="l" rtl="0">
              <a:lnSpc>
                <a:spcPct val="90000"/>
              </a:lnSpc>
              <a:spcBef>
                <a:spcPts val="1800"/>
              </a:spcBef>
              <a:spcAft>
                <a:spcPts val="0"/>
              </a:spcAft>
              <a:buSzPct val="98039"/>
              <a:buNone/>
            </a:pPr>
            <a:r>
              <a:rPr lang="de-DE" sz="2400" dirty="0">
                <a:latin typeface="Aptos" panose="020B0004020202020204" pitchFamily="34" charset="0"/>
                <a:sym typeface="Arial"/>
              </a:rPr>
              <a:t>Gli </a:t>
            </a:r>
            <a:r>
              <a:rPr lang="de-DE" sz="2400" dirty="0" err="1">
                <a:latin typeface="Aptos" panose="020B0004020202020204" pitchFamily="34" charset="0"/>
                <a:sym typeface="Arial"/>
              </a:rPr>
              <a:t>offerenti</a:t>
            </a:r>
            <a:r>
              <a:rPr lang="de-DE" sz="2400" dirty="0">
                <a:latin typeface="Aptos" panose="020B0004020202020204" pitchFamily="34" charset="0"/>
                <a:sym typeface="Arial"/>
              </a:rPr>
              <a:t> </a:t>
            </a:r>
            <a:r>
              <a:rPr lang="de-DE" sz="2400" dirty="0" err="1">
                <a:latin typeface="Aptos" panose="020B0004020202020204" pitchFamily="34" charset="0"/>
                <a:sym typeface="Arial"/>
              </a:rPr>
              <a:t>devono</a:t>
            </a:r>
            <a:r>
              <a:rPr lang="de-DE" sz="2400" dirty="0">
                <a:latin typeface="Aptos" panose="020B0004020202020204" pitchFamily="34" charset="0"/>
                <a:sym typeface="Arial"/>
              </a:rPr>
              <a:t> </a:t>
            </a:r>
            <a:r>
              <a:rPr lang="de-DE" sz="2400" dirty="0" err="1">
                <a:latin typeface="Aptos" panose="020B0004020202020204" pitchFamily="34" charset="0"/>
                <a:sym typeface="Arial"/>
              </a:rPr>
              <a:t>essere</a:t>
            </a:r>
            <a:r>
              <a:rPr lang="de-DE" sz="2400" dirty="0">
                <a:latin typeface="Aptos" panose="020B0004020202020204" pitchFamily="34" charset="0"/>
                <a:sym typeface="Arial"/>
              </a:rPr>
              <a:t> </a:t>
            </a:r>
            <a:r>
              <a:rPr lang="de-DE" sz="2400" dirty="0" err="1">
                <a:latin typeface="Aptos" panose="020B0004020202020204" pitchFamily="34" charset="0"/>
                <a:sym typeface="Arial"/>
              </a:rPr>
              <a:t>informati</a:t>
            </a:r>
            <a:r>
              <a:rPr lang="de-DE" sz="2400" dirty="0">
                <a:latin typeface="Aptos" panose="020B0004020202020204" pitchFamily="34" charset="0"/>
                <a:sym typeface="Arial"/>
              </a:rPr>
              <a:t> </a:t>
            </a:r>
            <a:r>
              <a:rPr lang="de-DE" sz="2400" dirty="0" err="1">
                <a:latin typeface="Aptos" panose="020B0004020202020204" pitchFamily="34" charset="0"/>
                <a:sym typeface="Arial"/>
              </a:rPr>
              <a:t>dei</a:t>
            </a:r>
            <a:r>
              <a:rPr lang="de-DE" sz="2400" dirty="0">
                <a:latin typeface="Aptos" panose="020B0004020202020204" pitchFamily="34" charset="0"/>
                <a:sym typeface="Arial"/>
              </a:rPr>
              <a:t> </a:t>
            </a:r>
            <a:r>
              <a:rPr lang="de-DE" sz="2400" dirty="0" err="1">
                <a:latin typeface="Aptos" panose="020B0004020202020204" pitchFamily="34" charset="0"/>
                <a:sym typeface="Arial"/>
              </a:rPr>
              <a:t>motivi</a:t>
            </a:r>
            <a:r>
              <a:rPr lang="de-DE" sz="2400" dirty="0">
                <a:latin typeface="Aptos" panose="020B0004020202020204" pitchFamily="34" charset="0"/>
                <a:sym typeface="Arial"/>
              </a:rPr>
              <a:t> del </a:t>
            </a:r>
            <a:r>
              <a:rPr lang="de-DE" sz="2400" dirty="0" err="1">
                <a:latin typeface="Aptos" panose="020B0004020202020204" pitchFamily="34" charset="0"/>
                <a:sym typeface="Arial"/>
              </a:rPr>
              <a:t>rifiuto</a:t>
            </a:r>
            <a:r>
              <a:rPr lang="de-DE" sz="2400" dirty="0">
                <a:latin typeface="Aptos" panose="020B0004020202020204" pitchFamily="34" charset="0"/>
                <a:sym typeface="Arial"/>
              </a:rPr>
              <a:t>.</a:t>
            </a:r>
            <a:endParaRPr dirty="0">
              <a:latin typeface="Aptos" panose="020B0004020202020204" pitchFamily="34" charset="0"/>
            </a:endParaRPr>
          </a:p>
          <a:p>
            <a:pPr marL="101600" lvl="0" indent="0" algn="l" rtl="0">
              <a:lnSpc>
                <a:spcPct val="90000"/>
              </a:lnSpc>
              <a:spcBef>
                <a:spcPts val="1800"/>
              </a:spcBef>
              <a:spcAft>
                <a:spcPts val="0"/>
              </a:spcAft>
              <a:buSzPct val="108108"/>
              <a:buNone/>
            </a:pPr>
            <a:endParaRPr dirty="0">
              <a:latin typeface="Aptos" panose="020B00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title"/>
          </p:nvPr>
        </p:nvSpPr>
        <p:spPr>
          <a:xfrm>
            <a:off x="594360" y="427008"/>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Principi del </a:t>
            </a:r>
            <a:r>
              <a:rPr lang="de-DE" dirty="0" err="1">
                <a:latin typeface="Aptos Serif" panose="02020604070405020304" pitchFamily="18" charset="0"/>
                <a:ea typeface="Arial"/>
                <a:cs typeface="Aptos Serif" panose="02020604070405020304" pitchFamily="18" charset="0"/>
                <a:sym typeface="Arial"/>
              </a:rPr>
              <a:t>trattato</a:t>
            </a:r>
            <a:r>
              <a:rPr lang="de-DE" dirty="0">
                <a:latin typeface="Aptos Serif" panose="02020604070405020304" pitchFamily="18" charset="0"/>
                <a:ea typeface="Arial"/>
                <a:cs typeface="Aptos Serif" panose="02020604070405020304" pitchFamily="18" charset="0"/>
                <a:sym typeface="Arial"/>
              </a:rPr>
              <a:t> UE (II)</a:t>
            </a:r>
            <a:endParaRPr dirty="0">
              <a:latin typeface="Aptos Serif" panose="02020604070405020304" pitchFamily="18" charset="0"/>
              <a:cs typeface="Aptos Serif" panose="02020604070405020304" pitchFamily="18" charset="0"/>
            </a:endParaRPr>
          </a:p>
        </p:txBody>
      </p:sp>
      <p:sp>
        <p:nvSpPr>
          <p:cNvPr id="211" name="Google Shape;211;p43"/>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a:bodyPr>
          <a:lstStyle/>
          <a:p>
            <a:pPr marL="457200" lvl="0" indent="-228600" algn="l" rtl="0">
              <a:lnSpc>
                <a:spcPct val="90000"/>
              </a:lnSpc>
              <a:spcBef>
                <a:spcPts val="1800"/>
              </a:spcBef>
              <a:spcAft>
                <a:spcPts val="0"/>
              </a:spcAft>
              <a:buClr>
                <a:srgbClr val="3F3F3F"/>
              </a:buClr>
              <a:buSzPts val="2000"/>
              <a:buNone/>
            </a:pPr>
            <a:r>
              <a:rPr lang="de-DE" sz="2400" b="1" dirty="0" err="1">
                <a:latin typeface="Aptos" panose="020B0004020202020204" pitchFamily="34" charset="0"/>
                <a:sym typeface="Arial"/>
              </a:rPr>
              <a:t>Proporzionalità</a:t>
            </a:r>
            <a:endParaRPr dirty="0">
              <a:latin typeface="Aptos" panose="020B0004020202020204" pitchFamily="34" charset="0"/>
            </a:endParaRPr>
          </a:p>
          <a:p>
            <a:pPr marL="0" lvl="0" indent="0" algn="l" rtl="0">
              <a:lnSpc>
                <a:spcPct val="90000"/>
              </a:lnSpc>
              <a:spcBef>
                <a:spcPts val="1800"/>
              </a:spcBef>
              <a:spcAft>
                <a:spcPts val="0"/>
              </a:spcAft>
              <a:buSzPts val="2000"/>
              <a:buNone/>
            </a:pPr>
            <a:r>
              <a:rPr lang="de-DE" sz="2400" dirty="0">
                <a:latin typeface="Aptos" panose="020B0004020202020204" pitchFamily="34" charset="0"/>
                <a:sym typeface="Arial"/>
              </a:rPr>
              <a:t>I </a:t>
            </a:r>
            <a:r>
              <a:rPr lang="de-DE" sz="2400" dirty="0" err="1">
                <a:latin typeface="Aptos" panose="020B0004020202020204" pitchFamily="34" charset="0"/>
                <a:sym typeface="Arial"/>
              </a:rPr>
              <a:t>criteri</a:t>
            </a:r>
            <a:r>
              <a:rPr lang="de-DE" sz="2400" dirty="0">
                <a:latin typeface="Aptos" panose="020B0004020202020204" pitchFamily="34" charset="0"/>
                <a:sym typeface="Arial"/>
              </a:rPr>
              <a:t> </a:t>
            </a:r>
            <a:r>
              <a:rPr lang="de-DE" sz="2400" dirty="0" err="1">
                <a:latin typeface="Aptos" panose="020B0004020202020204" pitchFamily="34" charset="0"/>
                <a:sym typeface="Arial"/>
              </a:rPr>
              <a:t>devono</a:t>
            </a:r>
            <a:endParaRPr sz="2400" dirty="0">
              <a:latin typeface="Aptos" panose="020B0004020202020204" pitchFamily="34" charset="0"/>
              <a:sym typeface="Arial"/>
            </a:endParaRPr>
          </a:p>
          <a:p>
            <a:pPr marL="0" lvl="0" indent="0" algn="l" rtl="0">
              <a:lnSpc>
                <a:spcPct val="90000"/>
              </a:lnSpc>
              <a:spcBef>
                <a:spcPts val="1800"/>
              </a:spcBef>
              <a:spcAft>
                <a:spcPts val="0"/>
              </a:spcAft>
              <a:buClr>
                <a:schemeClr val="accent1"/>
              </a:buClr>
              <a:buSzPts val="2000"/>
              <a:buNone/>
            </a:pPr>
            <a:r>
              <a:rPr lang="de-DE" sz="2400" dirty="0">
                <a:latin typeface="Aptos" panose="020B0004020202020204" pitchFamily="34" charset="0"/>
                <a:sym typeface="Arial"/>
              </a:rPr>
              <a:t>- </a:t>
            </a:r>
            <a:r>
              <a:rPr lang="de-DE" sz="2400" dirty="0" err="1">
                <a:latin typeface="Aptos" panose="020B0004020202020204" pitchFamily="34" charset="0"/>
                <a:sym typeface="Arial"/>
              </a:rPr>
              <a:t>essere</a:t>
            </a:r>
            <a:r>
              <a:rPr lang="de-DE" sz="2400" dirty="0">
                <a:latin typeface="Aptos" panose="020B0004020202020204" pitchFamily="34" charset="0"/>
                <a:sym typeface="Arial"/>
              </a:rPr>
              <a:t> </a:t>
            </a:r>
            <a:r>
              <a:rPr lang="de-DE" sz="2400" dirty="0" err="1">
                <a:latin typeface="Aptos" panose="020B0004020202020204" pitchFamily="34" charset="0"/>
                <a:sym typeface="Arial"/>
              </a:rPr>
              <a:t>proporzionati</a:t>
            </a:r>
            <a:r>
              <a:rPr lang="de-DE" sz="2400" dirty="0">
                <a:latin typeface="Aptos" panose="020B0004020202020204" pitchFamily="34" charset="0"/>
                <a:sym typeface="Arial"/>
              </a:rPr>
              <a:t> </a:t>
            </a:r>
            <a:r>
              <a:rPr lang="de-DE" sz="2400" dirty="0" err="1">
                <a:latin typeface="Aptos" panose="020B0004020202020204" pitchFamily="34" charset="0"/>
                <a:sym typeface="Arial"/>
              </a:rPr>
              <a:t>agli</a:t>
            </a:r>
            <a:r>
              <a:rPr lang="de-DE" sz="2400" dirty="0">
                <a:latin typeface="Aptos" panose="020B0004020202020204" pitchFamily="34" charset="0"/>
                <a:sym typeface="Arial"/>
              </a:rPr>
              <a:t> </a:t>
            </a:r>
            <a:r>
              <a:rPr lang="de-DE" sz="2400" dirty="0" err="1">
                <a:latin typeface="Aptos" panose="020B0004020202020204" pitchFamily="34" charset="0"/>
                <a:sym typeface="Arial"/>
              </a:rPr>
              <a:t>obiettivi</a:t>
            </a:r>
            <a:r>
              <a:rPr lang="de-DE" sz="2400" dirty="0">
                <a:latin typeface="Aptos" panose="020B0004020202020204" pitchFamily="34" charset="0"/>
                <a:sym typeface="Arial"/>
              </a:rPr>
              <a:t> </a:t>
            </a:r>
            <a:r>
              <a:rPr lang="de-DE" sz="2400" dirty="0" err="1">
                <a:latin typeface="Aptos" panose="020B0004020202020204" pitchFamily="34" charset="0"/>
                <a:sym typeface="Arial"/>
              </a:rPr>
              <a:t>perseguiti</a:t>
            </a:r>
            <a:r>
              <a:rPr lang="de-DE" sz="2400" dirty="0">
                <a:latin typeface="Aptos" panose="020B0004020202020204" pitchFamily="34" charset="0"/>
                <a:sym typeface="Arial"/>
              </a:rPr>
              <a:t> </a:t>
            </a:r>
            <a:r>
              <a:rPr lang="de-DE" sz="2400" dirty="0" err="1">
                <a:latin typeface="Aptos" panose="020B0004020202020204" pitchFamily="34" charset="0"/>
                <a:sym typeface="Arial"/>
              </a:rPr>
              <a:t>e</a:t>
            </a:r>
            <a:r>
              <a:rPr lang="de-DE" sz="2400" dirty="0">
                <a:latin typeface="Aptos" panose="020B0004020202020204" pitchFamily="34" charset="0"/>
                <a:sym typeface="Arial"/>
              </a:rPr>
              <a:t> </a:t>
            </a:r>
            <a:endParaRPr sz="2400" dirty="0">
              <a:latin typeface="Aptos" panose="020B0004020202020204" pitchFamily="34" charset="0"/>
              <a:sym typeface="Arial"/>
            </a:endParaRPr>
          </a:p>
          <a:p>
            <a:pPr marL="0" lvl="0" indent="0" algn="l" rtl="0">
              <a:lnSpc>
                <a:spcPct val="90000"/>
              </a:lnSpc>
              <a:spcBef>
                <a:spcPts val="1800"/>
              </a:spcBef>
              <a:spcAft>
                <a:spcPts val="0"/>
              </a:spcAft>
              <a:buClr>
                <a:schemeClr val="accent1"/>
              </a:buClr>
              <a:buSzPts val="2000"/>
              <a:buNone/>
            </a:pPr>
            <a:r>
              <a:rPr lang="de-DE" sz="2400" dirty="0">
                <a:latin typeface="Aptos" panose="020B0004020202020204" pitchFamily="34" charset="0"/>
                <a:sym typeface="Arial"/>
              </a:rPr>
              <a:t>- non </a:t>
            </a:r>
            <a:r>
              <a:rPr lang="de-DE" sz="2400" dirty="0" err="1">
                <a:latin typeface="Aptos" panose="020B0004020202020204" pitchFamily="34" charset="0"/>
                <a:sym typeface="Arial"/>
              </a:rPr>
              <a:t>devono</a:t>
            </a:r>
            <a:r>
              <a:rPr lang="de-DE" sz="2400" dirty="0">
                <a:latin typeface="Aptos" panose="020B0004020202020204" pitchFamily="34" charset="0"/>
                <a:sym typeface="Arial"/>
              </a:rPr>
              <a:t> </a:t>
            </a:r>
            <a:r>
              <a:rPr lang="de-DE" sz="2400" dirty="0" err="1">
                <a:latin typeface="Aptos" panose="020B0004020202020204" pitchFamily="34" charset="0"/>
                <a:sym typeface="Arial"/>
              </a:rPr>
              <a:t>superare</a:t>
            </a:r>
            <a:r>
              <a:rPr lang="de-DE" sz="2400" dirty="0">
                <a:latin typeface="Aptos" panose="020B0004020202020204" pitchFamily="34" charset="0"/>
                <a:sym typeface="Arial"/>
              </a:rPr>
              <a:t> la </a:t>
            </a:r>
            <a:r>
              <a:rPr lang="de-DE" sz="2400" dirty="0" err="1">
                <a:latin typeface="Aptos" panose="020B0004020202020204" pitchFamily="34" charset="0"/>
                <a:sym typeface="Arial"/>
              </a:rPr>
              <a:t>misura</a:t>
            </a:r>
            <a:r>
              <a:rPr lang="de-DE" sz="2400" dirty="0">
                <a:latin typeface="Aptos" panose="020B0004020202020204" pitchFamily="34" charset="0"/>
                <a:sym typeface="Arial"/>
              </a:rPr>
              <a:t> </a:t>
            </a:r>
            <a:r>
              <a:rPr lang="de-DE" sz="2400" dirty="0" err="1">
                <a:latin typeface="Aptos" panose="020B0004020202020204" pitchFamily="34" charset="0"/>
                <a:sym typeface="Arial"/>
              </a:rPr>
              <a:t>necessaria</a:t>
            </a:r>
            <a:r>
              <a:rPr lang="de-DE" sz="2400" dirty="0">
                <a:latin typeface="Aptos" panose="020B0004020202020204" pitchFamily="34" charset="0"/>
                <a:sym typeface="Arial"/>
              </a:rPr>
              <a:t> per il </a:t>
            </a:r>
            <a:r>
              <a:rPr lang="de-DE" sz="2400" dirty="0" err="1">
                <a:latin typeface="Aptos" panose="020B0004020202020204" pitchFamily="34" charset="0"/>
                <a:sym typeface="Arial"/>
              </a:rPr>
              <a:t>raggiungimento</a:t>
            </a:r>
            <a:r>
              <a:rPr lang="de-DE" sz="2400" dirty="0">
                <a:latin typeface="Aptos" panose="020B0004020202020204" pitchFamily="34" charset="0"/>
                <a:sym typeface="Arial"/>
              </a:rPr>
              <a:t> di </a:t>
            </a:r>
            <a:r>
              <a:rPr lang="de-DE" sz="2400" dirty="0" err="1">
                <a:latin typeface="Aptos" panose="020B0004020202020204" pitchFamily="34" charset="0"/>
                <a:sym typeface="Arial"/>
              </a:rPr>
              <a:t>tali</a:t>
            </a:r>
            <a:r>
              <a:rPr lang="de-DE" sz="2400" dirty="0">
                <a:latin typeface="Aptos" panose="020B0004020202020204" pitchFamily="34" charset="0"/>
                <a:sym typeface="Arial"/>
              </a:rPr>
              <a:t> </a:t>
            </a:r>
            <a:r>
              <a:rPr lang="de-DE" sz="2400" dirty="0" err="1">
                <a:latin typeface="Aptos" panose="020B0004020202020204" pitchFamily="34" charset="0"/>
                <a:sym typeface="Arial"/>
              </a:rPr>
              <a:t>obiettivi</a:t>
            </a:r>
            <a:endParaRPr sz="2400"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None/>
            </a:pPr>
            <a:endParaRPr dirty="0">
              <a:latin typeface="Aptos" panose="020B0004020202020204" pitchFamily="34" charset="0"/>
            </a:endParaRPr>
          </a:p>
        </p:txBody>
      </p:sp>
      <p:sp>
        <p:nvSpPr>
          <p:cNvPr id="212" name="Google Shape;212;p43"/>
          <p:cNvSpPr txBox="1">
            <a:spLocks noGrp="1"/>
          </p:cNvSpPr>
          <p:nvPr>
            <p:ph type="body" idx="2"/>
          </p:nvPr>
        </p:nvSpPr>
        <p:spPr>
          <a:xfrm>
            <a:off x="6675863" y="2676525"/>
            <a:ext cx="4891297" cy="3597470"/>
          </a:xfrm>
          <a:prstGeom prst="rect">
            <a:avLst/>
          </a:prstGeom>
          <a:noFill/>
          <a:ln>
            <a:noFill/>
          </a:ln>
        </p:spPr>
        <p:txBody>
          <a:bodyPr spcFirstLastPara="1" wrap="square" lIns="0" tIns="45700" rIns="91425" bIns="45700" anchor="t" anchorCtr="0">
            <a:normAutofit/>
          </a:bodyPr>
          <a:lstStyle/>
          <a:p>
            <a:pPr marL="457200" lvl="0" indent="-228600" algn="l" rtl="0">
              <a:lnSpc>
                <a:spcPct val="110000"/>
              </a:lnSpc>
              <a:spcBef>
                <a:spcPts val="1800"/>
              </a:spcBef>
              <a:spcAft>
                <a:spcPts val="0"/>
              </a:spcAft>
              <a:buSzPts val="2000"/>
              <a:buNone/>
            </a:pPr>
            <a:r>
              <a:rPr lang="de-DE" sz="2800" b="1" dirty="0">
                <a:latin typeface="Aptos" panose="020B0004020202020204" pitchFamily="34" charset="0"/>
                <a:sym typeface="Arial"/>
              </a:rPr>
              <a:t>Riconoscimento </a:t>
            </a:r>
            <a:r>
              <a:rPr lang="de-DE" sz="2800" b="1" dirty="0" err="1">
                <a:latin typeface="Aptos" panose="020B0004020202020204" pitchFamily="34" charset="0"/>
                <a:sym typeface="Arial"/>
              </a:rPr>
              <a:t>reciproco</a:t>
            </a:r>
            <a:endParaRPr sz="2800" b="1" dirty="0">
              <a:latin typeface="Aptos" panose="020B0004020202020204" pitchFamily="34" charset="0"/>
              <a:sym typeface="Arial"/>
            </a:endParaRPr>
          </a:p>
          <a:p>
            <a:pPr marL="101600" lvl="0" indent="0" algn="l" rtl="0">
              <a:lnSpc>
                <a:spcPct val="90000"/>
              </a:lnSpc>
              <a:spcBef>
                <a:spcPts val="1800"/>
              </a:spcBef>
              <a:spcAft>
                <a:spcPts val="0"/>
              </a:spcAft>
              <a:buSzPts val="2000"/>
              <a:buNone/>
            </a:pPr>
            <a:r>
              <a:rPr lang="de-DE" sz="2400" dirty="0" err="1">
                <a:latin typeface="Aptos" panose="020B0004020202020204" pitchFamily="34" charset="0"/>
                <a:sym typeface="Arial"/>
              </a:rPr>
              <a:t>Devono</a:t>
            </a:r>
            <a:r>
              <a:rPr lang="de-DE" sz="2400" dirty="0">
                <a:latin typeface="Aptos" panose="020B0004020202020204" pitchFamily="34" charset="0"/>
                <a:sym typeface="Arial"/>
              </a:rPr>
              <a:t> </a:t>
            </a:r>
            <a:r>
              <a:rPr lang="de-DE" sz="2400" dirty="0" err="1">
                <a:latin typeface="Aptos" panose="020B0004020202020204" pitchFamily="34" charset="0"/>
                <a:sym typeface="Arial"/>
              </a:rPr>
              <a:t>essere</a:t>
            </a:r>
            <a:r>
              <a:rPr lang="de-DE" sz="2400" dirty="0">
                <a:latin typeface="Aptos" panose="020B0004020202020204" pitchFamily="34" charset="0"/>
                <a:sym typeface="Arial"/>
              </a:rPr>
              <a:t> </a:t>
            </a:r>
            <a:r>
              <a:rPr lang="de-DE" sz="2400" dirty="0" err="1">
                <a:latin typeface="Aptos" panose="020B0004020202020204" pitchFamily="34" charset="0"/>
                <a:sym typeface="Arial"/>
              </a:rPr>
              <a:t>presi</a:t>
            </a:r>
            <a:r>
              <a:rPr lang="de-DE" sz="2400" dirty="0">
                <a:latin typeface="Aptos" panose="020B0004020202020204" pitchFamily="34" charset="0"/>
                <a:sym typeface="Arial"/>
              </a:rPr>
              <a:t> in </a:t>
            </a:r>
            <a:r>
              <a:rPr lang="de-DE" sz="2400" dirty="0" err="1">
                <a:latin typeface="Aptos" panose="020B0004020202020204" pitchFamily="34" charset="0"/>
                <a:sym typeface="Arial"/>
              </a:rPr>
              <a:t>considerazione</a:t>
            </a:r>
            <a:r>
              <a:rPr lang="de-DE" sz="2400" dirty="0">
                <a:latin typeface="Aptos" panose="020B0004020202020204" pitchFamily="34" charset="0"/>
                <a:sym typeface="Arial"/>
              </a:rPr>
              <a:t> i </a:t>
            </a:r>
            <a:r>
              <a:rPr lang="de-DE" sz="2400" dirty="0" err="1">
                <a:latin typeface="Aptos" panose="020B0004020202020204" pitchFamily="34" charset="0"/>
                <a:sym typeface="Arial"/>
              </a:rPr>
              <a:t>marchi</a:t>
            </a:r>
            <a:r>
              <a:rPr lang="de-DE" sz="2400" dirty="0">
                <a:latin typeface="Aptos" panose="020B0004020202020204" pitchFamily="34" charset="0"/>
                <a:sym typeface="Arial"/>
              </a:rPr>
              <a:t>, i </a:t>
            </a:r>
            <a:r>
              <a:rPr lang="de-DE" sz="2400" dirty="0" err="1">
                <a:latin typeface="Aptos" panose="020B0004020202020204" pitchFamily="34" charset="0"/>
                <a:sym typeface="Arial"/>
              </a:rPr>
              <a:t>certificati</a:t>
            </a:r>
            <a:r>
              <a:rPr lang="de-DE" sz="2400" dirty="0">
                <a:latin typeface="Aptos" panose="020B0004020202020204" pitchFamily="34" charset="0"/>
                <a:sym typeface="Arial"/>
              </a:rPr>
              <a:t> </a:t>
            </a:r>
            <a:r>
              <a:rPr lang="de-DE" sz="2400" dirty="0" err="1">
                <a:latin typeface="Aptos" panose="020B0004020202020204" pitchFamily="34" charset="0"/>
                <a:sym typeface="Arial"/>
              </a:rPr>
              <a:t>e</a:t>
            </a:r>
            <a:r>
              <a:rPr lang="de-DE" sz="2400" dirty="0">
                <a:latin typeface="Aptos" panose="020B0004020202020204" pitchFamily="34" charset="0"/>
                <a:sym typeface="Arial"/>
              </a:rPr>
              <a:t> le </a:t>
            </a:r>
            <a:r>
              <a:rPr lang="de-DE" sz="2400" dirty="0" err="1">
                <a:latin typeface="Aptos" panose="020B0004020202020204" pitchFamily="34" charset="0"/>
                <a:sym typeface="Arial"/>
              </a:rPr>
              <a:t>prove</a:t>
            </a:r>
            <a:r>
              <a:rPr lang="de-DE" sz="2400" dirty="0">
                <a:latin typeface="Aptos" panose="020B0004020202020204" pitchFamily="34" charset="0"/>
                <a:sym typeface="Arial"/>
              </a:rPr>
              <a:t> delle </a:t>
            </a:r>
            <a:r>
              <a:rPr lang="de-DE" sz="2400" dirty="0" err="1">
                <a:latin typeface="Aptos" panose="020B0004020202020204" pitchFamily="34" charset="0"/>
                <a:sym typeface="Arial"/>
              </a:rPr>
              <a:t>qualifiche</a:t>
            </a:r>
            <a:r>
              <a:rPr lang="de-DE" sz="2400" dirty="0">
                <a:latin typeface="Aptos" panose="020B0004020202020204" pitchFamily="34" charset="0"/>
                <a:sym typeface="Arial"/>
              </a:rPr>
              <a:t> </a:t>
            </a:r>
            <a:r>
              <a:rPr lang="de-DE" sz="2400" dirty="0" err="1">
                <a:latin typeface="Aptos" panose="020B0004020202020204" pitchFamily="34" charset="0"/>
                <a:sym typeface="Arial"/>
              </a:rPr>
              <a:t>professionali</a:t>
            </a:r>
            <a:r>
              <a:rPr lang="de-DE" sz="2400" dirty="0">
                <a:latin typeface="Aptos" panose="020B0004020202020204" pitchFamily="34" charset="0"/>
                <a:sym typeface="Arial"/>
              </a:rPr>
              <a:t> di </a:t>
            </a:r>
            <a:r>
              <a:rPr lang="de-DE" sz="2400" dirty="0" err="1">
                <a:latin typeface="Aptos" panose="020B0004020202020204" pitchFamily="34" charset="0"/>
                <a:sym typeface="Arial"/>
              </a:rPr>
              <a:t>altri</a:t>
            </a:r>
            <a:r>
              <a:rPr lang="de-DE" sz="2400" dirty="0">
                <a:latin typeface="Aptos" panose="020B0004020202020204" pitchFamily="34" charset="0"/>
                <a:sym typeface="Arial"/>
              </a:rPr>
              <a:t> Stati </a:t>
            </a:r>
            <a:r>
              <a:rPr lang="de-DE" sz="2400" dirty="0" err="1">
                <a:latin typeface="Aptos" panose="020B0004020202020204" pitchFamily="34" charset="0"/>
                <a:sym typeface="Arial"/>
              </a:rPr>
              <a:t>membri</a:t>
            </a:r>
            <a:r>
              <a:rPr lang="de-DE" sz="2400" dirty="0">
                <a:latin typeface="Aptos" panose="020B0004020202020204" pitchFamily="34" charset="0"/>
                <a:sym typeface="Arial"/>
              </a:rPr>
              <a:t>.</a:t>
            </a:r>
            <a:endParaRPr dirty="0">
              <a:latin typeface="Aptos" panose="020B0004020202020204" pitchFamily="34" charset="0"/>
            </a:endParaRPr>
          </a:p>
          <a:p>
            <a:pPr marL="101600" lvl="0" indent="0" algn="l" rtl="0">
              <a:lnSpc>
                <a:spcPct val="90000"/>
              </a:lnSpc>
              <a:spcBef>
                <a:spcPts val="1800"/>
              </a:spcBef>
              <a:spcAft>
                <a:spcPts val="0"/>
              </a:spcAft>
              <a:buSzPts val="2000"/>
              <a:buNone/>
            </a:pPr>
            <a:r>
              <a:rPr lang="de-DE" sz="2400" dirty="0">
                <a:latin typeface="Aptos" panose="020B0004020202020204" pitchFamily="34" charset="0"/>
                <a:sym typeface="Arial"/>
              </a:rPr>
              <a:t>Nel </a:t>
            </a:r>
            <a:r>
              <a:rPr lang="de-DE" sz="2400" dirty="0" err="1">
                <a:latin typeface="Aptos" panose="020B0004020202020204" pitchFamily="34" charset="0"/>
                <a:sym typeface="Arial"/>
              </a:rPr>
              <a:t>valutare</a:t>
            </a:r>
            <a:r>
              <a:rPr lang="de-DE" sz="2400" dirty="0">
                <a:latin typeface="Aptos" panose="020B0004020202020204" pitchFamily="34" charset="0"/>
                <a:sym typeface="Arial"/>
              </a:rPr>
              <a:t> la </a:t>
            </a:r>
            <a:r>
              <a:rPr lang="de-DE" sz="2400" dirty="0" err="1">
                <a:latin typeface="Aptos" panose="020B0004020202020204" pitchFamily="34" charset="0"/>
                <a:sym typeface="Arial"/>
              </a:rPr>
              <a:t>conformità</a:t>
            </a:r>
            <a:r>
              <a:rPr lang="de-DE" sz="2400" dirty="0">
                <a:latin typeface="Aptos" panose="020B0004020202020204" pitchFamily="34" charset="0"/>
                <a:sym typeface="Arial"/>
              </a:rPr>
              <a:t> ai </a:t>
            </a:r>
            <a:r>
              <a:rPr lang="de-DE" sz="2400" dirty="0" err="1">
                <a:latin typeface="Aptos" panose="020B0004020202020204" pitchFamily="34" charset="0"/>
                <a:sym typeface="Arial"/>
              </a:rPr>
              <a:t>criteri</a:t>
            </a:r>
            <a:r>
              <a:rPr lang="de-DE" sz="2400" dirty="0">
                <a:latin typeface="Aptos" panose="020B0004020202020204" pitchFamily="34" charset="0"/>
                <a:sym typeface="Arial"/>
              </a:rPr>
              <a:t> </a:t>
            </a:r>
            <a:r>
              <a:rPr lang="de-DE" sz="2400" dirty="0" err="1">
                <a:latin typeface="Aptos" panose="020B0004020202020204" pitchFamily="34" charset="0"/>
                <a:sym typeface="Arial"/>
              </a:rPr>
              <a:t>devono</a:t>
            </a:r>
            <a:r>
              <a:rPr lang="de-DE" sz="2400" dirty="0">
                <a:latin typeface="Aptos" panose="020B0004020202020204" pitchFamily="34" charset="0"/>
                <a:sym typeface="Arial"/>
              </a:rPr>
              <a:t> </a:t>
            </a:r>
            <a:r>
              <a:rPr lang="de-DE" sz="2400" dirty="0" err="1">
                <a:latin typeface="Aptos" panose="020B0004020202020204" pitchFamily="34" charset="0"/>
                <a:sym typeface="Arial"/>
              </a:rPr>
              <a:t>essere</a:t>
            </a:r>
            <a:r>
              <a:rPr lang="de-DE" sz="2400" dirty="0">
                <a:latin typeface="Aptos" panose="020B0004020202020204" pitchFamily="34" charset="0"/>
                <a:sym typeface="Arial"/>
              </a:rPr>
              <a:t> </a:t>
            </a:r>
            <a:r>
              <a:rPr lang="de-DE" sz="2400" dirty="0" err="1">
                <a:latin typeface="Aptos" panose="020B0004020202020204" pitchFamily="34" charset="0"/>
                <a:sym typeface="Arial"/>
              </a:rPr>
              <a:t>riconosciute</a:t>
            </a:r>
            <a:r>
              <a:rPr lang="de-DE" sz="2400" dirty="0">
                <a:latin typeface="Aptos" panose="020B0004020202020204" pitchFamily="34" charset="0"/>
                <a:sym typeface="Arial"/>
              </a:rPr>
              <a:t> </a:t>
            </a:r>
            <a:r>
              <a:rPr lang="de-DE" sz="2400" b="1" dirty="0" err="1">
                <a:solidFill>
                  <a:schemeClr val="lt2"/>
                </a:solidFill>
                <a:latin typeface="Aptos" panose="020B0004020202020204" pitchFamily="34" charset="0"/>
                <a:sym typeface="Arial"/>
              </a:rPr>
              <a:t>qualifiche</a:t>
            </a:r>
            <a:r>
              <a:rPr lang="de-DE" sz="2400" b="1" dirty="0">
                <a:solidFill>
                  <a:schemeClr val="lt2"/>
                </a:solidFill>
                <a:latin typeface="Aptos" panose="020B0004020202020204" pitchFamily="34" charset="0"/>
                <a:sym typeface="Arial"/>
              </a:rPr>
              <a:t> </a:t>
            </a:r>
            <a:r>
              <a:rPr lang="de-DE" sz="2400" b="1" dirty="0" err="1">
                <a:solidFill>
                  <a:schemeClr val="lt2"/>
                </a:solidFill>
                <a:latin typeface="Aptos" panose="020B0004020202020204" pitchFamily="34" charset="0"/>
                <a:sym typeface="Arial"/>
              </a:rPr>
              <a:t>equivalenti</a:t>
            </a:r>
            <a:r>
              <a:rPr lang="de-DE" sz="2400" dirty="0">
                <a:latin typeface="Aptos" panose="020B0004020202020204" pitchFamily="34" charset="0"/>
                <a:sym typeface="Arial"/>
              </a:rPr>
              <a:t>.</a:t>
            </a:r>
            <a:endParaRPr sz="2400" dirty="0">
              <a:latin typeface="Aptos" panose="020B0004020202020204" pitchFamily="34" charset="0"/>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4"/>
          <p:cNvSpPr txBox="1">
            <a:spLocks noGrp="1"/>
          </p:cNvSpPr>
          <p:nvPr>
            <p:ph type="title"/>
          </p:nvPr>
        </p:nvSpPr>
        <p:spPr>
          <a:xfrm>
            <a:off x="594359" y="474796"/>
            <a:ext cx="7746752"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Direttive</a:t>
            </a:r>
            <a:r>
              <a:rPr lang="de-DE" dirty="0">
                <a:latin typeface="Aptos Serif" panose="02020604070405020304" pitchFamily="18" charset="0"/>
                <a:ea typeface="Arial"/>
                <a:cs typeface="Aptos Serif" panose="02020604070405020304" pitchFamily="18" charset="0"/>
                <a:sym typeface="Arial"/>
              </a:rPr>
              <a:t> UE </a:t>
            </a:r>
            <a:r>
              <a:rPr lang="de-DE" dirty="0" err="1">
                <a:latin typeface="Aptos Serif" panose="02020604070405020304" pitchFamily="18" charset="0"/>
                <a:ea typeface="Arial"/>
                <a:cs typeface="Aptos Serif" panose="02020604070405020304" pitchFamily="18" charset="0"/>
                <a:sym typeface="Arial"/>
              </a:rPr>
              <a:t>sugli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appalti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pubblici</a:t>
            </a:r>
            <a:r>
              <a:rPr lang="de-DE" dirty="0">
                <a:latin typeface="Aptos Serif" panose="02020604070405020304" pitchFamily="18" charset="0"/>
                <a:ea typeface="Arial"/>
                <a:cs typeface="Aptos Serif" panose="02020604070405020304" pitchFamily="18" charset="0"/>
                <a:sym typeface="Arial"/>
              </a:rPr>
              <a:t> 2014 – </a:t>
            </a:r>
            <a:r>
              <a:rPr lang="de-DE" dirty="0" err="1">
                <a:latin typeface="Aptos Serif" panose="02020604070405020304" pitchFamily="18" charset="0"/>
                <a:ea typeface="Arial"/>
                <a:cs typeface="Aptos Serif" panose="02020604070405020304" pitchFamily="18" charset="0"/>
                <a:sym typeface="Arial"/>
              </a:rPr>
              <a:t>Condizioni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quadro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importanti</a:t>
            </a:r>
            <a:endParaRPr dirty="0">
              <a:latin typeface="Aptos Serif" panose="02020604070405020304" pitchFamily="18" charset="0"/>
              <a:cs typeface="Aptos Serif" panose="02020604070405020304" pitchFamily="18" charset="0"/>
            </a:endParaRPr>
          </a:p>
        </p:txBody>
      </p:sp>
      <p:sp>
        <p:nvSpPr>
          <p:cNvPr id="219" name="Google Shape;219;p44"/>
          <p:cNvSpPr txBox="1">
            <a:spLocks noGrp="1"/>
          </p:cNvSpPr>
          <p:nvPr>
            <p:ph type="body" idx="1"/>
          </p:nvPr>
        </p:nvSpPr>
        <p:spPr>
          <a:xfrm>
            <a:off x="594359" y="2330685"/>
            <a:ext cx="10248639" cy="4324220"/>
          </a:xfrm>
          <a:prstGeom prst="rect">
            <a:avLst/>
          </a:prstGeom>
          <a:noFill/>
          <a:ln>
            <a:noFill/>
          </a:ln>
        </p:spPr>
        <p:txBody>
          <a:bodyPr spcFirstLastPara="1" wrap="square" lIns="91425" tIns="45700" rIns="91425" bIns="45700" anchor="ctr" anchorCtr="0">
            <a:spAutoFit/>
          </a:bodyPr>
          <a:lstStyle/>
          <a:p>
            <a:pPr marL="271463" lvl="0" indent="-271463" algn="l" rtl="0">
              <a:lnSpc>
                <a:spcPct val="80000"/>
              </a:lnSpc>
              <a:spcBef>
                <a:spcPts val="2200"/>
              </a:spcBef>
              <a:spcAft>
                <a:spcPts val="0"/>
              </a:spcAft>
              <a:buSzPts val="2400"/>
              <a:buFont typeface="Arial"/>
              <a:buChar char="•"/>
            </a:pPr>
            <a:r>
              <a:rPr lang="de-DE" sz="2000" b="0" dirty="0" err="1">
                <a:solidFill>
                  <a:srgbClr val="3F3F3F"/>
                </a:solidFill>
                <a:latin typeface="Aptos" panose="020B0004020202020204" pitchFamily="34" charset="0"/>
                <a:sym typeface="Arial"/>
              </a:rPr>
              <a:t>Capacità</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definire</a:t>
            </a:r>
            <a:r>
              <a:rPr lang="de-DE" sz="2000" b="0" dirty="0">
                <a:solidFill>
                  <a:srgbClr val="3F3F3F"/>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processi</a:t>
            </a:r>
            <a:r>
              <a:rPr lang="de-DE" sz="2000" b="0" dirty="0">
                <a:solidFill>
                  <a:schemeClr val="lt2"/>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e</a:t>
            </a:r>
            <a:r>
              <a:rPr lang="de-DE" sz="2000" b="0" dirty="0">
                <a:solidFill>
                  <a:schemeClr val="lt2"/>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metodi</a:t>
            </a:r>
            <a:r>
              <a:rPr lang="de-DE" sz="2000" b="0" dirty="0">
                <a:solidFill>
                  <a:schemeClr val="lt2"/>
                </a:solidFill>
                <a:latin typeface="Aptos" panose="020B0004020202020204" pitchFamily="34" charset="0"/>
                <a:sym typeface="Arial"/>
              </a:rPr>
              <a:t> </a:t>
            </a:r>
            <a:r>
              <a:rPr lang="de-DE" sz="2000" b="0" dirty="0">
                <a:solidFill>
                  <a:srgbClr val="3F3F3F"/>
                </a:solidFill>
                <a:latin typeface="Aptos" panose="020B0004020202020204" pitchFamily="34" charset="0"/>
                <a:sym typeface="Arial"/>
              </a:rPr>
              <a:t>di </a:t>
            </a:r>
            <a:r>
              <a:rPr lang="de-DE" sz="2000" b="0" dirty="0" err="1">
                <a:solidFill>
                  <a:srgbClr val="3F3F3F"/>
                </a:solidFill>
                <a:latin typeface="Aptos" panose="020B0004020202020204" pitchFamily="34" charset="0"/>
                <a:sym typeface="Arial"/>
              </a:rPr>
              <a:t>produzione</a:t>
            </a:r>
            <a:endParaRPr sz="2000" b="0" dirty="0">
              <a:solidFill>
                <a:srgbClr val="3F3F3F"/>
              </a:solidFill>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a:solidFill>
                  <a:srgbClr val="3F3F3F"/>
                </a:solidFill>
                <a:latin typeface="Aptos" panose="020B0004020202020204" pitchFamily="34" charset="0"/>
                <a:sym typeface="Arial"/>
              </a:rPr>
              <a:t>Rispetto delle </a:t>
            </a:r>
            <a:r>
              <a:rPr lang="de-DE" sz="2000" b="0" dirty="0">
                <a:solidFill>
                  <a:schemeClr val="lt2"/>
                </a:solidFill>
                <a:latin typeface="Aptos" panose="020B0004020202020204" pitchFamily="34" charset="0"/>
                <a:sym typeface="Arial"/>
              </a:rPr>
              <a:t>norme </a:t>
            </a:r>
            <a:r>
              <a:rPr lang="de-DE" sz="2000" b="0" dirty="0" err="1">
                <a:solidFill>
                  <a:schemeClr val="lt2"/>
                </a:solidFill>
                <a:latin typeface="Aptos" panose="020B0004020202020204" pitchFamily="34" charset="0"/>
                <a:sym typeface="Arial"/>
              </a:rPr>
              <a:t>fondamentali</a:t>
            </a:r>
            <a:r>
              <a:rPr lang="de-DE" sz="2000" b="0" dirty="0">
                <a:solidFill>
                  <a:schemeClr val="lt2"/>
                </a:solidFill>
                <a:latin typeface="Aptos" panose="020B0004020202020204" pitchFamily="34" charset="0"/>
                <a:sym typeface="Arial"/>
              </a:rPr>
              <a:t> del </a:t>
            </a:r>
            <a:r>
              <a:rPr lang="de-DE" sz="2000" b="0" dirty="0" err="1">
                <a:solidFill>
                  <a:schemeClr val="lt2"/>
                </a:solidFill>
                <a:latin typeface="Aptos" panose="020B0004020202020204" pitchFamily="34" charset="0"/>
                <a:sym typeface="Arial"/>
              </a:rPr>
              <a:t>lavoro</a:t>
            </a:r>
            <a:r>
              <a:rPr lang="de-DE" sz="2000" b="0" dirty="0">
                <a:solidFill>
                  <a:schemeClr val="lt2"/>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dell’ILO</a:t>
            </a:r>
            <a:r>
              <a:rPr lang="de-DE" sz="2000" b="0" dirty="0">
                <a:solidFill>
                  <a:schemeClr val="lt2"/>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principi</a:t>
            </a:r>
            <a:r>
              <a:rPr lang="de-DE" sz="2000" b="0" dirty="0">
                <a:solidFill>
                  <a:srgbClr val="3F3F3F"/>
                </a:solidFill>
                <a:latin typeface="Aptos" panose="020B0004020202020204" pitchFamily="34" charset="0"/>
                <a:sym typeface="Arial"/>
              </a:rPr>
              <a:t> del </a:t>
            </a:r>
            <a:r>
              <a:rPr lang="de-DE" sz="2000" b="0" dirty="0" err="1">
                <a:solidFill>
                  <a:schemeClr val="lt2"/>
                </a:solidFill>
                <a:latin typeface="Aptos" panose="020B0004020202020204" pitchFamily="34" charset="0"/>
                <a:sym typeface="Arial"/>
              </a:rPr>
              <a:t>commercio</a:t>
            </a:r>
            <a:r>
              <a:rPr lang="de-DE" sz="2000" b="0" dirty="0">
                <a:solidFill>
                  <a:schemeClr val="lt2"/>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equo</a:t>
            </a:r>
            <a:endParaRPr sz="2000" b="0" dirty="0">
              <a:solidFill>
                <a:schemeClr val="lt2"/>
              </a:solidFill>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a:solidFill>
                  <a:schemeClr val="dk1"/>
                </a:solidFill>
                <a:latin typeface="Aptos" panose="020B0004020202020204" pitchFamily="34" charset="0"/>
                <a:sym typeface="Arial"/>
              </a:rPr>
              <a:t>Utilizzo </a:t>
            </a:r>
            <a:r>
              <a:rPr lang="de-DE" sz="2000" b="0" dirty="0" err="1">
                <a:solidFill>
                  <a:schemeClr val="dk1"/>
                </a:solidFill>
                <a:latin typeface="Aptos" panose="020B0004020202020204" pitchFamily="34" charset="0"/>
                <a:sym typeface="Arial"/>
              </a:rPr>
              <a:t>esteso</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dei</a:t>
            </a:r>
            <a:r>
              <a:rPr lang="de-DE" sz="2000" b="0" dirty="0">
                <a:solidFill>
                  <a:schemeClr val="dk1"/>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sistemi</a:t>
            </a:r>
            <a:r>
              <a:rPr lang="de-DE" sz="2000" b="0" dirty="0">
                <a:solidFill>
                  <a:schemeClr val="lt2"/>
                </a:solidFill>
                <a:latin typeface="Aptos" panose="020B0004020202020204" pitchFamily="34" charset="0"/>
                <a:sym typeface="Arial"/>
              </a:rPr>
              <a:t> di </a:t>
            </a:r>
            <a:r>
              <a:rPr lang="de-DE" sz="2000" b="0" dirty="0" err="1">
                <a:solidFill>
                  <a:schemeClr val="lt2"/>
                </a:solidFill>
                <a:latin typeface="Aptos" panose="020B0004020202020204" pitchFamily="34" charset="0"/>
                <a:sym typeface="Arial"/>
              </a:rPr>
              <a:t>gestione</a:t>
            </a:r>
            <a:r>
              <a:rPr lang="de-DE" sz="2000" b="0" dirty="0">
                <a:solidFill>
                  <a:schemeClr val="lt2"/>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ambientale</a:t>
            </a:r>
            <a:endParaRPr sz="2000" b="0" dirty="0">
              <a:solidFill>
                <a:schemeClr val="lt2"/>
              </a:solidFill>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a:solidFill>
                  <a:schemeClr val="dk1"/>
                </a:solidFill>
                <a:latin typeface="Aptos" panose="020B0004020202020204" pitchFamily="34" charset="0"/>
                <a:sym typeface="Arial"/>
              </a:rPr>
              <a:t>Utilizzo </a:t>
            </a:r>
            <a:r>
              <a:rPr lang="de-DE" sz="2000" b="0" dirty="0" err="1">
                <a:solidFill>
                  <a:schemeClr val="dk1"/>
                </a:solidFill>
                <a:latin typeface="Aptos" panose="020B0004020202020204" pitchFamily="34" charset="0"/>
                <a:sym typeface="Arial"/>
              </a:rPr>
              <a:t>esteso</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dei</a:t>
            </a:r>
            <a:r>
              <a:rPr lang="de-DE" sz="2000" b="0" dirty="0">
                <a:solidFill>
                  <a:schemeClr val="dk1"/>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marchi</a:t>
            </a:r>
            <a:r>
              <a:rPr lang="de-DE" sz="2000" b="0" dirty="0">
                <a:solidFill>
                  <a:schemeClr val="lt2"/>
                </a:solidFill>
                <a:latin typeface="Aptos" panose="020B0004020202020204" pitchFamily="34" charset="0"/>
                <a:sym typeface="Arial"/>
              </a:rPr>
              <a:t> di </a:t>
            </a:r>
            <a:r>
              <a:rPr lang="de-DE" sz="2000" b="0" dirty="0" err="1">
                <a:solidFill>
                  <a:schemeClr val="lt2"/>
                </a:solidFill>
                <a:latin typeface="Aptos" panose="020B0004020202020204" pitchFamily="34" charset="0"/>
                <a:sym typeface="Arial"/>
              </a:rPr>
              <a:t>qualità</a:t>
            </a:r>
            <a:r>
              <a:rPr lang="de-DE" sz="2000" b="0" dirty="0">
                <a:solidFill>
                  <a:schemeClr val="lt2"/>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ecologica</a:t>
            </a:r>
            <a:r>
              <a:rPr lang="de-DE" sz="2000" b="0" dirty="0">
                <a:solidFill>
                  <a:schemeClr val="lt2"/>
                </a:solidFill>
                <a:latin typeface="Aptos" panose="020B0004020202020204" pitchFamily="34" charset="0"/>
                <a:sym typeface="Arial"/>
              </a:rPr>
              <a:t> </a:t>
            </a:r>
            <a:r>
              <a:rPr lang="de-DE" sz="2000" b="0" dirty="0">
                <a:solidFill>
                  <a:schemeClr val="dk1"/>
                </a:solidFill>
                <a:latin typeface="Aptos" panose="020B0004020202020204" pitchFamily="34" charset="0"/>
                <a:sym typeface="Arial"/>
              </a:rPr>
              <a:t>per le </a:t>
            </a:r>
            <a:r>
              <a:rPr lang="de-DE" sz="2000" b="0" dirty="0" err="1">
                <a:solidFill>
                  <a:schemeClr val="dk1"/>
                </a:solidFill>
                <a:latin typeface="Aptos" panose="020B0004020202020204" pitchFamily="34" charset="0"/>
                <a:sym typeface="Arial"/>
              </a:rPr>
              <a:t>specifiche</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e</a:t>
            </a:r>
            <a:r>
              <a:rPr lang="de-DE" sz="2000" b="0" dirty="0">
                <a:solidFill>
                  <a:schemeClr val="dk1"/>
                </a:solidFill>
                <a:latin typeface="Aptos" panose="020B0004020202020204" pitchFamily="34" charset="0"/>
                <a:sym typeface="Arial"/>
              </a:rPr>
              <a:t> la </a:t>
            </a:r>
            <a:r>
              <a:rPr lang="de-DE" sz="2000" b="0" dirty="0" err="1">
                <a:solidFill>
                  <a:schemeClr val="dk1"/>
                </a:solidFill>
                <a:latin typeface="Aptos" panose="020B0004020202020204" pitchFamily="34" charset="0"/>
                <a:sym typeface="Arial"/>
              </a:rPr>
              <a:t>conformità</a:t>
            </a:r>
            <a:r>
              <a:rPr lang="de-DE" sz="2000" b="0" dirty="0">
                <a:solidFill>
                  <a:schemeClr val="dk1"/>
                </a:solidFill>
                <a:latin typeface="Aptos" panose="020B0004020202020204" pitchFamily="34" charset="0"/>
                <a:sym typeface="Arial"/>
              </a:rPr>
              <a:t> alle normative</a:t>
            </a:r>
            <a:endParaRPr dirty="0">
              <a:latin typeface="Aptos" panose="020B0004020202020204" pitchFamily="34" charset="0"/>
            </a:endParaRPr>
          </a:p>
          <a:p>
            <a:pPr marL="271463" lvl="0" indent="-271463" algn="l" rtl="0">
              <a:lnSpc>
                <a:spcPct val="80000"/>
              </a:lnSpc>
              <a:spcBef>
                <a:spcPts val="2800"/>
              </a:spcBef>
              <a:spcAft>
                <a:spcPts val="0"/>
              </a:spcAft>
              <a:buSzPts val="2400"/>
              <a:buFont typeface="Arial"/>
              <a:buChar char="•"/>
            </a:pPr>
            <a:r>
              <a:rPr lang="de-DE" sz="2000" b="0" dirty="0" err="1">
                <a:solidFill>
                  <a:schemeClr val="dk1"/>
                </a:solidFill>
                <a:latin typeface="Aptos" panose="020B0004020202020204" pitchFamily="34" charset="0"/>
                <a:sym typeface="Arial"/>
              </a:rPr>
              <a:t>Considerazione</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dei</a:t>
            </a:r>
            <a:r>
              <a:rPr lang="de-DE" sz="2000" b="0" dirty="0">
                <a:solidFill>
                  <a:schemeClr val="dk1"/>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costi</a:t>
            </a:r>
            <a:r>
              <a:rPr lang="de-DE" sz="2000" b="0" dirty="0">
                <a:solidFill>
                  <a:schemeClr val="lt2"/>
                </a:solidFill>
                <a:latin typeface="Aptos" panose="020B0004020202020204" pitchFamily="34" charset="0"/>
                <a:sym typeface="Arial"/>
              </a:rPr>
              <a:t> del </a:t>
            </a:r>
            <a:r>
              <a:rPr lang="de-DE" sz="2000" b="0" dirty="0" err="1">
                <a:solidFill>
                  <a:schemeClr val="lt2"/>
                </a:solidFill>
                <a:latin typeface="Aptos" panose="020B0004020202020204" pitchFamily="34" charset="0"/>
                <a:sym typeface="Arial"/>
              </a:rPr>
              <a:t>ciclo</a:t>
            </a:r>
            <a:r>
              <a:rPr lang="de-DE" sz="2000" b="0" dirty="0">
                <a:solidFill>
                  <a:schemeClr val="lt2"/>
                </a:solidFill>
                <a:latin typeface="Aptos" panose="020B0004020202020204" pitchFamily="34" charset="0"/>
                <a:sym typeface="Arial"/>
              </a:rPr>
              <a:t> di </a:t>
            </a:r>
            <a:r>
              <a:rPr lang="de-DE" sz="2000" b="0" dirty="0" err="1">
                <a:solidFill>
                  <a:schemeClr val="lt2"/>
                </a:solidFill>
                <a:latin typeface="Aptos" panose="020B0004020202020204" pitchFamily="34" charset="0"/>
                <a:sym typeface="Arial"/>
              </a:rPr>
              <a:t>vita</a:t>
            </a:r>
            <a:endParaRPr dirty="0">
              <a:latin typeface="Aptos" panose="020B0004020202020204" pitchFamily="34" charset="0"/>
            </a:endParaRPr>
          </a:p>
          <a:p>
            <a:pPr marL="271463" lvl="0" indent="-271463" algn="l" rtl="0">
              <a:lnSpc>
                <a:spcPct val="80000"/>
              </a:lnSpc>
              <a:spcBef>
                <a:spcPts val="2800"/>
              </a:spcBef>
              <a:spcAft>
                <a:spcPts val="0"/>
              </a:spcAft>
              <a:buSzPts val="2400"/>
              <a:buFont typeface="Arial"/>
              <a:buChar char="•"/>
            </a:pPr>
            <a:r>
              <a:rPr lang="de-DE" sz="2000" b="0" dirty="0" err="1">
                <a:solidFill>
                  <a:schemeClr val="dk1"/>
                </a:solidFill>
                <a:latin typeface="Aptos" panose="020B0004020202020204" pitchFamily="34" charset="0"/>
                <a:sym typeface="Arial"/>
              </a:rPr>
              <a:t>Possibilità</a:t>
            </a:r>
            <a:r>
              <a:rPr lang="de-DE" sz="2000" b="0" dirty="0">
                <a:solidFill>
                  <a:schemeClr val="dk1"/>
                </a:solidFill>
                <a:latin typeface="Aptos" panose="020B0004020202020204" pitchFamily="34" charset="0"/>
                <a:sym typeface="Arial"/>
              </a:rPr>
              <a:t> di </a:t>
            </a:r>
            <a:r>
              <a:rPr lang="de-DE" sz="2000" b="0" dirty="0" err="1">
                <a:solidFill>
                  <a:schemeClr val="dk1"/>
                </a:solidFill>
                <a:latin typeface="Aptos" panose="020B0004020202020204" pitchFamily="34" charset="0"/>
                <a:sym typeface="Arial"/>
              </a:rPr>
              <a:t>rifiutare</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offerte</a:t>
            </a:r>
            <a:r>
              <a:rPr lang="de-DE" sz="2000" b="0" dirty="0">
                <a:solidFill>
                  <a:schemeClr val="dk1"/>
                </a:solidFill>
                <a:latin typeface="Aptos" panose="020B0004020202020204" pitchFamily="34" charset="0"/>
                <a:sym typeface="Arial"/>
              </a:rPr>
              <a:t> </a:t>
            </a:r>
            <a:r>
              <a:rPr lang="de-DE" sz="2000" b="0" dirty="0" err="1">
                <a:solidFill>
                  <a:schemeClr val="dk1"/>
                </a:solidFill>
                <a:latin typeface="Aptos" panose="020B0004020202020204" pitchFamily="34" charset="0"/>
                <a:sym typeface="Arial"/>
              </a:rPr>
              <a:t>che</a:t>
            </a:r>
            <a:r>
              <a:rPr lang="de-DE" sz="2000" b="0" dirty="0">
                <a:solidFill>
                  <a:schemeClr val="dk1"/>
                </a:solidFill>
                <a:latin typeface="Aptos" panose="020B0004020202020204" pitchFamily="34" charset="0"/>
                <a:sym typeface="Arial"/>
              </a:rPr>
              <a:t> non </a:t>
            </a:r>
            <a:r>
              <a:rPr lang="de-DE" sz="2000" b="0" dirty="0" err="1">
                <a:solidFill>
                  <a:schemeClr val="dk1"/>
                </a:solidFill>
                <a:latin typeface="Aptos" panose="020B0004020202020204" pitchFamily="34" charset="0"/>
                <a:sym typeface="Arial"/>
              </a:rPr>
              <a:t>rispettano</a:t>
            </a:r>
            <a:r>
              <a:rPr lang="de-DE" sz="2000" b="0" dirty="0">
                <a:solidFill>
                  <a:schemeClr val="dk1"/>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gli</a:t>
            </a:r>
            <a:r>
              <a:rPr lang="de-DE" sz="2000" b="0" dirty="0">
                <a:solidFill>
                  <a:schemeClr val="lt2"/>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impegni</a:t>
            </a:r>
            <a:r>
              <a:rPr lang="de-DE" sz="2000" b="0" dirty="0">
                <a:solidFill>
                  <a:schemeClr val="lt2"/>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ambientali</a:t>
            </a:r>
            <a:r>
              <a:rPr lang="de-DE" sz="2000" b="0" dirty="0">
                <a:solidFill>
                  <a:schemeClr val="lt2"/>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e</a:t>
            </a:r>
            <a:r>
              <a:rPr lang="de-DE" sz="2000" b="0" dirty="0">
                <a:solidFill>
                  <a:schemeClr val="lt2"/>
                </a:solidFill>
                <a:latin typeface="Aptos" panose="020B0004020202020204" pitchFamily="34" charset="0"/>
                <a:sym typeface="Arial"/>
              </a:rPr>
              <a:t> </a:t>
            </a:r>
            <a:r>
              <a:rPr lang="de-DE" sz="2000" b="0" dirty="0" err="1">
                <a:solidFill>
                  <a:schemeClr val="lt2"/>
                </a:solidFill>
                <a:latin typeface="Aptos" panose="020B0004020202020204" pitchFamily="34" charset="0"/>
                <a:sym typeface="Arial"/>
              </a:rPr>
              <a:t>sociali</a:t>
            </a:r>
            <a:r>
              <a:rPr lang="de-DE" sz="2000" b="0" dirty="0">
                <a:solidFill>
                  <a:schemeClr val="lt2"/>
                </a:solidFill>
                <a:latin typeface="Aptos" panose="020B0004020202020204" pitchFamily="34" charset="0"/>
                <a:sym typeface="Arial"/>
              </a:rPr>
              <a:t> </a:t>
            </a:r>
            <a:endParaRPr dirty="0">
              <a:latin typeface="Aptos" panose="020B0004020202020204" pitchFamily="34" charset="0"/>
            </a:endParaRPr>
          </a:p>
          <a:p>
            <a:pPr marL="0" marR="0" lvl="0" indent="0" algn="l" rtl="0">
              <a:lnSpc>
                <a:spcPct val="100000"/>
              </a:lnSpc>
              <a:spcBef>
                <a:spcPts val="1200"/>
              </a:spcBef>
              <a:spcAft>
                <a:spcPts val="0"/>
              </a:spcAft>
              <a:buClr>
                <a:schemeClr val="accent4"/>
              </a:buClr>
              <a:buSzPts val="1800"/>
              <a:buFont typeface="Arial"/>
              <a:buNone/>
            </a:pPr>
            <a:endParaRPr sz="1800" b="0" i="0" u="none" strike="noStrike" cap="none" dirty="0">
              <a:solidFill>
                <a:schemeClr val="dk1"/>
              </a:solidFill>
              <a:latin typeface="Aptos" panose="020B0004020202020204" pitchFamily="34" charset="0"/>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5"/>
          <p:cNvSpPr txBox="1">
            <a:spLocks noGrp="1"/>
          </p:cNvSpPr>
          <p:nvPr>
            <p:ph type="title"/>
          </p:nvPr>
        </p:nvSpPr>
        <p:spPr>
          <a:xfrm>
            <a:off x="594360" y="372452"/>
            <a:ext cx="7746752"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Linee </a:t>
            </a:r>
            <a:r>
              <a:rPr lang="de-DE" dirty="0" err="1">
                <a:latin typeface="Aptos Serif" panose="02020604070405020304" pitchFamily="18" charset="0"/>
                <a:ea typeface="Arial"/>
                <a:cs typeface="Aptos Serif" panose="02020604070405020304" pitchFamily="18" charset="0"/>
                <a:sym typeface="Arial"/>
              </a:rPr>
              <a:t>guida</a:t>
            </a:r>
            <a:r>
              <a:rPr lang="de-DE" dirty="0">
                <a:latin typeface="Aptos Serif" panose="02020604070405020304" pitchFamily="18" charset="0"/>
                <a:ea typeface="Arial"/>
                <a:cs typeface="Aptos Serif" panose="02020604070405020304" pitchFamily="18" charset="0"/>
                <a:sym typeface="Arial"/>
              </a:rPr>
              <a:t> per </a:t>
            </a:r>
            <a:r>
              <a:rPr lang="de-DE" dirty="0" err="1">
                <a:latin typeface="Aptos Serif" panose="02020604070405020304" pitchFamily="18" charset="0"/>
                <a:ea typeface="Arial"/>
                <a:cs typeface="Aptos Serif" panose="02020604070405020304" pitchFamily="18" charset="0"/>
                <a:sym typeface="Arial"/>
              </a:rPr>
              <a:t>gli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appalti</a:t>
            </a:r>
            <a:r>
              <a:rPr lang="de-DE" dirty="0">
                <a:latin typeface="Aptos Serif" panose="02020604070405020304" pitchFamily="18" charset="0"/>
                <a:ea typeface="Arial"/>
                <a:cs typeface="Aptos Serif" panose="02020604070405020304" pitchFamily="18" charset="0"/>
                <a:sym typeface="Arial"/>
              </a:rPr>
              <a:t> – </a:t>
            </a:r>
            <a:r>
              <a:rPr lang="de-DE" dirty="0" err="1">
                <a:latin typeface="Aptos Serif" panose="02020604070405020304" pitchFamily="18" charset="0"/>
                <a:ea typeface="Arial"/>
                <a:cs typeface="Aptos Serif" panose="02020604070405020304" pitchFamily="18" charset="0"/>
                <a:sym typeface="Arial"/>
              </a:rPr>
              <a:t>Specifiche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tecniche</a:t>
            </a:r>
            <a:endParaRPr dirty="0">
              <a:latin typeface="Aptos Serif" panose="02020604070405020304" pitchFamily="18" charset="0"/>
              <a:cs typeface="Aptos Serif" panose="02020604070405020304" pitchFamily="18" charset="0"/>
            </a:endParaRPr>
          </a:p>
        </p:txBody>
      </p:sp>
      <p:sp>
        <p:nvSpPr>
          <p:cNvPr id="226" name="Google Shape;226;p45"/>
          <p:cNvSpPr txBox="1">
            <a:spLocks noGrp="1"/>
          </p:cNvSpPr>
          <p:nvPr>
            <p:ph type="body" idx="1"/>
          </p:nvPr>
        </p:nvSpPr>
        <p:spPr>
          <a:xfrm>
            <a:off x="594360" y="2303133"/>
            <a:ext cx="8973386" cy="4349909"/>
          </a:xfrm>
          <a:prstGeom prst="rect">
            <a:avLst/>
          </a:prstGeom>
          <a:noFill/>
          <a:ln>
            <a:noFill/>
          </a:ln>
        </p:spPr>
        <p:txBody>
          <a:bodyPr spcFirstLastPara="1" wrap="square" lIns="91425" tIns="45700" rIns="91425" bIns="45700" anchor="ctr" anchorCtr="0">
            <a:spAutoFit/>
          </a:bodyPr>
          <a:lstStyle/>
          <a:p>
            <a:pPr marL="271463" lvl="0" indent="-271463" algn="l" rtl="0">
              <a:lnSpc>
                <a:spcPct val="80000"/>
              </a:lnSpc>
              <a:spcBef>
                <a:spcPts val="2200"/>
              </a:spcBef>
              <a:spcAft>
                <a:spcPts val="0"/>
              </a:spcAft>
              <a:buSzPts val="2400"/>
              <a:buFont typeface="Arial"/>
              <a:buChar char="•"/>
            </a:pPr>
            <a:r>
              <a:rPr lang="de-DE" sz="2000" b="0" dirty="0">
                <a:solidFill>
                  <a:srgbClr val="3F3F3F"/>
                </a:solidFill>
                <a:latin typeface="Aptos" panose="020B0004020202020204" pitchFamily="34" charset="0"/>
                <a:sym typeface="Arial"/>
              </a:rPr>
              <a:t>Le </a:t>
            </a:r>
            <a:r>
              <a:rPr lang="de-DE" sz="2000" b="0" dirty="0" err="1">
                <a:solidFill>
                  <a:srgbClr val="3F3F3F"/>
                </a:solidFill>
                <a:latin typeface="Aptos" panose="020B0004020202020204" pitchFamily="34" charset="0"/>
                <a:sym typeface="Arial"/>
              </a:rPr>
              <a:t>specifiche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tecniche</a:t>
            </a:r>
            <a:r>
              <a:rPr lang="de-DE" sz="2000" b="0" dirty="0">
                <a:solidFill>
                  <a:srgbClr val="3F3F3F"/>
                </a:solidFill>
                <a:latin typeface="Aptos" panose="020B0004020202020204" pitchFamily="34" charset="0"/>
                <a:sym typeface="Arial"/>
              </a:rPr>
              <a:t> si </a:t>
            </a:r>
            <a:r>
              <a:rPr lang="de-DE" sz="2000" b="0" dirty="0" err="1">
                <a:solidFill>
                  <a:srgbClr val="3F3F3F"/>
                </a:solidFill>
                <a:latin typeface="Aptos" panose="020B0004020202020204" pitchFamily="34" charset="0"/>
                <a:sym typeface="Arial"/>
              </a:rPr>
              <a:t>riferiscono</a:t>
            </a:r>
            <a:r>
              <a:rPr lang="de-DE" sz="2000" b="0" dirty="0">
                <a:solidFill>
                  <a:srgbClr val="3F3F3F"/>
                </a:solidFill>
                <a:latin typeface="Aptos" panose="020B0004020202020204" pitchFamily="34" charset="0"/>
                <a:sym typeface="Arial"/>
              </a:rPr>
              <a:t> a </a:t>
            </a:r>
            <a:r>
              <a:rPr lang="de-DE" sz="2000" b="0" dirty="0" err="1">
                <a:solidFill>
                  <a:srgbClr val="3F3F3F"/>
                </a:solidFill>
                <a:latin typeface="Aptos" panose="020B0004020202020204" pitchFamily="34" charset="0"/>
                <a:sym typeface="Arial"/>
              </a:rPr>
              <a:t>una</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descrizione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dettagliata</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requisiti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a:t>
            </a:r>
            <a:r>
              <a:rPr lang="de-DE" sz="2000" b="0" dirty="0">
                <a:solidFill>
                  <a:srgbClr val="3F3F3F"/>
                </a:solidFill>
                <a:latin typeface="Aptos" panose="020B0004020202020204" pitchFamily="34" charset="0"/>
                <a:sym typeface="Arial"/>
              </a:rPr>
              <a:t> delle </a:t>
            </a:r>
            <a:r>
              <a:rPr lang="de-DE" sz="2000" b="0" dirty="0" err="1">
                <a:solidFill>
                  <a:srgbClr val="3F3F3F"/>
                </a:solidFill>
                <a:latin typeface="Aptos" panose="020B0004020202020204" pitchFamily="34" charset="0"/>
                <a:sym typeface="Arial"/>
              </a:rPr>
              <a:t>caratteristiche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un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prodotto</a:t>
            </a:r>
            <a:r>
              <a:rPr lang="de-DE" sz="2000" b="0" dirty="0">
                <a:solidFill>
                  <a:srgbClr val="3F3F3F"/>
                </a:solidFill>
                <a:latin typeface="Aptos" panose="020B0004020202020204" pitchFamily="34" charset="0"/>
                <a:sym typeface="Arial"/>
              </a:rPr>
              <a:t> o </a:t>
            </a:r>
            <a:r>
              <a:rPr lang="de-DE" sz="2000" b="0" dirty="0" err="1">
                <a:solidFill>
                  <a:srgbClr val="3F3F3F"/>
                </a:solidFill>
                <a:latin typeface="Aptos" panose="020B0004020202020204" pitchFamily="34" charset="0"/>
                <a:sym typeface="Arial"/>
              </a:rPr>
              <a:t>un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servizio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deve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soddisfare</a:t>
            </a:r>
            <a:r>
              <a:rPr lang="de-DE" sz="2000" b="0" dirty="0">
                <a:solidFill>
                  <a:srgbClr val="3F3F3F"/>
                </a:solidFill>
                <a:latin typeface="Aptos" panose="020B0004020202020204" pitchFamily="34" charset="0"/>
                <a:sym typeface="Arial"/>
              </a:rPr>
              <a:t> per </a:t>
            </a:r>
            <a:r>
              <a:rPr lang="de-DE" sz="2000" b="0" dirty="0" err="1">
                <a:solidFill>
                  <a:srgbClr val="3F3F3F"/>
                </a:solidFill>
                <a:latin typeface="Aptos" panose="020B0004020202020204" pitchFamily="34" charset="0"/>
                <a:sym typeface="Arial"/>
              </a:rPr>
              <a:t>rispondere</a:t>
            </a:r>
            <a:r>
              <a:rPr lang="de-DE" sz="2000" b="0" dirty="0">
                <a:solidFill>
                  <a:srgbClr val="3F3F3F"/>
                </a:solidFill>
                <a:latin typeface="Aptos" panose="020B0004020202020204" pitchFamily="34" charset="0"/>
                <a:sym typeface="Arial"/>
              </a:rPr>
              <a:t> alle </a:t>
            </a:r>
            <a:r>
              <a:rPr lang="de-DE" sz="2000" b="0" dirty="0" err="1">
                <a:solidFill>
                  <a:srgbClr val="3F3F3F"/>
                </a:solidFill>
                <a:latin typeface="Aptos" panose="020B0004020202020204" pitchFamily="34" charset="0"/>
                <a:sym typeface="Arial"/>
              </a:rPr>
              <a:t>esigenze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dell’amministrazione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aggiudicatrice</a:t>
            </a:r>
            <a:r>
              <a:rPr lang="de-DE" sz="2000" b="0" dirty="0">
                <a:solidFill>
                  <a:srgbClr val="3F3F3F"/>
                </a:solidFill>
                <a:latin typeface="Aptos" panose="020B0004020202020204" pitchFamily="34" charset="0"/>
                <a:sym typeface="Arial"/>
              </a:rPr>
              <a:t>.</a:t>
            </a:r>
            <a:endParaRPr dirty="0">
              <a:latin typeface="Aptos" panose="020B0004020202020204" pitchFamily="34" charset="0"/>
            </a:endParaRPr>
          </a:p>
          <a:p>
            <a:pPr marL="271463" lvl="0" indent="-271463" algn="l" rtl="0">
              <a:lnSpc>
                <a:spcPct val="80000"/>
              </a:lnSpc>
              <a:spcBef>
                <a:spcPts val="2800"/>
              </a:spcBef>
              <a:spcAft>
                <a:spcPts val="0"/>
              </a:spcAft>
              <a:buSzPts val="2400"/>
              <a:buFont typeface="Arial"/>
              <a:buChar char="•"/>
            </a:pPr>
            <a:r>
              <a:rPr lang="de-DE" sz="2000" b="0" dirty="0">
                <a:solidFill>
                  <a:srgbClr val="3F3F3F"/>
                </a:solidFill>
                <a:latin typeface="Aptos" panose="020B0004020202020204" pitchFamily="34" charset="0"/>
                <a:sym typeface="Arial"/>
              </a:rPr>
              <a:t>Si </a:t>
            </a:r>
            <a:r>
              <a:rPr lang="de-DE" sz="2000" b="0" dirty="0" err="1">
                <a:solidFill>
                  <a:srgbClr val="3F3F3F"/>
                </a:solidFill>
                <a:latin typeface="Aptos" panose="020B0004020202020204" pitchFamily="34" charset="0"/>
                <a:sym typeface="Arial"/>
              </a:rPr>
              <a:t>tratta</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requisiti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minimi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che</a:t>
            </a:r>
            <a:r>
              <a:rPr lang="de-DE" sz="2000" b="0" dirty="0">
                <a:solidFill>
                  <a:srgbClr val="3F3F3F"/>
                </a:solidFill>
                <a:latin typeface="Aptos" panose="020B0004020202020204" pitchFamily="34" charset="0"/>
                <a:sym typeface="Arial"/>
              </a:rPr>
              <a:t> tutte le </a:t>
            </a:r>
            <a:r>
              <a:rPr lang="de-DE" sz="2000" b="0" dirty="0" err="1">
                <a:solidFill>
                  <a:srgbClr val="3F3F3F"/>
                </a:solidFill>
                <a:latin typeface="Aptos" panose="020B0004020202020204" pitchFamily="34" charset="0"/>
                <a:sym typeface="Arial"/>
              </a:rPr>
              <a:t>offerte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devono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soddisfare</a:t>
            </a:r>
            <a:r>
              <a:rPr lang="de-DE" sz="2000" b="0" dirty="0">
                <a:solidFill>
                  <a:srgbClr val="3F3F3F"/>
                </a:solidFill>
                <a:latin typeface="Aptos" panose="020B0004020202020204" pitchFamily="34" charset="0"/>
                <a:sym typeface="Arial"/>
              </a:rPr>
              <a:t>, ad </a:t>
            </a:r>
            <a:r>
              <a:rPr lang="de-DE" sz="2000" b="0" dirty="0" err="1">
                <a:solidFill>
                  <a:srgbClr val="3F3F3F"/>
                </a:solidFill>
                <a:latin typeface="Aptos" panose="020B0004020202020204" pitchFamily="34" charset="0"/>
                <a:sym typeface="Arial"/>
              </a:rPr>
              <a:t>esempio</a:t>
            </a:r>
            <a:r>
              <a:rPr lang="de-DE" sz="2000" b="0" dirty="0">
                <a:solidFill>
                  <a:srgbClr val="3F3F3F"/>
                </a:solidFill>
                <a:latin typeface="Aptos" panose="020B0004020202020204" pitchFamily="34" charset="0"/>
                <a:sym typeface="Arial"/>
              </a:rPr>
              <a:t> "I </a:t>
            </a:r>
            <a:r>
              <a:rPr lang="de-DE" sz="2000" b="0" dirty="0" err="1">
                <a:solidFill>
                  <a:srgbClr val="3F3F3F"/>
                </a:solidFill>
                <a:latin typeface="Aptos" panose="020B0004020202020204" pitchFamily="34" charset="0"/>
                <a:sym typeface="Arial"/>
              </a:rPr>
              <a:t>prodotti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devono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provenire</a:t>
            </a:r>
            <a:r>
              <a:rPr lang="de-DE" sz="2000" b="0" dirty="0">
                <a:solidFill>
                  <a:srgbClr val="3F3F3F"/>
                </a:solidFill>
                <a:latin typeface="Aptos" panose="020B0004020202020204" pitchFamily="34" charset="0"/>
                <a:sym typeface="Arial"/>
              </a:rPr>
              <a:t> da </a:t>
            </a:r>
            <a:r>
              <a:rPr lang="de-DE" sz="2000" b="0" dirty="0" err="1">
                <a:solidFill>
                  <a:srgbClr val="3F3F3F"/>
                </a:solidFill>
                <a:latin typeface="Aptos" panose="020B0004020202020204" pitchFamily="34" charset="0"/>
                <a:sym typeface="Arial"/>
              </a:rPr>
              <a:t>agricoltura</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biologica</a:t>
            </a:r>
            <a:r>
              <a:rPr lang="de-DE" sz="2000" b="0" dirty="0">
                <a:solidFill>
                  <a:srgbClr val="3F3F3F"/>
                </a:solidFill>
                <a:latin typeface="Aptos" panose="020B0004020202020204" pitchFamily="34" charset="0"/>
                <a:sym typeface="Arial"/>
              </a:rPr>
              <a:t>".</a:t>
            </a:r>
            <a:endParaRPr dirty="0">
              <a:latin typeface="Aptos" panose="020B0004020202020204" pitchFamily="34" charset="0"/>
            </a:endParaRPr>
          </a:p>
          <a:p>
            <a:pPr marL="271463" lvl="0" indent="-271463" algn="l" rtl="0">
              <a:lnSpc>
                <a:spcPct val="80000"/>
              </a:lnSpc>
              <a:spcBef>
                <a:spcPts val="2800"/>
              </a:spcBef>
              <a:spcAft>
                <a:spcPts val="0"/>
              </a:spcAft>
              <a:buSzPts val="2400"/>
              <a:buFont typeface="Arial"/>
              <a:buChar char="•"/>
            </a:pPr>
            <a:r>
              <a:rPr lang="de-DE" sz="2000" b="0" dirty="0">
                <a:solidFill>
                  <a:srgbClr val="3F3F3F"/>
                </a:solidFill>
                <a:latin typeface="Aptos" panose="020B0004020202020204" pitchFamily="34" charset="0"/>
                <a:sym typeface="Arial"/>
              </a:rPr>
              <a:t>Le </a:t>
            </a:r>
            <a:r>
              <a:rPr lang="de-DE" sz="2000" b="0" dirty="0" err="1">
                <a:solidFill>
                  <a:srgbClr val="3F3F3F"/>
                </a:solidFill>
                <a:latin typeface="Aptos" panose="020B0004020202020204" pitchFamily="34" charset="0"/>
                <a:sym typeface="Arial"/>
              </a:rPr>
              <a:t>offerte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che</a:t>
            </a:r>
            <a:r>
              <a:rPr lang="de-DE" sz="2000" b="0" dirty="0">
                <a:solidFill>
                  <a:srgbClr val="3F3F3F"/>
                </a:solidFill>
                <a:latin typeface="Aptos" panose="020B0004020202020204" pitchFamily="34" charset="0"/>
                <a:sym typeface="Arial"/>
              </a:rPr>
              <a:t> non </a:t>
            </a:r>
            <a:r>
              <a:rPr lang="de-DE" sz="2000" b="0" dirty="0" err="1">
                <a:solidFill>
                  <a:srgbClr val="3F3F3F"/>
                </a:solidFill>
                <a:latin typeface="Aptos" panose="020B0004020202020204" pitchFamily="34" charset="0"/>
                <a:sym typeface="Arial"/>
              </a:rPr>
              <a:t>soddisfano</a:t>
            </a:r>
            <a:r>
              <a:rPr lang="de-DE" sz="2000" b="0" dirty="0">
                <a:solidFill>
                  <a:srgbClr val="3F3F3F"/>
                </a:solidFill>
                <a:latin typeface="Aptos" panose="020B0004020202020204" pitchFamily="34" charset="0"/>
                <a:sym typeface="Arial"/>
              </a:rPr>
              <a:t> le </a:t>
            </a:r>
            <a:r>
              <a:rPr lang="de-DE" sz="2000" b="0" dirty="0" err="1">
                <a:solidFill>
                  <a:srgbClr val="3F3F3F"/>
                </a:solidFill>
                <a:latin typeface="Aptos" panose="020B0004020202020204" pitchFamily="34" charset="0"/>
                <a:sym typeface="Arial"/>
              </a:rPr>
              <a:t>specifiche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tecniche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devono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essere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respinte</a:t>
            </a:r>
            <a:r>
              <a:rPr lang="de-DE" sz="2000" b="0" dirty="0">
                <a:solidFill>
                  <a:srgbClr val="3F3F3F"/>
                </a:solidFill>
                <a:latin typeface="Aptos" panose="020B0004020202020204" pitchFamily="34" charset="0"/>
                <a:sym typeface="Arial"/>
              </a:rPr>
              <a:t>.</a:t>
            </a:r>
            <a:endParaRPr dirty="0">
              <a:latin typeface="Aptos" panose="020B0004020202020204" pitchFamily="34" charset="0"/>
            </a:endParaRPr>
          </a:p>
          <a:p>
            <a:pPr marL="271463" lvl="0" indent="-271463" algn="l" rtl="0">
              <a:lnSpc>
                <a:spcPct val="80000"/>
              </a:lnSpc>
              <a:spcBef>
                <a:spcPts val="2800"/>
              </a:spcBef>
              <a:spcAft>
                <a:spcPts val="0"/>
              </a:spcAft>
              <a:buSzPts val="2400"/>
              <a:buFont typeface="Arial"/>
              <a:buChar char="•"/>
            </a:pPr>
            <a:r>
              <a:rPr lang="de-DE" sz="2000" b="0" dirty="0" err="1">
                <a:solidFill>
                  <a:srgbClr val="3F3F3F"/>
                </a:solidFill>
                <a:latin typeface="Aptos" panose="020B0004020202020204" pitchFamily="34" charset="0"/>
                <a:sym typeface="Arial"/>
              </a:rPr>
              <a:t>Possono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essere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formulate</a:t>
            </a:r>
            <a:r>
              <a:rPr lang="de-DE" sz="2000" b="0" dirty="0">
                <a:solidFill>
                  <a:srgbClr val="3F3F3F"/>
                </a:solidFill>
                <a:latin typeface="Aptos" panose="020B0004020202020204" pitchFamily="34" charset="0"/>
                <a:sym typeface="Arial"/>
              </a:rPr>
              <a:t> in </a:t>
            </a:r>
            <a:r>
              <a:rPr lang="de-DE" sz="2000" b="0" dirty="0" err="1">
                <a:solidFill>
                  <a:srgbClr val="3F3F3F"/>
                </a:solidFill>
                <a:latin typeface="Aptos" panose="020B0004020202020204" pitchFamily="34" charset="0"/>
                <a:sym typeface="Arial"/>
              </a:rPr>
              <a:t>vari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modi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tra</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cui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specifiche</a:t>
            </a:r>
            <a:r>
              <a:rPr lang="de-DE" sz="2000" b="0" dirty="0">
                <a:solidFill>
                  <a:srgbClr val="3F3F3F"/>
                </a:solidFill>
                <a:latin typeface="Aptos" panose="020B0004020202020204" pitchFamily="34" charset="0"/>
                <a:sym typeface="Arial"/>
              </a:rPr>
              <a:t> relative alle </a:t>
            </a:r>
            <a:r>
              <a:rPr lang="de-DE" sz="2000" b="0" dirty="0" err="1">
                <a:solidFill>
                  <a:srgbClr val="3F3F3F"/>
                </a:solidFill>
                <a:latin typeface="Aptos" panose="020B0004020202020204" pitchFamily="34" charset="0"/>
                <a:sym typeface="Arial"/>
              </a:rPr>
              <a:t>prestazioni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costruttive</a:t>
            </a:r>
            <a:r>
              <a:rPr lang="de-DE" sz="2000" b="0" dirty="0">
                <a:solidFill>
                  <a:srgbClr val="3F3F3F"/>
                </a:solidFill>
                <a:latin typeface="Aptos" panose="020B0004020202020204" pitchFamily="34" charset="0"/>
                <a:sym typeface="Arial"/>
              </a:rPr>
              <a:t> o </a:t>
            </a:r>
            <a:r>
              <a:rPr lang="de-DE" sz="2000" b="0" dirty="0" err="1">
                <a:solidFill>
                  <a:srgbClr val="3F3F3F"/>
                </a:solidFill>
                <a:latin typeface="Aptos" panose="020B0004020202020204" pitchFamily="34" charset="0"/>
                <a:sym typeface="Arial"/>
              </a:rPr>
              <a:t>funzionali</a:t>
            </a:r>
            <a:r>
              <a:rPr lang="de-DE" sz="2000" b="0" dirty="0">
                <a:solidFill>
                  <a:srgbClr val="3F3F3F"/>
                </a:solidFill>
                <a:latin typeface="Aptos" panose="020B0004020202020204" pitchFamily="34" charset="0"/>
                <a:sym typeface="Arial"/>
              </a:rPr>
              <a:t>. </a:t>
            </a:r>
            <a:endParaRPr dirty="0">
              <a:latin typeface="Aptos" panose="020B0004020202020204" pitchFamily="34" charset="0"/>
            </a:endParaRPr>
          </a:p>
          <a:p>
            <a:pPr marL="271463" lvl="0" indent="-271463" algn="l" rtl="0">
              <a:lnSpc>
                <a:spcPct val="80000"/>
              </a:lnSpc>
              <a:spcBef>
                <a:spcPts val="2800"/>
              </a:spcBef>
              <a:spcAft>
                <a:spcPts val="600"/>
              </a:spcAft>
              <a:buSzPts val="2400"/>
              <a:buFont typeface="Arial"/>
              <a:buChar char="•"/>
            </a:pPr>
            <a:r>
              <a:rPr lang="de-DE" sz="2000" b="0" dirty="0">
                <a:solidFill>
                  <a:srgbClr val="3F3F3F"/>
                </a:solidFill>
                <a:latin typeface="Aptos" panose="020B0004020202020204" pitchFamily="34" charset="0"/>
                <a:sym typeface="Arial"/>
              </a:rPr>
              <a:t>Le </a:t>
            </a:r>
            <a:r>
              <a:rPr lang="de-DE" sz="2000" b="0" dirty="0" err="1">
                <a:solidFill>
                  <a:srgbClr val="3F3F3F"/>
                </a:solidFill>
                <a:latin typeface="Aptos" panose="020B0004020202020204" pitchFamily="34" charset="0"/>
                <a:sym typeface="Arial"/>
              </a:rPr>
              <a:t>specifiche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possono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riferirsi</a:t>
            </a:r>
            <a:r>
              <a:rPr lang="de-DE" sz="2000" b="0" dirty="0">
                <a:solidFill>
                  <a:srgbClr val="3F3F3F"/>
                </a:solidFill>
                <a:latin typeface="Aptos" panose="020B0004020202020204" pitchFamily="34" charset="0"/>
                <a:sym typeface="Arial"/>
              </a:rPr>
              <a:t> a </a:t>
            </a:r>
            <a:r>
              <a:rPr lang="de-DE" sz="2000" b="0" dirty="0" err="1">
                <a:solidFill>
                  <a:srgbClr val="3F3F3F"/>
                </a:solidFill>
                <a:latin typeface="Aptos" panose="020B0004020202020204" pitchFamily="34" charset="0"/>
                <a:sym typeface="Arial"/>
              </a:rPr>
              <a:t>qualsiasi</a:t>
            </a:r>
            <a:r>
              <a:rPr lang="de-DE" sz="2000" b="0" dirty="0">
                <a:solidFill>
                  <a:srgbClr val="3F3F3F"/>
                </a:solidFill>
                <a:latin typeface="Aptos" panose="020B0004020202020204" pitchFamily="34" charset="0"/>
                <a:sym typeface="Arial"/>
              </a:rPr>
              <a:t> fase del </a:t>
            </a:r>
            <a:r>
              <a:rPr lang="de-DE" sz="2000" b="0" dirty="0" err="1">
                <a:solidFill>
                  <a:srgbClr val="3F3F3F"/>
                </a:solidFill>
                <a:latin typeface="Aptos" panose="020B0004020202020204" pitchFamily="34" charset="0"/>
                <a:sym typeface="Arial"/>
              </a:rPr>
              <a:t>ciclo</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vita</a:t>
            </a:r>
            <a:r>
              <a:rPr lang="de-DE" sz="2000" b="0" dirty="0">
                <a:solidFill>
                  <a:srgbClr val="3F3F3F"/>
                </a:solidFill>
                <a:latin typeface="Aptos" panose="020B0004020202020204" pitchFamily="34" charset="0"/>
                <a:sym typeface="Arial"/>
              </a:rPr>
              <a:t>, ad </a:t>
            </a:r>
            <a:r>
              <a:rPr lang="de-DE" sz="2000" b="0" dirty="0" err="1">
                <a:solidFill>
                  <a:srgbClr val="3F3F3F"/>
                </a:solidFill>
                <a:latin typeface="Aptos" panose="020B0004020202020204" pitchFamily="34" charset="0"/>
                <a:sym typeface="Arial"/>
              </a:rPr>
              <a:t>esempio</a:t>
            </a:r>
            <a:r>
              <a:rPr lang="de-DE" sz="2000" b="0" dirty="0">
                <a:solidFill>
                  <a:srgbClr val="3F3F3F"/>
                </a:solidFill>
                <a:latin typeface="Aptos" panose="020B0004020202020204" pitchFamily="34" charset="0"/>
                <a:sym typeface="Arial"/>
              </a:rPr>
              <a:t> ai </a:t>
            </a:r>
            <a:r>
              <a:rPr lang="de-DE" sz="2000" b="0" dirty="0" err="1">
                <a:solidFill>
                  <a:srgbClr val="3F3F3F"/>
                </a:solidFill>
                <a:latin typeface="Aptos" panose="020B0004020202020204" pitchFamily="34" charset="0"/>
                <a:sym typeface="Arial"/>
              </a:rPr>
              <a:t>metodi</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produzione</a:t>
            </a:r>
            <a:r>
              <a:rPr lang="de-DE" sz="2000" b="0" dirty="0">
                <a:solidFill>
                  <a:srgbClr val="3F3F3F"/>
                </a:solidFill>
                <a:latin typeface="Aptos" panose="020B0004020202020204" pitchFamily="34" charset="0"/>
                <a:sym typeface="Arial"/>
              </a:rPr>
              <a:t>.</a:t>
            </a:r>
            <a:endParaRPr dirty="0">
              <a:latin typeface="Aptos" panose="020B00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6"/>
          <p:cNvSpPr txBox="1">
            <a:spLocks noGrp="1"/>
          </p:cNvSpPr>
          <p:nvPr>
            <p:ph type="title"/>
          </p:nvPr>
        </p:nvSpPr>
        <p:spPr>
          <a:xfrm>
            <a:off x="594360" y="406742"/>
            <a:ext cx="7746752"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Linee </a:t>
            </a:r>
            <a:r>
              <a:rPr lang="de-DE" dirty="0" err="1">
                <a:latin typeface="Aptos Serif" panose="02020604070405020304" pitchFamily="18" charset="0"/>
                <a:ea typeface="Arial"/>
                <a:cs typeface="Aptos Serif" panose="02020604070405020304" pitchFamily="18" charset="0"/>
                <a:sym typeface="Arial"/>
              </a:rPr>
              <a:t>guida</a:t>
            </a:r>
            <a:r>
              <a:rPr lang="de-DE" dirty="0">
                <a:latin typeface="Aptos Serif" panose="02020604070405020304" pitchFamily="18" charset="0"/>
                <a:ea typeface="Arial"/>
                <a:cs typeface="Aptos Serif" panose="02020604070405020304" pitchFamily="18" charset="0"/>
                <a:sym typeface="Arial"/>
              </a:rPr>
              <a:t> per </a:t>
            </a:r>
            <a:r>
              <a:rPr lang="de-DE" dirty="0" err="1">
                <a:latin typeface="Aptos Serif" panose="02020604070405020304" pitchFamily="18" charset="0"/>
                <a:ea typeface="Arial"/>
                <a:cs typeface="Aptos Serif" panose="02020604070405020304" pitchFamily="18" charset="0"/>
                <a:sym typeface="Arial"/>
              </a:rPr>
              <a:t>gli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appalti</a:t>
            </a:r>
            <a:r>
              <a:rPr lang="de-DE" dirty="0">
                <a:latin typeface="Aptos Serif" panose="02020604070405020304" pitchFamily="18" charset="0"/>
                <a:ea typeface="Arial"/>
                <a:cs typeface="Aptos Serif" panose="02020604070405020304" pitchFamily="18" charset="0"/>
                <a:sym typeface="Arial"/>
              </a:rPr>
              <a:t> – </a:t>
            </a:r>
            <a:r>
              <a:rPr lang="de-DE" dirty="0" err="1">
                <a:latin typeface="Aptos Serif" panose="02020604070405020304" pitchFamily="18" charset="0"/>
                <a:ea typeface="Arial"/>
                <a:cs typeface="Aptos Serif" panose="02020604070405020304" pitchFamily="18" charset="0"/>
                <a:sym typeface="Arial"/>
              </a:rPr>
              <a:t>Selezione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ed</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esclusione</a:t>
            </a:r>
            <a:endParaRPr dirty="0">
              <a:latin typeface="Aptos Serif" panose="02020604070405020304" pitchFamily="18" charset="0"/>
              <a:cs typeface="Aptos Serif" panose="02020604070405020304" pitchFamily="18" charset="0"/>
            </a:endParaRPr>
          </a:p>
        </p:txBody>
      </p:sp>
      <p:sp>
        <p:nvSpPr>
          <p:cNvPr id="233" name="Google Shape;233;p46"/>
          <p:cNvSpPr txBox="1">
            <a:spLocks noGrp="1"/>
          </p:cNvSpPr>
          <p:nvPr>
            <p:ph type="body" idx="1"/>
          </p:nvPr>
        </p:nvSpPr>
        <p:spPr>
          <a:xfrm>
            <a:off x="594360" y="2148151"/>
            <a:ext cx="8973386" cy="3990796"/>
          </a:xfrm>
          <a:prstGeom prst="rect">
            <a:avLst/>
          </a:prstGeom>
          <a:noFill/>
          <a:ln>
            <a:noFill/>
          </a:ln>
        </p:spPr>
        <p:txBody>
          <a:bodyPr spcFirstLastPara="1" wrap="square" lIns="91425" tIns="45700" rIns="91425" bIns="45700" anchor="ctr" anchorCtr="0">
            <a:spAutoFit/>
          </a:bodyPr>
          <a:lstStyle/>
          <a:p>
            <a:pPr marL="271463" lvl="0" indent="-271463" algn="l" rtl="0">
              <a:lnSpc>
                <a:spcPct val="80000"/>
              </a:lnSpc>
              <a:spcBef>
                <a:spcPts val="2200"/>
              </a:spcBef>
              <a:spcAft>
                <a:spcPts val="0"/>
              </a:spcAft>
              <a:buSzPts val="2400"/>
              <a:buFont typeface="Arial"/>
              <a:buChar char="•"/>
            </a:pPr>
            <a:r>
              <a:rPr lang="de-DE" sz="2000" b="0" dirty="0">
                <a:solidFill>
                  <a:srgbClr val="3F3F3F"/>
                </a:solidFill>
                <a:latin typeface="Aptos" panose="020B0004020202020204" pitchFamily="34" charset="0"/>
                <a:sym typeface="Arial"/>
              </a:rPr>
              <a:t>I </a:t>
            </a:r>
            <a:r>
              <a:rPr lang="de-DE" sz="2000" b="0" dirty="0" err="1">
                <a:solidFill>
                  <a:srgbClr val="3F3F3F"/>
                </a:solidFill>
                <a:latin typeface="Aptos" panose="020B0004020202020204" pitchFamily="34" charset="0"/>
                <a:sym typeface="Arial"/>
              </a:rPr>
              <a:t>motivi</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esclusione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candidati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dipendono</a:t>
            </a:r>
            <a:r>
              <a:rPr lang="de-DE" sz="2000" b="0" dirty="0">
                <a:solidFill>
                  <a:srgbClr val="3F3F3F"/>
                </a:solidFill>
                <a:latin typeface="Aptos" panose="020B0004020202020204" pitchFamily="34" charset="0"/>
                <a:sym typeface="Arial"/>
              </a:rPr>
              <a:t> da </a:t>
            </a:r>
            <a:r>
              <a:rPr lang="de-DE" sz="2000" b="0" dirty="0" err="1">
                <a:solidFill>
                  <a:srgbClr val="3F3F3F"/>
                </a:solidFill>
                <a:latin typeface="Aptos" panose="020B0004020202020204" pitchFamily="34" charset="0"/>
                <a:sym typeface="Arial"/>
              </a:rPr>
              <a:t>gravi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violazioni</a:t>
            </a:r>
            <a:r>
              <a:rPr lang="de-DE" sz="2000" b="0" dirty="0">
                <a:solidFill>
                  <a:srgbClr val="3F3F3F"/>
                </a:solidFill>
                <a:latin typeface="Aptos" panose="020B0004020202020204" pitchFamily="34" charset="0"/>
                <a:sym typeface="Arial"/>
              </a:rPr>
              <a:t> o </a:t>
            </a:r>
            <a:r>
              <a:rPr lang="de-DE" sz="2000" b="0" dirty="0" err="1">
                <a:solidFill>
                  <a:srgbClr val="3F3F3F"/>
                </a:solidFill>
                <a:latin typeface="Aptos" panose="020B0004020202020204" pitchFamily="34" charset="0"/>
                <a:sym typeface="Arial"/>
              </a:rPr>
              <a:t>problemi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verificatisi</a:t>
            </a:r>
            <a:r>
              <a:rPr lang="de-DE" sz="2000" b="0" dirty="0">
                <a:solidFill>
                  <a:srgbClr val="3F3F3F"/>
                </a:solidFill>
                <a:latin typeface="Aptos" panose="020B0004020202020204" pitchFamily="34" charset="0"/>
                <a:sym typeface="Arial"/>
              </a:rPr>
              <a:t> in </a:t>
            </a:r>
            <a:r>
              <a:rPr lang="de-DE" sz="2000" b="0" dirty="0" err="1">
                <a:solidFill>
                  <a:srgbClr val="3F3F3F"/>
                </a:solidFill>
                <a:latin typeface="Aptos" panose="020B0004020202020204" pitchFamily="34" charset="0"/>
                <a:sym typeface="Arial"/>
              </a:rPr>
              <a:t>passato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quali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violazioni</a:t>
            </a:r>
            <a:r>
              <a:rPr lang="de-DE" sz="2000" b="0" dirty="0">
                <a:solidFill>
                  <a:srgbClr val="3F3F3F"/>
                </a:solidFill>
                <a:latin typeface="Aptos" panose="020B0004020202020204" pitchFamily="34" charset="0"/>
                <a:sym typeface="Arial"/>
              </a:rPr>
              <a:t> della </a:t>
            </a:r>
            <a:r>
              <a:rPr lang="de-DE" sz="2000" b="0" dirty="0" err="1">
                <a:solidFill>
                  <a:srgbClr val="3F3F3F"/>
                </a:solidFill>
                <a:latin typeface="Aptos" panose="020B0004020202020204" pitchFamily="34" charset="0"/>
                <a:sym typeface="Arial"/>
              </a:rPr>
              <a:t>legge</a:t>
            </a:r>
            <a:r>
              <a:rPr lang="de-DE" sz="2000" b="0" dirty="0">
                <a:solidFill>
                  <a:srgbClr val="3F3F3F"/>
                </a:solidFill>
                <a:latin typeface="Aptos" panose="020B0004020202020204" pitchFamily="34" charset="0"/>
                <a:sym typeface="Arial"/>
              </a:rPr>
              <a:t> o </a:t>
            </a:r>
            <a:r>
              <a:rPr lang="de-DE" sz="2000" b="0" dirty="0" err="1">
                <a:solidFill>
                  <a:srgbClr val="3F3F3F"/>
                </a:solidFill>
                <a:latin typeface="Aptos" panose="020B0004020202020204" pitchFamily="34" charset="0"/>
                <a:sym typeface="Arial"/>
              </a:rPr>
              <a:t>mancato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pagamento</a:t>
            </a:r>
            <a:r>
              <a:rPr lang="de-DE" sz="2000" b="0" dirty="0">
                <a:solidFill>
                  <a:srgbClr val="3F3F3F"/>
                </a:solidFill>
                <a:latin typeface="Aptos" panose="020B0004020202020204" pitchFamily="34" charset="0"/>
                <a:sym typeface="Arial"/>
              </a:rPr>
              <a:t> delle </a:t>
            </a:r>
            <a:r>
              <a:rPr lang="de-DE" sz="2000" b="0" dirty="0" err="1">
                <a:solidFill>
                  <a:srgbClr val="3F3F3F"/>
                </a:solidFill>
                <a:latin typeface="Aptos" panose="020B0004020202020204" pitchFamily="34" charset="0"/>
                <a:sym typeface="Arial"/>
              </a:rPr>
              <a:t>imposte</a:t>
            </a:r>
            <a:r>
              <a:rPr lang="de-DE" sz="2000" b="0" dirty="0">
                <a:solidFill>
                  <a:srgbClr val="3F3F3F"/>
                </a:solidFill>
                <a:latin typeface="Aptos" panose="020B0004020202020204" pitchFamily="34" charset="0"/>
                <a:sym typeface="Arial"/>
              </a:rPr>
              <a:t> o </a:t>
            </a:r>
            <a:r>
              <a:rPr lang="de-DE" sz="2000" b="0" dirty="0" err="1">
                <a:solidFill>
                  <a:srgbClr val="3F3F3F"/>
                </a:solidFill>
                <a:latin typeface="Aptos" panose="020B0004020202020204" pitchFamily="34" charset="0"/>
                <a:sym typeface="Arial"/>
              </a:rPr>
              <a:t>dei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contributi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previdenziali</a:t>
            </a:r>
            <a:r>
              <a:rPr lang="de-DE" sz="2000" b="0" dirty="0">
                <a:solidFill>
                  <a:srgbClr val="3F3F3F"/>
                </a:solidFill>
                <a:latin typeface="Aptos" panose="020B0004020202020204" pitchFamily="34" charset="0"/>
                <a:sym typeface="Arial"/>
              </a:rPr>
              <a:t>.</a:t>
            </a:r>
            <a:endParaRPr dirty="0">
              <a:latin typeface="Aptos" panose="020B0004020202020204" pitchFamily="34" charset="0"/>
            </a:endParaRPr>
          </a:p>
          <a:p>
            <a:pPr marL="271463" lvl="0" indent="-271463" algn="l" rtl="0">
              <a:lnSpc>
                <a:spcPct val="80000"/>
              </a:lnSpc>
              <a:spcBef>
                <a:spcPts val="2800"/>
              </a:spcBef>
              <a:spcAft>
                <a:spcPts val="0"/>
              </a:spcAft>
              <a:buSzPts val="2400"/>
              <a:buFont typeface="Arial"/>
              <a:buChar char="•"/>
            </a:pPr>
            <a:r>
              <a:rPr lang="de-DE" sz="2000" b="0" dirty="0" err="1">
                <a:solidFill>
                  <a:srgbClr val="3F3F3F"/>
                </a:solidFill>
                <a:latin typeface="Aptos" panose="020B0004020202020204" pitchFamily="34" charset="0"/>
                <a:sym typeface="Arial"/>
              </a:rPr>
              <a:t>Possono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riferirsi</a:t>
            </a:r>
            <a:r>
              <a:rPr lang="de-DE" sz="2000" b="0" dirty="0">
                <a:solidFill>
                  <a:srgbClr val="3F3F3F"/>
                </a:solidFill>
                <a:latin typeface="Aptos" panose="020B0004020202020204" pitchFamily="34" charset="0"/>
                <a:sym typeface="Arial"/>
              </a:rPr>
              <a:t>, ad </a:t>
            </a:r>
            <a:r>
              <a:rPr lang="de-DE" sz="2000" b="0" dirty="0" err="1">
                <a:solidFill>
                  <a:srgbClr val="3F3F3F"/>
                </a:solidFill>
                <a:latin typeface="Aptos" panose="020B0004020202020204" pitchFamily="34" charset="0"/>
                <a:sym typeface="Arial"/>
              </a:rPr>
              <a:t>esempio</a:t>
            </a:r>
            <a:r>
              <a:rPr lang="de-DE" sz="2000" b="0" dirty="0">
                <a:solidFill>
                  <a:srgbClr val="3F3F3F"/>
                </a:solidFill>
                <a:latin typeface="Aptos" panose="020B0004020202020204" pitchFamily="34" charset="0"/>
                <a:sym typeface="Arial"/>
              </a:rPr>
              <a:t>, al </a:t>
            </a:r>
            <a:r>
              <a:rPr lang="de-DE" sz="2000" b="0" dirty="0" err="1">
                <a:solidFill>
                  <a:srgbClr val="3F3F3F"/>
                </a:solidFill>
                <a:latin typeface="Aptos" panose="020B0004020202020204" pitchFamily="34" charset="0"/>
                <a:sym typeface="Arial"/>
              </a:rPr>
              <a:t>mancato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rispetto</a:t>
            </a:r>
            <a:r>
              <a:rPr lang="de-DE" sz="2000" b="0" dirty="0">
                <a:solidFill>
                  <a:srgbClr val="3F3F3F"/>
                </a:solidFill>
                <a:latin typeface="Aptos" panose="020B0004020202020204" pitchFamily="34" charset="0"/>
                <a:sym typeface="Arial"/>
              </a:rPr>
              <a:t> delle </a:t>
            </a:r>
            <a:r>
              <a:rPr lang="de-DE" sz="2000" b="0" dirty="0" err="1">
                <a:solidFill>
                  <a:srgbClr val="3F3F3F"/>
                </a:solidFill>
                <a:latin typeface="Aptos" panose="020B0004020202020204" pitchFamily="34" charset="0"/>
                <a:sym typeface="Arial"/>
              </a:rPr>
              <a:t>leggi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ambientali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vigenti</a:t>
            </a:r>
            <a:r>
              <a:rPr lang="de-DE" sz="2000" b="0" dirty="0">
                <a:solidFill>
                  <a:srgbClr val="3F3F3F"/>
                </a:solidFill>
                <a:latin typeface="Aptos" panose="020B0004020202020204" pitchFamily="34" charset="0"/>
                <a:sym typeface="Arial"/>
              </a:rPr>
              <a:t>.</a:t>
            </a:r>
            <a:endParaRPr dirty="0">
              <a:latin typeface="Aptos" panose="020B0004020202020204" pitchFamily="34" charset="0"/>
            </a:endParaRPr>
          </a:p>
          <a:p>
            <a:pPr marL="271463" lvl="0" indent="-271463" algn="l" rtl="0">
              <a:lnSpc>
                <a:spcPct val="80000"/>
              </a:lnSpc>
              <a:spcBef>
                <a:spcPts val="2800"/>
              </a:spcBef>
              <a:spcAft>
                <a:spcPts val="0"/>
              </a:spcAft>
              <a:buSzPts val="2400"/>
              <a:buFont typeface="Arial"/>
              <a:buChar char="•"/>
            </a:pPr>
            <a:r>
              <a:rPr lang="de-DE" sz="2000" b="0" dirty="0">
                <a:solidFill>
                  <a:srgbClr val="3F3F3F"/>
                </a:solidFill>
                <a:latin typeface="Aptos" panose="020B0004020202020204" pitchFamily="34" charset="0"/>
                <a:sym typeface="Arial"/>
              </a:rPr>
              <a:t>I </a:t>
            </a:r>
            <a:r>
              <a:rPr lang="de-DE" sz="2000" b="0" dirty="0" err="1">
                <a:solidFill>
                  <a:srgbClr val="3F3F3F"/>
                </a:solidFill>
                <a:latin typeface="Aptos" panose="020B0004020202020204" pitchFamily="34" charset="0"/>
                <a:sym typeface="Arial"/>
              </a:rPr>
              <a:t>criteri</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selezione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consentono</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determinare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quali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aziende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dispongono</a:t>
            </a:r>
            <a:r>
              <a:rPr lang="de-DE" sz="2000" b="0" dirty="0">
                <a:solidFill>
                  <a:srgbClr val="3F3F3F"/>
                </a:solidFill>
                <a:latin typeface="Aptos" panose="020B0004020202020204" pitchFamily="34" charset="0"/>
                <a:sym typeface="Arial"/>
              </a:rPr>
              <a:t> delle </a:t>
            </a:r>
            <a:r>
              <a:rPr lang="de-DE" sz="2000" b="0" dirty="0" err="1">
                <a:solidFill>
                  <a:srgbClr val="3F3F3F"/>
                </a:solidFill>
                <a:latin typeface="Aptos" panose="020B0004020202020204" pitchFamily="34" charset="0"/>
                <a:sym typeface="Arial"/>
              </a:rPr>
              <a:t>capacità</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tecniche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professionali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necessarie</a:t>
            </a:r>
            <a:r>
              <a:rPr lang="de-DE" sz="2000" b="0" dirty="0">
                <a:solidFill>
                  <a:srgbClr val="3F3F3F"/>
                </a:solidFill>
                <a:latin typeface="Aptos" panose="020B0004020202020204" pitchFamily="34" charset="0"/>
                <a:sym typeface="Arial"/>
              </a:rPr>
              <a:t> per </a:t>
            </a:r>
            <a:r>
              <a:rPr lang="de-DE" sz="2000" b="0" dirty="0" err="1">
                <a:solidFill>
                  <a:srgbClr val="3F3F3F"/>
                </a:solidFill>
                <a:latin typeface="Aptos" panose="020B0004020202020204" pitchFamily="34" charset="0"/>
                <a:sym typeface="Arial"/>
              </a:rPr>
              <a:t>l’esecuzione</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un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appalto</a:t>
            </a:r>
            <a:r>
              <a:rPr lang="de-DE" sz="2000" b="0" dirty="0">
                <a:solidFill>
                  <a:srgbClr val="3F3F3F"/>
                </a:solidFill>
                <a:latin typeface="Aptos" panose="020B0004020202020204" pitchFamily="34" charset="0"/>
                <a:sym typeface="Arial"/>
              </a:rPr>
              <a:t>.</a:t>
            </a:r>
            <a:endParaRPr dirty="0">
              <a:latin typeface="Aptos" panose="020B0004020202020204" pitchFamily="34" charset="0"/>
            </a:endParaRPr>
          </a:p>
          <a:p>
            <a:pPr marL="271463" lvl="0" indent="-271463" algn="l" rtl="0">
              <a:lnSpc>
                <a:spcPct val="80000"/>
              </a:lnSpc>
              <a:spcBef>
                <a:spcPts val="2800"/>
              </a:spcBef>
              <a:spcAft>
                <a:spcPts val="600"/>
              </a:spcAft>
              <a:buSzPts val="2400"/>
              <a:buFont typeface="Arial"/>
              <a:buChar char="•"/>
            </a:pPr>
            <a:r>
              <a:rPr lang="de-DE" sz="2000" b="0" dirty="0" err="1">
                <a:solidFill>
                  <a:srgbClr val="3F3F3F"/>
                </a:solidFill>
                <a:latin typeface="Aptos" panose="020B0004020202020204" pitchFamily="34" charset="0"/>
                <a:sym typeface="Arial"/>
              </a:rPr>
              <a:t>L’esclusione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a:t>
            </a:r>
            <a:r>
              <a:rPr lang="de-DE" sz="2000" b="0" dirty="0">
                <a:solidFill>
                  <a:srgbClr val="3F3F3F"/>
                </a:solidFill>
                <a:latin typeface="Aptos" panose="020B0004020202020204" pitchFamily="34" charset="0"/>
                <a:sym typeface="Arial"/>
              </a:rPr>
              <a:t> la </a:t>
            </a:r>
            <a:r>
              <a:rPr lang="de-DE" sz="2000" b="0" dirty="0" err="1">
                <a:solidFill>
                  <a:srgbClr val="3F3F3F"/>
                </a:solidFill>
                <a:latin typeface="Aptos" panose="020B0004020202020204" pitchFamily="34" charset="0"/>
                <a:sym typeface="Arial"/>
              </a:rPr>
              <a:t>selezione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devono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essere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proporzionate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basate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su</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criteri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prestabiliti</a:t>
            </a:r>
            <a:r>
              <a:rPr lang="de-DE" sz="2000" b="0" dirty="0">
                <a:solidFill>
                  <a:srgbClr val="3F3F3F"/>
                </a:solidFill>
                <a:latin typeface="Aptos" panose="020B0004020202020204" pitchFamily="34" charset="0"/>
                <a:sym typeface="Arial"/>
              </a:rPr>
              <a:t>.</a:t>
            </a:r>
            <a:endParaRPr dirty="0">
              <a:latin typeface="Aptos" panose="020B00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7"/>
          <p:cNvSpPr txBox="1">
            <a:spLocks noGrp="1"/>
          </p:cNvSpPr>
          <p:nvPr>
            <p:ph type="title"/>
          </p:nvPr>
        </p:nvSpPr>
        <p:spPr>
          <a:xfrm>
            <a:off x="594360" y="471167"/>
            <a:ext cx="7746752"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Linee </a:t>
            </a:r>
            <a:r>
              <a:rPr lang="de-DE" dirty="0" err="1">
                <a:latin typeface="Aptos Serif" panose="02020604070405020304" pitchFamily="18" charset="0"/>
                <a:ea typeface="Arial"/>
                <a:cs typeface="Aptos Serif" panose="02020604070405020304" pitchFamily="18" charset="0"/>
                <a:sym typeface="Arial"/>
              </a:rPr>
              <a:t>guida</a:t>
            </a:r>
            <a:r>
              <a:rPr lang="de-DE" dirty="0">
                <a:latin typeface="Aptos Serif" panose="02020604070405020304" pitchFamily="18" charset="0"/>
                <a:ea typeface="Arial"/>
                <a:cs typeface="Aptos Serif" panose="02020604070405020304" pitchFamily="18" charset="0"/>
                <a:sym typeface="Arial"/>
              </a:rPr>
              <a:t> per </a:t>
            </a:r>
            <a:r>
              <a:rPr lang="de-DE" dirty="0" err="1">
                <a:latin typeface="Aptos Serif" panose="02020604070405020304" pitchFamily="18" charset="0"/>
                <a:ea typeface="Arial"/>
                <a:cs typeface="Aptos Serif" panose="02020604070405020304" pitchFamily="18" charset="0"/>
                <a:sym typeface="Arial"/>
              </a:rPr>
              <a:t>gli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appalti</a:t>
            </a:r>
            <a:r>
              <a:rPr lang="de-DE" dirty="0">
                <a:latin typeface="Aptos Serif" panose="02020604070405020304" pitchFamily="18" charset="0"/>
                <a:ea typeface="Arial"/>
                <a:cs typeface="Aptos Serif" panose="02020604070405020304" pitchFamily="18" charset="0"/>
                <a:sym typeface="Arial"/>
              </a:rPr>
              <a:t> – </a:t>
            </a:r>
            <a:r>
              <a:rPr lang="de-DE" dirty="0" err="1">
                <a:latin typeface="Aptos Serif" panose="02020604070405020304" pitchFamily="18" charset="0"/>
                <a:ea typeface="Arial"/>
                <a:cs typeface="Aptos Serif" panose="02020604070405020304" pitchFamily="18" charset="0"/>
                <a:sym typeface="Arial"/>
              </a:rPr>
              <a:t>Criteri</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aggiudicazione</a:t>
            </a:r>
            <a:endParaRPr dirty="0">
              <a:latin typeface="Aptos Serif" panose="02020604070405020304" pitchFamily="18" charset="0"/>
              <a:cs typeface="Aptos Serif" panose="02020604070405020304" pitchFamily="18" charset="0"/>
            </a:endParaRPr>
          </a:p>
        </p:txBody>
      </p:sp>
      <p:sp>
        <p:nvSpPr>
          <p:cNvPr id="240" name="Google Shape;240;p47"/>
          <p:cNvSpPr txBox="1">
            <a:spLocks noGrp="1"/>
          </p:cNvSpPr>
          <p:nvPr>
            <p:ph type="body" idx="1"/>
          </p:nvPr>
        </p:nvSpPr>
        <p:spPr>
          <a:xfrm>
            <a:off x="594360" y="2573909"/>
            <a:ext cx="8973386" cy="3139281"/>
          </a:xfrm>
          <a:prstGeom prst="rect">
            <a:avLst/>
          </a:prstGeom>
          <a:noFill/>
          <a:ln>
            <a:noFill/>
          </a:ln>
        </p:spPr>
        <p:txBody>
          <a:bodyPr spcFirstLastPara="1" wrap="square" lIns="91425" tIns="45700" rIns="91425" bIns="45700" anchor="ctr" anchorCtr="0">
            <a:spAutoFit/>
          </a:bodyPr>
          <a:lstStyle/>
          <a:p>
            <a:pPr marL="271463" lvl="0" indent="-271463" algn="l" rtl="0">
              <a:lnSpc>
                <a:spcPct val="80000"/>
              </a:lnSpc>
              <a:spcBef>
                <a:spcPts val="2200"/>
              </a:spcBef>
              <a:spcAft>
                <a:spcPts val="0"/>
              </a:spcAft>
              <a:buSzPts val="2400"/>
              <a:buFont typeface="Arial"/>
              <a:buChar char="•"/>
            </a:pPr>
            <a:r>
              <a:rPr lang="de-DE" sz="2000" b="0" dirty="0">
                <a:solidFill>
                  <a:srgbClr val="3F3F3F"/>
                </a:solidFill>
                <a:latin typeface="Aptos" panose="020B0004020202020204" pitchFamily="34" charset="0"/>
                <a:sym typeface="Arial"/>
              </a:rPr>
              <a:t>Gli </a:t>
            </a:r>
            <a:r>
              <a:rPr lang="de-DE" sz="2000" b="0" dirty="0" err="1">
                <a:solidFill>
                  <a:srgbClr val="3F3F3F"/>
                </a:solidFill>
                <a:latin typeface="Aptos" panose="020B0004020202020204" pitchFamily="34" charset="0"/>
                <a:sym typeface="Arial"/>
              </a:rPr>
              <a:t>appalti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vengono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aggiudicati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sulla</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base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dell’offerta</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economicamente</a:t>
            </a:r>
            <a:r>
              <a:rPr lang="de-DE" sz="2000" b="0" dirty="0">
                <a:solidFill>
                  <a:srgbClr val="3F3F3F"/>
                </a:solidFill>
                <a:latin typeface="Aptos" panose="020B0004020202020204" pitchFamily="34" charset="0"/>
                <a:sym typeface="Arial"/>
              </a:rPr>
              <a:t> più </a:t>
            </a:r>
            <a:r>
              <a:rPr lang="de-DE" sz="2000" b="0" dirty="0" err="1">
                <a:solidFill>
                  <a:srgbClr val="3F3F3F"/>
                </a:solidFill>
                <a:latin typeface="Aptos" panose="020B0004020202020204" pitchFamily="34" charset="0"/>
                <a:sym typeface="Arial"/>
              </a:rPr>
              <a:t>vantaggiosa</a:t>
            </a:r>
            <a:r>
              <a:rPr lang="de-DE" sz="2000" b="0" dirty="0">
                <a:solidFill>
                  <a:srgbClr val="3F3F3F"/>
                </a:solidFill>
                <a:latin typeface="Aptos" panose="020B0004020202020204" pitchFamily="34" charset="0"/>
                <a:sym typeface="Arial"/>
              </a:rPr>
              <a:t> (MEAT).</a:t>
            </a:r>
            <a:endParaRPr dirty="0">
              <a:latin typeface="Aptos" panose="020B0004020202020204" pitchFamily="34" charset="0"/>
            </a:endParaRPr>
          </a:p>
          <a:p>
            <a:pPr marL="271463" lvl="0" indent="-271463" algn="l" rtl="0">
              <a:lnSpc>
                <a:spcPct val="80000"/>
              </a:lnSpc>
              <a:spcBef>
                <a:spcPts val="2800"/>
              </a:spcBef>
              <a:spcAft>
                <a:spcPts val="0"/>
              </a:spcAft>
              <a:buSzPts val="2400"/>
              <a:buFont typeface="Arial"/>
              <a:buChar char="•"/>
            </a:pPr>
            <a:r>
              <a:rPr lang="de-DE" sz="2000" b="0" dirty="0" err="1">
                <a:solidFill>
                  <a:srgbClr val="3F3F3F"/>
                </a:solidFill>
                <a:latin typeface="Aptos" panose="020B0004020202020204" pitchFamily="34" charset="0"/>
                <a:sym typeface="Arial"/>
              </a:rPr>
              <a:t>Ciò</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consente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all’amministrazione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aggiudicatrice</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stabilire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una</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combinazione</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criteri</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costo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qualità</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comprese</a:t>
            </a:r>
            <a:r>
              <a:rPr lang="de-DE" sz="2000" b="0" dirty="0">
                <a:solidFill>
                  <a:srgbClr val="3F3F3F"/>
                </a:solidFill>
                <a:latin typeface="Aptos" panose="020B0004020202020204" pitchFamily="34" charset="0"/>
                <a:sym typeface="Arial"/>
              </a:rPr>
              <a:t> le </a:t>
            </a:r>
            <a:r>
              <a:rPr lang="de-DE" sz="2000" b="0" dirty="0" err="1">
                <a:solidFill>
                  <a:srgbClr val="3F3F3F"/>
                </a:solidFill>
                <a:latin typeface="Aptos" panose="020B0004020202020204" pitchFamily="34" charset="0"/>
                <a:sym typeface="Arial"/>
              </a:rPr>
              <a:t>caratteristiche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ambientali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purché</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siano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attinenti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all’oggetto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dell’appalto</a:t>
            </a:r>
            <a:r>
              <a:rPr lang="de-DE" sz="2000" b="0" dirty="0">
                <a:solidFill>
                  <a:srgbClr val="3F3F3F"/>
                </a:solidFill>
                <a:latin typeface="Aptos" panose="020B0004020202020204" pitchFamily="34" charset="0"/>
                <a:sym typeface="Arial"/>
              </a:rPr>
              <a:t>.</a:t>
            </a:r>
            <a:endParaRPr dirty="0">
              <a:latin typeface="Aptos" panose="020B0004020202020204" pitchFamily="34" charset="0"/>
            </a:endParaRPr>
          </a:p>
          <a:p>
            <a:pPr marL="271463" lvl="0" indent="-271463" algn="l" rtl="0">
              <a:lnSpc>
                <a:spcPct val="80000"/>
              </a:lnSpc>
              <a:spcBef>
                <a:spcPts val="2800"/>
              </a:spcBef>
              <a:spcAft>
                <a:spcPts val="600"/>
              </a:spcAft>
              <a:buSzPts val="2400"/>
              <a:buFont typeface="Arial"/>
              <a:buChar char="•"/>
            </a:pPr>
            <a:r>
              <a:rPr lang="de-DE" sz="2000" b="0" dirty="0" err="1">
                <a:solidFill>
                  <a:srgbClr val="3F3F3F"/>
                </a:solidFill>
                <a:latin typeface="Aptos" panose="020B0004020202020204" pitchFamily="34" charset="0"/>
                <a:sym typeface="Arial"/>
              </a:rPr>
              <a:t>È</a:t>
            </a:r>
            <a:r>
              <a:rPr lang="de-DE" sz="2000" b="0" dirty="0">
                <a:solidFill>
                  <a:srgbClr val="3F3F3F"/>
                </a:solidFill>
                <a:latin typeface="Aptos" panose="020B0004020202020204" pitchFamily="34" charset="0"/>
                <a:sym typeface="Arial"/>
              </a:rPr>
              <a:t> possibile </a:t>
            </a:r>
            <a:r>
              <a:rPr lang="de-DE" sz="2000" b="0" dirty="0" err="1">
                <a:solidFill>
                  <a:srgbClr val="3F3F3F"/>
                </a:solidFill>
                <a:latin typeface="Aptos" panose="020B0004020202020204" pitchFamily="34" charset="0"/>
                <a:sym typeface="Arial"/>
              </a:rPr>
              <a:t>applicare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un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calcolo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costi</a:t>
            </a:r>
            <a:r>
              <a:rPr lang="de-DE" sz="2000" b="0" dirty="0">
                <a:solidFill>
                  <a:srgbClr val="3F3F3F"/>
                </a:solidFill>
                <a:latin typeface="Aptos" panose="020B0004020202020204" pitchFamily="34" charset="0"/>
                <a:sym typeface="Arial"/>
              </a:rPr>
              <a:t> del </a:t>
            </a:r>
            <a:r>
              <a:rPr lang="de-DE" sz="2000" b="0" dirty="0" err="1">
                <a:solidFill>
                  <a:srgbClr val="3F3F3F"/>
                </a:solidFill>
                <a:latin typeface="Aptos" panose="020B0004020202020204" pitchFamily="34" charset="0"/>
                <a:sym typeface="Arial"/>
              </a:rPr>
              <a:t>ciclo</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vita</a:t>
            </a:r>
            <a:r>
              <a:rPr lang="de-DE" sz="2000" b="0" dirty="0">
                <a:solidFill>
                  <a:srgbClr val="3F3F3F"/>
                </a:solidFill>
                <a:latin typeface="Aptos" panose="020B0004020202020204" pitchFamily="34" charset="0"/>
                <a:sym typeface="Arial"/>
              </a:rPr>
              <a:t> (LCC), </a:t>
            </a:r>
            <a:r>
              <a:rPr lang="de-DE" sz="2000" b="0" dirty="0" err="1">
                <a:solidFill>
                  <a:srgbClr val="3F3F3F"/>
                </a:solidFill>
                <a:latin typeface="Aptos" panose="020B0004020202020204" pitchFamily="34" charset="0"/>
                <a:sym typeface="Arial"/>
              </a:rPr>
              <a:t>compresi</a:t>
            </a:r>
            <a:r>
              <a:rPr lang="de-DE" sz="2000" b="0" dirty="0">
                <a:solidFill>
                  <a:srgbClr val="3F3F3F"/>
                </a:solidFill>
                <a:latin typeface="Aptos" panose="020B0004020202020204" pitchFamily="34" charset="0"/>
                <a:sym typeface="Arial"/>
              </a:rPr>
              <a:t> i </a:t>
            </a:r>
            <a:r>
              <a:rPr lang="de-DE" sz="2000" b="0" dirty="0" err="1">
                <a:solidFill>
                  <a:srgbClr val="3F3F3F"/>
                </a:solidFill>
                <a:latin typeface="Aptos" panose="020B0004020202020204" pitchFamily="34" charset="0"/>
                <a:sym typeface="Arial"/>
              </a:rPr>
              <a:t>costi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attribuibili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agli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effetti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ambientali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esterni</a:t>
            </a:r>
            <a:r>
              <a:rPr lang="de-DE" sz="2000" b="0" dirty="0">
                <a:solidFill>
                  <a:srgbClr val="3F3F3F"/>
                </a:solidFill>
                <a:latin typeface="Aptos" panose="020B0004020202020204" pitchFamily="34" charset="0"/>
                <a:sym typeface="Arial"/>
              </a:rPr>
              <a:t> (ad </a:t>
            </a:r>
            <a:r>
              <a:rPr lang="de-DE" sz="2000" b="0" dirty="0" err="1">
                <a:solidFill>
                  <a:srgbClr val="3F3F3F"/>
                </a:solidFill>
                <a:latin typeface="Aptos" panose="020B0004020202020204" pitchFamily="34" charset="0"/>
                <a:sym typeface="Arial"/>
              </a:rPr>
              <a:t>esempio</a:t>
            </a:r>
            <a:r>
              <a:rPr lang="de-DE" sz="2000" b="0" dirty="0">
                <a:solidFill>
                  <a:srgbClr val="3F3F3F"/>
                </a:solidFill>
                <a:latin typeface="Aptos" panose="020B0004020202020204" pitchFamily="34" charset="0"/>
                <a:sym typeface="Arial"/>
              </a:rPr>
              <a:t> le </a:t>
            </a:r>
            <a:r>
              <a:rPr lang="de-DE" sz="2000" b="0" dirty="0" err="1">
                <a:solidFill>
                  <a:srgbClr val="3F3F3F"/>
                </a:solidFill>
                <a:latin typeface="Aptos" panose="020B0004020202020204" pitchFamily="34" charset="0"/>
                <a:sym typeface="Arial"/>
              </a:rPr>
              <a:t>emissioni</a:t>
            </a:r>
            <a:r>
              <a:rPr lang="de-DE" sz="2000" b="0" dirty="0">
                <a:solidFill>
                  <a:srgbClr val="3F3F3F"/>
                </a:solidFill>
                <a:latin typeface="Aptos" panose="020B0004020202020204" pitchFamily="34" charset="0"/>
                <a:sym typeface="Arial"/>
              </a:rPr>
              <a:t> di gas </a:t>
            </a:r>
            <a:r>
              <a:rPr lang="de-DE" sz="2000" b="0" dirty="0" err="1">
                <a:solidFill>
                  <a:srgbClr val="3F3F3F"/>
                </a:solidFill>
                <a:latin typeface="Aptos" panose="020B0004020202020204" pitchFamily="34" charset="0"/>
                <a:sym typeface="Arial"/>
              </a:rPr>
              <a:t>serra</a:t>
            </a:r>
            <a:r>
              <a:rPr lang="de-DE" sz="2000" b="0" dirty="0">
                <a:solidFill>
                  <a:srgbClr val="3F3F3F"/>
                </a:solidFill>
                <a:latin typeface="Aptos" panose="020B0004020202020204" pitchFamily="34" charset="0"/>
                <a:sym typeface="Arial"/>
              </a:rPr>
              <a:t>).</a:t>
            </a:r>
            <a:endParaRPr dirty="0">
              <a:latin typeface="Aptos"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solidFill>
                  <a:schemeClr val="dk1"/>
                </a:solidFill>
                <a:latin typeface="Aptos Serif" panose="02020604070405020304" pitchFamily="18" charset="0"/>
                <a:ea typeface="Arial"/>
                <a:cs typeface="Aptos Serif" panose="02020604070405020304" pitchFamily="18" charset="0"/>
                <a:sym typeface="Arial"/>
              </a:rPr>
              <a:t>Agenda</a:t>
            </a:r>
            <a:endParaRPr dirty="0">
              <a:latin typeface="Aptos Serif" panose="02020604070405020304" pitchFamily="18" charset="0"/>
              <a:ea typeface="Arial"/>
              <a:cs typeface="Aptos Serif" panose="02020604070405020304" pitchFamily="18" charset="0"/>
              <a:sym typeface="Arial"/>
            </a:endParaRPr>
          </a:p>
        </p:txBody>
      </p:sp>
      <p:sp>
        <p:nvSpPr>
          <p:cNvPr id="111" name="Google Shape;111;p6"/>
          <p:cNvSpPr txBox="1">
            <a:spLocks noGrp="1"/>
          </p:cNvSpPr>
          <p:nvPr>
            <p:ph type="body" idx="1"/>
          </p:nvPr>
        </p:nvSpPr>
        <p:spPr>
          <a:xfrm>
            <a:off x="594360" y="2328820"/>
            <a:ext cx="6787747" cy="3708517"/>
          </a:xfrm>
          <a:prstGeom prst="rect">
            <a:avLst/>
          </a:prstGeom>
          <a:noFill/>
          <a:ln>
            <a:noFill/>
          </a:ln>
        </p:spPr>
        <p:txBody>
          <a:bodyPr spcFirstLastPara="1" wrap="square" lIns="0" tIns="228600" rIns="0" bIns="0" anchor="t" anchorCtr="0">
            <a:normAutofit fontScale="92500" lnSpcReduction="20000"/>
          </a:bodyPr>
          <a:lstStyle/>
          <a:p>
            <a:pPr marL="228600" lvl="0" indent="0" algn="l" rtl="0">
              <a:lnSpc>
                <a:spcPct val="120000"/>
              </a:lnSpc>
              <a:spcBef>
                <a:spcPts val="2200"/>
              </a:spcBef>
              <a:spcAft>
                <a:spcPts val="0"/>
              </a:spcAft>
              <a:buSzPct val="141176"/>
              <a:buNone/>
            </a:pPr>
            <a:r>
              <a:rPr lang="de-DE" sz="2000" dirty="0" err="1">
                <a:solidFill>
                  <a:srgbClr val="AFC740"/>
                </a:solidFill>
                <a:latin typeface="Aptos" panose="020B0004020202020204" pitchFamily="34" charset="0"/>
                <a:sym typeface="Arial"/>
              </a:rPr>
              <a:t>Nozioni</a:t>
            </a:r>
            <a:r>
              <a:rPr lang="de-DE" sz="2000" dirty="0">
                <a:solidFill>
                  <a:srgbClr val="AFC740"/>
                </a:solidFill>
                <a:latin typeface="Aptos" panose="020B0004020202020204" pitchFamily="34" charset="0"/>
                <a:sym typeface="Arial"/>
              </a:rPr>
              <a:t> di </a:t>
            </a:r>
            <a:r>
              <a:rPr lang="de-DE" sz="2000" dirty="0" err="1">
                <a:solidFill>
                  <a:srgbClr val="AFC740"/>
                </a:solidFill>
                <a:latin typeface="Aptos" panose="020B0004020202020204" pitchFamily="34" charset="0"/>
                <a:sym typeface="Arial"/>
              </a:rPr>
              <a:t>base</a:t>
            </a:r>
            <a:r>
              <a:rPr lang="de-DE" sz="2000" dirty="0">
                <a:solidFill>
                  <a:srgbClr val="AFC740"/>
                </a:solidFill>
                <a:latin typeface="Aptos" panose="020B0004020202020204" pitchFamily="34" charset="0"/>
                <a:sym typeface="Arial"/>
              </a:rPr>
              <a:t> </a:t>
            </a:r>
            <a:r>
              <a:rPr lang="de-DE" sz="2000" dirty="0" err="1">
                <a:solidFill>
                  <a:srgbClr val="AFC740"/>
                </a:solidFill>
                <a:latin typeface="Aptos" panose="020B0004020202020204" pitchFamily="34" charset="0"/>
                <a:sym typeface="Arial"/>
              </a:rPr>
              <a:t>sull’approvvigionamento</a:t>
            </a:r>
            <a:r>
              <a:rPr lang="de-DE" sz="2000" dirty="0">
                <a:solidFill>
                  <a:srgbClr val="AFC740"/>
                </a:solidFill>
                <a:latin typeface="Aptos" panose="020B0004020202020204" pitchFamily="34" charset="0"/>
                <a:sym typeface="Arial"/>
              </a:rPr>
              <a:t> </a:t>
            </a:r>
            <a:r>
              <a:rPr lang="de-DE" sz="2000" dirty="0" err="1">
                <a:solidFill>
                  <a:srgbClr val="AFC740"/>
                </a:solidFill>
                <a:latin typeface="Aptos" panose="020B0004020202020204" pitchFamily="34" charset="0"/>
                <a:sym typeface="Arial"/>
              </a:rPr>
              <a:t>sostenibile</a:t>
            </a:r>
            <a:endParaRPr sz="2000" dirty="0">
              <a:latin typeface="Aptos" panose="020B0004020202020204" pitchFamily="34" charset="0"/>
              <a:sym typeface="Arial"/>
            </a:endParaRPr>
          </a:p>
          <a:p>
            <a:pPr marL="685800" lvl="0" indent="-443753" algn="l" rtl="0">
              <a:lnSpc>
                <a:spcPct val="120000"/>
              </a:lnSpc>
              <a:spcBef>
                <a:spcPts val="2200"/>
              </a:spcBef>
              <a:spcAft>
                <a:spcPts val="0"/>
              </a:spcAft>
              <a:buSzPct val="141176"/>
              <a:buFont typeface="Arial"/>
              <a:buAutoNum type="arabicPeriod"/>
            </a:pPr>
            <a:r>
              <a:rPr lang="de-DE" sz="2000" dirty="0" err="1">
                <a:latin typeface="Aptos" panose="020B0004020202020204" pitchFamily="34" charset="0"/>
                <a:sym typeface="Arial"/>
              </a:rPr>
              <a:t>Introduzione</a:t>
            </a:r>
            <a:endParaRPr dirty="0">
              <a:latin typeface="Aptos" panose="020B0004020202020204" pitchFamily="34" charset="0"/>
            </a:endParaRPr>
          </a:p>
          <a:p>
            <a:pPr marL="685800" lvl="0" indent="-443753" algn="l" rtl="0">
              <a:lnSpc>
                <a:spcPct val="120000"/>
              </a:lnSpc>
              <a:spcBef>
                <a:spcPts val="2200"/>
              </a:spcBef>
              <a:spcAft>
                <a:spcPts val="0"/>
              </a:spcAft>
              <a:buSzPct val="141176"/>
              <a:buFont typeface="Arial"/>
              <a:buAutoNum type="arabicPeriod"/>
            </a:pPr>
            <a:r>
              <a:rPr lang="de-DE" sz="2000" dirty="0" err="1">
                <a:latin typeface="Aptos" panose="020B0004020202020204" pitchFamily="34" charset="0"/>
                <a:sym typeface="Arial"/>
              </a:rPr>
              <a:t>Strumenti</a:t>
            </a:r>
            <a:r>
              <a:rPr lang="de-DE" sz="2000" dirty="0">
                <a:latin typeface="Aptos" panose="020B0004020202020204" pitchFamily="34" charset="0"/>
                <a:sym typeface="Arial"/>
              </a:rPr>
              <a:t> </a:t>
            </a:r>
            <a:r>
              <a:rPr lang="de-DE" sz="2000" dirty="0" err="1">
                <a:latin typeface="Aptos" panose="020B0004020202020204" pitchFamily="34" charset="0"/>
                <a:sym typeface="Arial"/>
              </a:rPr>
              <a:t>giuridici</a:t>
            </a:r>
            <a:r>
              <a:rPr lang="de-DE" sz="2000" dirty="0">
                <a:latin typeface="Aptos" panose="020B0004020202020204" pitchFamily="34" charset="0"/>
                <a:sym typeface="Arial"/>
              </a:rPr>
              <a:t> </a:t>
            </a:r>
            <a:r>
              <a:rPr lang="de-DE" sz="2000" dirty="0" err="1">
                <a:latin typeface="Aptos" panose="020B0004020202020204" pitchFamily="34" charset="0"/>
                <a:sym typeface="Arial"/>
              </a:rPr>
              <a:t>importanti</a:t>
            </a:r>
            <a:r>
              <a:rPr lang="de-DE" sz="2000" dirty="0">
                <a:latin typeface="Aptos" panose="020B0004020202020204" pitchFamily="34" charset="0"/>
                <a:sym typeface="Arial"/>
              </a:rPr>
              <a:t> a </a:t>
            </a:r>
            <a:r>
              <a:rPr lang="de-DE" sz="2000" dirty="0" err="1">
                <a:latin typeface="Aptos" panose="020B0004020202020204" pitchFamily="34" charset="0"/>
                <a:sym typeface="Arial"/>
              </a:rPr>
              <a:t>livello</a:t>
            </a:r>
            <a:r>
              <a:rPr lang="de-DE" sz="2000" dirty="0">
                <a:latin typeface="Aptos" panose="020B0004020202020204" pitchFamily="34" charset="0"/>
                <a:sym typeface="Arial"/>
              </a:rPr>
              <a:t> UE</a:t>
            </a:r>
            <a:endParaRPr dirty="0">
              <a:latin typeface="Aptos" panose="020B0004020202020204" pitchFamily="34" charset="0"/>
            </a:endParaRPr>
          </a:p>
          <a:p>
            <a:pPr marL="685800" lvl="0" indent="-443753" algn="l" rtl="0">
              <a:lnSpc>
                <a:spcPct val="120000"/>
              </a:lnSpc>
              <a:spcBef>
                <a:spcPts val="2200"/>
              </a:spcBef>
              <a:spcAft>
                <a:spcPts val="0"/>
              </a:spcAft>
              <a:buSzPct val="141176"/>
              <a:buFont typeface="Arial"/>
              <a:buAutoNum type="arabicPeriod"/>
            </a:pPr>
            <a:r>
              <a:rPr lang="de-DE" sz="2000" dirty="0" err="1">
                <a:latin typeface="Aptos" panose="020B0004020202020204" pitchFamily="34" charset="0"/>
                <a:sym typeface="Arial"/>
              </a:rPr>
              <a:t>Integrazione</a:t>
            </a:r>
            <a:r>
              <a:rPr lang="de-DE" sz="2000" dirty="0">
                <a:latin typeface="Aptos" panose="020B0004020202020204" pitchFamily="34" charset="0"/>
                <a:sym typeface="Arial"/>
              </a:rPr>
              <a:t> della </a:t>
            </a:r>
            <a:r>
              <a:rPr lang="de-DE" sz="2000" dirty="0" err="1">
                <a:latin typeface="Aptos" panose="020B0004020202020204" pitchFamily="34" charset="0"/>
                <a:sym typeface="Arial"/>
              </a:rPr>
              <a:t>sostenibilità</a:t>
            </a:r>
            <a:r>
              <a:rPr lang="de-DE" sz="2000" dirty="0">
                <a:latin typeface="Aptos" panose="020B0004020202020204" pitchFamily="34" charset="0"/>
                <a:sym typeface="Arial"/>
              </a:rPr>
              <a:t> </a:t>
            </a:r>
            <a:r>
              <a:rPr lang="de-DE" sz="2000" dirty="0" err="1">
                <a:latin typeface="Aptos" panose="020B0004020202020204" pitchFamily="34" charset="0"/>
                <a:sym typeface="Arial"/>
              </a:rPr>
              <a:t>negli</a:t>
            </a:r>
            <a:r>
              <a:rPr lang="de-DE" sz="2000" dirty="0">
                <a:latin typeface="Aptos" panose="020B0004020202020204" pitchFamily="34" charset="0"/>
                <a:sym typeface="Arial"/>
              </a:rPr>
              <a:t> </a:t>
            </a:r>
            <a:r>
              <a:rPr lang="de-DE" sz="2000" dirty="0" err="1">
                <a:latin typeface="Aptos" panose="020B0004020202020204" pitchFamily="34" charset="0"/>
              </a:rPr>
              <a:t>appalti</a:t>
            </a:r>
            <a:endParaRPr sz="2000" dirty="0">
              <a:latin typeface="Aptos" panose="020B0004020202020204" pitchFamily="34" charset="0"/>
              <a:sym typeface="Arial"/>
            </a:endParaRPr>
          </a:p>
          <a:p>
            <a:pPr marL="685800" lvl="0" indent="-443753" algn="l" rtl="0">
              <a:lnSpc>
                <a:spcPct val="120000"/>
              </a:lnSpc>
              <a:spcBef>
                <a:spcPts val="2200"/>
              </a:spcBef>
              <a:spcAft>
                <a:spcPts val="0"/>
              </a:spcAft>
              <a:buSzPct val="141176"/>
              <a:buFont typeface="Arial"/>
              <a:buAutoNum type="arabicPeriod"/>
            </a:pPr>
            <a:r>
              <a:rPr lang="de-DE" sz="2000" dirty="0" err="1">
                <a:latin typeface="Aptos" panose="020B0004020202020204" pitchFamily="34" charset="0"/>
                <a:sym typeface="Arial"/>
              </a:rPr>
              <a:t>Esercizio</a:t>
            </a:r>
            <a:r>
              <a:rPr lang="de-DE" sz="2000" dirty="0">
                <a:latin typeface="Aptos" panose="020B0004020202020204" pitchFamily="34" charset="0"/>
                <a:sym typeface="Arial"/>
              </a:rPr>
              <a:t> </a:t>
            </a:r>
            <a:r>
              <a:rPr lang="de-DE" sz="2000" dirty="0" err="1">
                <a:latin typeface="Aptos" panose="020B0004020202020204" pitchFamily="34" charset="0"/>
                <a:sym typeface="Arial"/>
              </a:rPr>
              <a:t>pratico</a:t>
            </a:r>
            <a:endParaRPr sz="2000" dirty="0">
              <a:latin typeface="Aptos" panose="020B0004020202020204" pitchFamily="34" charset="0"/>
              <a:sym typeface="Arial"/>
            </a:endParaRPr>
          </a:p>
          <a:p>
            <a:pPr marL="685800" lvl="0" indent="-443753" algn="l" rtl="0">
              <a:lnSpc>
                <a:spcPct val="120000"/>
              </a:lnSpc>
              <a:spcBef>
                <a:spcPts val="2200"/>
              </a:spcBef>
              <a:spcAft>
                <a:spcPts val="0"/>
              </a:spcAft>
              <a:buSzPct val="141176"/>
              <a:buFont typeface="Arial"/>
              <a:buAutoNum type="arabicPeriod"/>
            </a:pPr>
            <a:r>
              <a:rPr lang="de-DE" sz="2000" dirty="0" err="1">
                <a:latin typeface="Aptos" panose="020B0004020202020204" pitchFamily="34" charset="0"/>
                <a:sym typeface="Arial"/>
              </a:rPr>
              <a:t>Conclusioni</a:t>
            </a:r>
            <a:endParaRPr sz="2000" dirty="0">
              <a:latin typeface="Aptos" panose="020B0004020202020204" pitchFamily="34" charset="0"/>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8"/>
          <p:cNvSpPr txBox="1">
            <a:spLocks noGrp="1"/>
          </p:cNvSpPr>
          <p:nvPr>
            <p:ph type="title"/>
          </p:nvPr>
        </p:nvSpPr>
        <p:spPr>
          <a:xfrm>
            <a:off x="594360" y="418172"/>
            <a:ext cx="8683455"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Linee </a:t>
            </a:r>
            <a:r>
              <a:rPr lang="de-DE" dirty="0" err="1">
                <a:latin typeface="Aptos Serif" panose="02020604070405020304" pitchFamily="18" charset="0"/>
                <a:ea typeface="Arial"/>
                <a:cs typeface="Aptos Serif" panose="02020604070405020304" pitchFamily="18" charset="0"/>
                <a:sym typeface="Arial"/>
              </a:rPr>
              <a:t>guida</a:t>
            </a:r>
            <a:r>
              <a:rPr lang="de-DE" dirty="0">
                <a:latin typeface="Aptos Serif" panose="02020604070405020304" pitchFamily="18" charset="0"/>
                <a:ea typeface="Arial"/>
                <a:cs typeface="Aptos Serif" panose="02020604070405020304" pitchFamily="18" charset="0"/>
                <a:sym typeface="Arial"/>
              </a:rPr>
              <a:t> per </a:t>
            </a:r>
            <a:r>
              <a:rPr lang="de-DE" dirty="0" err="1">
                <a:latin typeface="Aptos Serif" panose="02020604070405020304" pitchFamily="18" charset="0"/>
                <a:ea typeface="Arial"/>
                <a:cs typeface="Aptos Serif" panose="02020604070405020304" pitchFamily="18" charset="0"/>
                <a:sym typeface="Arial"/>
              </a:rPr>
              <a:t>gli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appalti</a:t>
            </a:r>
            <a:r>
              <a:rPr lang="de-DE" dirty="0">
                <a:latin typeface="Aptos Serif" panose="02020604070405020304" pitchFamily="18" charset="0"/>
                <a:ea typeface="Arial"/>
                <a:cs typeface="Aptos Serif" panose="02020604070405020304" pitchFamily="18" charset="0"/>
                <a:sym typeface="Arial"/>
              </a:rPr>
              <a:t> – </a:t>
            </a:r>
            <a:r>
              <a:rPr lang="de-DE" dirty="0" err="1">
                <a:latin typeface="Aptos Serif" panose="02020604070405020304" pitchFamily="18" charset="0"/>
                <a:ea typeface="Arial"/>
                <a:cs typeface="Aptos Serif" panose="02020604070405020304" pitchFamily="18" charset="0"/>
                <a:sym typeface="Arial"/>
              </a:rPr>
              <a:t>Clausole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contrattuali</a:t>
            </a:r>
            <a:endParaRPr dirty="0">
              <a:latin typeface="Aptos Serif" panose="02020604070405020304" pitchFamily="18" charset="0"/>
              <a:cs typeface="Aptos Serif" panose="02020604070405020304" pitchFamily="18" charset="0"/>
            </a:endParaRPr>
          </a:p>
        </p:txBody>
      </p:sp>
      <p:sp>
        <p:nvSpPr>
          <p:cNvPr id="247" name="Google Shape;247;p48"/>
          <p:cNvSpPr txBox="1">
            <a:spLocks noGrp="1"/>
          </p:cNvSpPr>
          <p:nvPr>
            <p:ph type="body" idx="1"/>
          </p:nvPr>
        </p:nvSpPr>
        <p:spPr>
          <a:xfrm>
            <a:off x="594360" y="2414296"/>
            <a:ext cx="8973300" cy="3364983"/>
          </a:xfrm>
          <a:prstGeom prst="rect">
            <a:avLst/>
          </a:prstGeom>
          <a:noFill/>
          <a:ln>
            <a:noFill/>
          </a:ln>
        </p:spPr>
        <p:txBody>
          <a:bodyPr spcFirstLastPara="1" wrap="square" lIns="91425" tIns="45700" rIns="91425" bIns="45700" anchor="ctr" anchorCtr="0">
            <a:spAutoFit/>
          </a:bodyPr>
          <a:lstStyle/>
          <a:p>
            <a:pPr marL="271463" lvl="0" indent="-271463" algn="l" rtl="0">
              <a:lnSpc>
                <a:spcPct val="80000"/>
              </a:lnSpc>
              <a:spcBef>
                <a:spcPts val="2200"/>
              </a:spcBef>
              <a:spcAft>
                <a:spcPts val="0"/>
              </a:spcAft>
              <a:buSzPts val="2400"/>
              <a:buFont typeface="Arial"/>
              <a:buChar char="•"/>
            </a:pPr>
            <a:r>
              <a:rPr lang="de-DE" sz="2000" b="0" dirty="0">
                <a:solidFill>
                  <a:srgbClr val="3F3F3F"/>
                </a:solidFill>
                <a:latin typeface="Aptos" panose="020B0004020202020204" pitchFamily="34" charset="0"/>
                <a:sym typeface="Arial"/>
              </a:rPr>
              <a:t>Le </a:t>
            </a:r>
            <a:r>
              <a:rPr lang="de-DE" sz="2000" b="0" dirty="0" err="1">
                <a:solidFill>
                  <a:srgbClr val="3F3F3F"/>
                </a:solidFill>
                <a:latin typeface="Aptos" panose="020B0004020202020204" pitchFamily="34" charset="0"/>
                <a:sym typeface="Arial"/>
              </a:rPr>
              <a:t>c</a:t>
            </a:r>
            <a:r>
              <a:rPr lang="de-DE" sz="2000" b="0" dirty="0" err="1">
                <a:solidFill>
                  <a:srgbClr val="3F3F3F"/>
                </a:solidFill>
                <a:latin typeface="Aptos" panose="020B0004020202020204" pitchFamily="34" charset="0"/>
              </a:rPr>
              <a:t>lausole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contrattuali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possono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includere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aspetti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relativi</a:t>
            </a:r>
            <a:r>
              <a:rPr lang="de-DE" sz="2000" b="0" dirty="0">
                <a:solidFill>
                  <a:srgbClr val="3F3F3F"/>
                </a:solidFill>
                <a:latin typeface="Aptos" panose="020B0004020202020204" pitchFamily="34" charset="0"/>
                <a:sym typeface="Arial"/>
              </a:rPr>
              <a:t> alla </a:t>
            </a:r>
            <a:r>
              <a:rPr lang="de-DE" sz="2000" b="0" dirty="0" err="1">
                <a:solidFill>
                  <a:srgbClr val="3F3F3F"/>
                </a:solidFill>
                <a:latin typeface="Aptos" panose="020B0004020202020204" pitchFamily="34" charset="0"/>
                <a:sym typeface="Arial"/>
              </a:rPr>
              <a:t>sostenibilità</a:t>
            </a:r>
            <a:r>
              <a:rPr lang="de-DE" sz="2000" b="0" dirty="0">
                <a:solidFill>
                  <a:srgbClr val="3F3F3F"/>
                </a:solidFill>
                <a:latin typeface="Aptos" panose="020B0004020202020204" pitchFamily="34" charset="0"/>
                <a:sym typeface="Arial"/>
              </a:rPr>
              <a:t>, ad </a:t>
            </a:r>
            <a:r>
              <a:rPr lang="de-DE" sz="2000" b="0" dirty="0" err="1">
                <a:solidFill>
                  <a:srgbClr val="3F3F3F"/>
                </a:solidFill>
                <a:latin typeface="Aptos" panose="020B0004020202020204" pitchFamily="34" charset="0"/>
                <a:sym typeface="Arial"/>
              </a:rPr>
              <a:t>esempio</a:t>
            </a:r>
            <a:r>
              <a:rPr lang="de-DE" sz="2000" b="0" dirty="0">
                <a:solidFill>
                  <a:srgbClr val="3F3F3F"/>
                </a:solidFill>
                <a:latin typeface="Aptos" panose="020B0004020202020204" pitchFamily="34" charset="0"/>
                <a:sym typeface="Arial"/>
              </a:rPr>
              <a:t>: </a:t>
            </a:r>
            <a:endParaRPr dirty="0">
              <a:latin typeface="Aptos" panose="020B0004020202020204" pitchFamily="34" charset="0"/>
            </a:endParaRPr>
          </a:p>
          <a:p>
            <a:pPr marL="728663" lvl="1" indent="-271463" algn="l" rtl="0">
              <a:lnSpc>
                <a:spcPct val="90000"/>
              </a:lnSpc>
              <a:spcBef>
                <a:spcPts val="1200"/>
              </a:spcBef>
              <a:spcAft>
                <a:spcPts val="0"/>
              </a:spcAft>
              <a:buSzPts val="2000"/>
              <a:buFont typeface="Arial"/>
              <a:buChar char="•"/>
            </a:pPr>
            <a:r>
              <a:rPr lang="de-DE" sz="1600" dirty="0">
                <a:latin typeface="Aptos" panose="020B0004020202020204" pitchFamily="34" charset="0"/>
                <a:sym typeface="Arial"/>
              </a:rPr>
              <a:t>la </a:t>
            </a:r>
            <a:r>
              <a:rPr lang="de-DE" sz="1600" dirty="0" err="1">
                <a:latin typeface="Aptos" panose="020B0004020202020204" pitchFamily="34" charset="0"/>
                <a:sym typeface="Arial"/>
              </a:rPr>
              <a:t>specificazione</a:t>
            </a:r>
            <a:r>
              <a:rPr lang="de-DE" sz="1600" dirty="0">
                <a:latin typeface="Aptos" panose="020B0004020202020204" pitchFamily="34" charset="0"/>
                <a:sym typeface="Arial"/>
              </a:rPr>
              <a:t> </a:t>
            </a:r>
            <a:r>
              <a:rPr lang="de-DE" sz="1600" dirty="0" err="1">
                <a:latin typeface="Aptos" panose="020B0004020202020204" pitchFamily="34" charset="0"/>
                <a:sym typeface="Arial"/>
              </a:rPr>
              <a:t>che</a:t>
            </a:r>
            <a:r>
              <a:rPr lang="de-DE" sz="1600" dirty="0">
                <a:latin typeface="Aptos" panose="020B0004020202020204" pitchFamily="34" charset="0"/>
                <a:sym typeface="Arial"/>
              </a:rPr>
              <a:t> i </a:t>
            </a:r>
            <a:r>
              <a:rPr lang="de-DE" sz="1600" dirty="0" err="1">
                <a:latin typeface="Aptos" panose="020B0004020202020204" pitchFamily="34" charset="0"/>
                <a:sym typeface="Arial"/>
              </a:rPr>
              <a:t>prodotti</a:t>
            </a:r>
            <a:r>
              <a:rPr lang="de-DE" sz="1600" dirty="0">
                <a:latin typeface="Aptos" panose="020B0004020202020204" pitchFamily="34" charset="0"/>
                <a:sym typeface="Arial"/>
              </a:rPr>
              <a:t> </a:t>
            </a:r>
            <a:r>
              <a:rPr lang="de-DE" sz="1600" dirty="0" err="1">
                <a:latin typeface="Aptos" panose="020B0004020202020204" pitchFamily="34" charset="0"/>
                <a:sym typeface="Arial"/>
              </a:rPr>
              <a:t>utilizzati</a:t>
            </a:r>
            <a:r>
              <a:rPr lang="de-DE" sz="1600" dirty="0">
                <a:latin typeface="Aptos" panose="020B0004020202020204" pitchFamily="34" charset="0"/>
                <a:sym typeface="Arial"/>
              </a:rPr>
              <a:t> </a:t>
            </a:r>
            <a:r>
              <a:rPr lang="de-DE" sz="1600" dirty="0" err="1">
                <a:latin typeface="Aptos" panose="020B0004020202020204" pitchFamily="34" charset="0"/>
                <a:sym typeface="Arial"/>
              </a:rPr>
              <a:t>durante</a:t>
            </a:r>
            <a:r>
              <a:rPr lang="de-DE" sz="1600" dirty="0">
                <a:latin typeface="Aptos" panose="020B0004020202020204" pitchFamily="34" charset="0"/>
                <a:sym typeface="Arial"/>
              </a:rPr>
              <a:t> la </a:t>
            </a:r>
            <a:r>
              <a:rPr lang="de-DE" sz="1600" dirty="0" err="1">
                <a:latin typeface="Aptos" panose="020B0004020202020204" pitchFamily="34" charset="0"/>
                <a:sym typeface="Arial"/>
              </a:rPr>
              <a:t>durata</a:t>
            </a:r>
            <a:r>
              <a:rPr lang="de-DE" sz="1600" dirty="0">
                <a:latin typeface="Aptos" panose="020B0004020202020204" pitchFamily="34" charset="0"/>
                <a:sym typeface="Arial"/>
              </a:rPr>
              <a:t> del </a:t>
            </a:r>
            <a:r>
              <a:rPr lang="de-DE" sz="1600" dirty="0" err="1">
                <a:latin typeface="Aptos" panose="020B0004020202020204" pitchFamily="34" charset="0"/>
                <a:sym typeface="Arial"/>
              </a:rPr>
              <a:t>contratto</a:t>
            </a:r>
            <a:r>
              <a:rPr lang="de-DE" sz="1600" dirty="0">
                <a:latin typeface="Aptos" panose="020B0004020202020204" pitchFamily="34" charset="0"/>
                <a:sym typeface="Arial"/>
              </a:rPr>
              <a:t> </a:t>
            </a:r>
            <a:r>
              <a:rPr lang="de-DE" sz="1600" dirty="0" err="1">
                <a:latin typeface="Aptos" panose="020B0004020202020204" pitchFamily="34" charset="0"/>
                <a:sym typeface="Arial"/>
              </a:rPr>
              <a:t>devono</a:t>
            </a:r>
            <a:r>
              <a:rPr lang="de-DE" sz="1600" dirty="0">
                <a:latin typeface="Aptos" panose="020B0004020202020204" pitchFamily="34" charset="0"/>
                <a:sym typeface="Arial"/>
              </a:rPr>
              <a:t> </a:t>
            </a:r>
            <a:r>
              <a:rPr lang="de-DE" sz="1600" dirty="0" err="1">
                <a:latin typeface="Aptos" panose="020B0004020202020204" pitchFamily="34" charset="0"/>
                <a:sym typeface="Arial"/>
              </a:rPr>
              <a:t>essere</a:t>
            </a:r>
            <a:r>
              <a:rPr lang="de-DE" sz="1600" dirty="0">
                <a:latin typeface="Aptos" panose="020B0004020202020204" pitchFamily="34" charset="0"/>
                <a:sym typeface="Arial"/>
              </a:rPr>
              <a:t> </a:t>
            </a:r>
            <a:r>
              <a:rPr lang="de-DE" sz="1600" dirty="0" err="1">
                <a:latin typeface="Aptos" panose="020B0004020202020204" pitchFamily="34" charset="0"/>
                <a:sym typeface="Arial"/>
              </a:rPr>
              <a:t>stati</a:t>
            </a:r>
            <a:r>
              <a:rPr lang="de-DE" sz="1600" dirty="0">
                <a:latin typeface="Aptos" panose="020B0004020202020204" pitchFamily="34" charset="0"/>
                <a:sym typeface="Arial"/>
              </a:rPr>
              <a:t> </a:t>
            </a:r>
            <a:r>
              <a:rPr lang="de-DE" sz="1600" dirty="0" err="1">
                <a:latin typeface="Aptos" panose="020B0004020202020204" pitchFamily="34" charset="0"/>
                <a:sym typeface="Arial"/>
              </a:rPr>
              <a:t>fabbricati</a:t>
            </a:r>
            <a:r>
              <a:rPr lang="de-DE" sz="1600" dirty="0">
                <a:latin typeface="Aptos" panose="020B0004020202020204" pitchFamily="34" charset="0"/>
                <a:sym typeface="Arial"/>
              </a:rPr>
              <a:t> in </a:t>
            </a:r>
            <a:r>
              <a:rPr lang="de-DE" sz="1600" dirty="0" err="1">
                <a:latin typeface="Aptos" panose="020B0004020202020204" pitchFamily="34" charset="0"/>
                <a:sym typeface="Arial"/>
              </a:rPr>
              <a:t>conformità</a:t>
            </a:r>
            <a:r>
              <a:rPr lang="de-DE" sz="1600" dirty="0">
                <a:latin typeface="Aptos" panose="020B0004020202020204" pitchFamily="34" charset="0"/>
                <a:sym typeface="Arial"/>
              </a:rPr>
              <a:t> </a:t>
            </a:r>
            <a:r>
              <a:rPr lang="de-DE" sz="1600" dirty="0" err="1">
                <a:latin typeface="Aptos" panose="020B0004020202020204" pitchFamily="34" charset="0"/>
                <a:sym typeface="Arial"/>
              </a:rPr>
              <a:t>con</a:t>
            </a:r>
            <a:r>
              <a:rPr lang="de-DE" sz="1600" dirty="0">
                <a:latin typeface="Aptos" panose="020B0004020202020204" pitchFamily="34" charset="0"/>
                <a:sym typeface="Arial"/>
              </a:rPr>
              <a:t> le norme </a:t>
            </a:r>
            <a:r>
              <a:rPr lang="de-DE" sz="1600" dirty="0" err="1">
                <a:latin typeface="Aptos" panose="020B0004020202020204" pitchFamily="34" charset="0"/>
                <a:sym typeface="Arial"/>
              </a:rPr>
              <a:t>fondamentali</a:t>
            </a:r>
            <a:r>
              <a:rPr lang="de-DE" sz="1600" dirty="0">
                <a:latin typeface="Aptos" panose="020B0004020202020204" pitchFamily="34" charset="0"/>
                <a:sym typeface="Arial"/>
              </a:rPr>
              <a:t> del </a:t>
            </a:r>
            <a:r>
              <a:rPr lang="de-DE" sz="1600" dirty="0" err="1">
                <a:latin typeface="Aptos" panose="020B0004020202020204" pitchFamily="34" charset="0"/>
                <a:sym typeface="Arial"/>
              </a:rPr>
              <a:t>lavoro</a:t>
            </a:r>
            <a:r>
              <a:rPr lang="de-DE" sz="1600" dirty="0">
                <a:latin typeface="Aptos" panose="020B0004020202020204" pitchFamily="34" charset="0"/>
                <a:sym typeface="Arial"/>
              </a:rPr>
              <a:t> </a:t>
            </a:r>
            <a:r>
              <a:rPr lang="de-DE" sz="1600" dirty="0" err="1">
                <a:latin typeface="Aptos" panose="020B0004020202020204" pitchFamily="34" charset="0"/>
                <a:sym typeface="Arial"/>
              </a:rPr>
              <a:t>dell’ILO</a:t>
            </a:r>
            <a:endParaRPr dirty="0">
              <a:latin typeface="Aptos" panose="020B0004020202020204" pitchFamily="34" charset="0"/>
            </a:endParaRPr>
          </a:p>
          <a:p>
            <a:pPr marL="728663" lvl="1" indent="-271463" algn="l" rtl="0">
              <a:lnSpc>
                <a:spcPct val="90000"/>
              </a:lnSpc>
              <a:spcBef>
                <a:spcPts val="1200"/>
              </a:spcBef>
              <a:spcAft>
                <a:spcPts val="0"/>
              </a:spcAft>
              <a:buSzPts val="2000"/>
              <a:buFont typeface="Arial"/>
              <a:buChar char="•"/>
            </a:pPr>
            <a:r>
              <a:rPr lang="de-DE" sz="1600" dirty="0" err="1">
                <a:latin typeface="Aptos" panose="020B0004020202020204" pitchFamily="34" charset="0"/>
                <a:sym typeface="Arial"/>
              </a:rPr>
              <a:t>Regolamentazione</a:t>
            </a:r>
            <a:r>
              <a:rPr lang="de-DE" sz="1600" dirty="0">
                <a:latin typeface="Aptos" panose="020B0004020202020204" pitchFamily="34" charset="0"/>
                <a:sym typeface="Arial"/>
              </a:rPr>
              <a:t> </a:t>
            </a:r>
            <a:r>
              <a:rPr lang="de-DE" sz="1600" dirty="0" err="1">
                <a:latin typeface="Aptos" panose="020B0004020202020204" pitchFamily="34" charset="0"/>
                <a:sym typeface="Arial"/>
              </a:rPr>
              <a:t>dell’imballaggio</a:t>
            </a:r>
            <a:r>
              <a:rPr lang="de-DE" sz="1600" dirty="0">
                <a:latin typeface="Aptos" panose="020B0004020202020204" pitchFamily="34" charset="0"/>
                <a:sym typeface="Arial"/>
              </a:rPr>
              <a:t> </a:t>
            </a:r>
            <a:r>
              <a:rPr lang="de-DE" sz="1600" dirty="0" err="1">
                <a:latin typeface="Aptos" panose="020B0004020202020204" pitchFamily="34" charset="0"/>
                <a:sym typeface="Arial"/>
              </a:rPr>
              <a:t>e</a:t>
            </a:r>
            <a:r>
              <a:rPr lang="de-DE" sz="1600" dirty="0">
                <a:latin typeface="Aptos" panose="020B0004020202020204" pitchFamily="34" charset="0"/>
                <a:sym typeface="Arial"/>
              </a:rPr>
              <a:t> della </a:t>
            </a:r>
            <a:r>
              <a:rPr lang="de-DE" sz="1600" dirty="0" err="1">
                <a:latin typeface="Aptos" panose="020B0004020202020204" pitchFamily="34" charset="0"/>
                <a:sym typeface="Arial"/>
              </a:rPr>
              <a:t>consegna</a:t>
            </a:r>
            <a:r>
              <a:rPr lang="de-DE" sz="1600" dirty="0">
                <a:latin typeface="Aptos" panose="020B0004020202020204" pitchFamily="34" charset="0"/>
                <a:sym typeface="Arial"/>
              </a:rPr>
              <a:t> </a:t>
            </a:r>
            <a:r>
              <a:rPr lang="de-DE" sz="1600" dirty="0" err="1">
                <a:latin typeface="Aptos" panose="020B0004020202020204" pitchFamily="34" charset="0"/>
                <a:sym typeface="Arial"/>
              </a:rPr>
              <a:t>dei</a:t>
            </a:r>
            <a:r>
              <a:rPr lang="de-DE" sz="1600" dirty="0">
                <a:latin typeface="Aptos" panose="020B0004020202020204" pitchFamily="34" charset="0"/>
                <a:sym typeface="Arial"/>
              </a:rPr>
              <a:t> </a:t>
            </a:r>
            <a:r>
              <a:rPr lang="de-DE" sz="1600" dirty="0" err="1">
                <a:latin typeface="Aptos" panose="020B0004020202020204" pitchFamily="34" charset="0"/>
                <a:sym typeface="Arial"/>
              </a:rPr>
              <a:t>prodotti</a:t>
            </a:r>
            <a:endParaRPr sz="1600" dirty="0">
              <a:latin typeface="Aptos" panose="020B0004020202020204" pitchFamily="34" charset="0"/>
              <a:sym typeface="Arial"/>
            </a:endParaRPr>
          </a:p>
          <a:p>
            <a:pPr marL="728663" lvl="1" indent="-271463" algn="l" rtl="0">
              <a:lnSpc>
                <a:spcPct val="90000"/>
              </a:lnSpc>
              <a:spcBef>
                <a:spcPts val="1200"/>
              </a:spcBef>
              <a:spcAft>
                <a:spcPts val="0"/>
              </a:spcAft>
              <a:buSzPts val="2000"/>
              <a:buFont typeface="Arial"/>
              <a:buChar char="•"/>
            </a:pPr>
            <a:r>
              <a:rPr lang="de-DE" sz="1600" dirty="0">
                <a:latin typeface="Aptos" panose="020B0004020202020204" pitchFamily="34" charset="0"/>
                <a:sym typeface="Arial"/>
              </a:rPr>
              <a:t>In </a:t>
            </a:r>
            <a:r>
              <a:rPr lang="de-DE" sz="1600" dirty="0" err="1">
                <a:latin typeface="Aptos" panose="020B0004020202020204" pitchFamily="34" charset="0"/>
                <a:sym typeface="Arial"/>
              </a:rPr>
              <a:t>un</a:t>
            </a:r>
            <a:r>
              <a:rPr lang="de-DE" sz="1600" dirty="0">
                <a:latin typeface="Aptos" panose="020B0004020202020204" pitchFamily="34" charset="0"/>
                <a:sym typeface="Arial"/>
              </a:rPr>
              <a:t> </a:t>
            </a:r>
            <a:r>
              <a:rPr lang="de-DE" sz="1600" dirty="0" err="1">
                <a:latin typeface="Aptos" panose="020B0004020202020204" pitchFamily="34" charset="0"/>
                <a:sym typeface="Arial"/>
              </a:rPr>
              <a:t>contratto</a:t>
            </a:r>
            <a:r>
              <a:rPr lang="de-DE" sz="1600" dirty="0">
                <a:latin typeface="Aptos" panose="020B0004020202020204" pitchFamily="34" charset="0"/>
                <a:sym typeface="Arial"/>
              </a:rPr>
              <a:t> di servizi (ad es. </a:t>
            </a:r>
            <a:r>
              <a:rPr lang="de-DE" sz="1600" dirty="0" err="1">
                <a:latin typeface="Aptos" panose="020B0004020202020204" pitchFamily="34" charset="0"/>
                <a:sym typeface="Arial"/>
              </a:rPr>
              <a:t>catering</a:t>
            </a:r>
            <a:r>
              <a:rPr lang="de-DE" sz="1600" dirty="0">
                <a:latin typeface="Aptos" panose="020B0004020202020204" pitchFamily="34" charset="0"/>
                <a:sym typeface="Arial"/>
              </a:rPr>
              <a:t>) </a:t>
            </a:r>
            <a:r>
              <a:rPr lang="de-DE" sz="1600" dirty="0" err="1">
                <a:latin typeface="Aptos" panose="020B0004020202020204" pitchFamily="34" charset="0"/>
                <a:sym typeface="Arial"/>
              </a:rPr>
              <a:t>deve</a:t>
            </a:r>
            <a:r>
              <a:rPr lang="de-DE" sz="1600" dirty="0">
                <a:latin typeface="Aptos" panose="020B0004020202020204" pitchFamily="34" charset="0"/>
                <a:sym typeface="Arial"/>
              </a:rPr>
              <a:t> </a:t>
            </a:r>
            <a:r>
              <a:rPr lang="de-DE" sz="1600" dirty="0" err="1">
                <a:latin typeface="Aptos" panose="020B0004020202020204" pitchFamily="34" charset="0"/>
                <a:sym typeface="Arial"/>
              </a:rPr>
              <a:t>essere</a:t>
            </a:r>
            <a:r>
              <a:rPr lang="de-DE" sz="1600" dirty="0">
                <a:latin typeface="Aptos" panose="020B0004020202020204" pitchFamily="34" charset="0"/>
                <a:sym typeface="Arial"/>
              </a:rPr>
              <a:t> </a:t>
            </a:r>
            <a:r>
              <a:rPr lang="de-DE" sz="1600" dirty="0" err="1">
                <a:latin typeface="Aptos" panose="020B0004020202020204" pitchFamily="34" charset="0"/>
                <a:sym typeface="Arial"/>
              </a:rPr>
              <a:t>specificato</a:t>
            </a:r>
            <a:r>
              <a:rPr lang="de-DE" sz="1600" dirty="0">
                <a:latin typeface="Aptos" panose="020B0004020202020204" pitchFamily="34" charset="0"/>
                <a:sym typeface="Arial"/>
              </a:rPr>
              <a:t> </a:t>
            </a:r>
            <a:r>
              <a:rPr lang="de-DE" sz="1600" dirty="0" err="1">
                <a:latin typeface="Aptos" panose="020B0004020202020204" pitchFamily="34" charset="0"/>
                <a:sym typeface="Arial"/>
              </a:rPr>
              <a:t>che</a:t>
            </a:r>
            <a:r>
              <a:rPr lang="de-DE" sz="1600" dirty="0">
                <a:latin typeface="Aptos" panose="020B0004020202020204" pitchFamily="34" charset="0"/>
                <a:sym typeface="Arial"/>
              </a:rPr>
              <a:t> </a:t>
            </a:r>
            <a:r>
              <a:rPr lang="de-DE" sz="1600" dirty="0" err="1">
                <a:latin typeface="Aptos" panose="020B0004020202020204" pitchFamily="34" charset="0"/>
                <a:sym typeface="Arial"/>
              </a:rPr>
              <a:t>alcuni</a:t>
            </a:r>
            <a:r>
              <a:rPr lang="de-DE" sz="1600" dirty="0">
                <a:latin typeface="Aptos" panose="020B0004020202020204" pitchFamily="34" charset="0"/>
                <a:sym typeface="Arial"/>
              </a:rPr>
              <a:t> </a:t>
            </a:r>
            <a:r>
              <a:rPr lang="de-DE" sz="1600" dirty="0" err="1">
                <a:latin typeface="Aptos" panose="020B0004020202020204" pitchFamily="34" charset="0"/>
                <a:sym typeface="Arial"/>
              </a:rPr>
              <a:t>dei</a:t>
            </a:r>
            <a:r>
              <a:rPr lang="de-DE" sz="1600" dirty="0">
                <a:latin typeface="Aptos" panose="020B0004020202020204" pitchFamily="34" charset="0"/>
                <a:sym typeface="Arial"/>
              </a:rPr>
              <a:t> </a:t>
            </a:r>
            <a:r>
              <a:rPr lang="de-DE" sz="1600" dirty="0" err="1">
                <a:latin typeface="Aptos" panose="020B0004020202020204" pitchFamily="34" charset="0"/>
                <a:sym typeface="Arial"/>
              </a:rPr>
              <a:t>prodotti</a:t>
            </a:r>
            <a:r>
              <a:rPr lang="de-DE" sz="1600" dirty="0">
                <a:latin typeface="Aptos" panose="020B0004020202020204" pitchFamily="34" charset="0"/>
                <a:sym typeface="Arial"/>
              </a:rPr>
              <a:t> </a:t>
            </a:r>
            <a:r>
              <a:rPr lang="de-DE" sz="1600" dirty="0" err="1">
                <a:latin typeface="Aptos" panose="020B0004020202020204" pitchFamily="34" charset="0"/>
                <a:sym typeface="Arial"/>
              </a:rPr>
              <a:t>provengono</a:t>
            </a:r>
            <a:r>
              <a:rPr lang="de-DE" sz="1600" dirty="0">
                <a:latin typeface="Aptos" panose="020B0004020202020204" pitchFamily="34" charset="0"/>
                <a:sym typeface="Arial"/>
              </a:rPr>
              <a:t> </a:t>
            </a:r>
            <a:r>
              <a:rPr lang="de-DE" sz="1600" dirty="0" err="1">
                <a:latin typeface="Aptos" panose="020B0004020202020204" pitchFamily="34" charset="0"/>
                <a:sym typeface="Arial"/>
              </a:rPr>
              <a:t>dal</a:t>
            </a:r>
            <a:r>
              <a:rPr lang="de-DE" sz="1600" dirty="0">
                <a:latin typeface="Aptos" panose="020B0004020202020204" pitchFamily="34" charset="0"/>
                <a:sym typeface="Arial"/>
              </a:rPr>
              <a:t> </a:t>
            </a:r>
            <a:r>
              <a:rPr lang="de-DE" sz="1600" dirty="0" err="1">
                <a:latin typeface="Aptos" panose="020B0004020202020204" pitchFamily="34" charset="0"/>
                <a:sym typeface="Arial"/>
              </a:rPr>
              <a:t>commercio</a:t>
            </a:r>
            <a:r>
              <a:rPr lang="de-DE" sz="1600" dirty="0">
                <a:latin typeface="Aptos" panose="020B0004020202020204" pitchFamily="34" charset="0"/>
                <a:sym typeface="Arial"/>
              </a:rPr>
              <a:t> </a:t>
            </a:r>
            <a:r>
              <a:rPr lang="de-DE" sz="1600" dirty="0" err="1">
                <a:latin typeface="Aptos" panose="020B0004020202020204" pitchFamily="34" charset="0"/>
                <a:sym typeface="Arial"/>
              </a:rPr>
              <a:t>equo</a:t>
            </a:r>
            <a:r>
              <a:rPr lang="de-DE" sz="1600" dirty="0">
                <a:latin typeface="Aptos" panose="020B0004020202020204" pitchFamily="34" charset="0"/>
                <a:sym typeface="Arial"/>
              </a:rPr>
              <a:t> </a:t>
            </a:r>
            <a:r>
              <a:rPr lang="de-DE" sz="1600" dirty="0" err="1">
                <a:latin typeface="Aptos" panose="020B0004020202020204" pitchFamily="34" charset="0"/>
                <a:sym typeface="Arial"/>
              </a:rPr>
              <a:t>e</a:t>
            </a:r>
            <a:r>
              <a:rPr lang="de-DE" sz="1600" dirty="0">
                <a:latin typeface="Aptos" panose="020B0004020202020204" pitchFamily="34" charset="0"/>
                <a:sym typeface="Arial"/>
              </a:rPr>
              <a:t> </a:t>
            </a:r>
            <a:r>
              <a:rPr lang="de-DE" sz="1600" dirty="0" err="1">
                <a:latin typeface="Aptos" panose="020B0004020202020204" pitchFamily="34" charset="0"/>
                <a:sym typeface="Arial"/>
              </a:rPr>
              <a:t>solidale</a:t>
            </a:r>
            <a:r>
              <a:rPr lang="de-DE" sz="1600" dirty="0">
                <a:latin typeface="Aptos" panose="020B0004020202020204" pitchFamily="34" charset="0"/>
                <a:sym typeface="Arial"/>
              </a:rPr>
              <a:t> </a:t>
            </a:r>
            <a:r>
              <a:rPr lang="de-DE" sz="1600" dirty="0" err="1">
                <a:latin typeface="Aptos" panose="020B0004020202020204" pitchFamily="34" charset="0"/>
                <a:sym typeface="Arial"/>
              </a:rPr>
              <a:t>e</a:t>
            </a:r>
            <a:r>
              <a:rPr lang="de-DE" sz="1600" dirty="0">
                <a:latin typeface="Aptos" panose="020B0004020202020204" pitchFamily="34" charset="0"/>
                <a:sym typeface="Arial"/>
              </a:rPr>
              <a:t>/o da </a:t>
            </a:r>
            <a:r>
              <a:rPr lang="de-DE" sz="1600" dirty="0" err="1">
                <a:latin typeface="Aptos" panose="020B0004020202020204" pitchFamily="34" charset="0"/>
                <a:sym typeface="Arial"/>
              </a:rPr>
              <a:t>coltivazioni</a:t>
            </a:r>
            <a:r>
              <a:rPr lang="de-DE" sz="1600" dirty="0">
                <a:latin typeface="Aptos" panose="020B0004020202020204" pitchFamily="34" charset="0"/>
                <a:sym typeface="Arial"/>
              </a:rPr>
              <a:t> </a:t>
            </a:r>
            <a:r>
              <a:rPr lang="de-DE" sz="1600" dirty="0" err="1">
                <a:latin typeface="Aptos" panose="020B0004020202020204" pitchFamily="34" charset="0"/>
                <a:sym typeface="Arial"/>
              </a:rPr>
              <a:t>biologiche</a:t>
            </a:r>
            <a:endParaRPr sz="1600" dirty="0">
              <a:latin typeface="Aptos" panose="020B0004020202020204" pitchFamily="34" charset="0"/>
              <a:sym typeface="Arial"/>
            </a:endParaRPr>
          </a:p>
          <a:p>
            <a:pPr marL="271463" lvl="0" indent="-271463" algn="l" rtl="0">
              <a:lnSpc>
                <a:spcPct val="80000"/>
              </a:lnSpc>
              <a:spcBef>
                <a:spcPts val="2800"/>
              </a:spcBef>
              <a:spcAft>
                <a:spcPts val="600"/>
              </a:spcAft>
              <a:buSzPts val="2400"/>
              <a:buFont typeface="Arial"/>
              <a:buChar char="•"/>
            </a:pPr>
            <a:r>
              <a:rPr lang="de-DE" sz="2000" b="0" dirty="0">
                <a:solidFill>
                  <a:srgbClr val="3F3F3F"/>
                </a:solidFill>
                <a:latin typeface="Aptos" panose="020B0004020202020204" pitchFamily="34" charset="0"/>
                <a:sym typeface="Arial"/>
              </a:rPr>
              <a:t>Le </a:t>
            </a:r>
            <a:r>
              <a:rPr lang="de-DE" sz="2000" b="0" dirty="0" err="1">
                <a:solidFill>
                  <a:srgbClr val="3F3F3F"/>
                </a:solidFill>
                <a:latin typeface="Aptos" panose="020B0004020202020204" pitchFamily="34" charset="0"/>
                <a:sym typeface="Arial"/>
              </a:rPr>
              <a:t>c</a:t>
            </a:r>
            <a:r>
              <a:rPr lang="de-DE" sz="2000" b="0" dirty="0" err="1">
                <a:solidFill>
                  <a:srgbClr val="3F3F3F"/>
                </a:solidFill>
                <a:latin typeface="Aptos" panose="020B0004020202020204" pitchFamily="34" charset="0"/>
              </a:rPr>
              <a:t>lausole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contrattuali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devono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riferirsi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all’oggetto</a:t>
            </a:r>
            <a:r>
              <a:rPr lang="de-DE" sz="2000" b="0" dirty="0">
                <a:solidFill>
                  <a:srgbClr val="3F3F3F"/>
                </a:solidFill>
                <a:latin typeface="Aptos" panose="020B0004020202020204" pitchFamily="34" charset="0"/>
                <a:sym typeface="Arial"/>
              </a:rPr>
              <a:t> del </a:t>
            </a:r>
            <a:r>
              <a:rPr lang="de-DE" sz="2000" b="0" dirty="0" err="1">
                <a:solidFill>
                  <a:srgbClr val="3F3F3F"/>
                </a:solidFill>
                <a:latin typeface="Aptos" panose="020B0004020202020204" pitchFamily="34" charset="0"/>
                <a:sym typeface="Arial"/>
              </a:rPr>
              <a:t>contratto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ed</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essere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comunicate</a:t>
            </a:r>
            <a:r>
              <a:rPr lang="de-DE" sz="2000" b="0" dirty="0">
                <a:solidFill>
                  <a:srgbClr val="3F3F3F"/>
                </a:solidFill>
                <a:latin typeface="Aptos" panose="020B0004020202020204" pitchFamily="34" charset="0"/>
                <a:sym typeface="Arial"/>
              </a:rPr>
              <a:t> in </a:t>
            </a:r>
            <a:r>
              <a:rPr lang="de-DE" sz="2000" b="0" dirty="0" err="1">
                <a:solidFill>
                  <a:srgbClr val="3F3F3F"/>
                </a:solidFill>
                <a:latin typeface="Aptos" panose="020B0004020202020204" pitchFamily="34" charset="0"/>
                <a:sym typeface="Arial"/>
              </a:rPr>
              <a:t>anticipo</a:t>
            </a:r>
            <a:r>
              <a:rPr lang="de-DE" sz="2000" b="0" dirty="0">
                <a:solidFill>
                  <a:srgbClr val="3F3F3F"/>
                </a:solidFill>
                <a:latin typeface="Aptos" panose="020B0004020202020204" pitchFamily="34" charset="0"/>
                <a:sym typeface="Arial"/>
              </a:rPr>
              <a:t>.</a:t>
            </a:r>
            <a:endParaRPr dirty="0">
              <a:latin typeface="Aptos" panose="020B00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9"/>
          <p:cNvSpPr txBox="1">
            <a:spLocks noGrp="1"/>
          </p:cNvSpPr>
          <p:nvPr>
            <p:ph type="title"/>
          </p:nvPr>
        </p:nvSpPr>
        <p:spPr>
          <a:xfrm>
            <a:off x="594359" y="383882"/>
            <a:ext cx="8683455"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Riferimento</a:t>
            </a:r>
            <a:r>
              <a:rPr lang="de-DE" dirty="0">
                <a:latin typeface="Aptos Serif" panose="02020604070405020304" pitchFamily="18" charset="0"/>
                <a:ea typeface="Arial"/>
                <a:cs typeface="Aptos Serif" panose="02020604070405020304" pitchFamily="18" charset="0"/>
                <a:sym typeface="Arial"/>
              </a:rPr>
              <a:t> </a:t>
            </a:r>
            <a:br>
              <a:rPr lang="de-DE" dirty="0">
                <a:latin typeface="Aptos Serif" panose="02020604070405020304" pitchFamily="18" charset="0"/>
                <a:ea typeface="Arial"/>
                <a:cs typeface="Aptos Serif" panose="02020604070405020304" pitchFamily="18" charset="0"/>
                <a:sym typeface="Arial"/>
              </a:rPr>
            </a:br>
            <a:r>
              <a:rPr lang="de-DE" dirty="0" err="1">
                <a:latin typeface="Aptos Serif" panose="02020604070405020304" pitchFamily="18" charset="0"/>
                <a:ea typeface="Arial"/>
                <a:cs typeface="Aptos Serif" panose="02020604070405020304" pitchFamily="18" charset="0"/>
                <a:sym typeface="Arial"/>
              </a:rPr>
              <a:t>all’oggetto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dell’appalto</a:t>
            </a:r>
            <a:endParaRPr dirty="0">
              <a:latin typeface="Aptos Serif" panose="02020604070405020304" pitchFamily="18" charset="0"/>
              <a:cs typeface="Aptos Serif" panose="02020604070405020304" pitchFamily="18" charset="0"/>
            </a:endParaRPr>
          </a:p>
        </p:txBody>
      </p:sp>
      <p:sp>
        <p:nvSpPr>
          <p:cNvPr id="254" name="Google Shape;254;p49"/>
          <p:cNvSpPr txBox="1">
            <a:spLocks noGrp="1"/>
          </p:cNvSpPr>
          <p:nvPr>
            <p:ph type="body" idx="1"/>
          </p:nvPr>
        </p:nvSpPr>
        <p:spPr>
          <a:xfrm>
            <a:off x="594359" y="2482685"/>
            <a:ext cx="8973300" cy="1938952"/>
          </a:xfrm>
          <a:prstGeom prst="rect">
            <a:avLst/>
          </a:prstGeom>
          <a:noFill/>
          <a:ln>
            <a:noFill/>
          </a:ln>
        </p:spPr>
        <p:txBody>
          <a:bodyPr spcFirstLastPara="1" wrap="square" lIns="91425" tIns="45700" rIns="91425" bIns="45700" anchor="ctr" anchorCtr="0">
            <a:spAutoFit/>
          </a:bodyPr>
          <a:lstStyle/>
          <a:p>
            <a:pPr marL="457200" lvl="0" indent="-228600" algn="l" rtl="0">
              <a:lnSpc>
                <a:spcPct val="90000"/>
              </a:lnSpc>
              <a:spcBef>
                <a:spcPts val="1800"/>
              </a:spcBef>
              <a:spcAft>
                <a:spcPts val="0"/>
              </a:spcAft>
              <a:buClr>
                <a:srgbClr val="3F3F3F"/>
              </a:buClr>
              <a:buSzPts val="2000"/>
              <a:buNone/>
            </a:pPr>
            <a:r>
              <a:rPr lang="de-DE" sz="2000" b="0" dirty="0">
                <a:solidFill>
                  <a:srgbClr val="3F3F3F"/>
                </a:solidFill>
                <a:latin typeface="Aptos" panose="020B0004020202020204" pitchFamily="34" charset="0"/>
                <a:sym typeface="Arial"/>
              </a:rPr>
              <a:t>I </a:t>
            </a:r>
            <a:r>
              <a:rPr lang="de-DE" sz="2000" b="0" dirty="0" err="1">
                <a:solidFill>
                  <a:srgbClr val="3F3F3F"/>
                </a:solidFill>
                <a:latin typeface="Aptos" panose="020B0004020202020204" pitchFamily="34" charset="0"/>
                <a:sym typeface="Arial"/>
              </a:rPr>
              <a:t>criteri</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selezione</a:t>
            </a:r>
            <a:r>
              <a:rPr lang="de-DE" sz="2000" b="0" dirty="0">
                <a:solidFill>
                  <a:srgbClr val="3F3F3F"/>
                </a:solidFill>
                <a:latin typeface="Aptos" panose="020B0004020202020204" pitchFamily="34" charset="0"/>
                <a:sym typeface="Arial"/>
              </a:rPr>
              <a:t>, le </a:t>
            </a:r>
            <a:r>
              <a:rPr lang="de-DE" sz="2000" b="0" dirty="0" err="1">
                <a:solidFill>
                  <a:srgbClr val="3F3F3F"/>
                </a:solidFill>
                <a:latin typeface="Aptos" panose="020B0004020202020204" pitchFamily="34" charset="0"/>
                <a:sym typeface="Arial"/>
              </a:rPr>
              <a:t>specifiche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tecniche</a:t>
            </a:r>
            <a:r>
              <a:rPr lang="de-DE" sz="2000" b="0" dirty="0">
                <a:solidFill>
                  <a:srgbClr val="3F3F3F"/>
                </a:solidFill>
                <a:latin typeface="Aptos" panose="020B0004020202020204" pitchFamily="34" charset="0"/>
                <a:sym typeface="Arial"/>
              </a:rPr>
              <a:t>, i </a:t>
            </a:r>
            <a:r>
              <a:rPr lang="de-DE" sz="2000" b="0" dirty="0" err="1">
                <a:solidFill>
                  <a:srgbClr val="3F3F3F"/>
                </a:solidFill>
                <a:latin typeface="Aptos" panose="020B0004020202020204" pitchFamily="34" charset="0"/>
                <a:sym typeface="Arial"/>
              </a:rPr>
              <a:t>criteri</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aggiudicazione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a:t>
            </a:r>
            <a:r>
              <a:rPr lang="de-DE" sz="2000" b="0" dirty="0">
                <a:solidFill>
                  <a:srgbClr val="3F3F3F"/>
                </a:solidFill>
                <a:latin typeface="Aptos" panose="020B0004020202020204" pitchFamily="34" charset="0"/>
                <a:sym typeface="Arial"/>
              </a:rPr>
              <a:t> le </a:t>
            </a:r>
            <a:r>
              <a:rPr lang="de-DE" sz="2000" b="0" dirty="0" err="1">
                <a:solidFill>
                  <a:srgbClr val="3F3F3F"/>
                </a:solidFill>
                <a:latin typeface="Aptos" panose="020B0004020202020204" pitchFamily="34" charset="0"/>
                <a:sym typeface="Arial"/>
              </a:rPr>
              <a:t>c</a:t>
            </a:r>
            <a:r>
              <a:rPr lang="de-DE" sz="2000" b="0" dirty="0" err="1">
                <a:solidFill>
                  <a:srgbClr val="3F3F3F"/>
                </a:solidFill>
                <a:latin typeface="Aptos" panose="020B0004020202020204" pitchFamily="34" charset="0"/>
              </a:rPr>
              <a:t>lausole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contrattuali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devono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essere</a:t>
            </a:r>
            <a:r>
              <a:rPr lang="de-DE" sz="2000" b="0" dirty="0">
                <a:solidFill>
                  <a:srgbClr val="3F3F3F"/>
                </a:solidFill>
                <a:latin typeface="Aptos" panose="020B0004020202020204" pitchFamily="34" charset="0"/>
                <a:sym typeface="Arial"/>
              </a:rPr>
              <a:t> tutti </a:t>
            </a:r>
            <a:r>
              <a:rPr lang="de-DE" sz="2000" b="0" dirty="0" err="1">
                <a:solidFill>
                  <a:srgbClr val="3F3F3F"/>
                </a:solidFill>
                <a:latin typeface="Aptos" panose="020B0004020202020204" pitchFamily="34" charset="0"/>
                <a:sym typeface="Arial"/>
              </a:rPr>
              <a:t>collegati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all’oggetto</a:t>
            </a:r>
            <a:r>
              <a:rPr lang="de-DE" sz="2000" b="0" dirty="0">
                <a:solidFill>
                  <a:srgbClr val="3F3F3F"/>
                </a:solidFill>
                <a:latin typeface="Aptos" panose="020B0004020202020204" pitchFamily="34" charset="0"/>
                <a:sym typeface="Arial"/>
              </a:rPr>
              <a:t> del </a:t>
            </a:r>
            <a:r>
              <a:rPr lang="de-DE" sz="2000" b="0" dirty="0" err="1">
                <a:solidFill>
                  <a:srgbClr val="3F3F3F"/>
                </a:solidFill>
                <a:latin typeface="Aptos" panose="020B0004020202020204" pitchFamily="34" charset="0"/>
                <a:sym typeface="Arial"/>
              </a:rPr>
              <a:t>contratto</a:t>
            </a:r>
            <a:r>
              <a:rPr lang="de-DE" sz="2000" b="0" dirty="0">
                <a:solidFill>
                  <a:srgbClr val="3F3F3F"/>
                </a:solidFill>
                <a:latin typeface="Aptos" panose="020B0004020202020204" pitchFamily="34" charset="0"/>
                <a:sym typeface="Arial"/>
              </a:rPr>
              <a:t>.</a:t>
            </a:r>
            <a:br>
              <a:rPr lang="de-DE" sz="2000" b="0" dirty="0">
                <a:solidFill>
                  <a:srgbClr val="3F3F3F"/>
                </a:solidFill>
                <a:latin typeface="Aptos" panose="020B0004020202020204" pitchFamily="34" charset="0"/>
                <a:sym typeface="Arial"/>
              </a:rPr>
            </a:br>
            <a:endParaRPr sz="2000" b="0" dirty="0">
              <a:solidFill>
                <a:srgbClr val="3F3F3F"/>
              </a:solidFill>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None/>
            </a:pPr>
            <a:r>
              <a:rPr lang="de-DE" sz="2000" b="0" dirty="0" err="1">
                <a:solidFill>
                  <a:srgbClr val="3F3F3F"/>
                </a:solidFill>
                <a:latin typeface="Aptos" panose="020B0004020202020204" pitchFamily="34" charset="0"/>
                <a:sym typeface="Arial"/>
              </a:rPr>
              <a:t>Ciò</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limita</a:t>
            </a:r>
            <a:r>
              <a:rPr lang="de-DE" sz="2000" b="0" dirty="0">
                <a:solidFill>
                  <a:srgbClr val="3F3F3F"/>
                </a:solidFill>
                <a:latin typeface="Aptos" panose="020B0004020202020204" pitchFamily="34" charset="0"/>
                <a:sym typeface="Arial"/>
              </a:rPr>
              <a:t> la </a:t>
            </a:r>
            <a:r>
              <a:rPr lang="de-DE" sz="2000" b="0" dirty="0" err="1">
                <a:solidFill>
                  <a:srgbClr val="3F3F3F"/>
                </a:solidFill>
                <a:latin typeface="Aptos" panose="020B0004020202020204" pitchFamily="34" charset="0"/>
                <a:sym typeface="Arial"/>
              </a:rPr>
              <a:t>possibilità</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considerare</a:t>
            </a:r>
            <a:r>
              <a:rPr lang="de-DE" sz="2000" b="0" dirty="0">
                <a:solidFill>
                  <a:srgbClr val="3F3F3F"/>
                </a:solidFill>
                <a:latin typeface="Aptos" panose="020B0004020202020204" pitchFamily="34" charset="0"/>
                <a:sym typeface="Arial"/>
              </a:rPr>
              <a:t> le </a:t>
            </a:r>
            <a:r>
              <a:rPr lang="de-DE" sz="2000" b="0" dirty="0" err="1">
                <a:solidFill>
                  <a:srgbClr val="3F3F3F"/>
                </a:solidFill>
                <a:latin typeface="Aptos" panose="020B0004020202020204" pitchFamily="34" charset="0"/>
                <a:sym typeface="Arial"/>
              </a:rPr>
              <a:t>pratiche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complessive</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un’impresa</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offerente</a:t>
            </a:r>
            <a:r>
              <a:rPr lang="de-DE" sz="2000" b="0" dirty="0">
                <a:solidFill>
                  <a:srgbClr val="3F3F3F"/>
                </a:solidFill>
                <a:latin typeface="Aptos" panose="020B0004020202020204" pitchFamily="34" charset="0"/>
                <a:sym typeface="Arial"/>
              </a:rPr>
              <a:t>.</a:t>
            </a:r>
            <a:endParaRPr dirty="0">
              <a:latin typeface="Aptos" panose="020B00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0"/>
          <p:cNvSpPr txBox="1">
            <a:spLocks noGrp="1"/>
          </p:cNvSpPr>
          <p:nvPr>
            <p:ph type="title"/>
          </p:nvPr>
        </p:nvSpPr>
        <p:spPr>
          <a:xfrm>
            <a:off x="594360" y="406742"/>
            <a:ext cx="8683455"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Riferimento</a:t>
            </a:r>
            <a:r>
              <a:rPr lang="de-DE" dirty="0">
                <a:latin typeface="Aptos Serif" panose="02020604070405020304" pitchFamily="18" charset="0"/>
                <a:ea typeface="Arial"/>
                <a:cs typeface="Aptos Serif" panose="02020604070405020304" pitchFamily="18" charset="0"/>
                <a:sym typeface="Arial"/>
              </a:rPr>
              <a:t> al </a:t>
            </a:r>
            <a:r>
              <a:rPr lang="de-DE" dirty="0" err="1">
                <a:latin typeface="Aptos Serif" panose="02020604070405020304" pitchFamily="18" charset="0"/>
                <a:ea typeface="Arial"/>
                <a:cs typeface="Aptos Serif" panose="02020604070405020304" pitchFamily="18" charset="0"/>
                <a:sym typeface="Arial"/>
              </a:rPr>
              <a:t>tema</a:t>
            </a:r>
            <a:r>
              <a:rPr lang="de-DE" dirty="0">
                <a:latin typeface="Aptos Serif" panose="02020604070405020304" pitchFamily="18" charset="0"/>
                <a:ea typeface="Arial"/>
                <a:cs typeface="Aptos Serif" panose="02020604070405020304" pitchFamily="18" charset="0"/>
                <a:sym typeface="Arial"/>
              </a:rPr>
              <a:t> – </a:t>
            </a:r>
            <a:r>
              <a:rPr lang="de-DE" dirty="0" err="1">
                <a:latin typeface="Aptos Serif" panose="02020604070405020304" pitchFamily="18" charset="0"/>
                <a:ea typeface="Arial"/>
                <a:cs typeface="Aptos Serif" panose="02020604070405020304" pitchFamily="18" charset="0"/>
                <a:sym typeface="Arial"/>
              </a:rPr>
              <a:t>Esempi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Criteri</a:t>
            </a:r>
            <a:endParaRPr dirty="0">
              <a:latin typeface="Aptos Serif" panose="02020604070405020304" pitchFamily="18" charset="0"/>
              <a:cs typeface="Aptos Serif" panose="02020604070405020304" pitchFamily="18" charset="0"/>
            </a:endParaRPr>
          </a:p>
        </p:txBody>
      </p:sp>
      <p:sp>
        <p:nvSpPr>
          <p:cNvPr id="261" name="Google Shape;261;p50"/>
          <p:cNvSpPr txBox="1">
            <a:spLocks noGrp="1"/>
          </p:cNvSpPr>
          <p:nvPr>
            <p:ph type="body" idx="1"/>
          </p:nvPr>
        </p:nvSpPr>
        <p:spPr>
          <a:xfrm>
            <a:off x="594360" y="2602503"/>
            <a:ext cx="10155416" cy="3498394"/>
          </a:xfrm>
          <a:prstGeom prst="rect">
            <a:avLst/>
          </a:prstGeom>
          <a:noFill/>
          <a:ln>
            <a:noFill/>
          </a:ln>
        </p:spPr>
        <p:txBody>
          <a:bodyPr spcFirstLastPara="1" wrap="square" lIns="91425" tIns="45700" rIns="91425" bIns="45700" anchor="ctr" anchorCtr="0">
            <a:spAutoFit/>
          </a:bodyPr>
          <a:lstStyle/>
          <a:p>
            <a:pPr marL="271463" lvl="0" indent="-271463" algn="l" rtl="0">
              <a:lnSpc>
                <a:spcPct val="80000"/>
              </a:lnSpc>
              <a:spcBef>
                <a:spcPts val="2200"/>
              </a:spcBef>
              <a:spcAft>
                <a:spcPts val="0"/>
              </a:spcAft>
              <a:buSzPts val="2400"/>
              <a:buFont typeface="Arial"/>
              <a:buChar char="•"/>
            </a:pPr>
            <a:r>
              <a:rPr lang="de-DE" sz="2000" b="0" dirty="0">
                <a:solidFill>
                  <a:srgbClr val="3F3F3F"/>
                </a:solidFill>
                <a:latin typeface="Aptos" panose="020B0004020202020204" pitchFamily="34" charset="0"/>
                <a:sym typeface="Arial"/>
              </a:rPr>
              <a:t>In </a:t>
            </a:r>
            <a:r>
              <a:rPr lang="de-DE" sz="2000" b="0" dirty="0" err="1">
                <a:solidFill>
                  <a:srgbClr val="3F3F3F"/>
                </a:solidFill>
                <a:latin typeface="Aptos" panose="020B0004020202020204" pitchFamily="34" charset="0"/>
                <a:sym typeface="Arial"/>
              </a:rPr>
              <a:t>un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contratto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relativo</a:t>
            </a:r>
            <a:r>
              <a:rPr lang="de-DE" sz="2000" b="0" dirty="0">
                <a:solidFill>
                  <a:srgbClr val="3F3F3F"/>
                </a:solidFill>
                <a:latin typeface="Aptos" panose="020B0004020202020204" pitchFamily="34" charset="0"/>
                <a:sym typeface="Arial"/>
              </a:rPr>
              <a:t> a servizi di </a:t>
            </a:r>
            <a:r>
              <a:rPr lang="de-DE" sz="2000" b="0" dirty="0" err="1">
                <a:solidFill>
                  <a:srgbClr val="3F3F3F"/>
                </a:solidFill>
                <a:latin typeface="Aptos" panose="020B0004020202020204" pitchFamily="34" charset="0"/>
                <a:sym typeface="Arial"/>
              </a:rPr>
              <a:t>catering</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deve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essere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incluso</a:t>
            </a:r>
            <a:r>
              <a:rPr lang="de-DE" sz="2000" b="0" dirty="0">
                <a:solidFill>
                  <a:srgbClr val="3F3F3F"/>
                </a:solidFill>
                <a:latin typeface="Aptos" panose="020B0004020202020204" pitchFamily="34" charset="0"/>
                <a:sym typeface="Arial"/>
              </a:rPr>
              <a:t> il </a:t>
            </a:r>
            <a:r>
              <a:rPr lang="de-DE" sz="2000" b="0" dirty="0" err="1">
                <a:solidFill>
                  <a:srgbClr val="3F3F3F"/>
                </a:solidFill>
                <a:latin typeface="Aptos" panose="020B0004020202020204" pitchFamily="34" charset="0"/>
                <a:sym typeface="Arial"/>
              </a:rPr>
              <a:t>requisito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che</a:t>
            </a:r>
            <a:r>
              <a:rPr lang="de-DE" sz="2000" b="0" dirty="0">
                <a:solidFill>
                  <a:srgbClr val="3F3F3F"/>
                </a:solidFill>
                <a:latin typeface="Aptos" panose="020B0004020202020204" pitchFamily="34" charset="0"/>
                <a:sym typeface="Arial"/>
              </a:rPr>
              <a:t> il </a:t>
            </a:r>
            <a:r>
              <a:rPr lang="de-DE" sz="2000" b="0" dirty="0" err="1">
                <a:solidFill>
                  <a:srgbClr val="3F3F3F"/>
                </a:solidFill>
                <a:latin typeface="Aptos" panose="020B0004020202020204" pitchFamily="34" charset="0"/>
                <a:sym typeface="Arial"/>
              </a:rPr>
              <a:t>caffè</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a:t>
            </a:r>
            <a:r>
              <a:rPr lang="de-DE" sz="2000" b="0" dirty="0">
                <a:solidFill>
                  <a:srgbClr val="3F3F3F"/>
                </a:solidFill>
                <a:latin typeface="Aptos" panose="020B0004020202020204" pitchFamily="34" charset="0"/>
                <a:sym typeface="Arial"/>
              </a:rPr>
              <a:t> il </a:t>
            </a:r>
            <a:r>
              <a:rPr lang="de-DE" sz="2000" b="0" dirty="0" err="1">
                <a:solidFill>
                  <a:srgbClr val="3F3F3F"/>
                </a:solidFill>
                <a:latin typeface="Aptos" panose="020B0004020202020204" pitchFamily="34" charset="0"/>
                <a:sym typeface="Arial"/>
              </a:rPr>
              <a:t>tè</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utilizzati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provengano</a:t>
            </a:r>
            <a:r>
              <a:rPr lang="de-DE" sz="2000" b="0" dirty="0">
                <a:solidFill>
                  <a:srgbClr val="3F3F3F"/>
                </a:solidFill>
                <a:latin typeface="Aptos" panose="020B0004020202020204" pitchFamily="34" charset="0"/>
                <a:sym typeface="Arial"/>
              </a:rPr>
              <a:t> al 100% </a:t>
            </a:r>
            <a:r>
              <a:rPr lang="de-DE" sz="2000" b="0" dirty="0" err="1">
                <a:solidFill>
                  <a:srgbClr val="3F3F3F"/>
                </a:solidFill>
                <a:latin typeface="Aptos" panose="020B0004020202020204" pitchFamily="34" charset="0"/>
                <a:sym typeface="Arial"/>
              </a:rPr>
              <a:t>dal</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commercio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equo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solidale</a:t>
            </a:r>
            <a:r>
              <a:rPr lang="de-DE" sz="2000" b="0" dirty="0">
                <a:solidFill>
                  <a:schemeClr val="lt2"/>
                </a:solidFill>
                <a:latin typeface="Aptos" panose="020B0004020202020204" pitchFamily="34" charset="0"/>
                <a:sym typeface="Arial"/>
              </a:rPr>
              <a:t> 🗹</a:t>
            </a:r>
            <a:endParaRPr sz="2000" b="0" dirty="0">
              <a:solidFill>
                <a:srgbClr val="3F3F3F"/>
              </a:solidFill>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a:solidFill>
                  <a:srgbClr val="3F3F3F"/>
                </a:solidFill>
                <a:latin typeface="Aptos" panose="020B0004020202020204" pitchFamily="34" charset="0"/>
                <a:sym typeface="Arial"/>
              </a:rPr>
              <a:t>In </a:t>
            </a:r>
            <a:r>
              <a:rPr lang="de-DE" sz="2000" b="0" dirty="0" err="1">
                <a:solidFill>
                  <a:srgbClr val="3F3F3F"/>
                </a:solidFill>
                <a:latin typeface="Aptos" panose="020B0004020202020204" pitchFamily="34" charset="0"/>
                <a:sym typeface="Arial"/>
              </a:rPr>
              <a:t>un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contratto</a:t>
            </a:r>
            <a:r>
              <a:rPr lang="de-DE" sz="2000" b="0" dirty="0">
                <a:solidFill>
                  <a:srgbClr val="3F3F3F"/>
                </a:solidFill>
                <a:latin typeface="Aptos" panose="020B0004020202020204" pitchFamily="34" charset="0"/>
                <a:sym typeface="Arial"/>
              </a:rPr>
              <a:t> per la </a:t>
            </a:r>
            <a:r>
              <a:rPr lang="de-DE" sz="2000" b="0" dirty="0" err="1">
                <a:solidFill>
                  <a:srgbClr val="3F3F3F"/>
                </a:solidFill>
                <a:latin typeface="Aptos" panose="020B0004020202020204" pitchFamily="34" charset="0"/>
                <a:sym typeface="Arial"/>
              </a:rPr>
              <a:t>fornitura</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magliette</a:t>
            </a:r>
            <a:r>
              <a:rPr lang="de-DE" sz="2000" b="0" dirty="0">
                <a:solidFill>
                  <a:srgbClr val="3F3F3F"/>
                </a:solidFill>
                <a:latin typeface="Aptos" panose="020B0004020202020204" pitchFamily="34" charset="0"/>
                <a:sym typeface="Arial"/>
              </a:rPr>
              <a:t>, il </a:t>
            </a:r>
            <a:r>
              <a:rPr lang="de-DE" sz="2000" b="0" dirty="0" err="1">
                <a:solidFill>
                  <a:srgbClr val="3F3F3F"/>
                </a:solidFill>
                <a:latin typeface="Aptos" panose="020B0004020202020204" pitchFamily="34" charset="0"/>
                <a:sym typeface="Arial"/>
              </a:rPr>
              <a:t>requisito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che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gli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indumenti</a:t>
            </a:r>
            <a:r>
              <a:rPr lang="de-DE" sz="2000" b="0" dirty="0">
                <a:solidFill>
                  <a:srgbClr val="3F3F3F"/>
                </a:solidFill>
                <a:latin typeface="Aptos" panose="020B0004020202020204" pitchFamily="34" charset="0"/>
                <a:sym typeface="Arial"/>
              </a:rPr>
              <a:t> da </a:t>
            </a:r>
            <a:r>
              <a:rPr lang="de-DE" sz="2000" b="0" dirty="0" err="1">
                <a:solidFill>
                  <a:srgbClr val="3F3F3F"/>
                </a:solidFill>
                <a:latin typeface="Aptos" panose="020B0004020202020204" pitchFamily="34" charset="0"/>
                <a:sym typeface="Arial"/>
              </a:rPr>
              <a:t>lavoro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siano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realizzati</a:t>
            </a:r>
            <a:r>
              <a:rPr lang="de-DE" sz="2000" b="0" dirty="0">
                <a:solidFill>
                  <a:srgbClr val="3F3F3F"/>
                </a:solidFill>
                <a:latin typeface="Aptos" panose="020B0004020202020204" pitchFamily="34" charset="0"/>
                <a:sym typeface="Arial"/>
              </a:rPr>
              <a:t> in </a:t>
            </a:r>
            <a:r>
              <a:rPr lang="de-DE" sz="2000" b="0" dirty="0" err="1">
                <a:solidFill>
                  <a:srgbClr val="3F3F3F"/>
                </a:solidFill>
                <a:latin typeface="Aptos" panose="020B0004020202020204" pitchFamily="34" charset="0"/>
                <a:sym typeface="Arial"/>
              </a:rPr>
              <a:t>cotone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biologico</a:t>
            </a:r>
            <a:r>
              <a:rPr lang="de-DE" sz="2000" b="0" dirty="0">
                <a:solidFill>
                  <a:schemeClr val="lt2"/>
                </a:solidFill>
                <a:latin typeface="Aptos" panose="020B0004020202020204" pitchFamily="34" charset="0"/>
                <a:sym typeface="Arial"/>
              </a:rPr>
              <a:t> 🗹</a:t>
            </a:r>
            <a:endParaRPr sz="2000" b="0" dirty="0">
              <a:solidFill>
                <a:schemeClr val="lt2"/>
              </a:solidFill>
              <a:latin typeface="Aptos" panose="020B0004020202020204" pitchFamily="34" charset="0"/>
              <a:sym typeface="Arial"/>
            </a:endParaRPr>
          </a:p>
          <a:p>
            <a:pPr marL="271463" lvl="0" indent="-271463" algn="l" rtl="0">
              <a:lnSpc>
                <a:spcPct val="80000"/>
              </a:lnSpc>
              <a:spcBef>
                <a:spcPts val="2800"/>
              </a:spcBef>
              <a:spcAft>
                <a:spcPts val="0"/>
              </a:spcAft>
              <a:buSzPts val="2400"/>
              <a:buFont typeface="Arial"/>
              <a:buChar char="•"/>
            </a:pPr>
            <a:r>
              <a:rPr lang="de-DE" sz="2000" b="0" dirty="0">
                <a:solidFill>
                  <a:srgbClr val="3F3F3F"/>
                </a:solidFill>
                <a:latin typeface="Aptos" panose="020B0004020202020204" pitchFamily="34" charset="0"/>
                <a:sym typeface="Arial"/>
              </a:rPr>
              <a:t>In </a:t>
            </a:r>
            <a:r>
              <a:rPr lang="de-DE" sz="2000" b="0" dirty="0" err="1">
                <a:solidFill>
                  <a:srgbClr val="3F3F3F"/>
                </a:solidFill>
                <a:latin typeface="Aptos" panose="020B0004020202020204" pitchFamily="34" charset="0"/>
                <a:sym typeface="Arial"/>
              </a:rPr>
              <a:t>un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contratto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relativo</a:t>
            </a:r>
            <a:r>
              <a:rPr lang="de-DE" sz="2000" b="0" dirty="0">
                <a:solidFill>
                  <a:srgbClr val="3F3F3F"/>
                </a:solidFill>
                <a:latin typeface="Aptos" panose="020B0004020202020204" pitchFamily="34" charset="0"/>
                <a:sym typeface="Arial"/>
              </a:rPr>
              <a:t> a servizi di </a:t>
            </a:r>
            <a:r>
              <a:rPr lang="de-DE" sz="2000" b="0" dirty="0" err="1">
                <a:solidFill>
                  <a:srgbClr val="3F3F3F"/>
                </a:solidFill>
                <a:latin typeface="Aptos" panose="020B0004020202020204" pitchFamily="34" charset="0"/>
                <a:sym typeface="Arial"/>
              </a:rPr>
              <a:t>catering</a:t>
            </a:r>
            <a:r>
              <a:rPr lang="de-DE" sz="2000" b="0" dirty="0">
                <a:solidFill>
                  <a:srgbClr val="3F3F3F"/>
                </a:solidFill>
                <a:latin typeface="Aptos" panose="020B0004020202020204" pitchFamily="34" charset="0"/>
                <a:sym typeface="Arial"/>
              </a:rPr>
              <a:t>, il </a:t>
            </a:r>
            <a:r>
              <a:rPr lang="de-DE" sz="2000" b="0" dirty="0" err="1">
                <a:solidFill>
                  <a:srgbClr val="3F3F3F"/>
                </a:solidFill>
                <a:latin typeface="Aptos" panose="020B0004020202020204" pitchFamily="34" charset="0"/>
                <a:sym typeface="Arial"/>
              </a:rPr>
              <a:t>requisito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che</a:t>
            </a:r>
            <a:r>
              <a:rPr lang="de-DE" sz="2000" b="0" dirty="0">
                <a:solidFill>
                  <a:srgbClr val="3F3F3F"/>
                </a:solidFill>
                <a:latin typeface="Aptos" panose="020B0004020202020204" pitchFamily="34" charset="0"/>
                <a:sym typeface="Arial"/>
              </a:rPr>
              <a:t> i </a:t>
            </a:r>
            <a:r>
              <a:rPr lang="de-DE" sz="2000" b="0" dirty="0" err="1">
                <a:solidFill>
                  <a:srgbClr val="3F3F3F"/>
                </a:solidFill>
                <a:latin typeface="Aptos" panose="020B0004020202020204" pitchFamily="34" charset="0"/>
                <a:sym typeface="Arial"/>
              </a:rPr>
              <a:t>fornitori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utilizzino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caffè</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tè</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provenienti</a:t>
            </a:r>
            <a:r>
              <a:rPr lang="de-DE" sz="2000" b="0" dirty="0">
                <a:solidFill>
                  <a:srgbClr val="3F3F3F"/>
                </a:solidFill>
                <a:latin typeface="Aptos" panose="020B0004020202020204" pitchFamily="34" charset="0"/>
                <a:sym typeface="Arial"/>
              </a:rPr>
              <a:t> al 100% </a:t>
            </a:r>
            <a:r>
              <a:rPr lang="de-DE" sz="2000" b="0" dirty="0" err="1">
                <a:solidFill>
                  <a:srgbClr val="3F3F3F"/>
                </a:solidFill>
                <a:latin typeface="Aptos" panose="020B0004020202020204" pitchFamily="34" charset="0"/>
                <a:sym typeface="Arial"/>
              </a:rPr>
              <a:t>dal</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commercio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equo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solidale</a:t>
            </a:r>
            <a:r>
              <a:rPr lang="de-DE" sz="2000" b="0" dirty="0">
                <a:solidFill>
                  <a:srgbClr val="3F3F3F"/>
                </a:solidFill>
                <a:latin typeface="Aptos" panose="020B0004020202020204" pitchFamily="34" charset="0"/>
                <a:sym typeface="Arial"/>
              </a:rPr>
              <a:t> in TUTTI i </a:t>
            </a:r>
            <a:r>
              <a:rPr lang="de-DE" sz="2000" b="0" dirty="0" err="1">
                <a:solidFill>
                  <a:srgbClr val="3F3F3F"/>
                </a:solidFill>
                <a:latin typeface="Aptos" panose="020B0004020202020204" pitchFamily="34" charset="0"/>
                <a:sym typeface="Arial"/>
              </a:rPr>
              <a:t>loro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contratti</a:t>
            </a:r>
            <a:r>
              <a:rPr lang="de-DE" sz="2000" b="0" dirty="0">
                <a:solidFill>
                  <a:srgbClr val="FF0000"/>
                </a:solidFill>
                <a:latin typeface="Aptos" panose="020B0004020202020204" pitchFamily="34" charset="0"/>
                <a:sym typeface="Arial"/>
              </a:rPr>
              <a:t> 🗷</a:t>
            </a:r>
            <a:endParaRPr sz="2000" b="0" dirty="0">
              <a:solidFill>
                <a:srgbClr val="3F3F3F"/>
              </a:solidFill>
              <a:latin typeface="Aptos" panose="020B0004020202020204" pitchFamily="34" charset="0"/>
              <a:sym typeface="Arial"/>
            </a:endParaRPr>
          </a:p>
          <a:p>
            <a:pPr marL="271463" lvl="0" indent="-271463" algn="l" rtl="0">
              <a:lnSpc>
                <a:spcPct val="80000"/>
              </a:lnSpc>
              <a:spcBef>
                <a:spcPts val="2800"/>
              </a:spcBef>
              <a:spcAft>
                <a:spcPts val="600"/>
              </a:spcAft>
              <a:buSzPts val="2400"/>
              <a:buFont typeface="Arial"/>
              <a:buChar char="•"/>
            </a:pPr>
            <a:r>
              <a:rPr lang="de-DE" sz="2000" b="0" dirty="0">
                <a:solidFill>
                  <a:srgbClr val="3F3F3F"/>
                </a:solidFill>
                <a:latin typeface="Aptos" panose="020B0004020202020204" pitchFamily="34" charset="0"/>
                <a:sym typeface="Arial"/>
              </a:rPr>
              <a:t>In </a:t>
            </a:r>
            <a:r>
              <a:rPr lang="de-DE" sz="2000" b="0" dirty="0" err="1">
                <a:solidFill>
                  <a:srgbClr val="3F3F3F"/>
                </a:solidFill>
                <a:latin typeface="Aptos" panose="020B0004020202020204" pitchFamily="34" charset="0"/>
                <a:sym typeface="Arial"/>
              </a:rPr>
              <a:t>un</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contratto</a:t>
            </a:r>
            <a:r>
              <a:rPr lang="de-DE" sz="2000" b="0" dirty="0">
                <a:solidFill>
                  <a:srgbClr val="3F3F3F"/>
                </a:solidFill>
                <a:latin typeface="Aptos" panose="020B0004020202020204" pitchFamily="34" charset="0"/>
                <a:sym typeface="Arial"/>
              </a:rPr>
              <a:t> per la </a:t>
            </a:r>
            <a:r>
              <a:rPr lang="de-DE" sz="2000" b="0" dirty="0" err="1">
                <a:solidFill>
                  <a:srgbClr val="3F3F3F"/>
                </a:solidFill>
                <a:latin typeface="Aptos" panose="020B0004020202020204" pitchFamily="34" charset="0"/>
                <a:sym typeface="Arial"/>
              </a:rPr>
              <a:t>fornitura</a:t>
            </a:r>
            <a:r>
              <a:rPr lang="de-DE" sz="2000" b="0" dirty="0">
                <a:solidFill>
                  <a:srgbClr val="3F3F3F"/>
                </a:solidFill>
                <a:latin typeface="Aptos" panose="020B0004020202020204" pitchFamily="34" charset="0"/>
                <a:sym typeface="Arial"/>
              </a:rPr>
              <a:t> di </a:t>
            </a:r>
            <a:r>
              <a:rPr lang="de-DE" sz="2000" b="0" dirty="0" err="1">
                <a:solidFill>
                  <a:srgbClr val="3F3F3F"/>
                </a:solidFill>
                <a:latin typeface="Aptos" panose="020B0004020202020204" pitchFamily="34" charset="0"/>
                <a:sym typeface="Arial"/>
              </a:rPr>
              <a:t>magliette</a:t>
            </a:r>
            <a:r>
              <a:rPr lang="de-DE" sz="2000" b="0" dirty="0">
                <a:solidFill>
                  <a:srgbClr val="3F3F3F"/>
                </a:solidFill>
                <a:latin typeface="Aptos" panose="020B0004020202020204" pitchFamily="34" charset="0"/>
                <a:sym typeface="Arial"/>
              </a:rPr>
              <a:t>, il </a:t>
            </a:r>
            <a:r>
              <a:rPr lang="de-DE" sz="2000" b="0" dirty="0" err="1">
                <a:solidFill>
                  <a:srgbClr val="3F3F3F"/>
                </a:solidFill>
                <a:latin typeface="Aptos" panose="020B0004020202020204" pitchFamily="34" charset="0"/>
                <a:sym typeface="Arial"/>
              </a:rPr>
              <a:t>requisito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che</a:t>
            </a:r>
            <a:r>
              <a:rPr lang="de-DE" sz="2000" b="0" dirty="0">
                <a:solidFill>
                  <a:srgbClr val="3F3F3F"/>
                </a:solidFill>
                <a:latin typeface="Aptos" panose="020B0004020202020204" pitchFamily="34" charset="0"/>
                <a:sym typeface="Arial"/>
              </a:rPr>
              <a:t> i </a:t>
            </a:r>
            <a:r>
              <a:rPr lang="de-DE" sz="2000" b="0" dirty="0" err="1">
                <a:solidFill>
                  <a:srgbClr val="3F3F3F"/>
                </a:solidFill>
                <a:latin typeface="Aptos" panose="020B0004020202020204" pitchFamily="34" charset="0"/>
                <a:sym typeface="Arial"/>
              </a:rPr>
              <a:t>fornitori</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utilizzino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esclusivamente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cotone</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biologico</a:t>
            </a:r>
            <a:r>
              <a:rPr lang="de-DE" sz="2000" b="0" dirty="0">
                <a:solidFill>
                  <a:srgbClr val="3F3F3F"/>
                </a:solidFill>
                <a:latin typeface="Aptos" panose="020B0004020202020204" pitchFamily="34" charset="0"/>
                <a:sym typeface="Arial"/>
              </a:rPr>
              <a:t> in TUTTI i </a:t>
            </a:r>
            <a:r>
              <a:rPr lang="de-DE" sz="2000" b="0" dirty="0" err="1">
                <a:solidFill>
                  <a:srgbClr val="3F3F3F"/>
                </a:solidFill>
                <a:latin typeface="Aptos" panose="020B0004020202020204" pitchFamily="34" charset="0"/>
                <a:sym typeface="Arial"/>
              </a:rPr>
              <a:t>loro</a:t>
            </a:r>
            <a:r>
              <a:rPr lang="de-DE" sz="2000" b="0" dirty="0">
                <a:solidFill>
                  <a:srgbClr val="3F3F3F"/>
                </a:solidFill>
                <a:latin typeface="Aptos" panose="020B0004020202020204" pitchFamily="34" charset="0"/>
                <a:sym typeface="Arial"/>
              </a:rPr>
              <a:t> </a:t>
            </a:r>
            <a:r>
              <a:rPr lang="de-DE" sz="2000" b="0" dirty="0" err="1">
                <a:solidFill>
                  <a:srgbClr val="3F3F3F"/>
                </a:solidFill>
                <a:latin typeface="Aptos" panose="020B0004020202020204" pitchFamily="34" charset="0"/>
                <a:sym typeface="Arial"/>
              </a:rPr>
              <a:t>prodotti</a:t>
            </a:r>
            <a:r>
              <a:rPr lang="de-DE" sz="2000" b="0" dirty="0">
                <a:solidFill>
                  <a:srgbClr val="FF0000"/>
                </a:solidFill>
                <a:latin typeface="Aptos" panose="020B0004020202020204" pitchFamily="34" charset="0"/>
                <a:sym typeface="Arial"/>
              </a:rPr>
              <a:t> 🗷</a:t>
            </a:r>
            <a:r>
              <a:rPr lang="de-DE" sz="2000" b="0" dirty="0">
                <a:solidFill>
                  <a:srgbClr val="3F3F3F"/>
                </a:solidFill>
                <a:latin typeface="Aptos" panose="020B0004020202020204" pitchFamily="34" charset="0"/>
                <a:sym typeface="Arial"/>
              </a:rPr>
              <a:t> </a:t>
            </a:r>
            <a:endParaRPr sz="2000" b="0" dirty="0">
              <a:solidFill>
                <a:srgbClr val="3F3F3F"/>
              </a:solidFill>
              <a:latin typeface="Aptos" panose="020B0004020202020204" pitchFamily="34" charset="0"/>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1"/>
          <p:cNvSpPr txBox="1">
            <a:spLocks noGrp="1"/>
          </p:cNvSpPr>
          <p:nvPr>
            <p:ph type="title"/>
          </p:nvPr>
        </p:nvSpPr>
        <p:spPr>
          <a:xfrm>
            <a:off x="594360" y="584005"/>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Scelta</a:t>
            </a:r>
            <a:r>
              <a:rPr lang="de-DE" dirty="0">
                <a:latin typeface="Aptos Serif" panose="02020604070405020304" pitchFamily="18" charset="0"/>
                <a:ea typeface="Arial"/>
                <a:cs typeface="Aptos Serif" panose="02020604070405020304" pitchFamily="18" charset="0"/>
                <a:sym typeface="Arial"/>
              </a:rPr>
              <a:t> della </a:t>
            </a:r>
            <a:r>
              <a:rPr lang="de-DE" dirty="0" err="1">
                <a:latin typeface="Aptos Serif" panose="02020604070405020304" pitchFamily="18" charset="0"/>
                <a:ea typeface="Arial"/>
                <a:cs typeface="Aptos Serif" panose="02020604070405020304" pitchFamily="18" charset="0"/>
                <a:sym typeface="Arial"/>
              </a:rPr>
              <a:t>procedura</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appalto</a:t>
            </a:r>
            <a:endParaRPr dirty="0">
              <a:latin typeface="Aptos Serif" panose="02020604070405020304" pitchFamily="18" charset="0"/>
              <a:cs typeface="Aptos Serif" panose="02020604070405020304" pitchFamily="18" charset="0"/>
            </a:endParaRPr>
          </a:p>
        </p:txBody>
      </p:sp>
      <p:sp>
        <p:nvSpPr>
          <p:cNvPr id="268" name="Google Shape;268;p51"/>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lnSpcReduction="10000"/>
          </a:bodyPr>
          <a:lstStyle/>
          <a:p>
            <a:pPr marL="457200" lvl="0" indent="-228600" algn="l" rtl="0">
              <a:lnSpc>
                <a:spcPct val="90000"/>
              </a:lnSpc>
              <a:spcBef>
                <a:spcPts val="1800"/>
              </a:spcBef>
              <a:spcAft>
                <a:spcPts val="0"/>
              </a:spcAft>
              <a:buClr>
                <a:srgbClr val="3F3F3F"/>
              </a:buClr>
              <a:buSzPts val="2000"/>
              <a:buFont typeface="Arial"/>
              <a:buNone/>
            </a:pPr>
            <a:r>
              <a:rPr lang="de-DE" b="1" dirty="0" err="1">
                <a:latin typeface="Aptos" panose="020B0004020202020204" pitchFamily="34" charset="0"/>
                <a:sym typeface="Arial"/>
              </a:rPr>
              <a:t>Procedura</a:t>
            </a:r>
            <a:r>
              <a:rPr lang="de-DE" b="1" dirty="0">
                <a:latin typeface="Aptos" panose="020B0004020202020204" pitchFamily="34" charset="0"/>
                <a:sym typeface="Arial"/>
              </a:rPr>
              <a:t> </a:t>
            </a:r>
            <a:r>
              <a:rPr lang="de-DE" b="1" dirty="0" err="1">
                <a:latin typeface="Aptos" panose="020B0004020202020204" pitchFamily="34" charset="0"/>
                <a:sym typeface="Arial"/>
              </a:rPr>
              <a:t>aperta</a:t>
            </a:r>
            <a:r>
              <a:rPr lang="de-DE" b="1" dirty="0">
                <a:latin typeface="Aptos" panose="020B0004020202020204" pitchFamily="34" charset="0"/>
                <a:sym typeface="Arial"/>
              </a:rPr>
              <a:t> </a:t>
            </a:r>
            <a:r>
              <a:rPr lang="de-DE" dirty="0">
                <a:latin typeface="Aptos" panose="020B0004020202020204" pitchFamily="34" charset="0"/>
                <a:sym typeface="Arial"/>
              </a:rPr>
              <a:t>– Le </a:t>
            </a:r>
            <a:r>
              <a:rPr lang="de-DE" dirty="0" err="1">
                <a:latin typeface="Aptos" panose="020B0004020202020204" pitchFamily="34" charset="0"/>
                <a:sym typeface="Arial"/>
              </a:rPr>
              <a:t>offerte</a:t>
            </a:r>
            <a:r>
              <a:rPr lang="de-DE" dirty="0">
                <a:latin typeface="Aptos" panose="020B0004020202020204" pitchFamily="34" charset="0"/>
                <a:sym typeface="Arial"/>
              </a:rPr>
              <a:t> </a:t>
            </a:r>
            <a:r>
              <a:rPr lang="de-DE" dirty="0" err="1">
                <a:latin typeface="Aptos" panose="020B0004020202020204" pitchFamily="34" charset="0"/>
                <a:sym typeface="Arial"/>
              </a:rPr>
              <a:t>possono</a:t>
            </a:r>
            <a:r>
              <a:rPr lang="de-DE" dirty="0">
                <a:latin typeface="Aptos" panose="020B0004020202020204" pitchFamily="34" charset="0"/>
                <a:sym typeface="Arial"/>
              </a:rPr>
              <a:t> </a:t>
            </a:r>
            <a:r>
              <a:rPr lang="de-DE" dirty="0" err="1">
                <a:latin typeface="Aptos" panose="020B0004020202020204" pitchFamily="34" charset="0"/>
                <a:sym typeface="Arial"/>
              </a:rPr>
              <a:t>essere</a:t>
            </a:r>
            <a:r>
              <a:rPr lang="de-DE" dirty="0">
                <a:latin typeface="Aptos" panose="020B0004020202020204" pitchFamily="34" charset="0"/>
                <a:sym typeface="Arial"/>
              </a:rPr>
              <a:t> </a:t>
            </a:r>
            <a:r>
              <a:rPr lang="de-DE" dirty="0" err="1">
                <a:latin typeface="Aptos" panose="020B0004020202020204" pitchFamily="34" charset="0"/>
                <a:sym typeface="Arial"/>
              </a:rPr>
              <a:t>presentate</a:t>
            </a:r>
            <a:r>
              <a:rPr lang="de-DE" dirty="0">
                <a:latin typeface="Aptos" panose="020B0004020202020204" pitchFamily="34" charset="0"/>
                <a:sym typeface="Arial"/>
              </a:rPr>
              <a:t> da </a:t>
            </a:r>
            <a:r>
              <a:rPr lang="de-DE" dirty="0" err="1">
                <a:latin typeface="Aptos" panose="020B0004020202020204" pitchFamily="34" charset="0"/>
                <a:sym typeface="Arial"/>
              </a:rPr>
              <a:t>qualsiasi</a:t>
            </a:r>
            <a:r>
              <a:rPr lang="de-DE" dirty="0">
                <a:latin typeface="Aptos" panose="020B0004020202020204" pitchFamily="34" charset="0"/>
                <a:sym typeface="Arial"/>
              </a:rPr>
              <a:t> </a:t>
            </a:r>
            <a:r>
              <a:rPr lang="de-DE" dirty="0" err="1">
                <a:latin typeface="Aptos" panose="020B0004020202020204" pitchFamily="34" charset="0"/>
                <a:sym typeface="Arial"/>
              </a:rPr>
              <a:t>operatore</a:t>
            </a:r>
            <a:r>
              <a:rPr lang="de-DE" dirty="0">
                <a:latin typeface="Aptos" panose="020B0004020202020204" pitchFamily="34" charset="0"/>
                <a:sym typeface="Arial"/>
              </a:rPr>
              <a:t> </a:t>
            </a:r>
            <a:r>
              <a:rPr lang="de-DE" dirty="0" err="1">
                <a:latin typeface="Aptos" panose="020B0004020202020204" pitchFamily="34" charset="0"/>
                <a:sym typeface="Arial"/>
              </a:rPr>
              <a:t>economico</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b="1" dirty="0" err="1">
                <a:latin typeface="Aptos" panose="020B0004020202020204" pitchFamily="34" charset="0"/>
                <a:sym typeface="Arial"/>
              </a:rPr>
              <a:t>Procedura</a:t>
            </a:r>
            <a:r>
              <a:rPr lang="de-DE" b="1" dirty="0">
                <a:latin typeface="Aptos" panose="020B0004020202020204" pitchFamily="34" charset="0"/>
                <a:sym typeface="Arial"/>
              </a:rPr>
              <a:t> </a:t>
            </a:r>
            <a:r>
              <a:rPr lang="de-DE" b="1" dirty="0" err="1">
                <a:latin typeface="Aptos" panose="020B0004020202020204" pitchFamily="34" charset="0"/>
                <a:sym typeface="Arial"/>
              </a:rPr>
              <a:t>ristretta</a:t>
            </a:r>
            <a:r>
              <a:rPr lang="de-DE" b="1" dirty="0">
                <a:latin typeface="Aptos" panose="020B0004020202020204" pitchFamily="34" charset="0"/>
                <a:sym typeface="Arial"/>
              </a:rPr>
              <a:t> </a:t>
            </a:r>
            <a:r>
              <a:rPr lang="de-DE" dirty="0">
                <a:latin typeface="Aptos" panose="020B0004020202020204" pitchFamily="34" charset="0"/>
                <a:sym typeface="Arial"/>
              </a:rPr>
              <a:t>– </a:t>
            </a:r>
            <a:r>
              <a:rPr lang="de-DE" dirty="0" err="1">
                <a:latin typeface="Aptos" panose="020B0004020202020204" pitchFamily="34" charset="0"/>
                <a:sym typeface="Arial"/>
              </a:rPr>
              <a:t>almeno</a:t>
            </a:r>
            <a:r>
              <a:rPr lang="de-DE" dirty="0">
                <a:latin typeface="Aptos" panose="020B0004020202020204" pitchFamily="34" charset="0"/>
                <a:sym typeface="Arial"/>
              </a:rPr>
              <a:t> </a:t>
            </a:r>
            <a:r>
              <a:rPr lang="de-DE" dirty="0" err="1">
                <a:latin typeface="Aptos" panose="020B0004020202020204" pitchFamily="34" charset="0"/>
                <a:sym typeface="Arial"/>
              </a:rPr>
              <a:t>cinque</a:t>
            </a:r>
            <a:r>
              <a:rPr lang="de-DE" dirty="0">
                <a:latin typeface="Aptos" panose="020B0004020202020204" pitchFamily="34" charset="0"/>
                <a:sym typeface="Arial"/>
              </a:rPr>
              <a:t> </a:t>
            </a:r>
            <a:r>
              <a:rPr lang="de-DE" dirty="0" err="1">
                <a:latin typeface="Aptos" panose="020B0004020202020204" pitchFamily="34" charset="0"/>
                <a:sym typeface="Arial"/>
              </a:rPr>
              <a:t>offerenti</a:t>
            </a:r>
            <a:r>
              <a:rPr lang="de-DE" dirty="0">
                <a:latin typeface="Aptos" panose="020B0004020202020204" pitchFamily="34" charset="0"/>
                <a:sym typeface="Arial"/>
              </a:rPr>
              <a:t> </a:t>
            </a:r>
            <a:r>
              <a:rPr lang="de-DE" dirty="0" err="1">
                <a:latin typeface="Aptos" panose="020B0004020202020204" pitchFamily="34" charset="0"/>
                <a:sym typeface="Arial"/>
              </a:rPr>
              <a:t>vengono</a:t>
            </a:r>
            <a:r>
              <a:rPr lang="de-DE" dirty="0">
                <a:latin typeface="Aptos" panose="020B0004020202020204" pitchFamily="34" charset="0"/>
                <a:sym typeface="Arial"/>
              </a:rPr>
              <a:t> </a:t>
            </a:r>
            <a:r>
              <a:rPr lang="de-DE" dirty="0" err="1">
                <a:latin typeface="Aptos" panose="020B0004020202020204" pitchFamily="34" charset="0"/>
                <a:sym typeface="Arial"/>
              </a:rPr>
              <a:t>selezionati</a:t>
            </a:r>
            <a:r>
              <a:rPr lang="de-DE" dirty="0">
                <a:latin typeface="Aptos" panose="020B0004020202020204" pitchFamily="34" charset="0"/>
                <a:sym typeface="Arial"/>
              </a:rPr>
              <a:t> </a:t>
            </a:r>
            <a:r>
              <a:rPr lang="de-DE" dirty="0" err="1">
                <a:latin typeface="Aptos" panose="020B0004020202020204" pitchFamily="34" charset="0"/>
                <a:sym typeface="Arial"/>
              </a:rPr>
              <a:t>sulla</a:t>
            </a:r>
            <a:r>
              <a:rPr lang="de-DE" dirty="0">
                <a:latin typeface="Aptos" panose="020B0004020202020204" pitchFamily="34" charset="0"/>
                <a:sym typeface="Arial"/>
              </a:rPr>
              <a:t> </a:t>
            </a:r>
            <a:r>
              <a:rPr lang="de-DE" dirty="0" err="1">
                <a:latin typeface="Aptos" panose="020B0004020202020204" pitchFamily="34" charset="0"/>
                <a:sym typeface="Arial"/>
              </a:rPr>
              <a:t>base</a:t>
            </a:r>
            <a:r>
              <a:rPr lang="de-DE" dirty="0">
                <a:latin typeface="Aptos" panose="020B0004020202020204" pitchFamily="34" charset="0"/>
                <a:sym typeface="Arial"/>
              </a:rPr>
              <a:t> di </a:t>
            </a:r>
            <a:r>
              <a:rPr lang="de-DE" dirty="0" err="1">
                <a:latin typeface="Aptos" panose="020B0004020202020204" pitchFamily="34" charset="0"/>
                <a:sym typeface="Arial"/>
              </a:rPr>
              <a:t>criteri</a:t>
            </a:r>
            <a:r>
              <a:rPr lang="de-DE" dirty="0">
                <a:latin typeface="Aptos" panose="020B0004020202020204" pitchFamily="34" charset="0"/>
                <a:sym typeface="Arial"/>
              </a:rPr>
              <a:t> </a:t>
            </a:r>
            <a:r>
              <a:rPr lang="de-DE" dirty="0" err="1">
                <a:latin typeface="Aptos" panose="020B0004020202020204" pitchFamily="34" charset="0"/>
                <a:sym typeface="Arial"/>
              </a:rPr>
              <a:t>oggettivi</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b="1" dirty="0" err="1">
                <a:latin typeface="Aptos" panose="020B0004020202020204" pitchFamily="34" charset="0"/>
                <a:sym typeface="Arial"/>
              </a:rPr>
              <a:t>Procedura</a:t>
            </a:r>
            <a:r>
              <a:rPr lang="de-DE" b="1" dirty="0">
                <a:latin typeface="Aptos" panose="020B0004020202020204" pitchFamily="34" charset="0"/>
                <a:sym typeface="Arial"/>
              </a:rPr>
              <a:t> </a:t>
            </a:r>
            <a:r>
              <a:rPr lang="de-DE" b="1" dirty="0" err="1">
                <a:latin typeface="Aptos" panose="020B0004020202020204" pitchFamily="34" charset="0"/>
                <a:sym typeface="Arial"/>
              </a:rPr>
              <a:t>competitiva</a:t>
            </a:r>
            <a:r>
              <a:rPr lang="de-DE" b="1" dirty="0">
                <a:latin typeface="Aptos" panose="020B0004020202020204" pitchFamily="34" charset="0"/>
                <a:sym typeface="Arial"/>
              </a:rPr>
              <a:t> </a:t>
            </a:r>
            <a:r>
              <a:rPr lang="de-DE" b="1" dirty="0" err="1">
                <a:latin typeface="Aptos" panose="020B0004020202020204" pitchFamily="34" charset="0"/>
                <a:sym typeface="Arial"/>
              </a:rPr>
              <a:t>con</a:t>
            </a:r>
            <a:r>
              <a:rPr lang="de-DE" b="1" dirty="0">
                <a:latin typeface="Aptos" panose="020B0004020202020204" pitchFamily="34" charset="0"/>
                <a:sym typeface="Arial"/>
              </a:rPr>
              <a:t> </a:t>
            </a:r>
            <a:r>
              <a:rPr lang="de-DE" b="1" dirty="0" err="1">
                <a:latin typeface="Aptos" panose="020B0004020202020204" pitchFamily="34" charset="0"/>
                <a:sym typeface="Arial"/>
              </a:rPr>
              <a:t>negoziazione</a:t>
            </a:r>
            <a:r>
              <a:rPr lang="de-DE" b="1" dirty="0">
                <a:latin typeface="Aptos" panose="020B0004020202020204" pitchFamily="34" charset="0"/>
                <a:sym typeface="Arial"/>
              </a:rPr>
              <a:t> </a:t>
            </a:r>
            <a:r>
              <a:rPr lang="de-DE" dirty="0">
                <a:latin typeface="Aptos" panose="020B0004020202020204" pitchFamily="34" charset="0"/>
                <a:sym typeface="Arial"/>
              </a:rPr>
              <a:t>– </a:t>
            </a:r>
            <a:r>
              <a:rPr lang="de-DE" dirty="0" err="1">
                <a:latin typeface="Aptos" panose="020B0004020202020204" pitchFamily="34" charset="0"/>
                <a:sym typeface="Arial"/>
              </a:rPr>
              <a:t>almeno</a:t>
            </a:r>
            <a:r>
              <a:rPr lang="de-DE" dirty="0">
                <a:latin typeface="Aptos" panose="020B0004020202020204" pitchFamily="34" charset="0"/>
                <a:sym typeface="Arial"/>
              </a:rPr>
              <a:t> </a:t>
            </a:r>
            <a:r>
              <a:rPr lang="de-DE" dirty="0" err="1">
                <a:latin typeface="Aptos" panose="020B0004020202020204" pitchFamily="34" charset="0"/>
                <a:sym typeface="Arial"/>
              </a:rPr>
              <a:t>tre</a:t>
            </a:r>
            <a:r>
              <a:rPr lang="de-DE" dirty="0">
                <a:latin typeface="Aptos" panose="020B0004020202020204" pitchFamily="34" charset="0"/>
                <a:sym typeface="Arial"/>
              </a:rPr>
              <a:t> </a:t>
            </a:r>
            <a:r>
              <a:rPr lang="de-DE" dirty="0" err="1">
                <a:latin typeface="Aptos" panose="020B0004020202020204" pitchFamily="34" charset="0"/>
                <a:sym typeface="Arial"/>
              </a:rPr>
              <a:t>offerenti</a:t>
            </a:r>
            <a:r>
              <a:rPr lang="de-DE" dirty="0">
                <a:latin typeface="Aptos" panose="020B0004020202020204" pitchFamily="34" charset="0"/>
                <a:sym typeface="Arial"/>
              </a:rPr>
              <a:t> </a:t>
            </a:r>
            <a:r>
              <a:rPr lang="de-DE" dirty="0" err="1">
                <a:latin typeface="Aptos" panose="020B0004020202020204" pitchFamily="34" charset="0"/>
                <a:sym typeface="Arial"/>
              </a:rPr>
              <a:t>vengono</a:t>
            </a:r>
            <a:r>
              <a:rPr lang="de-DE" dirty="0">
                <a:latin typeface="Aptos" panose="020B0004020202020204" pitchFamily="34" charset="0"/>
                <a:sym typeface="Arial"/>
              </a:rPr>
              <a:t> </a:t>
            </a:r>
            <a:r>
              <a:rPr lang="de-DE" dirty="0" err="1">
                <a:latin typeface="Aptos" panose="020B0004020202020204" pitchFamily="34" charset="0"/>
                <a:sym typeface="Arial"/>
              </a:rPr>
              <a:t>selezionati</a:t>
            </a:r>
            <a:r>
              <a:rPr lang="de-DE" dirty="0">
                <a:latin typeface="Aptos" panose="020B0004020202020204" pitchFamily="34" charset="0"/>
                <a:sym typeface="Arial"/>
              </a:rPr>
              <a:t> </a:t>
            </a:r>
            <a:r>
              <a:rPr lang="de-DE" dirty="0" err="1">
                <a:latin typeface="Aptos" panose="020B0004020202020204" pitchFamily="34" charset="0"/>
                <a:sym typeface="Arial"/>
              </a:rPr>
              <a:t>sulla</a:t>
            </a:r>
            <a:r>
              <a:rPr lang="de-DE" dirty="0">
                <a:latin typeface="Aptos" panose="020B0004020202020204" pitchFamily="34" charset="0"/>
                <a:sym typeface="Arial"/>
              </a:rPr>
              <a:t> </a:t>
            </a:r>
            <a:r>
              <a:rPr lang="de-DE" dirty="0" err="1">
                <a:latin typeface="Aptos" panose="020B0004020202020204" pitchFamily="34" charset="0"/>
                <a:sym typeface="Arial"/>
              </a:rPr>
              <a:t>base</a:t>
            </a:r>
            <a:r>
              <a:rPr lang="de-DE" dirty="0">
                <a:latin typeface="Aptos" panose="020B0004020202020204" pitchFamily="34" charset="0"/>
                <a:sym typeface="Arial"/>
              </a:rPr>
              <a:t> di </a:t>
            </a:r>
            <a:r>
              <a:rPr lang="de-DE" dirty="0" err="1">
                <a:latin typeface="Aptos" panose="020B0004020202020204" pitchFamily="34" charset="0"/>
                <a:sym typeface="Arial"/>
              </a:rPr>
              <a:t>criteri</a:t>
            </a:r>
            <a:r>
              <a:rPr lang="de-DE" dirty="0">
                <a:latin typeface="Aptos" panose="020B0004020202020204" pitchFamily="34" charset="0"/>
                <a:sym typeface="Arial"/>
              </a:rPr>
              <a:t> </a:t>
            </a:r>
            <a:r>
              <a:rPr lang="de-DE" dirty="0" err="1">
                <a:latin typeface="Aptos" panose="020B0004020202020204" pitchFamily="34" charset="0"/>
                <a:sym typeface="Arial"/>
              </a:rPr>
              <a:t>oggettivi</a:t>
            </a:r>
            <a:r>
              <a:rPr lang="de-DE" dirty="0">
                <a:latin typeface="Aptos" panose="020B0004020202020204" pitchFamily="34" charset="0"/>
                <a:sym typeface="Arial"/>
              </a:rPr>
              <a:t>; le </a:t>
            </a:r>
            <a:r>
              <a:rPr lang="de-DE" dirty="0" err="1">
                <a:latin typeface="Aptos" panose="020B0004020202020204" pitchFamily="34" charset="0"/>
                <a:sym typeface="Arial"/>
              </a:rPr>
              <a:t>offerte</a:t>
            </a:r>
            <a:r>
              <a:rPr lang="de-DE" dirty="0">
                <a:latin typeface="Aptos" panose="020B0004020202020204" pitchFamily="34" charset="0"/>
                <a:sym typeface="Arial"/>
              </a:rPr>
              <a:t> </a:t>
            </a:r>
            <a:r>
              <a:rPr lang="de-DE" dirty="0" err="1">
                <a:latin typeface="Aptos" panose="020B0004020202020204" pitchFamily="34" charset="0"/>
                <a:sym typeface="Arial"/>
              </a:rPr>
              <a:t>possono</a:t>
            </a:r>
            <a:r>
              <a:rPr lang="de-DE" dirty="0">
                <a:latin typeface="Aptos" panose="020B0004020202020204" pitchFamily="34" charset="0"/>
                <a:sym typeface="Arial"/>
              </a:rPr>
              <a:t> </a:t>
            </a:r>
            <a:r>
              <a:rPr lang="de-DE" dirty="0" err="1">
                <a:latin typeface="Aptos" panose="020B0004020202020204" pitchFamily="34" charset="0"/>
                <a:sym typeface="Arial"/>
              </a:rPr>
              <a:t>essere</a:t>
            </a:r>
            <a:r>
              <a:rPr lang="de-DE" dirty="0">
                <a:latin typeface="Aptos" panose="020B0004020202020204" pitchFamily="34" charset="0"/>
                <a:sym typeface="Arial"/>
              </a:rPr>
              <a:t> </a:t>
            </a:r>
            <a:r>
              <a:rPr lang="de-DE" dirty="0" err="1">
                <a:latin typeface="Aptos" panose="020B0004020202020204" pitchFamily="34" charset="0"/>
                <a:sym typeface="Arial"/>
              </a:rPr>
              <a:t>negoziate</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endParaRPr dirty="0">
              <a:latin typeface="Aptos" panose="020B0004020202020204" pitchFamily="34" charset="0"/>
            </a:endParaRPr>
          </a:p>
        </p:txBody>
      </p:sp>
      <p:sp>
        <p:nvSpPr>
          <p:cNvPr id="269" name="Google Shape;269;p51"/>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b="1" dirty="0" err="1">
                <a:latin typeface="Aptos" panose="020B0004020202020204" pitchFamily="34" charset="0"/>
                <a:sym typeface="Arial"/>
              </a:rPr>
              <a:t>Dialogo</a:t>
            </a:r>
            <a:r>
              <a:rPr lang="de-DE" b="1" dirty="0">
                <a:latin typeface="Aptos" panose="020B0004020202020204" pitchFamily="34" charset="0"/>
                <a:sym typeface="Arial"/>
              </a:rPr>
              <a:t> </a:t>
            </a:r>
            <a:r>
              <a:rPr lang="de-DE" b="1" dirty="0" err="1">
                <a:latin typeface="Aptos" panose="020B0004020202020204" pitchFamily="34" charset="0"/>
                <a:sym typeface="Arial"/>
              </a:rPr>
              <a:t>competitivo</a:t>
            </a:r>
            <a:r>
              <a:rPr lang="de-DE" b="1" dirty="0">
                <a:latin typeface="Aptos" panose="020B0004020202020204" pitchFamily="34" charset="0"/>
                <a:sym typeface="Arial"/>
              </a:rPr>
              <a:t> </a:t>
            </a:r>
            <a:r>
              <a:rPr lang="de-DE" dirty="0">
                <a:latin typeface="Aptos" panose="020B0004020202020204" pitchFamily="34" charset="0"/>
                <a:sym typeface="Arial"/>
              </a:rPr>
              <a:t>– </a:t>
            </a:r>
            <a:r>
              <a:rPr lang="de-DE" dirty="0" err="1">
                <a:latin typeface="Aptos" panose="020B0004020202020204" pitchFamily="34" charset="0"/>
                <a:sym typeface="Arial"/>
              </a:rPr>
              <a:t>almeno</a:t>
            </a:r>
            <a:r>
              <a:rPr lang="de-DE" dirty="0">
                <a:latin typeface="Aptos" panose="020B0004020202020204" pitchFamily="34" charset="0"/>
                <a:sym typeface="Arial"/>
              </a:rPr>
              <a:t> </a:t>
            </a:r>
            <a:r>
              <a:rPr lang="de-DE" dirty="0" err="1">
                <a:latin typeface="Aptos" panose="020B0004020202020204" pitchFamily="34" charset="0"/>
                <a:sym typeface="Arial"/>
              </a:rPr>
              <a:t>tre</a:t>
            </a:r>
            <a:r>
              <a:rPr lang="de-DE" dirty="0">
                <a:latin typeface="Aptos" panose="020B0004020202020204" pitchFamily="34" charset="0"/>
                <a:sym typeface="Arial"/>
              </a:rPr>
              <a:t> </a:t>
            </a:r>
            <a:r>
              <a:rPr lang="de-DE" dirty="0" err="1">
                <a:latin typeface="Aptos" panose="020B0004020202020204" pitchFamily="34" charset="0"/>
                <a:sym typeface="Arial"/>
              </a:rPr>
              <a:t>partecipanti</a:t>
            </a:r>
            <a:r>
              <a:rPr lang="de-DE" dirty="0">
                <a:latin typeface="Aptos" panose="020B0004020202020204" pitchFamily="34" charset="0"/>
                <a:sym typeface="Arial"/>
              </a:rPr>
              <a:t> </a:t>
            </a:r>
            <a:r>
              <a:rPr lang="de-DE" dirty="0" err="1">
                <a:latin typeface="Aptos" panose="020B0004020202020204" pitchFamily="34" charset="0"/>
                <a:sym typeface="Arial"/>
              </a:rPr>
              <a:t>vengono</a:t>
            </a:r>
            <a:r>
              <a:rPr lang="de-DE" dirty="0">
                <a:latin typeface="Aptos" panose="020B0004020202020204" pitchFamily="34" charset="0"/>
                <a:sym typeface="Arial"/>
              </a:rPr>
              <a:t> </a:t>
            </a:r>
            <a:r>
              <a:rPr lang="de-DE" dirty="0" err="1">
                <a:latin typeface="Aptos" panose="020B0004020202020204" pitchFamily="34" charset="0"/>
                <a:sym typeface="Arial"/>
              </a:rPr>
              <a:t>selezionati</a:t>
            </a:r>
            <a:r>
              <a:rPr lang="de-DE" dirty="0">
                <a:latin typeface="Aptos" panose="020B0004020202020204" pitchFamily="34" charset="0"/>
                <a:sym typeface="Arial"/>
              </a:rPr>
              <a:t> per </a:t>
            </a:r>
            <a:r>
              <a:rPr lang="de-DE" dirty="0" err="1">
                <a:latin typeface="Aptos" panose="020B0004020202020204" pitchFamily="34" charset="0"/>
                <a:sym typeface="Arial"/>
              </a:rPr>
              <a:t>sviluppare</a:t>
            </a:r>
            <a:r>
              <a:rPr lang="de-DE" dirty="0">
                <a:latin typeface="Aptos" panose="020B0004020202020204" pitchFamily="34" charset="0"/>
                <a:sym typeface="Arial"/>
              </a:rPr>
              <a:t> </a:t>
            </a:r>
            <a:r>
              <a:rPr lang="de-DE" dirty="0" err="1">
                <a:latin typeface="Aptos" panose="020B0004020202020204" pitchFamily="34" charset="0"/>
                <a:sym typeface="Arial"/>
              </a:rPr>
              <a:t>soluzioni</a:t>
            </a:r>
            <a:r>
              <a:rPr lang="de-DE" dirty="0">
                <a:latin typeface="Aptos" panose="020B0004020202020204" pitchFamily="34" charset="0"/>
                <a:sym typeface="Arial"/>
              </a:rPr>
              <a:t> </a:t>
            </a:r>
            <a:r>
              <a:rPr lang="de-DE" dirty="0" err="1">
                <a:latin typeface="Aptos" panose="020B0004020202020204" pitchFamily="34" charset="0"/>
                <a:sym typeface="Arial"/>
              </a:rPr>
              <a:t>sulla</a:t>
            </a:r>
            <a:r>
              <a:rPr lang="de-DE" dirty="0">
                <a:latin typeface="Aptos" panose="020B0004020202020204" pitchFamily="34" charset="0"/>
                <a:sym typeface="Arial"/>
              </a:rPr>
              <a:t> </a:t>
            </a:r>
            <a:r>
              <a:rPr lang="de-DE" dirty="0" err="1">
                <a:latin typeface="Aptos" panose="020B0004020202020204" pitchFamily="34" charset="0"/>
                <a:sym typeface="Arial"/>
              </a:rPr>
              <a:t>base</a:t>
            </a:r>
            <a:r>
              <a:rPr lang="de-DE" dirty="0">
                <a:latin typeface="Aptos" panose="020B0004020202020204" pitchFamily="34" charset="0"/>
                <a:sym typeface="Arial"/>
              </a:rPr>
              <a:t> di </a:t>
            </a:r>
            <a:r>
              <a:rPr lang="de-DE" dirty="0" err="1">
                <a:latin typeface="Aptos" panose="020B0004020202020204" pitchFamily="34" charset="0"/>
                <a:sym typeface="Arial"/>
              </a:rPr>
              <a:t>una</a:t>
            </a:r>
            <a:r>
              <a:rPr lang="de-DE" dirty="0">
                <a:latin typeface="Aptos" panose="020B0004020202020204" pitchFamily="34" charset="0"/>
                <a:sym typeface="Arial"/>
              </a:rPr>
              <a:t> </a:t>
            </a:r>
            <a:r>
              <a:rPr lang="de-DE" dirty="0" err="1">
                <a:latin typeface="Aptos" panose="020B0004020202020204" pitchFamily="34" charset="0"/>
                <a:sym typeface="Arial"/>
              </a:rPr>
              <a:t>descrizione</a:t>
            </a:r>
            <a:r>
              <a:rPr lang="de-DE" dirty="0">
                <a:latin typeface="Aptos" panose="020B0004020202020204" pitchFamily="34" charset="0"/>
                <a:sym typeface="Arial"/>
              </a:rPr>
              <a:t> </a:t>
            </a:r>
            <a:r>
              <a:rPr lang="de-DE" dirty="0" err="1">
                <a:latin typeface="Aptos" panose="020B0004020202020204" pitchFamily="34" charset="0"/>
                <a:sym typeface="Arial"/>
              </a:rPr>
              <a:t>dei</a:t>
            </a:r>
            <a:r>
              <a:rPr lang="de-DE" dirty="0">
                <a:latin typeface="Aptos" panose="020B0004020202020204" pitchFamily="34" charset="0"/>
                <a:sym typeface="Arial"/>
              </a:rPr>
              <a:t> </a:t>
            </a:r>
            <a:r>
              <a:rPr lang="de-DE" dirty="0" err="1">
                <a:latin typeface="Aptos" panose="020B0004020202020204" pitchFamily="34" charset="0"/>
                <a:sym typeface="Arial"/>
              </a:rPr>
              <a:t>requisiti</a:t>
            </a:r>
            <a:r>
              <a:rPr lang="de-DE" dirty="0">
                <a:latin typeface="Aptos" panose="020B0004020202020204" pitchFamily="34" charset="0"/>
                <a:sym typeface="Arial"/>
              </a:rPr>
              <a:t> </a:t>
            </a:r>
            <a:r>
              <a:rPr lang="de-DE" dirty="0" err="1">
                <a:latin typeface="Aptos" panose="020B0004020202020204" pitchFamily="34" charset="0"/>
                <a:sym typeface="Arial"/>
              </a:rPr>
              <a:t>forniti</a:t>
            </a:r>
            <a:r>
              <a:rPr lang="de-DE" dirty="0">
                <a:latin typeface="Aptos" panose="020B0004020202020204" pitchFamily="34" charset="0"/>
                <a:sym typeface="Arial"/>
              </a:rPr>
              <a:t> </a:t>
            </a:r>
            <a:r>
              <a:rPr lang="de-DE" dirty="0" err="1">
                <a:latin typeface="Aptos" panose="020B0004020202020204" pitchFamily="34" charset="0"/>
                <a:sym typeface="Arial"/>
              </a:rPr>
              <a:t>dalla</a:t>
            </a:r>
            <a:r>
              <a:rPr lang="de-DE" dirty="0">
                <a:latin typeface="Aptos" panose="020B0004020202020204" pitchFamily="34" charset="0"/>
                <a:sym typeface="Arial"/>
              </a:rPr>
              <a:t> </a:t>
            </a:r>
            <a:r>
              <a:rPr lang="de-DE" dirty="0" err="1">
                <a:latin typeface="Aptos" panose="020B0004020202020204" pitchFamily="34" charset="0"/>
                <a:sym typeface="Arial"/>
              </a:rPr>
              <a:t>pubblica</a:t>
            </a:r>
            <a:r>
              <a:rPr lang="de-DE" dirty="0">
                <a:latin typeface="Aptos" panose="020B0004020202020204" pitchFamily="34" charset="0"/>
                <a:sym typeface="Arial"/>
              </a:rPr>
              <a:t> </a:t>
            </a:r>
            <a:r>
              <a:rPr lang="de-DE" dirty="0" err="1">
                <a:latin typeface="Aptos" panose="020B0004020202020204" pitchFamily="34" charset="0"/>
                <a:sym typeface="Arial"/>
              </a:rPr>
              <a:t>amministrazione</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b="1" dirty="0" err="1">
                <a:latin typeface="Aptos" panose="020B0004020202020204" pitchFamily="34" charset="0"/>
                <a:sym typeface="Arial"/>
              </a:rPr>
              <a:t>Partenariato</a:t>
            </a:r>
            <a:r>
              <a:rPr lang="de-DE" b="1" dirty="0">
                <a:latin typeface="Aptos" panose="020B0004020202020204" pitchFamily="34" charset="0"/>
                <a:sym typeface="Arial"/>
              </a:rPr>
              <a:t> per </a:t>
            </a:r>
            <a:r>
              <a:rPr lang="de-DE" b="1" dirty="0" err="1">
                <a:latin typeface="Aptos" panose="020B0004020202020204" pitchFamily="34" charset="0"/>
                <a:sym typeface="Arial"/>
              </a:rPr>
              <a:t>l’innovazione</a:t>
            </a:r>
            <a:r>
              <a:rPr lang="de-DE" b="1" dirty="0">
                <a:latin typeface="Aptos" panose="020B0004020202020204" pitchFamily="34" charset="0"/>
                <a:sym typeface="Arial"/>
              </a:rPr>
              <a:t> </a:t>
            </a:r>
            <a:r>
              <a:rPr lang="de-DE" dirty="0">
                <a:latin typeface="Aptos" panose="020B0004020202020204" pitchFamily="34" charset="0"/>
                <a:sym typeface="Arial"/>
              </a:rPr>
              <a:t>– </a:t>
            </a:r>
            <a:r>
              <a:rPr lang="de-DE" dirty="0" err="1">
                <a:latin typeface="Aptos" panose="020B0004020202020204" pitchFamily="34" charset="0"/>
                <a:sym typeface="Arial"/>
              </a:rPr>
              <a:t>almeno</a:t>
            </a:r>
            <a:r>
              <a:rPr lang="de-DE" dirty="0">
                <a:latin typeface="Aptos" panose="020B0004020202020204" pitchFamily="34" charset="0"/>
                <a:sym typeface="Arial"/>
              </a:rPr>
              <a:t> </a:t>
            </a:r>
            <a:r>
              <a:rPr lang="de-DE" dirty="0" err="1">
                <a:latin typeface="Aptos" panose="020B0004020202020204" pitchFamily="34" charset="0"/>
                <a:sym typeface="Arial"/>
              </a:rPr>
              <a:t>tre</a:t>
            </a:r>
            <a:r>
              <a:rPr lang="de-DE" dirty="0">
                <a:latin typeface="Aptos" panose="020B0004020202020204" pitchFamily="34" charset="0"/>
                <a:sym typeface="Arial"/>
              </a:rPr>
              <a:t> </a:t>
            </a:r>
            <a:r>
              <a:rPr lang="de-DE" dirty="0" err="1">
                <a:latin typeface="Aptos" panose="020B0004020202020204" pitchFamily="34" charset="0"/>
                <a:sym typeface="Arial"/>
              </a:rPr>
              <a:t>partner</a:t>
            </a:r>
            <a:r>
              <a:rPr lang="de-DE" dirty="0">
                <a:latin typeface="Aptos" panose="020B0004020202020204" pitchFamily="34" charset="0"/>
                <a:sym typeface="Arial"/>
              </a:rPr>
              <a:t> </a:t>
            </a:r>
            <a:r>
              <a:rPr lang="de-DE" dirty="0" err="1">
                <a:latin typeface="Aptos" panose="020B0004020202020204" pitchFamily="34" charset="0"/>
                <a:sym typeface="Arial"/>
              </a:rPr>
              <a:t>vengono</a:t>
            </a:r>
            <a:r>
              <a:rPr lang="de-DE" dirty="0">
                <a:latin typeface="Aptos" panose="020B0004020202020204" pitchFamily="34" charset="0"/>
                <a:sym typeface="Arial"/>
              </a:rPr>
              <a:t> </a:t>
            </a:r>
            <a:r>
              <a:rPr lang="de-DE" dirty="0" err="1">
                <a:latin typeface="Aptos" panose="020B0004020202020204" pitchFamily="34" charset="0"/>
                <a:sym typeface="Arial"/>
              </a:rPr>
              <a:t>selezionati</a:t>
            </a:r>
            <a:r>
              <a:rPr lang="de-DE" dirty="0">
                <a:latin typeface="Aptos" panose="020B0004020202020204" pitchFamily="34" charset="0"/>
                <a:sym typeface="Arial"/>
              </a:rPr>
              <a:t> per </a:t>
            </a:r>
            <a:r>
              <a:rPr lang="de-DE" dirty="0" err="1">
                <a:latin typeface="Aptos" panose="020B0004020202020204" pitchFamily="34" charset="0"/>
                <a:sym typeface="Arial"/>
              </a:rPr>
              <a:t>sviluppare</a:t>
            </a:r>
            <a:r>
              <a:rPr lang="de-DE" dirty="0">
                <a:latin typeface="Aptos" panose="020B0004020202020204" pitchFamily="34" charset="0"/>
                <a:sym typeface="Arial"/>
              </a:rPr>
              <a:t>, </a:t>
            </a:r>
            <a:r>
              <a:rPr lang="de-DE" dirty="0" err="1">
                <a:latin typeface="Aptos" panose="020B0004020202020204" pitchFamily="34" charset="0"/>
                <a:sym typeface="Arial"/>
              </a:rPr>
              <a:t>utilizzando</a:t>
            </a:r>
            <a:r>
              <a:rPr lang="de-DE" dirty="0">
                <a:latin typeface="Aptos" panose="020B0004020202020204" pitchFamily="34" charset="0"/>
                <a:sym typeface="Arial"/>
              </a:rPr>
              <a:t> </a:t>
            </a:r>
            <a:r>
              <a:rPr lang="de-DE" dirty="0" err="1">
                <a:latin typeface="Aptos" panose="020B0004020202020204" pitchFamily="34" charset="0"/>
                <a:sym typeface="Arial"/>
              </a:rPr>
              <a:t>una</a:t>
            </a:r>
            <a:r>
              <a:rPr lang="de-DE" dirty="0">
                <a:latin typeface="Aptos" panose="020B0004020202020204" pitchFamily="34" charset="0"/>
                <a:sym typeface="Arial"/>
              </a:rPr>
              <a:t> </a:t>
            </a:r>
            <a:r>
              <a:rPr lang="de-DE" dirty="0" err="1">
                <a:latin typeface="Aptos" panose="020B0004020202020204" pitchFamily="34" charset="0"/>
                <a:sym typeface="Arial"/>
              </a:rPr>
              <a:t>struttura</a:t>
            </a:r>
            <a:r>
              <a:rPr lang="de-DE" dirty="0">
                <a:latin typeface="Aptos" panose="020B0004020202020204" pitchFamily="34" charset="0"/>
                <a:sym typeface="Arial"/>
              </a:rPr>
              <a:t> </a:t>
            </a:r>
            <a:r>
              <a:rPr lang="de-DE" dirty="0" err="1">
                <a:latin typeface="Aptos" panose="020B0004020202020204" pitchFamily="34" charset="0"/>
                <a:sym typeface="Arial"/>
              </a:rPr>
              <a:t>contrattuale</a:t>
            </a:r>
            <a:r>
              <a:rPr lang="de-DE" dirty="0">
                <a:latin typeface="Aptos" panose="020B0004020202020204" pitchFamily="34" charset="0"/>
                <a:sym typeface="Arial"/>
              </a:rPr>
              <a:t> graduale, </a:t>
            </a:r>
            <a:r>
              <a:rPr lang="de-DE" dirty="0" err="1">
                <a:latin typeface="Aptos" panose="020B0004020202020204" pitchFamily="34" charset="0"/>
                <a:sym typeface="Arial"/>
              </a:rPr>
              <a:t>beni</a:t>
            </a:r>
            <a:r>
              <a:rPr lang="de-DE" dirty="0">
                <a:latin typeface="Aptos" panose="020B0004020202020204" pitchFamily="34" charset="0"/>
                <a:sym typeface="Arial"/>
              </a:rPr>
              <a:t> o servizi non ancora </a:t>
            </a:r>
            <a:r>
              <a:rPr lang="de-DE" dirty="0" err="1">
                <a:latin typeface="Aptos" panose="020B0004020202020204" pitchFamily="34" charset="0"/>
                <a:sym typeface="Arial"/>
              </a:rPr>
              <a:t>presenti</a:t>
            </a:r>
            <a:r>
              <a:rPr lang="de-DE" dirty="0">
                <a:latin typeface="Aptos" panose="020B0004020202020204" pitchFamily="34" charset="0"/>
                <a:sym typeface="Arial"/>
              </a:rPr>
              <a:t> sul </a:t>
            </a:r>
            <a:r>
              <a:rPr lang="de-DE" dirty="0" err="1">
                <a:latin typeface="Aptos" panose="020B0004020202020204" pitchFamily="34" charset="0"/>
                <a:sym typeface="Arial"/>
              </a:rPr>
              <a:t>mercato</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endParaRPr dirty="0">
              <a:latin typeface="Aptos" panose="020B00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2"/>
          <p:cNvSpPr txBox="1">
            <a:spLocks noGrp="1"/>
          </p:cNvSpPr>
          <p:nvPr>
            <p:ph type="title"/>
          </p:nvPr>
        </p:nvSpPr>
        <p:spPr>
          <a:xfrm>
            <a:off x="595313" y="449868"/>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a:latin typeface="Aptos Serif" panose="02020604070405020304" pitchFamily="18" charset="0"/>
                <a:ea typeface="Arial"/>
                <a:cs typeface="Aptos Serif" panose="02020604070405020304" pitchFamily="18" charset="0"/>
                <a:sym typeface="Arial"/>
              </a:rPr>
              <a:t>Effetti della procedura</a:t>
            </a:r>
            <a:endParaRPr>
              <a:latin typeface="Aptos Serif" panose="02020604070405020304" pitchFamily="18" charset="0"/>
              <a:cs typeface="Aptos Serif" panose="02020604070405020304" pitchFamily="18" charset="0"/>
            </a:endParaRPr>
          </a:p>
        </p:txBody>
      </p:sp>
      <p:sp>
        <p:nvSpPr>
          <p:cNvPr id="276" name="Google Shape;276;p52"/>
          <p:cNvSpPr txBox="1">
            <a:spLocks noGrp="1"/>
          </p:cNvSpPr>
          <p:nvPr>
            <p:ph type="body" idx="2"/>
          </p:nvPr>
        </p:nvSpPr>
        <p:spPr>
          <a:xfrm>
            <a:off x="7025269" y="2490671"/>
            <a:ext cx="4802458" cy="3597470"/>
          </a:xfrm>
          <a:prstGeom prst="rect">
            <a:avLst/>
          </a:prstGeom>
          <a:noFill/>
          <a:ln>
            <a:noFill/>
          </a:ln>
        </p:spPr>
        <p:txBody>
          <a:bodyPr spcFirstLastPara="1" wrap="square" lIns="0" tIns="45700" rIns="91425" bIns="45700" anchor="t" anchorCtr="0">
            <a:normAutofit/>
          </a:bodyPr>
          <a:lstStyle/>
          <a:p>
            <a:pPr marL="101600" lvl="0" indent="0" algn="l" rtl="0">
              <a:lnSpc>
                <a:spcPct val="90000"/>
              </a:lnSpc>
              <a:spcBef>
                <a:spcPts val="1800"/>
              </a:spcBef>
              <a:spcAft>
                <a:spcPts val="0"/>
              </a:spcAft>
              <a:buSzPts val="2000"/>
              <a:buNone/>
            </a:pPr>
            <a:r>
              <a:rPr lang="de-DE" dirty="0">
                <a:latin typeface="Aptos" panose="020B0004020202020204" pitchFamily="34" charset="0"/>
                <a:sym typeface="Arial"/>
              </a:rPr>
              <a:t>La </a:t>
            </a:r>
            <a:r>
              <a:rPr lang="de-DE" dirty="0" err="1">
                <a:latin typeface="Aptos" panose="020B0004020202020204" pitchFamily="34" charset="0"/>
                <a:sym typeface="Arial"/>
              </a:rPr>
              <a:t>procedura</a:t>
            </a:r>
            <a:r>
              <a:rPr lang="de-DE" dirty="0">
                <a:latin typeface="Aptos" panose="020B0004020202020204" pitchFamily="34" charset="0"/>
                <a:sym typeface="Arial"/>
              </a:rPr>
              <a:t> </a:t>
            </a:r>
            <a:r>
              <a:rPr lang="de-DE" dirty="0" err="1">
                <a:latin typeface="Aptos" panose="020B0004020202020204" pitchFamily="34" charset="0"/>
                <a:sym typeface="Arial"/>
              </a:rPr>
              <a:t>aperta</a:t>
            </a:r>
            <a:r>
              <a:rPr lang="de-DE" dirty="0">
                <a:latin typeface="Aptos" panose="020B0004020202020204" pitchFamily="34" charset="0"/>
                <a:sym typeface="Arial"/>
              </a:rPr>
              <a:t> </a:t>
            </a:r>
            <a:r>
              <a:rPr lang="de-DE" dirty="0" err="1">
                <a:latin typeface="Aptos" panose="020B0004020202020204" pitchFamily="34" charset="0"/>
                <a:sym typeface="Arial"/>
              </a:rPr>
              <a:t>potrebbe</a:t>
            </a:r>
            <a:r>
              <a:rPr lang="de-DE" dirty="0">
                <a:latin typeface="Aptos" panose="020B0004020202020204" pitchFamily="34" charset="0"/>
                <a:sym typeface="Arial"/>
              </a:rPr>
              <a:t> non </a:t>
            </a:r>
            <a:r>
              <a:rPr lang="de-DE" dirty="0" err="1">
                <a:latin typeface="Aptos" panose="020B0004020202020204" pitchFamily="34" charset="0"/>
                <a:sym typeface="Arial"/>
              </a:rPr>
              <a:t>essere</a:t>
            </a:r>
            <a:r>
              <a:rPr lang="de-DE" dirty="0">
                <a:latin typeface="Aptos" panose="020B0004020202020204" pitchFamily="34" charset="0"/>
                <a:sym typeface="Arial"/>
              </a:rPr>
              <a:t> la più </a:t>
            </a:r>
            <a:r>
              <a:rPr lang="de-DE" dirty="0" err="1">
                <a:latin typeface="Aptos" panose="020B0004020202020204" pitchFamily="34" charset="0"/>
                <a:sym typeface="Arial"/>
              </a:rPr>
              <a:t>adatta</a:t>
            </a:r>
            <a:r>
              <a:rPr lang="de-DE" dirty="0">
                <a:latin typeface="Aptos" panose="020B0004020202020204" pitchFamily="34" charset="0"/>
                <a:sym typeface="Arial"/>
              </a:rPr>
              <a:t> </a:t>
            </a:r>
            <a:r>
              <a:rPr lang="de-DE" dirty="0" err="1">
                <a:latin typeface="Aptos" panose="020B0004020202020204" pitchFamily="34" charset="0"/>
                <a:sym typeface="Arial"/>
              </a:rPr>
              <a:t>quando</a:t>
            </a:r>
            <a:r>
              <a:rPr lang="de-DE" dirty="0">
                <a:latin typeface="Aptos" panose="020B0004020202020204" pitchFamily="34" charset="0"/>
                <a:sym typeface="Arial"/>
              </a:rPr>
              <a:t> </a:t>
            </a:r>
            <a:r>
              <a:rPr lang="de-DE" dirty="0" err="1">
                <a:latin typeface="Aptos" panose="020B0004020202020204" pitchFamily="34" charset="0"/>
                <a:sym typeface="Arial"/>
              </a:rPr>
              <a:t>determinate</a:t>
            </a:r>
            <a:r>
              <a:rPr lang="de-DE" dirty="0">
                <a:latin typeface="Aptos" panose="020B0004020202020204" pitchFamily="34" charset="0"/>
                <a:sym typeface="Arial"/>
              </a:rPr>
              <a:t> </a:t>
            </a:r>
            <a:r>
              <a:rPr lang="de-DE" dirty="0" err="1">
                <a:latin typeface="Aptos" panose="020B0004020202020204" pitchFamily="34" charset="0"/>
                <a:sym typeface="Arial"/>
              </a:rPr>
              <a:t>conoscenze</a:t>
            </a:r>
            <a:r>
              <a:rPr lang="de-DE" dirty="0">
                <a:latin typeface="Aptos" panose="020B0004020202020204" pitchFamily="34" charset="0"/>
                <a:sym typeface="Arial"/>
              </a:rPr>
              <a:t> </a:t>
            </a:r>
            <a:r>
              <a:rPr lang="de-DE" dirty="0" err="1">
                <a:latin typeface="Aptos" panose="020B0004020202020204" pitchFamily="34" charset="0"/>
                <a:sym typeface="Arial"/>
              </a:rPr>
              <a:t>preliminari</a:t>
            </a:r>
            <a:r>
              <a:rPr lang="de-DE" dirty="0">
                <a:latin typeface="Aptos" panose="020B0004020202020204" pitchFamily="34" charset="0"/>
                <a:sym typeface="Arial"/>
              </a:rPr>
              <a:t> o altre </a:t>
            </a:r>
            <a:r>
              <a:rPr lang="de-DE" dirty="0" err="1">
                <a:latin typeface="Aptos" panose="020B0004020202020204" pitchFamily="34" charset="0"/>
                <a:sym typeface="Arial"/>
              </a:rPr>
              <a:t>competenze</a:t>
            </a:r>
            <a:r>
              <a:rPr lang="de-DE" dirty="0">
                <a:latin typeface="Aptos" panose="020B0004020202020204" pitchFamily="34" charset="0"/>
                <a:sym typeface="Arial"/>
              </a:rPr>
              <a:t> </a:t>
            </a:r>
            <a:r>
              <a:rPr lang="de-DE" dirty="0" err="1">
                <a:latin typeface="Aptos" panose="020B0004020202020204" pitchFamily="34" charset="0"/>
                <a:sym typeface="Arial"/>
              </a:rPr>
              <a:t>tecniche</a:t>
            </a:r>
            <a:r>
              <a:rPr lang="de-DE" dirty="0">
                <a:latin typeface="Aptos" panose="020B0004020202020204" pitchFamily="34" charset="0"/>
                <a:sym typeface="Arial"/>
              </a:rPr>
              <a:t> </a:t>
            </a:r>
            <a:r>
              <a:rPr lang="de-DE" dirty="0" err="1">
                <a:latin typeface="Aptos" panose="020B0004020202020204" pitchFamily="34" charset="0"/>
                <a:sym typeface="Arial"/>
              </a:rPr>
              <a:t>sono</a:t>
            </a:r>
            <a:r>
              <a:rPr lang="de-DE" dirty="0">
                <a:latin typeface="Aptos" panose="020B0004020202020204" pitchFamily="34" charset="0"/>
                <a:sym typeface="Arial"/>
              </a:rPr>
              <a:t> </a:t>
            </a:r>
            <a:r>
              <a:rPr lang="de-DE" dirty="0" err="1">
                <a:latin typeface="Aptos" panose="020B0004020202020204" pitchFamily="34" charset="0"/>
                <a:sym typeface="Arial"/>
              </a:rPr>
              <a:t>particolarmente</a:t>
            </a:r>
            <a:r>
              <a:rPr lang="de-DE" dirty="0">
                <a:latin typeface="Aptos" panose="020B0004020202020204" pitchFamily="34" charset="0"/>
                <a:sym typeface="Arial"/>
              </a:rPr>
              <a:t> </a:t>
            </a:r>
            <a:r>
              <a:rPr lang="de-DE" dirty="0" err="1">
                <a:latin typeface="Aptos" panose="020B0004020202020204" pitchFamily="34" charset="0"/>
                <a:sym typeface="Arial"/>
              </a:rPr>
              <a:t>importanti</a:t>
            </a:r>
            <a:r>
              <a:rPr lang="de-DE" dirty="0">
                <a:latin typeface="Aptos" panose="020B0004020202020204" pitchFamily="34" charset="0"/>
                <a:sym typeface="Arial"/>
              </a:rPr>
              <a:t> per </a:t>
            </a:r>
            <a:r>
              <a:rPr lang="de-DE" dirty="0" err="1">
                <a:latin typeface="Aptos" panose="020B0004020202020204" pitchFamily="34" charset="0"/>
                <a:sym typeface="Arial"/>
              </a:rPr>
              <a:t>un</a:t>
            </a:r>
            <a:r>
              <a:rPr lang="de-DE" dirty="0">
                <a:latin typeface="Aptos" panose="020B0004020202020204" pitchFamily="34" charset="0"/>
                <a:sym typeface="Arial"/>
              </a:rPr>
              <a:t> </a:t>
            </a:r>
            <a:r>
              <a:rPr lang="de-DE" dirty="0" err="1">
                <a:latin typeface="Aptos" panose="020B0004020202020204" pitchFamily="34" charset="0"/>
                <a:sym typeface="Arial"/>
              </a:rPr>
              <a:t>appalto</a:t>
            </a:r>
            <a:r>
              <a:rPr lang="de-DE" dirty="0">
                <a:latin typeface="Aptos" panose="020B0004020202020204" pitchFamily="34" charset="0"/>
                <a:sym typeface="Arial"/>
              </a:rPr>
              <a:t>.</a:t>
            </a:r>
            <a:endParaRPr dirty="0">
              <a:latin typeface="Aptos" panose="020B0004020202020204" pitchFamily="34" charset="0"/>
              <a:sym typeface="Arial"/>
            </a:endParaRPr>
          </a:p>
          <a:p>
            <a:pPr marL="457200" lvl="0" indent="-355600" algn="l" rtl="0">
              <a:lnSpc>
                <a:spcPct val="90000"/>
              </a:lnSpc>
              <a:spcBef>
                <a:spcPts val="1800"/>
              </a:spcBef>
              <a:spcAft>
                <a:spcPts val="0"/>
              </a:spcAft>
              <a:buClr>
                <a:srgbClr val="3F3F3F"/>
              </a:buClr>
              <a:buSzPts val="2000"/>
              <a:buFont typeface="Arial"/>
              <a:buChar char="•"/>
            </a:pPr>
            <a:r>
              <a:rPr lang="de-DE" sz="2000" dirty="0" err="1">
                <a:latin typeface="Aptos" panose="020B0004020202020204" pitchFamily="34" charset="0"/>
              </a:rPr>
              <a:t>Questa</a:t>
            </a:r>
            <a:r>
              <a:rPr lang="de-DE" sz="2000" dirty="0">
                <a:latin typeface="Aptos" panose="020B0004020202020204" pitchFamily="34" charset="0"/>
              </a:rPr>
              <a:t> </a:t>
            </a:r>
            <a:r>
              <a:rPr lang="de-DE" sz="2000" dirty="0" err="1">
                <a:latin typeface="Aptos" panose="020B0004020202020204" pitchFamily="34" charset="0"/>
              </a:rPr>
              <a:t>flessibilità</a:t>
            </a:r>
            <a:r>
              <a:rPr lang="de-DE" sz="2000" dirty="0">
                <a:latin typeface="Aptos" panose="020B0004020202020204" pitchFamily="34" charset="0"/>
              </a:rPr>
              <a:t> </a:t>
            </a:r>
            <a:r>
              <a:rPr lang="de-DE" sz="2000" dirty="0" err="1">
                <a:latin typeface="Aptos" panose="020B0004020202020204" pitchFamily="34" charset="0"/>
              </a:rPr>
              <a:t>può</a:t>
            </a:r>
            <a:r>
              <a:rPr lang="de-DE" sz="2000" dirty="0">
                <a:latin typeface="Aptos" panose="020B0004020202020204" pitchFamily="34" charset="0"/>
              </a:rPr>
              <a:t> </a:t>
            </a:r>
            <a:r>
              <a:rPr lang="de-DE" sz="2000" dirty="0" err="1">
                <a:latin typeface="Aptos" panose="020B0004020202020204" pitchFamily="34" charset="0"/>
              </a:rPr>
              <a:t>essere</a:t>
            </a:r>
            <a:r>
              <a:rPr lang="de-DE" sz="2000" dirty="0">
                <a:latin typeface="Aptos" panose="020B0004020202020204" pitchFamily="34" charset="0"/>
              </a:rPr>
              <a:t> </a:t>
            </a:r>
            <a:r>
              <a:rPr lang="de-DE" sz="2000" dirty="0" err="1">
                <a:latin typeface="Aptos" panose="020B0004020202020204" pitchFamily="34" charset="0"/>
              </a:rPr>
              <a:t>utile</a:t>
            </a:r>
            <a:r>
              <a:rPr lang="de-DE" sz="2000" dirty="0">
                <a:latin typeface="Aptos" panose="020B0004020202020204" pitchFamily="34" charset="0"/>
              </a:rPr>
              <a:t> per </a:t>
            </a:r>
            <a:r>
              <a:rPr lang="de-DE" sz="2000" dirty="0" err="1">
                <a:latin typeface="Aptos" panose="020B0004020202020204" pitchFamily="34" charset="0"/>
              </a:rPr>
              <a:t>gli</a:t>
            </a:r>
            <a:r>
              <a:rPr lang="de-DE" sz="2000" dirty="0">
                <a:latin typeface="Aptos" panose="020B0004020202020204" pitchFamily="34" charset="0"/>
              </a:rPr>
              <a:t> </a:t>
            </a:r>
            <a:r>
              <a:rPr lang="de-DE" sz="2000" dirty="0" err="1">
                <a:latin typeface="Aptos" panose="020B0004020202020204" pitchFamily="34" charset="0"/>
              </a:rPr>
              <a:t>appalti</a:t>
            </a:r>
            <a:r>
              <a:rPr lang="de-DE" sz="2000" dirty="0">
                <a:latin typeface="Aptos" panose="020B0004020202020204" pitchFamily="34" charset="0"/>
              </a:rPr>
              <a:t> </a:t>
            </a:r>
            <a:r>
              <a:rPr lang="de-DE" sz="2000" dirty="0" err="1">
                <a:latin typeface="Aptos" panose="020B0004020202020204" pitchFamily="34" charset="0"/>
              </a:rPr>
              <a:t>sostenibili</a:t>
            </a:r>
            <a:r>
              <a:rPr lang="de-DE" sz="2000" dirty="0">
                <a:latin typeface="Aptos" panose="020B0004020202020204" pitchFamily="34" charset="0"/>
              </a:rPr>
              <a:t>, </a:t>
            </a:r>
            <a:r>
              <a:rPr lang="de-DE" sz="2000" dirty="0" err="1">
                <a:latin typeface="Aptos" panose="020B0004020202020204" pitchFamily="34" charset="0"/>
              </a:rPr>
              <a:t>soprattutto</a:t>
            </a:r>
            <a:r>
              <a:rPr lang="de-DE" sz="2000" dirty="0">
                <a:latin typeface="Aptos" panose="020B0004020202020204" pitchFamily="34" charset="0"/>
              </a:rPr>
              <a:t> se </a:t>
            </a:r>
            <a:r>
              <a:rPr lang="de-DE" sz="2000" dirty="0" err="1">
                <a:latin typeface="Aptos" panose="020B0004020202020204" pitchFamily="34" charset="0"/>
              </a:rPr>
              <a:t>è</a:t>
            </a:r>
            <a:r>
              <a:rPr lang="de-DE" sz="2000" dirty="0">
                <a:latin typeface="Aptos" panose="020B0004020202020204" pitchFamily="34" charset="0"/>
              </a:rPr>
              <a:t> difficile </a:t>
            </a:r>
            <a:r>
              <a:rPr lang="de-DE" sz="2000" dirty="0" err="1">
                <a:latin typeface="Aptos" panose="020B0004020202020204" pitchFamily="34" charset="0"/>
              </a:rPr>
              <a:t>redigere</a:t>
            </a:r>
            <a:r>
              <a:rPr lang="de-DE" sz="2000" dirty="0">
                <a:latin typeface="Aptos" panose="020B0004020202020204" pitchFamily="34" charset="0"/>
              </a:rPr>
              <a:t> </a:t>
            </a:r>
            <a:r>
              <a:rPr lang="de-DE" sz="2000" dirty="0" err="1">
                <a:latin typeface="Aptos" panose="020B0004020202020204" pitchFamily="34" charset="0"/>
              </a:rPr>
              <a:t>un</a:t>
            </a:r>
            <a:r>
              <a:rPr lang="de-DE" sz="2000" dirty="0">
                <a:latin typeface="Aptos" panose="020B0004020202020204" pitchFamily="34" charset="0"/>
              </a:rPr>
              <a:t> </a:t>
            </a:r>
            <a:r>
              <a:rPr lang="de-DE" sz="2000" dirty="0" err="1">
                <a:latin typeface="Aptos" panose="020B0004020202020204" pitchFamily="34" charset="0"/>
              </a:rPr>
              <a:t>capitolato</a:t>
            </a:r>
            <a:r>
              <a:rPr lang="de-DE" sz="2000" dirty="0">
                <a:latin typeface="Aptos" panose="020B0004020202020204" pitchFamily="34" charset="0"/>
              </a:rPr>
              <a:t> </a:t>
            </a:r>
            <a:r>
              <a:rPr lang="de-DE" sz="2000" dirty="0" err="1">
                <a:latin typeface="Aptos" panose="020B0004020202020204" pitchFamily="34" charset="0"/>
              </a:rPr>
              <a:t>tecnico</a:t>
            </a:r>
            <a:r>
              <a:rPr lang="de-DE" sz="2000" dirty="0">
                <a:latin typeface="Aptos" panose="020B0004020202020204" pitchFamily="34" charset="0"/>
              </a:rPr>
              <a:t> </a:t>
            </a:r>
            <a:r>
              <a:rPr lang="de-DE" sz="2000" dirty="0" err="1">
                <a:latin typeface="Aptos" panose="020B0004020202020204" pitchFamily="34" charset="0"/>
              </a:rPr>
              <a:t>dettagliato</a:t>
            </a:r>
            <a:r>
              <a:rPr lang="de-DE" sz="2000" dirty="0">
                <a:latin typeface="Aptos" panose="020B0004020202020204" pitchFamily="34" charset="0"/>
              </a:rPr>
              <a:t> a causa della </a:t>
            </a:r>
            <a:r>
              <a:rPr lang="de-DE" sz="2000" dirty="0" err="1">
                <a:latin typeface="Aptos" panose="020B0004020202020204" pitchFamily="34" charset="0"/>
              </a:rPr>
              <a:t>mancanza</a:t>
            </a:r>
            <a:r>
              <a:rPr lang="de-DE" sz="2000" dirty="0">
                <a:latin typeface="Aptos" panose="020B0004020202020204" pitchFamily="34" charset="0"/>
              </a:rPr>
              <a:t> di </a:t>
            </a:r>
            <a:r>
              <a:rPr lang="de-DE" sz="2000" dirty="0" err="1">
                <a:latin typeface="Aptos" panose="020B0004020202020204" pitchFamily="34" charset="0"/>
              </a:rPr>
              <a:t>conoscenza</a:t>
            </a:r>
            <a:r>
              <a:rPr lang="de-DE" sz="2000" dirty="0">
                <a:latin typeface="Aptos" panose="020B0004020202020204" pitchFamily="34" charset="0"/>
              </a:rPr>
              <a:t> del </a:t>
            </a:r>
            <a:r>
              <a:rPr lang="de-DE" sz="2000" dirty="0" err="1">
                <a:latin typeface="Aptos" panose="020B0004020202020204" pitchFamily="34" charset="0"/>
              </a:rPr>
              <a:t>mercato</a:t>
            </a:r>
            <a:r>
              <a:rPr lang="de-DE" sz="2000" dirty="0">
                <a:latin typeface="Aptos" panose="020B0004020202020204" pitchFamily="34" charset="0"/>
              </a:rPr>
              <a:t>.</a:t>
            </a:r>
            <a:endParaRPr dirty="0">
              <a:latin typeface="Aptos" panose="020B0004020202020204" pitchFamily="34" charset="0"/>
            </a:endParaRPr>
          </a:p>
          <a:p>
            <a:pPr marL="457200" lvl="0" indent="-228600" algn="l" rtl="0">
              <a:lnSpc>
                <a:spcPct val="90000"/>
              </a:lnSpc>
              <a:spcBef>
                <a:spcPts val="1800"/>
              </a:spcBef>
              <a:spcAft>
                <a:spcPts val="0"/>
              </a:spcAft>
              <a:buClr>
                <a:srgbClr val="3F3F3F"/>
              </a:buClr>
              <a:buSzPts val="2000"/>
              <a:buFont typeface="Arial"/>
              <a:buNone/>
            </a:pPr>
            <a:endParaRPr dirty="0">
              <a:latin typeface="Aptos" panose="020B0004020202020204" pitchFamily="34" charset="0"/>
            </a:endParaRPr>
          </a:p>
        </p:txBody>
      </p:sp>
      <p:sp>
        <p:nvSpPr>
          <p:cNvPr id="277" name="Google Shape;277;p52"/>
          <p:cNvSpPr txBox="1">
            <a:spLocks noGrp="1"/>
          </p:cNvSpPr>
          <p:nvPr>
            <p:ph type="body" idx="1"/>
          </p:nvPr>
        </p:nvSpPr>
        <p:spPr>
          <a:xfrm>
            <a:off x="595313" y="2676525"/>
            <a:ext cx="5746750" cy="3597275"/>
          </a:xfrm>
          <a:prstGeom prst="rect">
            <a:avLst/>
          </a:prstGeom>
          <a:solidFill>
            <a:schemeClr val="lt1"/>
          </a:solidFill>
          <a:ln>
            <a:noFill/>
          </a:ln>
        </p:spPr>
        <p:txBody>
          <a:bodyPr spcFirstLastPara="1" wrap="square" lIns="72000" tIns="45700" rIns="72000" bIns="45700" anchor="t" anchorCtr="0">
            <a:noAutofit/>
          </a:bodyPr>
          <a:lstStyle/>
          <a:p>
            <a:pPr marL="0" lvl="0" indent="0" algn="l" rtl="0">
              <a:lnSpc>
                <a:spcPct val="90000"/>
              </a:lnSpc>
              <a:spcBef>
                <a:spcPts val="1800"/>
              </a:spcBef>
              <a:spcAft>
                <a:spcPts val="0"/>
              </a:spcAft>
              <a:buSzPts val="2000"/>
              <a:buNone/>
            </a:pPr>
            <a:r>
              <a:rPr lang="de-DE" dirty="0">
                <a:latin typeface="Aptos" panose="020B0004020202020204" pitchFamily="34" charset="0"/>
                <a:sym typeface="Arial"/>
              </a:rPr>
              <a:t>La </a:t>
            </a:r>
            <a:r>
              <a:rPr lang="de-DE" dirty="0" err="1">
                <a:latin typeface="Aptos" panose="020B0004020202020204" pitchFamily="34" charset="0"/>
                <a:sym typeface="Arial"/>
              </a:rPr>
              <a:t>scelta</a:t>
            </a:r>
            <a:r>
              <a:rPr lang="de-DE" dirty="0">
                <a:latin typeface="Aptos" panose="020B0004020202020204" pitchFamily="34" charset="0"/>
                <a:sym typeface="Arial"/>
              </a:rPr>
              <a:t> della </a:t>
            </a:r>
            <a:r>
              <a:rPr lang="de-DE" dirty="0" err="1">
                <a:latin typeface="Aptos" panose="020B0004020202020204" pitchFamily="34" charset="0"/>
                <a:sym typeface="Arial"/>
              </a:rPr>
              <a:t>procedura</a:t>
            </a:r>
            <a:r>
              <a:rPr lang="de-DE" dirty="0">
                <a:latin typeface="Aptos" panose="020B0004020202020204" pitchFamily="34" charset="0"/>
                <a:sym typeface="Arial"/>
              </a:rPr>
              <a:t> </a:t>
            </a:r>
            <a:r>
              <a:rPr lang="de-DE" dirty="0" err="1">
                <a:latin typeface="Aptos" panose="020B0004020202020204" pitchFamily="34" charset="0"/>
                <a:sym typeface="Arial"/>
              </a:rPr>
              <a:t>determina</a:t>
            </a:r>
            <a:r>
              <a:rPr lang="de-DE" dirty="0">
                <a:latin typeface="Aptos" panose="020B0004020202020204" pitchFamily="34" charset="0"/>
                <a:sym typeface="Arial"/>
              </a:rPr>
              <a:t> </a:t>
            </a:r>
            <a:r>
              <a:rPr lang="de-DE" b="1" dirty="0" err="1">
                <a:solidFill>
                  <a:schemeClr val="lt2"/>
                </a:solidFill>
                <a:latin typeface="Aptos" panose="020B0004020202020204" pitchFamily="34" charset="0"/>
                <a:sym typeface="Arial"/>
              </a:rPr>
              <a:t>chi</a:t>
            </a:r>
            <a:r>
              <a:rPr lang="de-DE" b="1" dirty="0">
                <a:solidFill>
                  <a:schemeClr val="lt2"/>
                </a:solidFill>
                <a:latin typeface="Aptos" panose="020B0004020202020204" pitchFamily="34" charset="0"/>
                <a:sym typeface="Arial"/>
              </a:rPr>
              <a:t> </a:t>
            </a:r>
            <a:r>
              <a:rPr lang="de-DE" b="1" dirty="0" err="1">
                <a:solidFill>
                  <a:schemeClr val="lt2"/>
                </a:solidFill>
                <a:latin typeface="Aptos" panose="020B0004020202020204" pitchFamily="34" charset="0"/>
                <a:sym typeface="Arial"/>
              </a:rPr>
              <a:t>può</a:t>
            </a:r>
            <a:r>
              <a:rPr lang="de-DE" b="1" dirty="0">
                <a:solidFill>
                  <a:schemeClr val="lt2"/>
                </a:solidFill>
                <a:latin typeface="Aptos" panose="020B0004020202020204" pitchFamily="34" charset="0"/>
                <a:sym typeface="Arial"/>
              </a:rPr>
              <a:t> </a:t>
            </a:r>
            <a:r>
              <a:rPr lang="de-DE" b="1" dirty="0" err="1">
                <a:solidFill>
                  <a:schemeClr val="lt2"/>
                </a:solidFill>
                <a:latin typeface="Aptos" panose="020B0004020202020204" pitchFamily="34" charset="0"/>
                <a:sym typeface="Arial"/>
              </a:rPr>
              <a:t>candidarsi</a:t>
            </a:r>
            <a:r>
              <a:rPr lang="de-DE" b="1" dirty="0">
                <a:solidFill>
                  <a:schemeClr val="lt2"/>
                </a:solidFill>
                <a:latin typeface="Aptos" panose="020B0004020202020204" pitchFamily="34" charset="0"/>
                <a:sym typeface="Arial"/>
              </a:rPr>
              <a:t> </a:t>
            </a:r>
            <a:r>
              <a:rPr lang="de-DE" dirty="0">
                <a:latin typeface="Aptos" panose="020B0004020202020204" pitchFamily="34" charset="0"/>
                <a:sym typeface="Arial"/>
              </a:rPr>
              <a:t>per il </a:t>
            </a:r>
            <a:r>
              <a:rPr lang="de-DE" dirty="0" err="1">
                <a:latin typeface="Aptos" panose="020B0004020202020204" pitchFamily="34" charset="0"/>
                <a:sym typeface="Arial"/>
              </a:rPr>
              <a:t>vostro</a:t>
            </a:r>
            <a:r>
              <a:rPr lang="de-DE" dirty="0">
                <a:latin typeface="Aptos" panose="020B0004020202020204" pitchFamily="34" charset="0"/>
                <a:sym typeface="Arial"/>
              </a:rPr>
              <a:t> </a:t>
            </a:r>
            <a:r>
              <a:rPr lang="de-DE" dirty="0" err="1">
                <a:latin typeface="Aptos" panose="020B0004020202020204" pitchFamily="34" charset="0"/>
                <a:sym typeface="Arial"/>
              </a:rPr>
              <a:t>appalto</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a:t>
            </a:r>
            <a:r>
              <a:rPr lang="de-DE" dirty="0" err="1">
                <a:latin typeface="Aptos" panose="020B0004020202020204" pitchFamily="34" charset="0"/>
                <a:sym typeface="Arial"/>
              </a:rPr>
              <a:t>come</a:t>
            </a:r>
            <a:r>
              <a:rPr lang="de-DE" dirty="0">
                <a:latin typeface="Aptos" panose="020B0004020202020204" pitchFamily="34" charset="0"/>
                <a:sym typeface="Arial"/>
              </a:rPr>
              <a:t> </a:t>
            </a:r>
            <a:r>
              <a:rPr lang="de-DE" dirty="0" err="1">
                <a:latin typeface="Aptos" panose="020B0004020202020204" pitchFamily="34" charset="0"/>
                <a:sym typeface="Arial"/>
              </a:rPr>
              <a:t>applicare</a:t>
            </a:r>
            <a:r>
              <a:rPr lang="de-DE" dirty="0">
                <a:latin typeface="Aptos" panose="020B0004020202020204" pitchFamily="34" charset="0"/>
                <a:sym typeface="Arial"/>
              </a:rPr>
              <a:t> </a:t>
            </a:r>
            <a:r>
              <a:rPr lang="de-DE" dirty="0" err="1">
                <a:latin typeface="Aptos" panose="020B0004020202020204" pitchFamily="34" charset="0"/>
                <a:sym typeface="Arial"/>
              </a:rPr>
              <a:t>determinati</a:t>
            </a:r>
            <a:r>
              <a:rPr lang="de-DE" dirty="0">
                <a:latin typeface="Aptos" panose="020B0004020202020204" pitchFamily="34" charset="0"/>
                <a:sym typeface="Arial"/>
              </a:rPr>
              <a:t> </a:t>
            </a:r>
            <a:r>
              <a:rPr lang="de-DE" dirty="0" err="1">
                <a:latin typeface="Aptos" panose="020B0004020202020204" pitchFamily="34" charset="0"/>
                <a:sym typeface="Arial"/>
              </a:rPr>
              <a:t>criteri</a:t>
            </a:r>
            <a:r>
              <a:rPr lang="de-DE" dirty="0">
                <a:latin typeface="Aptos" panose="020B0004020202020204" pitchFamily="34" charset="0"/>
                <a:sym typeface="Arial"/>
              </a:rPr>
              <a:t>.</a:t>
            </a:r>
            <a:endParaRPr dirty="0">
              <a:latin typeface="Aptos" panose="020B0004020202020204" pitchFamily="34" charset="0"/>
            </a:endParaRPr>
          </a:p>
          <a:p>
            <a:pPr marL="0" lvl="0" indent="0" algn="l" rtl="0">
              <a:lnSpc>
                <a:spcPct val="90000"/>
              </a:lnSpc>
              <a:spcBef>
                <a:spcPts val="1800"/>
              </a:spcBef>
              <a:spcAft>
                <a:spcPts val="0"/>
              </a:spcAft>
              <a:buSzPts val="2000"/>
              <a:buNone/>
            </a:pPr>
            <a:endParaRPr dirty="0">
              <a:latin typeface="Aptos" panose="020B00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3"/>
          <p:cNvSpPr txBox="1">
            <a:spLocks noGrp="1"/>
          </p:cNvSpPr>
          <p:nvPr>
            <p:ph type="title"/>
          </p:nvPr>
        </p:nvSpPr>
        <p:spPr>
          <a:xfrm>
            <a:off x="594360" y="48386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Vantaggi</a:t>
            </a:r>
            <a:r>
              <a:rPr lang="de-DE" dirty="0">
                <a:latin typeface="Aptos Serif" panose="02020604070405020304" pitchFamily="18" charset="0"/>
                <a:ea typeface="Arial"/>
                <a:cs typeface="Aptos Serif" panose="02020604070405020304" pitchFamily="18" charset="0"/>
                <a:sym typeface="Arial"/>
              </a:rPr>
              <a:t> delle </a:t>
            </a:r>
            <a:r>
              <a:rPr lang="de-DE" dirty="0" err="1">
                <a:latin typeface="Aptos Serif" panose="02020604070405020304" pitchFamily="18" charset="0"/>
                <a:ea typeface="Arial"/>
                <a:cs typeface="Aptos Serif" panose="02020604070405020304" pitchFamily="18" charset="0"/>
                <a:sym typeface="Arial"/>
              </a:rPr>
              <a:t>procedure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flessibili</a:t>
            </a:r>
            <a:endParaRPr dirty="0">
              <a:latin typeface="Aptos Serif" panose="02020604070405020304" pitchFamily="18" charset="0"/>
              <a:cs typeface="Aptos Serif" panose="02020604070405020304" pitchFamily="18" charset="0"/>
            </a:endParaRPr>
          </a:p>
        </p:txBody>
      </p:sp>
      <p:sp>
        <p:nvSpPr>
          <p:cNvPr id="284" name="Google Shape;284;p53"/>
          <p:cNvSpPr txBox="1">
            <a:spLocks noGrp="1"/>
          </p:cNvSpPr>
          <p:nvPr>
            <p:ph type="body" idx="1"/>
          </p:nvPr>
        </p:nvSpPr>
        <p:spPr>
          <a:xfrm>
            <a:off x="594360" y="2676525"/>
            <a:ext cx="8854440" cy="3597470"/>
          </a:xfrm>
          <a:prstGeom prst="rect">
            <a:avLst/>
          </a:prstGeom>
          <a:noFill/>
          <a:ln>
            <a:noFill/>
          </a:ln>
        </p:spPr>
        <p:txBody>
          <a:bodyPr spcFirstLastPara="1" wrap="square" lIns="0" tIns="45700" rIns="0" bIns="0" anchor="t" anchorCtr="0">
            <a:normAutofit/>
          </a:bodyPr>
          <a:lstStyle/>
          <a:p>
            <a:pPr marL="571500" lvl="0" indent="-342900" algn="l" rtl="0">
              <a:lnSpc>
                <a:spcPct val="90000"/>
              </a:lnSpc>
              <a:spcBef>
                <a:spcPts val="1800"/>
              </a:spcBef>
              <a:spcAft>
                <a:spcPts val="0"/>
              </a:spcAft>
              <a:buSzPts val="2000"/>
              <a:buFont typeface="Arial"/>
              <a:buChar char="•"/>
            </a:pPr>
            <a:r>
              <a:rPr lang="de-DE" dirty="0">
                <a:latin typeface="Aptos" panose="020B0004020202020204" pitchFamily="34" charset="0"/>
                <a:sym typeface="Arial"/>
              </a:rPr>
              <a:t>Le </a:t>
            </a:r>
            <a:r>
              <a:rPr lang="de-DE" dirty="0" err="1">
                <a:latin typeface="Aptos" panose="020B0004020202020204" pitchFamily="34" charset="0"/>
                <a:sym typeface="Arial"/>
              </a:rPr>
              <a:t>procedure</a:t>
            </a:r>
            <a:r>
              <a:rPr lang="de-DE" dirty="0">
                <a:latin typeface="Aptos" panose="020B0004020202020204" pitchFamily="34" charset="0"/>
                <a:sym typeface="Arial"/>
              </a:rPr>
              <a:t> </a:t>
            </a:r>
            <a:r>
              <a:rPr lang="de-DE" dirty="0" err="1">
                <a:latin typeface="Aptos" panose="020B0004020202020204" pitchFamily="34" charset="0"/>
                <a:sym typeface="Arial"/>
              </a:rPr>
              <a:t>competitive</a:t>
            </a:r>
            <a:r>
              <a:rPr lang="de-DE" dirty="0">
                <a:latin typeface="Aptos" panose="020B0004020202020204" pitchFamily="34" charset="0"/>
                <a:sym typeface="Arial"/>
              </a:rPr>
              <a:t> (</a:t>
            </a:r>
            <a:r>
              <a:rPr lang="de-DE" dirty="0" err="1">
                <a:latin typeface="Aptos" panose="020B0004020202020204" pitchFamily="34" charset="0"/>
                <a:sym typeface="Arial"/>
              </a:rPr>
              <a:t>negoziazione</a:t>
            </a:r>
            <a:r>
              <a:rPr lang="de-DE" dirty="0">
                <a:latin typeface="Aptos" panose="020B0004020202020204" pitchFamily="34" charset="0"/>
                <a:sym typeface="Arial"/>
              </a:rPr>
              <a:t>, </a:t>
            </a:r>
            <a:r>
              <a:rPr lang="de-DE" dirty="0" err="1">
                <a:latin typeface="Aptos" panose="020B0004020202020204" pitchFamily="34" charset="0"/>
                <a:sym typeface="Arial"/>
              </a:rPr>
              <a:t>dialogo</a:t>
            </a:r>
            <a:r>
              <a:rPr lang="de-DE" dirty="0">
                <a:latin typeface="Aptos" panose="020B0004020202020204" pitchFamily="34" charset="0"/>
                <a:sym typeface="Arial"/>
              </a:rPr>
              <a:t>, </a:t>
            </a:r>
            <a:r>
              <a:rPr lang="de-DE" dirty="0" err="1">
                <a:latin typeface="Aptos" panose="020B0004020202020204" pitchFamily="34" charset="0"/>
                <a:sym typeface="Arial"/>
              </a:rPr>
              <a:t>partenariato</a:t>
            </a:r>
            <a:r>
              <a:rPr lang="de-DE" dirty="0">
                <a:latin typeface="Aptos" panose="020B0004020202020204" pitchFamily="34" charset="0"/>
                <a:sym typeface="Arial"/>
              </a:rPr>
              <a:t> per </a:t>
            </a:r>
            <a:r>
              <a:rPr lang="de-DE" dirty="0" err="1">
                <a:latin typeface="Aptos" panose="020B0004020202020204" pitchFamily="34" charset="0"/>
                <a:sym typeface="Arial"/>
              </a:rPr>
              <a:t>l’innovazione</a:t>
            </a:r>
            <a:r>
              <a:rPr lang="de-DE" dirty="0">
                <a:latin typeface="Aptos" panose="020B0004020202020204" pitchFamily="34" charset="0"/>
                <a:sym typeface="Arial"/>
              </a:rPr>
              <a:t>) </a:t>
            </a:r>
            <a:r>
              <a:rPr lang="de-DE" dirty="0" err="1">
                <a:latin typeface="Aptos" panose="020B0004020202020204" pitchFamily="34" charset="0"/>
                <a:sym typeface="Arial"/>
              </a:rPr>
              <a:t>offrono</a:t>
            </a:r>
            <a:r>
              <a:rPr lang="de-DE" dirty="0">
                <a:latin typeface="Aptos" panose="020B0004020202020204" pitchFamily="34" charset="0"/>
                <a:sym typeface="Arial"/>
              </a:rPr>
              <a:t> </a:t>
            </a:r>
            <a:r>
              <a:rPr lang="de-DE" dirty="0" err="1">
                <a:latin typeface="Aptos" panose="020B0004020202020204" pitchFamily="34" charset="0"/>
                <a:sym typeface="Arial"/>
              </a:rPr>
              <a:t>maggiore</a:t>
            </a:r>
            <a:r>
              <a:rPr lang="de-DE" dirty="0">
                <a:latin typeface="Aptos" panose="020B0004020202020204" pitchFamily="34" charset="0"/>
                <a:sym typeface="Arial"/>
              </a:rPr>
              <a:t> </a:t>
            </a:r>
            <a:r>
              <a:rPr lang="de-DE" dirty="0" err="1">
                <a:latin typeface="Aptos" panose="020B0004020202020204" pitchFamily="34" charset="0"/>
                <a:sym typeface="Arial"/>
              </a:rPr>
              <a:t>flessibilità</a:t>
            </a:r>
            <a:r>
              <a:rPr lang="de-DE" dirty="0">
                <a:latin typeface="Aptos" panose="020B0004020202020204" pitchFamily="34" charset="0"/>
                <a:sym typeface="Arial"/>
              </a:rPr>
              <a:t> </a:t>
            </a:r>
            <a:r>
              <a:rPr lang="de-DE" dirty="0" err="1">
                <a:latin typeface="Aptos" panose="020B0004020202020204" pitchFamily="34" charset="0"/>
                <a:sym typeface="Arial"/>
              </a:rPr>
              <a:t>rispetto</a:t>
            </a:r>
            <a:r>
              <a:rPr lang="de-DE" dirty="0">
                <a:latin typeface="Aptos" panose="020B0004020202020204" pitchFamily="34" charset="0"/>
                <a:sym typeface="Arial"/>
              </a:rPr>
              <a:t> alle </a:t>
            </a:r>
            <a:r>
              <a:rPr lang="de-DE" dirty="0" err="1">
                <a:latin typeface="Aptos" panose="020B0004020202020204" pitchFamily="34" charset="0"/>
                <a:sym typeface="Arial"/>
              </a:rPr>
              <a:t>procedure</a:t>
            </a:r>
            <a:r>
              <a:rPr lang="de-DE" dirty="0">
                <a:latin typeface="Aptos" panose="020B0004020202020204" pitchFamily="34" charset="0"/>
                <a:sym typeface="Arial"/>
              </a:rPr>
              <a:t> aperte/ristrette.</a:t>
            </a:r>
            <a:endParaRPr dirty="0">
              <a:latin typeface="Aptos" panose="020B0004020202020204" pitchFamily="34" charset="0"/>
            </a:endParaRPr>
          </a:p>
          <a:p>
            <a:pPr marL="571500" lvl="0" indent="-342900" algn="l" rtl="0">
              <a:lnSpc>
                <a:spcPct val="90000"/>
              </a:lnSpc>
              <a:spcBef>
                <a:spcPts val="1800"/>
              </a:spcBef>
              <a:spcAft>
                <a:spcPts val="0"/>
              </a:spcAft>
              <a:buSzPts val="2000"/>
              <a:buFont typeface="Arial"/>
              <a:buChar char="•"/>
            </a:pPr>
            <a:r>
              <a:rPr lang="de-DE" dirty="0" err="1">
                <a:latin typeface="Aptos" panose="020B0004020202020204" pitchFamily="34" charset="0"/>
                <a:sym typeface="Arial"/>
              </a:rPr>
              <a:t>Ciò</a:t>
            </a:r>
            <a:r>
              <a:rPr lang="de-DE" dirty="0">
                <a:latin typeface="Aptos" panose="020B0004020202020204" pitchFamily="34" charset="0"/>
                <a:sym typeface="Arial"/>
              </a:rPr>
              <a:t> </a:t>
            </a:r>
            <a:r>
              <a:rPr lang="de-DE" dirty="0" err="1">
                <a:latin typeface="Aptos" panose="020B0004020202020204" pitchFamily="34" charset="0"/>
                <a:sym typeface="Arial"/>
              </a:rPr>
              <a:t>può</a:t>
            </a:r>
            <a:r>
              <a:rPr lang="de-DE" dirty="0">
                <a:latin typeface="Aptos" panose="020B0004020202020204" pitchFamily="34" charset="0"/>
                <a:sym typeface="Arial"/>
              </a:rPr>
              <a:t> </a:t>
            </a:r>
            <a:r>
              <a:rPr lang="de-DE" dirty="0" err="1">
                <a:latin typeface="Aptos" panose="020B0004020202020204" pitchFamily="34" charset="0"/>
                <a:sym typeface="Arial"/>
              </a:rPr>
              <a:t>essere</a:t>
            </a:r>
            <a:r>
              <a:rPr lang="de-DE" dirty="0">
                <a:latin typeface="Aptos" panose="020B0004020202020204" pitchFamily="34" charset="0"/>
                <a:sym typeface="Arial"/>
              </a:rPr>
              <a:t> </a:t>
            </a:r>
            <a:r>
              <a:rPr lang="de-DE" dirty="0" err="1">
                <a:latin typeface="Aptos" panose="020B0004020202020204" pitchFamily="34" charset="0"/>
                <a:sym typeface="Arial"/>
              </a:rPr>
              <a:t>utile</a:t>
            </a:r>
            <a:r>
              <a:rPr lang="de-DE" dirty="0">
                <a:latin typeface="Aptos" panose="020B0004020202020204" pitchFamily="34" charset="0"/>
                <a:sym typeface="Arial"/>
              </a:rPr>
              <a:t> per </a:t>
            </a:r>
            <a:r>
              <a:rPr lang="de-DE" dirty="0" err="1">
                <a:latin typeface="Aptos" panose="020B0004020202020204" pitchFamily="34" charset="0"/>
                <a:sym typeface="Arial"/>
              </a:rPr>
              <a:t>gli</a:t>
            </a:r>
            <a:r>
              <a:rPr lang="de-DE" dirty="0">
                <a:latin typeface="Aptos" panose="020B0004020202020204" pitchFamily="34" charset="0"/>
                <a:sym typeface="Arial"/>
              </a:rPr>
              <a:t> </a:t>
            </a:r>
            <a:r>
              <a:rPr lang="de-DE" dirty="0" err="1">
                <a:latin typeface="Aptos" panose="020B0004020202020204" pitchFamily="34" charset="0"/>
                <a:sym typeface="Arial"/>
              </a:rPr>
              <a:t>appalti</a:t>
            </a:r>
            <a:r>
              <a:rPr lang="de-DE" dirty="0">
                <a:latin typeface="Aptos" panose="020B0004020202020204" pitchFamily="34" charset="0"/>
                <a:sym typeface="Arial"/>
              </a:rPr>
              <a:t> </a:t>
            </a:r>
            <a:r>
              <a:rPr lang="de-DE" dirty="0" err="1">
                <a:latin typeface="Aptos" panose="020B0004020202020204" pitchFamily="34" charset="0"/>
                <a:sym typeface="Arial"/>
              </a:rPr>
              <a:t>sostenibili</a:t>
            </a:r>
            <a:r>
              <a:rPr lang="de-DE" dirty="0">
                <a:latin typeface="Aptos" panose="020B0004020202020204" pitchFamily="34" charset="0"/>
                <a:sym typeface="Arial"/>
              </a:rPr>
              <a:t>, in </a:t>
            </a:r>
            <a:r>
              <a:rPr lang="de-DE" dirty="0" err="1">
                <a:latin typeface="Aptos" panose="020B0004020202020204" pitchFamily="34" charset="0"/>
                <a:sym typeface="Arial"/>
              </a:rPr>
              <a:t>particolare</a:t>
            </a:r>
            <a:r>
              <a:rPr lang="de-DE" dirty="0">
                <a:latin typeface="Aptos" panose="020B0004020202020204" pitchFamily="34" charset="0"/>
                <a:sym typeface="Arial"/>
              </a:rPr>
              <a:t> </a:t>
            </a:r>
            <a:r>
              <a:rPr lang="de-DE" dirty="0" err="1">
                <a:latin typeface="Aptos" panose="020B0004020202020204" pitchFamily="34" charset="0"/>
                <a:sym typeface="Arial"/>
              </a:rPr>
              <a:t>quando</a:t>
            </a:r>
            <a:r>
              <a:rPr lang="de-DE" dirty="0">
                <a:latin typeface="Aptos" panose="020B0004020202020204" pitchFamily="34" charset="0"/>
                <a:sym typeface="Arial"/>
              </a:rPr>
              <a:t> </a:t>
            </a:r>
            <a:r>
              <a:rPr lang="de-DE" dirty="0" err="1">
                <a:latin typeface="Aptos" panose="020B0004020202020204" pitchFamily="34" charset="0"/>
                <a:sym typeface="Arial"/>
              </a:rPr>
              <a:t>è</a:t>
            </a:r>
            <a:r>
              <a:rPr lang="de-DE" dirty="0">
                <a:latin typeface="Aptos" panose="020B0004020202020204" pitchFamily="34" charset="0"/>
                <a:sym typeface="Arial"/>
              </a:rPr>
              <a:t> difficile </a:t>
            </a:r>
            <a:r>
              <a:rPr lang="de-DE" dirty="0" err="1">
                <a:latin typeface="Aptos" panose="020B0004020202020204" pitchFamily="34" charset="0"/>
                <a:sym typeface="Arial"/>
              </a:rPr>
              <a:t>stabilire</a:t>
            </a:r>
            <a:r>
              <a:rPr lang="de-DE" dirty="0">
                <a:latin typeface="Aptos" panose="020B0004020202020204" pitchFamily="34" charset="0"/>
                <a:sym typeface="Arial"/>
              </a:rPr>
              <a:t> </a:t>
            </a:r>
            <a:r>
              <a:rPr lang="de-DE" dirty="0" err="1">
                <a:latin typeface="Aptos" panose="020B0004020202020204" pitchFamily="34" charset="0"/>
                <a:sym typeface="Arial"/>
              </a:rPr>
              <a:t>criteri</a:t>
            </a:r>
            <a:r>
              <a:rPr lang="de-DE" dirty="0">
                <a:latin typeface="Aptos" panose="020B0004020202020204" pitchFamily="34" charset="0"/>
                <a:sym typeface="Arial"/>
              </a:rPr>
              <a:t> </a:t>
            </a:r>
            <a:r>
              <a:rPr lang="de-DE" dirty="0" err="1">
                <a:latin typeface="Aptos" panose="020B0004020202020204" pitchFamily="34" charset="0"/>
                <a:sym typeface="Arial"/>
              </a:rPr>
              <a:t>minimi</a:t>
            </a:r>
            <a:r>
              <a:rPr lang="de-DE" dirty="0">
                <a:latin typeface="Aptos" panose="020B0004020202020204" pitchFamily="34" charset="0"/>
                <a:sym typeface="Arial"/>
              </a:rPr>
              <a:t> </a:t>
            </a:r>
            <a:r>
              <a:rPr lang="de-DE" dirty="0" err="1">
                <a:latin typeface="Aptos" panose="020B0004020202020204" pitchFamily="34" charset="0"/>
                <a:sym typeface="Arial"/>
              </a:rPr>
              <a:t>dettagliati</a:t>
            </a:r>
            <a:r>
              <a:rPr lang="de-DE" dirty="0">
                <a:latin typeface="Aptos" panose="020B0004020202020204" pitchFamily="34" charset="0"/>
                <a:sym typeface="Arial"/>
              </a:rPr>
              <a:t> a causa della </a:t>
            </a:r>
            <a:r>
              <a:rPr lang="de-DE" dirty="0" err="1">
                <a:latin typeface="Aptos" panose="020B0004020202020204" pitchFamily="34" charset="0"/>
                <a:sym typeface="Arial"/>
              </a:rPr>
              <a:t>conoscenza</a:t>
            </a:r>
            <a:r>
              <a:rPr lang="de-DE" dirty="0">
                <a:latin typeface="Aptos" panose="020B0004020202020204" pitchFamily="34" charset="0"/>
                <a:sym typeface="Arial"/>
              </a:rPr>
              <a:t> </a:t>
            </a:r>
            <a:r>
              <a:rPr lang="de-DE" dirty="0" err="1">
                <a:latin typeface="Aptos" panose="020B0004020202020204" pitchFamily="34" charset="0"/>
                <a:sym typeface="Arial"/>
              </a:rPr>
              <a:t>limitata</a:t>
            </a:r>
            <a:r>
              <a:rPr lang="de-DE" dirty="0">
                <a:latin typeface="Aptos" panose="020B0004020202020204" pitchFamily="34" charset="0"/>
                <a:sym typeface="Arial"/>
              </a:rPr>
              <a:t> del </a:t>
            </a:r>
            <a:r>
              <a:rPr lang="de-DE" dirty="0" err="1">
                <a:latin typeface="Aptos" panose="020B0004020202020204" pitchFamily="34" charset="0"/>
                <a:sym typeface="Arial"/>
              </a:rPr>
              <a:t>mercato</a:t>
            </a:r>
            <a:r>
              <a:rPr lang="de-DE" dirty="0">
                <a:latin typeface="Aptos" panose="020B0004020202020204" pitchFamily="34" charset="0"/>
                <a:sym typeface="Arial"/>
              </a:rPr>
              <a:t>.</a:t>
            </a:r>
            <a:endParaRPr dirty="0">
              <a:latin typeface="Aptos" panose="020B0004020202020204" pitchFamily="34" charset="0"/>
            </a:endParaRPr>
          </a:p>
          <a:p>
            <a:pPr marL="571500" lvl="0" indent="-342900" algn="l" rtl="0">
              <a:lnSpc>
                <a:spcPct val="90000"/>
              </a:lnSpc>
              <a:spcBef>
                <a:spcPts val="1800"/>
              </a:spcBef>
              <a:spcAft>
                <a:spcPts val="0"/>
              </a:spcAft>
              <a:buSzPts val="2000"/>
              <a:buFont typeface="Arial"/>
              <a:buChar char="•"/>
            </a:pPr>
            <a:r>
              <a:rPr lang="de-DE" dirty="0" err="1">
                <a:latin typeface="Aptos" panose="020B0004020202020204" pitchFamily="34" charset="0"/>
                <a:sym typeface="Arial"/>
              </a:rPr>
              <a:t>Anche</a:t>
            </a:r>
            <a:r>
              <a:rPr lang="de-DE" dirty="0">
                <a:latin typeface="Aptos" panose="020B0004020202020204" pitchFamily="34" charset="0"/>
                <a:sym typeface="Arial"/>
              </a:rPr>
              <a:t> il </a:t>
            </a:r>
            <a:r>
              <a:rPr lang="de-DE" dirty="0" err="1">
                <a:latin typeface="Aptos" panose="020B0004020202020204" pitchFamily="34" charset="0"/>
                <a:sym typeface="Arial"/>
              </a:rPr>
              <a:t>coinvolgimento</a:t>
            </a:r>
            <a:r>
              <a:rPr lang="de-DE" dirty="0">
                <a:latin typeface="Aptos" panose="020B0004020202020204" pitchFamily="34" charset="0"/>
                <a:sym typeface="Arial"/>
              </a:rPr>
              <a:t> del </a:t>
            </a:r>
            <a:r>
              <a:rPr lang="de-DE" dirty="0" err="1">
                <a:latin typeface="Aptos" panose="020B0004020202020204" pitchFamily="34" charset="0"/>
                <a:sym typeface="Arial"/>
              </a:rPr>
              <a:t>mercato</a:t>
            </a:r>
            <a:r>
              <a:rPr lang="de-DE" dirty="0">
                <a:latin typeface="Aptos" panose="020B0004020202020204" pitchFamily="34" charset="0"/>
                <a:sym typeface="Arial"/>
              </a:rPr>
              <a:t> </a:t>
            </a:r>
            <a:r>
              <a:rPr lang="de-DE" dirty="0" err="1">
                <a:latin typeface="Aptos" panose="020B0004020202020204" pitchFamily="34" charset="0"/>
                <a:sym typeface="Arial"/>
              </a:rPr>
              <a:t>può</a:t>
            </a:r>
            <a:r>
              <a:rPr lang="de-DE" dirty="0">
                <a:latin typeface="Aptos" panose="020B0004020202020204" pitchFamily="34" charset="0"/>
                <a:sym typeface="Arial"/>
              </a:rPr>
              <a:t> </a:t>
            </a:r>
            <a:r>
              <a:rPr lang="de-DE" dirty="0" err="1">
                <a:latin typeface="Aptos" panose="020B0004020202020204" pitchFamily="34" charset="0"/>
                <a:sym typeface="Arial"/>
              </a:rPr>
              <a:t>essere</a:t>
            </a:r>
            <a:r>
              <a:rPr lang="de-DE" dirty="0">
                <a:latin typeface="Aptos" panose="020B0004020202020204" pitchFamily="34" charset="0"/>
                <a:sym typeface="Arial"/>
              </a:rPr>
              <a:t> </a:t>
            </a:r>
            <a:r>
              <a:rPr lang="de-DE" dirty="0" err="1">
                <a:latin typeface="Aptos" panose="020B0004020202020204" pitchFamily="34" charset="0"/>
                <a:sym typeface="Arial"/>
              </a:rPr>
              <a:t>d’aiuto</a:t>
            </a:r>
            <a:r>
              <a:rPr lang="de-DE" dirty="0">
                <a:latin typeface="Aptos" panose="020B0004020202020204" pitchFamily="34" charset="0"/>
                <a:sym typeface="Arial"/>
              </a:rPr>
              <a:t> in </a:t>
            </a:r>
            <a:r>
              <a:rPr lang="de-DE" dirty="0" err="1">
                <a:latin typeface="Aptos" panose="020B0004020202020204" pitchFamily="34" charset="0"/>
                <a:sym typeface="Arial"/>
              </a:rPr>
              <a:t>questo</a:t>
            </a:r>
            <a:r>
              <a:rPr lang="de-DE" dirty="0">
                <a:latin typeface="Aptos" panose="020B0004020202020204" pitchFamily="34" charset="0"/>
                <a:sym typeface="Arial"/>
              </a:rPr>
              <a:t> </a:t>
            </a:r>
            <a:r>
              <a:rPr lang="de-DE" dirty="0" err="1">
                <a:latin typeface="Aptos" panose="020B0004020202020204" pitchFamily="34" charset="0"/>
                <a:sym typeface="Arial"/>
              </a:rPr>
              <a:t>senso</a:t>
            </a:r>
            <a:r>
              <a:rPr lang="de-DE" dirty="0">
                <a:latin typeface="Aptos" panose="020B0004020202020204" pitchFamily="34" charset="0"/>
                <a:sym typeface="Arial"/>
              </a:rPr>
              <a:t>.</a:t>
            </a:r>
            <a:endParaRPr dirty="0">
              <a:latin typeface="Aptos" panose="020B0004020202020204" pitchFamily="34" charset="0"/>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3d6f05a6de1_0_0"/>
          <p:cNvSpPr txBox="1">
            <a:spLocks noGrp="1"/>
          </p:cNvSpPr>
          <p:nvPr>
            <p:ph type="ctrTitle"/>
          </p:nvPr>
        </p:nvSpPr>
        <p:spPr>
          <a:xfrm>
            <a:off x="6299835" y="430529"/>
            <a:ext cx="5486400" cy="3291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de-DE" dirty="0">
                <a:latin typeface="Aptos Serif" panose="02020604070405020304" pitchFamily="18" charset="0"/>
                <a:cs typeface="Aptos Serif" panose="02020604070405020304" pitchFamily="18" charset="0"/>
              </a:rPr>
              <a:t>Il Quadro </a:t>
            </a:r>
            <a:r>
              <a:rPr lang="de-DE" dirty="0" err="1">
                <a:latin typeface="Aptos Serif" panose="02020604070405020304" pitchFamily="18" charset="0"/>
                <a:cs typeface="Aptos Serif" panose="02020604070405020304" pitchFamily="18" charset="0"/>
              </a:rPr>
              <a:t>Normativo</a:t>
            </a:r>
            <a:r>
              <a:rPr lang="de-DE" dirty="0">
                <a:latin typeface="Aptos Serif" panose="02020604070405020304" pitchFamily="18" charset="0"/>
                <a:cs typeface="Aptos Serif" panose="02020604070405020304" pitchFamily="18" charset="0"/>
              </a:rPr>
              <a:t> Italiano </a:t>
            </a:r>
            <a:endParaRPr dirty="0">
              <a:latin typeface="Aptos Serif" panose="02020604070405020304" pitchFamily="18" charset="0"/>
              <a:cs typeface="Aptos Serif" panose="02020604070405020304" pitchFamily="18" charset="0"/>
            </a:endParaRPr>
          </a:p>
        </p:txBody>
      </p:sp>
      <p:sp>
        <p:nvSpPr>
          <p:cNvPr id="291" name="Google Shape;291;g3d6f05a6de1_0_0"/>
          <p:cNvSpPr txBox="1">
            <a:spLocks noGrp="1"/>
          </p:cNvSpPr>
          <p:nvPr>
            <p:ph type="body" idx="1"/>
          </p:nvPr>
        </p:nvSpPr>
        <p:spPr>
          <a:xfrm>
            <a:off x="6299835" y="4568602"/>
            <a:ext cx="5486400" cy="16458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de-DE" dirty="0">
                <a:latin typeface="Aptos" panose="020B0004020202020204" pitchFamily="34" charset="0"/>
              </a:rPr>
              <a:t>Il </a:t>
            </a:r>
            <a:r>
              <a:rPr lang="de-DE" dirty="0" err="1">
                <a:latin typeface="Aptos" panose="020B0004020202020204" pitchFamily="34" charset="0"/>
              </a:rPr>
              <a:t>Contesto</a:t>
            </a:r>
            <a:r>
              <a:rPr lang="de-DE" dirty="0">
                <a:latin typeface="Aptos" panose="020B0004020202020204" pitchFamily="34" charset="0"/>
              </a:rPr>
              <a:t> Nazionale: </a:t>
            </a:r>
            <a:r>
              <a:rPr lang="de-DE" dirty="0" err="1">
                <a:latin typeface="Aptos" panose="020B0004020202020204" pitchFamily="34" charset="0"/>
              </a:rPr>
              <a:t>D.Lgs</a:t>
            </a:r>
            <a:r>
              <a:rPr lang="de-DE" dirty="0">
                <a:latin typeface="Aptos" panose="020B0004020202020204" pitchFamily="34" charset="0"/>
              </a:rPr>
              <a:t>. 36/2023</a:t>
            </a:r>
            <a:endParaRPr dirty="0">
              <a:latin typeface="Aptos" panose="020B0004020202020204" pitchFamily="34" charset="0"/>
            </a:endParaRPr>
          </a:p>
        </p:txBody>
      </p:sp>
      <p:sp>
        <p:nvSpPr>
          <p:cNvPr id="292" name="Google Shape;292;g3d6f05a6de1_0_0"/>
          <p:cNvSpPr>
            <a:spLocks noGrp="1"/>
          </p:cNvSpPr>
          <p:nvPr>
            <p:ph type="pic" idx="2"/>
          </p:nvPr>
        </p:nvSpPr>
        <p:spPr>
          <a:xfrm>
            <a:off x="0" y="-11113"/>
            <a:ext cx="5628000" cy="6858000"/>
          </a:xfrm>
          <a:prstGeom prst="flowChartDelay">
            <a:avLst/>
          </a:prstGeom>
        </p:spPr>
        <p:txBody>
          <a:bodyPr/>
          <a:lstStyle/>
          <a:p>
            <a:endParaRPr lang="de-D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3d6f05a6de1_0_10"/>
          <p:cNvSpPr txBox="1">
            <a:spLocks noGrp="1"/>
          </p:cNvSpPr>
          <p:nvPr>
            <p:ph type="title"/>
          </p:nvPr>
        </p:nvSpPr>
        <p:spPr>
          <a:xfrm>
            <a:off x="595525" y="381280"/>
            <a:ext cx="8965200" cy="1574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de-DE" dirty="0">
                <a:latin typeface="Aptos Serif" panose="02020604070405020304" pitchFamily="18" charset="0"/>
                <a:cs typeface="Aptos Serif" panose="02020604070405020304" pitchFamily="18" charset="0"/>
              </a:rPr>
              <a:t>Come </a:t>
            </a:r>
            <a:r>
              <a:rPr lang="de-DE" dirty="0" err="1">
                <a:latin typeface="Aptos Serif" panose="02020604070405020304" pitchFamily="18" charset="0"/>
                <a:cs typeface="Aptos Serif" panose="02020604070405020304" pitchFamily="18" charset="0"/>
              </a:rPr>
              <a:t>siamo</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arrivati</a:t>
            </a:r>
            <a:r>
              <a:rPr lang="de-DE" dirty="0">
                <a:latin typeface="Aptos Serif" panose="02020604070405020304" pitchFamily="18" charset="0"/>
                <a:cs typeface="Aptos Serif" panose="02020604070405020304" pitchFamily="18" charset="0"/>
              </a:rPr>
              <a:t> al 100% di GPP in Italia?</a:t>
            </a:r>
            <a:endParaRPr dirty="0">
              <a:latin typeface="Aptos Serif" panose="02020604070405020304" pitchFamily="18" charset="0"/>
              <a:cs typeface="Aptos Serif" panose="02020604070405020304" pitchFamily="18" charset="0"/>
            </a:endParaRPr>
          </a:p>
        </p:txBody>
      </p:sp>
      <p:sp>
        <p:nvSpPr>
          <p:cNvPr id="299" name="Google Shape;299;g3d6f05a6de1_0_10"/>
          <p:cNvSpPr txBox="1">
            <a:spLocks noGrp="1"/>
          </p:cNvSpPr>
          <p:nvPr>
            <p:ph type="body" idx="1"/>
          </p:nvPr>
        </p:nvSpPr>
        <p:spPr>
          <a:xfrm>
            <a:off x="595525" y="2399425"/>
            <a:ext cx="10218000" cy="4232700"/>
          </a:xfrm>
          <a:prstGeom prst="rect">
            <a:avLst/>
          </a:prstGeom>
        </p:spPr>
        <p:txBody>
          <a:bodyPr spcFirstLastPara="1" wrap="square" lIns="0"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de-DE" sz="1900" dirty="0">
                <a:solidFill>
                  <a:schemeClr val="dk1"/>
                </a:solidFill>
                <a:latin typeface="Aptos" panose="020B0004020202020204" pitchFamily="34" charset="0"/>
              </a:rPr>
              <a:t>Legge n. 296 del 27-12-2006</a:t>
            </a:r>
            <a:r>
              <a:rPr lang="de-DE" sz="1900" dirty="0">
                <a:solidFill>
                  <a:srgbClr val="008A88"/>
                </a:solidFill>
                <a:latin typeface="Aptos" panose="020B0004020202020204" pitchFamily="34" charset="0"/>
              </a:rPr>
              <a:t> “</a:t>
            </a:r>
            <a:r>
              <a:rPr lang="de-DE" sz="1900" dirty="0" err="1">
                <a:solidFill>
                  <a:srgbClr val="008A88"/>
                </a:solidFill>
                <a:latin typeface="Aptos" panose="020B0004020202020204" pitchFamily="34" charset="0"/>
              </a:rPr>
              <a:t>Disposizioni</a:t>
            </a:r>
            <a:r>
              <a:rPr lang="de-DE" sz="1900" dirty="0">
                <a:solidFill>
                  <a:srgbClr val="008A88"/>
                </a:solidFill>
                <a:latin typeface="Aptos" panose="020B0004020202020204" pitchFamily="34" charset="0"/>
              </a:rPr>
              <a:t> per la </a:t>
            </a:r>
            <a:r>
              <a:rPr lang="de-DE" sz="1900" dirty="0" err="1">
                <a:solidFill>
                  <a:srgbClr val="008A88"/>
                </a:solidFill>
                <a:latin typeface="Aptos" panose="020B0004020202020204" pitchFamily="34" charset="0"/>
              </a:rPr>
              <a:t>formazione</a:t>
            </a:r>
            <a:r>
              <a:rPr lang="de-DE" sz="1900" dirty="0">
                <a:solidFill>
                  <a:srgbClr val="008A88"/>
                </a:solidFill>
                <a:latin typeface="Aptos" panose="020B0004020202020204" pitchFamily="34" charset="0"/>
              </a:rPr>
              <a:t> del </a:t>
            </a:r>
            <a:r>
              <a:rPr lang="de-DE" sz="1900" dirty="0" err="1">
                <a:solidFill>
                  <a:srgbClr val="008A88"/>
                </a:solidFill>
                <a:latin typeface="Aptos" panose="020B0004020202020204" pitchFamily="34" charset="0"/>
              </a:rPr>
              <a:t>bilancio</a:t>
            </a:r>
            <a:r>
              <a:rPr lang="de-DE" sz="1900" dirty="0">
                <a:solidFill>
                  <a:srgbClr val="008A88"/>
                </a:solidFill>
                <a:latin typeface="Aptos" panose="020B0004020202020204" pitchFamily="34" charset="0"/>
              </a:rPr>
              <a:t> annuale </a:t>
            </a:r>
            <a:r>
              <a:rPr lang="de-DE" sz="1900" dirty="0" err="1">
                <a:solidFill>
                  <a:srgbClr val="008A88"/>
                </a:solidFill>
                <a:latin typeface="Aptos" panose="020B0004020202020204" pitchFamily="34" charset="0"/>
              </a:rPr>
              <a:t>e</a:t>
            </a:r>
            <a:r>
              <a:rPr lang="de-DE" sz="1900" dirty="0">
                <a:solidFill>
                  <a:srgbClr val="008A88"/>
                </a:solidFill>
                <a:latin typeface="Aptos" panose="020B0004020202020204" pitchFamily="34" charset="0"/>
              </a:rPr>
              <a:t> </a:t>
            </a:r>
            <a:r>
              <a:rPr lang="de-DE" sz="1900" dirty="0" err="1">
                <a:solidFill>
                  <a:srgbClr val="008A88"/>
                </a:solidFill>
                <a:latin typeface="Aptos" panose="020B0004020202020204" pitchFamily="34" charset="0"/>
              </a:rPr>
              <a:t>pluriennale</a:t>
            </a:r>
            <a:r>
              <a:rPr lang="de-DE" sz="1900" dirty="0">
                <a:solidFill>
                  <a:srgbClr val="008A88"/>
                </a:solidFill>
                <a:latin typeface="Aptos" panose="020B0004020202020204" pitchFamily="34" charset="0"/>
              </a:rPr>
              <a:t> </a:t>
            </a:r>
            <a:r>
              <a:rPr lang="de-DE" sz="1900" dirty="0" err="1">
                <a:solidFill>
                  <a:srgbClr val="008A88"/>
                </a:solidFill>
                <a:latin typeface="Aptos" panose="020B0004020202020204" pitchFamily="34" charset="0"/>
              </a:rPr>
              <a:t>dello</a:t>
            </a:r>
            <a:r>
              <a:rPr lang="de-DE" sz="1900" dirty="0">
                <a:solidFill>
                  <a:srgbClr val="008A88"/>
                </a:solidFill>
                <a:latin typeface="Aptos" panose="020B0004020202020204" pitchFamily="34" charset="0"/>
              </a:rPr>
              <a:t> </a:t>
            </a:r>
            <a:r>
              <a:rPr lang="de-DE" sz="1900" dirty="0" err="1">
                <a:solidFill>
                  <a:srgbClr val="008A88"/>
                </a:solidFill>
                <a:latin typeface="Aptos" panose="020B0004020202020204" pitchFamily="34" charset="0"/>
              </a:rPr>
              <a:t>Stato</a:t>
            </a:r>
            <a:r>
              <a:rPr lang="de-DE" sz="1900" dirty="0">
                <a:solidFill>
                  <a:srgbClr val="008A88"/>
                </a:solidFill>
                <a:latin typeface="Aptos" panose="020B0004020202020204" pitchFamily="34" charset="0"/>
              </a:rPr>
              <a:t>” (</a:t>
            </a:r>
            <a:r>
              <a:rPr lang="de-DE" sz="1900" dirty="0" err="1">
                <a:solidFill>
                  <a:srgbClr val="008A88"/>
                </a:solidFill>
                <a:latin typeface="Aptos" panose="020B0004020202020204" pitchFamily="34" charset="0"/>
              </a:rPr>
              <a:t>legge</a:t>
            </a:r>
            <a:r>
              <a:rPr lang="de-DE" sz="1900" dirty="0">
                <a:solidFill>
                  <a:srgbClr val="008A88"/>
                </a:solidFill>
                <a:latin typeface="Aptos" panose="020B0004020202020204" pitchFamily="34" charset="0"/>
              </a:rPr>
              <a:t> </a:t>
            </a:r>
            <a:r>
              <a:rPr lang="de-DE" sz="1900" dirty="0" err="1">
                <a:solidFill>
                  <a:srgbClr val="008A88"/>
                </a:solidFill>
                <a:latin typeface="Aptos" panose="020B0004020202020204" pitchFamily="34" charset="0"/>
              </a:rPr>
              <a:t>finanziaria</a:t>
            </a:r>
            <a:r>
              <a:rPr lang="de-DE" sz="1900" dirty="0">
                <a:solidFill>
                  <a:srgbClr val="008A88"/>
                </a:solidFill>
                <a:latin typeface="Aptos" panose="020B0004020202020204" pitchFamily="34" charset="0"/>
              </a:rPr>
              <a:t> 2007), </a:t>
            </a:r>
            <a:r>
              <a:rPr lang="de-DE" sz="1900" dirty="0" err="1">
                <a:solidFill>
                  <a:srgbClr val="008A88"/>
                </a:solidFill>
                <a:latin typeface="Aptos" panose="020B0004020202020204" pitchFamily="34" charset="0"/>
              </a:rPr>
              <a:t>art</a:t>
            </a:r>
            <a:r>
              <a:rPr lang="de-DE" sz="1900" dirty="0">
                <a:solidFill>
                  <a:srgbClr val="008A88"/>
                </a:solidFill>
                <a:latin typeface="Aptos" panose="020B0004020202020204" pitchFamily="34" charset="0"/>
              </a:rPr>
              <a:t> 1 </a:t>
            </a:r>
            <a:r>
              <a:rPr lang="de-DE" sz="1900" dirty="0" err="1">
                <a:solidFill>
                  <a:srgbClr val="008A88"/>
                </a:solidFill>
                <a:latin typeface="Aptos" panose="020B0004020202020204" pitchFamily="34" charset="0"/>
              </a:rPr>
              <a:t>comma</a:t>
            </a:r>
            <a:r>
              <a:rPr lang="de-DE" sz="1900" dirty="0">
                <a:solidFill>
                  <a:srgbClr val="008A88"/>
                </a:solidFill>
                <a:latin typeface="Aptos" panose="020B0004020202020204" pitchFamily="34" charset="0"/>
              </a:rPr>
              <a:t> 1126</a:t>
            </a:r>
            <a:r>
              <a:rPr lang="de-DE" sz="1900" dirty="0">
                <a:solidFill>
                  <a:srgbClr val="595959"/>
                </a:solidFill>
                <a:latin typeface="Aptos" panose="020B0004020202020204" pitchFamily="34" charset="0"/>
              </a:rPr>
              <a:t> </a:t>
            </a:r>
            <a:r>
              <a:rPr lang="de-DE" sz="1900" dirty="0" err="1">
                <a:solidFill>
                  <a:schemeClr val="dk1"/>
                </a:solidFill>
                <a:latin typeface="Aptos" panose="020B0004020202020204" pitchFamily="34" charset="0"/>
              </a:rPr>
              <a:t>prevede</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l'attuazione</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e</a:t>
            </a:r>
            <a:r>
              <a:rPr lang="de-DE" sz="1900" dirty="0">
                <a:solidFill>
                  <a:schemeClr val="dk1"/>
                </a:solidFill>
                <a:latin typeface="Aptos" panose="020B0004020202020204" pitchFamily="34" charset="0"/>
              </a:rPr>
              <a:t> il </a:t>
            </a:r>
            <a:r>
              <a:rPr lang="de-DE" sz="1900" dirty="0" err="1">
                <a:solidFill>
                  <a:schemeClr val="dk1"/>
                </a:solidFill>
                <a:latin typeface="Aptos" panose="020B0004020202020204" pitchFamily="34" charset="0"/>
              </a:rPr>
              <a:t>monitoraggio</a:t>
            </a:r>
            <a:r>
              <a:rPr lang="de-DE" sz="1900" dirty="0">
                <a:solidFill>
                  <a:schemeClr val="dk1"/>
                </a:solidFill>
                <a:latin typeface="Aptos" panose="020B0004020202020204" pitchFamily="34" charset="0"/>
              </a:rPr>
              <a:t> di </a:t>
            </a:r>
            <a:r>
              <a:rPr lang="de-DE" sz="1900" dirty="0" err="1">
                <a:solidFill>
                  <a:schemeClr val="dk1"/>
                </a:solidFill>
                <a:latin typeface="Aptos" panose="020B0004020202020204" pitchFamily="34" charset="0"/>
              </a:rPr>
              <a:t>un</a:t>
            </a:r>
            <a:r>
              <a:rPr lang="de-DE" sz="1900" dirty="0">
                <a:solidFill>
                  <a:schemeClr val="dk1"/>
                </a:solidFill>
                <a:latin typeface="Aptos" panose="020B0004020202020204" pitchFamily="34" charset="0"/>
              </a:rPr>
              <a:t> «Piano </a:t>
            </a:r>
            <a:r>
              <a:rPr lang="de-DE" sz="1900" dirty="0" err="1">
                <a:solidFill>
                  <a:schemeClr val="dk1"/>
                </a:solidFill>
                <a:latin typeface="Aptos" panose="020B0004020202020204" pitchFamily="34" charset="0"/>
              </a:rPr>
              <a:t>d'azione</a:t>
            </a:r>
            <a:r>
              <a:rPr lang="de-DE" sz="1900" dirty="0">
                <a:solidFill>
                  <a:schemeClr val="dk1"/>
                </a:solidFill>
                <a:latin typeface="Aptos" panose="020B0004020202020204" pitchFamily="34" charset="0"/>
              </a:rPr>
              <a:t> per la </a:t>
            </a:r>
            <a:r>
              <a:rPr lang="de-DE" sz="1900" dirty="0" err="1">
                <a:solidFill>
                  <a:schemeClr val="dk1"/>
                </a:solidFill>
                <a:latin typeface="Aptos" panose="020B0004020202020204" pitchFamily="34" charset="0"/>
              </a:rPr>
              <a:t>sostenibilità</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ambientale</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dei</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consumi</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nel</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settore</a:t>
            </a:r>
            <a:r>
              <a:rPr lang="de-DE" sz="1900" dirty="0">
                <a:solidFill>
                  <a:schemeClr val="dk1"/>
                </a:solidFill>
                <a:latin typeface="Aptos" panose="020B0004020202020204" pitchFamily="34" charset="0"/>
              </a:rPr>
              <a:t> della </a:t>
            </a:r>
            <a:r>
              <a:rPr lang="de-DE" sz="1900" dirty="0" err="1">
                <a:solidFill>
                  <a:schemeClr val="dk1"/>
                </a:solidFill>
                <a:latin typeface="Aptos" panose="020B0004020202020204" pitchFamily="34" charset="0"/>
              </a:rPr>
              <a:t>pubblica</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amministrazione</a:t>
            </a:r>
            <a:r>
              <a:rPr lang="de-DE" sz="1900" dirty="0">
                <a:solidFill>
                  <a:schemeClr val="dk1"/>
                </a:solidFill>
                <a:latin typeface="Aptos" panose="020B0004020202020204" pitchFamily="34" charset="0"/>
              </a:rPr>
              <a:t>»</a:t>
            </a:r>
            <a:endParaRPr sz="1900" dirty="0">
              <a:solidFill>
                <a:schemeClr val="dk1"/>
              </a:solidFill>
              <a:latin typeface="Aptos" panose="020B0004020202020204" pitchFamily="34" charset="0"/>
            </a:endParaRPr>
          </a:p>
          <a:p>
            <a:pPr marL="0" lvl="0" indent="0" algn="l" rtl="0">
              <a:lnSpc>
                <a:spcPct val="115000"/>
              </a:lnSpc>
              <a:spcBef>
                <a:spcPts val="0"/>
              </a:spcBef>
              <a:spcAft>
                <a:spcPts val="0"/>
              </a:spcAft>
              <a:buClr>
                <a:schemeClr val="dk1"/>
              </a:buClr>
              <a:buSzPts val="1100"/>
              <a:buFont typeface="Arial"/>
              <a:buNone/>
            </a:pPr>
            <a:r>
              <a:rPr lang="de-DE" sz="1900" dirty="0">
                <a:solidFill>
                  <a:schemeClr val="dk1"/>
                </a:solidFill>
                <a:latin typeface="Aptos" panose="020B0004020202020204" pitchFamily="34" charset="0"/>
              </a:rPr>
              <a:t>Il</a:t>
            </a:r>
            <a:r>
              <a:rPr lang="de-DE" sz="1900" dirty="0">
                <a:solidFill>
                  <a:srgbClr val="595959"/>
                </a:solidFill>
                <a:latin typeface="Aptos" panose="020B0004020202020204" pitchFamily="34" charset="0"/>
              </a:rPr>
              <a:t> </a:t>
            </a:r>
            <a:r>
              <a:rPr lang="de-DE" sz="1900" dirty="0">
                <a:solidFill>
                  <a:srgbClr val="008A88"/>
                </a:solidFill>
                <a:latin typeface="Aptos" panose="020B0004020202020204" pitchFamily="34" charset="0"/>
              </a:rPr>
              <a:t>“Piano </a:t>
            </a:r>
            <a:r>
              <a:rPr lang="de-DE" sz="1900" dirty="0" err="1">
                <a:solidFill>
                  <a:srgbClr val="008A88"/>
                </a:solidFill>
                <a:latin typeface="Aptos" panose="020B0004020202020204" pitchFamily="34" charset="0"/>
              </a:rPr>
              <a:t>d’azione</a:t>
            </a:r>
            <a:r>
              <a:rPr lang="de-DE" sz="1900" dirty="0">
                <a:solidFill>
                  <a:srgbClr val="008A88"/>
                </a:solidFill>
                <a:latin typeface="Aptos" panose="020B0004020202020204" pitchFamily="34" charset="0"/>
              </a:rPr>
              <a:t> per la </a:t>
            </a:r>
            <a:r>
              <a:rPr lang="de-DE" sz="1900" dirty="0" err="1">
                <a:solidFill>
                  <a:srgbClr val="008A88"/>
                </a:solidFill>
                <a:latin typeface="Aptos" panose="020B0004020202020204" pitchFamily="34" charset="0"/>
              </a:rPr>
              <a:t>sostenibilità</a:t>
            </a:r>
            <a:r>
              <a:rPr lang="de-DE" sz="1900" dirty="0">
                <a:solidFill>
                  <a:srgbClr val="008A88"/>
                </a:solidFill>
                <a:latin typeface="Aptos" panose="020B0004020202020204" pitchFamily="34" charset="0"/>
              </a:rPr>
              <a:t> </a:t>
            </a:r>
            <a:r>
              <a:rPr lang="de-DE" sz="1900" dirty="0" err="1">
                <a:solidFill>
                  <a:srgbClr val="008A88"/>
                </a:solidFill>
                <a:latin typeface="Aptos" panose="020B0004020202020204" pitchFamily="34" charset="0"/>
              </a:rPr>
              <a:t>ambientale</a:t>
            </a:r>
            <a:r>
              <a:rPr lang="de-DE" sz="1900" dirty="0">
                <a:solidFill>
                  <a:srgbClr val="008A88"/>
                </a:solidFill>
                <a:latin typeface="Aptos" panose="020B0004020202020204" pitchFamily="34" charset="0"/>
              </a:rPr>
              <a:t> </a:t>
            </a:r>
            <a:r>
              <a:rPr lang="de-DE" sz="1900" dirty="0" err="1">
                <a:solidFill>
                  <a:srgbClr val="008A88"/>
                </a:solidFill>
                <a:latin typeface="Aptos" panose="020B0004020202020204" pitchFamily="34" charset="0"/>
              </a:rPr>
              <a:t>dei</a:t>
            </a:r>
            <a:r>
              <a:rPr lang="de-DE" sz="1900" dirty="0">
                <a:solidFill>
                  <a:srgbClr val="008A88"/>
                </a:solidFill>
                <a:latin typeface="Aptos" panose="020B0004020202020204" pitchFamily="34" charset="0"/>
              </a:rPr>
              <a:t> </a:t>
            </a:r>
            <a:r>
              <a:rPr lang="de-DE" sz="1900" dirty="0" err="1">
                <a:solidFill>
                  <a:srgbClr val="008A88"/>
                </a:solidFill>
                <a:latin typeface="Aptos" panose="020B0004020202020204" pitchFamily="34" charset="0"/>
              </a:rPr>
              <a:t>consumi</a:t>
            </a:r>
            <a:r>
              <a:rPr lang="de-DE" sz="1900" dirty="0">
                <a:solidFill>
                  <a:srgbClr val="008A88"/>
                </a:solidFill>
                <a:latin typeface="Aptos" panose="020B0004020202020204" pitchFamily="34" charset="0"/>
              </a:rPr>
              <a:t> della </a:t>
            </a:r>
            <a:r>
              <a:rPr lang="de-DE" sz="1900" dirty="0" err="1">
                <a:solidFill>
                  <a:srgbClr val="008A88"/>
                </a:solidFill>
                <a:latin typeface="Aptos" panose="020B0004020202020204" pitchFamily="34" charset="0"/>
              </a:rPr>
              <a:t>pubblica</a:t>
            </a:r>
            <a:r>
              <a:rPr lang="de-DE" sz="1900" dirty="0">
                <a:solidFill>
                  <a:srgbClr val="008A88"/>
                </a:solidFill>
                <a:latin typeface="Aptos" panose="020B0004020202020204" pitchFamily="34" charset="0"/>
              </a:rPr>
              <a:t> </a:t>
            </a:r>
            <a:r>
              <a:rPr lang="de-DE" sz="1900" dirty="0" err="1">
                <a:solidFill>
                  <a:srgbClr val="008A88"/>
                </a:solidFill>
                <a:latin typeface="Aptos" panose="020B0004020202020204" pitchFamily="34" charset="0"/>
              </a:rPr>
              <a:t>amministrazione</a:t>
            </a:r>
            <a:r>
              <a:rPr lang="de-DE" sz="1900" dirty="0">
                <a:solidFill>
                  <a:srgbClr val="008A88"/>
                </a:solidFill>
                <a:latin typeface="Aptos" panose="020B0004020202020204" pitchFamily="34" charset="0"/>
              </a:rPr>
              <a:t>” (PAN GPP)</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è</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stato</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approvato</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con</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Decreto</a:t>
            </a:r>
            <a:r>
              <a:rPr lang="de-DE" sz="1900" dirty="0">
                <a:solidFill>
                  <a:schemeClr val="dk1"/>
                </a:solidFill>
                <a:latin typeface="Aptos" panose="020B0004020202020204" pitchFamily="34" charset="0"/>
              </a:rPr>
              <a:t> del </a:t>
            </a:r>
            <a:r>
              <a:rPr lang="de-DE" sz="1900" dirty="0" err="1">
                <a:solidFill>
                  <a:schemeClr val="dk1"/>
                </a:solidFill>
                <a:latin typeface="Aptos" panose="020B0004020202020204" pitchFamily="34" charset="0"/>
              </a:rPr>
              <a:t>Ministero</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dell’Ambiente</a:t>
            </a:r>
            <a:r>
              <a:rPr lang="de-DE" sz="1900" dirty="0">
                <a:solidFill>
                  <a:schemeClr val="dk1"/>
                </a:solidFill>
                <a:latin typeface="Aptos" panose="020B0004020202020204" pitchFamily="34" charset="0"/>
              </a:rPr>
              <a:t>, di </a:t>
            </a:r>
            <a:r>
              <a:rPr lang="de-DE" sz="1900" dirty="0" err="1">
                <a:solidFill>
                  <a:schemeClr val="dk1"/>
                </a:solidFill>
                <a:latin typeface="Aptos" panose="020B0004020202020204" pitchFamily="34" charset="0"/>
              </a:rPr>
              <a:t>concerto</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con</a:t>
            </a:r>
            <a:r>
              <a:rPr lang="de-DE" sz="1900" dirty="0">
                <a:solidFill>
                  <a:schemeClr val="dk1"/>
                </a:solidFill>
                <a:latin typeface="Aptos" panose="020B0004020202020204" pitchFamily="34" charset="0"/>
              </a:rPr>
              <a:t> il Ministro </a:t>
            </a:r>
            <a:r>
              <a:rPr lang="de-DE" sz="1900" dirty="0" err="1">
                <a:solidFill>
                  <a:schemeClr val="dk1"/>
                </a:solidFill>
                <a:latin typeface="Aptos" panose="020B0004020202020204" pitchFamily="34" charset="0"/>
              </a:rPr>
              <a:t>dell’Economia</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e</a:t>
            </a:r>
            <a:r>
              <a:rPr lang="de-DE" sz="1900" dirty="0">
                <a:solidFill>
                  <a:schemeClr val="dk1"/>
                </a:solidFill>
                <a:latin typeface="Aptos" panose="020B0004020202020204" pitchFamily="34" charset="0"/>
              </a:rPr>
              <a:t> delle </a:t>
            </a:r>
            <a:r>
              <a:rPr lang="de-DE" sz="1900" dirty="0" err="1">
                <a:solidFill>
                  <a:schemeClr val="dk1"/>
                </a:solidFill>
                <a:latin typeface="Aptos" panose="020B0004020202020204" pitchFamily="34" charset="0"/>
              </a:rPr>
              <a:t>Finanze</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e</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con</a:t>
            </a:r>
            <a:r>
              <a:rPr lang="de-DE" sz="1900" dirty="0">
                <a:solidFill>
                  <a:schemeClr val="dk1"/>
                </a:solidFill>
                <a:latin typeface="Aptos" panose="020B0004020202020204" pitchFamily="34" charset="0"/>
              </a:rPr>
              <a:t> il Ministro </a:t>
            </a:r>
            <a:r>
              <a:rPr lang="de-DE" sz="1900" dirty="0" err="1">
                <a:solidFill>
                  <a:schemeClr val="dk1"/>
                </a:solidFill>
                <a:latin typeface="Aptos" panose="020B0004020202020204" pitchFamily="34" charset="0"/>
              </a:rPr>
              <a:t>dello</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Sviluppo</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Economico</a:t>
            </a:r>
            <a:r>
              <a:rPr lang="de-DE" sz="1900" dirty="0">
                <a:solidFill>
                  <a:schemeClr val="dk1"/>
                </a:solidFill>
                <a:latin typeface="Aptos" panose="020B0004020202020204" pitchFamily="34" charset="0"/>
              </a:rPr>
              <a:t> </a:t>
            </a:r>
            <a:r>
              <a:rPr lang="de-DE" sz="1900" b="1" dirty="0">
                <a:solidFill>
                  <a:schemeClr val="dk1"/>
                </a:solidFill>
                <a:latin typeface="Aptos" panose="020B0004020202020204" pitchFamily="34" charset="0"/>
              </a:rPr>
              <a:t>n. 135 del 11 </a:t>
            </a:r>
            <a:r>
              <a:rPr lang="de-DE" sz="1900" b="1" dirty="0" err="1">
                <a:solidFill>
                  <a:schemeClr val="dk1"/>
                </a:solidFill>
                <a:latin typeface="Aptos" panose="020B0004020202020204" pitchFamily="34" charset="0"/>
              </a:rPr>
              <a:t>aprile</a:t>
            </a:r>
            <a:r>
              <a:rPr lang="de-DE" sz="1900" b="1" dirty="0">
                <a:solidFill>
                  <a:schemeClr val="dk1"/>
                </a:solidFill>
                <a:latin typeface="Aptos" panose="020B0004020202020204" pitchFamily="34" charset="0"/>
              </a:rPr>
              <a:t> 2008</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rivisto</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con</a:t>
            </a:r>
            <a:r>
              <a:rPr lang="de-DE" sz="1900" dirty="0">
                <a:solidFill>
                  <a:schemeClr val="dk1"/>
                </a:solidFill>
                <a:latin typeface="Aptos" panose="020B0004020202020204" pitchFamily="34" charset="0"/>
              </a:rPr>
              <a:t> il </a:t>
            </a:r>
            <a:r>
              <a:rPr lang="de-DE" sz="1900" b="1" dirty="0" err="1">
                <a:solidFill>
                  <a:schemeClr val="dk1"/>
                </a:solidFill>
                <a:latin typeface="Aptos" panose="020B0004020202020204" pitchFamily="34" charset="0"/>
              </a:rPr>
              <a:t>Decreto</a:t>
            </a:r>
            <a:r>
              <a:rPr lang="de-DE" sz="1900" b="1" dirty="0">
                <a:solidFill>
                  <a:schemeClr val="dk1"/>
                </a:solidFill>
                <a:latin typeface="Aptos" panose="020B0004020202020204" pitchFamily="34" charset="0"/>
              </a:rPr>
              <a:t> 10 Aprile 2013</a:t>
            </a:r>
            <a:r>
              <a:rPr lang="de-DE" sz="1900" dirty="0">
                <a:solidFill>
                  <a:schemeClr val="dk1"/>
                </a:solidFill>
                <a:latin typeface="Aptos" panose="020B0004020202020204" pitchFamily="34" charset="0"/>
              </a:rPr>
              <a:t>.</a:t>
            </a:r>
            <a:endParaRPr sz="1900" dirty="0">
              <a:solidFill>
                <a:schemeClr val="dk1"/>
              </a:solidFill>
              <a:latin typeface="Aptos" panose="020B0004020202020204" pitchFamily="34" charset="0"/>
            </a:endParaRPr>
          </a:p>
          <a:p>
            <a:pPr marL="0" lvl="0" indent="0" algn="l" rtl="0">
              <a:lnSpc>
                <a:spcPct val="115000"/>
              </a:lnSpc>
              <a:spcBef>
                <a:spcPts val="0"/>
              </a:spcBef>
              <a:spcAft>
                <a:spcPts val="0"/>
              </a:spcAft>
              <a:buClr>
                <a:schemeClr val="dk1"/>
              </a:buClr>
              <a:buSzPts val="1100"/>
              <a:buFont typeface="Arial"/>
              <a:buNone/>
            </a:pPr>
            <a:r>
              <a:rPr lang="de-DE" sz="1900" dirty="0" err="1">
                <a:solidFill>
                  <a:srgbClr val="008A88"/>
                </a:solidFill>
                <a:latin typeface="Aptos" panose="020B0004020202020204" pitchFamily="34" charset="0"/>
              </a:rPr>
              <a:t>Collegato</a:t>
            </a:r>
            <a:r>
              <a:rPr lang="de-DE" sz="1900" dirty="0">
                <a:solidFill>
                  <a:srgbClr val="008A88"/>
                </a:solidFill>
                <a:latin typeface="Aptos" panose="020B0004020202020204" pitchFamily="34" charset="0"/>
              </a:rPr>
              <a:t> </a:t>
            </a:r>
            <a:r>
              <a:rPr lang="de-DE" sz="1900" dirty="0" err="1">
                <a:solidFill>
                  <a:srgbClr val="008A88"/>
                </a:solidFill>
                <a:latin typeface="Aptos" panose="020B0004020202020204" pitchFamily="34" charset="0"/>
              </a:rPr>
              <a:t>Ambientale</a:t>
            </a:r>
            <a:r>
              <a:rPr lang="de-DE" sz="1900" dirty="0">
                <a:solidFill>
                  <a:srgbClr val="008A88"/>
                </a:solidFill>
                <a:latin typeface="Aptos" panose="020B0004020202020204" pitchFamily="34" charset="0"/>
              </a:rPr>
              <a:t>: Legge 221/2015</a:t>
            </a:r>
            <a:r>
              <a:rPr lang="de-DE" sz="1900" dirty="0">
                <a:solidFill>
                  <a:srgbClr val="C00000"/>
                </a:solidFill>
                <a:latin typeface="Aptos" panose="020B0004020202020204" pitchFamily="34" charset="0"/>
              </a:rPr>
              <a:t> </a:t>
            </a:r>
            <a:r>
              <a:rPr lang="de-DE" sz="1900" dirty="0">
                <a:solidFill>
                  <a:schemeClr val="dk1"/>
                </a:solidFill>
                <a:latin typeface="Aptos" panose="020B0004020202020204" pitchFamily="34" charset="0"/>
              </a:rPr>
              <a:t>«</a:t>
            </a:r>
            <a:r>
              <a:rPr lang="de-DE" sz="1900" dirty="0" err="1">
                <a:solidFill>
                  <a:schemeClr val="dk1"/>
                </a:solidFill>
                <a:latin typeface="Aptos" panose="020B0004020202020204" pitchFamily="34" charset="0"/>
              </a:rPr>
              <a:t>Disposizioni</a:t>
            </a:r>
            <a:r>
              <a:rPr lang="de-DE" sz="1900" dirty="0">
                <a:solidFill>
                  <a:schemeClr val="dk1"/>
                </a:solidFill>
                <a:latin typeface="Aptos" panose="020B0004020202020204" pitchFamily="34" charset="0"/>
              </a:rPr>
              <a:t> per la Green Economy» Capo IV sul GPP (articoli16-19)</a:t>
            </a:r>
            <a:endParaRPr sz="1900" dirty="0">
              <a:solidFill>
                <a:schemeClr val="dk1"/>
              </a:solidFill>
              <a:latin typeface="Aptos" panose="020B0004020202020204" pitchFamily="34" charset="0"/>
            </a:endParaRPr>
          </a:p>
          <a:p>
            <a:pPr marL="0" lvl="0" indent="0" algn="l" rtl="0">
              <a:lnSpc>
                <a:spcPct val="115000"/>
              </a:lnSpc>
              <a:spcBef>
                <a:spcPts val="0"/>
              </a:spcBef>
              <a:spcAft>
                <a:spcPts val="0"/>
              </a:spcAft>
              <a:buClr>
                <a:schemeClr val="dk1"/>
              </a:buClr>
              <a:buSzPts val="1100"/>
              <a:buFont typeface="Arial"/>
              <a:buNone/>
            </a:pPr>
            <a:r>
              <a:rPr lang="de-DE" sz="1900" dirty="0" err="1">
                <a:solidFill>
                  <a:srgbClr val="008A88"/>
                </a:solidFill>
                <a:latin typeface="Aptos" panose="020B0004020202020204" pitchFamily="34" charset="0"/>
              </a:rPr>
              <a:t>Codice</a:t>
            </a:r>
            <a:r>
              <a:rPr lang="de-DE" sz="1900" dirty="0">
                <a:solidFill>
                  <a:srgbClr val="008A88"/>
                </a:solidFill>
                <a:latin typeface="Aptos" panose="020B0004020202020204" pitchFamily="34" charset="0"/>
              </a:rPr>
              <a:t> </a:t>
            </a:r>
            <a:r>
              <a:rPr lang="de-DE" sz="1900" dirty="0" err="1">
                <a:solidFill>
                  <a:srgbClr val="008A88"/>
                </a:solidFill>
                <a:latin typeface="Aptos" panose="020B0004020202020204" pitchFamily="34" charset="0"/>
              </a:rPr>
              <a:t>degli</a:t>
            </a:r>
            <a:r>
              <a:rPr lang="de-DE" sz="1900" dirty="0">
                <a:solidFill>
                  <a:srgbClr val="008A88"/>
                </a:solidFill>
                <a:latin typeface="Aptos" panose="020B0004020202020204" pitchFamily="34" charset="0"/>
              </a:rPr>
              <a:t> </a:t>
            </a:r>
            <a:r>
              <a:rPr lang="de-DE" sz="1900" dirty="0" err="1">
                <a:solidFill>
                  <a:srgbClr val="008A88"/>
                </a:solidFill>
                <a:latin typeface="Aptos" panose="020B0004020202020204" pitchFamily="34" charset="0"/>
              </a:rPr>
              <a:t>Appalti</a:t>
            </a:r>
            <a:r>
              <a:rPr lang="de-DE" sz="1900" dirty="0">
                <a:solidFill>
                  <a:srgbClr val="C00000"/>
                </a:solidFill>
                <a:latin typeface="Aptos" panose="020B0004020202020204" pitchFamily="34" charset="0"/>
              </a:rPr>
              <a:t> </a:t>
            </a:r>
            <a:r>
              <a:rPr lang="de-DE" sz="1900" dirty="0">
                <a:solidFill>
                  <a:schemeClr val="dk1"/>
                </a:solidFill>
                <a:latin typeface="Aptos" panose="020B0004020202020204" pitchFamily="34" charset="0"/>
              </a:rPr>
              <a:t>(</a:t>
            </a:r>
            <a:r>
              <a:rPr lang="de-DE" sz="1900" dirty="0" err="1">
                <a:solidFill>
                  <a:schemeClr val="dk1"/>
                </a:solidFill>
                <a:latin typeface="Aptos" panose="020B0004020202020204" pitchFamily="34" charset="0"/>
              </a:rPr>
              <a:t>Decreto</a:t>
            </a:r>
            <a:r>
              <a:rPr lang="de-DE" sz="1900" dirty="0">
                <a:solidFill>
                  <a:schemeClr val="dk1"/>
                </a:solidFill>
                <a:latin typeface="Aptos" panose="020B0004020202020204" pitchFamily="34" charset="0"/>
              </a:rPr>
              <a:t> </a:t>
            </a:r>
            <a:r>
              <a:rPr lang="de-DE" sz="1900" dirty="0" err="1">
                <a:solidFill>
                  <a:schemeClr val="dk1"/>
                </a:solidFill>
                <a:latin typeface="Aptos" panose="020B0004020202020204" pitchFamily="34" charset="0"/>
              </a:rPr>
              <a:t>legislativo</a:t>
            </a:r>
            <a:r>
              <a:rPr lang="de-DE" sz="1900" dirty="0">
                <a:solidFill>
                  <a:schemeClr val="dk1"/>
                </a:solidFill>
                <a:latin typeface="Aptos" panose="020B0004020202020204" pitchFamily="34" charset="0"/>
              </a:rPr>
              <a:t> n. 36 del 2023): prima </a:t>
            </a:r>
            <a:r>
              <a:rPr lang="de-DE" sz="1900" dirty="0" err="1">
                <a:solidFill>
                  <a:schemeClr val="dk1"/>
                </a:solidFill>
                <a:latin typeface="Aptos" panose="020B0004020202020204" pitchFamily="34" charset="0"/>
              </a:rPr>
              <a:t>articolo</a:t>
            </a:r>
            <a:r>
              <a:rPr lang="de-DE" sz="1900" dirty="0">
                <a:solidFill>
                  <a:schemeClr val="dk1"/>
                </a:solidFill>
                <a:latin typeface="Aptos" panose="020B0004020202020204" pitchFamily="34" charset="0"/>
              </a:rPr>
              <a:t> 34, </a:t>
            </a:r>
            <a:r>
              <a:rPr lang="de-DE" sz="1900" dirty="0" err="1">
                <a:solidFill>
                  <a:schemeClr val="dk1"/>
                </a:solidFill>
                <a:latin typeface="Aptos" panose="020B0004020202020204" pitchFamily="34" charset="0"/>
              </a:rPr>
              <a:t>oggi</a:t>
            </a:r>
            <a:r>
              <a:rPr lang="de-DE" sz="1900" dirty="0">
                <a:solidFill>
                  <a:schemeClr val="dk1"/>
                </a:solidFill>
                <a:latin typeface="Aptos" panose="020B0004020202020204" pitchFamily="34" charset="0"/>
              </a:rPr>
              <a:t> </a:t>
            </a:r>
            <a:r>
              <a:rPr lang="de-DE" sz="1900" dirty="0" err="1">
                <a:solidFill>
                  <a:srgbClr val="008A88"/>
                </a:solidFill>
                <a:latin typeface="Aptos" panose="020B0004020202020204" pitchFamily="34" charset="0"/>
              </a:rPr>
              <a:t>articolo</a:t>
            </a:r>
            <a:r>
              <a:rPr lang="de-DE" sz="1900" dirty="0">
                <a:solidFill>
                  <a:srgbClr val="008A88"/>
                </a:solidFill>
                <a:latin typeface="Aptos" panose="020B0004020202020204" pitchFamily="34" charset="0"/>
              </a:rPr>
              <a:t> 57 del </a:t>
            </a:r>
            <a:r>
              <a:rPr lang="de-DE" sz="1900" dirty="0" err="1">
                <a:solidFill>
                  <a:srgbClr val="008A88"/>
                </a:solidFill>
                <a:latin typeface="Aptos" panose="020B0004020202020204" pitchFamily="34" charset="0"/>
              </a:rPr>
              <a:t>Codice</a:t>
            </a:r>
            <a:r>
              <a:rPr lang="de-DE" sz="1900" dirty="0">
                <a:solidFill>
                  <a:srgbClr val="008A88"/>
                </a:solidFill>
                <a:latin typeface="Aptos" panose="020B0004020202020204" pitchFamily="34" charset="0"/>
              </a:rPr>
              <a:t> </a:t>
            </a:r>
            <a:r>
              <a:rPr lang="de-DE" sz="1900" dirty="0" err="1">
                <a:solidFill>
                  <a:srgbClr val="008A88"/>
                </a:solidFill>
                <a:latin typeface="Aptos" panose="020B0004020202020204" pitchFamily="34" charset="0"/>
              </a:rPr>
              <a:t>dei</a:t>
            </a:r>
            <a:r>
              <a:rPr lang="de-DE" sz="1900" dirty="0">
                <a:solidFill>
                  <a:srgbClr val="008A88"/>
                </a:solidFill>
                <a:latin typeface="Aptos" panose="020B0004020202020204" pitchFamily="34" charset="0"/>
              </a:rPr>
              <a:t> </a:t>
            </a:r>
            <a:r>
              <a:rPr lang="de-DE" sz="1900" dirty="0" err="1">
                <a:solidFill>
                  <a:srgbClr val="008A88"/>
                </a:solidFill>
                <a:latin typeface="Aptos" panose="020B0004020202020204" pitchFamily="34" charset="0"/>
              </a:rPr>
              <a:t>Contratti</a:t>
            </a:r>
            <a:r>
              <a:rPr lang="de-DE" sz="1900" dirty="0">
                <a:solidFill>
                  <a:srgbClr val="008A88"/>
                </a:solidFill>
                <a:latin typeface="Aptos" panose="020B0004020202020204" pitchFamily="34" charset="0"/>
              </a:rPr>
              <a:t> </a:t>
            </a:r>
            <a:endParaRPr sz="1900" dirty="0">
              <a:solidFill>
                <a:srgbClr val="008A88"/>
              </a:solidFill>
              <a:latin typeface="Aptos" panose="020B0004020202020204" pitchFamily="34" charset="0"/>
            </a:endParaRPr>
          </a:p>
          <a:p>
            <a:pPr marL="0" lvl="0" indent="0" algn="l" rtl="0">
              <a:spcBef>
                <a:spcPts val="1800"/>
              </a:spcBef>
              <a:spcAft>
                <a:spcPts val="0"/>
              </a:spcAft>
              <a:buNone/>
            </a:pPr>
            <a:endParaRPr sz="1900" dirty="0">
              <a:latin typeface="Aptos" panose="020B00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3d6f05a6de1_0_20"/>
          <p:cNvSpPr txBox="1">
            <a:spLocks noGrp="1"/>
          </p:cNvSpPr>
          <p:nvPr>
            <p:ph type="title"/>
          </p:nvPr>
        </p:nvSpPr>
        <p:spPr>
          <a:xfrm>
            <a:off x="594350" y="404148"/>
            <a:ext cx="10972800" cy="1574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de-DE" dirty="0">
                <a:latin typeface="Aptos Serif" panose="02020604070405020304" pitchFamily="18" charset="0"/>
                <a:cs typeface="Aptos Serif" panose="02020604070405020304" pitchFamily="18" charset="0"/>
              </a:rPr>
              <a:t>Il Piano </a:t>
            </a:r>
            <a:r>
              <a:rPr lang="de-DE" dirty="0" err="1">
                <a:latin typeface="Aptos Serif" panose="02020604070405020304" pitchFamily="18" charset="0"/>
                <a:cs typeface="Aptos Serif" panose="02020604070405020304" pitchFamily="18" charset="0"/>
              </a:rPr>
              <a:t>d’Azione</a:t>
            </a:r>
            <a:r>
              <a:rPr lang="de-DE" dirty="0">
                <a:latin typeface="Aptos Serif" panose="02020604070405020304" pitchFamily="18" charset="0"/>
                <a:cs typeface="Aptos Serif" panose="02020604070405020304" pitchFamily="18" charset="0"/>
              </a:rPr>
              <a:t> Nazionale (PAN GPP)</a:t>
            </a:r>
            <a:endParaRPr dirty="0">
              <a:latin typeface="Aptos Serif" panose="02020604070405020304" pitchFamily="18" charset="0"/>
              <a:cs typeface="Aptos Serif" panose="02020604070405020304" pitchFamily="18" charset="0"/>
            </a:endParaRPr>
          </a:p>
        </p:txBody>
      </p:sp>
      <p:sp>
        <p:nvSpPr>
          <p:cNvPr id="306" name="Google Shape;306;g3d6f05a6de1_0_20"/>
          <p:cNvSpPr txBox="1">
            <a:spLocks noGrp="1"/>
          </p:cNvSpPr>
          <p:nvPr>
            <p:ph type="body" idx="1"/>
          </p:nvPr>
        </p:nvSpPr>
        <p:spPr>
          <a:xfrm>
            <a:off x="594350" y="2462200"/>
            <a:ext cx="9884700" cy="2705400"/>
          </a:xfrm>
          <a:prstGeom prst="rect">
            <a:avLst/>
          </a:prstGeom>
        </p:spPr>
        <p:txBody>
          <a:bodyPr spcFirstLastPara="1" wrap="square" lIns="0" tIns="45700" rIns="91425" bIns="45700" anchor="t" anchorCtr="0">
            <a:noAutofit/>
          </a:bodyPr>
          <a:lstStyle/>
          <a:p>
            <a:pPr marL="0" lvl="0" indent="0" algn="l" rtl="0">
              <a:lnSpc>
                <a:spcPct val="115000"/>
              </a:lnSpc>
              <a:spcBef>
                <a:spcPts val="0"/>
              </a:spcBef>
              <a:spcAft>
                <a:spcPts val="0"/>
              </a:spcAft>
              <a:buNone/>
            </a:pPr>
            <a:r>
              <a:rPr lang="de-DE" sz="1800" dirty="0">
                <a:solidFill>
                  <a:srgbClr val="008A88"/>
                </a:solidFill>
                <a:latin typeface="Aptos" panose="020B0004020202020204" pitchFamily="34" charset="0"/>
              </a:rPr>
              <a:t>Il “Piano </a:t>
            </a:r>
            <a:r>
              <a:rPr lang="de-DE" sz="1800" dirty="0" err="1">
                <a:solidFill>
                  <a:srgbClr val="008A88"/>
                </a:solidFill>
                <a:latin typeface="Aptos" panose="020B0004020202020204" pitchFamily="34" charset="0"/>
              </a:rPr>
              <a:t>d’azione</a:t>
            </a:r>
            <a:r>
              <a:rPr lang="de-DE" sz="1800" dirty="0">
                <a:solidFill>
                  <a:srgbClr val="008A88"/>
                </a:solidFill>
                <a:latin typeface="Aptos" panose="020B0004020202020204" pitchFamily="34" charset="0"/>
              </a:rPr>
              <a:t> per la </a:t>
            </a:r>
            <a:r>
              <a:rPr lang="de-DE" sz="1800" dirty="0" err="1">
                <a:solidFill>
                  <a:srgbClr val="008A88"/>
                </a:solidFill>
                <a:latin typeface="Aptos" panose="020B0004020202020204" pitchFamily="34" charset="0"/>
              </a:rPr>
              <a:t>sostenibilità</a:t>
            </a:r>
            <a:r>
              <a:rPr lang="de-DE" sz="1800" dirty="0">
                <a:solidFill>
                  <a:srgbClr val="008A88"/>
                </a:solidFill>
                <a:latin typeface="Aptos" panose="020B0004020202020204" pitchFamily="34" charset="0"/>
              </a:rPr>
              <a:t> </a:t>
            </a:r>
            <a:r>
              <a:rPr lang="de-DE" sz="1800" dirty="0" err="1">
                <a:solidFill>
                  <a:srgbClr val="008A88"/>
                </a:solidFill>
                <a:latin typeface="Aptos" panose="020B0004020202020204" pitchFamily="34" charset="0"/>
              </a:rPr>
              <a:t>ambientale</a:t>
            </a:r>
            <a:r>
              <a:rPr lang="de-DE" sz="1800" dirty="0">
                <a:solidFill>
                  <a:srgbClr val="008A88"/>
                </a:solidFill>
                <a:latin typeface="Aptos" panose="020B0004020202020204" pitchFamily="34" charset="0"/>
              </a:rPr>
              <a:t> </a:t>
            </a:r>
            <a:r>
              <a:rPr lang="de-DE" sz="1800" dirty="0" err="1">
                <a:solidFill>
                  <a:srgbClr val="008A88"/>
                </a:solidFill>
                <a:latin typeface="Aptos" panose="020B0004020202020204" pitchFamily="34" charset="0"/>
              </a:rPr>
              <a:t>dei</a:t>
            </a:r>
            <a:r>
              <a:rPr lang="de-DE" sz="1800" dirty="0">
                <a:solidFill>
                  <a:srgbClr val="008A88"/>
                </a:solidFill>
                <a:latin typeface="Aptos" panose="020B0004020202020204" pitchFamily="34" charset="0"/>
              </a:rPr>
              <a:t> </a:t>
            </a:r>
            <a:r>
              <a:rPr lang="de-DE" sz="1800" dirty="0" err="1">
                <a:solidFill>
                  <a:srgbClr val="008A88"/>
                </a:solidFill>
                <a:latin typeface="Aptos" panose="020B0004020202020204" pitchFamily="34" charset="0"/>
              </a:rPr>
              <a:t>consumi</a:t>
            </a:r>
            <a:r>
              <a:rPr lang="de-DE" sz="1800" dirty="0">
                <a:solidFill>
                  <a:srgbClr val="008A88"/>
                </a:solidFill>
                <a:latin typeface="Aptos" panose="020B0004020202020204" pitchFamily="34" charset="0"/>
              </a:rPr>
              <a:t> della </a:t>
            </a:r>
            <a:r>
              <a:rPr lang="de-DE" sz="1800" dirty="0" err="1">
                <a:solidFill>
                  <a:srgbClr val="008A88"/>
                </a:solidFill>
                <a:latin typeface="Aptos" panose="020B0004020202020204" pitchFamily="34" charset="0"/>
              </a:rPr>
              <a:t>pubblica</a:t>
            </a:r>
            <a:r>
              <a:rPr lang="de-DE" sz="1800" dirty="0">
                <a:solidFill>
                  <a:srgbClr val="008A88"/>
                </a:solidFill>
                <a:latin typeface="Aptos" panose="020B0004020202020204" pitchFamily="34" charset="0"/>
              </a:rPr>
              <a:t> </a:t>
            </a:r>
            <a:r>
              <a:rPr lang="de-DE" sz="1800" dirty="0" err="1">
                <a:solidFill>
                  <a:srgbClr val="008A88"/>
                </a:solidFill>
                <a:latin typeface="Aptos" panose="020B0004020202020204" pitchFamily="34" charset="0"/>
              </a:rPr>
              <a:t>amministrazione</a:t>
            </a:r>
            <a:r>
              <a:rPr lang="de-DE" sz="1800" dirty="0">
                <a:solidFill>
                  <a:srgbClr val="008A88"/>
                </a:solidFill>
                <a:latin typeface="Aptos" panose="020B0004020202020204" pitchFamily="34" charset="0"/>
              </a:rPr>
              <a:t>” (PAN GPP),</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è</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stato</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approvato</a:t>
            </a:r>
            <a:r>
              <a:rPr lang="de-DE" sz="1800" dirty="0">
                <a:solidFill>
                  <a:srgbClr val="3F3F3F"/>
                </a:solidFill>
                <a:latin typeface="Aptos" panose="020B0004020202020204" pitchFamily="34" charset="0"/>
              </a:rPr>
              <a:t> l’11 </a:t>
            </a:r>
            <a:r>
              <a:rPr lang="de-DE" sz="1800" dirty="0" err="1">
                <a:solidFill>
                  <a:srgbClr val="3F3F3F"/>
                </a:solidFill>
                <a:latin typeface="Aptos" panose="020B0004020202020204" pitchFamily="34" charset="0"/>
              </a:rPr>
              <a:t>aprile</a:t>
            </a:r>
            <a:r>
              <a:rPr lang="de-DE" sz="1800" dirty="0">
                <a:solidFill>
                  <a:srgbClr val="3F3F3F"/>
                </a:solidFill>
                <a:latin typeface="Aptos" panose="020B0004020202020204" pitchFamily="34" charset="0"/>
              </a:rPr>
              <a:t> 2008</a:t>
            </a:r>
            <a:r>
              <a:rPr lang="de-DE" sz="1800" b="1" dirty="0">
                <a:solidFill>
                  <a:srgbClr val="3F3F3F"/>
                </a:solidFill>
                <a:latin typeface="Aptos" panose="020B0004020202020204" pitchFamily="34" charset="0"/>
              </a:rPr>
              <a:t>,</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poi</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rivisto</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con</a:t>
            </a:r>
            <a:r>
              <a:rPr lang="de-DE" sz="1800" dirty="0">
                <a:solidFill>
                  <a:srgbClr val="3F3F3F"/>
                </a:solidFill>
                <a:latin typeface="Aptos" panose="020B0004020202020204" pitchFamily="34" charset="0"/>
              </a:rPr>
              <a:t> il </a:t>
            </a:r>
            <a:r>
              <a:rPr lang="de-DE" sz="1800" dirty="0" err="1">
                <a:solidFill>
                  <a:srgbClr val="3F3F3F"/>
                </a:solidFill>
                <a:latin typeface="Aptos" panose="020B0004020202020204" pitchFamily="34" charset="0"/>
              </a:rPr>
              <a:t>Decreto</a:t>
            </a:r>
            <a:r>
              <a:rPr lang="de-DE" sz="1800" dirty="0">
                <a:solidFill>
                  <a:srgbClr val="3F3F3F"/>
                </a:solidFill>
                <a:latin typeface="Aptos" panose="020B0004020202020204" pitchFamily="34" charset="0"/>
              </a:rPr>
              <a:t> 10 Aprile 2013 </a:t>
            </a:r>
            <a:r>
              <a:rPr lang="de-DE" sz="1800" dirty="0" err="1">
                <a:solidFill>
                  <a:srgbClr val="3F3F3F"/>
                </a:solidFill>
                <a:latin typeface="Aptos" panose="020B0004020202020204" pitchFamily="34" charset="0"/>
              </a:rPr>
              <a:t>e</a:t>
            </a:r>
            <a:r>
              <a:rPr lang="de-DE" sz="1800" dirty="0">
                <a:solidFill>
                  <a:srgbClr val="3F3F3F"/>
                </a:solidFill>
                <a:latin typeface="Aptos" panose="020B0004020202020204" pitchFamily="34" charset="0"/>
              </a:rPr>
              <a:t> (</a:t>
            </a:r>
            <a:r>
              <a:rPr lang="de-DE" sz="1800" b="1" dirty="0" err="1">
                <a:solidFill>
                  <a:srgbClr val="3F3F3F"/>
                </a:solidFill>
                <a:latin typeface="Aptos" panose="020B0004020202020204" pitchFamily="34" charset="0"/>
              </a:rPr>
              <a:t>terza</a:t>
            </a:r>
            <a:r>
              <a:rPr lang="de-DE" sz="1800" b="1" dirty="0">
                <a:solidFill>
                  <a:srgbClr val="3F3F3F"/>
                </a:solidFill>
                <a:latin typeface="Aptos" panose="020B0004020202020204" pitchFamily="34" charset="0"/>
              </a:rPr>
              <a:t> </a:t>
            </a:r>
            <a:r>
              <a:rPr lang="de-DE" sz="1800" b="1" dirty="0" err="1">
                <a:solidFill>
                  <a:srgbClr val="3F3F3F"/>
                </a:solidFill>
                <a:latin typeface="Aptos" panose="020B0004020202020204" pitchFamily="34" charset="0"/>
              </a:rPr>
              <a:t>revisione</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con</a:t>
            </a:r>
            <a:r>
              <a:rPr lang="de-DE" sz="1800" dirty="0">
                <a:solidFill>
                  <a:srgbClr val="3F3F3F"/>
                </a:solidFill>
                <a:latin typeface="Aptos" panose="020B0004020202020204" pitchFamily="34" charset="0"/>
              </a:rPr>
              <a:t> il</a:t>
            </a:r>
            <a:r>
              <a:rPr lang="de-DE" sz="1800" dirty="0">
                <a:solidFill>
                  <a:schemeClr val="dk1"/>
                </a:solidFill>
                <a:latin typeface="Aptos" panose="020B0004020202020204" pitchFamily="34" charset="0"/>
              </a:rPr>
              <a:t> </a:t>
            </a:r>
            <a:r>
              <a:rPr lang="de-DE" sz="1800" b="1" dirty="0" err="1">
                <a:solidFill>
                  <a:srgbClr val="008A88"/>
                </a:solidFill>
                <a:latin typeface="Aptos" panose="020B0004020202020204" pitchFamily="34" charset="0"/>
              </a:rPr>
              <a:t>Decreto</a:t>
            </a:r>
            <a:r>
              <a:rPr lang="de-DE" sz="1800" b="1" dirty="0">
                <a:solidFill>
                  <a:srgbClr val="008A88"/>
                </a:solidFill>
                <a:latin typeface="Aptos" panose="020B0004020202020204" pitchFamily="34" charset="0"/>
              </a:rPr>
              <a:t> 3 Agosto 2023</a:t>
            </a:r>
            <a:r>
              <a:rPr lang="de-DE" sz="1800" dirty="0">
                <a:solidFill>
                  <a:srgbClr val="008A88"/>
                </a:solidFill>
                <a:latin typeface="Aptos" panose="020B0004020202020204" pitchFamily="34" charset="0"/>
              </a:rPr>
              <a:t>.</a:t>
            </a:r>
            <a:endParaRPr sz="1800" dirty="0">
              <a:solidFill>
                <a:srgbClr val="008A88"/>
              </a:solidFill>
              <a:latin typeface="Aptos" panose="020B0004020202020204" pitchFamily="34" charset="0"/>
            </a:endParaRPr>
          </a:p>
          <a:p>
            <a:pPr marL="0" lvl="0" indent="0" algn="l" rtl="0">
              <a:lnSpc>
                <a:spcPct val="115000"/>
              </a:lnSpc>
              <a:spcBef>
                <a:spcPts val="0"/>
              </a:spcBef>
              <a:spcAft>
                <a:spcPts val="0"/>
              </a:spcAft>
              <a:buNone/>
            </a:pPr>
            <a:endParaRPr sz="1800" dirty="0">
              <a:solidFill>
                <a:srgbClr val="3F3F3F"/>
              </a:solidFill>
              <a:latin typeface="Aptos" panose="020B0004020202020204" pitchFamily="34" charset="0"/>
            </a:endParaRPr>
          </a:p>
          <a:p>
            <a:pPr marL="0" lvl="0" indent="0" algn="l" rtl="0">
              <a:lnSpc>
                <a:spcPct val="115000"/>
              </a:lnSpc>
              <a:spcBef>
                <a:spcPts val="0"/>
              </a:spcBef>
              <a:spcAft>
                <a:spcPts val="0"/>
              </a:spcAft>
              <a:buNone/>
            </a:pPr>
            <a:r>
              <a:rPr lang="de-DE" sz="1800" dirty="0">
                <a:solidFill>
                  <a:srgbClr val="3F3F3F"/>
                </a:solidFill>
                <a:latin typeface="Aptos" panose="020B0004020202020204" pitchFamily="34" charset="0"/>
              </a:rPr>
              <a:t>Il PAN GPP «</a:t>
            </a:r>
            <a:r>
              <a:rPr lang="de-DE" sz="1800" i="1" dirty="0" err="1">
                <a:solidFill>
                  <a:srgbClr val="3F3F3F"/>
                </a:solidFill>
                <a:latin typeface="Aptos" panose="020B0004020202020204" pitchFamily="34" charset="0"/>
              </a:rPr>
              <a:t>è</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strumento</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strategico</a:t>
            </a:r>
            <a:r>
              <a:rPr lang="de-DE" sz="1800" i="1" dirty="0">
                <a:solidFill>
                  <a:srgbClr val="3F3F3F"/>
                </a:solidFill>
                <a:latin typeface="Aptos" panose="020B0004020202020204" pitchFamily="34" charset="0"/>
              </a:rPr>
              <a:t> per </a:t>
            </a:r>
            <a:r>
              <a:rPr lang="de-DE" sz="1800" i="1" dirty="0" err="1">
                <a:solidFill>
                  <a:srgbClr val="3F3F3F"/>
                </a:solidFill>
                <a:latin typeface="Aptos" panose="020B0004020202020204" pitchFamily="34" charset="0"/>
              </a:rPr>
              <a:t>l’attuazione</a:t>
            </a:r>
            <a:r>
              <a:rPr lang="de-DE" sz="1800" i="1" dirty="0">
                <a:solidFill>
                  <a:srgbClr val="3F3F3F"/>
                </a:solidFill>
                <a:latin typeface="Aptos" panose="020B0004020202020204" pitchFamily="34" charset="0"/>
              </a:rPr>
              <a:t> di quanto </a:t>
            </a:r>
            <a:r>
              <a:rPr lang="de-DE" sz="1800" i="1" dirty="0" err="1">
                <a:solidFill>
                  <a:srgbClr val="3F3F3F"/>
                </a:solidFill>
                <a:latin typeface="Aptos" panose="020B0004020202020204" pitchFamily="34" charset="0"/>
              </a:rPr>
              <a:t>previsto</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nella</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Strategia</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sviluppo</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sostenibile</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e</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dall’agenda</a:t>
            </a:r>
            <a:r>
              <a:rPr lang="de-DE" sz="1800" i="1" dirty="0">
                <a:solidFill>
                  <a:srgbClr val="3F3F3F"/>
                </a:solidFill>
                <a:latin typeface="Aptos" panose="020B0004020202020204" pitchFamily="34" charset="0"/>
              </a:rPr>
              <a:t> 2030 </a:t>
            </a:r>
            <a:r>
              <a:rPr lang="de-DE" sz="1800" i="1" dirty="0" err="1">
                <a:solidFill>
                  <a:srgbClr val="3F3F3F"/>
                </a:solidFill>
                <a:latin typeface="Aptos" panose="020B0004020202020204" pitchFamily="34" charset="0"/>
              </a:rPr>
              <a:t>dell’ONU</a:t>
            </a:r>
            <a:r>
              <a:rPr lang="de-DE" sz="1800" i="1" dirty="0">
                <a:solidFill>
                  <a:srgbClr val="3F3F3F"/>
                </a:solidFill>
                <a:latin typeface="Aptos" panose="020B0004020202020204" pitchFamily="34" charset="0"/>
              </a:rPr>
              <a:t> in </a:t>
            </a:r>
            <a:r>
              <a:rPr lang="de-DE" sz="1800" i="1" dirty="0" err="1">
                <a:solidFill>
                  <a:srgbClr val="3F3F3F"/>
                </a:solidFill>
                <a:latin typeface="Aptos" panose="020B0004020202020204" pitchFamily="34" charset="0"/>
              </a:rPr>
              <a:t>merito</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prioritariamente</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all’obiettivo</a:t>
            </a:r>
            <a:r>
              <a:rPr lang="de-DE" sz="1800" i="1" dirty="0">
                <a:solidFill>
                  <a:srgbClr val="3F3F3F"/>
                </a:solidFill>
                <a:latin typeface="Aptos" panose="020B0004020202020204" pitchFamily="34" charset="0"/>
              </a:rPr>
              <a:t> 12 (</a:t>
            </a:r>
            <a:r>
              <a:rPr lang="de-DE" sz="1800" i="1" dirty="0" err="1">
                <a:solidFill>
                  <a:srgbClr val="3F3F3F"/>
                </a:solidFill>
                <a:latin typeface="Aptos" panose="020B0004020202020204" pitchFamily="34" charset="0"/>
              </a:rPr>
              <a:t>produzione</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e</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consumo</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sostenibile</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degli</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obiettivi</a:t>
            </a:r>
            <a:r>
              <a:rPr lang="de-DE" sz="1800" i="1" dirty="0">
                <a:solidFill>
                  <a:srgbClr val="3F3F3F"/>
                </a:solidFill>
                <a:latin typeface="Aptos" panose="020B0004020202020204" pitchFamily="34" charset="0"/>
              </a:rPr>
              <a:t> della </a:t>
            </a:r>
            <a:r>
              <a:rPr lang="de-DE" sz="1800" i="1" dirty="0" err="1">
                <a:solidFill>
                  <a:srgbClr val="3F3F3F"/>
                </a:solidFill>
                <a:latin typeface="Aptos" panose="020B0004020202020204" pitchFamily="34" charset="0"/>
              </a:rPr>
              <a:t>Strategia</a:t>
            </a:r>
            <a:r>
              <a:rPr lang="de-DE" sz="1800" i="1" dirty="0">
                <a:solidFill>
                  <a:srgbClr val="3F3F3F"/>
                </a:solidFill>
                <a:latin typeface="Aptos" panose="020B0004020202020204" pitchFamily="34" charset="0"/>
              </a:rPr>
              <a:t> Nazionale per </a:t>
            </a:r>
            <a:r>
              <a:rPr lang="de-DE" sz="1800" i="1" dirty="0" err="1">
                <a:solidFill>
                  <a:srgbClr val="3F3F3F"/>
                </a:solidFill>
                <a:latin typeface="Aptos" panose="020B0004020202020204" pitchFamily="34" charset="0"/>
              </a:rPr>
              <a:t>l’Economia</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Circolare</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adottata</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con</a:t>
            </a:r>
            <a:r>
              <a:rPr lang="de-DE" sz="1800" i="1" dirty="0">
                <a:solidFill>
                  <a:srgbClr val="3F3F3F"/>
                </a:solidFill>
                <a:latin typeface="Aptos" panose="020B0004020202020204" pitchFamily="34" charset="0"/>
              </a:rPr>
              <a:t> D.M. 24 </a:t>
            </a:r>
            <a:r>
              <a:rPr lang="de-DE" sz="1800" i="1" dirty="0" err="1">
                <a:solidFill>
                  <a:srgbClr val="3F3F3F"/>
                </a:solidFill>
                <a:latin typeface="Aptos" panose="020B0004020202020204" pitchFamily="34" charset="0"/>
              </a:rPr>
              <a:t>giugno</a:t>
            </a:r>
            <a:r>
              <a:rPr lang="de-DE" sz="1800" i="1" dirty="0">
                <a:solidFill>
                  <a:srgbClr val="3F3F3F"/>
                </a:solidFill>
                <a:latin typeface="Aptos" panose="020B0004020202020204" pitchFamily="34" charset="0"/>
              </a:rPr>
              <a:t> 2022, </a:t>
            </a:r>
            <a:r>
              <a:rPr lang="de-DE" sz="1800" i="1" dirty="0" err="1">
                <a:solidFill>
                  <a:srgbClr val="3F3F3F"/>
                </a:solidFill>
                <a:latin typeface="Aptos" panose="020B0004020202020204" pitchFamily="34" charset="0"/>
              </a:rPr>
              <a:t>nonché</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dei</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piani</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e</a:t>
            </a:r>
            <a:r>
              <a:rPr lang="de-DE" sz="1800" i="1" dirty="0">
                <a:solidFill>
                  <a:srgbClr val="3F3F3F"/>
                </a:solidFill>
                <a:latin typeface="Aptos" panose="020B0004020202020204" pitchFamily="34" charset="0"/>
              </a:rPr>
              <a:t> delle </a:t>
            </a:r>
            <a:r>
              <a:rPr lang="de-DE" sz="1800" i="1" dirty="0" err="1">
                <a:solidFill>
                  <a:srgbClr val="3F3F3F"/>
                </a:solidFill>
                <a:latin typeface="Aptos" panose="020B0004020202020204" pitchFamily="34" charset="0"/>
              </a:rPr>
              <a:t>strategie</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che</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approcciano</a:t>
            </a:r>
            <a:r>
              <a:rPr lang="de-DE" sz="1800" i="1" dirty="0">
                <a:solidFill>
                  <a:srgbClr val="3F3F3F"/>
                </a:solidFill>
                <a:latin typeface="Aptos" panose="020B0004020202020204" pitchFamily="34" charset="0"/>
              </a:rPr>
              <a:t> le </a:t>
            </a:r>
            <a:r>
              <a:rPr lang="de-DE" sz="1800" i="1" dirty="0" err="1">
                <a:solidFill>
                  <a:srgbClr val="3F3F3F"/>
                </a:solidFill>
                <a:latin typeface="Aptos" panose="020B0004020202020204" pitchFamily="34" charset="0"/>
              </a:rPr>
              <a:t>politiche</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volte</a:t>
            </a:r>
            <a:r>
              <a:rPr lang="de-DE" sz="1800" i="1" dirty="0">
                <a:solidFill>
                  <a:srgbClr val="3F3F3F"/>
                </a:solidFill>
                <a:latin typeface="Aptos" panose="020B0004020202020204" pitchFamily="34" charset="0"/>
              </a:rPr>
              <a:t> a </a:t>
            </a:r>
            <a:r>
              <a:rPr lang="de-DE" sz="1800" i="1" dirty="0" err="1">
                <a:solidFill>
                  <a:srgbClr val="3F3F3F"/>
                </a:solidFill>
                <a:latin typeface="Aptos" panose="020B0004020202020204" pitchFamily="34" charset="0"/>
              </a:rPr>
              <a:t>promuovere</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obiettivi</a:t>
            </a:r>
            <a:r>
              <a:rPr lang="de-DE" sz="1800" i="1" dirty="0">
                <a:solidFill>
                  <a:srgbClr val="3F3F3F"/>
                </a:solidFill>
                <a:latin typeface="Aptos" panose="020B0004020202020204" pitchFamily="34" charset="0"/>
              </a:rPr>
              <a:t> di </a:t>
            </a:r>
            <a:r>
              <a:rPr lang="de-DE" sz="1800" i="1" dirty="0" err="1">
                <a:solidFill>
                  <a:srgbClr val="3F3F3F"/>
                </a:solidFill>
                <a:latin typeface="Aptos" panose="020B0004020202020204" pitchFamily="34" charset="0"/>
              </a:rPr>
              <a:t>sostenibilità</a:t>
            </a:r>
            <a:r>
              <a:rPr lang="de-DE" sz="1800" i="1" dirty="0">
                <a:solidFill>
                  <a:srgbClr val="3F3F3F"/>
                </a:solidFill>
                <a:latin typeface="Aptos" panose="020B0004020202020204" pitchFamily="34" charset="0"/>
              </a:rPr>
              <a:t> </a:t>
            </a:r>
            <a:r>
              <a:rPr lang="de-DE" sz="1800" i="1" dirty="0" err="1">
                <a:solidFill>
                  <a:srgbClr val="3F3F3F"/>
                </a:solidFill>
                <a:latin typeface="Aptos" panose="020B0004020202020204" pitchFamily="34" charset="0"/>
              </a:rPr>
              <a:t>ambientale</a:t>
            </a:r>
            <a:r>
              <a:rPr lang="de-DE" sz="1800" dirty="0">
                <a:solidFill>
                  <a:srgbClr val="3F3F3F"/>
                </a:solidFill>
                <a:latin typeface="Aptos" panose="020B0004020202020204" pitchFamily="34" charset="0"/>
              </a:rPr>
              <a:t>».</a:t>
            </a:r>
            <a:endParaRPr sz="1800" dirty="0">
              <a:solidFill>
                <a:srgbClr val="3F3F3F"/>
              </a:solidFill>
              <a:latin typeface="Aptos" panose="020B0004020202020204" pitchFamily="34" charset="0"/>
            </a:endParaRPr>
          </a:p>
          <a:p>
            <a:pPr marL="0" lvl="0" indent="0" algn="l" rtl="0">
              <a:lnSpc>
                <a:spcPct val="115000"/>
              </a:lnSpc>
              <a:spcBef>
                <a:spcPts val="0"/>
              </a:spcBef>
              <a:spcAft>
                <a:spcPts val="0"/>
              </a:spcAft>
              <a:buClr>
                <a:schemeClr val="dk1"/>
              </a:buClr>
              <a:buSzPts val="1100"/>
              <a:buFont typeface="Arial"/>
              <a:buNone/>
            </a:pPr>
            <a:endParaRPr sz="1800" dirty="0">
              <a:solidFill>
                <a:srgbClr val="3F3F3F"/>
              </a:solidFill>
              <a:latin typeface="Aptos" panose="020B0004020202020204" pitchFamily="34" charset="0"/>
            </a:endParaRPr>
          </a:p>
          <a:p>
            <a:pPr marL="0" lvl="0" indent="0" algn="l" rtl="0">
              <a:lnSpc>
                <a:spcPct val="115000"/>
              </a:lnSpc>
              <a:spcBef>
                <a:spcPts val="0"/>
              </a:spcBef>
              <a:spcAft>
                <a:spcPts val="0"/>
              </a:spcAft>
              <a:buNone/>
            </a:pPr>
            <a:r>
              <a:rPr lang="de-DE" sz="1800" dirty="0">
                <a:solidFill>
                  <a:srgbClr val="3F3F3F"/>
                </a:solidFill>
                <a:latin typeface="Aptos" panose="020B0004020202020204" pitchFamily="34" charset="0"/>
              </a:rPr>
              <a:t>Il </a:t>
            </a:r>
            <a:r>
              <a:rPr lang="de-DE" sz="1800" b="1" dirty="0">
                <a:solidFill>
                  <a:srgbClr val="3F3F3F"/>
                </a:solidFill>
                <a:latin typeface="Aptos" panose="020B0004020202020204" pitchFamily="34" charset="0"/>
              </a:rPr>
              <a:t>PAN GPP 2023 </a:t>
            </a:r>
            <a:r>
              <a:rPr lang="de-DE" sz="1800" dirty="0" err="1">
                <a:solidFill>
                  <a:srgbClr val="3F3F3F"/>
                </a:solidFill>
                <a:latin typeface="Aptos" panose="020B0004020202020204" pitchFamily="34" charset="0"/>
              </a:rPr>
              <a:t>stabilisce</a:t>
            </a:r>
            <a:r>
              <a:rPr lang="de-DE" sz="1800" dirty="0">
                <a:solidFill>
                  <a:srgbClr val="3F3F3F"/>
                </a:solidFill>
                <a:latin typeface="Aptos" panose="020B0004020202020204" pitchFamily="34" charset="0"/>
              </a:rPr>
              <a:t> le </a:t>
            </a:r>
            <a:r>
              <a:rPr lang="de-DE" sz="1800" dirty="0" err="1">
                <a:solidFill>
                  <a:srgbClr val="3F3F3F"/>
                </a:solidFill>
                <a:latin typeface="Aptos" panose="020B0004020202020204" pitchFamily="34" charset="0"/>
              </a:rPr>
              <a:t>finalità</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gli</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obiettivi</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e</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gli</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effetti</a:t>
            </a:r>
            <a:r>
              <a:rPr lang="de-DE" sz="1800" dirty="0">
                <a:solidFill>
                  <a:srgbClr val="3F3F3F"/>
                </a:solidFill>
                <a:latin typeface="Aptos" panose="020B0004020202020204" pitchFamily="34" charset="0"/>
              </a:rPr>
              <a:t>, la </a:t>
            </a:r>
            <a:r>
              <a:rPr lang="de-DE" sz="1800" dirty="0" err="1">
                <a:solidFill>
                  <a:srgbClr val="3F3F3F"/>
                </a:solidFill>
                <a:latin typeface="Aptos" panose="020B0004020202020204" pitchFamily="34" charset="0"/>
              </a:rPr>
              <a:t>definizione</a:t>
            </a:r>
            <a:r>
              <a:rPr lang="de-DE" sz="1800" dirty="0">
                <a:solidFill>
                  <a:srgbClr val="3F3F3F"/>
                </a:solidFill>
                <a:latin typeface="Aptos" panose="020B0004020202020204" pitchFamily="34" charset="0"/>
              </a:rPr>
              <a:t> di </a:t>
            </a:r>
            <a:r>
              <a:rPr lang="de-DE" sz="1800" dirty="0" err="1">
                <a:solidFill>
                  <a:srgbClr val="3F3F3F"/>
                </a:solidFill>
                <a:latin typeface="Aptos" panose="020B0004020202020204" pitchFamily="34" charset="0"/>
              </a:rPr>
              <a:t>appalto</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verde</a:t>
            </a:r>
            <a:r>
              <a:rPr lang="de-DE" sz="1800" dirty="0">
                <a:solidFill>
                  <a:srgbClr val="3F3F3F"/>
                </a:solidFill>
                <a:latin typeface="Aptos" panose="020B0004020202020204" pitchFamily="34" charset="0"/>
              </a:rPr>
              <a:t>, le </a:t>
            </a:r>
            <a:r>
              <a:rPr lang="de-DE" sz="1800" dirty="0" err="1">
                <a:solidFill>
                  <a:srgbClr val="3F3F3F"/>
                </a:solidFill>
                <a:latin typeface="Aptos" panose="020B0004020202020204" pitchFamily="34" charset="0"/>
              </a:rPr>
              <a:t>fonti</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tecniche</a:t>
            </a:r>
            <a:r>
              <a:rPr lang="de-DE" sz="1800" dirty="0">
                <a:solidFill>
                  <a:srgbClr val="3F3F3F"/>
                </a:solidFill>
                <a:latin typeface="Aptos" panose="020B0004020202020204" pitchFamily="34" charset="0"/>
              </a:rPr>
              <a:t>, le </a:t>
            </a:r>
            <a:r>
              <a:rPr lang="de-DE" sz="1800" dirty="0" err="1">
                <a:solidFill>
                  <a:srgbClr val="3F3F3F"/>
                </a:solidFill>
                <a:latin typeface="Aptos" panose="020B0004020202020204" pitchFamily="34" charset="0"/>
              </a:rPr>
              <a:t>categorie</a:t>
            </a:r>
            <a:r>
              <a:rPr lang="de-DE" sz="1800" dirty="0">
                <a:solidFill>
                  <a:srgbClr val="3F3F3F"/>
                </a:solidFill>
                <a:latin typeface="Aptos" panose="020B0004020202020204" pitchFamily="34" charset="0"/>
              </a:rPr>
              <a:t> di </a:t>
            </a:r>
            <a:r>
              <a:rPr lang="de-DE" sz="1800" dirty="0" err="1">
                <a:solidFill>
                  <a:srgbClr val="3F3F3F"/>
                </a:solidFill>
                <a:latin typeface="Aptos" panose="020B0004020202020204" pitchFamily="34" charset="0"/>
              </a:rPr>
              <a:t>prodotti</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oggetto</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dei</a:t>
            </a:r>
            <a:r>
              <a:rPr lang="de-DE" sz="1800" dirty="0">
                <a:solidFill>
                  <a:srgbClr val="3F3F3F"/>
                </a:solidFill>
                <a:latin typeface="Aptos" panose="020B0004020202020204" pitchFamily="34" charset="0"/>
              </a:rPr>
              <a:t> CAM, il </a:t>
            </a:r>
            <a:r>
              <a:rPr lang="de-DE" sz="1800" dirty="0" err="1">
                <a:solidFill>
                  <a:srgbClr val="3F3F3F"/>
                </a:solidFill>
                <a:latin typeface="Aptos" panose="020B0004020202020204" pitchFamily="34" charset="0"/>
              </a:rPr>
              <a:t>Comitato</a:t>
            </a:r>
            <a:r>
              <a:rPr lang="de-DE" sz="1800" dirty="0">
                <a:solidFill>
                  <a:srgbClr val="3F3F3F"/>
                </a:solidFill>
                <a:latin typeface="Aptos" panose="020B0004020202020204" pitchFamily="34" charset="0"/>
              </a:rPr>
              <a:t> di </a:t>
            </a:r>
            <a:r>
              <a:rPr lang="de-DE" sz="1800" dirty="0" err="1">
                <a:solidFill>
                  <a:srgbClr val="3F3F3F"/>
                </a:solidFill>
                <a:latin typeface="Aptos" panose="020B0004020202020204" pitchFamily="34" charset="0"/>
              </a:rPr>
              <a:t>Gestione</a:t>
            </a:r>
            <a:r>
              <a:rPr lang="de-DE" sz="1800" dirty="0">
                <a:solidFill>
                  <a:srgbClr val="3F3F3F"/>
                </a:solidFill>
                <a:latin typeface="Aptos" panose="020B0004020202020204" pitchFamily="34" charset="0"/>
              </a:rPr>
              <a:t>, le </a:t>
            </a:r>
            <a:r>
              <a:rPr lang="de-DE" sz="1800" dirty="0" err="1">
                <a:solidFill>
                  <a:srgbClr val="3F3F3F"/>
                </a:solidFill>
                <a:latin typeface="Aptos" panose="020B0004020202020204" pitchFamily="34" charset="0"/>
              </a:rPr>
              <a:t>azioni</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prioritarie</a:t>
            </a:r>
            <a:r>
              <a:rPr lang="de-DE" sz="1800" dirty="0">
                <a:solidFill>
                  <a:srgbClr val="3F3F3F"/>
                </a:solidFill>
                <a:latin typeface="Aptos" panose="020B0004020202020204" pitchFamily="34" charset="0"/>
              </a:rPr>
              <a:t> </a:t>
            </a:r>
            <a:r>
              <a:rPr lang="de-DE" sz="1800" dirty="0" err="1">
                <a:solidFill>
                  <a:srgbClr val="3F3F3F"/>
                </a:solidFill>
                <a:latin typeface="Aptos" panose="020B0004020202020204" pitchFamily="34" charset="0"/>
              </a:rPr>
              <a:t>e</a:t>
            </a:r>
            <a:r>
              <a:rPr lang="de-DE" sz="1800" dirty="0">
                <a:solidFill>
                  <a:srgbClr val="3F3F3F"/>
                </a:solidFill>
                <a:latin typeface="Aptos" panose="020B0004020202020204" pitchFamily="34" charset="0"/>
              </a:rPr>
              <a:t> le </a:t>
            </a:r>
            <a:r>
              <a:rPr lang="de-DE" sz="1800" dirty="0" err="1">
                <a:solidFill>
                  <a:srgbClr val="3F3F3F"/>
                </a:solidFill>
                <a:latin typeface="Aptos" panose="020B0004020202020204" pitchFamily="34" charset="0"/>
              </a:rPr>
              <a:t>azioni</a:t>
            </a:r>
            <a:r>
              <a:rPr lang="de-DE" sz="1800" dirty="0">
                <a:solidFill>
                  <a:srgbClr val="3F3F3F"/>
                </a:solidFill>
                <a:latin typeface="Aptos" panose="020B0004020202020204" pitchFamily="34" charset="0"/>
              </a:rPr>
              <a:t> di </a:t>
            </a:r>
            <a:r>
              <a:rPr lang="de-DE" sz="1800" dirty="0" err="1">
                <a:solidFill>
                  <a:srgbClr val="3F3F3F"/>
                </a:solidFill>
                <a:latin typeface="Aptos" panose="020B0004020202020204" pitchFamily="34" charset="0"/>
              </a:rPr>
              <a:t>supporto</a:t>
            </a:r>
            <a:r>
              <a:rPr lang="de-DE" sz="1800" dirty="0">
                <a:solidFill>
                  <a:srgbClr val="3F3F3F"/>
                </a:solidFill>
                <a:latin typeface="Aptos" panose="020B0004020202020204" pitchFamily="34" charset="0"/>
              </a:rPr>
              <a:t>.</a:t>
            </a:r>
            <a:endParaRPr sz="1800" dirty="0">
              <a:solidFill>
                <a:srgbClr val="3F3F3F"/>
              </a:solidFill>
              <a:latin typeface="Aptos" panose="020B00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3d6f05a6de1_0_28"/>
          <p:cNvSpPr txBox="1">
            <a:spLocks noGrp="1"/>
          </p:cNvSpPr>
          <p:nvPr>
            <p:ph type="title"/>
          </p:nvPr>
        </p:nvSpPr>
        <p:spPr>
          <a:xfrm>
            <a:off x="594351" y="415578"/>
            <a:ext cx="10972800" cy="1574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de-DE">
                <a:latin typeface="Aptos Serif" panose="02020604070405020304" pitchFamily="18" charset="0"/>
                <a:cs typeface="Aptos Serif" panose="02020604070405020304" pitchFamily="18" charset="0"/>
              </a:rPr>
              <a:t>Articoli di riferimento del Codice dei Contratti pubblici per il GPP </a:t>
            </a:r>
            <a:endParaRPr>
              <a:latin typeface="Aptos Serif" panose="02020604070405020304" pitchFamily="18" charset="0"/>
              <a:cs typeface="Aptos Serif" panose="02020604070405020304" pitchFamily="18" charset="0"/>
            </a:endParaRPr>
          </a:p>
        </p:txBody>
      </p:sp>
      <p:sp>
        <p:nvSpPr>
          <p:cNvPr id="313" name="Google Shape;313;g3d6f05a6de1_0_28"/>
          <p:cNvSpPr txBox="1">
            <a:spLocks noGrp="1"/>
          </p:cNvSpPr>
          <p:nvPr>
            <p:ph type="body" idx="1"/>
          </p:nvPr>
        </p:nvSpPr>
        <p:spPr>
          <a:xfrm>
            <a:off x="594351" y="2444350"/>
            <a:ext cx="9932400" cy="3597600"/>
          </a:xfrm>
          <a:prstGeom prst="rect">
            <a:avLst/>
          </a:prstGeom>
        </p:spPr>
        <p:txBody>
          <a:bodyPr spcFirstLastPara="1" wrap="square" lIns="0"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de-DE" sz="1600" dirty="0">
                <a:solidFill>
                  <a:schemeClr val="dk1"/>
                </a:solidFill>
                <a:latin typeface="Aptos" panose="020B0004020202020204" pitchFamily="34" charset="0"/>
              </a:rPr>
              <a:t>Il </a:t>
            </a:r>
            <a:r>
              <a:rPr lang="de-DE" sz="1600" b="1" dirty="0">
                <a:solidFill>
                  <a:schemeClr val="dk1"/>
                </a:solidFill>
                <a:latin typeface="Aptos" panose="020B0004020202020204" pitchFamily="34" charset="0"/>
              </a:rPr>
              <a:t>Nuovo </a:t>
            </a:r>
            <a:r>
              <a:rPr lang="de-DE" sz="1600" b="1" dirty="0" err="1">
                <a:solidFill>
                  <a:schemeClr val="dk1"/>
                </a:solidFill>
                <a:latin typeface="Aptos" panose="020B0004020202020204" pitchFamily="34" charset="0"/>
              </a:rPr>
              <a:t>Codice</a:t>
            </a:r>
            <a:r>
              <a:rPr lang="de-DE" sz="1600" b="1" dirty="0">
                <a:solidFill>
                  <a:schemeClr val="dk1"/>
                </a:solidFill>
                <a:latin typeface="Aptos" panose="020B0004020202020204" pitchFamily="34" charset="0"/>
              </a:rPr>
              <a:t> </a:t>
            </a:r>
            <a:r>
              <a:rPr lang="de-DE" sz="1600" b="1" dirty="0" err="1">
                <a:solidFill>
                  <a:schemeClr val="dk1"/>
                </a:solidFill>
                <a:latin typeface="Aptos" panose="020B0004020202020204" pitchFamily="34" charset="0"/>
              </a:rPr>
              <a:t>dei</a:t>
            </a:r>
            <a:r>
              <a:rPr lang="de-DE" sz="1600" b="1" dirty="0">
                <a:solidFill>
                  <a:schemeClr val="dk1"/>
                </a:solidFill>
                <a:latin typeface="Aptos" panose="020B0004020202020204" pitchFamily="34" charset="0"/>
              </a:rPr>
              <a:t> </a:t>
            </a:r>
            <a:r>
              <a:rPr lang="de-DE" sz="1600" b="1" dirty="0" err="1">
                <a:solidFill>
                  <a:schemeClr val="dk1"/>
                </a:solidFill>
                <a:latin typeface="Aptos" panose="020B0004020202020204" pitchFamily="34" charset="0"/>
              </a:rPr>
              <a:t>Contratti</a:t>
            </a:r>
            <a:r>
              <a:rPr lang="de-DE" sz="1600" b="1" dirty="0">
                <a:solidFill>
                  <a:schemeClr val="dk1"/>
                </a:solidFill>
                <a:latin typeface="Aptos" panose="020B0004020202020204" pitchFamily="34" charset="0"/>
              </a:rPr>
              <a:t> </a:t>
            </a:r>
            <a:r>
              <a:rPr lang="de-DE" sz="1600" b="1" dirty="0" err="1">
                <a:solidFill>
                  <a:schemeClr val="dk1"/>
                </a:solidFill>
                <a:latin typeface="Aptos" panose="020B0004020202020204" pitchFamily="34" charset="0"/>
              </a:rPr>
              <a:t>Pubblici</a:t>
            </a:r>
            <a:r>
              <a:rPr lang="de-DE" sz="1600" b="1" dirty="0">
                <a:solidFill>
                  <a:schemeClr val="dk1"/>
                </a:solidFill>
                <a:latin typeface="Aptos" panose="020B0004020202020204" pitchFamily="34" charset="0"/>
              </a:rPr>
              <a:t> (</a:t>
            </a:r>
            <a:r>
              <a:rPr lang="de-DE" sz="1600" b="1" dirty="0" err="1">
                <a:solidFill>
                  <a:schemeClr val="dk1"/>
                </a:solidFill>
                <a:latin typeface="Aptos" panose="020B0004020202020204" pitchFamily="34" charset="0"/>
              </a:rPr>
              <a:t>D.lgs</a:t>
            </a:r>
            <a:r>
              <a:rPr lang="de-DE" sz="1600" b="1" dirty="0">
                <a:solidFill>
                  <a:schemeClr val="dk1"/>
                </a:solidFill>
                <a:latin typeface="Aptos" panose="020B0004020202020204" pitchFamily="34" charset="0"/>
              </a:rPr>
              <a:t> 36/2023) </a:t>
            </a:r>
            <a:r>
              <a:rPr lang="de-DE" sz="1600" dirty="0" err="1">
                <a:solidFill>
                  <a:schemeClr val="dk1"/>
                </a:solidFill>
                <a:latin typeface="Aptos" panose="020B0004020202020204" pitchFamily="34" charset="0"/>
              </a:rPr>
              <a:t>ribadisce</a:t>
            </a:r>
            <a:r>
              <a:rPr lang="de-DE" sz="1600" dirty="0">
                <a:solidFill>
                  <a:schemeClr val="dk1"/>
                </a:solidFill>
                <a:latin typeface="Aptos" panose="020B0004020202020204" pitchFamily="34" charset="0"/>
              </a:rPr>
              <a:t> i </a:t>
            </a:r>
            <a:r>
              <a:rPr lang="de-DE" sz="1600" dirty="0" err="1">
                <a:solidFill>
                  <a:schemeClr val="dk1"/>
                </a:solidFill>
                <a:latin typeface="Aptos" panose="020B0004020202020204" pitchFamily="34" charset="0"/>
              </a:rPr>
              <a:t>vincoli</a:t>
            </a:r>
            <a:r>
              <a:rPr lang="de-DE" sz="1600" dirty="0">
                <a:solidFill>
                  <a:schemeClr val="dk1"/>
                </a:solidFill>
                <a:latin typeface="Aptos" panose="020B0004020202020204" pitchFamily="34" charset="0"/>
              </a:rPr>
              <a:t> </a:t>
            </a:r>
            <a:r>
              <a:rPr lang="de-DE" sz="1600" dirty="0" err="1">
                <a:solidFill>
                  <a:schemeClr val="dk1"/>
                </a:solidFill>
                <a:latin typeface="Aptos" panose="020B0004020202020204" pitchFamily="34" charset="0"/>
              </a:rPr>
              <a:t>che</a:t>
            </a:r>
            <a:r>
              <a:rPr lang="de-DE" sz="1600" dirty="0">
                <a:solidFill>
                  <a:schemeClr val="dk1"/>
                </a:solidFill>
                <a:latin typeface="Aptos" panose="020B0004020202020204" pitchFamily="34" charset="0"/>
              </a:rPr>
              <a:t> </a:t>
            </a:r>
            <a:r>
              <a:rPr lang="de-DE" sz="1600" dirty="0" err="1">
                <a:solidFill>
                  <a:schemeClr val="dk1"/>
                </a:solidFill>
                <a:latin typeface="Aptos" panose="020B0004020202020204" pitchFamily="34" charset="0"/>
              </a:rPr>
              <a:t>oggi</a:t>
            </a:r>
            <a:r>
              <a:rPr lang="de-DE" sz="1600" dirty="0">
                <a:solidFill>
                  <a:schemeClr val="dk1"/>
                </a:solidFill>
                <a:latin typeface="Aptos" panose="020B0004020202020204" pitchFamily="34" charset="0"/>
              </a:rPr>
              <a:t> </a:t>
            </a:r>
            <a:r>
              <a:rPr lang="de-DE" sz="1600" dirty="0" err="1">
                <a:solidFill>
                  <a:schemeClr val="dk1"/>
                </a:solidFill>
                <a:latin typeface="Aptos" panose="020B0004020202020204" pitchFamily="34" charset="0"/>
              </a:rPr>
              <a:t>abbiamo</a:t>
            </a:r>
            <a:r>
              <a:rPr lang="de-DE" sz="1600" dirty="0">
                <a:solidFill>
                  <a:schemeClr val="dk1"/>
                </a:solidFill>
                <a:latin typeface="Aptos" panose="020B0004020202020204" pitchFamily="34" charset="0"/>
              </a:rPr>
              <a:t> </a:t>
            </a:r>
            <a:r>
              <a:rPr lang="de-DE" sz="1600" dirty="0" err="1">
                <a:solidFill>
                  <a:schemeClr val="dk1"/>
                </a:solidFill>
                <a:latin typeface="Aptos" panose="020B0004020202020204" pitchFamily="34" charset="0"/>
              </a:rPr>
              <a:t>e</a:t>
            </a:r>
            <a:r>
              <a:rPr lang="de-DE" sz="1600" dirty="0">
                <a:solidFill>
                  <a:schemeClr val="dk1"/>
                </a:solidFill>
                <a:latin typeface="Aptos" panose="020B0004020202020204" pitchFamily="34" charset="0"/>
              </a:rPr>
              <a:t> </a:t>
            </a:r>
            <a:r>
              <a:rPr lang="de-DE" sz="1600" dirty="0" err="1">
                <a:solidFill>
                  <a:schemeClr val="dk1"/>
                </a:solidFill>
                <a:latin typeface="Aptos" panose="020B0004020202020204" pitchFamily="34" charset="0"/>
              </a:rPr>
              <a:t>stabilisce</a:t>
            </a:r>
            <a:r>
              <a:rPr lang="de-DE" sz="1600" dirty="0">
                <a:solidFill>
                  <a:schemeClr val="dk1"/>
                </a:solidFill>
                <a:latin typeface="Aptos" panose="020B0004020202020204" pitchFamily="34" charset="0"/>
              </a:rPr>
              <a:t> </a:t>
            </a:r>
            <a:r>
              <a:rPr lang="de-DE" sz="1600" dirty="0" err="1">
                <a:solidFill>
                  <a:schemeClr val="dk1"/>
                </a:solidFill>
                <a:latin typeface="Aptos" panose="020B0004020202020204" pitchFamily="34" charset="0"/>
              </a:rPr>
              <a:t>regole</a:t>
            </a:r>
            <a:r>
              <a:rPr lang="de-DE" sz="1600" dirty="0">
                <a:solidFill>
                  <a:schemeClr val="dk1"/>
                </a:solidFill>
                <a:latin typeface="Aptos" panose="020B0004020202020204" pitchFamily="34" charset="0"/>
              </a:rPr>
              <a:t> per il Green Public </a:t>
            </a:r>
            <a:r>
              <a:rPr lang="de-DE" sz="1600" dirty="0" err="1">
                <a:solidFill>
                  <a:schemeClr val="dk1"/>
                </a:solidFill>
                <a:latin typeface="Aptos" panose="020B0004020202020204" pitchFamily="34" charset="0"/>
              </a:rPr>
              <a:t>Procurement</a:t>
            </a:r>
            <a:r>
              <a:rPr lang="de-DE" sz="1600" dirty="0">
                <a:solidFill>
                  <a:schemeClr val="dk1"/>
                </a:solidFill>
                <a:latin typeface="Aptos" panose="020B0004020202020204" pitchFamily="34" charset="0"/>
              </a:rPr>
              <a:t> </a:t>
            </a:r>
            <a:r>
              <a:rPr lang="de-DE" sz="1600" dirty="0" err="1">
                <a:solidFill>
                  <a:schemeClr val="dk1"/>
                </a:solidFill>
                <a:latin typeface="Aptos" panose="020B0004020202020204" pitchFamily="34" charset="0"/>
              </a:rPr>
              <a:t>nei</a:t>
            </a:r>
            <a:r>
              <a:rPr lang="de-DE" sz="1600" dirty="0">
                <a:solidFill>
                  <a:schemeClr val="dk1"/>
                </a:solidFill>
                <a:latin typeface="Aptos" panose="020B0004020202020204" pitchFamily="34" charset="0"/>
              </a:rPr>
              <a:t> </a:t>
            </a:r>
            <a:r>
              <a:rPr lang="de-DE" sz="1600" dirty="0" err="1">
                <a:solidFill>
                  <a:schemeClr val="dk1"/>
                </a:solidFill>
                <a:latin typeface="Aptos" panose="020B0004020202020204" pitchFamily="34" charset="0"/>
              </a:rPr>
              <a:t>seguenti</a:t>
            </a:r>
            <a:r>
              <a:rPr lang="de-DE" sz="1600" dirty="0">
                <a:solidFill>
                  <a:schemeClr val="dk1"/>
                </a:solidFill>
                <a:latin typeface="Aptos" panose="020B0004020202020204" pitchFamily="34" charset="0"/>
              </a:rPr>
              <a:t> </a:t>
            </a:r>
            <a:r>
              <a:rPr lang="de-DE" sz="1600" dirty="0" err="1">
                <a:solidFill>
                  <a:schemeClr val="dk1"/>
                </a:solidFill>
                <a:latin typeface="Aptos" panose="020B0004020202020204" pitchFamily="34" charset="0"/>
              </a:rPr>
              <a:t>articoli</a:t>
            </a:r>
            <a:r>
              <a:rPr lang="de-DE" sz="1600" dirty="0">
                <a:solidFill>
                  <a:schemeClr val="dk1"/>
                </a:solidFill>
                <a:latin typeface="Aptos" panose="020B0004020202020204" pitchFamily="34" charset="0"/>
              </a:rPr>
              <a:t>:</a:t>
            </a:r>
            <a:endParaRPr sz="1600" dirty="0">
              <a:solidFill>
                <a:schemeClr val="dk1"/>
              </a:solidFill>
              <a:latin typeface="Aptos" panose="020B0004020202020204" pitchFamily="34" charset="0"/>
            </a:endParaRPr>
          </a:p>
          <a:p>
            <a:pPr marL="0" lvl="0" indent="0" algn="l" rtl="0">
              <a:lnSpc>
                <a:spcPct val="115000"/>
              </a:lnSpc>
              <a:spcBef>
                <a:spcPts val="0"/>
              </a:spcBef>
              <a:spcAft>
                <a:spcPts val="0"/>
              </a:spcAft>
              <a:buClr>
                <a:schemeClr val="dk1"/>
              </a:buClr>
              <a:buSzPts val="1100"/>
              <a:buFont typeface="Arial"/>
              <a:buNone/>
            </a:pPr>
            <a:r>
              <a:rPr lang="de-DE" sz="1600" b="1" dirty="0">
                <a:solidFill>
                  <a:srgbClr val="008A88"/>
                </a:solidFill>
                <a:latin typeface="Aptos" panose="020B0004020202020204" pitchFamily="34" charset="0"/>
              </a:rPr>
              <a:t>Art. 57 </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Criteri</a:t>
            </a:r>
            <a:r>
              <a:rPr lang="de-DE" sz="1600" dirty="0">
                <a:solidFill>
                  <a:srgbClr val="008A88"/>
                </a:solidFill>
                <a:latin typeface="Aptos" panose="020B0004020202020204" pitchFamily="34" charset="0"/>
              </a:rPr>
              <a:t> di </a:t>
            </a:r>
            <a:r>
              <a:rPr lang="de-DE" sz="1600" dirty="0" err="1">
                <a:solidFill>
                  <a:srgbClr val="008A88"/>
                </a:solidFill>
                <a:latin typeface="Aptos" panose="020B0004020202020204" pitchFamily="34" charset="0"/>
              </a:rPr>
              <a:t>sostenibilità</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sociale</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e</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ambientale</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Obbligo</a:t>
            </a:r>
            <a:r>
              <a:rPr lang="de-DE" sz="1600" dirty="0">
                <a:solidFill>
                  <a:srgbClr val="008A88"/>
                </a:solidFill>
                <a:latin typeface="Aptos" panose="020B0004020202020204" pitchFamily="34" charset="0"/>
              </a:rPr>
              <a:t> GPP)</a:t>
            </a:r>
            <a:endParaRPr sz="1600" dirty="0">
              <a:solidFill>
                <a:srgbClr val="008A88"/>
              </a:solidFill>
              <a:latin typeface="Aptos" panose="020B0004020202020204" pitchFamily="34" charset="0"/>
            </a:endParaRPr>
          </a:p>
          <a:p>
            <a:pPr marL="0" lvl="0" indent="0" algn="l" rtl="0">
              <a:lnSpc>
                <a:spcPct val="115000"/>
              </a:lnSpc>
              <a:spcBef>
                <a:spcPts val="0"/>
              </a:spcBef>
              <a:spcAft>
                <a:spcPts val="0"/>
              </a:spcAft>
              <a:buClr>
                <a:schemeClr val="dk1"/>
              </a:buClr>
              <a:buSzPts val="1100"/>
              <a:buFont typeface="Arial"/>
              <a:buNone/>
            </a:pPr>
            <a:r>
              <a:rPr lang="de-DE" sz="1600" b="1" dirty="0">
                <a:solidFill>
                  <a:srgbClr val="008A88"/>
                </a:solidFill>
                <a:latin typeface="Aptos" panose="020B0004020202020204" pitchFamily="34" charset="0"/>
              </a:rPr>
              <a:t>Art. 79 </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Specifiche</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tecniche</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formulate</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tenendo</a:t>
            </a:r>
            <a:r>
              <a:rPr lang="de-DE" sz="1600" dirty="0">
                <a:solidFill>
                  <a:srgbClr val="008A88"/>
                </a:solidFill>
                <a:latin typeface="Aptos" panose="020B0004020202020204" pitchFamily="34" charset="0"/>
              </a:rPr>
              <a:t> conto delle </a:t>
            </a:r>
            <a:r>
              <a:rPr lang="de-DE" sz="1600" dirty="0" err="1">
                <a:solidFill>
                  <a:srgbClr val="008A88"/>
                </a:solidFill>
                <a:latin typeface="Aptos" panose="020B0004020202020204" pitchFamily="34" charset="0"/>
              </a:rPr>
              <a:t>caratteristiche</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ambientali</a:t>
            </a:r>
            <a:r>
              <a:rPr lang="de-DE" sz="1600" dirty="0">
                <a:solidFill>
                  <a:srgbClr val="008A88"/>
                </a:solidFill>
                <a:latin typeface="Aptos" panose="020B0004020202020204" pitchFamily="34" charset="0"/>
              </a:rPr>
              <a:t> (</a:t>
            </a:r>
            <a:r>
              <a:rPr lang="de-DE" sz="1600" b="1" dirty="0" err="1">
                <a:solidFill>
                  <a:srgbClr val="008A88"/>
                </a:solidFill>
                <a:latin typeface="Aptos" panose="020B0004020202020204" pitchFamily="34" charset="0"/>
              </a:rPr>
              <a:t>Allegato</a:t>
            </a:r>
            <a:r>
              <a:rPr lang="de-DE" sz="1600" b="1" dirty="0">
                <a:solidFill>
                  <a:srgbClr val="008A88"/>
                </a:solidFill>
                <a:latin typeface="Aptos" panose="020B0004020202020204" pitchFamily="34" charset="0"/>
              </a:rPr>
              <a:t> II 5 Parte II A</a:t>
            </a:r>
            <a:r>
              <a:rPr lang="de-DE" sz="1600" dirty="0">
                <a:solidFill>
                  <a:srgbClr val="008A88"/>
                </a:solidFill>
                <a:latin typeface="Aptos" panose="020B0004020202020204" pitchFamily="34" charset="0"/>
              </a:rPr>
              <a:t>)</a:t>
            </a:r>
            <a:endParaRPr sz="1600" dirty="0">
              <a:solidFill>
                <a:srgbClr val="008A88"/>
              </a:solidFill>
              <a:latin typeface="Aptos" panose="020B0004020202020204" pitchFamily="34" charset="0"/>
            </a:endParaRPr>
          </a:p>
          <a:p>
            <a:pPr marL="0" lvl="0" indent="0" algn="l" rtl="0">
              <a:lnSpc>
                <a:spcPct val="115000"/>
              </a:lnSpc>
              <a:spcBef>
                <a:spcPts val="0"/>
              </a:spcBef>
              <a:spcAft>
                <a:spcPts val="0"/>
              </a:spcAft>
              <a:buClr>
                <a:schemeClr val="dk1"/>
              </a:buClr>
              <a:buSzPts val="1100"/>
              <a:buFont typeface="Arial"/>
              <a:buNone/>
            </a:pPr>
            <a:r>
              <a:rPr lang="de-DE" sz="1600" b="1" dirty="0">
                <a:solidFill>
                  <a:srgbClr val="008A88"/>
                </a:solidFill>
                <a:latin typeface="Aptos" panose="020B0004020202020204" pitchFamily="34" charset="0"/>
              </a:rPr>
              <a:t>Art. 80 </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Etichettature</a:t>
            </a:r>
            <a:r>
              <a:rPr lang="de-DE" sz="1600" dirty="0">
                <a:solidFill>
                  <a:srgbClr val="008A88"/>
                </a:solidFill>
                <a:latin typeface="Aptos" panose="020B0004020202020204" pitchFamily="34" charset="0"/>
              </a:rPr>
              <a:t>, per le </a:t>
            </a:r>
            <a:r>
              <a:rPr lang="de-DE" sz="1600" dirty="0" err="1">
                <a:solidFill>
                  <a:srgbClr val="008A88"/>
                </a:solidFill>
                <a:latin typeface="Aptos" panose="020B0004020202020204" pitchFamily="34" charset="0"/>
              </a:rPr>
              <a:t>caratteristiche</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ambientali</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e</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sociali</a:t>
            </a:r>
            <a:r>
              <a:rPr lang="de-DE" sz="1600" dirty="0">
                <a:solidFill>
                  <a:srgbClr val="008A88"/>
                </a:solidFill>
                <a:latin typeface="Aptos" panose="020B0004020202020204" pitchFamily="34" charset="0"/>
              </a:rPr>
              <a:t> (</a:t>
            </a:r>
            <a:r>
              <a:rPr lang="de-DE" sz="1600" b="1" dirty="0" err="1">
                <a:solidFill>
                  <a:srgbClr val="008A88"/>
                </a:solidFill>
                <a:latin typeface="Aptos" panose="020B0004020202020204" pitchFamily="34" charset="0"/>
              </a:rPr>
              <a:t>Allegato</a:t>
            </a:r>
            <a:r>
              <a:rPr lang="de-DE" sz="1600" b="1" dirty="0">
                <a:solidFill>
                  <a:srgbClr val="008A88"/>
                </a:solidFill>
                <a:latin typeface="Aptos" panose="020B0004020202020204" pitchFamily="34" charset="0"/>
              </a:rPr>
              <a:t> II 5 Parte II B</a:t>
            </a:r>
            <a:r>
              <a:rPr lang="de-DE" sz="1600" dirty="0">
                <a:solidFill>
                  <a:srgbClr val="008A88"/>
                </a:solidFill>
                <a:latin typeface="Aptos" panose="020B0004020202020204" pitchFamily="34" charset="0"/>
              </a:rPr>
              <a:t>)</a:t>
            </a:r>
            <a:endParaRPr sz="1600" dirty="0">
              <a:solidFill>
                <a:srgbClr val="008A88"/>
              </a:solidFill>
              <a:latin typeface="Aptos" panose="020B0004020202020204" pitchFamily="34" charset="0"/>
            </a:endParaRPr>
          </a:p>
          <a:p>
            <a:pPr marL="0" lvl="0" indent="0" algn="l" rtl="0">
              <a:lnSpc>
                <a:spcPct val="115000"/>
              </a:lnSpc>
              <a:spcBef>
                <a:spcPts val="0"/>
              </a:spcBef>
              <a:spcAft>
                <a:spcPts val="0"/>
              </a:spcAft>
              <a:buClr>
                <a:schemeClr val="dk1"/>
              </a:buClr>
              <a:buSzPts val="1100"/>
              <a:buFont typeface="Arial"/>
              <a:buNone/>
            </a:pPr>
            <a:r>
              <a:rPr lang="de-DE" sz="1600" b="1" dirty="0">
                <a:solidFill>
                  <a:srgbClr val="008A88"/>
                </a:solidFill>
                <a:latin typeface="Aptos" panose="020B0004020202020204" pitchFamily="34" charset="0"/>
              </a:rPr>
              <a:t>Art. 87 </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Disciplinare</a:t>
            </a:r>
            <a:r>
              <a:rPr lang="de-DE" sz="1600" dirty="0">
                <a:solidFill>
                  <a:srgbClr val="008A88"/>
                </a:solidFill>
                <a:latin typeface="Aptos" panose="020B0004020202020204" pitchFamily="34" charset="0"/>
              </a:rPr>
              <a:t> di </a:t>
            </a:r>
            <a:r>
              <a:rPr lang="de-DE" sz="1600" dirty="0" err="1">
                <a:solidFill>
                  <a:srgbClr val="008A88"/>
                </a:solidFill>
                <a:latin typeface="Aptos" panose="020B0004020202020204" pitchFamily="34" charset="0"/>
              </a:rPr>
              <a:t>gara</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e</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capitolato</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speciale</a:t>
            </a:r>
            <a:r>
              <a:rPr lang="de-DE" sz="1600" dirty="0">
                <a:solidFill>
                  <a:srgbClr val="008A88"/>
                </a:solidFill>
                <a:latin typeface="Aptos" panose="020B0004020202020204" pitchFamily="34" charset="0"/>
              </a:rPr>
              <a:t> - Il </a:t>
            </a:r>
            <a:r>
              <a:rPr lang="de-DE" sz="1600" dirty="0" err="1">
                <a:solidFill>
                  <a:srgbClr val="008A88"/>
                </a:solidFill>
                <a:latin typeface="Aptos" panose="020B0004020202020204" pitchFamily="34" charset="0"/>
              </a:rPr>
              <a:t>costo</a:t>
            </a:r>
            <a:r>
              <a:rPr lang="de-DE" sz="1600" dirty="0">
                <a:solidFill>
                  <a:srgbClr val="008A88"/>
                </a:solidFill>
                <a:latin typeface="Aptos" panose="020B0004020202020204" pitchFamily="34" charset="0"/>
              </a:rPr>
              <a:t> del </a:t>
            </a:r>
            <a:r>
              <a:rPr lang="de-DE" sz="1600" dirty="0" err="1">
                <a:solidFill>
                  <a:srgbClr val="008A88"/>
                </a:solidFill>
                <a:latin typeface="Aptos" panose="020B0004020202020204" pitchFamily="34" charset="0"/>
              </a:rPr>
              <a:t>ciclo</a:t>
            </a:r>
            <a:r>
              <a:rPr lang="de-DE" sz="1600" dirty="0">
                <a:solidFill>
                  <a:srgbClr val="008A88"/>
                </a:solidFill>
                <a:latin typeface="Aptos" panose="020B0004020202020204" pitchFamily="34" charset="0"/>
              </a:rPr>
              <a:t> di </a:t>
            </a:r>
            <a:r>
              <a:rPr lang="de-DE" sz="1600" dirty="0" err="1">
                <a:solidFill>
                  <a:srgbClr val="008A88"/>
                </a:solidFill>
                <a:latin typeface="Aptos" panose="020B0004020202020204" pitchFamily="34" charset="0"/>
              </a:rPr>
              <a:t>vita</a:t>
            </a:r>
            <a:r>
              <a:rPr lang="de-DE" sz="1600" dirty="0">
                <a:solidFill>
                  <a:srgbClr val="008A88"/>
                </a:solidFill>
                <a:latin typeface="Aptos" panose="020B0004020202020204" pitchFamily="34" charset="0"/>
              </a:rPr>
              <a:t> (</a:t>
            </a:r>
            <a:r>
              <a:rPr lang="de-DE" sz="1600" b="1" dirty="0" err="1">
                <a:solidFill>
                  <a:srgbClr val="008A88"/>
                </a:solidFill>
                <a:latin typeface="Aptos" panose="020B0004020202020204" pitchFamily="34" charset="0"/>
              </a:rPr>
              <a:t>Allegato</a:t>
            </a:r>
            <a:r>
              <a:rPr lang="de-DE" sz="1600" b="1" dirty="0">
                <a:solidFill>
                  <a:srgbClr val="008A88"/>
                </a:solidFill>
                <a:latin typeface="Aptos" panose="020B0004020202020204" pitchFamily="34" charset="0"/>
              </a:rPr>
              <a:t> II.8 III</a:t>
            </a:r>
            <a:r>
              <a:rPr lang="de-DE" sz="1600" dirty="0">
                <a:solidFill>
                  <a:srgbClr val="008A88"/>
                </a:solidFill>
                <a:latin typeface="Aptos" panose="020B0004020202020204" pitchFamily="34" charset="0"/>
              </a:rPr>
              <a:t>)</a:t>
            </a:r>
            <a:endParaRPr sz="1600" dirty="0">
              <a:solidFill>
                <a:srgbClr val="008A88"/>
              </a:solidFill>
              <a:latin typeface="Aptos" panose="020B0004020202020204" pitchFamily="34" charset="0"/>
            </a:endParaRPr>
          </a:p>
          <a:p>
            <a:pPr marL="0" lvl="0" indent="0" algn="l" rtl="0">
              <a:lnSpc>
                <a:spcPct val="115000"/>
              </a:lnSpc>
              <a:spcBef>
                <a:spcPts val="0"/>
              </a:spcBef>
              <a:spcAft>
                <a:spcPts val="0"/>
              </a:spcAft>
              <a:buClr>
                <a:schemeClr val="dk1"/>
              </a:buClr>
              <a:buSzPts val="1100"/>
              <a:buFont typeface="Arial"/>
              <a:buNone/>
            </a:pPr>
            <a:r>
              <a:rPr lang="de-DE" sz="1600" b="1" dirty="0">
                <a:solidFill>
                  <a:srgbClr val="008A88"/>
                </a:solidFill>
                <a:latin typeface="Aptos" panose="020B0004020202020204" pitchFamily="34" charset="0"/>
              </a:rPr>
              <a:t>Art. 105 </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Rapporti</a:t>
            </a:r>
            <a:r>
              <a:rPr lang="de-DE" sz="1600" dirty="0">
                <a:solidFill>
                  <a:srgbClr val="008A88"/>
                </a:solidFill>
                <a:latin typeface="Aptos" panose="020B0004020202020204" pitchFamily="34" charset="0"/>
              </a:rPr>
              <a:t> di </a:t>
            </a:r>
            <a:r>
              <a:rPr lang="de-DE" sz="1600" dirty="0" err="1">
                <a:solidFill>
                  <a:srgbClr val="008A88"/>
                </a:solidFill>
                <a:latin typeface="Aptos" panose="020B0004020202020204" pitchFamily="34" charset="0"/>
              </a:rPr>
              <a:t>prova</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certificazioni</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altri</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mezzi</a:t>
            </a:r>
            <a:r>
              <a:rPr lang="de-DE" sz="1600" dirty="0">
                <a:solidFill>
                  <a:srgbClr val="008A88"/>
                </a:solidFill>
                <a:latin typeface="Aptos" panose="020B0004020202020204" pitchFamily="34" charset="0"/>
              </a:rPr>
              <a:t> di </a:t>
            </a:r>
            <a:r>
              <a:rPr lang="de-DE" sz="1600" dirty="0" err="1">
                <a:solidFill>
                  <a:srgbClr val="008A88"/>
                </a:solidFill>
                <a:latin typeface="Aptos" panose="020B0004020202020204" pitchFamily="34" charset="0"/>
              </a:rPr>
              <a:t>prova</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costo</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ciclo</a:t>
            </a:r>
            <a:r>
              <a:rPr lang="de-DE" sz="1600" dirty="0">
                <a:solidFill>
                  <a:srgbClr val="008A88"/>
                </a:solidFill>
                <a:latin typeface="Aptos" panose="020B0004020202020204" pitchFamily="34" charset="0"/>
              </a:rPr>
              <a:t> di </a:t>
            </a:r>
            <a:r>
              <a:rPr lang="de-DE" sz="1600" dirty="0" err="1">
                <a:solidFill>
                  <a:srgbClr val="008A88"/>
                </a:solidFill>
                <a:latin typeface="Aptos" panose="020B0004020202020204" pitchFamily="34" charset="0"/>
              </a:rPr>
              <a:t>vita</a:t>
            </a:r>
            <a:r>
              <a:rPr lang="de-DE" sz="1600" dirty="0">
                <a:solidFill>
                  <a:srgbClr val="008A88"/>
                </a:solidFill>
                <a:latin typeface="Aptos" panose="020B0004020202020204" pitchFamily="34" charset="0"/>
              </a:rPr>
              <a:t> (</a:t>
            </a:r>
            <a:r>
              <a:rPr lang="de-DE" sz="1600" b="1" dirty="0" err="1">
                <a:solidFill>
                  <a:srgbClr val="008A88"/>
                </a:solidFill>
                <a:latin typeface="Aptos" panose="020B0004020202020204" pitchFamily="34" charset="0"/>
              </a:rPr>
              <a:t>Allegato</a:t>
            </a:r>
            <a:r>
              <a:rPr lang="de-DE" sz="1600" b="1" dirty="0">
                <a:solidFill>
                  <a:srgbClr val="008A88"/>
                </a:solidFill>
                <a:latin typeface="Aptos" panose="020B0004020202020204" pitchFamily="34" charset="0"/>
              </a:rPr>
              <a:t> II.8 I</a:t>
            </a:r>
            <a:r>
              <a:rPr lang="de-DE" sz="1600" dirty="0">
                <a:solidFill>
                  <a:srgbClr val="008A88"/>
                </a:solidFill>
                <a:latin typeface="Aptos" panose="020B0004020202020204" pitchFamily="34" charset="0"/>
              </a:rPr>
              <a:t>)</a:t>
            </a:r>
            <a:endParaRPr sz="1600" dirty="0">
              <a:solidFill>
                <a:srgbClr val="008A88"/>
              </a:solidFill>
              <a:latin typeface="Aptos" panose="020B0004020202020204" pitchFamily="34" charset="0"/>
            </a:endParaRPr>
          </a:p>
          <a:p>
            <a:pPr marL="0" lvl="0" indent="0" algn="l" rtl="0">
              <a:lnSpc>
                <a:spcPct val="115000"/>
              </a:lnSpc>
              <a:spcBef>
                <a:spcPts val="0"/>
              </a:spcBef>
              <a:spcAft>
                <a:spcPts val="0"/>
              </a:spcAft>
              <a:buClr>
                <a:schemeClr val="dk1"/>
              </a:buClr>
              <a:buSzPts val="1100"/>
              <a:buFont typeface="Arial"/>
              <a:buNone/>
            </a:pPr>
            <a:r>
              <a:rPr lang="de-DE" sz="1600" b="1" dirty="0">
                <a:solidFill>
                  <a:srgbClr val="008A88"/>
                </a:solidFill>
                <a:latin typeface="Aptos" panose="020B0004020202020204" pitchFamily="34" charset="0"/>
              </a:rPr>
              <a:t>Art. 113 </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Clausole</a:t>
            </a:r>
            <a:r>
              <a:rPr lang="de-DE" sz="1600" dirty="0">
                <a:solidFill>
                  <a:srgbClr val="008A88"/>
                </a:solidFill>
                <a:latin typeface="Aptos" panose="020B0004020202020204" pitchFamily="34" charset="0"/>
              </a:rPr>
              <a:t> di </a:t>
            </a:r>
            <a:r>
              <a:rPr lang="de-DE" sz="1600" dirty="0" err="1">
                <a:solidFill>
                  <a:srgbClr val="008A88"/>
                </a:solidFill>
                <a:latin typeface="Aptos" panose="020B0004020202020204" pitchFamily="34" charset="0"/>
              </a:rPr>
              <a:t>esecuzione</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contrattuale</a:t>
            </a:r>
            <a:endParaRPr sz="1600" dirty="0">
              <a:solidFill>
                <a:srgbClr val="008A88"/>
              </a:solidFill>
              <a:latin typeface="Aptos" panose="020B0004020202020204" pitchFamily="34" charset="0"/>
            </a:endParaRPr>
          </a:p>
          <a:p>
            <a:pPr marL="0" lvl="0" indent="0" algn="l" rtl="0">
              <a:lnSpc>
                <a:spcPct val="115000"/>
              </a:lnSpc>
              <a:spcBef>
                <a:spcPts val="0"/>
              </a:spcBef>
              <a:spcAft>
                <a:spcPts val="0"/>
              </a:spcAft>
              <a:buClr>
                <a:schemeClr val="dk1"/>
              </a:buClr>
              <a:buSzPts val="1100"/>
              <a:buFont typeface="Arial"/>
              <a:buNone/>
            </a:pPr>
            <a:r>
              <a:rPr lang="de-DE" sz="1600" b="1" dirty="0">
                <a:solidFill>
                  <a:srgbClr val="008A88"/>
                </a:solidFill>
                <a:latin typeface="Aptos" panose="020B0004020202020204" pitchFamily="34" charset="0"/>
              </a:rPr>
              <a:t>Art. 106 </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Garanzie</a:t>
            </a:r>
            <a:r>
              <a:rPr lang="de-DE" sz="1600" dirty="0">
                <a:solidFill>
                  <a:srgbClr val="008A88"/>
                </a:solidFill>
                <a:latin typeface="Aptos" panose="020B0004020202020204" pitchFamily="34" charset="0"/>
              </a:rPr>
              <a:t> per la </a:t>
            </a:r>
            <a:r>
              <a:rPr lang="de-DE" sz="1600" dirty="0" err="1">
                <a:solidFill>
                  <a:srgbClr val="008A88"/>
                </a:solidFill>
                <a:latin typeface="Aptos" panose="020B0004020202020204" pitchFamily="34" charset="0"/>
              </a:rPr>
              <a:t>partecipazione</a:t>
            </a:r>
            <a:r>
              <a:rPr lang="de-DE" sz="1600" dirty="0">
                <a:solidFill>
                  <a:srgbClr val="008A88"/>
                </a:solidFill>
                <a:latin typeface="Aptos" panose="020B0004020202020204" pitchFamily="34" charset="0"/>
              </a:rPr>
              <a:t> alla </a:t>
            </a:r>
            <a:r>
              <a:rPr lang="de-DE" sz="1600" dirty="0" err="1">
                <a:solidFill>
                  <a:srgbClr val="008A88"/>
                </a:solidFill>
                <a:latin typeface="Aptos" panose="020B0004020202020204" pitchFamily="34" charset="0"/>
              </a:rPr>
              <a:t>procedura</a:t>
            </a:r>
            <a:r>
              <a:rPr lang="de-DE" sz="1600" dirty="0">
                <a:solidFill>
                  <a:srgbClr val="008A88"/>
                </a:solidFill>
                <a:latin typeface="Aptos" panose="020B0004020202020204" pitchFamily="34" charset="0"/>
              </a:rPr>
              <a:t> - </a:t>
            </a:r>
            <a:r>
              <a:rPr lang="de-DE" sz="1600" dirty="0" err="1">
                <a:solidFill>
                  <a:srgbClr val="008A88"/>
                </a:solidFill>
                <a:latin typeface="Aptos" panose="020B0004020202020204" pitchFamily="34" charset="0"/>
              </a:rPr>
              <a:t>Riduzione</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costo</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garanzia</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fidejussoria</a:t>
            </a:r>
            <a:r>
              <a:rPr lang="de-DE" sz="1600" dirty="0">
                <a:solidFill>
                  <a:srgbClr val="008A88"/>
                </a:solidFill>
                <a:latin typeface="Aptos" panose="020B0004020202020204" pitchFamily="34" charset="0"/>
              </a:rPr>
              <a:t> (</a:t>
            </a:r>
            <a:r>
              <a:rPr lang="de-DE" sz="1600" b="1" dirty="0" err="1">
                <a:solidFill>
                  <a:srgbClr val="008A88"/>
                </a:solidFill>
                <a:latin typeface="Aptos" panose="020B0004020202020204" pitchFamily="34" charset="0"/>
              </a:rPr>
              <a:t>Allegato</a:t>
            </a:r>
            <a:r>
              <a:rPr lang="de-DE" sz="1600" b="1" dirty="0">
                <a:solidFill>
                  <a:srgbClr val="008A88"/>
                </a:solidFill>
                <a:latin typeface="Aptos" panose="020B0004020202020204" pitchFamily="34" charset="0"/>
              </a:rPr>
              <a:t> II.13</a:t>
            </a:r>
            <a:r>
              <a:rPr lang="de-DE" sz="1600" dirty="0">
                <a:solidFill>
                  <a:srgbClr val="008A88"/>
                </a:solidFill>
                <a:latin typeface="Aptos" panose="020B0004020202020204" pitchFamily="34" charset="0"/>
              </a:rPr>
              <a:t>)</a:t>
            </a:r>
            <a:endParaRPr sz="1600" dirty="0">
              <a:solidFill>
                <a:srgbClr val="008A88"/>
              </a:solidFill>
              <a:latin typeface="Aptos" panose="020B0004020202020204" pitchFamily="34" charset="0"/>
            </a:endParaRPr>
          </a:p>
          <a:p>
            <a:pPr marL="0" lvl="0" indent="0" algn="l" rtl="0">
              <a:lnSpc>
                <a:spcPct val="115000"/>
              </a:lnSpc>
              <a:spcBef>
                <a:spcPts val="0"/>
              </a:spcBef>
              <a:spcAft>
                <a:spcPts val="0"/>
              </a:spcAft>
              <a:buClr>
                <a:schemeClr val="dk1"/>
              </a:buClr>
              <a:buSzPts val="1100"/>
              <a:buFont typeface="Arial"/>
              <a:buNone/>
            </a:pPr>
            <a:r>
              <a:rPr lang="de-DE" sz="1600" b="1" dirty="0">
                <a:solidFill>
                  <a:srgbClr val="008A88"/>
                </a:solidFill>
                <a:latin typeface="Aptos" panose="020B0004020202020204" pitchFamily="34" charset="0"/>
              </a:rPr>
              <a:t>Art. 107 </a:t>
            </a:r>
            <a:r>
              <a:rPr lang="de-DE" sz="1600" dirty="0">
                <a:solidFill>
                  <a:srgbClr val="008A88"/>
                </a:solidFill>
                <a:latin typeface="Aptos" panose="020B0004020202020204" pitchFamily="34" charset="0"/>
              </a:rPr>
              <a:t>– Principi </a:t>
            </a:r>
            <a:r>
              <a:rPr lang="de-DE" sz="1600" dirty="0" err="1">
                <a:solidFill>
                  <a:srgbClr val="008A88"/>
                </a:solidFill>
                <a:latin typeface="Aptos" panose="020B0004020202020204" pitchFamily="34" charset="0"/>
              </a:rPr>
              <a:t>generali</a:t>
            </a:r>
            <a:r>
              <a:rPr lang="de-DE" sz="1600" dirty="0">
                <a:solidFill>
                  <a:srgbClr val="008A88"/>
                </a:solidFill>
                <a:latin typeface="Aptos" panose="020B0004020202020204" pitchFamily="34" charset="0"/>
              </a:rPr>
              <a:t> in materia di </a:t>
            </a:r>
            <a:r>
              <a:rPr lang="de-DE" sz="1600" dirty="0" err="1">
                <a:solidFill>
                  <a:srgbClr val="008A88"/>
                </a:solidFill>
                <a:latin typeface="Aptos" panose="020B0004020202020204" pitchFamily="34" charset="0"/>
              </a:rPr>
              <a:t>esclusione</a:t>
            </a:r>
            <a:endParaRPr sz="1600" dirty="0">
              <a:solidFill>
                <a:srgbClr val="008A88"/>
              </a:solidFill>
              <a:latin typeface="Aptos" panose="020B0004020202020204" pitchFamily="34" charset="0"/>
            </a:endParaRPr>
          </a:p>
          <a:p>
            <a:pPr marL="0" lvl="0" indent="0" algn="l" rtl="0">
              <a:lnSpc>
                <a:spcPct val="115000"/>
              </a:lnSpc>
              <a:spcBef>
                <a:spcPts val="0"/>
              </a:spcBef>
              <a:spcAft>
                <a:spcPts val="0"/>
              </a:spcAft>
              <a:buClr>
                <a:schemeClr val="dk1"/>
              </a:buClr>
              <a:buSzPts val="1100"/>
              <a:buFont typeface="Arial"/>
              <a:buNone/>
            </a:pPr>
            <a:r>
              <a:rPr lang="de-DE" sz="1600" b="1" dirty="0">
                <a:solidFill>
                  <a:srgbClr val="008A88"/>
                </a:solidFill>
                <a:latin typeface="Aptos" panose="020B0004020202020204" pitchFamily="34" charset="0"/>
              </a:rPr>
              <a:t>Art. 108 </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Criteri</a:t>
            </a:r>
            <a:r>
              <a:rPr lang="de-DE" sz="1600" dirty="0">
                <a:solidFill>
                  <a:srgbClr val="008A88"/>
                </a:solidFill>
                <a:latin typeface="Aptos" panose="020B0004020202020204" pitchFamily="34" charset="0"/>
              </a:rPr>
              <a:t> di </a:t>
            </a:r>
            <a:r>
              <a:rPr lang="de-DE" sz="1600" dirty="0" err="1">
                <a:solidFill>
                  <a:srgbClr val="008A88"/>
                </a:solidFill>
                <a:latin typeface="Aptos" panose="020B0004020202020204" pitchFamily="34" charset="0"/>
              </a:rPr>
              <a:t>aggiudicazione</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Offerta</a:t>
            </a:r>
            <a:r>
              <a:rPr lang="de-DE" sz="1600" dirty="0">
                <a:solidFill>
                  <a:srgbClr val="008A88"/>
                </a:solidFill>
                <a:latin typeface="Aptos" panose="020B0004020202020204" pitchFamily="34" charset="0"/>
              </a:rPr>
              <a:t> </a:t>
            </a:r>
            <a:r>
              <a:rPr lang="de-DE" sz="1600" dirty="0" err="1">
                <a:solidFill>
                  <a:srgbClr val="008A88"/>
                </a:solidFill>
                <a:latin typeface="Aptos" panose="020B0004020202020204" pitchFamily="34" charset="0"/>
              </a:rPr>
              <a:t>economicamente</a:t>
            </a:r>
            <a:r>
              <a:rPr lang="de-DE" sz="1600" dirty="0">
                <a:solidFill>
                  <a:srgbClr val="008A88"/>
                </a:solidFill>
                <a:latin typeface="Aptos" panose="020B0004020202020204" pitchFamily="34" charset="0"/>
              </a:rPr>
              <a:t> più </a:t>
            </a:r>
            <a:r>
              <a:rPr lang="de-DE" sz="1600" dirty="0" err="1">
                <a:solidFill>
                  <a:srgbClr val="008A88"/>
                </a:solidFill>
                <a:latin typeface="Aptos" panose="020B0004020202020204" pitchFamily="34" charset="0"/>
              </a:rPr>
              <a:t>vantaggiosa</a:t>
            </a:r>
            <a:r>
              <a:rPr lang="de-DE" sz="1600" dirty="0">
                <a:solidFill>
                  <a:srgbClr val="008A88"/>
                </a:solidFill>
                <a:latin typeface="Aptos" panose="020B0004020202020204" pitchFamily="34" charset="0"/>
              </a:rPr>
              <a:t>)</a:t>
            </a:r>
            <a:endParaRPr sz="1600" dirty="0">
              <a:solidFill>
                <a:srgbClr val="008A88"/>
              </a:solidFill>
              <a:latin typeface="Aptos" panose="020B0004020202020204" pitchFamily="34" charset="0"/>
            </a:endParaRPr>
          </a:p>
          <a:p>
            <a:pPr marL="0" lvl="0" indent="0" algn="l" rtl="0">
              <a:lnSpc>
                <a:spcPct val="115000"/>
              </a:lnSpc>
              <a:spcBef>
                <a:spcPts val="0"/>
              </a:spcBef>
              <a:spcAft>
                <a:spcPts val="0"/>
              </a:spcAft>
              <a:buClr>
                <a:schemeClr val="dk1"/>
              </a:buClr>
              <a:buSzPts val="1100"/>
              <a:buFont typeface="Arial"/>
              <a:buNone/>
            </a:pPr>
            <a:r>
              <a:rPr lang="de-DE" sz="1600" b="1" dirty="0">
                <a:solidFill>
                  <a:srgbClr val="008A88"/>
                </a:solidFill>
                <a:latin typeface="Aptos" panose="020B0004020202020204" pitchFamily="34" charset="0"/>
              </a:rPr>
              <a:t>Art. 41</a:t>
            </a:r>
            <a:r>
              <a:rPr lang="de-DE" sz="1600" b="1" dirty="0">
                <a:solidFill>
                  <a:srgbClr val="C00000"/>
                </a:solidFill>
                <a:latin typeface="Aptos" panose="020B0004020202020204" pitchFamily="34" charset="0"/>
              </a:rPr>
              <a:t> </a:t>
            </a:r>
            <a:r>
              <a:rPr lang="de-DE" sz="1600" dirty="0">
                <a:solidFill>
                  <a:schemeClr val="dk1"/>
                </a:solidFill>
                <a:latin typeface="Aptos" panose="020B0004020202020204" pitchFamily="34" charset="0"/>
              </a:rPr>
              <a:t>– </a:t>
            </a:r>
            <a:r>
              <a:rPr lang="de-DE" sz="1600" dirty="0" err="1">
                <a:solidFill>
                  <a:schemeClr val="dk1"/>
                </a:solidFill>
                <a:latin typeface="Aptos" panose="020B0004020202020204" pitchFamily="34" charset="0"/>
              </a:rPr>
              <a:t>Progettazione</a:t>
            </a:r>
            <a:r>
              <a:rPr lang="de-DE" sz="1600" dirty="0">
                <a:solidFill>
                  <a:schemeClr val="dk1"/>
                </a:solidFill>
                <a:latin typeface="Aptos" panose="020B0004020202020204" pitchFamily="34" charset="0"/>
              </a:rPr>
              <a:t> di </a:t>
            </a:r>
            <a:r>
              <a:rPr lang="de-DE" sz="1600" dirty="0" err="1">
                <a:solidFill>
                  <a:schemeClr val="dk1"/>
                </a:solidFill>
                <a:latin typeface="Aptos" panose="020B0004020202020204" pitchFamily="34" charset="0"/>
              </a:rPr>
              <a:t>lavori</a:t>
            </a:r>
            <a:r>
              <a:rPr lang="de-DE" sz="1600" dirty="0">
                <a:solidFill>
                  <a:schemeClr val="dk1"/>
                </a:solidFill>
                <a:latin typeface="Aptos" panose="020B0004020202020204" pitchFamily="34" charset="0"/>
              </a:rPr>
              <a:t> </a:t>
            </a:r>
            <a:r>
              <a:rPr lang="de-DE" sz="1600" dirty="0" err="1">
                <a:solidFill>
                  <a:schemeClr val="dk1"/>
                </a:solidFill>
                <a:latin typeface="Aptos" panose="020B0004020202020204" pitchFamily="34" charset="0"/>
              </a:rPr>
              <a:t>pubblici</a:t>
            </a:r>
            <a:r>
              <a:rPr lang="de-DE" sz="1600" dirty="0">
                <a:solidFill>
                  <a:schemeClr val="dk1"/>
                </a:solidFill>
                <a:latin typeface="Aptos" panose="020B0004020202020204" pitchFamily="34" charset="0"/>
              </a:rPr>
              <a:t> (</a:t>
            </a:r>
            <a:r>
              <a:rPr lang="de-DE" sz="1600" b="1" dirty="0" err="1">
                <a:solidFill>
                  <a:srgbClr val="7030A0"/>
                </a:solidFill>
                <a:latin typeface="Aptos" panose="020B0004020202020204" pitchFamily="34" charset="0"/>
              </a:rPr>
              <a:t>Allegato</a:t>
            </a:r>
            <a:r>
              <a:rPr lang="de-DE" sz="1600" b="1" dirty="0">
                <a:solidFill>
                  <a:srgbClr val="7030A0"/>
                </a:solidFill>
                <a:latin typeface="Aptos" panose="020B0004020202020204" pitchFamily="34" charset="0"/>
              </a:rPr>
              <a:t> II.7</a:t>
            </a:r>
            <a:r>
              <a:rPr lang="de-DE" sz="1600" dirty="0">
                <a:solidFill>
                  <a:schemeClr val="dk1"/>
                </a:solidFill>
                <a:latin typeface="Aptos" panose="020B0004020202020204" pitchFamily="34" charset="0"/>
              </a:rPr>
              <a:t>)</a:t>
            </a:r>
            <a:endParaRPr sz="1700" dirty="0">
              <a:solidFill>
                <a:schemeClr val="dk1"/>
              </a:solidFill>
              <a:latin typeface="Aptos" panose="020B0004020202020204" pitchFamily="34" charset="0"/>
            </a:endParaRPr>
          </a:p>
          <a:p>
            <a:pPr marL="0" lvl="0" indent="0" algn="l" rtl="0">
              <a:lnSpc>
                <a:spcPct val="115000"/>
              </a:lnSpc>
              <a:spcBef>
                <a:spcPts val="0"/>
              </a:spcBef>
              <a:spcAft>
                <a:spcPts val="0"/>
              </a:spcAft>
              <a:buClr>
                <a:schemeClr val="dk1"/>
              </a:buClr>
              <a:buSzPts val="1100"/>
              <a:buFont typeface="Arial"/>
              <a:buNone/>
            </a:pPr>
            <a:r>
              <a:rPr lang="de-DE" sz="1600" b="1" dirty="0">
                <a:solidFill>
                  <a:schemeClr val="dk1"/>
                </a:solidFill>
                <a:latin typeface="Aptos" panose="020B0004020202020204" pitchFamily="34" charset="0"/>
              </a:rPr>
              <a:t>Art. 185 </a:t>
            </a:r>
            <a:r>
              <a:rPr lang="de-DE" sz="1600" dirty="0">
                <a:solidFill>
                  <a:schemeClr val="dk1"/>
                </a:solidFill>
                <a:latin typeface="Aptos" panose="020B0004020202020204" pitchFamily="34" charset="0"/>
              </a:rPr>
              <a:t>– </a:t>
            </a:r>
            <a:r>
              <a:rPr lang="de-DE" sz="1600" dirty="0" err="1">
                <a:solidFill>
                  <a:schemeClr val="dk1"/>
                </a:solidFill>
                <a:latin typeface="Aptos" panose="020B0004020202020204" pitchFamily="34" charset="0"/>
              </a:rPr>
              <a:t>Criteri</a:t>
            </a:r>
            <a:r>
              <a:rPr lang="de-DE" sz="1600" dirty="0">
                <a:solidFill>
                  <a:schemeClr val="dk1"/>
                </a:solidFill>
                <a:latin typeface="Aptos" panose="020B0004020202020204" pitchFamily="34" charset="0"/>
              </a:rPr>
              <a:t> per le </a:t>
            </a:r>
            <a:r>
              <a:rPr lang="de-DE" sz="1600" dirty="0" err="1">
                <a:solidFill>
                  <a:schemeClr val="dk1"/>
                </a:solidFill>
                <a:latin typeface="Aptos" panose="020B0004020202020204" pitchFamily="34" charset="0"/>
              </a:rPr>
              <a:t>concessioni</a:t>
            </a:r>
            <a:endParaRPr sz="1600" dirty="0">
              <a:solidFill>
                <a:schemeClr val="dk1"/>
              </a:solidFill>
              <a:latin typeface="Aptos" panose="020B0004020202020204" pitchFamily="34" charset="0"/>
            </a:endParaRPr>
          </a:p>
          <a:p>
            <a:pPr marL="0" lvl="0" indent="0" algn="l" rtl="0">
              <a:lnSpc>
                <a:spcPct val="115000"/>
              </a:lnSpc>
              <a:spcBef>
                <a:spcPts val="0"/>
              </a:spcBef>
              <a:spcAft>
                <a:spcPts val="0"/>
              </a:spcAft>
              <a:buNone/>
            </a:pPr>
            <a:r>
              <a:rPr lang="de-DE" sz="1600" b="1" dirty="0">
                <a:solidFill>
                  <a:schemeClr val="dk1"/>
                </a:solidFill>
                <a:latin typeface="Aptos" panose="020B0004020202020204" pitchFamily="34" charset="0"/>
              </a:rPr>
              <a:t>Art. 77 </a:t>
            </a:r>
            <a:r>
              <a:rPr lang="de-DE" sz="1600" dirty="0">
                <a:solidFill>
                  <a:schemeClr val="dk1"/>
                </a:solidFill>
                <a:latin typeface="Aptos" panose="020B0004020202020204" pitchFamily="34" charset="0"/>
              </a:rPr>
              <a:t>– </a:t>
            </a:r>
            <a:r>
              <a:rPr lang="de-DE" sz="1600" dirty="0" err="1">
                <a:solidFill>
                  <a:schemeClr val="dk1"/>
                </a:solidFill>
                <a:latin typeface="Aptos" panose="020B0004020202020204" pitchFamily="34" charset="0"/>
              </a:rPr>
              <a:t>Consultazioni</a:t>
            </a:r>
            <a:r>
              <a:rPr lang="de-DE" sz="1600" dirty="0">
                <a:solidFill>
                  <a:schemeClr val="dk1"/>
                </a:solidFill>
                <a:latin typeface="Aptos" panose="020B0004020202020204" pitchFamily="34" charset="0"/>
              </a:rPr>
              <a:t> </a:t>
            </a:r>
            <a:r>
              <a:rPr lang="de-DE" sz="1600" dirty="0" err="1">
                <a:solidFill>
                  <a:schemeClr val="dk1"/>
                </a:solidFill>
                <a:latin typeface="Aptos" panose="020B0004020202020204" pitchFamily="34" charset="0"/>
              </a:rPr>
              <a:t>preliminari</a:t>
            </a:r>
            <a:r>
              <a:rPr lang="de-DE" sz="1600" dirty="0">
                <a:solidFill>
                  <a:schemeClr val="dk1"/>
                </a:solidFill>
                <a:latin typeface="Aptos" panose="020B0004020202020204" pitchFamily="34" charset="0"/>
              </a:rPr>
              <a:t> di </a:t>
            </a:r>
            <a:r>
              <a:rPr lang="de-DE" sz="1600" dirty="0" err="1">
                <a:solidFill>
                  <a:schemeClr val="dk1"/>
                </a:solidFill>
                <a:latin typeface="Aptos" panose="020B0004020202020204" pitchFamily="34" charset="0"/>
              </a:rPr>
              <a:t>mercato</a:t>
            </a:r>
            <a:endParaRPr sz="2200" dirty="0">
              <a:latin typeface="Aptos" panose="020B00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a:spLocks noGrp="1"/>
          </p:cNvSpPr>
          <p:nvPr>
            <p:ph type="title"/>
          </p:nvPr>
        </p:nvSpPr>
        <p:spPr>
          <a:xfrm>
            <a:off x="594360" y="1074974"/>
            <a:ext cx="6030973"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sz="4000" dirty="0" err="1">
                <a:latin typeface="Aptos Serif" panose="02020604070405020304" pitchFamily="18" charset="0"/>
                <a:ea typeface="Arial"/>
                <a:cs typeface="Aptos Serif" panose="02020604070405020304" pitchFamily="18" charset="0"/>
                <a:sym typeface="Arial"/>
              </a:rPr>
              <a:t>Nozioni</a:t>
            </a:r>
            <a:r>
              <a:rPr lang="de-DE" sz="4000" dirty="0">
                <a:latin typeface="Aptos Serif" panose="02020604070405020304" pitchFamily="18" charset="0"/>
                <a:ea typeface="Arial"/>
                <a:cs typeface="Aptos Serif" panose="02020604070405020304" pitchFamily="18" charset="0"/>
                <a:sym typeface="Arial"/>
              </a:rPr>
              <a:t> di </a:t>
            </a:r>
            <a:r>
              <a:rPr lang="de-DE" sz="4000" dirty="0" err="1">
                <a:latin typeface="Aptos Serif" panose="02020604070405020304" pitchFamily="18" charset="0"/>
                <a:ea typeface="Arial"/>
                <a:cs typeface="Aptos Serif" panose="02020604070405020304" pitchFamily="18" charset="0"/>
                <a:sym typeface="Arial"/>
              </a:rPr>
              <a:t>base</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sugli</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appalti</a:t>
            </a:r>
            <a:r>
              <a:rPr lang="de-DE" sz="4000" dirty="0">
                <a:latin typeface="Aptos Serif" panose="02020604070405020304" pitchFamily="18" charset="0"/>
                <a:ea typeface="Arial"/>
                <a:cs typeface="Aptos Serif" panose="02020604070405020304" pitchFamily="18" charset="0"/>
                <a:sym typeface="Arial"/>
              </a:rPr>
              <a:t> </a:t>
            </a:r>
            <a:r>
              <a:rPr lang="de-DE" sz="4000" dirty="0" err="1">
                <a:latin typeface="Aptos Serif" panose="02020604070405020304" pitchFamily="18" charset="0"/>
                <a:ea typeface="Arial"/>
                <a:cs typeface="Aptos Serif" panose="02020604070405020304" pitchFamily="18" charset="0"/>
                <a:sym typeface="Arial"/>
              </a:rPr>
              <a:t>sostenibili</a:t>
            </a:r>
            <a:r>
              <a:rPr lang="de-DE" sz="4000" dirty="0">
                <a:latin typeface="Aptos Serif" panose="02020604070405020304" pitchFamily="18" charset="0"/>
                <a:ea typeface="Arial"/>
                <a:cs typeface="Aptos Serif" panose="02020604070405020304" pitchFamily="18" charset="0"/>
                <a:sym typeface="Arial"/>
              </a:rPr>
              <a:t> </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118" name="Google Shape;118;p8"/>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dirty="0">
                <a:latin typeface="Aptos" panose="020B0004020202020204" pitchFamily="34" charset="0"/>
                <a:sym typeface="Arial"/>
              </a:rPr>
              <a:t>In </a:t>
            </a:r>
            <a:r>
              <a:rPr lang="de-DE" dirty="0" err="1">
                <a:latin typeface="Aptos" panose="020B0004020202020204" pitchFamily="34" charset="0"/>
                <a:sym typeface="Arial"/>
              </a:rPr>
              <a:t>che</a:t>
            </a:r>
            <a:r>
              <a:rPr lang="de-DE" dirty="0">
                <a:latin typeface="Aptos" panose="020B0004020202020204" pitchFamily="34" charset="0"/>
                <a:sym typeface="Arial"/>
              </a:rPr>
              <a:t> </a:t>
            </a:r>
            <a:r>
              <a:rPr lang="de-DE" dirty="0" err="1">
                <a:latin typeface="Aptos" panose="020B0004020202020204" pitchFamily="34" charset="0"/>
                <a:sym typeface="Arial"/>
              </a:rPr>
              <a:t>cosa</a:t>
            </a:r>
            <a:r>
              <a:rPr lang="de-DE" dirty="0">
                <a:latin typeface="Aptos" panose="020B0004020202020204" pitchFamily="34" charset="0"/>
                <a:sym typeface="Arial"/>
              </a:rPr>
              <a:t> </a:t>
            </a:r>
            <a:r>
              <a:rPr lang="de-DE" dirty="0" err="1">
                <a:latin typeface="Aptos" panose="020B0004020202020204" pitchFamily="34" charset="0"/>
                <a:sym typeface="Arial"/>
              </a:rPr>
              <a:t>consiste</a:t>
            </a:r>
            <a:r>
              <a:rPr lang="de-DE" dirty="0">
                <a:latin typeface="Aptos" panose="020B0004020202020204" pitchFamily="34" charset="0"/>
                <a:sym typeface="Arial"/>
              </a:rPr>
              <a:t> </a:t>
            </a:r>
            <a:r>
              <a:rPr lang="de-DE" dirty="0" err="1">
                <a:latin typeface="Aptos" panose="020B0004020202020204" pitchFamily="34" charset="0"/>
                <a:sym typeface="Arial"/>
              </a:rPr>
              <a:t>un</a:t>
            </a:r>
            <a:r>
              <a:rPr lang="de-DE" dirty="0">
                <a:latin typeface="Aptos" panose="020B0004020202020204" pitchFamily="34" charset="0"/>
                <a:sym typeface="Arial"/>
              </a:rPr>
              <a:t> </a:t>
            </a:r>
            <a:r>
              <a:rPr lang="de-DE" dirty="0" err="1">
                <a:latin typeface="Aptos" panose="020B0004020202020204" pitchFamily="34" charset="0"/>
              </a:rPr>
              <a:t>appalto</a:t>
            </a:r>
            <a:r>
              <a:rPr lang="de-DE" dirty="0">
                <a:latin typeface="Aptos" panose="020B0004020202020204" pitchFamily="34" charset="0"/>
                <a:sym typeface="Arial"/>
              </a:rPr>
              <a:t> </a:t>
            </a:r>
            <a:r>
              <a:rPr lang="de-DE" dirty="0" err="1">
                <a:latin typeface="Aptos" panose="020B0004020202020204" pitchFamily="34" charset="0"/>
                <a:sym typeface="Arial"/>
              </a:rPr>
              <a:t>sostenibile</a:t>
            </a:r>
            <a:r>
              <a:rPr lang="de-DE" dirty="0">
                <a:latin typeface="Aptos" panose="020B0004020202020204" pitchFamily="34" charset="0"/>
                <a:sym typeface="Arial"/>
              </a:rPr>
              <a:t>?</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sym typeface="Arial"/>
              </a:rPr>
              <a:t>Perché</a:t>
            </a:r>
            <a:r>
              <a:rPr lang="de-DE" dirty="0">
                <a:latin typeface="Aptos" panose="020B0004020202020204" pitchFamily="34" charset="0"/>
                <a:sym typeface="Arial"/>
              </a:rPr>
              <a:t> </a:t>
            </a:r>
            <a:r>
              <a:rPr lang="de-DE" dirty="0" err="1">
                <a:latin typeface="Aptos" panose="020B0004020202020204" pitchFamily="34" charset="0"/>
                <a:sym typeface="Arial"/>
              </a:rPr>
              <a:t>è</a:t>
            </a:r>
            <a:r>
              <a:rPr lang="de-DE" dirty="0">
                <a:latin typeface="Aptos" panose="020B0004020202020204" pitchFamily="34" charset="0"/>
                <a:sym typeface="Arial"/>
              </a:rPr>
              <a:t> </a:t>
            </a:r>
            <a:r>
              <a:rPr lang="de-DE" dirty="0" err="1">
                <a:latin typeface="Aptos" panose="020B0004020202020204" pitchFamily="34" charset="0"/>
                <a:sym typeface="Arial"/>
              </a:rPr>
              <a:t>importante</a:t>
            </a:r>
            <a:r>
              <a:rPr lang="de-DE" dirty="0">
                <a:latin typeface="Aptos" panose="020B0004020202020204" pitchFamily="34" charset="0"/>
                <a:sym typeface="Arial"/>
              </a:rPr>
              <a:t>?</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sym typeface="Arial"/>
              </a:rPr>
              <a:t>Strumenti</a:t>
            </a:r>
            <a:r>
              <a:rPr lang="de-DE" dirty="0">
                <a:latin typeface="Aptos" panose="020B0004020202020204" pitchFamily="34" charset="0"/>
                <a:sym typeface="Arial"/>
              </a:rPr>
              <a:t> per </a:t>
            </a:r>
            <a:r>
              <a:rPr lang="de-DE" dirty="0" err="1">
                <a:latin typeface="Aptos" panose="020B0004020202020204" pitchFamily="34" charset="0"/>
                <a:sym typeface="Arial"/>
              </a:rPr>
              <a:t>l’implementazione</a:t>
            </a:r>
            <a:r>
              <a:rPr lang="de-DE" dirty="0">
                <a:latin typeface="Aptos" panose="020B0004020202020204" pitchFamily="34" charset="0"/>
                <a:sym typeface="Arial"/>
              </a:rPr>
              <a:t>: </a:t>
            </a:r>
            <a:r>
              <a:rPr lang="de-DE" dirty="0" err="1">
                <a:latin typeface="Aptos" panose="020B0004020202020204" pitchFamily="34" charset="0"/>
              </a:rPr>
              <a:t>etichette</a:t>
            </a:r>
            <a:r>
              <a:rPr lang="de-DE" dirty="0">
                <a:latin typeface="Aptos" panose="020B0004020202020204" pitchFamily="34" charset="0"/>
              </a:rPr>
              <a:t> </a:t>
            </a:r>
            <a:r>
              <a:rPr lang="de-DE" dirty="0" err="1">
                <a:latin typeface="Aptos" panose="020B0004020202020204" pitchFamily="34" charset="0"/>
              </a:rPr>
              <a:t>ambientali</a:t>
            </a:r>
            <a:r>
              <a:rPr lang="de-DE" dirty="0">
                <a:latin typeface="Aptos" panose="020B0004020202020204" pitchFamily="34" charset="0"/>
              </a:rPr>
              <a:t> </a:t>
            </a:r>
            <a:endParaRPr dirty="0">
              <a:latin typeface="Aptos" panose="020B0004020202020204" pitchFamily="34" charset="0"/>
              <a:sym typeface="Arial"/>
            </a:endParaRPr>
          </a:p>
        </p:txBody>
      </p:sp>
      <p:sp>
        <p:nvSpPr>
          <p:cNvPr id="119" name="Google Shape;119;p8"/>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3d6f05a6de1_0_39"/>
          <p:cNvSpPr txBox="1">
            <a:spLocks noGrp="1"/>
          </p:cNvSpPr>
          <p:nvPr>
            <p:ph type="title"/>
          </p:nvPr>
        </p:nvSpPr>
        <p:spPr>
          <a:xfrm>
            <a:off x="609600" y="381288"/>
            <a:ext cx="10972800" cy="1574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de-DE">
                <a:latin typeface="Aptos Serif" panose="02020604070405020304" pitchFamily="18" charset="0"/>
                <a:cs typeface="Aptos Serif" panose="02020604070405020304" pitchFamily="18" charset="0"/>
              </a:rPr>
              <a:t>ART 57: I CAM e il GPP Obbligatorio </a:t>
            </a:r>
            <a:endParaRPr>
              <a:latin typeface="Aptos Serif" panose="02020604070405020304" pitchFamily="18" charset="0"/>
              <a:cs typeface="Aptos Serif" panose="02020604070405020304" pitchFamily="18" charset="0"/>
            </a:endParaRPr>
          </a:p>
        </p:txBody>
      </p:sp>
      <p:sp>
        <p:nvSpPr>
          <p:cNvPr id="320" name="Google Shape;320;g3d6f05a6de1_0_39"/>
          <p:cNvSpPr txBox="1">
            <a:spLocks noGrp="1"/>
          </p:cNvSpPr>
          <p:nvPr>
            <p:ph type="body" idx="1"/>
          </p:nvPr>
        </p:nvSpPr>
        <p:spPr>
          <a:xfrm>
            <a:off x="738401" y="2390775"/>
            <a:ext cx="9837300" cy="3597600"/>
          </a:xfrm>
          <a:prstGeom prst="rect">
            <a:avLst/>
          </a:prstGeom>
        </p:spPr>
        <p:txBody>
          <a:bodyPr spcFirstLastPara="1" wrap="square" lIns="0" tIns="45700" rIns="91425" bIns="45700" anchor="t" anchorCtr="0">
            <a:noAutofit/>
          </a:bodyPr>
          <a:lstStyle/>
          <a:p>
            <a:pPr marL="0" lvl="0" indent="0" algn="l" rtl="0">
              <a:spcBef>
                <a:spcPts val="1800"/>
              </a:spcBef>
              <a:spcAft>
                <a:spcPts val="0"/>
              </a:spcAft>
              <a:buClr>
                <a:schemeClr val="dk1"/>
              </a:buClr>
              <a:buSzPts val="1100"/>
              <a:buFont typeface="Arial"/>
              <a:buNone/>
            </a:pPr>
            <a:r>
              <a:rPr lang="de-DE" sz="2200" dirty="0">
                <a:solidFill>
                  <a:schemeClr val="dk1"/>
                </a:solidFill>
                <a:latin typeface="Aptos" panose="020B0004020202020204" pitchFamily="34" charset="0"/>
              </a:rPr>
              <a:t>In Italia, </a:t>
            </a:r>
            <a:r>
              <a:rPr lang="de-DE" sz="2200" dirty="0" err="1">
                <a:solidFill>
                  <a:schemeClr val="dk1"/>
                </a:solidFill>
                <a:latin typeface="Aptos" panose="020B0004020202020204" pitchFamily="34" charset="0"/>
              </a:rPr>
              <a:t>l'applicazione</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dei</a:t>
            </a:r>
            <a:r>
              <a:rPr lang="de-DE" sz="2200" dirty="0">
                <a:solidFill>
                  <a:schemeClr val="dk1"/>
                </a:solidFill>
                <a:latin typeface="Aptos" panose="020B0004020202020204" pitchFamily="34" charset="0"/>
              </a:rPr>
              <a:t> Criteri Ambientali Minimi (CAM) </a:t>
            </a:r>
            <a:r>
              <a:rPr lang="de-DE" sz="2200" dirty="0" err="1">
                <a:solidFill>
                  <a:schemeClr val="dk1"/>
                </a:solidFill>
                <a:latin typeface="Aptos" panose="020B0004020202020204" pitchFamily="34" charset="0"/>
              </a:rPr>
              <a:t>definiti</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dal</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Ministero</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dell'Ambiente</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e</a:t>
            </a:r>
            <a:r>
              <a:rPr lang="de-DE" sz="2200" dirty="0">
                <a:solidFill>
                  <a:schemeClr val="dk1"/>
                </a:solidFill>
                <a:latin typeface="Aptos" panose="020B0004020202020204" pitchFamily="34" charset="0"/>
              </a:rPr>
              <a:t> della </a:t>
            </a:r>
            <a:r>
              <a:rPr lang="de-DE" sz="2200" dirty="0" err="1">
                <a:solidFill>
                  <a:schemeClr val="dk1"/>
                </a:solidFill>
                <a:latin typeface="Aptos" panose="020B0004020202020204" pitchFamily="34" charset="0"/>
              </a:rPr>
              <a:t>Sicurezza</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Energetica</a:t>
            </a:r>
            <a:r>
              <a:rPr lang="de-DE" sz="2200" dirty="0">
                <a:solidFill>
                  <a:schemeClr val="dk1"/>
                </a:solidFill>
                <a:latin typeface="Aptos" panose="020B0004020202020204" pitchFamily="34" charset="0"/>
              </a:rPr>
              <a:t> (MASE) </a:t>
            </a:r>
            <a:r>
              <a:rPr lang="de-DE" sz="2200" dirty="0" err="1">
                <a:solidFill>
                  <a:schemeClr val="dk1"/>
                </a:solidFill>
                <a:latin typeface="Aptos" panose="020B0004020202020204" pitchFamily="34" charset="0"/>
              </a:rPr>
              <a:t>è</a:t>
            </a:r>
            <a:r>
              <a:rPr lang="de-DE" sz="2200" dirty="0">
                <a:solidFill>
                  <a:schemeClr val="dk1"/>
                </a:solidFill>
                <a:latin typeface="Aptos" panose="020B0004020202020204" pitchFamily="34" charset="0"/>
              </a:rPr>
              <a:t> </a:t>
            </a:r>
            <a:r>
              <a:rPr lang="de-DE" sz="2200" b="1" dirty="0" err="1">
                <a:solidFill>
                  <a:schemeClr val="dk1"/>
                </a:solidFill>
                <a:latin typeface="Aptos" panose="020B0004020202020204" pitchFamily="34" charset="0"/>
              </a:rPr>
              <a:t>obbligatoria</a:t>
            </a:r>
            <a:r>
              <a:rPr lang="de-DE" sz="2200" dirty="0">
                <a:solidFill>
                  <a:schemeClr val="dk1"/>
                </a:solidFill>
                <a:latin typeface="Aptos" panose="020B0004020202020204" pitchFamily="34" charset="0"/>
              </a:rPr>
              <a:t> per </a:t>
            </a:r>
            <a:r>
              <a:rPr lang="de-DE" sz="2200" dirty="0" err="1">
                <a:solidFill>
                  <a:schemeClr val="dk1"/>
                </a:solidFill>
                <a:latin typeface="Aptos" panose="020B0004020202020204" pitchFamily="34" charset="0"/>
              </a:rPr>
              <a:t>legge</a:t>
            </a:r>
            <a:r>
              <a:rPr lang="de-DE" sz="2200" dirty="0">
                <a:solidFill>
                  <a:schemeClr val="dk1"/>
                </a:solidFill>
                <a:latin typeface="Aptos" panose="020B0004020202020204" pitchFamily="34" charset="0"/>
              </a:rPr>
              <a:t> (Art. 57 </a:t>
            </a:r>
            <a:r>
              <a:rPr lang="de-DE" sz="2200" dirty="0" err="1">
                <a:solidFill>
                  <a:schemeClr val="dk1"/>
                </a:solidFill>
                <a:latin typeface="Aptos" panose="020B0004020202020204" pitchFamily="34" charset="0"/>
              </a:rPr>
              <a:t>comma</a:t>
            </a:r>
            <a:r>
              <a:rPr lang="de-DE" sz="2200" dirty="0">
                <a:solidFill>
                  <a:schemeClr val="dk1"/>
                </a:solidFill>
                <a:latin typeface="Aptos" panose="020B0004020202020204" pitchFamily="34" charset="0"/>
              </a:rPr>
              <a:t> 2 del </a:t>
            </a:r>
            <a:r>
              <a:rPr lang="de-DE" sz="2200" dirty="0" err="1">
                <a:solidFill>
                  <a:schemeClr val="dk1"/>
                </a:solidFill>
                <a:latin typeface="Aptos" panose="020B0004020202020204" pitchFamily="34" charset="0"/>
              </a:rPr>
              <a:t>Codice</a:t>
            </a:r>
            <a:r>
              <a:rPr lang="de-DE" sz="2200" dirty="0">
                <a:solidFill>
                  <a:schemeClr val="dk1"/>
                </a:solidFill>
                <a:latin typeface="Aptos" panose="020B0004020202020204" pitchFamily="34" charset="0"/>
              </a:rPr>
              <a:t>).</a:t>
            </a:r>
            <a:endParaRPr sz="2200" dirty="0">
              <a:solidFill>
                <a:schemeClr val="dk1"/>
              </a:solidFill>
              <a:latin typeface="Aptos" panose="020B0004020202020204" pitchFamily="34" charset="0"/>
            </a:endParaRPr>
          </a:p>
          <a:p>
            <a:pPr marL="0" lvl="0" indent="0" algn="l" rtl="0">
              <a:spcBef>
                <a:spcPts val="1800"/>
              </a:spcBef>
              <a:spcAft>
                <a:spcPts val="0"/>
              </a:spcAft>
              <a:buClr>
                <a:schemeClr val="dk1"/>
              </a:buClr>
              <a:buSzPts val="1100"/>
              <a:buFont typeface="Arial"/>
              <a:buNone/>
            </a:pPr>
            <a:r>
              <a:rPr lang="de-DE" sz="2200" b="1" dirty="0">
                <a:solidFill>
                  <a:schemeClr val="dk1"/>
                </a:solidFill>
                <a:latin typeface="Aptos" panose="020B0004020202020204" pitchFamily="34" charset="0"/>
              </a:rPr>
              <a:t>Cosa </a:t>
            </a:r>
            <a:r>
              <a:rPr lang="de-DE" sz="2200" b="1" dirty="0" err="1">
                <a:solidFill>
                  <a:schemeClr val="dk1"/>
                </a:solidFill>
                <a:latin typeface="Aptos" panose="020B0004020202020204" pitchFamily="34" charset="0"/>
              </a:rPr>
              <a:t>sono</a:t>
            </a:r>
            <a:r>
              <a:rPr lang="de-DE" sz="2200" b="1" dirty="0">
                <a:solidFill>
                  <a:schemeClr val="dk1"/>
                </a:solidFill>
                <a:latin typeface="Aptos" panose="020B0004020202020204" pitchFamily="34" charset="0"/>
              </a:rPr>
              <a:t> i CAM:</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Requisiti</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tecnici</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e</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clausole</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contrattuali</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definiti</a:t>
            </a:r>
            <a:r>
              <a:rPr lang="de-DE" sz="2200" dirty="0">
                <a:solidFill>
                  <a:schemeClr val="dk1"/>
                </a:solidFill>
                <a:latin typeface="Aptos" panose="020B0004020202020204" pitchFamily="34" charset="0"/>
              </a:rPr>
              <a:t> per diverse </a:t>
            </a:r>
            <a:r>
              <a:rPr lang="de-DE" sz="2200" dirty="0" err="1">
                <a:solidFill>
                  <a:schemeClr val="dk1"/>
                </a:solidFill>
                <a:latin typeface="Aptos" panose="020B0004020202020204" pitchFamily="34" charset="0"/>
              </a:rPr>
              <a:t>categorie</a:t>
            </a:r>
            <a:r>
              <a:rPr lang="de-DE" sz="2200" dirty="0">
                <a:solidFill>
                  <a:schemeClr val="dk1"/>
                </a:solidFill>
                <a:latin typeface="Aptos" panose="020B0004020202020204" pitchFamily="34" charset="0"/>
              </a:rPr>
              <a:t> di </a:t>
            </a:r>
            <a:r>
              <a:rPr lang="de-DE" sz="2200" dirty="0" err="1">
                <a:solidFill>
                  <a:schemeClr val="dk1"/>
                </a:solidFill>
                <a:latin typeface="Aptos" panose="020B0004020202020204" pitchFamily="34" charset="0"/>
              </a:rPr>
              <a:t>prodotti</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e</a:t>
            </a:r>
            <a:r>
              <a:rPr lang="de-DE" sz="2200" dirty="0">
                <a:solidFill>
                  <a:schemeClr val="dk1"/>
                </a:solidFill>
                <a:latin typeface="Aptos" panose="020B0004020202020204" pitchFamily="34" charset="0"/>
              </a:rPr>
              <a:t> servizi (es: </a:t>
            </a:r>
            <a:r>
              <a:rPr lang="de-DE" sz="2200" dirty="0" err="1">
                <a:solidFill>
                  <a:schemeClr val="dk1"/>
                </a:solidFill>
                <a:latin typeface="Aptos" panose="020B0004020202020204" pitchFamily="34" charset="0"/>
              </a:rPr>
              <a:t>edilizia</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illuminazione</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pulizie</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ristorazione</a:t>
            </a:r>
            <a:r>
              <a:rPr lang="de-DE" sz="2200" dirty="0">
                <a:solidFill>
                  <a:schemeClr val="dk1"/>
                </a:solidFill>
                <a:latin typeface="Aptos" panose="020B0004020202020204" pitchFamily="34" charset="0"/>
              </a:rPr>
              <a:t>, IT). Al </a:t>
            </a:r>
            <a:r>
              <a:rPr lang="de-DE" sz="2200" dirty="0" err="1">
                <a:solidFill>
                  <a:schemeClr val="dk1"/>
                </a:solidFill>
                <a:latin typeface="Aptos" panose="020B0004020202020204" pitchFamily="34" charset="0"/>
              </a:rPr>
              <a:t>memento</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sono</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presenti</a:t>
            </a:r>
            <a:r>
              <a:rPr lang="de-DE" sz="2200" dirty="0">
                <a:solidFill>
                  <a:schemeClr val="dk1"/>
                </a:solidFill>
                <a:latin typeface="Aptos" panose="020B0004020202020204" pitchFamily="34" charset="0"/>
              </a:rPr>
              <a:t> CAM per </a:t>
            </a:r>
            <a:r>
              <a:rPr lang="de-DE" sz="2200" b="1" dirty="0">
                <a:solidFill>
                  <a:schemeClr val="dk1"/>
                </a:solidFill>
                <a:latin typeface="Aptos" panose="020B0004020202020204" pitchFamily="34" charset="0"/>
              </a:rPr>
              <a:t>22 </a:t>
            </a:r>
            <a:r>
              <a:rPr lang="de-DE" sz="2200" b="1" dirty="0" err="1">
                <a:solidFill>
                  <a:schemeClr val="dk1"/>
                </a:solidFill>
                <a:latin typeface="Aptos" panose="020B0004020202020204" pitchFamily="34" charset="0"/>
              </a:rPr>
              <a:t>categorie</a:t>
            </a:r>
            <a:r>
              <a:rPr lang="de-DE" sz="2200" b="1" dirty="0">
                <a:solidFill>
                  <a:schemeClr val="dk1"/>
                </a:solidFill>
                <a:latin typeface="Aptos" panose="020B0004020202020204" pitchFamily="34" charset="0"/>
              </a:rPr>
              <a:t> </a:t>
            </a:r>
            <a:r>
              <a:rPr lang="de-DE" sz="2200" b="1" dirty="0" err="1">
                <a:solidFill>
                  <a:schemeClr val="dk1"/>
                </a:solidFill>
                <a:latin typeface="Aptos" panose="020B0004020202020204" pitchFamily="34" charset="0"/>
              </a:rPr>
              <a:t>merceologiche</a:t>
            </a:r>
            <a:r>
              <a:rPr lang="de-DE" sz="2200" b="1" dirty="0">
                <a:solidFill>
                  <a:schemeClr val="dk1"/>
                </a:solidFill>
                <a:latin typeface="Aptos" panose="020B0004020202020204" pitchFamily="34" charset="0"/>
              </a:rPr>
              <a:t>. </a:t>
            </a:r>
            <a:endParaRPr sz="2200" b="1" dirty="0">
              <a:solidFill>
                <a:schemeClr val="dk1"/>
              </a:solidFill>
              <a:latin typeface="Aptos" panose="020B0004020202020204" pitchFamily="34" charset="0"/>
            </a:endParaRPr>
          </a:p>
          <a:p>
            <a:pPr marL="0" lvl="0" indent="0" algn="l" rtl="0">
              <a:spcBef>
                <a:spcPts val="1800"/>
              </a:spcBef>
              <a:spcAft>
                <a:spcPts val="0"/>
              </a:spcAft>
              <a:buClr>
                <a:schemeClr val="dk1"/>
              </a:buClr>
              <a:buSzPts val="1100"/>
              <a:buFont typeface="Arial"/>
              <a:buNone/>
            </a:pPr>
            <a:r>
              <a:rPr lang="de-DE" sz="2200" b="1" dirty="0" err="1">
                <a:solidFill>
                  <a:schemeClr val="dk1"/>
                </a:solidFill>
                <a:latin typeface="Aptos" panose="020B0004020202020204" pitchFamily="34" charset="0"/>
              </a:rPr>
              <a:t>Obiettivo</a:t>
            </a:r>
            <a:r>
              <a:rPr lang="de-DE" sz="2200" b="1" dirty="0">
                <a:solidFill>
                  <a:schemeClr val="dk1"/>
                </a:solidFill>
                <a:latin typeface="Aptos" panose="020B0004020202020204" pitchFamily="34" charset="0"/>
              </a:rPr>
              <a:t>:</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Garantire</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che</a:t>
            </a:r>
            <a:r>
              <a:rPr lang="de-DE" sz="2200" dirty="0">
                <a:solidFill>
                  <a:schemeClr val="dk1"/>
                </a:solidFill>
                <a:latin typeface="Aptos" panose="020B0004020202020204" pitchFamily="34" charset="0"/>
              </a:rPr>
              <a:t> le </a:t>
            </a:r>
            <a:r>
              <a:rPr lang="de-DE" sz="2200" dirty="0" err="1">
                <a:solidFill>
                  <a:schemeClr val="dk1"/>
                </a:solidFill>
                <a:latin typeface="Aptos" panose="020B0004020202020204" pitchFamily="34" charset="0"/>
              </a:rPr>
              <a:t>stazioni</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appaltanti</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acquistino</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prodotti</a:t>
            </a:r>
            <a:r>
              <a:rPr lang="de-DE" sz="2200" dirty="0">
                <a:solidFill>
                  <a:schemeClr val="dk1"/>
                </a:solidFill>
                <a:latin typeface="Aptos" panose="020B0004020202020204" pitchFamily="34" charset="0"/>
              </a:rPr>
              <a:t>/servizi </a:t>
            </a:r>
            <a:r>
              <a:rPr lang="de-DE" sz="2200" dirty="0" err="1">
                <a:solidFill>
                  <a:schemeClr val="dk1"/>
                </a:solidFill>
                <a:latin typeface="Aptos" panose="020B0004020202020204" pitchFamily="34" charset="0"/>
              </a:rPr>
              <a:t>con</a:t>
            </a:r>
            <a:r>
              <a:rPr lang="de-DE" sz="2200" dirty="0">
                <a:solidFill>
                  <a:schemeClr val="dk1"/>
                </a:solidFill>
                <a:latin typeface="Aptos" panose="020B0004020202020204" pitchFamily="34" charset="0"/>
              </a:rPr>
              <a:t> il minor </a:t>
            </a:r>
            <a:r>
              <a:rPr lang="de-DE" sz="2200" dirty="0" err="1">
                <a:solidFill>
                  <a:schemeClr val="dk1"/>
                </a:solidFill>
                <a:latin typeface="Aptos" panose="020B0004020202020204" pitchFamily="34" charset="0"/>
              </a:rPr>
              <a:t>impatto</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ambientale</a:t>
            </a:r>
            <a:r>
              <a:rPr lang="de-DE" sz="2200" dirty="0">
                <a:solidFill>
                  <a:schemeClr val="dk1"/>
                </a:solidFill>
                <a:latin typeface="Aptos" panose="020B0004020202020204" pitchFamily="34" charset="0"/>
              </a:rPr>
              <a:t> lungo </a:t>
            </a:r>
            <a:r>
              <a:rPr lang="de-DE" sz="2200" dirty="0" err="1">
                <a:solidFill>
                  <a:schemeClr val="dk1"/>
                </a:solidFill>
                <a:latin typeface="Aptos" panose="020B0004020202020204" pitchFamily="34" charset="0"/>
              </a:rPr>
              <a:t>l'intero</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ciclo</a:t>
            </a:r>
            <a:r>
              <a:rPr lang="de-DE" sz="2200" dirty="0">
                <a:solidFill>
                  <a:schemeClr val="dk1"/>
                </a:solidFill>
                <a:latin typeface="Aptos" panose="020B0004020202020204" pitchFamily="34" charset="0"/>
              </a:rPr>
              <a:t> di </a:t>
            </a:r>
            <a:r>
              <a:rPr lang="de-DE" sz="2200" dirty="0" err="1">
                <a:solidFill>
                  <a:schemeClr val="dk1"/>
                </a:solidFill>
                <a:latin typeface="Aptos" panose="020B0004020202020204" pitchFamily="34" charset="0"/>
              </a:rPr>
              <a:t>vita</a:t>
            </a:r>
            <a:r>
              <a:rPr lang="de-DE" sz="2200" dirty="0">
                <a:solidFill>
                  <a:schemeClr val="dk1"/>
                </a:solidFill>
                <a:latin typeface="Aptos" panose="020B0004020202020204" pitchFamily="34" charset="0"/>
              </a:rPr>
              <a:t> (LCC).</a:t>
            </a:r>
            <a:endParaRPr sz="2200" dirty="0">
              <a:solidFill>
                <a:schemeClr val="dk1"/>
              </a:solidFill>
              <a:latin typeface="Aptos" panose="020B0004020202020204" pitchFamily="34" charset="0"/>
            </a:endParaRPr>
          </a:p>
          <a:p>
            <a:pPr marL="0" lvl="0" indent="0" algn="l" rtl="0">
              <a:spcBef>
                <a:spcPts val="1800"/>
              </a:spcBef>
              <a:spcAft>
                <a:spcPts val="0"/>
              </a:spcAft>
              <a:buClr>
                <a:schemeClr val="dk1"/>
              </a:buClr>
              <a:buSzPts val="1100"/>
              <a:buFont typeface="Arial"/>
              <a:buNone/>
            </a:pPr>
            <a:r>
              <a:rPr lang="de-DE" sz="2200" b="1" dirty="0" err="1">
                <a:solidFill>
                  <a:schemeClr val="dk1"/>
                </a:solidFill>
                <a:latin typeface="Aptos" panose="020B0004020202020204" pitchFamily="34" charset="0"/>
              </a:rPr>
              <a:t>Certificazioni</a:t>
            </a:r>
            <a:r>
              <a:rPr lang="de-DE" sz="2200" b="1" dirty="0">
                <a:solidFill>
                  <a:schemeClr val="dk1"/>
                </a:solidFill>
                <a:latin typeface="Aptos" panose="020B0004020202020204" pitchFamily="34" charset="0"/>
              </a:rPr>
              <a:t>:</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Importanza</a:t>
            </a:r>
            <a:r>
              <a:rPr lang="de-DE" sz="2200" dirty="0">
                <a:solidFill>
                  <a:schemeClr val="dk1"/>
                </a:solidFill>
                <a:latin typeface="Aptos" panose="020B0004020202020204" pitchFamily="34" charset="0"/>
              </a:rPr>
              <a:t> della </a:t>
            </a:r>
            <a:r>
              <a:rPr lang="de-DE" sz="2200" dirty="0" err="1">
                <a:solidFill>
                  <a:schemeClr val="dk1"/>
                </a:solidFill>
                <a:latin typeface="Aptos" panose="020B0004020202020204" pitchFamily="34" charset="0"/>
              </a:rPr>
              <a:t>certificazione</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Ecolabel</a:t>
            </a:r>
            <a:r>
              <a:rPr lang="de-DE" sz="2200" dirty="0">
                <a:solidFill>
                  <a:schemeClr val="dk1"/>
                </a:solidFill>
                <a:latin typeface="Aptos" panose="020B0004020202020204" pitchFamily="34" charset="0"/>
              </a:rPr>
              <a:t> UE </a:t>
            </a:r>
            <a:r>
              <a:rPr lang="de-DE" sz="2200" dirty="0" err="1">
                <a:solidFill>
                  <a:schemeClr val="dk1"/>
                </a:solidFill>
                <a:latin typeface="Aptos" panose="020B0004020202020204" pitchFamily="34" charset="0"/>
              </a:rPr>
              <a:t>e</a:t>
            </a:r>
            <a:r>
              <a:rPr lang="de-DE" sz="2200" dirty="0">
                <a:solidFill>
                  <a:schemeClr val="dk1"/>
                </a:solidFill>
                <a:latin typeface="Aptos" panose="020B0004020202020204" pitchFamily="34" charset="0"/>
              </a:rPr>
              <a:t> delle </a:t>
            </a:r>
            <a:r>
              <a:rPr lang="de-DE" sz="2200" dirty="0" err="1">
                <a:solidFill>
                  <a:schemeClr val="dk1"/>
                </a:solidFill>
                <a:latin typeface="Aptos" panose="020B0004020202020204" pitchFamily="34" charset="0"/>
              </a:rPr>
              <a:t>etichette</a:t>
            </a:r>
            <a:r>
              <a:rPr lang="de-DE" sz="2200" dirty="0">
                <a:solidFill>
                  <a:schemeClr val="dk1"/>
                </a:solidFill>
                <a:latin typeface="Aptos" panose="020B0004020202020204" pitchFamily="34" charset="0"/>
              </a:rPr>
              <a:t> </a:t>
            </a:r>
            <a:r>
              <a:rPr lang="de-DE" sz="2200" dirty="0" err="1">
                <a:solidFill>
                  <a:schemeClr val="dk1"/>
                </a:solidFill>
                <a:latin typeface="Aptos" panose="020B0004020202020204" pitchFamily="34" charset="0"/>
              </a:rPr>
              <a:t>ambientali</a:t>
            </a:r>
            <a:r>
              <a:rPr lang="de-DE" sz="2200" dirty="0">
                <a:solidFill>
                  <a:schemeClr val="dk1"/>
                </a:solidFill>
                <a:latin typeface="Aptos" panose="020B0004020202020204" pitchFamily="34" charset="0"/>
              </a:rPr>
              <a:t> di Tipo I per </a:t>
            </a:r>
            <a:r>
              <a:rPr lang="de-DE" sz="2200" dirty="0" err="1">
                <a:solidFill>
                  <a:schemeClr val="dk1"/>
                </a:solidFill>
                <a:latin typeface="Aptos" panose="020B0004020202020204" pitchFamily="34" charset="0"/>
              </a:rPr>
              <a:t>dimostrare</a:t>
            </a:r>
            <a:r>
              <a:rPr lang="de-DE" sz="2200" dirty="0">
                <a:solidFill>
                  <a:schemeClr val="dk1"/>
                </a:solidFill>
                <a:latin typeface="Aptos" panose="020B0004020202020204" pitchFamily="34" charset="0"/>
              </a:rPr>
              <a:t> la </a:t>
            </a:r>
            <a:r>
              <a:rPr lang="de-DE" sz="2200" dirty="0" err="1">
                <a:solidFill>
                  <a:schemeClr val="dk1"/>
                </a:solidFill>
                <a:latin typeface="Aptos" panose="020B0004020202020204" pitchFamily="34" charset="0"/>
              </a:rPr>
              <a:t>conformità</a:t>
            </a:r>
            <a:r>
              <a:rPr lang="de-DE" sz="2200" dirty="0">
                <a:solidFill>
                  <a:schemeClr val="dk1"/>
                </a:solidFill>
                <a:latin typeface="Aptos" panose="020B0004020202020204" pitchFamily="34" charset="0"/>
              </a:rPr>
              <a:t> ai CAM.</a:t>
            </a:r>
            <a:endParaRPr sz="2200" dirty="0">
              <a:solidFill>
                <a:schemeClr val="dk1"/>
              </a:solidFill>
              <a:latin typeface="Aptos" panose="020B0004020202020204" pitchFamily="34" charset="0"/>
            </a:endParaRPr>
          </a:p>
          <a:p>
            <a:pPr marL="0" lvl="0" indent="0" algn="l" rtl="0">
              <a:spcBef>
                <a:spcPts val="1800"/>
              </a:spcBef>
              <a:spcAft>
                <a:spcPts val="0"/>
              </a:spcAft>
              <a:buNone/>
            </a:pPr>
            <a:endParaRPr sz="2200" dirty="0">
              <a:solidFill>
                <a:srgbClr val="3F3F3F"/>
              </a:solidFill>
              <a:latin typeface="Aptos" panose="020B00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3d6f05a6de1_0_47"/>
          <p:cNvSpPr txBox="1">
            <a:spLocks noGrp="1"/>
          </p:cNvSpPr>
          <p:nvPr>
            <p:ph type="title"/>
          </p:nvPr>
        </p:nvSpPr>
        <p:spPr>
          <a:xfrm>
            <a:off x="594360" y="198408"/>
            <a:ext cx="10972800" cy="1574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de-DE" dirty="0" err="1">
                <a:latin typeface="Aptos Serif" panose="02020604070405020304" pitchFamily="18" charset="0"/>
                <a:cs typeface="Aptos Serif" panose="02020604070405020304" pitchFamily="18" charset="0"/>
              </a:rPr>
              <a:t>Struttura</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dei</a:t>
            </a:r>
            <a:r>
              <a:rPr lang="de-DE" dirty="0">
                <a:latin typeface="Aptos Serif" panose="02020604070405020304" pitchFamily="18" charset="0"/>
                <a:cs typeface="Aptos Serif" panose="02020604070405020304" pitchFamily="18" charset="0"/>
              </a:rPr>
              <a:t> CAM </a:t>
            </a:r>
            <a:endParaRPr dirty="0">
              <a:latin typeface="Aptos Serif" panose="02020604070405020304" pitchFamily="18" charset="0"/>
              <a:cs typeface="Aptos Serif" panose="02020604070405020304" pitchFamily="18" charset="0"/>
            </a:endParaRPr>
          </a:p>
        </p:txBody>
      </p:sp>
      <p:grpSp>
        <p:nvGrpSpPr>
          <p:cNvPr id="327" name="Google Shape;327;g3d6f05a6de1_0_47"/>
          <p:cNvGrpSpPr/>
          <p:nvPr/>
        </p:nvGrpSpPr>
        <p:grpSpPr>
          <a:xfrm>
            <a:off x="1220302" y="2470875"/>
            <a:ext cx="2959983" cy="3768224"/>
            <a:chOff x="1118224" y="283725"/>
            <a:chExt cx="2090826" cy="4076400"/>
          </a:xfrm>
        </p:grpSpPr>
        <p:sp>
          <p:nvSpPr>
            <p:cNvPr id="328" name="Google Shape;328;g3d6f05a6de1_0_47"/>
            <p:cNvSpPr/>
            <p:nvPr/>
          </p:nvSpPr>
          <p:spPr>
            <a:xfrm>
              <a:off x="1178650" y="283725"/>
              <a:ext cx="2030400" cy="4076400"/>
            </a:xfrm>
            <a:prstGeom prst="rect">
              <a:avLst/>
            </a:prstGeom>
            <a:solidFill>
              <a:srgbClr val="1B786F"/>
            </a:solidFill>
            <a:ln>
              <a:noFill/>
            </a:ln>
          </p:spPr>
          <p:txBody>
            <a:bodyPr spcFirstLastPara="1" wrap="square" lIns="92825" tIns="92825" rIns="92825" bIns="92825" anchor="ctr" anchorCtr="0">
              <a:noAutofit/>
            </a:bodyPr>
            <a:lstStyle/>
            <a:p>
              <a:pPr marL="0" lvl="0" indent="0" algn="l" rtl="0">
                <a:spcBef>
                  <a:spcPts val="0"/>
                </a:spcBef>
                <a:spcAft>
                  <a:spcPts val="0"/>
                </a:spcAft>
                <a:buNone/>
              </a:pPr>
              <a:endParaRPr>
                <a:latin typeface="Aptos" panose="020B0004020202020204" pitchFamily="34" charset="0"/>
              </a:endParaRPr>
            </a:p>
          </p:txBody>
        </p:sp>
        <p:sp>
          <p:nvSpPr>
            <p:cNvPr id="329" name="Google Shape;329;g3d6f05a6de1_0_47"/>
            <p:cNvSpPr/>
            <p:nvPr/>
          </p:nvSpPr>
          <p:spPr>
            <a:xfrm>
              <a:off x="1118224" y="341749"/>
              <a:ext cx="2048100" cy="2490600"/>
            </a:xfrm>
            <a:prstGeom prst="rect">
              <a:avLst/>
            </a:prstGeom>
            <a:solidFill>
              <a:srgbClr val="FFFFFF"/>
            </a:solidFill>
            <a:ln w="19350" cap="flat" cmpd="sng">
              <a:solidFill>
                <a:srgbClr val="1D7E75"/>
              </a:solidFill>
              <a:prstDash val="solid"/>
              <a:round/>
              <a:headEnd type="none" w="sm" len="sm"/>
              <a:tailEnd type="none" w="sm" len="sm"/>
            </a:ln>
          </p:spPr>
          <p:txBody>
            <a:bodyPr spcFirstLastPara="1" wrap="square" lIns="92825" tIns="92825" rIns="92825" bIns="92825" anchor="ctr" anchorCtr="0">
              <a:noAutofit/>
            </a:bodyPr>
            <a:lstStyle/>
            <a:p>
              <a:pPr marL="0" lvl="0" indent="0" algn="l" rtl="0">
                <a:spcBef>
                  <a:spcPts val="0"/>
                </a:spcBef>
                <a:spcAft>
                  <a:spcPts val="0"/>
                </a:spcAft>
                <a:buNone/>
              </a:pPr>
              <a:endParaRPr>
                <a:latin typeface="Aptos" panose="020B0004020202020204" pitchFamily="34" charset="0"/>
              </a:endParaRPr>
            </a:p>
          </p:txBody>
        </p:sp>
        <p:sp>
          <p:nvSpPr>
            <p:cNvPr id="330" name="Google Shape;330;g3d6f05a6de1_0_47"/>
            <p:cNvSpPr/>
            <p:nvPr/>
          </p:nvSpPr>
          <p:spPr>
            <a:xfrm>
              <a:off x="1233925" y="1225073"/>
              <a:ext cx="1815000" cy="1607400"/>
            </a:xfrm>
            <a:prstGeom prst="rect">
              <a:avLst/>
            </a:prstGeom>
            <a:noFill/>
            <a:ln>
              <a:noFill/>
            </a:ln>
          </p:spPr>
          <p:txBody>
            <a:bodyPr spcFirstLastPara="1" wrap="square" lIns="92825" tIns="92825" rIns="92825" bIns="92825" anchor="t" anchorCtr="0">
              <a:noAutofit/>
            </a:bodyPr>
            <a:lstStyle/>
            <a:p>
              <a:pPr marL="457200" lvl="0" indent="-350417" algn="l" rtl="0">
                <a:spcBef>
                  <a:spcPts val="0"/>
                </a:spcBef>
                <a:spcAft>
                  <a:spcPts val="0"/>
                </a:spcAft>
                <a:buClr>
                  <a:srgbClr val="1D7E75"/>
                </a:buClr>
                <a:buSzPts val="1918"/>
                <a:buFont typeface="Roboto Medium"/>
                <a:buChar char="-"/>
              </a:pPr>
              <a:r>
                <a:rPr lang="de-DE" sz="1918">
                  <a:solidFill>
                    <a:srgbClr val="1D7E75"/>
                  </a:solidFill>
                  <a:latin typeface="Aptos" panose="020B0004020202020204" pitchFamily="34" charset="0"/>
                  <a:ea typeface="Roboto Medium"/>
                  <a:cs typeface="Roboto Medium"/>
                  <a:sym typeface="Roboto Medium"/>
                </a:rPr>
                <a:t>Indicazioni generali</a:t>
              </a:r>
              <a:endParaRPr sz="1918">
                <a:solidFill>
                  <a:srgbClr val="1D7E75"/>
                </a:solidFill>
                <a:latin typeface="Aptos" panose="020B0004020202020204" pitchFamily="34" charset="0"/>
                <a:ea typeface="Roboto Medium"/>
                <a:cs typeface="Roboto Medium"/>
                <a:sym typeface="Roboto Medium"/>
              </a:endParaRPr>
            </a:p>
            <a:p>
              <a:pPr marL="457200" lvl="0" indent="-350417" algn="l" rtl="0">
                <a:spcBef>
                  <a:spcPts val="0"/>
                </a:spcBef>
                <a:spcAft>
                  <a:spcPts val="0"/>
                </a:spcAft>
                <a:buClr>
                  <a:srgbClr val="1D7E75"/>
                </a:buClr>
                <a:buSzPts val="1918"/>
                <a:buFont typeface="Roboto Medium"/>
                <a:buChar char="-"/>
              </a:pPr>
              <a:r>
                <a:rPr lang="de-DE" sz="1918">
                  <a:solidFill>
                    <a:srgbClr val="1D7E75"/>
                  </a:solidFill>
                  <a:latin typeface="Aptos" panose="020B0004020202020204" pitchFamily="34" charset="0"/>
                  <a:ea typeface="Roboto Medium"/>
                  <a:cs typeface="Roboto Medium"/>
                  <a:sym typeface="Roboto Medium"/>
                </a:rPr>
                <a:t>Oggetto d’appalto</a:t>
              </a:r>
              <a:endParaRPr sz="1918">
                <a:solidFill>
                  <a:srgbClr val="1D7E75"/>
                </a:solidFill>
                <a:latin typeface="Aptos" panose="020B0004020202020204" pitchFamily="34" charset="0"/>
                <a:ea typeface="Roboto Medium"/>
                <a:cs typeface="Roboto Medium"/>
                <a:sym typeface="Roboto Medium"/>
              </a:endParaRPr>
            </a:p>
          </p:txBody>
        </p:sp>
        <p:sp>
          <p:nvSpPr>
            <p:cNvPr id="331" name="Google Shape;331;g3d6f05a6de1_0_47"/>
            <p:cNvSpPr/>
            <p:nvPr/>
          </p:nvSpPr>
          <p:spPr>
            <a:xfrm>
              <a:off x="1233850" y="470600"/>
              <a:ext cx="1815000" cy="675000"/>
            </a:xfrm>
            <a:prstGeom prst="rect">
              <a:avLst/>
            </a:prstGeom>
            <a:noFill/>
            <a:ln>
              <a:noFill/>
            </a:ln>
          </p:spPr>
          <p:txBody>
            <a:bodyPr spcFirstLastPara="1" wrap="square" lIns="92825" tIns="92825" rIns="92825" bIns="92825" anchor="t" anchorCtr="0">
              <a:noAutofit/>
            </a:bodyPr>
            <a:lstStyle/>
            <a:p>
              <a:pPr marL="0" lvl="0" indent="0" algn="l" rtl="0">
                <a:spcBef>
                  <a:spcPts val="0"/>
                </a:spcBef>
                <a:spcAft>
                  <a:spcPts val="0"/>
                </a:spcAft>
                <a:buNone/>
              </a:pPr>
              <a:r>
                <a:rPr lang="de-DE" sz="2800" b="1" dirty="0" err="1">
                  <a:solidFill>
                    <a:srgbClr val="1D7E75"/>
                  </a:solidFill>
                  <a:latin typeface="Aptos" panose="020B0004020202020204" pitchFamily="34" charset="0"/>
                  <a:ea typeface="Roboto"/>
                  <a:cs typeface="Roboto"/>
                  <a:sym typeface="Roboto"/>
                </a:rPr>
                <a:t>Premessa</a:t>
              </a:r>
              <a:r>
                <a:rPr lang="de-DE" sz="2800" b="1" dirty="0">
                  <a:solidFill>
                    <a:srgbClr val="1D7E75"/>
                  </a:solidFill>
                  <a:latin typeface="Aptos" panose="020B0004020202020204" pitchFamily="34" charset="0"/>
                  <a:ea typeface="Roboto"/>
                  <a:cs typeface="Roboto"/>
                  <a:sym typeface="Roboto"/>
                </a:rPr>
                <a:t> </a:t>
              </a:r>
              <a:endParaRPr sz="2800" dirty="0">
                <a:solidFill>
                  <a:srgbClr val="1D7E75"/>
                </a:solidFill>
                <a:latin typeface="Aptos" panose="020B0004020202020204" pitchFamily="34" charset="0"/>
                <a:ea typeface="Roboto Thin"/>
                <a:cs typeface="Roboto Thin"/>
                <a:sym typeface="Roboto Thin"/>
              </a:endParaRPr>
            </a:p>
          </p:txBody>
        </p:sp>
      </p:grpSp>
      <p:grpSp>
        <p:nvGrpSpPr>
          <p:cNvPr id="332" name="Google Shape;332;g3d6f05a6de1_0_47"/>
          <p:cNvGrpSpPr/>
          <p:nvPr/>
        </p:nvGrpSpPr>
        <p:grpSpPr>
          <a:xfrm>
            <a:off x="4258478" y="2470875"/>
            <a:ext cx="3049052" cy="3768224"/>
            <a:chOff x="1118224" y="283725"/>
            <a:chExt cx="2090826" cy="4076400"/>
          </a:xfrm>
        </p:grpSpPr>
        <p:sp>
          <p:nvSpPr>
            <p:cNvPr id="333" name="Google Shape;333;g3d6f05a6de1_0_47"/>
            <p:cNvSpPr/>
            <p:nvPr/>
          </p:nvSpPr>
          <p:spPr>
            <a:xfrm>
              <a:off x="1178650" y="283725"/>
              <a:ext cx="2030400" cy="4076400"/>
            </a:xfrm>
            <a:prstGeom prst="rect">
              <a:avLst/>
            </a:prstGeom>
            <a:solidFill>
              <a:srgbClr val="1B786F"/>
            </a:solidFill>
            <a:ln>
              <a:noFill/>
            </a:ln>
          </p:spPr>
          <p:txBody>
            <a:bodyPr spcFirstLastPara="1" wrap="square" lIns="92825" tIns="92825" rIns="92825" bIns="92825" anchor="ctr" anchorCtr="0">
              <a:noAutofit/>
            </a:bodyPr>
            <a:lstStyle/>
            <a:p>
              <a:pPr marL="0" lvl="0" indent="0" algn="l" rtl="0">
                <a:spcBef>
                  <a:spcPts val="0"/>
                </a:spcBef>
                <a:spcAft>
                  <a:spcPts val="0"/>
                </a:spcAft>
                <a:buNone/>
              </a:pPr>
              <a:endParaRPr>
                <a:latin typeface="Aptos" panose="020B0004020202020204" pitchFamily="34" charset="0"/>
              </a:endParaRPr>
            </a:p>
          </p:txBody>
        </p:sp>
        <p:sp>
          <p:nvSpPr>
            <p:cNvPr id="334" name="Google Shape;334;g3d6f05a6de1_0_47"/>
            <p:cNvSpPr/>
            <p:nvPr/>
          </p:nvSpPr>
          <p:spPr>
            <a:xfrm>
              <a:off x="1118224" y="341749"/>
              <a:ext cx="2048100" cy="2490600"/>
            </a:xfrm>
            <a:prstGeom prst="rect">
              <a:avLst/>
            </a:prstGeom>
            <a:solidFill>
              <a:srgbClr val="FFFFFF"/>
            </a:solidFill>
            <a:ln w="19350" cap="flat" cmpd="sng">
              <a:solidFill>
                <a:srgbClr val="1D7E75"/>
              </a:solidFill>
              <a:prstDash val="solid"/>
              <a:round/>
              <a:headEnd type="none" w="sm" len="sm"/>
              <a:tailEnd type="none" w="sm" len="sm"/>
            </a:ln>
          </p:spPr>
          <p:txBody>
            <a:bodyPr spcFirstLastPara="1" wrap="square" lIns="92825" tIns="92825" rIns="92825" bIns="92825" anchor="ctr" anchorCtr="0">
              <a:noAutofit/>
            </a:bodyPr>
            <a:lstStyle/>
            <a:p>
              <a:pPr marL="0" lvl="0" indent="0" algn="l" rtl="0">
                <a:spcBef>
                  <a:spcPts val="0"/>
                </a:spcBef>
                <a:spcAft>
                  <a:spcPts val="0"/>
                </a:spcAft>
                <a:buNone/>
              </a:pPr>
              <a:endParaRPr>
                <a:latin typeface="Aptos" panose="020B0004020202020204" pitchFamily="34" charset="0"/>
              </a:endParaRPr>
            </a:p>
          </p:txBody>
        </p:sp>
        <p:sp>
          <p:nvSpPr>
            <p:cNvPr id="335" name="Google Shape;335;g3d6f05a6de1_0_47"/>
            <p:cNvSpPr/>
            <p:nvPr/>
          </p:nvSpPr>
          <p:spPr>
            <a:xfrm>
              <a:off x="1233923" y="1225061"/>
              <a:ext cx="1815000" cy="608100"/>
            </a:xfrm>
            <a:prstGeom prst="rect">
              <a:avLst/>
            </a:prstGeom>
            <a:noFill/>
            <a:ln>
              <a:noFill/>
            </a:ln>
          </p:spPr>
          <p:txBody>
            <a:bodyPr spcFirstLastPara="1" wrap="square" lIns="92825" tIns="92825" rIns="92825" bIns="92825" anchor="t" anchorCtr="0">
              <a:noAutofit/>
            </a:bodyPr>
            <a:lstStyle/>
            <a:p>
              <a:pPr marL="457200" lvl="0" indent="-337717" algn="l" rtl="0">
                <a:spcBef>
                  <a:spcPts val="0"/>
                </a:spcBef>
                <a:spcAft>
                  <a:spcPts val="0"/>
                </a:spcAft>
                <a:buClr>
                  <a:srgbClr val="1D7E75"/>
                </a:buClr>
                <a:buSzPts val="1718"/>
                <a:buFont typeface="Roboto Medium"/>
                <a:buChar char="-"/>
              </a:pPr>
              <a:r>
                <a:rPr lang="de-DE" sz="1718">
                  <a:solidFill>
                    <a:srgbClr val="1D7E75"/>
                  </a:solidFill>
                  <a:latin typeface="Aptos" panose="020B0004020202020204" pitchFamily="34" charset="0"/>
                  <a:ea typeface="Roboto Medium"/>
                  <a:cs typeface="Roboto Medium"/>
                  <a:sym typeface="Roboto Medium"/>
                </a:rPr>
                <a:t>Selezione candidati </a:t>
              </a:r>
              <a:endParaRPr sz="1718">
                <a:solidFill>
                  <a:srgbClr val="1D7E75"/>
                </a:solidFill>
                <a:latin typeface="Aptos" panose="020B0004020202020204" pitchFamily="34" charset="0"/>
                <a:ea typeface="Roboto Medium"/>
                <a:cs typeface="Roboto Medium"/>
                <a:sym typeface="Roboto Medium"/>
              </a:endParaRPr>
            </a:p>
            <a:p>
              <a:pPr marL="457200" lvl="0" indent="-337717" algn="l" rtl="0">
                <a:spcBef>
                  <a:spcPts val="0"/>
                </a:spcBef>
                <a:spcAft>
                  <a:spcPts val="0"/>
                </a:spcAft>
                <a:buClr>
                  <a:srgbClr val="1D7E75"/>
                </a:buClr>
                <a:buSzPts val="1718"/>
                <a:buFont typeface="Roboto Medium"/>
                <a:buChar char="-"/>
              </a:pPr>
              <a:r>
                <a:rPr lang="de-DE" sz="1718">
                  <a:solidFill>
                    <a:srgbClr val="1D7E75"/>
                  </a:solidFill>
                  <a:latin typeface="Aptos" panose="020B0004020202020204" pitchFamily="34" charset="0"/>
                  <a:ea typeface="Roboto Medium"/>
                  <a:cs typeface="Roboto Medium"/>
                  <a:sym typeface="Roboto Medium"/>
                </a:rPr>
                <a:t>Specifiche tecniche </a:t>
              </a:r>
              <a:endParaRPr sz="1718">
                <a:solidFill>
                  <a:srgbClr val="1D7E75"/>
                </a:solidFill>
                <a:latin typeface="Aptos" panose="020B0004020202020204" pitchFamily="34" charset="0"/>
                <a:ea typeface="Roboto Medium"/>
                <a:cs typeface="Roboto Medium"/>
                <a:sym typeface="Roboto Medium"/>
              </a:endParaRPr>
            </a:p>
            <a:p>
              <a:pPr marL="457200" lvl="0" indent="-337717" algn="l" rtl="0">
                <a:spcBef>
                  <a:spcPts val="0"/>
                </a:spcBef>
                <a:spcAft>
                  <a:spcPts val="0"/>
                </a:spcAft>
                <a:buClr>
                  <a:srgbClr val="1D7E75"/>
                </a:buClr>
                <a:buSzPts val="1718"/>
                <a:buFont typeface="Roboto Medium"/>
                <a:buChar char="-"/>
              </a:pPr>
              <a:r>
                <a:rPr lang="de-DE" sz="1718">
                  <a:solidFill>
                    <a:srgbClr val="1D7E75"/>
                  </a:solidFill>
                  <a:latin typeface="Aptos" panose="020B0004020202020204" pitchFamily="34" charset="0"/>
                  <a:ea typeface="Roboto Medium"/>
                  <a:cs typeface="Roboto Medium"/>
                  <a:sym typeface="Roboto Medium"/>
                </a:rPr>
                <a:t>Clausole contrattuali </a:t>
              </a:r>
              <a:endParaRPr sz="1718">
                <a:solidFill>
                  <a:srgbClr val="1D7E75"/>
                </a:solidFill>
                <a:latin typeface="Aptos" panose="020B0004020202020204" pitchFamily="34" charset="0"/>
                <a:ea typeface="Roboto Medium"/>
                <a:cs typeface="Roboto Medium"/>
                <a:sym typeface="Roboto Medium"/>
              </a:endParaRPr>
            </a:p>
          </p:txBody>
        </p:sp>
        <p:sp>
          <p:nvSpPr>
            <p:cNvPr id="336" name="Google Shape;336;g3d6f05a6de1_0_47"/>
            <p:cNvSpPr/>
            <p:nvPr/>
          </p:nvSpPr>
          <p:spPr>
            <a:xfrm>
              <a:off x="1233850" y="470600"/>
              <a:ext cx="1815000" cy="675000"/>
            </a:xfrm>
            <a:prstGeom prst="rect">
              <a:avLst/>
            </a:prstGeom>
            <a:noFill/>
            <a:ln>
              <a:noFill/>
            </a:ln>
          </p:spPr>
          <p:txBody>
            <a:bodyPr spcFirstLastPara="1" wrap="square" lIns="92825" tIns="92825" rIns="92825" bIns="92825" anchor="t" anchorCtr="0">
              <a:noAutofit/>
            </a:bodyPr>
            <a:lstStyle/>
            <a:p>
              <a:pPr marL="0" lvl="0" indent="0" algn="l" rtl="0">
                <a:spcBef>
                  <a:spcPts val="0"/>
                </a:spcBef>
                <a:spcAft>
                  <a:spcPts val="0"/>
                </a:spcAft>
                <a:buNone/>
              </a:pPr>
              <a:r>
                <a:rPr lang="de-DE" sz="2800" b="1" dirty="0" err="1">
                  <a:solidFill>
                    <a:srgbClr val="1D7E75"/>
                  </a:solidFill>
                  <a:latin typeface="Aptos" panose="020B0004020202020204" pitchFamily="34" charset="0"/>
                  <a:ea typeface="Roboto"/>
                  <a:cs typeface="Roboto"/>
                  <a:sym typeface="Roboto"/>
                </a:rPr>
                <a:t>Criteri</a:t>
              </a:r>
              <a:r>
                <a:rPr lang="de-DE" sz="2800" b="1" dirty="0">
                  <a:solidFill>
                    <a:srgbClr val="1D7E75"/>
                  </a:solidFill>
                  <a:latin typeface="Aptos" panose="020B0004020202020204" pitchFamily="34" charset="0"/>
                  <a:ea typeface="Roboto"/>
                  <a:cs typeface="Roboto"/>
                  <a:sym typeface="Roboto"/>
                </a:rPr>
                <a:t> di Base</a:t>
              </a:r>
              <a:endParaRPr sz="2800" dirty="0">
                <a:solidFill>
                  <a:srgbClr val="1D7E75"/>
                </a:solidFill>
                <a:latin typeface="Aptos" panose="020B0004020202020204" pitchFamily="34" charset="0"/>
                <a:ea typeface="Roboto Thin"/>
                <a:cs typeface="Roboto Thin"/>
                <a:sym typeface="Roboto Thin"/>
              </a:endParaRPr>
            </a:p>
          </p:txBody>
        </p:sp>
        <p:sp>
          <p:nvSpPr>
            <p:cNvPr id="337" name="Google Shape;337;g3d6f05a6de1_0_47"/>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2825" tIns="92825" rIns="92825" bIns="92825" anchor="ctr" anchorCtr="0">
              <a:noAutofit/>
            </a:bodyPr>
            <a:lstStyle/>
            <a:p>
              <a:pPr marL="0" lvl="0" indent="0" algn="l" rtl="0">
                <a:spcBef>
                  <a:spcPts val="0"/>
                </a:spcBef>
                <a:spcAft>
                  <a:spcPts val="0"/>
                </a:spcAft>
                <a:buNone/>
              </a:pPr>
              <a:endParaRPr>
                <a:latin typeface="Aptos" panose="020B0004020202020204" pitchFamily="34" charset="0"/>
              </a:endParaRPr>
            </a:p>
          </p:txBody>
        </p:sp>
      </p:grpSp>
      <p:grpSp>
        <p:nvGrpSpPr>
          <p:cNvPr id="338" name="Google Shape;338;g3d6f05a6de1_0_47"/>
          <p:cNvGrpSpPr/>
          <p:nvPr/>
        </p:nvGrpSpPr>
        <p:grpSpPr>
          <a:xfrm>
            <a:off x="4305300" y="2470875"/>
            <a:ext cx="6363754" cy="3768224"/>
            <a:chOff x="-1154767" y="283725"/>
            <a:chExt cx="4363817" cy="4076400"/>
          </a:xfrm>
        </p:grpSpPr>
        <p:sp>
          <p:nvSpPr>
            <p:cNvPr id="339" name="Google Shape;339;g3d6f05a6de1_0_47"/>
            <p:cNvSpPr/>
            <p:nvPr/>
          </p:nvSpPr>
          <p:spPr>
            <a:xfrm>
              <a:off x="1178650" y="283725"/>
              <a:ext cx="2030400" cy="4076400"/>
            </a:xfrm>
            <a:prstGeom prst="rect">
              <a:avLst/>
            </a:prstGeom>
            <a:solidFill>
              <a:srgbClr val="1B786F"/>
            </a:solidFill>
            <a:ln>
              <a:noFill/>
            </a:ln>
          </p:spPr>
          <p:txBody>
            <a:bodyPr spcFirstLastPara="1" wrap="square" lIns="92825" tIns="92825" rIns="92825" bIns="92825" anchor="ctr" anchorCtr="0">
              <a:noAutofit/>
            </a:bodyPr>
            <a:lstStyle/>
            <a:p>
              <a:pPr marL="0" lvl="0" indent="0" algn="l" rtl="0">
                <a:spcBef>
                  <a:spcPts val="0"/>
                </a:spcBef>
                <a:spcAft>
                  <a:spcPts val="0"/>
                </a:spcAft>
                <a:buNone/>
              </a:pPr>
              <a:endParaRPr>
                <a:latin typeface="Aptos" panose="020B0004020202020204" pitchFamily="34" charset="0"/>
              </a:endParaRPr>
            </a:p>
          </p:txBody>
        </p:sp>
        <p:sp>
          <p:nvSpPr>
            <p:cNvPr id="340" name="Google Shape;340;g3d6f05a6de1_0_47"/>
            <p:cNvSpPr/>
            <p:nvPr/>
          </p:nvSpPr>
          <p:spPr>
            <a:xfrm>
              <a:off x="1118224" y="341749"/>
              <a:ext cx="2048100" cy="2490600"/>
            </a:xfrm>
            <a:prstGeom prst="rect">
              <a:avLst/>
            </a:prstGeom>
            <a:solidFill>
              <a:srgbClr val="FFFFFF"/>
            </a:solidFill>
            <a:ln w="19350" cap="flat" cmpd="sng">
              <a:solidFill>
                <a:srgbClr val="1D7E75"/>
              </a:solidFill>
              <a:prstDash val="solid"/>
              <a:round/>
              <a:headEnd type="none" w="sm" len="sm"/>
              <a:tailEnd type="none" w="sm" len="sm"/>
            </a:ln>
          </p:spPr>
          <p:txBody>
            <a:bodyPr spcFirstLastPara="1" wrap="square" lIns="92825" tIns="92825" rIns="92825" bIns="92825" anchor="ctr" anchorCtr="0">
              <a:noAutofit/>
            </a:bodyPr>
            <a:lstStyle/>
            <a:p>
              <a:pPr marL="0" lvl="0" indent="0" algn="l" rtl="0">
                <a:spcBef>
                  <a:spcPts val="0"/>
                </a:spcBef>
                <a:spcAft>
                  <a:spcPts val="0"/>
                </a:spcAft>
                <a:buNone/>
              </a:pPr>
              <a:endParaRPr>
                <a:latin typeface="Aptos" panose="020B0004020202020204" pitchFamily="34" charset="0"/>
              </a:endParaRPr>
            </a:p>
          </p:txBody>
        </p:sp>
        <p:sp>
          <p:nvSpPr>
            <p:cNvPr id="341" name="Google Shape;341;g3d6f05a6de1_0_47"/>
            <p:cNvSpPr/>
            <p:nvPr/>
          </p:nvSpPr>
          <p:spPr>
            <a:xfrm>
              <a:off x="1233922" y="1225067"/>
              <a:ext cx="1815000" cy="829800"/>
            </a:xfrm>
            <a:prstGeom prst="rect">
              <a:avLst/>
            </a:prstGeom>
            <a:noFill/>
            <a:ln>
              <a:noFill/>
            </a:ln>
          </p:spPr>
          <p:txBody>
            <a:bodyPr spcFirstLastPara="1" wrap="square" lIns="92825" tIns="92825" rIns="92825" bIns="92825" anchor="t" anchorCtr="0">
              <a:noAutofit/>
            </a:bodyPr>
            <a:lstStyle/>
            <a:p>
              <a:pPr marL="457200" lvl="0" indent="-337717" algn="l" rtl="0">
                <a:spcBef>
                  <a:spcPts val="0"/>
                </a:spcBef>
                <a:spcAft>
                  <a:spcPts val="0"/>
                </a:spcAft>
                <a:buClr>
                  <a:srgbClr val="1D7E75"/>
                </a:buClr>
                <a:buSzPts val="1718"/>
                <a:buFont typeface="Roboto Medium"/>
                <a:buChar char="-"/>
              </a:pPr>
              <a:r>
                <a:rPr lang="de-DE" sz="1718">
                  <a:solidFill>
                    <a:srgbClr val="1D7E75"/>
                  </a:solidFill>
                  <a:latin typeface="Aptos" panose="020B0004020202020204" pitchFamily="34" charset="0"/>
                  <a:ea typeface="Roboto Medium"/>
                  <a:cs typeface="Roboto Medium"/>
                  <a:sym typeface="Roboto Medium"/>
                </a:rPr>
                <a:t>Specificge techine </a:t>
              </a:r>
              <a:endParaRPr sz="1718">
                <a:solidFill>
                  <a:srgbClr val="1D7E75"/>
                </a:solidFill>
                <a:latin typeface="Aptos" panose="020B0004020202020204" pitchFamily="34" charset="0"/>
                <a:ea typeface="Roboto Medium"/>
                <a:cs typeface="Roboto Medium"/>
                <a:sym typeface="Roboto Medium"/>
              </a:endParaRPr>
            </a:p>
            <a:p>
              <a:pPr marL="457200" lvl="0" indent="-337717" algn="l" rtl="0">
                <a:spcBef>
                  <a:spcPts val="0"/>
                </a:spcBef>
                <a:spcAft>
                  <a:spcPts val="0"/>
                </a:spcAft>
                <a:buClr>
                  <a:srgbClr val="1D7E75"/>
                </a:buClr>
                <a:buSzPts val="1718"/>
                <a:buFont typeface="Roboto Medium"/>
                <a:buChar char="-"/>
              </a:pPr>
              <a:r>
                <a:rPr lang="de-DE" sz="1718">
                  <a:solidFill>
                    <a:srgbClr val="1D7E75"/>
                  </a:solidFill>
                  <a:latin typeface="Aptos" panose="020B0004020202020204" pitchFamily="34" charset="0"/>
                  <a:ea typeface="Roboto Medium"/>
                  <a:cs typeface="Roboto Medium"/>
                  <a:sym typeface="Roboto Medium"/>
                </a:rPr>
                <a:t>Clausole contrattuali </a:t>
              </a:r>
              <a:endParaRPr sz="1718">
                <a:solidFill>
                  <a:srgbClr val="1D7E75"/>
                </a:solidFill>
                <a:latin typeface="Aptos" panose="020B0004020202020204" pitchFamily="34" charset="0"/>
                <a:ea typeface="Roboto Medium"/>
                <a:cs typeface="Roboto Medium"/>
                <a:sym typeface="Roboto Medium"/>
              </a:endParaRPr>
            </a:p>
            <a:p>
              <a:pPr marL="457200" lvl="0" indent="-337717" algn="l" rtl="0">
                <a:spcBef>
                  <a:spcPts val="0"/>
                </a:spcBef>
                <a:spcAft>
                  <a:spcPts val="0"/>
                </a:spcAft>
                <a:buClr>
                  <a:srgbClr val="1D7E75"/>
                </a:buClr>
                <a:buSzPts val="1718"/>
                <a:buFont typeface="Roboto Medium"/>
                <a:buChar char="-"/>
              </a:pPr>
              <a:r>
                <a:rPr lang="de-DE" sz="1718">
                  <a:solidFill>
                    <a:srgbClr val="1D7E75"/>
                  </a:solidFill>
                  <a:latin typeface="Aptos" panose="020B0004020202020204" pitchFamily="34" charset="0"/>
                  <a:ea typeface="Roboto Medium"/>
                  <a:cs typeface="Roboto Medium"/>
                  <a:sym typeface="Roboto Medium"/>
                </a:rPr>
                <a:t>Selezione dei candidati </a:t>
              </a:r>
              <a:endParaRPr sz="1718">
                <a:solidFill>
                  <a:srgbClr val="1D7E75"/>
                </a:solidFill>
                <a:latin typeface="Aptos" panose="020B0004020202020204" pitchFamily="34" charset="0"/>
                <a:ea typeface="Roboto Medium"/>
                <a:cs typeface="Roboto Medium"/>
                <a:sym typeface="Roboto Medium"/>
              </a:endParaRPr>
            </a:p>
          </p:txBody>
        </p:sp>
        <p:sp>
          <p:nvSpPr>
            <p:cNvPr id="342" name="Google Shape;342;g3d6f05a6de1_0_47"/>
            <p:cNvSpPr/>
            <p:nvPr/>
          </p:nvSpPr>
          <p:spPr>
            <a:xfrm>
              <a:off x="1233850" y="470600"/>
              <a:ext cx="1815000" cy="675000"/>
            </a:xfrm>
            <a:prstGeom prst="rect">
              <a:avLst/>
            </a:prstGeom>
            <a:noFill/>
            <a:ln>
              <a:noFill/>
            </a:ln>
          </p:spPr>
          <p:txBody>
            <a:bodyPr spcFirstLastPara="1" wrap="square" lIns="92825" tIns="92825" rIns="92825" bIns="92825" anchor="t" anchorCtr="0">
              <a:noAutofit/>
            </a:bodyPr>
            <a:lstStyle/>
            <a:p>
              <a:pPr marL="0" lvl="0" indent="0" algn="l" rtl="0">
                <a:spcBef>
                  <a:spcPts val="0"/>
                </a:spcBef>
                <a:spcAft>
                  <a:spcPts val="0"/>
                </a:spcAft>
                <a:buNone/>
              </a:pPr>
              <a:r>
                <a:rPr lang="de-DE" sz="2536" b="1" dirty="0">
                  <a:solidFill>
                    <a:srgbClr val="1D7E75"/>
                  </a:solidFill>
                  <a:latin typeface="Aptos" panose="020B0004020202020204" pitchFamily="34" charset="0"/>
                  <a:ea typeface="Roboto"/>
                  <a:cs typeface="Roboto"/>
                  <a:sym typeface="Roboto"/>
                </a:rPr>
                <a:t>Criteri Premianti</a:t>
              </a:r>
              <a:endParaRPr sz="2536" dirty="0">
                <a:solidFill>
                  <a:srgbClr val="1D7E75"/>
                </a:solidFill>
                <a:latin typeface="Aptos" panose="020B0004020202020204" pitchFamily="34" charset="0"/>
                <a:ea typeface="Roboto Thin"/>
                <a:cs typeface="Roboto Thin"/>
                <a:sym typeface="Roboto Thin"/>
              </a:endParaRPr>
            </a:p>
          </p:txBody>
        </p:sp>
        <p:sp>
          <p:nvSpPr>
            <p:cNvPr id="343" name="Google Shape;343;g3d6f05a6de1_0_47"/>
            <p:cNvSpPr/>
            <p:nvPr/>
          </p:nvSpPr>
          <p:spPr>
            <a:xfrm>
              <a:off x="-1154767" y="3274746"/>
              <a:ext cx="1815000" cy="829800"/>
            </a:xfrm>
            <a:prstGeom prst="rect">
              <a:avLst/>
            </a:prstGeom>
            <a:noFill/>
            <a:ln>
              <a:noFill/>
            </a:ln>
          </p:spPr>
          <p:txBody>
            <a:bodyPr spcFirstLastPara="1" wrap="square" lIns="92825" tIns="92825" rIns="92825" bIns="92825" anchor="t" anchorCtr="0">
              <a:noAutofit/>
            </a:bodyPr>
            <a:lstStyle/>
            <a:p>
              <a:pPr marL="464202" lvl="0" indent="0" algn="l" rtl="0">
                <a:lnSpc>
                  <a:spcPct val="115000"/>
                </a:lnSpc>
                <a:spcBef>
                  <a:spcPts val="0"/>
                </a:spcBef>
                <a:spcAft>
                  <a:spcPts val="0"/>
                </a:spcAft>
                <a:buNone/>
              </a:pPr>
              <a:r>
                <a:rPr lang="de-DE" sz="1438">
                  <a:solidFill>
                    <a:srgbClr val="FFFFFF"/>
                  </a:solidFill>
                  <a:latin typeface="Aptos" panose="020B0004020202020204" pitchFamily="34" charset="0"/>
                  <a:ea typeface="Roboto"/>
                  <a:cs typeface="Roboto"/>
                  <a:sym typeface="Roboto"/>
                </a:rPr>
                <a:t>Obbligatori con art. 57 del Codice dei Contratti</a:t>
              </a:r>
              <a:endParaRPr sz="1285">
                <a:solidFill>
                  <a:srgbClr val="FFFFFF"/>
                </a:solidFill>
                <a:latin typeface="Aptos" panose="020B0004020202020204" pitchFamily="34" charset="0"/>
                <a:ea typeface="Roboto"/>
                <a:cs typeface="Roboto"/>
                <a:sym typeface="Roboto"/>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4"/>
          <p:cNvSpPr txBox="1">
            <a:spLocks noGrp="1"/>
          </p:cNvSpPr>
          <p:nvPr>
            <p:ph type="title"/>
          </p:nvPr>
        </p:nvSpPr>
        <p:spPr>
          <a:xfrm>
            <a:off x="594360" y="1519913"/>
            <a:ext cx="7750935"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3. </a:t>
            </a:r>
            <a:r>
              <a:rPr lang="de-DE" dirty="0" err="1">
                <a:latin typeface="Aptos Serif" panose="02020604070405020304" pitchFamily="18" charset="0"/>
                <a:ea typeface="Arial"/>
                <a:cs typeface="Aptos Serif" panose="02020604070405020304" pitchFamily="18" charset="0"/>
                <a:sym typeface="Arial"/>
              </a:rPr>
              <a:t>Integrazione</a:t>
            </a:r>
            <a:r>
              <a:rPr lang="de-DE" dirty="0">
                <a:latin typeface="Aptos Serif" panose="02020604070405020304" pitchFamily="18" charset="0"/>
                <a:ea typeface="Arial"/>
                <a:cs typeface="Aptos Serif" panose="02020604070405020304" pitchFamily="18" charset="0"/>
                <a:sym typeface="Arial"/>
              </a:rPr>
              <a:t> della </a:t>
            </a:r>
            <a:br>
              <a:rPr lang="de-DE" dirty="0">
                <a:latin typeface="Aptos Serif" panose="02020604070405020304" pitchFamily="18" charset="0"/>
                <a:ea typeface="Arial"/>
                <a:cs typeface="Aptos Serif" panose="02020604070405020304" pitchFamily="18" charset="0"/>
                <a:sym typeface="Arial"/>
              </a:rPr>
            </a:br>
            <a:r>
              <a:rPr lang="de-DE" dirty="0" err="1">
                <a:latin typeface="Aptos Serif" panose="02020604070405020304" pitchFamily="18" charset="0"/>
                <a:ea typeface="Arial"/>
                <a:cs typeface="Aptos Serif" panose="02020604070405020304" pitchFamily="18" charset="0"/>
                <a:sym typeface="Arial"/>
              </a:rPr>
              <a:t>sostenibilità</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negli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appalti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pubblici</a:t>
            </a:r>
            <a:r>
              <a:rPr lang="de-DE" dirty="0">
                <a:latin typeface="Aptos Serif" panose="02020604070405020304" pitchFamily="18" charset="0"/>
                <a:ea typeface="Arial"/>
                <a:cs typeface="Aptos Serif" panose="02020604070405020304" pitchFamily="18" charset="0"/>
                <a:sym typeface="Arial"/>
              </a:rPr>
              <a:t> </a:t>
            </a:r>
            <a:br>
              <a:rPr lang="de-DE" dirty="0">
                <a:latin typeface="Aptos Serif" panose="02020604070405020304" pitchFamily="18" charset="0"/>
                <a:cs typeface="Aptos Serif" panose="02020604070405020304" pitchFamily="18" charset="0"/>
              </a:rPr>
            </a:b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350" name="Google Shape;350;p54"/>
          <p:cNvSpPr>
            <a:spLocks noGrp="1"/>
          </p:cNvSpPr>
          <p:nvPr>
            <p:ph type="pic" idx="2"/>
          </p:nvPr>
        </p:nvSpPr>
        <p:spPr>
          <a:xfrm flipH="1">
            <a:off x="7240858" y="0"/>
            <a:ext cx="4951140" cy="6858000"/>
          </a:xfrm>
          <a:prstGeom prst="flowChartDelay">
            <a:avLst/>
          </a:prstGeom>
          <a:solidFill>
            <a:srgbClr val="87C3CD"/>
          </a:solidFill>
          <a:ln>
            <a:noFill/>
          </a:ln>
        </p:spPr>
        <p:txBody>
          <a:bodyPr/>
          <a:lstStyle/>
          <a:p>
            <a:endParaRPr lang="de-D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5"/>
          <p:cNvSpPr txBox="1">
            <a:spLocks noGrp="1"/>
          </p:cNvSpPr>
          <p:nvPr>
            <p:ph type="title"/>
          </p:nvPr>
        </p:nvSpPr>
        <p:spPr>
          <a:xfrm>
            <a:off x="594360" y="503995"/>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Specifiche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tecniche</a:t>
            </a:r>
            <a:endParaRPr dirty="0">
              <a:latin typeface="Aptos Serif" panose="02020604070405020304" pitchFamily="18" charset="0"/>
              <a:cs typeface="Aptos Serif" panose="02020604070405020304" pitchFamily="18" charset="0"/>
            </a:endParaRPr>
          </a:p>
        </p:txBody>
      </p:sp>
      <p:sp>
        <p:nvSpPr>
          <p:cNvPr id="357" name="Google Shape;357;p55"/>
          <p:cNvSpPr txBox="1">
            <a:spLocks noGrp="1"/>
          </p:cNvSpPr>
          <p:nvPr>
            <p:ph type="body" idx="1"/>
          </p:nvPr>
        </p:nvSpPr>
        <p:spPr>
          <a:xfrm>
            <a:off x="594360" y="2676525"/>
            <a:ext cx="5092762" cy="3597470"/>
          </a:xfrm>
          <a:prstGeom prst="rect">
            <a:avLst/>
          </a:prstGeom>
          <a:noFill/>
          <a:ln>
            <a:noFill/>
          </a:ln>
        </p:spPr>
        <p:txBody>
          <a:bodyPr spcFirstLastPara="1" wrap="square" lIns="0" tIns="45700" rIns="0" bIns="0" anchor="t" anchorCtr="0">
            <a:normAutofit/>
          </a:bodyPr>
          <a:lstStyle/>
          <a:p>
            <a:pPr marL="0" lvl="0" indent="0" algn="l" rtl="0">
              <a:lnSpc>
                <a:spcPct val="90000"/>
              </a:lnSpc>
              <a:spcBef>
                <a:spcPts val="1800"/>
              </a:spcBef>
              <a:spcAft>
                <a:spcPts val="0"/>
              </a:spcAft>
              <a:buSzPts val="2000"/>
              <a:buNone/>
            </a:pPr>
            <a:r>
              <a:rPr lang="de-DE" b="1" dirty="0" err="1">
                <a:latin typeface="Aptos" panose="020B0004020202020204" pitchFamily="34" charset="0"/>
                <a:sym typeface="Arial"/>
              </a:rPr>
              <a:t>Specifiche</a:t>
            </a:r>
            <a:r>
              <a:rPr lang="de-DE" b="1" dirty="0">
                <a:latin typeface="Aptos" panose="020B0004020202020204" pitchFamily="34" charset="0"/>
                <a:sym typeface="Arial"/>
              </a:rPr>
              <a:t> </a:t>
            </a:r>
            <a:r>
              <a:rPr lang="de-DE" b="1" dirty="0" err="1">
                <a:latin typeface="Aptos" panose="020B0004020202020204" pitchFamily="34" charset="0"/>
                <a:sym typeface="Arial"/>
              </a:rPr>
              <a:t>basate</a:t>
            </a:r>
            <a:r>
              <a:rPr lang="de-DE" b="1" dirty="0">
                <a:latin typeface="Aptos" panose="020B0004020202020204" pitchFamily="34" charset="0"/>
                <a:sym typeface="Arial"/>
              </a:rPr>
              <a:t> </a:t>
            </a:r>
            <a:r>
              <a:rPr lang="de-DE" b="1" dirty="0" err="1">
                <a:latin typeface="Aptos" panose="020B0004020202020204" pitchFamily="34" charset="0"/>
                <a:sym typeface="Arial"/>
              </a:rPr>
              <a:t>sulle</a:t>
            </a:r>
            <a:r>
              <a:rPr lang="de-DE" b="1" dirty="0">
                <a:latin typeface="Aptos" panose="020B0004020202020204" pitchFamily="34" charset="0"/>
                <a:sym typeface="Arial"/>
              </a:rPr>
              <a:t> </a:t>
            </a:r>
            <a:r>
              <a:rPr lang="de-DE" b="1" dirty="0" err="1">
                <a:latin typeface="Aptos" panose="020B0004020202020204" pitchFamily="34" charset="0"/>
                <a:sym typeface="Arial"/>
              </a:rPr>
              <a:t>prestazioni</a:t>
            </a:r>
            <a:r>
              <a:rPr lang="de-DE" b="1" dirty="0">
                <a:latin typeface="Aptos" panose="020B0004020202020204" pitchFamily="34" charset="0"/>
                <a:sym typeface="Arial"/>
              </a:rPr>
              <a:t> o </a:t>
            </a:r>
            <a:r>
              <a:rPr lang="de-DE" b="1" dirty="0" err="1">
                <a:latin typeface="Aptos" panose="020B0004020202020204" pitchFamily="34" charset="0"/>
                <a:sym typeface="Arial"/>
              </a:rPr>
              <a:t>funzionali</a:t>
            </a:r>
            <a:endParaRPr b="1"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sym typeface="Arial"/>
              </a:rPr>
              <a:t>Descrivete</a:t>
            </a:r>
            <a:r>
              <a:rPr lang="de-DE" dirty="0">
                <a:latin typeface="Aptos" panose="020B0004020202020204" pitchFamily="34" charset="0"/>
                <a:sym typeface="Arial"/>
              </a:rPr>
              <a:t> le </a:t>
            </a:r>
            <a:r>
              <a:rPr lang="de-DE" dirty="0" err="1">
                <a:latin typeface="Aptos" panose="020B0004020202020204" pitchFamily="34" charset="0"/>
                <a:sym typeface="Arial"/>
              </a:rPr>
              <a:t>caratteristiche</a:t>
            </a:r>
            <a:r>
              <a:rPr lang="de-DE" dirty="0">
                <a:latin typeface="Aptos" panose="020B0004020202020204" pitchFamily="34" charset="0"/>
                <a:sym typeface="Arial"/>
              </a:rPr>
              <a:t> o le </a:t>
            </a:r>
            <a:r>
              <a:rPr lang="de-DE" dirty="0" err="1">
                <a:latin typeface="Aptos" panose="020B0004020202020204" pitchFamily="34" charset="0"/>
                <a:sym typeface="Arial"/>
              </a:rPr>
              <a:t>funzioni</a:t>
            </a:r>
            <a:r>
              <a:rPr lang="de-DE" dirty="0">
                <a:latin typeface="Aptos" panose="020B0004020202020204" pitchFamily="34" charset="0"/>
                <a:sym typeface="Arial"/>
              </a:rPr>
              <a:t> </a:t>
            </a:r>
            <a:r>
              <a:rPr lang="de-DE" dirty="0" err="1">
                <a:latin typeface="Aptos" panose="020B0004020202020204" pitchFamily="34" charset="0"/>
                <a:sym typeface="Arial"/>
              </a:rPr>
              <a:t>che</a:t>
            </a:r>
            <a:r>
              <a:rPr lang="de-DE" dirty="0">
                <a:latin typeface="Aptos" panose="020B0004020202020204" pitchFamily="34" charset="0"/>
                <a:sym typeface="Arial"/>
              </a:rPr>
              <a:t> il </a:t>
            </a:r>
            <a:r>
              <a:rPr lang="de-DE" dirty="0" err="1">
                <a:latin typeface="Aptos" panose="020B0004020202020204" pitchFamily="34" charset="0"/>
                <a:sym typeface="Arial"/>
              </a:rPr>
              <a:t>prodotto</a:t>
            </a:r>
            <a:r>
              <a:rPr lang="de-DE" dirty="0">
                <a:latin typeface="Aptos" panose="020B0004020202020204" pitchFamily="34" charset="0"/>
                <a:sym typeface="Arial"/>
              </a:rPr>
              <a:t> o il </a:t>
            </a:r>
            <a:r>
              <a:rPr lang="de-DE" dirty="0" err="1">
                <a:latin typeface="Aptos" panose="020B0004020202020204" pitchFamily="34" charset="0"/>
                <a:sym typeface="Arial"/>
              </a:rPr>
              <a:t>servizio</a:t>
            </a:r>
            <a:r>
              <a:rPr lang="de-DE" dirty="0">
                <a:latin typeface="Aptos" panose="020B0004020202020204" pitchFamily="34" charset="0"/>
                <a:sym typeface="Arial"/>
              </a:rPr>
              <a:t> </a:t>
            </a:r>
            <a:r>
              <a:rPr lang="de-DE" dirty="0" err="1">
                <a:latin typeface="Aptos" panose="020B0004020202020204" pitchFamily="34" charset="0"/>
                <a:sym typeface="Arial"/>
              </a:rPr>
              <a:t>deve</a:t>
            </a:r>
            <a:r>
              <a:rPr lang="de-DE" dirty="0">
                <a:latin typeface="Aptos" panose="020B0004020202020204" pitchFamily="34" charset="0"/>
                <a:sym typeface="Arial"/>
              </a:rPr>
              <a:t> </a:t>
            </a:r>
            <a:r>
              <a:rPr lang="de-DE" dirty="0" err="1">
                <a:latin typeface="Aptos" panose="020B0004020202020204" pitchFamily="34" charset="0"/>
                <a:sym typeface="Arial"/>
              </a:rPr>
              <a:t>soddisfare</a:t>
            </a:r>
            <a:r>
              <a:rPr lang="de-DE" dirty="0">
                <a:latin typeface="Aptos" panose="020B0004020202020204" pitchFamily="34" charset="0"/>
                <a:sym typeface="Arial"/>
              </a:rPr>
              <a:t>, </a:t>
            </a:r>
            <a:r>
              <a:rPr lang="de-DE" dirty="0" err="1">
                <a:latin typeface="Aptos" panose="020B0004020202020204" pitchFamily="34" charset="0"/>
                <a:sym typeface="Arial"/>
              </a:rPr>
              <a:t>concentrandosi</a:t>
            </a:r>
            <a:r>
              <a:rPr lang="de-DE" dirty="0">
                <a:latin typeface="Aptos" panose="020B0004020202020204" pitchFamily="34" charset="0"/>
                <a:sym typeface="Arial"/>
              </a:rPr>
              <a:t> </a:t>
            </a:r>
            <a:r>
              <a:rPr lang="de-DE" dirty="0" err="1">
                <a:latin typeface="Aptos" panose="020B0004020202020204" pitchFamily="34" charset="0"/>
                <a:sym typeface="Arial"/>
              </a:rPr>
              <a:t>sulle</a:t>
            </a:r>
            <a:r>
              <a:rPr lang="de-DE" dirty="0">
                <a:latin typeface="Aptos" panose="020B0004020202020204" pitchFamily="34" charset="0"/>
                <a:sym typeface="Arial"/>
              </a:rPr>
              <a:t> </a:t>
            </a:r>
            <a:r>
              <a:rPr lang="de-DE" dirty="0" err="1">
                <a:latin typeface="Aptos" panose="020B0004020202020204" pitchFamily="34" charset="0"/>
                <a:sym typeface="Arial"/>
              </a:rPr>
              <a:t>prestazioni</a:t>
            </a:r>
            <a:r>
              <a:rPr lang="de-DE" dirty="0">
                <a:latin typeface="Aptos" panose="020B0004020202020204" pitchFamily="34" charset="0"/>
                <a:sym typeface="Arial"/>
              </a:rPr>
              <a:t> </a:t>
            </a:r>
            <a:r>
              <a:rPr lang="de-DE" dirty="0" err="1">
                <a:latin typeface="Aptos" panose="020B0004020202020204" pitchFamily="34" charset="0"/>
                <a:sym typeface="Arial"/>
              </a:rPr>
              <a:t>che</a:t>
            </a:r>
            <a:r>
              <a:rPr lang="de-DE" dirty="0">
                <a:latin typeface="Aptos" panose="020B0004020202020204" pitchFamily="34" charset="0"/>
                <a:sym typeface="Arial"/>
              </a:rPr>
              <a:t> </a:t>
            </a:r>
            <a:r>
              <a:rPr lang="de-DE" dirty="0" err="1">
                <a:latin typeface="Aptos" panose="020B0004020202020204" pitchFamily="34" charset="0"/>
                <a:sym typeface="Arial"/>
              </a:rPr>
              <a:t>deve</a:t>
            </a:r>
            <a:r>
              <a:rPr lang="de-DE" dirty="0">
                <a:latin typeface="Aptos" panose="020B0004020202020204" pitchFamily="34" charset="0"/>
                <a:sym typeface="Arial"/>
              </a:rPr>
              <a:t> </a:t>
            </a:r>
            <a:r>
              <a:rPr lang="de-DE" dirty="0" err="1">
                <a:latin typeface="Aptos" panose="020B0004020202020204" pitchFamily="34" charset="0"/>
                <a:sym typeface="Arial"/>
              </a:rPr>
              <a:t>garantire</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non </a:t>
            </a:r>
            <a:r>
              <a:rPr lang="de-DE" dirty="0" err="1">
                <a:latin typeface="Aptos" panose="020B0004020202020204" pitchFamily="34" charset="0"/>
                <a:sym typeface="Arial"/>
              </a:rPr>
              <a:t>su</a:t>
            </a:r>
            <a:r>
              <a:rPr lang="de-DE" dirty="0">
                <a:latin typeface="Aptos" panose="020B0004020202020204" pitchFamily="34" charset="0"/>
                <a:sym typeface="Arial"/>
              </a:rPr>
              <a:t> </a:t>
            </a:r>
            <a:r>
              <a:rPr lang="de-DE" dirty="0" err="1">
                <a:latin typeface="Aptos" panose="020B0004020202020204" pitchFamily="34" charset="0"/>
                <a:sym typeface="Arial"/>
              </a:rPr>
              <a:t>come</a:t>
            </a:r>
            <a:r>
              <a:rPr lang="de-DE" dirty="0">
                <a:latin typeface="Aptos" panose="020B0004020202020204" pitchFamily="34" charset="0"/>
                <a:sym typeface="Arial"/>
              </a:rPr>
              <a:t> </a:t>
            </a:r>
            <a:r>
              <a:rPr lang="de-DE" dirty="0" err="1">
                <a:latin typeface="Aptos" panose="020B0004020202020204" pitchFamily="34" charset="0"/>
                <a:sym typeface="Arial"/>
              </a:rPr>
              <a:t>viene</a:t>
            </a:r>
            <a:r>
              <a:rPr lang="de-DE" dirty="0">
                <a:latin typeface="Aptos" panose="020B0004020202020204" pitchFamily="34" charset="0"/>
                <a:sym typeface="Arial"/>
              </a:rPr>
              <a:t> </a:t>
            </a:r>
            <a:r>
              <a:rPr lang="de-DE" dirty="0" err="1">
                <a:latin typeface="Aptos" panose="020B0004020202020204" pitchFamily="34" charset="0"/>
                <a:sym typeface="Arial"/>
              </a:rPr>
              <a:t>realizzato</a:t>
            </a:r>
            <a:r>
              <a:rPr lang="de-DE" dirty="0">
                <a:latin typeface="Aptos" panose="020B0004020202020204" pitchFamily="34" charset="0"/>
                <a:sym typeface="Arial"/>
              </a:rPr>
              <a:t>.</a:t>
            </a:r>
            <a:endParaRPr dirty="0">
              <a:latin typeface="Aptos" panose="020B0004020202020204" pitchFamily="34" charset="0"/>
            </a:endParaRPr>
          </a:p>
        </p:txBody>
      </p:sp>
      <p:sp>
        <p:nvSpPr>
          <p:cNvPr id="358" name="Google Shape;358;p55"/>
          <p:cNvSpPr txBox="1">
            <a:spLocks noGrp="1"/>
          </p:cNvSpPr>
          <p:nvPr>
            <p:ph type="body" idx="2"/>
          </p:nvPr>
        </p:nvSpPr>
        <p:spPr>
          <a:xfrm>
            <a:off x="5881898" y="2676525"/>
            <a:ext cx="5559253" cy="3597470"/>
          </a:xfrm>
          <a:prstGeom prst="rect">
            <a:avLst/>
          </a:prstGeom>
          <a:noFill/>
          <a:ln>
            <a:noFill/>
          </a:ln>
        </p:spPr>
        <p:txBody>
          <a:bodyPr spcFirstLastPara="1" wrap="square" lIns="0" tIns="45700" rIns="0" bIns="0" anchor="t" anchorCtr="0">
            <a:normAutofit/>
          </a:bodyPr>
          <a:lstStyle/>
          <a:p>
            <a:pPr marL="0" lvl="0" indent="0" algn="l" rtl="0">
              <a:lnSpc>
                <a:spcPct val="90000"/>
              </a:lnSpc>
              <a:spcBef>
                <a:spcPts val="1800"/>
              </a:spcBef>
              <a:spcAft>
                <a:spcPts val="0"/>
              </a:spcAft>
              <a:buSzPts val="2000"/>
              <a:buNone/>
            </a:pPr>
            <a:r>
              <a:rPr lang="de-DE" b="1" dirty="0" err="1">
                <a:latin typeface="Aptos" panose="020B0004020202020204" pitchFamily="34" charset="0"/>
                <a:sym typeface="Arial"/>
              </a:rPr>
              <a:t>Specifiche</a:t>
            </a:r>
            <a:r>
              <a:rPr lang="de-DE" b="1" dirty="0">
                <a:latin typeface="Aptos" panose="020B0004020202020204" pitchFamily="34" charset="0"/>
                <a:sym typeface="Arial"/>
              </a:rPr>
              <a:t> </a:t>
            </a:r>
            <a:r>
              <a:rPr lang="de-DE" b="1" dirty="0" err="1">
                <a:latin typeface="Aptos" panose="020B0004020202020204" pitchFamily="34" charset="0"/>
                <a:sym typeface="Arial"/>
              </a:rPr>
              <a:t>basate</a:t>
            </a:r>
            <a:r>
              <a:rPr lang="de-DE" b="1" dirty="0">
                <a:latin typeface="Aptos" panose="020B0004020202020204" pitchFamily="34" charset="0"/>
                <a:sym typeface="Arial"/>
              </a:rPr>
              <a:t> </a:t>
            </a:r>
            <a:r>
              <a:rPr lang="de-DE" b="1" dirty="0" err="1">
                <a:latin typeface="Aptos" panose="020B0004020202020204" pitchFamily="34" charset="0"/>
                <a:sym typeface="Arial"/>
              </a:rPr>
              <a:t>su</a:t>
            </a:r>
            <a:r>
              <a:rPr lang="de-DE" b="1" dirty="0">
                <a:latin typeface="Aptos" panose="020B0004020202020204" pitchFamily="34" charset="0"/>
                <a:sym typeface="Arial"/>
              </a:rPr>
              <a:t> norme</a:t>
            </a:r>
            <a:endParaRPr b="1"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dirty="0">
                <a:latin typeface="Aptos" panose="020B0004020202020204" pitchFamily="34" charset="0"/>
                <a:sym typeface="Arial"/>
              </a:rPr>
              <a:t>Si </a:t>
            </a:r>
            <a:r>
              <a:rPr lang="de-DE" dirty="0" err="1">
                <a:latin typeface="Aptos" panose="020B0004020202020204" pitchFamily="34" charset="0"/>
                <a:sym typeface="Arial"/>
              </a:rPr>
              <a:t>riferisce</a:t>
            </a:r>
            <a:r>
              <a:rPr lang="de-DE" dirty="0">
                <a:latin typeface="Aptos" panose="020B0004020202020204" pitchFamily="34" charset="0"/>
                <a:sym typeface="Arial"/>
              </a:rPr>
              <a:t> a </a:t>
            </a:r>
            <a:r>
              <a:rPr lang="de-DE" dirty="0" err="1">
                <a:latin typeface="Aptos" panose="020B0004020202020204" pitchFamily="34" charset="0"/>
                <a:sym typeface="Arial"/>
              </a:rPr>
              <a:t>una</a:t>
            </a:r>
            <a:r>
              <a:rPr lang="de-DE" dirty="0">
                <a:latin typeface="Aptos" panose="020B0004020202020204" pitchFamily="34" charset="0"/>
                <a:sym typeface="Arial"/>
              </a:rPr>
              <a:t> </a:t>
            </a:r>
            <a:r>
              <a:rPr lang="de-DE" dirty="0" err="1">
                <a:latin typeface="Aptos" panose="020B0004020202020204" pitchFamily="34" charset="0"/>
                <a:sym typeface="Arial"/>
              </a:rPr>
              <a:t>serie</a:t>
            </a:r>
            <a:r>
              <a:rPr lang="de-DE" dirty="0">
                <a:latin typeface="Aptos" panose="020B0004020202020204" pitchFamily="34" charset="0"/>
                <a:sym typeface="Arial"/>
              </a:rPr>
              <a:t> di </a:t>
            </a:r>
            <a:r>
              <a:rPr lang="de-DE" dirty="0" err="1">
                <a:latin typeface="Aptos" panose="020B0004020202020204" pitchFamily="34" charset="0"/>
                <a:sym typeface="Arial"/>
              </a:rPr>
              <a:t>requisiti</a:t>
            </a:r>
            <a:r>
              <a:rPr lang="de-DE" dirty="0">
                <a:latin typeface="Aptos" panose="020B0004020202020204" pitchFamily="34" charset="0"/>
                <a:sym typeface="Arial"/>
              </a:rPr>
              <a:t> o </a:t>
            </a:r>
            <a:r>
              <a:rPr lang="de-DE" dirty="0" err="1">
                <a:latin typeface="Aptos" panose="020B0004020202020204" pitchFamily="34" charset="0"/>
                <a:sym typeface="Arial"/>
              </a:rPr>
              <a:t>criteri</a:t>
            </a:r>
            <a:r>
              <a:rPr lang="de-DE" dirty="0">
                <a:latin typeface="Aptos" panose="020B0004020202020204" pitchFamily="34" charset="0"/>
                <a:sym typeface="Arial"/>
              </a:rPr>
              <a:t> </a:t>
            </a:r>
            <a:r>
              <a:rPr lang="de-DE" dirty="0" err="1">
                <a:latin typeface="Aptos" panose="020B0004020202020204" pitchFamily="34" charset="0"/>
                <a:sym typeface="Arial"/>
              </a:rPr>
              <a:t>tecnici</a:t>
            </a:r>
            <a:r>
              <a:rPr lang="de-DE" dirty="0">
                <a:latin typeface="Aptos" panose="020B0004020202020204" pitchFamily="34" charset="0"/>
                <a:sym typeface="Arial"/>
              </a:rPr>
              <a:t> </a:t>
            </a:r>
            <a:r>
              <a:rPr lang="de-DE" dirty="0" err="1">
                <a:latin typeface="Aptos" panose="020B0004020202020204" pitchFamily="34" charset="0"/>
                <a:sym typeface="Arial"/>
              </a:rPr>
              <a:t>che</a:t>
            </a:r>
            <a:r>
              <a:rPr lang="de-DE" dirty="0">
                <a:latin typeface="Aptos" panose="020B0004020202020204" pitchFamily="34" charset="0"/>
                <a:sym typeface="Arial"/>
              </a:rPr>
              <a:t> </a:t>
            </a:r>
            <a:r>
              <a:rPr lang="de-DE" dirty="0" err="1">
                <a:latin typeface="Aptos" panose="020B0004020202020204" pitchFamily="34" charset="0"/>
                <a:sym typeface="Arial"/>
              </a:rPr>
              <a:t>un</a:t>
            </a:r>
            <a:r>
              <a:rPr lang="de-DE" dirty="0">
                <a:latin typeface="Aptos" panose="020B0004020202020204" pitchFamily="34" charset="0"/>
                <a:sym typeface="Arial"/>
              </a:rPr>
              <a:t> </a:t>
            </a:r>
            <a:r>
              <a:rPr lang="de-DE" dirty="0" err="1">
                <a:latin typeface="Aptos" panose="020B0004020202020204" pitchFamily="34" charset="0"/>
                <a:sym typeface="Arial"/>
              </a:rPr>
              <a:t>prodotto</a:t>
            </a:r>
            <a:r>
              <a:rPr lang="de-DE" dirty="0">
                <a:latin typeface="Aptos" panose="020B0004020202020204" pitchFamily="34" charset="0"/>
                <a:sym typeface="Arial"/>
              </a:rPr>
              <a:t>, </a:t>
            </a:r>
            <a:r>
              <a:rPr lang="de-DE" dirty="0" err="1">
                <a:latin typeface="Aptos" panose="020B0004020202020204" pitchFamily="34" charset="0"/>
                <a:sym typeface="Arial"/>
              </a:rPr>
              <a:t>un</a:t>
            </a:r>
            <a:r>
              <a:rPr lang="de-DE" dirty="0">
                <a:latin typeface="Aptos" panose="020B0004020202020204" pitchFamily="34" charset="0"/>
                <a:sym typeface="Arial"/>
              </a:rPr>
              <a:t> </a:t>
            </a:r>
            <a:r>
              <a:rPr lang="de-DE" dirty="0" err="1">
                <a:latin typeface="Aptos" panose="020B0004020202020204" pitchFamily="34" charset="0"/>
                <a:sym typeface="Arial"/>
              </a:rPr>
              <a:t>servizio</a:t>
            </a:r>
            <a:r>
              <a:rPr lang="de-DE" dirty="0">
                <a:latin typeface="Aptos" panose="020B0004020202020204" pitchFamily="34" charset="0"/>
                <a:sym typeface="Arial"/>
              </a:rPr>
              <a:t> o </a:t>
            </a:r>
            <a:r>
              <a:rPr lang="de-DE" dirty="0" err="1">
                <a:latin typeface="Aptos" panose="020B0004020202020204" pitchFamily="34" charset="0"/>
                <a:sym typeface="Arial"/>
              </a:rPr>
              <a:t>un</a:t>
            </a:r>
            <a:r>
              <a:rPr lang="de-DE" dirty="0">
                <a:latin typeface="Aptos" panose="020B0004020202020204" pitchFamily="34" charset="0"/>
                <a:sym typeface="Arial"/>
              </a:rPr>
              <a:t> </a:t>
            </a:r>
            <a:r>
              <a:rPr lang="de-DE" dirty="0" err="1">
                <a:latin typeface="Aptos" panose="020B0004020202020204" pitchFamily="34" charset="0"/>
                <a:sym typeface="Arial"/>
              </a:rPr>
              <a:t>lavoro</a:t>
            </a:r>
            <a:r>
              <a:rPr lang="de-DE" dirty="0">
                <a:latin typeface="Aptos" panose="020B0004020202020204" pitchFamily="34" charset="0"/>
                <a:sym typeface="Arial"/>
              </a:rPr>
              <a:t> </a:t>
            </a:r>
            <a:r>
              <a:rPr lang="de-DE" dirty="0" err="1">
                <a:latin typeface="Aptos" panose="020B0004020202020204" pitchFamily="34" charset="0"/>
                <a:sym typeface="Arial"/>
              </a:rPr>
              <a:t>deve</a:t>
            </a:r>
            <a:r>
              <a:rPr lang="de-DE" dirty="0">
                <a:latin typeface="Aptos" panose="020B0004020202020204" pitchFamily="34" charset="0"/>
                <a:sym typeface="Arial"/>
              </a:rPr>
              <a:t> </a:t>
            </a:r>
            <a:r>
              <a:rPr lang="de-DE" dirty="0" err="1">
                <a:latin typeface="Aptos" panose="020B0004020202020204" pitchFamily="34" charset="0"/>
                <a:sym typeface="Arial"/>
              </a:rPr>
              <a:t>soddisfare</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a:t>
            </a:r>
            <a:r>
              <a:rPr lang="de-DE" dirty="0" err="1">
                <a:latin typeface="Aptos" panose="020B0004020202020204" pitchFamily="34" charset="0"/>
                <a:sym typeface="Arial"/>
              </a:rPr>
              <a:t>che</a:t>
            </a:r>
            <a:r>
              <a:rPr lang="de-DE" dirty="0">
                <a:latin typeface="Aptos" panose="020B0004020202020204" pitchFamily="34" charset="0"/>
                <a:sym typeface="Arial"/>
              </a:rPr>
              <a:t> </a:t>
            </a:r>
            <a:r>
              <a:rPr lang="de-DE" dirty="0" err="1">
                <a:latin typeface="Aptos" panose="020B0004020202020204" pitchFamily="34" charset="0"/>
                <a:sym typeface="Arial"/>
              </a:rPr>
              <a:t>derivano</a:t>
            </a:r>
            <a:r>
              <a:rPr lang="de-DE" dirty="0">
                <a:latin typeface="Aptos" panose="020B0004020202020204" pitchFamily="34" charset="0"/>
                <a:sym typeface="Arial"/>
              </a:rPr>
              <a:t> da norme </a:t>
            </a:r>
            <a:r>
              <a:rPr lang="de-DE" dirty="0" err="1">
                <a:latin typeface="Aptos" panose="020B0004020202020204" pitchFamily="34" charset="0"/>
                <a:sym typeface="Arial"/>
              </a:rPr>
              <a:t>nazionali</a:t>
            </a:r>
            <a:r>
              <a:rPr lang="de-DE" dirty="0">
                <a:latin typeface="Aptos" panose="020B0004020202020204" pitchFamily="34" charset="0"/>
                <a:sym typeface="Arial"/>
              </a:rPr>
              <a:t> o </a:t>
            </a:r>
            <a:r>
              <a:rPr lang="de-DE" dirty="0" err="1">
                <a:latin typeface="Aptos" panose="020B0004020202020204" pitchFamily="34" charset="0"/>
                <a:sym typeface="Arial"/>
              </a:rPr>
              <a:t>internazionali</a:t>
            </a:r>
            <a:r>
              <a:rPr lang="de-DE" dirty="0">
                <a:latin typeface="Aptos" panose="020B0004020202020204" pitchFamily="34" charset="0"/>
                <a:sym typeface="Arial"/>
              </a:rPr>
              <a:t> </a:t>
            </a:r>
            <a:r>
              <a:rPr lang="de-DE" dirty="0" err="1">
                <a:latin typeface="Aptos" panose="020B0004020202020204" pitchFamily="34" charset="0"/>
                <a:sym typeface="Arial"/>
              </a:rPr>
              <a:t>consolidate</a:t>
            </a:r>
            <a:r>
              <a:rPr lang="de-DE" dirty="0">
                <a:latin typeface="Aptos" panose="020B0004020202020204" pitchFamily="34" charset="0"/>
                <a:sym typeface="Arial"/>
              </a:rPr>
              <a:t>. Tali norme </a:t>
            </a:r>
            <a:r>
              <a:rPr lang="de-DE" dirty="0" err="1">
                <a:latin typeface="Aptos" panose="020B0004020202020204" pitchFamily="34" charset="0"/>
                <a:sym typeface="Arial"/>
              </a:rPr>
              <a:t>definiscono</a:t>
            </a:r>
            <a:r>
              <a:rPr lang="de-DE" dirty="0">
                <a:latin typeface="Aptos" panose="020B0004020202020204" pitchFamily="34" charset="0"/>
                <a:sym typeface="Arial"/>
              </a:rPr>
              <a:t> i </a:t>
            </a:r>
            <a:r>
              <a:rPr lang="de-DE" dirty="0" err="1">
                <a:latin typeface="Aptos" panose="020B0004020202020204" pitchFamily="34" charset="0"/>
                <a:sym typeface="Arial"/>
              </a:rPr>
              <a:t>requisiti</a:t>
            </a:r>
            <a:r>
              <a:rPr lang="de-DE" dirty="0">
                <a:latin typeface="Aptos" panose="020B0004020202020204" pitchFamily="34" charset="0"/>
                <a:sym typeface="Arial"/>
              </a:rPr>
              <a:t> di </a:t>
            </a:r>
            <a:r>
              <a:rPr lang="de-DE" dirty="0" err="1">
                <a:latin typeface="Aptos" panose="020B0004020202020204" pitchFamily="34" charset="0"/>
                <a:sym typeface="Arial"/>
              </a:rPr>
              <a:t>qualità</a:t>
            </a:r>
            <a:r>
              <a:rPr lang="de-DE" dirty="0">
                <a:latin typeface="Aptos" panose="020B0004020202020204" pitchFamily="34" charset="0"/>
                <a:sym typeface="Arial"/>
              </a:rPr>
              <a:t>, </a:t>
            </a:r>
            <a:r>
              <a:rPr lang="de-DE" dirty="0" err="1">
                <a:latin typeface="Aptos" panose="020B0004020202020204" pitchFamily="34" charset="0"/>
                <a:sym typeface="Arial"/>
              </a:rPr>
              <a:t>sicurezza</a:t>
            </a:r>
            <a:r>
              <a:rPr lang="de-DE" dirty="0">
                <a:latin typeface="Aptos" panose="020B0004020202020204" pitchFamily="34" charset="0"/>
                <a:sym typeface="Arial"/>
              </a:rPr>
              <a:t>, </a:t>
            </a:r>
            <a:r>
              <a:rPr lang="de-DE" dirty="0" err="1">
                <a:latin typeface="Aptos" panose="020B0004020202020204" pitchFamily="34" charset="0"/>
                <a:sym typeface="Arial"/>
              </a:rPr>
              <a:t>prestazione</a:t>
            </a:r>
            <a:r>
              <a:rPr lang="de-DE" dirty="0">
                <a:latin typeface="Aptos" panose="020B0004020202020204" pitchFamily="34" charset="0"/>
                <a:sym typeface="Arial"/>
              </a:rPr>
              <a:t> o </a:t>
            </a:r>
            <a:r>
              <a:rPr lang="de-DE" dirty="0" err="1">
                <a:latin typeface="Aptos" panose="020B0004020202020204" pitchFamily="34" charset="0"/>
                <a:sym typeface="Arial"/>
              </a:rPr>
              <a:t>sostenibilità</a:t>
            </a:r>
            <a:r>
              <a:rPr lang="de-DE" dirty="0">
                <a:latin typeface="Aptos" panose="020B0004020202020204" pitchFamily="34" charset="0"/>
                <a:sym typeface="Arial"/>
              </a:rPr>
              <a:t> </a:t>
            </a:r>
            <a:r>
              <a:rPr lang="de-DE" dirty="0" err="1">
                <a:latin typeface="Aptos" panose="020B0004020202020204" pitchFamily="34" charset="0"/>
                <a:sym typeface="Arial"/>
              </a:rPr>
              <a:t>che</a:t>
            </a:r>
            <a:r>
              <a:rPr lang="de-DE" dirty="0">
                <a:latin typeface="Aptos" panose="020B0004020202020204" pitchFamily="34" charset="0"/>
                <a:sym typeface="Arial"/>
              </a:rPr>
              <a:t> </a:t>
            </a:r>
            <a:r>
              <a:rPr lang="de-DE" dirty="0" err="1">
                <a:latin typeface="Aptos" panose="020B0004020202020204" pitchFamily="34" charset="0"/>
                <a:sym typeface="Arial"/>
              </a:rPr>
              <a:t>devono</a:t>
            </a:r>
            <a:r>
              <a:rPr lang="de-DE" dirty="0">
                <a:latin typeface="Aptos" panose="020B0004020202020204" pitchFamily="34" charset="0"/>
                <a:sym typeface="Arial"/>
              </a:rPr>
              <a:t> </a:t>
            </a:r>
            <a:r>
              <a:rPr lang="de-DE" dirty="0" err="1">
                <a:latin typeface="Aptos" panose="020B0004020202020204" pitchFamily="34" charset="0"/>
                <a:sym typeface="Arial"/>
              </a:rPr>
              <a:t>essere</a:t>
            </a:r>
            <a:r>
              <a:rPr lang="de-DE" dirty="0">
                <a:latin typeface="Aptos" panose="020B0004020202020204" pitchFamily="34" charset="0"/>
                <a:sym typeface="Arial"/>
              </a:rPr>
              <a:t> </a:t>
            </a:r>
            <a:r>
              <a:rPr lang="de-DE" dirty="0" err="1">
                <a:latin typeface="Aptos" panose="020B0004020202020204" pitchFamily="34" charset="0"/>
                <a:sym typeface="Arial"/>
              </a:rPr>
              <a:t>rispettati</a:t>
            </a:r>
            <a:r>
              <a:rPr lang="de-DE" dirty="0">
                <a:latin typeface="Aptos" panose="020B0004020202020204" pitchFamily="34" charset="0"/>
                <a:sym typeface="Arial"/>
              </a:rPr>
              <a:t>.</a:t>
            </a:r>
            <a:endParaRPr dirty="0">
              <a:latin typeface="Aptos" panose="020B0004020202020204" pitchFamily="34" charset="0"/>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3710211bd9b_0_0"/>
          <p:cNvSpPr txBox="1">
            <a:spLocks noGrp="1"/>
          </p:cNvSpPr>
          <p:nvPr>
            <p:ph type="title"/>
          </p:nvPr>
        </p:nvSpPr>
        <p:spPr>
          <a:xfrm>
            <a:off x="594165" y="495299"/>
            <a:ext cx="9778500" cy="14946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cs typeface="Aptos Serif" panose="02020604070405020304" pitchFamily="18" charset="0"/>
              </a:rPr>
              <a:t>Etichette</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piccoli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grandi</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aiutanti</a:t>
            </a:r>
            <a:endParaRPr dirty="0">
              <a:latin typeface="Aptos Serif" panose="02020604070405020304" pitchFamily="18" charset="0"/>
              <a:cs typeface="Aptos Serif" panose="02020604070405020304" pitchFamily="18" charset="0"/>
            </a:endParaRPr>
          </a:p>
        </p:txBody>
      </p:sp>
      <p:sp>
        <p:nvSpPr>
          <p:cNvPr id="365" name="Google Shape;365;g3710211bd9b_0_0"/>
          <p:cNvSpPr txBox="1">
            <a:spLocks noGrp="1"/>
          </p:cNvSpPr>
          <p:nvPr>
            <p:ph type="body" idx="2"/>
          </p:nvPr>
        </p:nvSpPr>
        <p:spPr>
          <a:xfrm>
            <a:off x="992715" y="2453501"/>
            <a:ext cx="4490700" cy="359760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b="1" dirty="0" err="1">
                <a:latin typeface="Aptos" panose="020B0004020202020204" pitchFamily="34" charset="0"/>
              </a:rPr>
              <a:t>Quali</a:t>
            </a:r>
            <a:r>
              <a:rPr lang="de-DE" b="1" dirty="0">
                <a:latin typeface="Aptos" panose="020B0004020202020204" pitchFamily="34" charset="0"/>
              </a:rPr>
              <a:t> </a:t>
            </a:r>
            <a:r>
              <a:rPr lang="de-DE" b="1" dirty="0" err="1">
                <a:latin typeface="Aptos" panose="020B0004020202020204" pitchFamily="34" charset="0"/>
              </a:rPr>
              <a:t>tipi</a:t>
            </a:r>
            <a:r>
              <a:rPr lang="de-DE" b="1" dirty="0">
                <a:latin typeface="Aptos" panose="020B0004020202020204" pitchFamily="34" charset="0"/>
              </a:rPr>
              <a:t> di </a:t>
            </a:r>
            <a:r>
              <a:rPr lang="de-DE" b="1" dirty="0" err="1">
                <a:latin typeface="Aptos" panose="020B0004020202020204" pitchFamily="34" charset="0"/>
              </a:rPr>
              <a:t>etichette</a:t>
            </a:r>
            <a:r>
              <a:rPr lang="de-DE" b="1" dirty="0">
                <a:latin typeface="Aptos" panose="020B0004020202020204" pitchFamily="34" charset="0"/>
              </a:rPr>
              <a:t> </a:t>
            </a:r>
            <a:r>
              <a:rPr lang="de-DE" b="1" dirty="0" err="1">
                <a:latin typeface="Aptos" panose="020B0004020202020204" pitchFamily="34" charset="0"/>
              </a:rPr>
              <a:t>esistono</a:t>
            </a:r>
            <a:r>
              <a:rPr lang="de-DE" b="1" dirty="0">
                <a:latin typeface="Aptos" panose="020B0004020202020204" pitchFamily="34" charset="0"/>
              </a:rPr>
              <a:t>?</a:t>
            </a:r>
            <a:endParaRPr dirty="0">
              <a:latin typeface="Aptos" panose="020B0004020202020204" pitchFamily="34" charset="0"/>
            </a:endParaRPr>
          </a:p>
          <a:p>
            <a:pPr marL="571500" lvl="0" indent="-342900" algn="l" rtl="0">
              <a:lnSpc>
                <a:spcPct val="90000"/>
              </a:lnSpc>
              <a:spcBef>
                <a:spcPts val="1800"/>
              </a:spcBef>
              <a:spcAft>
                <a:spcPts val="0"/>
              </a:spcAft>
              <a:buSzPts val="2000"/>
              <a:buFont typeface="Arial"/>
              <a:buChar char="•"/>
            </a:pPr>
            <a:r>
              <a:rPr lang="de-DE" dirty="0" err="1">
                <a:latin typeface="Aptos" panose="020B0004020202020204" pitchFamily="34" charset="0"/>
              </a:rPr>
              <a:t>Etichette</a:t>
            </a:r>
            <a:r>
              <a:rPr lang="de-DE" dirty="0">
                <a:latin typeface="Aptos" panose="020B0004020202020204" pitchFamily="34" charset="0"/>
              </a:rPr>
              <a:t> </a:t>
            </a:r>
            <a:r>
              <a:rPr lang="de-DE" dirty="0" err="1">
                <a:latin typeface="Aptos" panose="020B0004020202020204" pitchFamily="34" charset="0"/>
              </a:rPr>
              <a:t>previste</a:t>
            </a:r>
            <a:r>
              <a:rPr lang="de-DE" dirty="0">
                <a:latin typeface="Aptos" panose="020B0004020202020204" pitchFamily="34" charset="0"/>
              </a:rPr>
              <a:t> </a:t>
            </a:r>
            <a:r>
              <a:rPr lang="de-DE" dirty="0" err="1">
                <a:latin typeface="Aptos" panose="020B0004020202020204" pitchFamily="34" charset="0"/>
              </a:rPr>
              <a:t>dalla</a:t>
            </a:r>
            <a:r>
              <a:rPr lang="de-DE" dirty="0">
                <a:latin typeface="Aptos" panose="020B0004020202020204" pitchFamily="34" charset="0"/>
              </a:rPr>
              <a:t> </a:t>
            </a:r>
            <a:r>
              <a:rPr lang="de-DE" dirty="0" err="1">
                <a:latin typeface="Aptos" panose="020B0004020202020204" pitchFamily="34" charset="0"/>
              </a:rPr>
              <a:t>normativa</a:t>
            </a:r>
            <a:endParaRPr dirty="0">
              <a:latin typeface="Aptos" panose="020B0004020202020204" pitchFamily="34" charset="0"/>
            </a:endParaRPr>
          </a:p>
          <a:p>
            <a:pPr marL="571500" lvl="0" indent="-342900" algn="l" rtl="0">
              <a:lnSpc>
                <a:spcPct val="90000"/>
              </a:lnSpc>
              <a:spcBef>
                <a:spcPts val="1800"/>
              </a:spcBef>
              <a:spcAft>
                <a:spcPts val="0"/>
              </a:spcAft>
              <a:buSzPts val="2000"/>
              <a:buFont typeface="Arial"/>
              <a:buChar char="•"/>
            </a:pPr>
            <a:r>
              <a:rPr lang="de-DE" dirty="0" err="1">
                <a:latin typeface="Aptos" panose="020B0004020202020204" pitchFamily="34" charset="0"/>
              </a:rPr>
              <a:t>Etichete</a:t>
            </a:r>
            <a:r>
              <a:rPr lang="de-DE" dirty="0">
                <a:latin typeface="Aptos" panose="020B0004020202020204" pitchFamily="34" charset="0"/>
              </a:rPr>
              <a:t> </a:t>
            </a:r>
            <a:r>
              <a:rPr lang="de-DE" dirty="0" err="1">
                <a:latin typeface="Aptos" panose="020B0004020202020204" pitchFamily="34" charset="0"/>
              </a:rPr>
              <a:t>ambientali</a:t>
            </a:r>
            <a:r>
              <a:rPr lang="de-DE" dirty="0">
                <a:latin typeface="Aptos" panose="020B0004020202020204" pitchFamily="34" charset="0"/>
              </a:rPr>
              <a:t>/</a:t>
            </a:r>
            <a:r>
              <a:rPr lang="de-DE" dirty="0" err="1">
                <a:latin typeface="Aptos" panose="020B0004020202020204" pitchFamily="34" charset="0"/>
              </a:rPr>
              <a:t>etichette</a:t>
            </a:r>
            <a:r>
              <a:rPr lang="de-DE" dirty="0">
                <a:latin typeface="Aptos" panose="020B0004020202020204" pitchFamily="34" charset="0"/>
              </a:rPr>
              <a:t> </a:t>
            </a:r>
            <a:r>
              <a:rPr lang="de-DE" dirty="0" err="1">
                <a:latin typeface="Aptos" panose="020B0004020202020204" pitchFamily="34" charset="0"/>
              </a:rPr>
              <a:t>ecologiche</a:t>
            </a:r>
            <a:r>
              <a:rPr lang="de-DE" dirty="0">
                <a:latin typeface="Aptos" panose="020B0004020202020204" pitchFamily="34" charset="0"/>
              </a:rPr>
              <a:t> </a:t>
            </a:r>
            <a:endParaRPr dirty="0">
              <a:latin typeface="Aptos" panose="020B0004020202020204" pitchFamily="34" charset="0"/>
            </a:endParaRPr>
          </a:p>
          <a:p>
            <a:pPr marL="571500" lvl="0" indent="-342900" algn="l" rtl="0">
              <a:lnSpc>
                <a:spcPct val="90000"/>
              </a:lnSpc>
              <a:spcBef>
                <a:spcPts val="1800"/>
              </a:spcBef>
              <a:spcAft>
                <a:spcPts val="0"/>
              </a:spcAft>
              <a:buSzPts val="2000"/>
              <a:buFont typeface="Arial"/>
              <a:buChar char="•"/>
            </a:pPr>
            <a:r>
              <a:rPr lang="de-DE" dirty="0" err="1">
                <a:latin typeface="Aptos" panose="020B0004020202020204" pitchFamily="34" charset="0"/>
              </a:rPr>
              <a:t>Etichette</a:t>
            </a:r>
            <a:r>
              <a:rPr lang="de-DE" dirty="0">
                <a:latin typeface="Aptos" panose="020B0004020202020204" pitchFamily="34" charset="0"/>
              </a:rPr>
              <a:t> </a:t>
            </a:r>
            <a:r>
              <a:rPr lang="de-DE" dirty="0" err="1">
                <a:latin typeface="Aptos" panose="020B0004020202020204" pitchFamily="34" charset="0"/>
              </a:rPr>
              <a:t>sociali</a:t>
            </a:r>
            <a:r>
              <a:rPr lang="de-DE" dirty="0">
                <a:latin typeface="Aptos" panose="020B0004020202020204" pitchFamily="34" charset="0"/>
              </a:rPr>
              <a:t> </a:t>
            </a:r>
            <a:endParaRPr dirty="0">
              <a:latin typeface="Aptos" panose="020B0004020202020204" pitchFamily="34" charset="0"/>
            </a:endParaRPr>
          </a:p>
          <a:p>
            <a:pPr marL="571500" lvl="0" indent="-342900" algn="l" rtl="0">
              <a:lnSpc>
                <a:spcPct val="90000"/>
              </a:lnSpc>
              <a:spcBef>
                <a:spcPts val="1800"/>
              </a:spcBef>
              <a:spcAft>
                <a:spcPts val="0"/>
              </a:spcAft>
              <a:buSzPts val="2000"/>
              <a:buFont typeface="Arial"/>
              <a:buChar char="•"/>
            </a:pPr>
            <a:r>
              <a:rPr lang="de-DE" dirty="0">
                <a:latin typeface="Aptos" panose="020B0004020202020204" pitchFamily="34" charset="0"/>
              </a:rPr>
              <a:t>Standard/</a:t>
            </a:r>
            <a:r>
              <a:rPr lang="de-DE" dirty="0" err="1">
                <a:latin typeface="Aptos" panose="020B0004020202020204" pitchFamily="34" charset="0"/>
              </a:rPr>
              <a:t>sistemi</a:t>
            </a:r>
            <a:r>
              <a:rPr lang="de-DE" dirty="0">
                <a:latin typeface="Aptos" panose="020B0004020202020204" pitchFamily="34" charset="0"/>
              </a:rPr>
              <a:t> di </a:t>
            </a:r>
            <a:r>
              <a:rPr lang="de-DE" dirty="0" err="1">
                <a:latin typeface="Aptos" panose="020B0004020202020204" pitchFamily="34" charset="0"/>
              </a:rPr>
              <a:t>gestione</a:t>
            </a:r>
            <a:endParaRPr dirty="0">
              <a:latin typeface="Aptos" panose="020B00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3710211bd9b_0_6"/>
          <p:cNvSpPr txBox="1">
            <a:spLocks noGrp="1"/>
          </p:cNvSpPr>
          <p:nvPr>
            <p:ph type="title"/>
          </p:nvPr>
        </p:nvSpPr>
        <p:spPr>
          <a:xfrm>
            <a:off x="3661409" y="4869874"/>
            <a:ext cx="7936200" cy="13809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ambientali</a:t>
            </a:r>
            <a:r>
              <a:rPr lang="de-DE" dirty="0">
                <a:latin typeface="Aptos Serif" panose="02020604070405020304" pitchFamily="18" charset="0"/>
                <a:ea typeface="Arial"/>
                <a:cs typeface="Aptos Serif" panose="02020604070405020304" pitchFamily="18" charset="0"/>
                <a:sym typeface="Arial"/>
              </a:rPr>
              <a:t> </a:t>
            </a:r>
            <a:endParaRPr dirty="0">
              <a:latin typeface="Aptos Serif" panose="02020604070405020304" pitchFamily="18" charset="0"/>
              <a:ea typeface="Arial"/>
              <a:cs typeface="Aptos Serif" panose="02020604070405020304" pitchFamily="18" charset="0"/>
              <a:sym typeface="Arial"/>
            </a:endParaRPr>
          </a:p>
        </p:txBody>
      </p:sp>
      <p:pic>
        <p:nvPicPr>
          <p:cNvPr id="372" name="Google Shape;372;g3710211bd9b_0_6"/>
          <p:cNvPicPr preferRelativeResize="0"/>
          <p:nvPr/>
        </p:nvPicPr>
        <p:blipFill rotWithShape="1">
          <a:blip r:embed="rId3">
            <a:alphaModFix/>
          </a:blip>
          <a:srcRect/>
          <a:stretch/>
        </p:blipFill>
        <p:spPr>
          <a:xfrm>
            <a:off x="2919413" y="3025348"/>
            <a:ext cx="1951250" cy="1215628"/>
          </a:xfrm>
          <a:prstGeom prst="rect">
            <a:avLst/>
          </a:prstGeom>
          <a:noFill/>
          <a:ln>
            <a:noFill/>
          </a:ln>
        </p:spPr>
      </p:pic>
      <p:pic>
        <p:nvPicPr>
          <p:cNvPr id="373" name="Google Shape;373;g3710211bd9b_0_6"/>
          <p:cNvPicPr preferRelativeResize="0"/>
          <p:nvPr/>
        </p:nvPicPr>
        <p:blipFill rotWithShape="1">
          <a:blip r:embed="rId4">
            <a:alphaModFix/>
          </a:blip>
          <a:srcRect/>
          <a:stretch/>
        </p:blipFill>
        <p:spPr>
          <a:xfrm>
            <a:off x="3183425" y="925514"/>
            <a:ext cx="2343150" cy="1100138"/>
          </a:xfrm>
          <a:prstGeom prst="rect">
            <a:avLst/>
          </a:prstGeom>
          <a:noFill/>
          <a:ln>
            <a:noFill/>
          </a:ln>
        </p:spPr>
      </p:pic>
      <p:pic>
        <p:nvPicPr>
          <p:cNvPr id="374" name="Google Shape;374;g3710211bd9b_0_6"/>
          <p:cNvPicPr preferRelativeResize="0"/>
          <p:nvPr/>
        </p:nvPicPr>
        <p:blipFill rotWithShape="1">
          <a:blip r:embed="rId5">
            <a:alphaModFix/>
          </a:blip>
          <a:srcRect/>
          <a:stretch/>
        </p:blipFill>
        <p:spPr>
          <a:xfrm>
            <a:off x="10461970" y="2203804"/>
            <a:ext cx="947575" cy="1492828"/>
          </a:xfrm>
          <a:prstGeom prst="rect">
            <a:avLst/>
          </a:prstGeom>
          <a:noFill/>
          <a:ln>
            <a:noFill/>
          </a:ln>
        </p:spPr>
      </p:pic>
      <p:pic>
        <p:nvPicPr>
          <p:cNvPr id="375" name="Google Shape;375;g3710211bd9b_0_6"/>
          <p:cNvPicPr preferRelativeResize="0"/>
          <p:nvPr/>
        </p:nvPicPr>
        <p:blipFill rotWithShape="1">
          <a:blip r:embed="rId6">
            <a:alphaModFix/>
          </a:blip>
          <a:srcRect/>
          <a:stretch/>
        </p:blipFill>
        <p:spPr>
          <a:xfrm>
            <a:off x="10463225" y="1059785"/>
            <a:ext cx="816454" cy="816454"/>
          </a:xfrm>
          <a:prstGeom prst="rect">
            <a:avLst/>
          </a:prstGeom>
          <a:noFill/>
          <a:ln>
            <a:noFill/>
          </a:ln>
        </p:spPr>
      </p:pic>
      <p:sp>
        <p:nvSpPr>
          <p:cNvPr id="376" name="Google Shape;376;g3710211bd9b_0_6"/>
          <p:cNvSpPr/>
          <p:nvPr/>
        </p:nvSpPr>
        <p:spPr>
          <a:xfrm>
            <a:off x="7471907" y="2378431"/>
            <a:ext cx="2361000" cy="2159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sp>
        <p:nvSpPr>
          <p:cNvPr id="377" name="Google Shape;377;g3710211bd9b_0_6"/>
          <p:cNvSpPr/>
          <p:nvPr/>
        </p:nvSpPr>
        <p:spPr>
          <a:xfrm>
            <a:off x="2628761" y="572592"/>
            <a:ext cx="2361000" cy="210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sp>
        <p:nvSpPr>
          <p:cNvPr id="378" name="Google Shape;378;g3710211bd9b_0_6"/>
          <p:cNvSpPr/>
          <p:nvPr/>
        </p:nvSpPr>
        <p:spPr>
          <a:xfrm>
            <a:off x="2628760" y="2858193"/>
            <a:ext cx="2361000" cy="27087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sp>
        <p:nvSpPr>
          <p:cNvPr id="379" name="Google Shape;379;g3710211bd9b_0_6"/>
          <p:cNvSpPr/>
          <p:nvPr/>
        </p:nvSpPr>
        <p:spPr>
          <a:xfrm>
            <a:off x="10129360" y="572735"/>
            <a:ext cx="1612800" cy="3596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380" name="Google Shape;380;g3710211bd9b_0_6"/>
          <p:cNvPicPr preferRelativeResize="0"/>
          <p:nvPr/>
        </p:nvPicPr>
        <p:blipFill rotWithShape="1">
          <a:blip r:embed="rId7">
            <a:alphaModFix/>
          </a:blip>
          <a:srcRect/>
          <a:stretch/>
        </p:blipFill>
        <p:spPr>
          <a:xfrm>
            <a:off x="2703944" y="635158"/>
            <a:ext cx="1060793" cy="1060793"/>
          </a:xfrm>
          <a:prstGeom prst="rect">
            <a:avLst/>
          </a:prstGeom>
          <a:noFill/>
          <a:ln>
            <a:noFill/>
          </a:ln>
        </p:spPr>
      </p:pic>
      <p:pic>
        <p:nvPicPr>
          <p:cNvPr id="381" name="Google Shape;381;g3710211bd9b_0_6"/>
          <p:cNvPicPr preferRelativeResize="0"/>
          <p:nvPr/>
        </p:nvPicPr>
        <p:blipFill rotWithShape="1">
          <a:blip r:embed="rId8">
            <a:alphaModFix/>
          </a:blip>
          <a:srcRect/>
          <a:stretch/>
        </p:blipFill>
        <p:spPr>
          <a:xfrm>
            <a:off x="5764124" y="721612"/>
            <a:ext cx="1001884" cy="1388687"/>
          </a:xfrm>
          <a:prstGeom prst="rect">
            <a:avLst/>
          </a:prstGeom>
          <a:noFill/>
          <a:ln>
            <a:noFill/>
          </a:ln>
        </p:spPr>
      </p:pic>
      <p:pic>
        <p:nvPicPr>
          <p:cNvPr id="382" name="Google Shape;382;g3710211bd9b_0_6"/>
          <p:cNvPicPr preferRelativeResize="0"/>
          <p:nvPr/>
        </p:nvPicPr>
        <p:blipFill rotWithShape="1">
          <a:blip r:embed="rId9">
            <a:alphaModFix/>
          </a:blip>
          <a:srcRect/>
          <a:stretch/>
        </p:blipFill>
        <p:spPr>
          <a:xfrm>
            <a:off x="5724412" y="2462157"/>
            <a:ext cx="1064376" cy="1232790"/>
          </a:xfrm>
          <a:prstGeom prst="rect">
            <a:avLst/>
          </a:prstGeom>
          <a:noFill/>
          <a:ln>
            <a:noFill/>
          </a:ln>
        </p:spPr>
      </p:pic>
      <p:pic>
        <p:nvPicPr>
          <p:cNvPr id="383" name="Google Shape;383;g3710211bd9b_0_6"/>
          <p:cNvPicPr preferRelativeResize="0"/>
          <p:nvPr/>
        </p:nvPicPr>
        <p:blipFill rotWithShape="1">
          <a:blip r:embed="rId10">
            <a:alphaModFix/>
          </a:blip>
          <a:srcRect/>
          <a:stretch/>
        </p:blipFill>
        <p:spPr>
          <a:xfrm>
            <a:off x="5634957" y="3897698"/>
            <a:ext cx="1232791" cy="1232791"/>
          </a:xfrm>
          <a:prstGeom prst="rect">
            <a:avLst/>
          </a:prstGeom>
          <a:noFill/>
          <a:ln>
            <a:noFill/>
          </a:ln>
        </p:spPr>
      </p:pic>
      <p:sp>
        <p:nvSpPr>
          <p:cNvPr id="384" name="Google Shape;384;g3710211bd9b_0_6"/>
          <p:cNvSpPr/>
          <p:nvPr/>
        </p:nvSpPr>
        <p:spPr>
          <a:xfrm>
            <a:off x="5332662" y="572735"/>
            <a:ext cx="1837500" cy="4994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385" name="Google Shape;385;g3710211bd9b_0_6"/>
          <p:cNvPicPr preferRelativeResize="0"/>
          <p:nvPr/>
        </p:nvPicPr>
        <p:blipFill rotWithShape="1">
          <a:blip r:embed="rId11">
            <a:alphaModFix/>
          </a:blip>
          <a:srcRect/>
          <a:stretch/>
        </p:blipFill>
        <p:spPr>
          <a:xfrm>
            <a:off x="2820251" y="1708638"/>
            <a:ext cx="941264" cy="865963"/>
          </a:xfrm>
          <a:prstGeom prst="rect">
            <a:avLst/>
          </a:prstGeom>
          <a:noFill/>
          <a:ln>
            <a:noFill/>
          </a:ln>
        </p:spPr>
      </p:pic>
      <p:sp>
        <p:nvSpPr>
          <p:cNvPr id="386" name="Google Shape;386;g3710211bd9b_0_6"/>
          <p:cNvSpPr/>
          <p:nvPr/>
        </p:nvSpPr>
        <p:spPr>
          <a:xfrm>
            <a:off x="7478744" y="576240"/>
            <a:ext cx="2354400" cy="15558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387" name="Google Shape;387;g3710211bd9b_0_6"/>
          <p:cNvPicPr preferRelativeResize="0"/>
          <p:nvPr/>
        </p:nvPicPr>
        <p:blipFill rotWithShape="1">
          <a:blip r:embed="rId12">
            <a:alphaModFix/>
          </a:blip>
          <a:srcRect/>
          <a:stretch/>
        </p:blipFill>
        <p:spPr>
          <a:xfrm>
            <a:off x="733082" y="770748"/>
            <a:ext cx="1703511" cy="854512"/>
          </a:xfrm>
          <a:prstGeom prst="rect">
            <a:avLst/>
          </a:prstGeom>
          <a:noFill/>
          <a:ln>
            <a:noFill/>
          </a:ln>
        </p:spPr>
      </p:pic>
      <p:pic>
        <p:nvPicPr>
          <p:cNvPr id="388" name="Google Shape;388;g3710211bd9b_0_6"/>
          <p:cNvPicPr preferRelativeResize="0"/>
          <p:nvPr/>
        </p:nvPicPr>
        <p:blipFill rotWithShape="1">
          <a:blip r:embed="rId13">
            <a:alphaModFix/>
          </a:blip>
          <a:srcRect/>
          <a:stretch/>
        </p:blipFill>
        <p:spPr>
          <a:xfrm>
            <a:off x="511236" y="1852983"/>
            <a:ext cx="2071467" cy="1035733"/>
          </a:xfrm>
          <a:prstGeom prst="rect">
            <a:avLst/>
          </a:prstGeom>
          <a:noFill/>
          <a:ln>
            <a:noFill/>
          </a:ln>
        </p:spPr>
      </p:pic>
      <p:pic>
        <p:nvPicPr>
          <p:cNvPr id="389" name="Google Shape;389;g3710211bd9b_0_6"/>
          <p:cNvPicPr preferRelativeResize="0"/>
          <p:nvPr/>
        </p:nvPicPr>
        <p:blipFill rotWithShape="1">
          <a:blip r:embed="rId14">
            <a:alphaModFix/>
          </a:blip>
          <a:srcRect/>
          <a:stretch/>
        </p:blipFill>
        <p:spPr>
          <a:xfrm>
            <a:off x="1087320" y="3137873"/>
            <a:ext cx="1010215" cy="990578"/>
          </a:xfrm>
          <a:prstGeom prst="rect">
            <a:avLst/>
          </a:prstGeom>
          <a:noFill/>
          <a:ln>
            <a:noFill/>
          </a:ln>
        </p:spPr>
      </p:pic>
      <p:sp>
        <p:nvSpPr>
          <p:cNvPr id="390" name="Google Shape;390;g3710211bd9b_0_6"/>
          <p:cNvSpPr/>
          <p:nvPr/>
        </p:nvSpPr>
        <p:spPr>
          <a:xfrm>
            <a:off x="889135" y="572592"/>
            <a:ext cx="1416000" cy="4994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200"/>
              <a:buFont typeface="Arial"/>
              <a:buNone/>
            </a:pPr>
            <a:endParaRPr sz="2200" b="0" i="0" u="none" strike="noStrike" cap="none">
              <a:solidFill>
                <a:schemeClr val="hlink"/>
              </a:solidFill>
              <a:latin typeface="Arial"/>
              <a:ea typeface="Arial"/>
              <a:cs typeface="Arial"/>
              <a:sym typeface="Arial"/>
            </a:endParaRPr>
          </a:p>
        </p:txBody>
      </p:sp>
      <p:pic>
        <p:nvPicPr>
          <p:cNvPr id="391" name="Google Shape;391;g3710211bd9b_0_6"/>
          <p:cNvPicPr preferRelativeResize="0"/>
          <p:nvPr/>
        </p:nvPicPr>
        <p:blipFill rotWithShape="1">
          <a:blip r:embed="rId15">
            <a:alphaModFix/>
          </a:blip>
          <a:srcRect/>
          <a:stretch/>
        </p:blipFill>
        <p:spPr>
          <a:xfrm>
            <a:off x="1065864" y="4357043"/>
            <a:ext cx="1037946" cy="933943"/>
          </a:xfrm>
          <a:prstGeom prst="rect">
            <a:avLst/>
          </a:prstGeom>
          <a:noFill/>
          <a:ln>
            <a:noFill/>
          </a:ln>
        </p:spPr>
      </p:pic>
      <p:pic>
        <p:nvPicPr>
          <p:cNvPr id="392" name="Google Shape;392;g3710211bd9b_0_6"/>
          <p:cNvPicPr preferRelativeResize="0"/>
          <p:nvPr/>
        </p:nvPicPr>
        <p:blipFill rotWithShape="1">
          <a:blip r:embed="rId16">
            <a:alphaModFix/>
          </a:blip>
          <a:srcRect/>
          <a:stretch/>
        </p:blipFill>
        <p:spPr>
          <a:xfrm>
            <a:off x="7636774" y="890056"/>
            <a:ext cx="2030112" cy="953162"/>
          </a:xfrm>
          <a:prstGeom prst="rect">
            <a:avLst/>
          </a:prstGeom>
          <a:noFill/>
          <a:ln>
            <a:noFill/>
          </a:ln>
        </p:spPr>
      </p:pic>
      <p:sp>
        <p:nvSpPr>
          <p:cNvPr id="393" name="Google Shape;393;g3710211bd9b_0_6"/>
          <p:cNvSpPr/>
          <p:nvPr/>
        </p:nvSpPr>
        <p:spPr>
          <a:xfrm>
            <a:off x="3290882" y="4505133"/>
            <a:ext cx="991200" cy="708000"/>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94" name="Google Shape;394;g3710211bd9b_0_6"/>
          <p:cNvPicPr preferRelativeResize="0"/>
          <p:nvPr/>
        </p:nvPicPr>
        <p:blipFill rotWithShape="1">
          <a:blip r:embed="rId18">
            <a:alphaModFix/>
          </a:blip>
          <a:srcRect/>
          <a:stretch/>
        </p:blipFill>
        <p:spPr>
          <a:xfrm>
            <a:off x="7707176" y="2590511"/>
            <a:ext cx="1565410" cy="869672"/>
          </a:xfrm>
          <a:prstGeom prst="rect">
            <a:avLst/>
          </a:prstGeom>
          <a:noFill/>
          <a:ln>
            <a:noFill/>
          </a:ln>
        </p:spPr>
      </p:pic>
      <p:pic>
        <p:nvPicPr>
          <p:cNvPr id="395" name="Google Shape;395;g3710211bd9b_0_6"/>
          <p:cNvPicPr preferRelativeResize="0"/>
          <p:nvPr/>
        </p:nvPicPr>
        <p:blipFill rotWithShape="1">
          <a:blip r:embed="rId19">
            <a:alphaModFix/>
          </a:blip>
          <a:srcRect/>
          <a:stretch/>
        </p:blipFill>
        <p:spPr>
          <a:xfrm>
            <a:off x="7587951" y="3565729"/>
            <a:ext cx="2078935" cy="84066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6"/>
          <p:cNvSpPr txBox="1">
            <a:spLocks noGrp="1"/>
          </p:cNvSpPr>
          <p:nvPr>
            <p:ph type="title"/>
          </p:nvPr>
        </p:nvSpPr>
        <p:spPr>
          <a:xfrm>
            <a:off x="594359" y="46389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L’utilizzo</a:t>
            </a:r>
            <a:r>
              <a:rPr lang="de-DE" dirty="0">
                <a:latin typeface="Aptos Serif" panose="02020604070405020304" pitchFamily="18" charset="0"/>
                <a:ea typeface="Arial"/>
                <a:cs typeface="Aptos Serif" panose="02020604070405020304" pitchFamily="18" charset="0"/>
                <a:sym typeface="Arial"/>
              </a:rPr>
              <a:t> delle </a:t>
            </a:r>
            <a:r>
              <a:rPr lang="de-DE" dirty="0" err="1">
                <a:latin typeface="Aptos Serif" panose="02020604070405020304" pitchFamily="18" charset="0"/>
                <a:ea typeface="Arial"/>
                <a:cs typeface="Aptos Serif" panose="02020604070405020304" pitchFamily="18" charset="0"/>
                <a:sym typeface="Arial"/>
              </a:rPr>
              <a:t>etichette</a:t>
            </a:r>
            <a:endParaRPr dirty="0">
              <a:latin typeface="Aptos Serif" panose="02020604070405020304" pitchFamily="18" charset="0"/>
              <a:cs typeface="Aptos Serif" panose="02020604070405020304" pitchFamily="18" charset="0"/>
            </a:endParaRPr>
          </a:p>
        </p:txBody>
      </p:sp>
      <p:sp>
        <p:nvSpPr>
          <p:cNvPr id="401" name="Google Shape;401;p56"/>
          <p:cNvSpPr txBox="1">
            <a:spLocks noGrp="1"/>
          </p:cNvSpPr>
          <p:nvPr>
            <p:ph type="body" idx="1"/>
          </p:nvPr>
        </p:nvSpPr>
        <p:spPr>
          <a:xfrm>
            <a:off x="594359" y="2281918"/>
            <a:ext cx="9538382" cy="3708517"/>
          </a:xfrm>
          <a:prstGeom prst="rect">
            <a:avLst/>
          </a:prstGeom>
          <a:noFill/>
          <a:ln>
            <a:noFill/>
          </a:ln>
        </p:spPr>
        <p:txBody>
          <a:bodyPr spcFirstLastPara="1" wrap="square" lIns="0" tIns="228600" rIns="0" bIns="0" anchor="t" anchorCtr="0">
            <a:normAutofit/>
          </a:bodyPr>
          <a:lstStyle/>
          <a:p>
            <a:pPr marL="571500" lvl="0" indent="-342900" algn="l" rtl="0">
              <a:lnSpc>
                <a:spcPct val="80000"/>
              </a:lnSpc>
              <a:spcBef>
                <a:spcPts val="2200"/>
              </a:spcBef>
              <a:spcAft>
                <a:spcPts val="0"/>
              </a:spcAft>
              <a:buSzPts val="2400"/>
              <a:buFont typeface="Arial"/>
              <a:buChar char="•"/>
            </a:pPr>
            <a:r>
              <a:rPr lang="de-DE" b="0" dirty="0">
                <a:solidFill>
                  <a:schemeClr val="dk1"/>
                </a:solidFill>
                <a:latin typeface="Aptos" panose="020B0004020202020204" pitchFamily="34" charset="0"/>
                <a:sym typeface="Arial"/>
              </a:rPr>
              <a:t>I </a:t>
            </a:r>
            <a:r>
              <a:rPr lang="de-DE" b="0" dirty="0" err="1">
                <a:solidFill>
                  <a:schemeClr val="dk1"/>
                </a:solidFill>
                <a:latin typeface="Aptos" panose="020B0004020202020204" pitchFamily="34" charset="0"/>
                <a:sym typeface="Arial"/>
              </a:rPr>
              <a:t>committenti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possono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fare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riferimento</a:t>
            </a:r>
            <a:r>
              <a:rPr lang="de-DE" b="0" dirty="0">
                <a:solidFill>
                  <a:schemeClr val="dk1"/>
                </a:solidFill>
                <a:latin typeface="Aptos" panose="020B0004020202020204" pitchFamily="34" charset="0"/>
                <a:sym typeface="Arial"/>
              </a:rPr>
              <a:t> a </a:t>
            </a:r>
            <a:r>
              <a:rPr lang="de-DE" b="0" dirty="0" err="1">
                <a:solidFill>
                  <a:schemeClr val="dk1"/>
                </a:solidFill>
                <a:latin typeface="Aptos" panose="020B0004020202020204" pitchFamily="34" charset="0"/>
                <a:sym typeface="Arial"/>
              </a:rPr>
              <a:t>criteri</a:t>
            </a:r>
            <a:r>
              <a:rPr lang="de-DE" b="0" dirty="0">
                <a:solidFill>
                  <a:schemeClr val="dk1"/>
                </a:solidFill>
                <a:latin typeface="Aptos" panose="020B0004020202020204" pitchFamily="34" charset="0"/>
                <a:sym typeface="Arial"/>
              </a:rPr>
              <a:t> de</a:t>
            </a:r>
            <a:r>
              <a:rPr lang="de-DE" b="0" dirty="0">
                <a:solidFill>
                  <a:schemeClr val="dk1"/>
                </a:solidFill>
                <a:latin typeface="Aptos" panose="020B0004020202020204" pitchFamily="34" charset="0"/>
              </a:rPr>
              <a:t>lle </a:t>
            </a:r>
            <a:r>
              <a:rPr lang="de-DE" b="0" dirty="0" err="1">
                <a:solidFill>
                  <a:schemeClr val="dk1"/>
                </a:solidFill>
                <a:latin typeface="Aptos" panose="020B0004020202020204" pitchFamily="34" charset="0"/>
              </a:rPr>
              <a:t>etichette</a:t>
            </a:r>
            <a:r>
              <a:rPr lang="de-DE" b="0" dirty="0">
                <a:solidFill>
                  <a:schemeClr val="dk1"/>
                </a:solidFill>
                <a:latin typeface="Aptos" panose="020B0004020202020204" pitchFamily="34" charset="0"/>
                <a:sym typeface="Arial"/>
              </a:rPr>
              <a:t> di </a:t>
            </a:r>
            <a:r>
              <a:rPr lang="de-DE" b="0" dirty="0" err="1">
                <a:solidFill>
                  <a:schemeClr val="dk1"/>
                </a:solidFill>
                <a:latin typeface="Aptos" panose="020B0004020202020204" pitchFamily="34" charset="0"/>
                <a:sym typeface="Arial"/>
              </a:rPr>
              <a:t>sostenibilità</a:t>
            </a:r>
            <a:r>
              <a:rPr lang="de-DE" b="0" dirty="0">
                <a:solidFill>
                  <a:schemeClr val="dk1"/>
                </a:solidFill>
                <a:latin typeface="Aptos" panose="020B0004020202020204" pitchFamily="34" charset="0"/>
                <a:sym typeface="Arial"/>
              </a:rPr>
              <a:t> di </a:t>
            </a:r>
            <a:r>
              <a:rPr lang="de-DE" b="0" dirty="0" err="1">
                <a:solidFill>
                  <a:schemeClr val="dk1"/>
                </a:solidFill>
                <a:latin typeface="Aptos" panose="020B0004020202020204" pitchFamily="34" charset="0"/>
                <a:sym typeface="Arial"/>
              </a:rPr>
              <a:t>terzi</a:t>
            </a:r>
            <a:r>
              <a:rPr lang="de-DE" b="0" dirty="0">
                <a:solidFill>
                  <a:schemeClr val="dk1"/>
                </a:solidFill>
                <a:latin typeface="Aptos" panose="020B0004020202020204" pitchFamily="34" charset="0"/>
                <a:sym typeface="Arial"/>
              </a:rPr>
              <a:t> </a:t>
            </a:r>
            <a:endParaRPr dirty="0">
              <a:latin typeface="Aptos" panose="020B0004020202020204" pitchFamily="34" charset="0"/>
            </a:endParaRPr>
          </a:p>
          <a:p>
            <a:pPr marL="571500" lvl="0" indent="-342900" algn="l" rtl="0">
              <a:lnSpc>
                <a:spcPct val="80000"/>
              </a:lnSpc>
              <a:spcBef>
                <a:spcPts val="2200"/>
              </a:spcBef>
              <a:spcAft>
                <a:spcPts val="0"/>
              </a:spcAft>
              <a:buSzPts val="2400"/>
              <a:buFont typeface="Arial"/>
              <a:buChar char="•"/>
            </a:pPr>
            <a:r>
              <a:rPr lang="de-DE" b="0" dirty="0">
                <a:solidFill>
                  <a:schemeClr val="dk1"/>
                </a:solidFill>
                <a:latin typeface="Aptos" panose="020B0004020202020204" pitchFamily="34" charset="0"/>
              </a:rPr>
              <a:t>Le </a:t>
            </a:r>
            <a:r>
              <a:rPr lang="de-DE" b="0" dirty="0" err="1">
                <a:solidFill>
                  <a:schemeClr val="dk1"/>
                </a:solidFill>
                <a:latin typeface="Aptos" panose="020B0004020202020204" pitchFamily="34" charset="0"/>
              </a:rPr>
              <a:t>etichette</a:t>
            </a:r>
            <a:r>
              <a:rPr lang="de-DE" b="0" dirty="0">
                <a:solidFill>
                  <a:schemeClr val="dk1"/>
                </a:solidFill>
                <a:latin typeface="Aptos" panose="020B0004020202020204" pitchFamily="34" charset="0"/>
              </a:rPr>
              <a:t> </a:t>
            </a:r>
            <a:r>
              <a:rPr lang="de-DE" b="0" dirty="0" err="1">
                <a:solidFill>
                  <a:schemeClr val="dk1"/>
                </a:solidFill>
                <a:latin typeface="Aptos" panose="020B0004020202020204" pitchFamily="34" charset="0"/>
              </a:rPr>
              <a:t>ambientali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possono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ridurre</a:t>
            </a:r>
            <a:r>
              <a:rPr lang="de-DE" b="0" dirty="0">
                <a:solidFill>
                  <a:schemeClr val="dk1"/>
                </a:solidFill>
                <a:latin typeface="Aptos" panose="020B0004020202020204" pitchFamily="34" charset="0"/>
                <a:sym typeface="Arial"/>
              </a:rPr>
              <a:t> il </a:t>
            </a:r>
            <a:r>
              <a:rPr lang="de-DE" b="0" dirty="0" err="1">
                <a:solidFill>
                  <a:schemeClr val="dk1"/>
                </a:solidFill>
                <a:latin typeface="Aptos" panose="020B0004020202020204" pitchFamily="34" charset="0"/>
                <a:sym typeface="Arial"/>
              </a:rPr>
              <a:t>carico</a:t>
            </a:r>
            <a:r>
              <a:rPr lang="de-DE" b="0" dirty="0">
                <a:solidFill>
                  <a:schemeClr val="dk1"/>
                </a:solidFill>
                <a:latin typeface="Aptos" panose="020B0004020202020204" pitchFamily="34" charset="0"/>
                <a:sym typeface="Arial"/>
              </a:rPr>
              <a:t> di </a:t>
            </a:r>
            <a:r>
              <a:rPr lang="de-DE" b="0" dirty="0" err="1">
                <a:solidFill>
                  <a:schemeClr val="dk1"/>
                </a:solidFill>
                <a:latin typeface="Aptos" panose="020B0004020202020204" pitchFamily="34" charset="0"/>
                <a:sym typeface="Arial"/>
              </a:rPr>
              <a:t>lavoro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necessario</a:t>
            </a:r>
            <a:r>
              <a:rPr lang="de-DE" b="0" dirty="0">
                <a:solidFill>
                  <a:schemeClr val="dk1"/>
                </a:solidFill>
                <a:latin typeface="Aptos" panose="020B0004020202020204" pitchFamily="34" charset="0"/>
                <a:sym typeface="Arial"/>
              </a:rPr>
              <a:t> per </a:t>
            </a:r>
            <a:r>
              <a:rPr lang="de-DE" b="0" dirty="0" err="1">
                <a:solidFill>
                  <a:schemeClr val="dk1"/>
                </a:solidFill>
                <a:latin typeface="Aptos" panose="020B0004020202020204" pitchFamily="34" charset="0"/>
                <a:sym typeface="Arial"/>
              </a:rPr>
              <a:t>definire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verificare</a:t>
            </a:r>
            <a:r>
              <a:rPr lang="de-DE" b="0" dirty="0">
                <a:solidFill>
                  <a:schemeClr val="dk1"/>
                </a:solidFill>
                <a:latin typeface="Aptos" panose="020B0004020202020204" pitchFamily="34" charset="0"/>
                <a:sym typeface="Arial"/>
              </a:rPr>
              <a:t> i </a:t>
            </a:r>
            <a:r>
              <a:rPr lang="de-DE" b="0" dirty="0" err="1">
                <a:solidFill>
                  <a:schemeClr val="dk1"/>
                </a:solidFill>
                <a:latin typeface="Aptos" panose="020B0004020202020204" pitchFamily="34" charset="0"/>
                <a:sym typeface="Arial"/>
              </a:rPr>
              <a:t>criteri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ambientali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sociali</a:t>
            </a:r>
            <a:endParaRPr b="0" dirty="0">
              <a:solidFill>
                <a:schemeClr val="dk1"/>
              </a:solidFill>
              <a:latin typeface="Aptos" panose="020B0004020202020204" pitchFamily="34" charset="0"/>
              <a:sym typeface="Arial"/>
            </a:endParaRPr>
          </a:p>
          <a:p>
            <a:pPr marL="571500" lvl="0" indent="-342900" algn="l" rtl="0">
              <a:lnSpc>
                <a:spcPct val="80000"/>
              </a:lnSpc>
              <a:spcBef>
                <a:spcPts val="2200"/>
              </a:spcBef>
              <a:spcAft>
                <a:spcPts val="0"/>
              </a:spcAft>
              <a:buSzPts val="2400"/>
              <a:buFont typeface="Arial"/>
              <a:buChar char="•"/>
            </a:pPr>
            <a:r>
              <a:rPr lang="de-DE" b="0" dirty="0">
                <a:solidFill>
                  <a:schemeClr val="dk1"/>
                </a:solidFill>
                <a:latin typeface="Aptos" panose="020B0004020202020204" pitchFamily="34" charset="0"/>
              </a:rPr>
              <a:t>Le </a:t>
            </a:r>
            <a:r>
              <a:rPr lang="de-DE" b="0" dirty="0" err="1">
                <a:solidFill>
                  <a:schemeClr val="dk1"/>
                </a:solidFill>
                <a:latin typeface="Aptos" panose="020B0004020202020204" pitchFamily="34" charset="0"/>
              </a:rPr>
              <a:t>etichette</a:t>
            </a:r>
            <a:r>
              <a:rPr lang="de-DE" b="0" dirty="0">
                <a:solidFill>
                  <a:schemeClr val="dk1"/>
                </a:solidFill>
                <a:latin typeface="Aptos" panose="020B0004020202020204" pitchFamily="34" charset="0"/>
              </a:rPr>
              <a:t> </a:t>
            </a:r>
            <a:r>
              <a:rPr lang="de-DE" b="0" dirty="0" err="1">
                <a:solidFill>
                  <a:schemeClr val="dk1"/>
                </a:solidFill>
                <a:latin typeface="Aptos" panose="020B0004020202020204" pitchFamily="34" charset="0"/>
              </a:rPr>
              <a:t>ambientali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devono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soddisfare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determinati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requisiti</a:t>
            </a:r>
            <a:r>
              <a:rPr lang="de-DE" b="0" dirty="0">
                <a:solidFill>
                  <a:schemeClr val="dk1"/>
                </a:solidFill>
                <a:latin typeface="Aptos" panose="020B0004020202020204" pitchFamily="34" charset="0"/>
                <a:sym typeface="Arial"/>
              </a:rPr>
              <a:t> di </a:t>
            </a:r>
            <a:r>
              <a:rPr lang="de-DE" b="0" dirty="0" err="1">
                <a:solidFill>
                  <a:schemeClr val="dk1"/>
                </a:solidFill>
                <a:latin typeface="Aptos" panose="020B0004020202020204" pitchFamily="34" charset="0"/>
                <a:sym typeface="Arial"/>
              </a:rPr>
              <a:t>trasparenza</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accessibilità</a:t>
            </a:r>
            <a:r>
              <a:rPr lang="de-DE" b="0" dirty="0">
                <a:solidFill>
                  <a:schemeClr val="dk1"/>
                </a:solidFill>
                <a:latin typeface="Aptos" panose="020B0004020202020204" pitchFamily="34" charset="0"/>
                <a:sym typeface="Arial"/>
              </a:rPr>
              <a:t> per </a:t>
            </a:r>
            <a:r>
              <a:rPr lang="de-DE" b="0" dirty="0" err="1">
                <a:solidFill>
                  <a:schemeClr val="dk1"/>
                </a:solidFill>
                <a:latin typeface="Aptos" panose="020B0004020202020204" pitchFamily="34" charset="0"/>
                <a:sym typeface="Arial"/>
              </a:rPr>
              <a:t>poter</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essere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riportati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direttamente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nei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documenti</a:t>
            </a:r>
            <a:r>
              <a:rPr lang="de-DE" b="0" dirty="0">
                <a:solidFill>
                  <a:schemeClr val="dk1"/>
                </a:solidFill>
                <a:latin typeface="Aptos" panose="020B0004020202020204" pitchFamily="34" charset="0"/>
                <a:sym typeface="Arial"/>
              </a:rPr>
              <a:t> di </a:t>
            </a:r>
            <a:r>
              <a:rPr lang="de-DE" b="0" dirty="0" err="1">
                <a:solidFill>
                  <a:schemeClr val="dk1"/>
                </a:solidFill>
                <a:latin typeface="Aptos" panose="020B0004020202020204" pitchFamily="34" charset="0"/>
                <a:sym typeface="Arial"/>
              </a:rPr>
              <a:t>gara</a:t>
            </a:r>
            <a:endParaRPr b="0" dirty="0">
              <a:solidFill>
                <a:schemeClr val="dk1"/>
              </a:solidFill>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endParaRPr dirty="0">
              <a:latin typeface="Aptos" panose="020B00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7"/>
          <p:cNvSpPr txBox="1">
            <a:spLocks noGrp="1"/>
          </p:cNvSpPr>
          <p:nvPr>
            <p:ph type="title"/>
          </p:nvPr>
        </p:nvSpPr>
        <p:spPr>
          <a:xfrm>
            <a:off x="594359" y="44103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Requisiti</a:t>
            </a:r>
            <a:r>
              <a:rPr lang="de-DE" dirty="0">
                <a:latin typeface="Aptos Serif" panose="02020604070405020304" pitchFamily="18" charset="0"/>
                <a:ea typeface="Arial"/>
                <a:cs typeface="Aptos Serif" panose="02020604070405020304" pitchFamily="18" charset="0"/>
                <a:sym typeface="Arial"/>
              </a:rPr>
              <a:t> per </a:t>
            </a:r>
            <a:r>
              <a:rPr lang="de-DE" dirty="0" err="1">
                <a:latin typeface="Aptos Serif" panose="02020604070405020304" pitchFamily="18" charset="0"/>
                <a:ea typeface="Arial"/>
                <a:cs typeface="Aptos Serif" panose="02020604070405020304" pitchFamily="18" charset="0"/>
                <a:sym typeface="Arial"/>
              </a:rPr>
              <a:t>l’utilizzo</a:t>
            </a:r>
            <a:r>
              <a:rPr lang="de-DE" dirty="0">
                <a:latin typeface="Aptos Serif" panose="02020604070405020304" pitchFamily="18" charset="0"/>
                <a:ea typeface="Arial"/>
                <a:cs typeface="Aptos Serif" panose="02020604070405020304" pitchFamily="18" charset="0"/>
                <a:sym typeface="Arial"/>
              </a:rPr>
              <a:t> delle </a:t>
            </a:r>
            <a:r>
              <a:rPr lang="de-DE" dirty="0" err="1">
                <a:latin typeface="Aptos Serif" panose="02020604070405020304" pitchFamily="18" charset="0"/>
                <a:ea typeface="Arial"/>
                <a:cs typeface="Aptos Serif" panose="02020604070405020304" pitchFamily="18" charset="0"/>
                <a:sym typeface="Arial"/>
              </a:rPr>
              <a:t>etichette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ambientali</a:t>
            </a:r>
            <a:r>
              <a:rPr lang="de-DE" dirty="0">
                <a:latin typeface="Aptos Serif" panose="02020604070405020304" pitchFamily="18" charset="0"/>
                <a:ea typeface="Arial"/>
                <a:cs typeface="Aptos Serif" panose="02020604070405020304" pitchFamily="18" charset="0"/>
                <a:sym typeface="Arial"/>
              </a:rPr>
              <a:t> </a:t>
            </a:r>
            <a:endParaRPr dirty="0">
              <a:latin typeface="Aptos Serif" panose="02020604070405020304" pitchFamily="18" charset="0"/>
              <a:cs typeface="Aptos Serif" panose="02020604070405020304" pitchFamily="18" charset="0"/>
            </a:endParaRPr>
          </a:p>
        </p:txBody>
      </p:sp>
      <p:sp>
        <p:nvSpPr>
          <p:cNvPr id="408" name="Google Shape;408;p57"/>
          <p:cNvSpPr txBox="1">
            <a:spLocks noGrp="1"/>
          </p:cNvSpPr>
          <p:nvPr>
            <p:ph type="body" idx="1"/>
          </p:nvPr>
        </p:nvSpPr>
        <p:spPr>
          <a:xfrm>
            <a:off x="594359" y="2281918"/>
            <a:ext cx="9538382" cy="3708517"/>
          </a:xfrm>
          <a:prstGeom prst="rect">
            <a:avLst/>
          </a:prstGeom>
          <a:noFill/>
          <a:ln>
            <a:noFill/>
          </a:ln>
        </p:spPr>
        <p:txBody>
          <a:bodyPr spcFirstLastPara="1" wrap="square" lIns="0" tIns="228600" rIns="0" bIns="0" anchor="t" anchorCtr="0">
            <a:normAutofit fontScale="85000" lnSpcReduction="20000"/>
          </a:bodyPr>
          <a:lstStyle/>
          <a:p>
            <a:pPr marL="571500" lvl="0" indent="-316006" algn="l" rtl="0">
              <a:lnSpc>
                <a:spcPct val="100000"/>
              </a:lnSpc>
              <a:spcBef>
                <a:spcPts val="2200"/>
              </a:spcBef>
              <a:spcAft>
                <a:spcPts val="0"/>
              </a:spcAft>
              <a:buSzPct val="117647"/>
              <a:buFont typeface="Arial"/>
              <a:buChar char="•"/>
            </a:pPr>
            <a:r>
              <a:rPr lang="de-DE" b="0" dirty="0">
                <a:solidFill>
                  <a:schemeClr val="dk1"/>
                </a:solidFill>
                <a:latin typeface="Aptos" panose="020B0004020202020204" pitchFamily="34" charset="0"/>
                <a:sym typeface="Arial"/>
              </a:rPr>
              <a:t>Ess</a:t>
            </a:r>
            <a:r>
              <a:rPr lang="de-DE" b="0" dirty="0">
                <a:solidFill>
                  <a:schemeClr val="dk1"/>
                </a:solidFill>
                <a:latin typeface="Aptos" panose="020B0004020202020204" pitchFamily="34" charset="0"/>
              </a:rPr>
              <a:t>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riguardano</a:t>
            </a:r>
            <a:r>
              <a:rPr lang="de-DE" b="0" dirty="0">
                <a:solidFill>
                  <a:schemeClr val="dk1"/>
                </a:solidFill>
                <a:latin typeface="Aptos" panose="020B0004020202020204" pitchFamily="34" charset="0"/>
                <a:sym typeface="Arial"/>
              </a:rPr>
              <a:t> solo </a:t>
            </a:r>
            <a:r>
              <a:rPr lang="de-DE" b="0" dirty="0" err="1">
                <a:solidFill>
                  <a:schemeClr val="dk1"/>
                </a:solidFill>
                <a:latin typeface="Aptos" panose="020B0004020202020204" pitchFamily="34" charset="0"/>
                <a:sym typeface="Arial"/>
              </a:rPr>
              <a:t>criteri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attinenti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all’oggetto</a:t>
            </a:r>
            <a:r>
              <a:rPr lang="de-DE" b="0" dirty="0">
                <a:solidFill>
                  <a:schemeClr val="dk1"/>
                </a:solidFill>
                <a:latin typeface="Aptos" panose="020B0004020202020204" pitchFamily="34" charset="0"/>
                <a:sym typeface="Arial"/>
              </a:rPr>
              <a:t> del </a:t>
            </a:r>
            <a:r>
              <a:rPr lang="de-DE" b="0" dirty="0" err="1">
                <a:solidFill>
                  <a:schemeClr val="dk1"/>
                </a:solidFill>
                <a:latin typeface="Aptos" panose="020B0004020202020204" pitchFamily="34" charset="0"/>
                <a:sym typeface="Arial"/>
              </a:rPr>
              <a:t>contratto</a:t>
            </a:r>
            <a:r>
              <a:rPr lang="de-DE" b="0" dirty="0">
                <a:solidFill>
                  <a:schemeClr val="dk1"/>
                </a:solidFill>
                <a:latin typeface="Aptos" panose="020B0004020202020204" pitchFamily="34" charset="0"/>
                <a:sym typeface="Arial"/>
              </a:rPr>
              <a:t>.</a:t>
            </a:r>
            <a:endParaRPr dirty="0">
              <a:latin typeface="Aptos" panose="020B0004020202020204" pitchFamily="34" charset="0"/>
            </a:endParaRPr>
          </a:p>
          <a:p>
            <a:pPr marL="571500" lvl="0" indent="-316006" algn="l" rtl="0">
              <a:lnSpc>
                <a:spcPct val="100000"/>
              </a:lnSpc>
              <a:spcBef>
                <a:spcPts val="2200"/>
              </a:spcBef>
              <a:spcAft>
                <a:spcPts val="0"/>
              </a:spcAft>
              <a:buSzPct val="117647"/>
              <a:buFont typeface="Arial"/>
              <a:buChar char="•"/>
            </a:pPr>
            <a:r>
              <a:rPr lang="de-DE" b="0" dirty="0">
                <a:solidFill>
                  <a:schemeClr val="dk1"/>
                </a:solidFill>
                <a:latin typeface="Aptos" panose="020B0004020202020204" pitchFamily="34" charset="0"/>
                <a:sym typeface="Arial"/>
              </a:rPr>
              <a:t>Si </a:t>
            </a:r>
            <a:r>
              <a:rPr lang="de-DE" b="0" dirty="0" err="1">
                <a:solidFill>
                  <a:schemeClr val="dk1"/>
                </a:solidFill>
                <a:latin typeface="Aptos" panose="020B0004020202020204" pitchFamily="34" charset="0"/>
                <a:sym typeface="Arial"/>
              </a:rPr>
              <a:t>basano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su</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criteri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oggettivamente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verificabili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a:t>
            </a:r>
            <a:r>
              <a:rPr lang="de-DE" b="0" dirty="0">
                <a:solidFill>
                  <a:schemeClr val="dk1"/>
                </a:solidFill>
                <a:latin typeface="Aptos" panose="020B0004020202020204" pitchFamily="34" charset="0"/>
                <a:sym typeface="Arial"/>
              </a:rPr>
              <a:t> non </a:t>
            </a:r>
            <a:r>
              <a:rPr lang="de-DE" b="0" dirty="0" err="1">
                <a:solidFill>
                  <a:schemeClr val="dk1"/>
                </a:solidFill>
                <a:latin typeface="Aptos" panose="020B0004020202020204" pitchFamily="34" charset="0"/>
                <a:sym typeface="Arial"/>
              </a:rPr>
              <a:t>discriminatori</a:t>
            </a:r>
            <a:r>
              <a:rPr lang="de-DE" b="0" dirty="0">
                <a:solidFill>
                  <a:schemeClr val="dk1"/>
                </a:solidFill>
                <a:latin typeface="Aptos" panose="020B0004020202020204" pitchFamily="34" charset="0"/>
                <a:sym typeface="Arial"/>
              </a:rPr>
              <a:t>.</a:t>
            </a:r>
            <a:endParaRPr dirty="0">
              <a:latin typeface="Aptos" panose="020B0004020202020204" pitchFamily="34" charset="0"/>
            </a:endParaRPr>
          </a:p>
          <a:p>
            <a:pPr marL="571500" lvl="0" indent="-316006" algn="l" rtl="0">
              <a:lnSpc>
                <a:spcPct val="100000"/>
              </a:lnSpc>
              <a:spcBef>
                <a:spcPts val="2200"/>
              </a:spcBef>
              <a:spcAft>
                <a:spcPts val="0"/>
              </a:spcAft>
              <a:buSzPct val="117647"/>
              <a:buFont typeface="Arial"/>
              <a:buChar char="•"/>
            </a:pPr>
            <a:r>
              <a:rPr lang="de-DE" b="0" dirty="0">
                <a:solidFill>
                  <a:schemeClr val="dk1"/>
                </a:solidFill>
                <a:latin typeface="Aptos" panose="020B0004020202020204" pitchFamily="34" charset="0"/>
                <a:sym typeface="Arial"/>
              </a:rPr>
              <a:t>Sono </a:t>
            </a:r>
            <a:r>
              <a:rPr lang="de-DE" b="0" dirty="0" err="1">
                <a:solidFill>
                  <a:schemeClr val="dk1"/>
                </a:solidFill>
                <a:latin typeface="Aptos" panose="020B0004020202020204" pitchFamily="34" charset="0"/>
                <a:sym typeface="Arial"/>
              </a:rPr>
              <a:t>stabilit</a:t>
            </a:r>
            <a:r>
              <a:rPr lang="de-DE" b="0" dirty="0" err="1">
                <a:solidFill>
                  <a:schemeClr val="dk1"/>
                </a:solidFill>
                <a:latin typeface="Aptos" panose="020B0004020202020204" pitchFamily="34" charset="0"/>
              </a:rPr>
              <a:t>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secondo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una</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procedura</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aperta</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trasparente</a:t>
            </a:r>
            <a:r>
              <a:rPr lang="de-DE" b="0" dirty="0">
                <a:solidFill>
                  <a:schemeClr val="dk1"/>
                </a:solidFill>
                <a:latin typeface="Aptos" panose="020B0004020202020204" pitchFamily="34" charset="0"/>
                <a:sym typeface="Arial"/>
              </a:rPr>
              <a:t> alla </a:t>
            </a:r>
            <a:r>
              <a:rPr lang="de-DE" b="0" dirty="0" err="1">
                <a:solidFill>
                  <a:schemeClr val="dk1"/>
                </a:solidFill>
                <a:latin typeface="Aptos" panose="020B0004020202020204" pitchFamily="34" charset="0"/>
                <a:sym typeface="Arial"/>
              </a:rPr>
              <a:t>quale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possono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partecipare</a:t>
            </a:r>
            <a:r>
              <a:rPr lang="de-DE" b="0" dirty="0">
                <a:solidFill>
                  <a:schemeClr val="dk1"/>
                </a:solidFill>
                <a:latin typeface="Aptos" panose="020B0004020202020204" pitchFamily="34" charset="0"/>
                <a:sym typeface="Arial"/>
              </a:rPr>
              <a:t> tutte le </a:t>
            </a:r>
            <a:r>
              <a:rPr lang="de-DE" b="0" dirty="0" err="1">
                <a:solidFill>
                  <a:schemeClr val="dk1"/>
                </a:solidFill>
                <a:latin typeface="Aptos" panose="020B0004020202020204" pitchFamily="34" charset="0"/>
                <a:sym typeface="Arial"/>
              </a:rPr>
              <a:t>parti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interessate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compresi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gli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enti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governativi</a:t>
            </a:r>
            <a:r>
              <a:rPr lang="de-DE" b="0" dirty="0">
                <a:solidFill>
                  <a:schemeClr val="dk1"/>
                </a:solidFill>
                <a:latin typeface="Aptos" panose="020B0004020202020204" pitchFamily="34" charset="0"/>
                <a:sym typeface="Arial"/>
              </a:rPr>
              <a:t>, i </a:t>
            </a:r>
            <a:r>
              <a:rPr lang="de-DE" b="0" dirty="0" err="1">
                <a:solidFill>
                  <a:schemeClr val="dk1"/>
                </a:solidFill>
                <a:latin typeface="Aptos" panose="020B0004020202020204" pitchFamily="34" charset="0"/>
                <a:sym typeface="Arial"/>
              </a:rPr>
              <a:t>consumatori</a:t>
            </a:r>
            <a:r>
              <a:rPr lang="de-DE" b="0" dirty="0">
                <a:solidFill>
                  <a:schemeClr val="dk1"/>
                </a:solidFill>
                <a:latin typeface="Aptos" panose="020B0004020202020204" pitchFamily="34" charset="0"/>
                <a:sym typeface="Arial"/>
              </a:rPr>
              <a:t>, le </a:t>
            </a:r>
            <a:r>
              <a:rPr lang="de-DE" b="0" dirty="0" err="1">
                <a:solidFill>
                  <a:schemeClr val="dk1"/>
                </a:solidFill>
                <a:latin typeface="Aptos" panose="020B0004020202020204" pitchFamily="34" charset="0"/>
                <a:sym typeface="Arial"/>
              </a:rPr>
              <a:t>parti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sociali</a:t>
            </a:r>
            <a:r>
              <a:rPr lang="de-DE" b="0" dirty="0">
                <a:solidFill>
                  <a:schemeClr val="dk1"/>
                </a:solidFill>
                <a:latin typeface="Aptos" panose="020B0004020202020204" pitchFamily="34" charset="0"/>
                <a:sym typeface="Arial"/>
              </a:rPr>
              <a:t>, i </a:t>
            </a:r>
            <a:r>
              <a:rPr lang="de-DE" b="0" dirty="0" err="1">
                <a:solidFill>
                  <a:schemeClr val="dk1"/>
                </a:solidFill>
                <a:latin typeface="Aptos" panose="020B0004020202020204" pitchFamily="34" charset="0"/>
                <a:sym typeface="Arial"/>
              </a:rPr>
              <a:t>produttori</a:t>
            </a:r>
            <a:r>
              <a:rPr lang="de-DE" b="0" dirty="0">
                <a:solidFill>
                  <a:schemeClr val="dk1"/>
                </a:solidFill>
                <a:latin typeface="Aptos" panose="020B0004020202020204" pitchFamily="34" charset="0"/>
                <a:sym typeface="Arial"/>
              </a:rPr>
              <a:t>, i </a:t>
            </a:r>
            <a:r>
              <a:rPr lang="de-DE" b="0" dirty="0" err="1">
                <a:solidFill>
                  <a:schemeClr val="dk1"/>
                </a:solidFill>
                <a:latin typeface="Aptos" panose="020B0004020202020204" pitchFamily="34" charset="0"/>
                <a:sym typeface="Arial"/>
              </a:rPr>
              <a:t>distributori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a:t>
            </a:r>
            <a:r>
              <a:rPr lang="de-DE" b="0" dirty="0">
                <a:solidFill>
                  <a:schemeClr val="dk1"/>
                </a:solidFill>
                <a:latin typeface="Aptos" panose="020B0004020202020204" pitchFamily="34" charset="0"/>
                <a:sym typeface="Arial"/>
              </a:rPr>
              <a:t> le </a:t>
            </a:r>
            <a:r>
              <a:rPr lang="de-DE" b="0" dirty="0" err="1">
                <a:solidFill>
                  <a:schemeClr val="dk1"/>
                </a:solidFill>
                <a:latin typeface="Aptos" panose="020B0004020202020204" pitchFamily="34" charset="0"/>
                <a:sym typeface="Arial"/>
              </a:rPr>
              <a:t>organizzazioni</a:t>
            </a:r>
            <a:r>
              <a:rPr lang="de-DE" b="0" dirty="0">
                <a:solidFill>
                  <a:schemeClr val="dk1"/>
                </a:solidFill>
                <a:latin typeface="Aptos" panose="020B0004020202020204" pitchFamily="34" charset="0"/>
                <a:sym typeface="Arial"/>
              </a:rPr>
              <a:t> non </a:t>
            </a:r>
            <a:r>
              <a:rPr lang="de-DE" b="0" dirty="0" err="1">
                <a:solidFill>
                  <a:schemeClr val="dk1"/>
                </a:solidFill>
                <a:latin typeface="Aptos" panose="020B0004020202020204" pitchFamily="34" charset="0"/>
                <a:sym typeface="Arial"/>
              </a:rPr>
              <a:t>governative</a:t>
            </a:r>
            <a:r>
              <a:rPr lang="de-DE" b="0" dirty="0">
                <a:solidFill>
                  <a:schemeClr val="dk1"/>
                </a:solidFill>
                <a:latin typeface="Aptos" panose="020B0004020202020204" pitchFamily="34" charset="0"/>
                <a:sym typeface="Arial"/>
              </a:rPr>
              <a:t>.</a:t>
            </a:r>
            <a:endParaRPr dirty="0">
              <a:latin typeface="Aptos" panose="020B0004020202020204" pitchFamily="34" charset="0"/>
            </a:endParaRPr>
          </a:p>
          <a:p>
            <a:pPr marL="571500" lvl="0" indent="-316006" algn="l" rtl="0">
              <a:lnSpc>
                <a:spcPct val="100000"/>
              </a:lnSpc>
              <a:spcBef>
                <a:spcPts val="2200"/>
              </a:spcBef>
              <a:spcAft>
                <a:spcPts val="0"/>
              </a:spcAft>
              <a:buSzPct val="117647"/>
              <a:buFont typeface="Arial"/>
              <a:buChar char="•"/>
            </a:pPr>
            <a:r>
              <a:rPr lang="de-DE" b="0" dirty="0">
                <a:solidFill>
                  <a:schemeClr val="dk1"/>
                </a:solidFill>
                <a:latin typeface="Aptos" panose="020B0004020202020204" pitchFamily="34" charset="0"/>
                <a:sym typeface="Arial"/>
              </a:rPr>
              <a:t>Sono </a:t>
            </a:r>
            <a:r>
              <a:rPr lang="de-DE" b="0" dirty="0" err="1">
                <a:solidFill>
                  <a:schemeClr val="dk1"/>
                </a:solidFill>
                <a:latin typeface="Aptos" panose="020B0004020202020204" pitchFamily="34" charset="0"/>
                <a:sym typeface="Arial"/>
              </a:rPr>
              <a:t>accessibili</a:t>
            </a:r>
            <a:r>
              <a:rPr lang="de-DE" b="0" dirty="0">
                <a:solidFill>
                  <a:schemeClr val="dk1"/>
                </a:solidFill>
                <a:latin typeface="Aptos" panose="020B0004020202020204" pitchFamily="34" charset="0"/>
                <a:sym typeface="Arial"/>
              </a:rPr>
              <a:t> a tutte le </a:t>
            </a:r>
            <a:r>
              <a:rPr lang="de-DE" b="0" dirty="0" err="1">
                <a:solidFill>
                  <a:schemeClr val="dk1"/>
                </a:solidFill>
                <a:latin typeface="Aptos" panose="020B0004020202020204" pitchFamily="34" charset="0"/>
                <a:sym typeface="Arial"/>
              </a:rPr>
              <a:t>parti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interessate</a:t>
            </a:r>
            <a:r>
              <a:rPr lang="de-DE" b="0" dirty="0">
                <a:solidFill>
                  <a:schemeClr val="dk1"/>
                </a:solidFill>
                <a:latin typeface="Aptos" panose="020B0004020202020204" pitchFamily="34" charset="0"/>
                <a:sym typeface="Arial"/>
              </a:rPr>
              <a:t>.</a:t>
            </a:r>
            <a:endParaRPr dirty="0">
              <a:latin typeface="Aptos" panose="020B0004020202020204" pitchFamily="34" charset="0"/>
            </a:endParaRPr>
          </a:p>
          <a:p>
            <a:pPr marL="571500" lvl="0" indent="-316006" algn="l" rtl="0">
              <a:lnSpc>
                <a:spcPct val="100000"/>
              </a:lnSpc>
              <a:spcBef>
                <a:spcPts val="2200"/>
              </a:spcBef>
              <a:spcAft>
                <a:spcPts val="0"/>
              </a:spcAft>
              <a:buSzPct val="117647"/>
              <a:buFont typeface="Arial"/>
              <a:buChar char="•"/>
            </a:pPr>
            <a:r>
              <a:rPr lang="de-DE" b="0" dirty="0">
                <a:solidFill>
                  <a:schemeClr val="dk1"/>
                </a:solidFill>
                <a:latin typeface="Aptos" panose="020B0004020202020204" pitchFamily="34" charset="0"/>
                <a:sym typeface="Arial"/>
              </a:rPr>
              <a:t>Sono </a:t>
            </a:r>
            <a:r>
              <a:rPr lang="de-DE" b="0" dirty="0" err="1">
                <a:solidFill>
                  <a:schemeClr val="dk1"/>
                </a:solidFill>
                <a:latin typeface="Aptos" panose="020B0004020202020204" pitchFamily="34" charset="0"/>
                <a:sym typeface="Arial"/>
              </a:rPr>
              <a:t>stabilit</a:t>
            </a:r>
            <a:r>
              <a:rPr lang="de-DE" b="0" dirty="0" err="1">
                <a:solidFill>
                  <a:schemeClr val="dk1"/>
                </a:solidFill>
                <a:latin typeface="Aptos" panose="020B0004020202020204" pitchFamily="34" charset="0"/>
              </a:rPr>
              <a:t>e</a:t>
            </a:r>
            <a:r>
              <a:rPr lang="de-DE" b="0" dirty="0">
                <a:solidFill>
                  <a:schemeClr val="dk1"/>
                </a:solidFill>
                <a:latin typeface="Aptos" panose="020B0004020202020204" pitchFamily="34" charset="0"/>
                <a:sym typeface="Arial"/>
              </a:rPr>
              <a:t> da </a:t>
            </a:r>
            <a:r>
              <a:rPr lang="de-DE" b="0" dirty="0" err="1">
                <a:solidFill>
                  <a:schemeClr val="dk1"/>
                </a:solidFill>
                <a:latin typeface="Aptos" panose="020B0004020202020204" pitchFamily="34" charset="0"/>
                <a:sym typeface="Arial"/>
              </a:rPr>
              <a:t>un</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organismo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terzo</a:t>
            </a:r>
            <a:r>
              <a:rPr lang="de-DE" b="0" dirty="0">
                <a:solidFill>
                  <a:schemeClr val="dk1"/>
                </a:solidFill>
                <a:latin typeface="Aptos" panose="020B0004020202020204" pitchFamily="34" charset="0"/>
                <a:sym typeface="Arial"/>
              </a:rPr>
              <a:t> sul </a:t>
            </a:r>
            <a:r>
              <a:rPr lang="de-DE" b="0" dirty="0" err="1">
                <a:solidFill>
                  <a:schemeClr val="dk1"/>
                </a:solidFill>
                <a:latin typeface="Aptos" panose="020B0004020202020204" pitchFamily="34" charset="0"/>
                <a:sym typeface="Arial"/>
              </a:rPr>
              <a:t>quale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l’operatore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economico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che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richiede</a:t>
            </a:r>
            <a:r>
              <a:rPr lang="de-DE" b="0" dirty="0">
                <a:solidFill>
                  <a:schemeClr val="dk1"/>
                </a:solidFill>
                <a:latin typeface="Aptos" panose="020B0004020202020204" pitchFamily="34" charset="0"/>
                <a:sym typeface="Arial"/>
              </a:rPr>
              <a:t> il </a:t>
            </a:r>
            <a:r>
              <a:rPr lang="de-DE" b="0" dirty="0" err="1">
                <a:solidFill>
                  <a:schemeClr val="dk1"/>
                </a:solidFill>
                <a:latin typeface="Aptos" panose="020B0004020202020204" pitchFamily="34" charset="0"/>
                <a:sym typeface="Arial"/>
              </a:rPr>
              <a:t>marchio</a:t>
            </a:r>
            <a:r>
              <a:rPr lang="de-DE" b="0" dirty="0">
                <a:solidFill>
                  <a:schemeClr val="dk1"/>
                </a:solidFill>
                <a:latin typeface="Aptos" panose="020B0004020202020204" pitchFamily="34" charset="0"/>
                <a:sym typeface="Arial"/>
              </a:rPr>
              <a:t> non </a:t>
            </a:r>
            <a:r>
              <a:rPr lang="de-DE" b="0" dirty="0" err="1">
                <a:solidFill>
                  <a:schemeClr val="dk1"/>
                </a:solidFill>
                <a:latin typeface="Aptos" panose="020B0004020202020204" pitchFamily="34" charset="0"/>
                <a:sym typeface="Arial"/>
              </a:rPr>
              <a:t>può</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esercitare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un’influenza</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determinante</a:t>
            </a:r>
            <a:r>
              <a:rPr lang="de-DE" b="0" dirty="0">
                <a:solidFill>
                  <a:schemeClr val="dk1"/>
                </a:solidFill>
                <a:latin typeface="Aptos" panose="020B0004020202020204" pitchFamily="34" charset="0"/>
                <a:sym typeface="Arial"/>
              </a:rPr>
              <a:t>.</a:t>
            </a:r>
            <a:endParaRPr dirty="0">
              <a:latin typeface="Aptos" panose="020B0004020202020204" pitchFamily="34" charset="0"/>
            </a:endParaRPr>
          </a:p>
          <a:p>
            <a:pPr marL="457200" lvl="0" indent="-228600" algn="l" rtl="0">
              <a:lnSpc>
                <a:spcPct val="80000"/>
              </a:lnSpc>
              <a:spcBef>
                <a:spcPts val="2200"/>
              </a:spcBef>
              <a:spcAft>
                <a:spcPts val="0"/>
              </a:spcAft>
              <a:buClr>
                <a:schemeClr val="accent4"/>
              </a:buClr>
              <a:buSzPct val="129032"/>
              <a:buFont typeface="Arial"/>
              <a:buNone/>
            </a:pPr>
            <a:endParaRPr dirty="0">
              <a:latin typeface="Aptos" panose="020B00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Criteri</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esclusione</a:t>
            </a:r>
            <a:endParaRPr dirty="0">
              <a:latin typeface="Aptos Serif" panose="02020604070405020304" pitchFamily="18" charset="0"/>
              <a:cs typeface="Aptos Serif" panose="02020604070405020304" pitchFamily="18" charset="0"/>
            </a:endParaRPr>
          </a:p>
        </p:txBody>
      </p:sp>
      <p:sp>
        <p:nvSpPr>
          <p:cNvPr id="415" name="Google Shape;415;p58"/>
          <p:cNvSpPr txBox="1">
            <a:spLocks noGrp="1"/>
          </p:cNvSpPr>
          <p:nvPr>
            <p:ph type="body" idx="1"/>
          </p:nvPr>
        </p:nvSpPr>
        <p:spPr>
          <a:xfrm>
            <a:off x="594359" y="2281918"/>
            <a:ext cx="9538382" cy="3708517"/>
          </a:xfrm>
          <a:prstGeom prst="rect">
            <a:avLst/>
          </a:prstGeom>
          <a:noFill/>
          <a:ln>
            <a:noFill/>
          </a:ln>
        </p:spPr>
        <p:txBody>
          <a:bodyPr spcFirstLastPara="1" wrap="square" lIns="0" tIns="228600" rIns="0" bIns="0" anchor="t" anchorCtr="0">
            <a:normAutofit/>
          </a:bodyPr>
          <a:lstStyle/>
          <a:p>
            <a:pPr marL="571500" lvl="0" indent="-342900" algn="l" rtl="0">
              <a:lnSpc>
                <a:spcPct val="100000"/>
              </a:lnSpc>
              <a:spcBef>
                <a:spcPts val="2200"/>
              </a:spcBef>
              <a:spcAft>
                <a:spcPts val="0"/>
              </a:spcAft>
              <a:buSzPts val="2400"/>
              <a:buFont typeface="Arial"/>
              <a:buChar char="•"/>
            </a:pPr>
            <a:r>
              <a:rPr lang="de-DE" b="0" dirty="0" err="1">
                <a:solidFill>
                  <a:schemeClr val="dk1"/>
                </a:solidFill>
                <a:latin typeface="Aptos" panose="020B0004020202020204" pitchFamily="34" charset="0"/>
                <a:sym typeface="Arial"/>
              </a:rPr>
              <a:t>Motivi</a:t>
            </a:r>
            <a:r>
              <a:rPr lang="de-DE" b="0" dirty="0">
                <a:solidFill>
                  <a:schemeClr val="dk1"/>
                </a:solidFill>
                <a:latin typeface="Aptos" panose="020B0004020202020204" pitchFamily="34" charset="0"/>
                <a:sym typeface="Arial"/>
              </a:rPr>
              <a:t> di </a:t>
            </a:r>
            <a:r>
              <a:rPr lang="de-DE" b="0" dirty="0" err="1">
                <a:solidFill>
                  <a:schemeClr val="dk1"/>
                </a:solidFill>
                <a:latin typeface="Aptos" panose="020B0004020202020204" pitchFamily="34" charset="0"/>
                <a:sym typeface="Arial"/>
              </a:rPr>
              <a:t>esclusione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degli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offerenti</a:t>
            </a:r>
            <a:r>
              <a:rPr lang="de-DE" b="0" dirty="0">
                <a:solidFill>
                  <a:schemeClr val="dk1"/>
                </a:solidFill>
                <a:latin typeface="Aptos" panose="020B0004020202020204" pitchFamily="34" charset="0"/>
                <a:sym typeface="Arial"/>
              </a:rPr>
              <a:t>:</a:t>
            </a:r>
            <a:endParaRPr dirty="0">
              <a:latin typeface="Aptos" panose="020B0004020202020204" pitchFamily="34" charset="0"/>
            </a:endParaRPr>
          </a:p>
          <a:p>
            <a:pPr marL="1028700" lvl="1" indent="-342900" algn="l" rtl="0">
              <a:lnSpc>
                <a:spcPct val="100000"/>
              </a:lnSpc>
              <a:spcBef>
                <a:spcPts val="600"/>
              </a:spcBef>
              <a:spcAft>
                <a:spcPts val="0"/>
              </a:spcAft>
              <a:buSzPts val="2000"/>
              <a:buFont typeface="Arial"/>
              <a:buChar char="•"/>
            </a:pPr>
            <a:r>
              <a:rPr lang="de-DE" dirty="0" err="1">
                <a:solidFill>
                  <a:schemeClr val="dk1"/>
                </a:solidFill>
                <a:latin typeface="Aptos" panose="020B0004020202020204" pitchFamily="34" charset="0"/>
                <a:sym typeface="Arial"/>
              </a:rPr>
              <a:t>Inosservanza</a:t>
            </a:r>
            <a:r>
              <a:rPr lang="de-DE" dirty="0">
                <a:solidFill>
                  <a:schemeClr val="dk1"/>
                </a:solidFill>
                <a:latin typeface="Aptos" panose="020B0004020202020204" pitchFamily="34" charset="0"/>
                <a:sym typeface="Arial"/>
              </a:rPr>
              <a:t> delle </a:t>
            </a:r>
            <a:r>
              <a:rPr lang="de-DE" dirty="0" err="1">
                <a:solidFill>
                  <a:schemeClr val="dk1"/>
                </a:solidFill>
                <a:latin typeface="Aptos" panose="020B0004020202020204" pitchFamily="34" charset="0"/>
                <a:sym typeface="Arial"/>
              </a:rPr>
              <a:t>leggi</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ambientali</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nazionali</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comunitarie</a:t>
            </a:r>
            <a:r>
              <a:rPr lang="de-DE" dirty="0">
                <a:solidFill>
                  <a:schemeClr val="dk1"/>
                </a:solidFill>
                <a:latin typeface="Aptos" panose="020B0004020202020204" pitchFamily="34" charset="0"/>
                <a:sym typeface="Arial"/>
              </a:rPr>
              <a:t> o </a:t>
            </a:r>
            <a:r>
              <a:rPr lang="de-DE" dirty="0" err="1">
                <a:solidFill>
                  <a:schemeClr val="dk1"/>
                </a:solidFill>
                <a:latin typeface="Aptos" panose="020B0004020202020204" pitchFamily="34" charset="0"/>
                <a:sym typeface="Arial"/>
              </a:rPr>
              <a:t>internazionali</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vigenti</a:t>
            </a:r>
            <a:r>
              <a:rPr lang="de-DE" dirty="0">
                <a:solidFill>
                  <a:schemeClr val="dk1"/>
                </a:solidFill>
                <a:latin typeface="Aptos" panose="020B0004020202020204" pitchFamily="34" charset="0"/>
                <a:sym typeface="Arial"/>
              </a:rPr>
              <a:t> </a:t>
            </a:r>
            <a:endParaRPr dirty="0">
              <a:latin typeface="Aptos" panose="020B0004020202020204" pitchFamily="34" charset="0"/>
            </a:endParaRPr>
          </a:p>
          <a:p>
            <a:pPr marL="1028700" lvl="1" indent="-342900" algn="l" rtl="0">
              <a:lnSpc>
                <a:spcPct val="100000"/>
              </a:lnSpc>
              <a:spcBef>
                <a:spcPts val="600"/>
              </a:spcBef>
              <a:spcAft>
                <a:spcPts val="0"/>
              </a:spcAft>
              <a:buSzPts val="2000"/>
              <a:buFont typeface="Arial"/>
              <a:buChar char="•"/>
            </a:pPr>
            <a:r>
              <a:rPr lang="de-DE" dirty="0">
                <a:solidFill>
                  <a:schemeClr val="dk1"/>
                </a:solidFill>
                <a:latin typeface="Aptos" panose="020B0004020202020204" pitchFamily="34" charset="0"/>
                <a:sym typeface="Arial"/>
              </a:rPr>
              <a:t>Grave </a:t>
            </a:r>
            <a:r>
              <a:rPr lang="de-DE" dirty="0" err="1">
                <a:solidFill>
                  <a:schemeClr val="dk1"/>
                </a:solidFill>
                <a:latin typeface="Aptos" panose="020B0004020202020204" pitchFamily="34" charset="0"/>
                <a:sym typeface="Arial"/>
              </a:rPr>
              <a:t>negligenza</a:t>
            </a:r>
            <a:r>
              <a:rPr lang="de-DE" dirty="0">
                <a:solidFill>
                  <a:schemeClr val="dk1"/>
                </a:solidFill>
                <a:latin typeface="Aptos" panose="020B0004020202020204" pitchFamily="34" charset="0"/>
                <a:sym typeface="Arial"/>
              </a:rPr>
              <a:t> professionale </a:t>
            </a:r>
            <a:r>
              <a:rPr lang="de-DE" dirty="0" err="1">
                <a:solidFill>
                  <a:schemeClr val="dk1"/>
                </a:solidFill>
                <a:latin typeface="Aptos" panose="020B0004020202020204" pitchFamily="34" charset="0"/>
                <a:sym typeface="Arial"/>
              </a:rPr>
              <a:t>che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pregiudica</a:t>
            </a:r>
            <a:r>
              <a:rPr lang="de-DE" dirty="0">
                <a:solidFill>
                  <a:schemeClr val="dk1"/>
                </a:solidFill>
                <a:latin typeface="Aptos" panose="020B0004020202020204" pitchFamily="34" charset="0"/>
                <a:sym typeface="Arial"/>
              </a:rPr>
              <a:t> la </a:t>
            </a:r>
            <a:r>
              <a:rPr lang="de-DE" dirty="0" err="1">
                <a:solidFill>
                  <a:schemeClr val="dk1"/>
                </a:solidFill>
                <a:latin typeface="Aptos" panose="020B0004020202020204" pitchFamily="34" charset="0"/>
                <a:sym typeface="Arial"/>
              </a:rPr>
              <a:t>correttezza</a:t>
            </a:r>
            <a:endParaRPr dirty="0">
              <a:solidFill>
                <a:schemeClr val="dk1"/>
              </a:solidFill>
              <a:latin typeface="Aptos" panose="020B0004020202020204" pitchFamily="34" charset="0"/>
              <a:sym typeface="Arial"/>
            </a:endParaRPr>
          </a:p>
          <a:p>
            <a:pPr marL="1028700" lvl="1" indent="-342900" algn="l" rtl="0">
              <a:lnSpc>
                <a:spcPct val="100000"/>
              </a:lnSpc>
              <a:spcBef>
                <a:spcPts val="600"/>
              </a:spcBef>
              <a:spcAft>
                <a:spcPts val="0"/>
              </a:spcAft>
              <a:buSzPts val="2000"/>
              <a:buFont typeface="Arial"/>
              <a:buChar char="•"/>
            </a:pPr>
            <a:r>
              <a:rPr lang="de-DE" dirty="0" err="1">
                <a:solidFill>
                  <a:schemeClr val="dk1"/>
                </a:solidFill>
                <a:latin typeface="Aptos" panose="020B0004020202020204" pitchFamily="34" charset="0"/>
                <a:sym typeface="Arial"/>
              </a:rPr>
              <a:t>Carenze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significative</a:t>
            </a:r>
            <a:r>
              <a:rPr lang="de-DE" dirty="0">
                <a:solidFill>
                  <a:schemeClr val="dk1"/>
                </a:solidFill>
                <a:latin typeface="Aptos" panose="020B0004020202020204" pitchFamily="34" charset="0"/>
                <a:sym typeface="Arial"/>
              </a:rPr>
              <a:t>/</a:t>
            </a:r>
            <a:r>
              <a:rPr lang="de-DE" dirty="0" err="1">
                <a:solidFill>
                  <a:schemeClr val="dk1"/>
                </a:solidFill>
                <a:latin typeface="Aptos" panose="020B0004020202020204" pitchFamily="34" charset="0"/>
                <a:sym typeface="Arial"/>
              </a:rPr>
              <a:t>persistenti</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nell’adempimento</a:t>
            </a:r>
            <a:r>
              <a:rPr lang="de-DE" dirty="0">
                <a:solidFill>
                  <a:schemeClr val="dk1"/>
                </a:solidFill>
                <a:latin typeface="Aptos" panose="020B0004020202020204" pitchFamily="34" charset="0"/>
                <a:sym typeface="Arial"/>
              </a:rPr>
              <a:t> di </a:t>
            </a:r>
            <a:r>
              <a:rPr lang="de-DE" dirty="0" err="1">
                <a:solidFill>
                  <a:schemeClr val="dk1"/>
                </a:solidFill>
                <a:latin typeface="Aptos" panose="020B0004020202020204" pitchFamily="34" charset="0"/>
                <a:sym typeface="Arial"/>
              </a:rPr>
              <a:t>un</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contratto</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precedente</a:t>
            </a:r>
            <a:endParaRPr dirty="0">
              <a:solidFill>
                <a:schemeClr val="dk1"/>
              </a:solidFill>
              <a:latin typeface="Aptos" panose="020B0004020202020204" pitchFamily="34" charset="0"/>
              <a:sym typeface="Arial"/>
            </a:endParaRPr>
          </a:p>
          <a:p>
            <a:pPr marL="1028700" lvl="1" indent="-342900" algn="l" rtl="0">
              <a:lnSpc>
                <a:spcPct val="100000"/>
              </a:lnSpc>
              <a:spcBef>
                <a:spcPts val="600"/>
              </a:spcBef>
              <a:spcAft>
                <a:spcPts val="0"/>
              </a:spcAft>
              <a:buSzPts val="2000"/>
              <a:buFont typeface="Arial"/>
              <a:buChar char="•"/>
            </a:pPr>
            <a:r>
              <a:rPr lang="de-DE" dirty="0" err="1">
                <a:solidFill>
                  <a:schemeClr val="dk1"/>
                </a:solidFill>
                <a:latin typeface="Aptos" panose="020B0004020202020204" pitchFamily="34" charset="0"/>
                <a:sym typeface="Arial"/>
              </a:rPr>
              <a:t>Falsità</a:t>
            </a:r>
            <a:r>
              <a:rPr lang="de-DE" dirty="0">
                <a:solidFill>
                  <a:schemeClr val="dk1"/>
                </a:solidFill>
                <a:latin typeface="Aptos" panose="020B0004020202020204" pitchFamily="34" charset="0"/>
                <a:sym typeface="Arial"/>
              </a:rPr>
              <a:t> in uno </a:t>
            </a:r>
            <a:r>
              <a:rPr lang="de-DE" dirty="0" err="1">
                <a:solidFill>
                  <a:schemeClr val="dk1"/>
                </a:solidFill>
                <a:latin typeface="Aptos" panose="020B0004020202020204" pitchFamily="34" charset="0"/>
                <a:sym typeface="Arial"/>
              </a:rPr>
              <a:t>dei</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punti</a:t>
            </a:r>
            <a:r>
              <a:rPr lang="de-DE" dirty="0">
                <a:solidFill>
                  <a:schemeClr val="dk1"/>
                </a:solidFill>
                <a:latin typeface="Aptos" panose="020B0004020202020204" pitchFamily="34" charset="0"/>
                <a:sym typeface="Arial"/>
              </a:rPr>
              <a:t> sopra </a:t>
            </a:r>
            <a:r>
              <a:rPr lang="de-DE" dirty="0" err="1">
                <a:solidFill>
                  <a:schemeClr val="dk1"/>
                </a:solidFill>
                <a:latin typeface="Aptos" panose="020B0004020202020204" pitchFamily="34" charset="0"/>
                <a:sym typeface="Arial"/>
              </a:rPr>
              <a:t>indicati</a:t>
            </a:r>
            <a:r>
              <a:rPr lang="de-DE" dirty="0">
                <a:solidFill>
                  <a:schemeClr val="dk1"/>
                </a:solidFill>
                <a:latin typeface="Aptos" panose="020B0004020202020204" pitchFamily="34" charset="0"/>
                <a:sym typeface="Arial"/>
              </a:rPr>
              <a:t> o </a:t>
            </a:r>
            <a:r>
              <a:rPr lang="de-DE" dirty="0" err="1">
                <a:solidFill>
                  <a:schemeClr val="dk1"/>
                </a:solidFill>
                <a:latin typeface="Aptos" panose="020B0004020202020204" pitchFamily="34" charset="0"/>
                <a:sym typeface="Arial"/>
              </a:rPr>
              <a:t>incapacità</a:t>
            </a:r>
            <a:r>
              <a:rPr lang="de-DE" dirty="0">
                <a:solidFill>
                  <a:schemeClr val="dk1"/>
                </a:solidFill>
                <a:latin typeface="Aptos" panose="020B0004020202020204" pitchFamily="34" charset="0"/>
                <a:sym typeface="Arial"/>
              </a:rPr>
              <a:t> di </a:t>
            </a:r>
            <a:r>
              <a:rPr lang="de-DE" dirty="0" err="1">
                <a:solidFill>
                  <a:schemeClr val="dk1"/>
                </a:solidFill>
                <a:latin typeface="Aptos" panose="020B0004020202020204" pitchFamily="34" charset="0"/>
                <a:sym typeface="Arial"/>
              </a:rPr>
              <a:t>fornire</a:t>
            </a:r>
            <a:r>
              <a:rPr lang="de-DE" dirty="0">
                <a:solidFill>
                  <a:schemeClr val="dk1"/>
                </a:solidFill>
                <a:latin typeface="Aptos" panose="020B0004020202020204" pitchFamily="34" charset="0"/>
                <a:sym typeface="Arial"/>
              </a:rPr>
              <a:t> le </a:t>
            </a:r>
            <a:r>
              <a:rPr lang="de-DE" dirty="0" err="1">
                <a:solidFill>
                  <a:schemeClr val="dk1"/>
                </a:solidFill>
                <a:latin typeface="Aptos" panose="020B0004020202020204" pitchFamily="34" charset="0"/>
                <a:sym typeface="Arial"/>
              </a:rPr>
              <a:t>attestazioni</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richieste</a:t>
            </a:r>
            <a:endParaRPr dirty="0">
              <a:solidFill>
                <a:schemeClr val="dk1"/>
              </a:solidFill>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endParaRPr dirty="0">
              <a:latin typeface="Aptos" panose="020B00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9"/>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Criteri</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selezione</a:t>
            </a:r>
            <a:endParaRPr dirty="0">
              <a:latin typeface="Aptos Serif" panose="02020604070405020304" pitchFamily="18" charset="0"/>
              <a:cs typeface="Aptos Serif" panose="02020604070405020304" pitchFamily="18" charset="0"/>
            </a:endParaRPr>
          </a:p>
        </p:txBody>
      </p:sp>
      <p:sp>
        <p:nvSpPr>
          <p:cNvPr id="422" name="Google Shape;422;p59"/>
          <p:cNvSpPr txBox="1">
            <a:spLocks noGrp="1"/>
          </p:cNvSpPr>
          <p:nvPr>
            <p:ph type="body" idx="1"/>
          </p:nvPr>
        </p:nvSpPr>
        <p:spPr>
          <a:xfrm>
            <a:off x="594359" y="2281918"/>
            <a:ext cx="9538382" cy="3708517"/>
          </a:xfrm>
          <a:prstGeom prst="rect">
            <a:avLst/>
          </a:prstGeom>
          <a:noFill/>
          <a:ln>
            <a:noFill/>
          </a:ln>
        </p:spPr>
        <p:txBody>
          <a:bodyPr spcFirstLastPara="1" wrap="square" lIns="0" tIns="228600" rIns="0" bIns="0" anchor="t" anchorCtr="0">
            <a:normAutofit/>
          </a:bodyPr>
          <a:lstStyle/>
          <a:p>
            <a:pPr marL="571500" lvl="0" indent="-342900" algn="l" rtl="0">
              <a:lnSpc>
                <a:spcPct val="100000"/>
              </a:lnSpc>
              <a:spcBef>
                <a:spcPts val="2200"/>
              </a:spcBef>
              <a:spcAft>
                <a:spcPts val="0"/>
              </a:spcAft>
              <a:buSzPts val="2400"/>
              <a:buFont typeface="Arial"/>
              <a:buChar char="•"/>
            </a:pPr>
            <a:r>
              <a:rPr lang="de-DE" b="0" dirty="0">
                <a:solidFill>
                  <a:schemeClr val="dk1"/>
                </a:solidFill>
                <a:latin typeface="Aptos" panose="020B0004020202020204" pitchFamily="34" charset="0"/>
                <a:sym typeface="Arial"/>
              </a:rPr>
              <a:t>I </a:t>
            </a:r>
            <a:r>
              <a:rPr lang="de-DE" b="0" dirty="0" err="1">
                <a:solidFill>
                  <a:schemeClr val="dk1"/>
                </a:solidFill>
                <a:latin typeface="Aptos" panose="020B0004020202020204" pitchFamily="34" charset="0"/>
                <a:sym typeface="Arial"/>
              </a:rPr>
              <a:t>criteri</a:t>
            </a:r>
            <a:r>
              <a:rPr lang="de-DE" b="0" dirty="0">
                <a:solidFill>
                  <a:schemeClr val="dk1"/>
                </a:solidFill>
                <a:latin typeface="Aptos" panose="020B0004020202020204" pitchFamily="34" charset="0"/>
                <a:sym typeface="Arial"/>
              </a:rPr>
              <a:t> di </a:t>
            </a:r>
            <a:r>
              <a:rPr lang="de-DE" b="0" dirty="0" err="1">
                <a:solidFill>
                  <a:schemeClr val="dk1"/>
                </a:solidFill>
                <a:latin typeface="Aptos" panose="020B0004020202020204" pitchFamily="34" charset="0"/>
                <a:sym typeface="Arial"/>
              </a:rPr>
              <a:t>selezione</a:t>
            </a:r>
            <a:r>
              <a:rPr lang="de-DE" b="0" dirty="0">
                <a:solidFill>
                  <a:schemeClr val="dk1"/>
                </a:solidFill>
                <a:latin typeface="Aptos" panose="020B0004020202020204" pitchFamily="34" charset="0"/>
                <a:sym typeface="Arial"/>
              </a:rPr>
              <a:t> per </a:t>
            </a:r>
            <a:r>
              <a:rPr lang="de-DE" b="0" dirty="0" err="1">
                <a:solidFill>
                  <a:schemeClr val="dk1"/>
                </a:solidFill>
                <a:latin typeface="Aptos" panose="020B0004020202020204" pitchFamily="34" charset="0"/>
                <a:sym typeface="Arial"/>
              </a:rPr>
              <a:t>un</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appalto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sostenibile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comprendono</a:t>
            </a:r>
            <a:r>
              <a:rPr lang="de-DE" b="0" dirty="0">
                <a:solidFill>
                  <a:schemeClr val="dk1"/>
                </a:solidFill>
                <a:latin typeface="Aptos" panose="020B0004020202020204" pitchFamily="34" charset="0"/>
                <a:sym typeface="Arial"/>
              </a:rPr>
              <a:t>:</a:t>
            </a:r>
            <a:endParaRPr dirty="0">
              <a:latin typeface="Aptos" panose="020B0004020202020204" pitchFamily="34" charset="0"/>
            </a:endParaRPr>
          </a:p>
          <a:p>
            <a:pPr marL="1028700" lvl="1" indent="-342900" algn="l" rtl="0">
              <a:lnSpc>
                <a:spcPct val="100000"/>
              </a:lnSpc>
              <a:spcBef>
                <a:spcPts val="600"/>
              </a:spcBef>
              <a:spcAft>
                <a:spcPts val="0"/>
              </a:spcAft>
              <a:buSzPts val="2000"/>
              <a:buFont typeface="Arial"/>
              <a:buChar char="•"/>
            </a:pPr>
            <a:r>
              <a:rPr lang="de-DE" dirty="0" err="1">
                <a:solidFill>
                  <a:schemeClr val="dk1"/>
                </a:solidFill>
                <a:latin typeface="Aptos" panose="020B0004020202020204" pitchFamily="34" charset="0"/>
                <a:sym typeface="Arial"/>
              </a:rPr>
              <a:t>Esperienza</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referenze</a:t>
            </a:r>
            <a:endParaRPr dirty="0">
              <a:solidFill>
                <a:schemeClr val="dk1"/>
              </a:solidFill>
              <a:latin typeface="Aptos" panose="020B0004020202020204" pitchFamily="34" charset="0"/>
              <a:sym typeface="Arial"/>
            </a:endParaRPr>
          </a:p>
          <a:p>
            <a:pPr marL="1028700" lvl="1" indent="-342900" algn="l" rtl="0">
              <a:lnSpc>
                <a:spcPct val="100000"/>
              </a:lnSpc>
              <a:spcBef>
                <a:spcPts val="600"/>
              </a:spcBef>
              <a:spcAft>
                <a:spcPts val="0"/>
              </a:spcAft>
              <a:buSzPts val="2000"/>
              <a:buFont typeface="Arial"/>
              <a:buChar char="•"/>
            </a:pPr>
            <a:r>
              <a:rPr lang="de-DE" dirty="0" err="1">
                <a:solidFill>
                  <a:schemeClr val="dk1"/>
                </a:solidFill>
                <a:latin typeface="Aptos" panose="020B0004020202020204" pitchFamily="34" charset="0"/>
                <a:sym typeface="Arial"/>
              </a:rPr>
              <a:t>Formazione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qualifiche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professionali</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dei</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dipendenti</a:t>
            </a:r>
            <a:r>
              <a:rPr lang="de-DE" dirty="0">
                <a:solidFill>
                  <a:schemeClr val="dk1"/>
                </a:solidFill>
                <a:latin typeface="Aptos" panose="020B0004020202020204" pitchFamily="34" charset="0"/>
                <a:sym typeface="Arial"/>
              </a:rPr>
              <a:t> </a:t>
            </a:r>
            <a:endParaRPr dirty="0">
              <a:latin typeface="Aptos" panose="020B0004020202020204" pitchFamily="34" charset="0"/>
            </a:endParaRPr>
          </a:p>
          <a:p>
            <a:pPr marL="1028700" lvl="1" indent="-342900" algn="l" rtl="0">
              <a:lnSpc>
                <a:spcPct val="100000"/>
              </a:lnSpc>
              <a:spcBef>
                <a:spcPts val="600"/>
              </a:spcBef>
              <a:spcAft>
                <a:spcPts val="0"/>
              </a:spcAft>
              <a:buSzPts val="2000"/>
              <a:buFont typeface="Arial"/>
              <a:buChar char="•"/>
            </a:pPr>
            <a:r>
              <a:rPr lang="de-DE" dirty="0" err="1">
                <a:solidFill>
                  <a:schemeClr val="dk1"/>
                </a:solidFill>
                <a:latin typeface="Aptos" panose="020B0004020202020204" pitchFamily="34" charset="0"/>
                <a:sym typeface="Arial"/>
              </a:rPr>
              <a:t>Sistemi</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programmi</a:t>
            </a:r>
            <a:r>
              <a:rPr lang="de-DE" dirty="0">
                <a:solidFill>
                  <a:schemeClr val="dk1"/>
                </a:solidFill>
                <a:latin typeface="Aptos" panose="020B0004020202020204" pitchFamily="34" charset="0"/>
                <a:sym typeface="Arial"/>
              </a:rPr>
              <a:t> di </a:t>
            </a:r>
            <a:r>
              <a:rPr lang="de-DE" dirty="0" err="1">
                <a:solidFill>
                  <a:schemeClr val="dk1"/>
                </a:solidFill>
                <a:latin typeface="Aptos" panose="020B0004020202020204" pitchFamily="34" charset="0"/>
                <a:sym typeface="Arial"/>
              </a:rPr>
              <a:t>gestione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ambientale</a:t>
            </a:r>
            <a:r>
              <a:rPr lang="de-DE" dirty="0">
                <a:solidFill>
                  <a:schemeClr val="dk1"/>
                </a:solidFill>
                <a:latin typeface="Aptos" panose="020B0004020202020204" pitchFamily="34" charset="0"/>
                <a:sym typeface="Arial"/>
              </a:rPr>
              <a:t> (ad es. EMAS, ISO 14001)</a:t>
            </a:r>
            <a:endParaRPr dirty="0">
              <a:latin typeface="Aptos" panose="020B0004020202020204" pitchFamily="34" charset="0"/>
            </a:endParaRPr>
          </a:p>
          <a:p>
            <a:pPr marL="1028700" lvl="1" indent="-342900" algn="l" rtl="0">
              <a:lnSpc>
                <a:spcPct val="100000"/>
              </a:lnSpc>
              <a:spcBef>
                <a:spcPts val="600"/>
              </a:spcBef>
              <a:spcAft>
                <a:spcPts val="0"/>
              </a:spcAft>
              <a:buSzPts val="2000"/>
              <a:buFont typeface="Arial"/>
              <a:buChar char="•"/>
            </a:pPr>
            <a:r>
              <a:rPr lang="de-DE" dirty="0" err="1">
                <a:solidFill>
                  <a:schemeClr val="dk1"/>
                </a:solidFill>
                <a:latin typeface="Aptos" panose="020B0004020202020204" pitchFamily="34" charset="0"/>
                <a:sym typeface="Arial"/>
              </a:rPr>
              <a:t>Sistemi</a:t>
            </a:r>
            <a:r>
              <a:rPr lang="de-DE" dirty="0">
                <a:solidFill>
                  <a:schemeClr val="dk1"/>
                </a:solidFill>
                <a:latin typeface="Aptos" panose="020B0004020202020204" pitchFamily="34" charset="0"/>
                <a:sym typeface="Arial"/>
              </a:rPr>
              <a:t> di </a:t>
            </a:r>
            <a:r>
              <a:rPr lang="de-DE" dirty="0" err="1">
                <a:solidFill>
                  <a:schemeClr val="dk1"/>
                </a:solidFill>
                <a:latin typeface="Aptos" panose="020B0004020202020204" pitchFamily="34" charset="0"/>
                <a:sym typeface="Arial"/>
              </a:rPr>
              <a:t>gestione</a:t>
            </a:r>
            <a:r>
              <a:rPr lang="de-DE" dirty="0">
                <a:solidFill>
                  <a:schemeClr val="dk1"/>
                </a:solidFill>
                <a:latin typeface="Aptos" panose="020B0004020202020204" pitchFamily="34" charset="0"/>
                <a:sym typeface="Arial"/>
              </a:rPr>
              <a:t> della </a:t>
            </a:r>
            <a:r>
              <a:rPr lang="de-DE" dirty="0" err="1">
                <a:solidFill>
                  <a:schemeClr val="dk1"/>
                </a:solidFill>
                <a:latin typeface="Aptos" panose="020B0004020202020204" pitchFamily="34" charset="0"/>
                <a:sym typeface="Arial"/>
              </a:rPr>
              <a:t>filiera</a:t>
            </a:r>
            <a:r>
              <a:rPr lang="de-DE" dirty="0">
                <a:solidFill>
                  <a:schemeClr val="dk1"/>
                </a:solidFill>
                <a:latin typeface="Aptos" panose="020B0004020202020204" pitchFamily="34" charset="0"/>
                <a:sym typeface="Arial"/>
              </a:rPr>
              <a:t> di </a:t>
            </a:r>
            <a:r>
              <a:rPr lang="de-DE" dirty="0" err="1">
                <a:solidFill>
                  <a:schemeClr val="dk1"/>
                </a:solidFill>
                <a:latin typeface="Aptos" panose="020B0004020202020204" pitchFamily="34" charset="0"/>
                <a:sym typeface="Arial"/>
              </a:rPr>
              <a:t>fornitura</a:t>
            </a:r>
            <a:r>
              <a:rPr lang="de-DE" dirty="0">
                <a:solidFill>
                  <a:schemeClr val="dk1"/>
                </a:solidFill>
                <a:latin typeface="Aptos" panose="020B0004020202020204" pitchFamily="34" charset="0"/>
                <a:sym typeface="Arial"/>
              </a:rPr>
              <a:t>/</a:t>
            </a:r>
            <a:r>
              <a:rPr lang="de-DE" dirty="0" err="1">
                <a:solidFill>
                  <a:schemeClr val="dk1"/>
                </a:solidFill>
                <a:latin typeface="Aptos" panose="020B0004020202020204" pitchFamily="34" charset="0"/>
                <a:sym typeface="Arial"/>
              </a:rPr>
              <a:t>tracciabilità</a:t>
            </a:r>
            <a:endParaRPr dirty="0">
              <a:solidFill>
                <a:schemeClr val="dk1"/>
              </a:solidFill>
              <a:latin typeface="Aptos" panose="020B0004020202020204" pitchFamily="34"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594360" y="584005"/>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solidFill>
                  <a:schemeClr val="dk1"/>
                </a:solidFill>
                <a:latin typeface="Aptos Serif" panose="02020604070405020304" pitchFamily="18" charset="0"/>
                <a:ea typeface="Arial"/>
                <a:cs typeface="Aptos Serif" panose="02020604070405020304" pitchFamily="18" charset="0"/>
                <a:sym typeface="Arial"/>
              </a:rPr>
              <a:t>In </a:t>
            </a:r>
            <a:r>
              <a:rPr lang="de-DE" dirty="0" err="1">
                <a:solidFill>
                  <a:schemeClr val="dk1"/>
                </a:solidFill>
                <a:latin typeface="Aptos Serif" panose="02020604070405020304" pitchFamily="18" charset="0"/>
                <a:ea typeface="Arial"/>
                <a:cs typeface="Aptos Serif" panose="02020604070405020304" pitchFamily="18" charset="0"/>
                <a:sym typeface="Arial"/>
              </a:rPr>
              <a:t>che</a:t>
            </a:r>
            <a:r>
              <a:rPr lang="de-DE" dirty="0">
                <a:solidFill>
                  <a:schemeClr val="dk1"/>
                </a:solidFill>
                <a:latin typeface="Aptos Serif" panose="02020604070405020304" pitchFamily="18" charset="0"/>
                <a:ea typeface="Arial"/>
                <a:cs typeface="Aptos Serif" panose="02020604070405020304" pitchFamily="18" charset="0"/>
                <a:sym typeface="Arial"/>
              </a:rPr>
              <a:t> </a:t>
            </a:r>
            <a:r>
              <a:rPr lang="de-DE" dirty="0" err="1">
                <a:solidFill>
                  <a:schemeClr val="dk1"/>
                </a:solidFill>
                <a:latin typeface="Aptos Serif" panose="02020604070405020304" pitchFamily="18" charset="0"/>
                <a:ea typeface="Arial"/>
                <a:cs typeface="Aptos Serif" panose="02020604070405020304" pitchFamily="18" charset="0"/>
                <a:sym typeface="Arial"/>
              </a:rPr>
              <a:t>cosa</a:t>
            </a:r>
            <a:r>
              <a:rPr lang="de-DE" dirty="0">
                <a:solidFill>
                  <a:schemeClr val="dk1"/>
                </a:solidFill>
                <a:latin typeface="Aptos Serif" panose="02020604070405020304" pitchFamily="18" charset="0"/>
                <a:ea typeface="Arial"/>
                <a:cs typeface="Aptos Serif" panose="02020604070405020304" pitchFamily="18" charset="0"/>
                <a:sym typeface="Arial"/>
              </a:rPr>
              <a:t> </a:t>
            </a:r>
            <a:r>
              <a:rPr lang="de-DE" dirty="0" err="1">
                <a:solidFill>
                  <a:schemeClr val="dk1"/>
                </a:solidFill>
                <a:latin typeface="Aptos Serif" panose="02020604070405020304" pitchFamily="18" charset="0"/>
                <a:ea typeface="Arial"/>
                <a:cs typeface="Aptos Serif" panose="02020604070405020304" pitchFamily="18" charset="0"/>
                <a:sym typeface="Arial"/>
              </a:rPr>
              <a:t>consiste</a:t>
            </a:r>
            <a:r>
              <a:rPr lang="de-DE" dirty="0">
                <a:solidFill>
                  <a:schemeClr val="dk1"/>
                </a:solidFill>
                <a:latin typeface="Aptos Serif" panose="02020604070405020304" pitchFamily="18" charset="0"/>
                <a:ea typeface="Arial"/>
                <a:cs typeface="Aptos Serif" panose="02020604070405020304" pitchFamily="18" charset="0"/>
                <a:sym typeface="Arial"/>
              </a:rPr>
              <a:t> </a:t>
            </a:r>
            <a:r>
              <a:rPr lang="de-DE" dirty="0" err="1">
                <a:solidFill>
                  <a:schemeClr val="dk1"/>
                </a:solidFill>
                <a:latin typeface="Aptos Serif" panose="02020604070405020304" pitchFamily="18" charset="0"/>
                <a:ea typeface="Arial"/>
                <a:cs typeface="Aptos Serif" panose="02020604070405020304" pitchFamily="18" charset="0"/>
                <a:sym typeface="Arial"/>
              </a:rPr>
              <a:t>un</a:t>
            </a:r>
            <a:r>
              <a:rPr lang="de-DE" dirty="0">
                <a:solidFill>
                  <a:schemeClr val="dk1"/>
                </a:solidFill>
                <a:latin typeface="Aptos Serif" panose="02020604070405020304" pitchFamily="18" charset="0"/>
                <a:ea typeface="Arial"/>
                <a:cs typeface="Aptos Serif" panose="02020604070405020304" pitchFamily="18" charset="0"/>
                <a:sym typeface="Arial"/>
              </a:rPr>
              <a:t> </a:t>
            </a:r>
            <a:r>
              <a:rPr lang="de-DE" dirty="0" err="1">
                <a:solidFill>
                  <a:schemeClr val="dk1"/>
                </a:solidFill>
                <a:latin typeface="Aptos Serif" panose="02020604070405020304" pitchFamily="18" charset="0"/>
                <a:ea typeface="Arial"/>
                <a:cs typeface="Aptos Serif" panose="02020604070405020304" pitchFamily="18" charset="0"/>
                <a:sym typeface="Arial"/>
              </a:rPr>
              <a:t>appalto</a:t>
            </a:r>
            <a:r>
              <a:rPr lang="de-DE" dirty="0">
                <a:solidFill>
                  <a:schemeClr val="dk1"/>
                </a:solidFill>
                <a:latin typeface="Aptos Serif" panose="02020604070405020304" pitchFamily="18" charset="0"/>
                <a:ea typeface="Arial"/>
                <a:cs typeface="Aptos Serif" panose="02020604070405020304" pitchFamily="18" charset="0"/>
                <a:sym typeface="Arial"/>
              </a:rPr>
              <a:t> </a:t>
            </a:r>
            <a:r>
              <a:rPr lang="de-DE" dirty="0" err="1">
                <a:solidFill>
                  <a:schemeClr val="dk1"/>
                </a:solidFill>
                <a:latin typeface="Aptos Serif" panose="02020604070405020304" pitchFamily="18" charset="0"/>
                <a:ea typeface="Arial"/>
                <a:cs typeface="Aptos Serif" panose="02020604070405020304" pitchFamily="18" charset="0"/>
                <a:sym typeface="Arial"/>
              </a:rPr>
              <a:t>sostenibile</a:t>
            </a:r>
            <a:r>
              <a:rPr lang="de-DE"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ea typeface="Arial"/>
              <a:cs typeface="Aptos Serif" panose="02020604070405020304" pitchFamily="18" charset="0"/>
              <a:sym typeface="Arial"/>
            </a:endParaRPr>
          </a:p>
        </p:txBody>
      </p:sp>
      <p:sp>
        <p:nvSpPr>
          <p:cNvPr id="125" name="Google Shape;125;p30"/>
          <p:cNvSpPr txBox="1">
            <a:spLocks noGrp="1"/>
          </p:cNvSpPr>
          <p:nvPr>
            <p:ph type="body" idx="1"/>
          </p:nvPr>
        </p:nvSpPr>
        <p:spPr>
          <a:xfrm>
            <a:off x="594360" y="2676525"/>
            <a:ext cx="9537612"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b="1" dirty="0" err="1">
                <a:latin typeface="Aptos" panose="020B0004020202020204" pitchFamily="34" charset="0"/>
                <a:sym typeface="Arial"/>
              </a:rPr>
              <a:t>App</a:t>
            </a:r>
            <a:r>
              <a:rPr lang="de-DE" b="1" dirty="0" err="1">
                <a:latin typeface="Aptos" panose="020B0004020202020204" pitchFamily="34" charset="0"/>
              </a:rPr>
              <a:t>alto</a:t>
            </a:r>
            <a:r>
              <a:rPr lang="de-DE" b="1" dirty="0">
                <a:latin typeface="Aptos" panose="020B0004020202020204" pitchFamily="34" charset="0"/>
                <a:sym typeface="Arial"/>
              </a:rPr>
              <a:t> </a:t>
            </a:r>
            <a:r>
              <a:rPr lang="de-DE" b="1" dirty="0" err="1">
                <a:latin typeface="Aptos" panose="020B0004020202020204" pitchFamily="34" charset="0"/>
                <a:sym typeface="Arial"/>
              </a:rPr>
              <a:t>sostenibile</a:t>
            </a:r>
            <a:r>
              <a:rPr lang="de-DE" b="1" dirty="0">
                <a:latin typeface="Aptos" panose="020B0004020202020204" pitchFamily="34" charset="0"/>
                <a:sym typeface="Arial"/>
              </a:rPr>
              <a:t> </a:t>
            </a:r>
            <a:r>
              <a:rPr lang="de-DE" b="1" dirty="0" err="1">
                <a:latin typeface="Aptos" panose="020B0004020202020204" pitchFamily="34" charset="0"/>
                <a:sym typeface="Arial"/>
              </a:rPr>
              <a:t>significa</a:t>
            </a:r>
            <a:r>
              <a:rPr lang="de-DE" b="1" dirty="0">
                <a:latin typeface="Aptos" panose="020B0004020202020204" pitchFamily="34" charset="0"/>
                <a:sym typeface="Arial"/>
              </a:rPr>
              <a:t>:</a:t>
            </a:r>
            <a:endParaRPr dirty="0">
              <a:latin typeface="Aptos" panose="020B0004020202020204" pitchFamily="34" charset="0"/>
              <a:sym typeface="Arial"/>
            </a:endParaRPr>
          </a:p>
          <a:p>
            <a:pPr marL="457200" lvl="0" indent="-228600" algn="l" rtl="0">
              <a:lnSpc>
                <a:spcPct val="90000"/>
              </a:lnSpc>
              <a:spcBef>
                <a:spcPts val="1800"/>
              </a:spcBef>
              <a:spcAft>
                <a:spcPts val="0"/>
              </a:spcAft>
              <a:buSzPts val="2000"/>
              <a:buNone/>
            </a:pPr>
            <a:r>
              <a:rPr lang="de-DE" dirty="0">
                <a:latin typeface="Aptos" panose="020B0004020202020204" pitchFamily="34" charset="0"/>
                <a:sym typeface="Arial"/>
              </a:rPr>
              <a:t>- </a:t>
            </a:r>
            <a:r>
              <a:rPr lang="de-DE" dirty="0" err="1">
                <a:latin typeface="Aptos" panose="020B0004020202020204" pitchFamily="34" charset="0"/>
                <a:sym typeface="Arial"/>
              </a:rPr>
              <a:t>acquistare</a:t>
            </a:r>
            <a:r>
              <a:rPr lang="de-DE" dirty="0">
                <a:latin typeface="Aptos" panose="020B0004020202020204" pitchFamily="34" charset="0"/>
                <a:sym typeface="Arial"/>
              </a:rPr>
              <a:t> </a:t>
            </a:r>
            <a:r>
              <a:rPr lang="de-DE" dirty="0" err="1">
                <a:latin typeface="Aptos" panose="020B0004020202020204" pitchFamily="34" charset="0"/>
                <a:sym typeface="Arial"/>
              </a:rPr>
              <a:t>prodotti</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servizi </a:t>
            </a:r>
            <a:r>
              <a:rPr lang="de-DE" dirty="0" err="1">
                <a:latin typeface="Aptos" panose="020B0004020202020204" pitchFamily="34" charset="0"/>
                <a:sym typeface="Arial"/>
              </a:rPr>
              <a:t>che</a:t>
            </a:r>
            <a:r>
              <a:rPr lang="de-DE" dirty="0">
                <a:latin typeface="Aptos" panose="020B0004020202020204" pitchFamily="34" charset="0"/>
                <a:sym typeface="Arial"/>
              </a:rPr>
              <a:t> </a:t>
            </a:r>
            <a:r>
              <a:rPr lang="de-DE" dirty="0" err="1">
                <a:latin typeface="Aptos" panose="020B0004020202020204" pitchFamily="34" charset="0"/>
                <a:sym typeface="Arial"/>
              </a:rPr>
              <a:t>hanno</a:t>
            </a:r>
            <a:r>
              <a:rPr lang="de-DE" dirty="0">
                <a:latin typeface="Aptos" panose="020B0004020202020204" pitchFamily="34" charset="0"/>
                <a:sym typeface="Arial"/>
              </a:rPr>
              <a:t> </a:t>
            </a:r>
            <a:r>
              <a:rPr lang="de-DE" dirty="0" err="1">
                <a:latin typeface="Aptos" panose="020B0004020202020204" pitchFamily="34" charset="0"/>
                <a:sym typeface="Arial"/>
              </a:rPr>
              <a:t>un</a:t>
            </a:r>
            <a:r>
              <a:rPr lang="de-DE" dirty="0">
                <a:latin typeface="Aptos" panose="020B0004020202020204" pitchFamily="34" charset="0"/>
                <a:sym typeface="Arial"/>
              </a:rPr>
              <a:t> minore </a:t>
            </a:r>
            <a:r>
              <a:rPr lang="de-DE" dirty="0" err="1">
                <a:latin typeface="Aptos" panose="020B0004020202020204" pitchFamily="34" charset="0"/>
                <a:sym typeface="Arial"/>
              </a:rPr>
              <a:t>impatto</a:t>
            </a:r>
            <a:r>
              <a:rPr lang="de-DE" dirty="0">
                <a:latin typeface="Aptos" panose="020B0004020202020204" pitchFamily="34" charset="0"/>
                <a:sym typeface="Arial"/>
              </a:rPr>
              <a:t> negativo </a:t>
            </a:r>
            <a:r>
              <a:rPr lang="de-DE" dirty="0" err="1">
                <a:latin typeface="Aptos" panose="020B0004020202020204" pitchFamily="34" charset="0"/>
                <a:sym typeface="Arial"/>
              </a:rPr>
              <a:t>sull’ambiente</a:t>
            </a:r>
            <a:r>
              <a:rPr lang="de-DE" dirty="0">
                <a:latin typeface="Aptos" panose="020B0004020202020204" pitchFamily="34" charset="0"/>
                <a:sym typeface="Arial"/>
              </a:rPr>
              <a:t>, </a:t>
            </a:r>
            <a:r>
              <a:rPr lang="de-DE" dirty="0" err="1">
                <a:latin typeface="Aptos" panose="020B0004020202020204" pitchFamily="34" charset="0"/>
                <a:sym typeface="Arial"/>
              </a:rPr>
              <a:t>sulle</a:t>
            </a:r>
            <a:r>
              <a:rPr lang="de-DE" dirty="0">
                <a:latin typeface="Aptos" panose="020B0004020202020204" pitchFamily="34" charset="0"/>
                <a:sym typeface="Arial"/>
              </a:rPr>
              <a:t> </a:t>
            </a:r>
            <a:r>
              <a:rPr lang="de-DE" dirty="0" err="1">
                <a:latin typeface="Aptos" panose="020B0004020202020204" pitchFamily="34" charset="0"/>
                <a:sym typeface="Arial"/>
              </a:rPr>
              <a:t>persone</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a:t>
            </a:r>
            <a:r>
              <a:rPr lang="de-DE" dirty="0" err="1">
                <a:latin typeface="Aptos" panose="020B0004020202020204" pitchFamily="34" charset="0"/>
                <a:sym typeface="Arial"/>
              </a:rPr>
              <a:t>sulla</a:t>
            </a:r>
            <a:r>
              <a:rPr lang="de-DE" dirty="0">
                <a:latin typeface="Aptos" panose="020B0004020202020204" pitchFamily="34" charset="0"/>
                <a:sym typeface="Arial"/>
              </a:rPr>
              <a:t> </a:t>
            </a:r>
            <a:r>
              <a:rPr lang="de-DE" dirty="0" err="1">
                <a:latin typeface="Aptos" panose="020B0004020202020204" pitchFamily="34" charset="0"/>
                <a:sym typeface="Arial"/>
              </a:rPr>
              <a:t>società</a:t>
            </a:r>
            <a:r>
              <a:rPr lang="de-DE" dirty="0">
                <a:latin typeface="Aptos" panose="020B0004020202020204" pitchFamily="34" charset="0"/>
                <a:sym typeface="Arial"/>
              </a:rPr>
              <a:t> </a:t>
            </a:r>
            <a:r>
              <a:rPr lang="de-DE" dirty="0" err="1">
                <a:latin typeface="Aptos" panose="020B0004020202020204" pitchFamily="34" charset="0"/>
                <a:sym typeface="Arial"/>
              </a:rPr>
              <a:t>rispetto</a:t>
            </a:r>
            <a:r>
              <a:rPr lang="de-DE" dirty="0">
                <a:latin typeface="Aptos" panose="020B0004020202020204" pitchFamily="34" charset="0"/>
                <a:sym typeface="Arial"/>
              </a:rPr>
              <a:t> ai </a:t>
            </a:r>
            <a:r>
              <a:rPr lang="de-DE" dirty="0" err="1">
                <a:latin typeface="Aptos" panose="020B0004020202020204" pitchFamily="34" charset="0"/>
                <a:sym typeface="Arial"/>
              </a:rPr>
              <a:t>prodotti</a:t>
            </a:r>
            <a:r>
              <a:rPr lang="de-DE" dirty="0">
                <a:latin typeface="Aptos" panose="020B0004020202020204" pitchFamily="34" charset="0"/>
                <a:sym typeface="Arial"/>
              </a:rPr>
              <a:t> </a:t>
            </a:r>
            <a:r>
              <a:rPr lang="de-DE" dirty="0" err="1">
                <a:latin typeface="Aptos" panose="020B0004020202020204" pitchFamily="34" charset="0"/>
                <a:sym typeface="Arial"/>
              </a:rPr>
              <a:t>convenzionali</a:t>
            </a:r>
            <a:r>
              <a:rPr lang="de-DE" dirty="0">
                <a:latin typeface="Aptos" panose="020B0004020202020204" pitchFamily="34" charset="0"/>
                <a:sym typeface="Arial"/>
              </a:rPr>
              <a:t>.</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dirty="0">
                <a:latin typeface="Aptos" panose="020B0004020202020204" pitchFamily="34" charset="0"/>
                <a:sym typeface="Arial"/>
              </a:rPr>
              <a:t>- </a:t>
            </a:r>
            <a:r>
              <a:rPr lang="de-DE" dirty="0" err="1">
                <a:latin typeface="Aptos" panose="020B0004020202020204" pitchFamily="34" charset="0"/>
                <a:sym typeface="Arial"/>
              </a:rPr>
              <a:t>considerare</a:t>
            </a:r>
            <a:r>
              <a:rPr lang="de-DE" dirty="0">
                <a:latin typeface="Aptos" panose="020B0004020202020204" pitchFamily="34" charset="0"/>
                <a:sym typeface="Arial"/>
              </a:rPr>
              <a:t> </a:t>
            </a:r>
            <a:r>
              <a:rPr lang="de-DE" dirty="0" err="1">
                <a:latin typeface="Aptos" panose="020B0004020202020204" pitchFamily="34" charset="0"/>
                <a:sym typeface="Arial"/>
              </a:rPr>
              <a:t>l’intero</a:t>
            </a:r>
            <a:r>
              <a:rPr lang="de-DE" dirty="0">
                <a:latin typeface="Aptos" panose="020B0004020202020204" pitchFamily="34" charset="0"/>
                <a:sym typeface="Arial"/>
              </a:rPr>
              <a:t> </a:t>
            </a:r>
            <a:r>
              <a:rPr lang="de-DE" dirty="0" err="1">
                <a:latin typeface="Aptos" panose="020B0004020202020204" pitchFamily="34" charset="0"/>
                <a:sym typeface="Arial"/>
              </a:rPr>
              <a:t>ciclo</a:t>
            </a:r>
            <a:r>
              <a:rPr lang="de-DE" dirty="0">
                <a:latin typeface="Aptos" panose="020B0004020202020204" pitchFamily="34" charset="0"/>
                <a:sym typeface="Arial"/>
              </a:rPr>
              <a:t> di </a:t>
            </a:r>
            <a:r>
              <a:rPr lang="de-DE" dirty="0" err="1">
                <a:latin typeface="Aptos" panose="020B0004020202020204" pitchFamily="34" charset="0"/>
                <a:sym typeface="Arial"/>
              </a:rPr>
              <a:t>vita</a:t>
            </a:r>
            <a:r>
              <a:rPr lang="de-DE" dirty="0">
                <a:latin typeface="Aptos" panose="020B0004020202020204" pitchFamily="34" charset="0"/>
                <a:sym typeface="Arial"/>
              </a:rPr>
              <a:t>, </a:t>
            </a:r>
            <a:r>
              <a:rPr lang="de-DE" dirty="0" err="1">
                <a:latin typeface="Aptos" panose="020B0004020202020204" pitchFamily="34" charset="0"/>
                <a:sym typeface="Arial"/>
              </a:rPr>
              <a:t>dall’estrazione</a:t>
            </a:r>
            <a:r>
              <a:rPr lang="de-DE" dirty="0">
                <a:latin typeface="Aptos" panose="020B0004020202020204" pitchFamily="34" charset="0"/>
                <a:sym typeface="Arial"/>
              </a:rPr>
              <a:t> delle </a:t>
            </a:r>
            <a:r>
              <a:rPr lang="de-DE" dirty="0" err="1">
                <a:latin typeface="Aptos" panose="020B0004020202020204" pitchFamily="34" charset="0"/>
                <a:sym typeface="Arial"/>
              </a:rPr>
              <a:t>materie</a:t>
            </a:r>
            <a:r>
              <a:rPr lang="de-DE" dirty="0">
                <a:latin typeface="Aptos" panose="020B0004020202020204" pitchFamily="34" charset="0"/>
                <a:sym typeface="Arial"/>
              </a:rPr>
              <a:t> prime </a:t>
            </a:r>
            <a:r>
              <a:rPr lang="de-DE" dirty="0" err="1">
                <a:latin typeface="Aptos" panose="020B0004020202020204" pitchFamily="34" charset="0"/>
                <a:sym typeface="Arial"/>
              </a:rPr>
              <a:t>allo</a:t>
            </a:r>
            <a:r>
              <a:rPr lang="de-DE" dirty="0">
                <a:latin typeface="Aptos" panose="020B0004020202020204" pitchFamily="34" charset="0"/>
                <a:sym typeface="Arial"/>
              </a:rPr>
              <a:t> </a:t>
            </a:r>
            <a:r>
              <a:rPr lang="de-DE" dirty="0" err="1">
                <a:latin typeface="Aptos" panose="020B0004020202020204" pitchFamily="34" charset="0"/>
                <a:sym typeface="Arial"/>
              </a:rPr>
              <a:t>smaltimento</a:t>
            </a:r>
            <a:r>
              <a:rPr lang="de-DE" dirty="0">
                <a:latin typeface="Aptos" panose="020B0004020202020204" pitchFamily="34" charset="0"/>
                <a:sym typeface="Arial"/>
              </a:rPr>
              <a:t>.</a:t>
            </a:r>
            <a:endParaRPr dirty="0">
              <a:latin typeface="Aptos" panose="020B0004020202020204" pitchFamily="34" charset="0"/>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0"/>
          <p:cNvSpPr txBox="1">
            <a:spLocks noGrp="1"/>
          </p:cNvSpPr>
          <p:nvPr>
            <p:ph type="title"/>
          </p:nvPr>
        </p:nvSpPr>
        <p:spPr>
          <a:xfrm>
            <a:off x="594359" y="32673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Sistema</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gestione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ambientale</a:t>
            </a:r>
            <a:r>
              <a:rPr lang="de-DE" dirty="0">
                <a:latin typeface="Aptos Serif" panose="02020604070405020304" pitchFamily="18" charset="0"/>
                <a:ea typeface="Arial"/>
                <a:cs typeface="Aptos Serif" panose="02020604070405020304" pitchFamily="18" charset="0"/>
                <a:sym typeface="Arial"/>
              </a:rPr>
              <a:t> (EMS)</a:t>
            </a:r>
            <a:endParaRPr dirty="0">
              <a:latin typeface="Aptos Serif" panose="02020604070405020304" pitchFamily="18" charset="0"/>
              <a:cs typeface="Aptos Serif" panose="02020604070405020304" pitchFamily="18" charset="0"/>
            </a:endParaRPr>
          </a:p>
        </p:txBody>
      </p:sp>
      <p:sp>
        <p:nvSpPr>
          <p:cNvPr id="429" name="Google Shape;429;p60"/>
          <p:cNvSpPr txBox="1">
            <a:spLocks noGrp="1"/>
          </p:cNvSpPr>
          <p:nvPr>
            <p:ph type="body" idx="1"/>
          </p:nvPr>
        </p:nvSpPr>
        <p:spPr>
          <a:xfrm>
            <a:off x="594359" y="2281918"/>
            <a:ext cx="9003124" cy="3708517"/>
          </a:xfrm>
          <a:prstGeom prst="rect">
            <a:avLst/>
          </a:prstGeom>
          <a:noFill/>
          <a:ln>
            <a:noFill/>
          </a:ln>
        </p:spPr>
        <p:txBody>
          <a:bodyPr spcFirstLastPara="1" wrap="square" lIns="0" tIns="228600" rIns="0" bIns="0" anchor="t" anchorCtr="0">
            <a:normAutofit fontScale="92500" lnSpcReduction="20000"/>
          </a:bodyPr>
          <a:lstStyle/>
          <a:p>
            <a:pPr marL="571500" lvl="0" indent="-342900" algn="l" rtl="0">
              <a:lnSpc>
                <a:spcPct val="100000"/>
              </a:lnSpc>
              <a:spcBef>
                <a:spcPts val="2200"/>
              </a:spcBef>
              <a:spcAft>
                <a:spcPts val="0"/>
              </a:spcAft>
              <a:buSzPct val="108108"/>
              <a:buFont typeface="Arial"/>
              <a:buChar char="•"/>
            </a:pPr>
            <a:r>
              <a:rPr lang="de-DE" b="0" dirty="0">
                <a:solidFill>
                  <a:schemeClr val="dk1"/>
                </a:solidFill>
                <a:latin typeface="Aptos" panose="020B0004020202020204" pitchFamily="34" charset="0"/>
                <a:sym typeface="Arial"/>
              </a:rPr>
              <a:t>L’EMS </a:t>
            </a:r>
            <a:r>
              <a:rPr lang="de-DE" b="0" dirty="0" err="1">
                <a:solidFill>
                  <a:schemeClr val="dk1"/>
                </a:solidFill>
                <a:latin typeface="Aptos" panose="020B0004020202020204" pitchFamily="34" charset="0"/>
                <a:sym typeface="Arial"/>
              </a:rPr>
              <a:t>può</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dimostrare</a:t>
            </a:r>
            <a:r>
              <a:rPr lang="de-DE" b="0" dirty="0">
                <a:solidFill>
                  <a:schemeClr val="dk1"/>
                </a:solidFill>
                <a:latin typeface="Aptos" panose="020B0004020202020204" pitchFamily="34" charset="0"/>
                <a:sym typeface="Arial"/>
              </a:rPr>
              <a:t> la </a:t>
            </a:r>
            <a:r>
              <a:rPr lang="de-DE" b="0" dirty="0" err="1">
                <a:solidFill>
                  <a:schemeClr val="dk1"/>
                </a:solidFill>
                <a:latin typeface="Aptos" panose="020B0004020202020204" pitchFamily="34" charset="0"/>
                <a:sym typeface="Arial"/>
              </a:rPr>
              <a:t>capacità</a:t>
            </a:r>
            <a:r>
              <a:rPr lang="de-DE" b="0" dirty="0">
                <a:solidFill>
                  <a:schemeClr val="dk1"/>
                </a:solidFill>
                <a:latin typeface="Aptos" panose="020B0004020202020204" pitchFamily="34" charset="0"/>
                <a:sym typeface="Arial"/>
              </a:rPr>
              <a:t> di </a:t>
            </a:r>
            <a:r>
              <a:rPr lang="de-DE" b="0" dirty="0" err="1">
                <a:solidFill>
                  <a:schemeClr val="dk1"/>
                </a:solidFill>
                <a:latin typeface="Aptos" panose="020B0004020202020204" pitchFamily="34" charset="0"/>
                <a:sym typeface="Arial"/>
              </a:rPr>
              <a:t>un’azienda</a:t>
            </a:r>
            <a:r>
              <a:rPr lang="de-DE" b="0" dirty="0">
                <a:solidFill>
                  <a:schemeClr val="dk1"/>
                </a:solidFill>
                <a:latin typeface="Aptos" panose="020B0004020202020204" pitchFamily="34" charset="0"/>
                <a:sym typeface="Arial"/>
              </a:rPr>
              <a:t> di </a:t>
            </a:r>
            <a:r>
              <a:rPr lang="de-DE" b="0" dirty="0" err="1">
                <a:solidFill>
                  <a:schemeClr val="dk1"/>
                </a:solidFill>
                <a:latin typeface="Aptos" panose="020B0004020202020204" pitchFamily="34" charset="0"/>
                <a:sym typeface="Arial"/>
              </a:rPr>
              <a:t>soddisfare</a:t>
            </a:r>
            <a:r>
              <a:rPr lang="de-DE" b="0" dirty="0">
                <a:solidFill>
                  <a:schemeClr val="dk1"/>
                </a:solidFill>
                <a:latin typeface="Aptos" panose="020B0004020202020204" pitchFamily="34" charset="0"/>
                <a:sym typeface="Arial"/>
              </a:rPr>
              <a:t> i </a:t>
            </a:r>
            <a:r>
              <a:rPr lang="de-DE" b="0" dirty="0" err="1">
                <a:solidFill>
                  <a:schemeClr val="dk1"/>
                </a:solidFill>
                <a:latin typeface="Aptos" panose="020B0004020202020204" pitchFamily="34" charset="0"/>
                <a:sym typeface="Arial"/>
              </a:rPr>
              <a:t>criteri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ambientali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può</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essere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richiesto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nella</a:t>
            </a:r>
            <a:r>
              <a:rPr lang="de-DE" b="0" dirty="0">
                <a:solidFill>
                  <a:schemeClr val="dk1"/>
                </a:solidFill>
                <a:latin typeface="Aptos" panose="020B0004020202020204" pitchFamily="34" charset="0"/>
                <a:sym typeface="Arial"/>
              </a:rPr>
              <a:t> fase di </a:t>
            </a:r>
            <a:r>
              <a:rPr lang="de-DE" b="0" dirty="0" err="1">
                <a:solidFill>
                  <a:schemeClr val="dk1"/>
                </a:solidFill>
                <a:latin typeface="Aptos" panose="020B0004020202020204" pitchFamily="34" charset="0"/>
                <a:sym typeface="Arial"/>
              </a:rPr>
              <a:t>selezione</a:t>
            </a:r>
            <a:r>
              <a:rPr lang="de-DE" b="0" dirty="0">
                <a:solidFill>
                  <a:schemeClr val="dk1"/>
                </a:solidFill>
                <a:latin typeface="Aptos" panose="020B0004020202020204" pitchFamily="34" charset="0"/>
                <a:sym typeface="Arial"/>
              </a:rPr>
              <a:t>, se </a:t>
            </a:r>
            <a:r>
              <a:rPr lang="de-DE" b="0" dirty="0" err="1">
                <a:solidFill>
                  <a:schemeClr val="dk1"/>
                </a:solidFill>
                <a:latin typeface="Aptos" panose="020B0004020202020204" pitchFamily="34" charset="0"/>
                <a:sym typeface="Arial"/>
              </a:rPr>
              <a:t>rilevante</a:t>
            </a:r>
            <a:r>
              <a:rPr lang="de-DE" b="0" dirty="0">
                <a:solidFill>
                  <a:schemeClr val="dk1"/>
                </a:solidFill>
                <a:latin typeface="Aptos" panose="020B0004020202020204" pitchFamily="34" charset="0"/>
                <a:sym typeface="Arial"/>
              </a:rPr>
              <a:t> per il </a:t>
            </a:r>
            <a:r>
              <a:rPr lang="de-DE" b="0" dirty="0" err="1">
                <a:solidFill>
                  <a:schemeClr val="dk1"/>
                </a:solidFill>
                <a:latin typeface="Aptos" panose="020B0004020202020204" pitchFamily="34" charset="0"/>
                <a:sym typeface="Arial"/>
              </a:rPr>
              <a:t>servizio</a:t>
            </a:r>
            <a:r>
              <a:rPr lang="de-DE" b="0" dirty="0">
                <a:solidFill>
                  <a:schemeClr val="dk1"/>
                </a:solidFill>
                <a:latin typeface="Aptos" panose="020B0004020202020204" pitchFamily="34" charset="0"/>
                <a:sym typeface="Arial"/>
              </a:rPr>
              <a:t>.</a:t>
            </a:r>
            <a:endParaRPr dirty="0">
              <a:latin typeface="Aptos" panose="020B0004020202020204" pitchFamily="34" charset="0"/>
            </a:endParaRPr>
          </a:p>
          <a:p>
            <a:pPr marL="571500" lvl="0" indent="-342900" algn="l" rtl="0">
              <a:lnSpc>
                <a:spcPct val="100000"/>
              </a:lnSpc>
              <a:spcBef>
                <a:spcPts val="2200"/>
              </a:spcBef>
              <a:spcAft>
                <a:spcPts val="0"/>
              </a:spcAft>
              <a:buSzPct val="108108"/>
              <a:buFont typeface="Arial"/>
              <a:buChar char="•"/>
            </a:pPr>
            <a:r>
              <a:rPr lang="de-DE" b="0" dirty="0" err="1">
                <a:solidFill>
                  <a:schemeClr val="dk1"/>
                </a:solidFill>
                <a:latin typeface="Aptos" panose="020B0004020202020204" pitchFamily="34" charset="0"/>
                <a:sym typeface="Arial"/>
              </a:rPr>
              <a:t>Esempio</a:t>
            </a:r>
            <a:r>
              <a:rPr lang="de-DE" b="0" dirty="0">
                <a:solidFill>
                  <a:schemeClr val="dk1"/>
                </a:solidFill>
                <a:latin typeface="Aptos" panose="020B0004020202020204" pitchFamily="34" charset="0"/>
                <a:sym typeface="Arial"/>
              </a:rPr>
              <a:t>: servizi di </a:t>
            </a:r>
            <a:r>
              <a:rPr lang="de-DE" b="0" dirty="0" err="1">
                <a:solidFill>
                  <a:schemeClr val="dk1"/>
                </a:solidFill>
                <a:latin typeface="Aptos" panose="020B0004020202020204" pitchFamily="34" charset="0"/>
                <a:sym typeface="Arial"/>
              </a:rPr>
              <a:t>catering</a:t>
            </a:r>
            <a:r>
              <a:rPr lang="de-DE" b="0" dirty="0">
                <a:solidFill>
                  <a:schemeClr val="dk1"/>
                </a:solidFill>
                <a:latin typeface="Aptos" panose="020B0004020202020204" pitchFamily="34" charset="0"/>
                <a:sym typeface="Arial"/>
              </a:rPr>
              <a:t> o di </a:t>
            </a:r>
            <a:r>
              <a:rPr lang="de-DE" b="0" dirty="0" err="1">
                <a:solidFill>
                  <a:schemeClr val="dk1"/>
                </a:solidFill>
                <a:latin typeface="Aptos" panose="020B0004020202020204" pitchFamily="34" charset="0"/>
                <a:sym typeface="Arial"/>
              </a:rPr>
              <a:t>pulizia</a:t>
            </a:r>
            <a:endParaRPr b="0" dirty="0">
              <a:solidFill>
                <a:schemeClr val="dk1"/>
              </a:solidFill>
              <a:latin typeface="Aptos" panose="020B0004020202020204" pitchFamily="34" charset="0"/>
              <a:sym typeface="Arial"/>
            </a:endParaRPr>
          </a:p>
          <a:p>
            <a:pPr marL="571500" lvl="0" indent="-342900" algn="l" rtl="0">
              <a:lnSpc>
                <a:spcPct val="100000"/>
              </a:lnSpc>
              <a:spcBef>
                <a:spcPts val="2200"/>
              </a:spcBef>
              <a:spcAft>
                <a:spcPts val="0"/>
              </a:spcAft>
              <a:buSzPct val="108108"/>
              <a:buFont typeface="Arial"/>
              <a:buChar char="•"/>
            </a:pPr>
            <a:r>
              <a:rPr lang="de-DE" b="0" dirty="0">
                <a:solidFill>
                  <a:schemeClr val="dk1"/>
                </a:solidFill>
                <a:latin typeface="Aptos" panose="020B0004020202020204" pitchFamily="34" charset="0"/>
                <a:sym typeface="Arial"/>
              </a:rPr>
              <a:t>Gli </a:t>
            </a:r>
            <a:r>
              <a:rPr lang="de-DE" b="0" dirty="0" err="1">
                <a:solidFill>
                  <a:schemeClr val="dk1"/>
                </a:solidFill>
                <a:latin typeface="Aptos" panose="020B0004020202020204" pitchFamily="34" charset="0"/>
                <a:sym typeface="Arial"/>
              </a:rPr>
              <a:t>offerenti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possono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dimostrare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tramite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un</a:t>
            </a:r>
            <a:r>
              <a:rPr lang="de-DE" b="0" dirty="0">
                <a:solidFill>
                  <a:schemeClr val="dk1"/>
                </a:solidFill>
                <a:latin typeface="Aptos" panose="020B0004020202020204" pitchFamily="34" charset="0"/>
                <a:sym typeface="Arial"/>
              </a:rPr>
              <a:t> SME, di </a:t>
            </a:r>
            <a:r>
              <a:rPr lang="de-DE" b="0" dirty="0" err="1">
                <a:solidFill>
                  <a:schemeClr val="dk1"/>
                </a:solidFill>
                <a:latin typeface="Aptos" panose="020B0004020202020204" pitchFamily="34" charset="0"/>
                <a:sym typeface="Arial"/>
              </a:rPr>
              <a:t>essere</a:t>
            </a:r>
            <a:r>
              <a:rPr lang="de-DE" b="0" dirty="0">
                <a:solidFill>
                  <a:schemeClr val="dk1"/>
                </a:solidFill>
                <a:latin typeface="Aptos" panose="020B0004020202020204" pitchFamily="34" charset="0"/>
                <a:sym typeface="Arial"/>
              </a:rPr>
              <a:t> in </a:t>
            </a:r>
            <a:r>
              <a:rPr lang="de-DE" b="0" dirty="0" err="1">
                <a:solidFill>
                  <a:schemeClr val="dk1"/>
                </a:solidFill>
                <a:latin typeface="Aptos" panose="020B0004020202020204" pitchFamily="34" charset="0"/>
                <a:sym typeface="Arial"/>
              </a:rPr>
              <a:t>grado</a:t>
            </a:r>
            <a:r>
              <a:rPr lang="de-DE" b="0" dirty="0">
                <a:solidFill>
                  <a:schemeClr val="dk1"/>
                </a:solidFill>
                <a:latin typeface="Aptos" panose="020B0004020202020204" pitchFamily="34" charset="0"/>
                <a:sym typeface="Arial"/>
              </a:rPr>
              <a:t> di </a:t>
            </a:r>
            <a:r>
              <a:rPr lang="de-DE" b="0" dirty="0" err="1">
                <a:solidFill>
                  <a:schemeClr val="dk1"/>
                </a:solidFill>
                <a:latin typeface="Aptos" panose="020B0004020202020204" pitchFamily="34" charset="0"/>
                <a:sym typeface="Arial"/>
              </a:rPr>
              <a:t>fornire</a:t>
            </a:r>
            <a:r>
              <a:rPr lang="de-DE" b="0" dirty="0">
                <a:solidFill>
                  <a:schemeClr val="dk1"/>
                </a:solidFill>
                <a:latin typeface="Aptos" panose="020B0004020202020204" pitchFamily="34" charset="0"/>
                <a:sym typeface="Arial"/>
              </a:rPr>
              <a:t> il </a:t>
            </a:r>
            <a:r>
              <a:rPr lang="de-DE" b="0" dirty="0" err="1">
                <a:solidFill>
                  <a:schemeClr val="dk1"/>
                </a:solidFill>
                <a:latin typeface="Aptos" panose="020B0004020202020204" pitchFamily="34" charset="0"/>
                <a:sym typeface="Arial"/>
              </a:rPr>
              <a:t>servizio</a:t>
            </a:r>
            <a:r>
              <a:rPr lang="de-DE" b="0" dirty="0">
                <a:solidFill>
                  <a:schemeClr val="dk1"/>
                </a:solidFill>
                <a:latin typeface="Aptos" panose="020B0004020202020204" pitchFamily="34" charset="0"/>
                <a:sym typeface="Arial"/>
              </a:rPr>
              <a:t> in modo </a:t>
            </a:r>
            <a:r>
              <a:rPr lang="de-DE" b="0" dirty="0" err="1">
                <a:solidFill>
                  <a:schemeClr val="dk1"/>
                </a:solidFill>
                <a:latin typeface="Aptos" panose="020B0004020202020204" pitchFamily="34" charset="0"/>
                <a:sym typeface="Arial"/>
              </a:rPr>
              <a:t>ecocompatibile</a:t>
            </a:r>
            <a:r>
              <a:rPr lang="de-DE" b="0" dirty="0">
                <a:solidFill>
                  <a:schemeClr val="dk1"/>
                </a:solidFill>
                <a:latin typeface="Aptos" panose="020B0004020202020204" pitchFamily="34" charset="0"/>
                <a:sym typeface="Arial"/>
              </a:rPr>
              <a:t>.</a:t>
            </a:r>
            <a:r>
              <a:rPr lang="de-DE" sz="1800" b="0" dirty="0">
                <a:solidFill>
                  <a:srgbClr val="000000"/>
                </a:solidFill>
                <a:latin typeface="Aptos" panose="020B0004020202020204" pitchFamily="34" charset="0"/>
                <a:sym typeface="Arial"/>
              </a:rPr>
              <a:t>	</a:t>
            </a:r>
            <a:endParaRPr b="0" dirty="0">
              <a:solidFill>
                <a:schemeClr val="dk1"/>
              </a:solidFill>
              <a:latin typeface="Aptos" panose="020B0004020202020204" pitchFamily="34" charset="0"/>
              <a:sym typeface="Arial"/>
            </a:endParaRPr>
          </a:p>
          <a:p>
            <a:pPr marL="571500" lvl="0" indent="-342900" algn="l" rtl="0">
              <a:lnSpc>
                <a:spcPct val="100000"/>
              </a:lnSpc>
              <a:spcBef>
                <a:spcPts val="2200"/>
              </a:spcBef>
              <a:spcAft>
                <a:spcPts val="0"/>
              </a:spcAft>
              <a:buSzPct val="108108"/>
              <a:buFont typeface="Arial"/>
              <a:buChar char="•"/>
            </a:pPr>
            <a:r>
              <a:rPr lang="de-DE" b="0" dirty="0" err="1">
                <a:solidFill>
                  <a:schemeClr val="dk1"/>
                </a:solidFill>
                <a:latin typeface="Aptos" panose="020B0004020202020204" pitchFamily="34" charset="0"/>
                <a:sym typeface="Arial"/>
              </a:rPr>
              <a:t>Devono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essere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prese</a:t>
            </a:r>
            <a:r>
              <a:rPr lang="de-DE" b="0" dirty="0">
                <a:solidFill>
                  <a:schemeClr val="dk1"/>
                </a:solidFill>
                <a:latin typeface="Aptos" panose="020B0004020202020204" pitchFamily="34" charset="0"/>
                <a:sym typeface="Arial"/>
              </a:rPr>
              <a:t> in </a:t>
            </a:r>
            <a:r>
              <a:rPr lang="de-DE" b="0" dirty="0" err="1">
                <a:solidFill>
                  <a:schemeClr val="dk1"/>
                </a:solidFill>
                <a:latin typeface="Aptos" panose="020B0004020202020204" pitchFamily="34" charset="0"/>
                <a:sym typeface="Arial"/>
              </a:rPr>
              <a:t>considerazione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anche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attestazioni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equivalenti</a:t>
            </a:r>
            <a:r>
              <a:rPr lang="de-DE" b="0" dirty="0">
                <a:solidFill>
                  <a:schemeClr val="dk1"/>
                </a:solidFill>
                <a:latin typeface="Aptos" panose="020B0004020202020204" pitchFamily="34" charset="0"/>
                <a:sym typeface="Arial"/>
              </a:rPr>
              <a:t>.</a:t>
            </a:r>
            <a:endParaRPr b="0" dirty="0">
              <a:solidFill>
                <a:schemeClr val="dk1"/>
              </a:solidFill>
              <a:latin typeface="Aptos" panose="020B0004020202020204" pitchFamily="34" charset="0"/>
              <a:sym typeface="Arial"/>
            </a:endParaRPr>
          </a:p>
        </p:txBody>
      </p:sp>
      <p:pic>
        <p:nvPicPr>
          <p:cNvPr id="430" name="Google Shape;430;p60"/>
          <p:cNvPicPr preferRelativeResize="0"/>
          <p:nvPr/>
        </p:nvPicPr>
        <p:blipFill rotWithShape="1">
          <a:blip r:embed="rId3">
            <a:alphaModFix/>
          </a:blip>
          <a:srcRect/>
          <a:stretch/>
        </p:blipFill>
        <p:spPr>
          <a:xfrm>
            <a:off x="9356515" y="3429000"/>
            <a:ext cx="3015708" cy="200411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1"/>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Criteri</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aggiudicazione</a:t>
            </a:r>
            <a:endParaRPr dirty="0">
              <a:latin typeface="Aptos Serif" panose="02020604070405020304" pitchFamily="18" charset="0"/>
              <a:cs typeface="Aptos Serif" panose="02020604070405020304" pitchFamily="18" charset="0"/>
            </a:endParaRPr>
          </a:p>
        </p:txBody>
      </p:sp>
      <p:sp>
        <p:nvSpPr>
          <p:cNvPr id="437" name="Google Shape;437;p61"/>
          <p:cNvSpPr txBox="1">
            <a:spLocks noGrp="1"/>
          </p:cNvSpPr>
          <p:nvPr>
            <p:ph type="body" idx="1"/>
          </p:nvPr>
        </p:nvSpPr>
        <p:spPr>
          <a:xfrm>
            <a:off x="594360" y="2425065"/>
            <a:ext cx="4490827" cy="3597470"/>
          </a:xfrm>
          <a:prstGeom prst="rect">
            <a:avLst/>
          </a:prstGeom>
          <a:noFill/>
          <a:ln>
            <a:noFill/>
          </a:ln>
        </p:spPr>
        <p:txBody>
          <a:bodyPr spcFirstLastPara="1" wrap="square" lIns="0" tIns="45700" rIns="0" bIns="0" anchor="t" anchorCtr="0">
            <a:normAutofit fontScale="92500"/>
          </a:bodyPr>
          <a:lstStyle/>
          <a:p>
            <a:pPr marL="457200" lvl="0" indent="-228600" algn="l" rtl="0">
              <a:lnSpc>
                <a:spcPct val="90000"/>
              </a:lnSpc>
              <a:spcBef>
                <a:spcPts val="1800"/>
              </a:spcBef>
              <a:spcAft>
                <a:spcPts val="0"/>
              </a:spcAft>
              <a:buSzPts val="2000"/>
              <a:buNone/>
            </a:pPr>
            <a:r>
              <a:rPr lang="de-DE" dirty="0" err="1">
                <a:latin typeface="Aptos" panose="020B0004020202020204" pitchFamily="34" charset="0"/>
                <a:sym typeface="Arial"/>
              </a:rPr>
              <a:t>Selezione</a:t>
            </a:r>
            <a:r>
              <a:rPr lang="de-DE" dirty="0">
                <a:latin typeface="Aptos" panose="020B0004020202020204" pitchFamily="34" charset="0"/>
                <a:sym typeface="Arial"/>
              </a:rPr>
              <a:t> più </a:t>
            </a:r>
            <a:r>
              <a:rPr lang="de-DE" dirty="0" err="1">
                <a:latin typeface="Aptos" panose="020B0004020202020204" pitchFamily="34" charset="0"/>
                <a:sym typeface="Arial"/>
              </a:rPr>
              <a:t>vantaggiosa</a:t>
            </a:r>
            <a:r>
              <a:rPr lang="de-DE" dirty="0">
                <a:latin typeface="Aptos" panose="020B0004020202020204" pitchFamily="34" charset="0"/>
                <a:sym typeface="Arial"/>
              </a:rPr>
              <a:t> </a:t>
            </a:r>
            <a:r>
              <a:rPr lang="de-DE" dirty="0" err="1">
                <a:latin typeface="Aptos" panose="020B0004020202020204" pitchFamily="34" charset="0"/>
                <a:sym typeface="Arial"/>
              </a:rPr>
              <a:t>tra</a:t>
            </a:r>
            <a:r>
              <a:rPr lang="de-DE" dirty="0">
                <a:latin typeface="Aptos" panose="020B0004020202020204" pitchFamily="34" charset="0"/>
                <a:sym typeface="Arial"/>
              </a:rPr>
              <a:t> quelle </a:t>
            </a:r>
            <a:r>
              <a:rPr lang="de-DE" dirty="0" err="1">
                <a:latin typeface="Aptos" panose="020B0004020202020204" pitchFamily="34" charset="0"/>
                <a:sym typeface="Arial"/>
              </a:rPr>
              <a:t>che</a:t>
            </a:r>
            <a:r>
              <a:rPr lang="de-DE" dirty="0">
                <a:latin typeface="Aptos" panose="020B0004020202020204" pitchFamily="34" charset="0"/>
                <a:sym typeface="Arial"/>
              </a:rPr>
              <a:t> </a:t>
            </a:r>
            <a:r>
              <a:rPr lang="de-DE" dirty="0" err="1">
                <a:latin typeface="Aptos" panose="020B0004020202020204" pitchFamily="34" charset="0"/>
                <a:sym typeface="Arial"/>
              </a:rPr>
              <a:t>soddisfano</a:t>
            </a:r>
            <a:r>
              <a:rPr lang="de-DE" dirty="0">
                <a:latin typeface="Aptos" panose="020B0004020202020204" pitchFamily="34" charset="0"/>
                <a:sym typeface="Arial"/>
              </a:rPr>
              <a:t> le </a:t>
            </a:r>
            <a:r>
              <a:rPr lang="de-DE" dirty="0" err="1">
                <a:latin typeface="Aptos" panose="020B0004020202020204" pitchFamily="34" charset="0"/>
                <a:sym typeface="Arial"/>
              </a:rPr>
              <a:t>specifiche</a:t>
            </a:r>
            <a:r>
              <a:rPr lang="de-DE" dirty="0">
                <a:latin typeface="Aptos" panose="020B0004020202020204" pitchFamily="34" charset="0"/>
                <a:sym typeface="Arial"/>
              </a:rPr>
              <a:t> </a:t>
            </a:r>
            <a:r>
              <a:rPr lang="de-DE" dirty="0" err="1">
                <a:latin typeface="Aptos" panose="020B0004020202020204" pitchFamily="34" charset="0"/>
                <a:sym typeface="Arial"/>
              </a:rPr>
              <a:t>tecniche</a:t>
            </a:r>
            <a:endParaRPr dirty="0">
              <a:latin typeface="Aptos" panose="020B0004020202020204" pitchFamily="34" charset="0"/>
              <a:sym typeface="Arial"/>
            </a:endParaRPr>
          </a:p>
          <a:p>
            <a:pPr marL="457200" lvl="0" indent="-228600" algn="l" rtl="0">
              <a:lnSpc>
                <a:spcPct val="90000"/>
              </a:lnSpc>
              <a:spcBef>
                <a:spcPts val="2400"/>
              </a:spcBef>
              <a:spcAft>
                <a:spcPts val="0"/>
              </a:spcAft>
              <a:buSzPts val="2000"/>
              <a:buNone/>
            </a:pPr>
            <a:r>
              <a:rPr lang="de-DE" dirty="0">
                <a:latin typeface="Aptos" panose="020B0004020202020204" pitchFamily="34" charset="0"/>
                <a:sym typeface="Arial"/>
              </a:rPr>
              <a:t>Costi (</a:t>
            </a:r>
            <a:r>
              <a:rPr lang="de-DE" dirty="0" err="1">
                <a:latin typeface="Aptos" panose="020B0004020202020204" pitchFamily="34" charset="0"/>
                <a:sym typeface="Arial"/>
              </a:rPr>
              <a:t>compresi</a:t>
            </a:r>
            <a:r>
              <a:rPr lang="de-DE" dirty="0">
                <a:latin typeface="Aptos" panose="020B0004020202020204" pitchFamily="34" charset="0"/>
                <a:sym typeface="Arial"/>
              </a:rPr>
              <a:t> i </a:t>
            </a:r>
            <a:r>
              <a:rPr lang="de-DE" dirty="0" err="1">
                <a:latin typeface="Aptos" panose="020B0004020202020204" pitchFamily="34" charset="0"/>
                <a:sym typeface="Arial"/>
              </a:rPr>
              <a:t>costi</a:t>
            </a:r>
            <a:r>
              <a:rPr lang="de-DE" dirty="0">
                <a:latin typeface="Aptos" panose="020B0004020202020204" pitchFamily="34" charset="0"/>
                <a:sym typeface="Arial"/>
              </a:rPr>
              <a:t> del </a:t>
            </a:r>
            <a:r>
              <a:rPr lang="de-DE" dirty="0" err="1">
                <a:latin typeface="Aptos" panose="020B0004020202020204" pitchFamily="34" charset="0"/>
                <a:sym typeface="Arial"/>
              </a:rPr>
              <a:t>ciclo</a:t>
            </a:r>
            <a:r>
              <a:rPr lang="de-DE" dirty="0">
                <a:latin typeface="Aptos" panose="020B0004020202020204" pitchFamily="34" charset="0"/>
                <a:sym typeface="Arial"/>
              </a:rPr>
              <a:t> di </a:t>
            </a:r>
            <a:r>
              <a:rPr lang="de-DE" dirty="0" err="1">
                <a:latin typeface="Aptos" panose="020B0004020202020204" pitchFamily="34" charset="0"/>
                <a:sym typeface="Arial"/>
              </a:rPr>
              <a:t>vita</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a:t>
            </a:r>
            <a:r>
              <a:rPr lang="de-DE" dirty="0" err="1">
                <a:latin typeface="Aptos" panose="020B0004020202020204" pitchFamily="34" charset="0"/>
                <a:sym typeface="Arial"/>
              </a:rPr>
              <a:t>criteri</a:t>
            </a:r>
            <a:r>
              <a:rPr lang="de-DE" dirty="0">
                <a:latin typeface="Aptos" panose="020B0004020202020204" pitchFamily="34" charset="0"/>
                <a:sym typeface="Arial"/>
              </a:rPr>
              <a:t> </a:t>
            </a:r>
            <a:r>
              <a:rPr lang="de-DE" dirty="0" err="1">
                <a:latin typeface="Aptos" panose="020B0004020202020204" pitchFamily="34" charset="0"/>
                <a:sym typeface="Arial"/>
              </a:rPr>
              <a:t>qualitativi</a:t>
            </a:r>
            <a:endParaRPr dirty="0">
              <a:latin typeface="Aptos" panose="020B0004020202020204" pitchFamily="34" charset="0"/>
              <a:sym typeface="Arial"/>
            </a:endParaRPr>
          </a:p>
          <a:p>
            <a:pPr marL="457200" lvl="0" indent="-228600" algn="l" rtl="0">
              <a:lnSpc>
                <a:spcPct val="90000"/>
              </a:lnSpc>
              <a:spcBef>
                <a:spcPts val="2400"/>
              </a:spcBef>
              <a:spcAft>
                <a:spcPts val="0"/>
              </a:spcAft>
              <a:buSzPts val="2000"/>
              <a:buNone/>
            </a:pPr>
            <a:r>
              <a:rPr lang="de-DE" dirty="0">
                <a:latin typeface="Aptos" panose="020B0004020202020204" pitchFamily="34" charset="0"/>
                <a:sym typeface="Arial"/>
              </a:rPr>
              <a:t>MEAT: </a:t>
            </a:r>
            <a:r>
              <a:rPr lang="de-DE" dirty="0" err="1">
                <a:latin typeface="Aptos" panose="020B0004020202020204" pitchFamily="34" charset="0"/>
                <a:sym typeface="Arial"/>
              </a:rPr>
              <a:t>offerta</a:t>
            </a:r>
            <a:r>
              <a:rPr lang="de-DE" dirty="0">
                <a:latin typeface="Aptos" panose="020B0004020202020204" pitchFamily="34" charset="0"/>
                <a:sym typeface="Arial"/>
              </a:rPr>
              <a:t> </a:t>
            </a:r>
            <a:r>
              <a:rPr lang="de-DE" dirty="0" err="1">
                <a:latin typeface="Aptos" panose="020B0004020202020204" pitchFamily="34" charset="0"/>
                <a:sym typeface="Arial"/>
              </a:rPr>
              <a:t>economicamente</a:t>
            </a:r>
            <a:r>
              <a:rPr lang="de-DE" dirty="0">
                <a:latin typeface="Aptos" panose="020B0004020202020204" pitchFamily="34" charset="0"/>
                <a:sym typeface="Arial"/>
              </a:rPr>
              <a:t> più </a:t>
            </a:r>
            <a:r>
              <a:rPr lang="de-DE" dirty="0" err="1">
                <a:latin typeface="Aptos" panose="020B0004020202020204" pitchFamily="34" charset="0"/>
                <a:sym typeface="Arial"/>
              </a:rPr>
              <a:t>vantaggiosa</a:t>
            </a:r>
            <a:endParaRPr dirty="0">
              <a:latin typeface="Aptos" panose="020B0004020202020204" pitchFamily="34" charset="0"/>
              <a:sym typeface="Arial"/>
            </a:endParaRPr>
          </a:p>
          <a:p>
            <a:pPr marL="457200" lvl="0" indent="-228600" algn="l" rtl="0">
              <a:lnSpc>
                <a:spcPct val="90000"/>
              </a:lnSpc>
              <a:spcBef>
                <a:spcPts val="2400"/>
              </a:spcBef>
              <a:spcAft>
                <a:spcPts val="0"/>
              </a:spcAft>
              <a:buSzPts val="2000"/>
              <a:buNone/>
            </a:pPr>
            <a:r>
              <a:rPr lang="de-DE" dirty="0">
                <a:latin typeface="Aptos" panose="020B0004020202020204" pitchFamily="34" charset="0"/>
                <a:sym typeface="Arial"/>
              </a:rPr>
              <a:t>I </a:t>
            </a:r>
            <a:r>
              <a:rPr lang="de-DE" dirty="0" err="1">
                <a:latin typeface="Aptos" panose="020B0004020202020204" pitchFamily="34" charset="0"/>
                <a:sym typeface="Arial"/>
              </a:rPr>
              <a:t>criteri</a:t>
            </a:r>
            <a:r>
              <a:rPr lang="de-DE" dirty="0">
                <a:latin typeface="Aptos" panose="020B0004020202020204" pitchFamily="34" charset="0"/>
                <a:sym typeface="Arial"/>
              </a:rPr>
              <a:t> </a:t>
            </a:r>
            <a:r>
              <a:rPr lang="de-DE" dirty="0" err="1">
                <a:latin typeface="Aptos" panose="020B0004020202020204" pitchFamily="34" charset="0"/>
                <a:sym typeface="Arial"/>
              </a:rPr>
              <a:t>qualitativi</a:t>
            </a:r>
            <a:r>
              <a:rPr lang="de-DE" dirty="0">
                <a:latin typeface="Aptos" panose="020B0004020202020204" pitchFamily="34" charset="0"/>
                <a:sym typeface="Arial"/>
              </a:rPr>
              <a:t> </a:t>
            </a:r>
            <a:r>
              <a:rPr lang="de-DE" dirty="0" err="1">
                <a:latin typeface="Aptos" panose="020B0004020202020204" pitchFamily="34" charset="0"/>
                <a:sym typeface="Arial"/>
              </a:rPr>
              <a:t>possono</a:t>
            </a:r>
            <a:r>
              <a:rPr lang="de-DE" dirty="0">
                <a:latin typeface="Aptos" panose="020B0004020202020204" pitchFamily="34" charset="0"/>
                <a:sym typeface="Arial"/>
              </a:rPr>
              <a:t> </a:t>
            </a:r>
            <a:r>
              <a:rPr lang="de-DE" dirty="0" err="1">
                <a:latin typeface="Aptos" panose="020B0004020202020204" pitchFamily="34" charset="0"/>
                <a:sym typeface="Arial"/>
              </a:rPr>
              <a:t>comprendere</a:t>
            </a:r>
            <a:r>
              <a:rPr lang="de-DE" dirty="0">
                <a:latin typeface="Aptos" panose="020B0004020202020204" pitchFamily="34" charset="0"/>
                <a:sym typeface="Arial"/>
              </a:rPr>
              <a:t> </a:t>
            </a:r>
            <a:r>
              <a:rPr lang="de-DE" dirty="0" err="1">
                <a:latin typeface="Aptos" panose="020B0004020202020204" pitchFamily="34" charset="0"/>
                <a:sym typeface="Arial"/>
              </a:rPr>
              <a:t>una</a:t>
            </a:r>
            <a:r>
              <a:rPr lang="de-DE" dirty="0">
                <a:latin typeface="Aptos" panose="020B0004020202020204" pitchFamily="34" charset="0"/>
                <a:sym typeface="Arial"/>
              </a:rPr>
              <a:t> </a:t>
            </a:r>
            <a:r>
              <a:rPr lang="de-DE" dirty="0" err="1">
                <a:latin typeface="Aptos" panose="020B0004020202020204" pitchFamily="34" charset="0"/>
                <a:sym typeface="Arial"/>
              </a:rPr>
              <a:t>serie</a:t>
            </a:r>
            <a:r>
              <a:rPr lang="de-DE" dirty="0">
                <a:latin typeface="Aptos" panose="020B0004020202020204" pitchFamily="34" charset="0"/>
                <a:sym typeface="Arial"/>
              </a:rPr>
              <a:t> di </a:t>
            </a:r>
            <a:r>
              <a:rPr lang="de-DE" dirty="0" err="1">
                <a:latin typeface="Aptos" panose="020B0004020202020204" pitchFamily="34" charset="0"/>
                <a:sym typeface="Arial"/>
              </a:rPr>
              <a:t>fattori</a:t>
            </a:r>
            <a:r>
              <a:rPr lang="de-DE" dirty="0">
                <a:latin typeface="Aptos" panose="020B0004020202020204" pitchFamily="34" charset="0"/>
                <a:sym typeface="Arial"/>
              </a:rPr>
              <a:t> </a:t>
            </a:r>
            <a:r>
              <a:rPr lang="de-DE" dirty="0" err="1">
                <a:latin typeface="Aptos" panose="020B0004020202020204" pitchFamily="34" charset="0"/>
                <a:sym typeface="Arial"/>
              </a:rPr>
              <a:t>sociali</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a:t>
            </a:r>
            <a:r>
              <a:rPr lang="de-DE" dirty="0" err="1">
                <a:latin typeface="Aptos" panose="020B0004020202020204" pitchFamily="34" charset="0"/>
                <a:sym typeface="Arial"/>
              </a:rPr>
              <a:t>ambientali</a:t>
            </a:r>
            <a:endParaRPr dirty="0">
              <a:latin typeface="Aptos" panose="020B0004020202020204" pitchFamily="34" charset="0"/>
              <a:sym typeface="Arial"/>
            </a:endParaRPr>
          </a:p>
          <a:p>
            <a:pPr marL="457200" lvl="0" indent="-228600" algn="l" rtl="0">
              <a:lnSpc>
                <a:spcPct val="90000"/>
              </a:lnSpc>
              <a:spcBef>
                <a:spcPts val="3000"/>
              </a:spcBef>
              <a:spcAft>
                <a:spcPts val="0"/>
              </a:spcAft>
              <a:buClr>
                <a:srgbClr val="3F3F3F"/>
              </a:buClr>
              <a:buSzPts val="2000"/>
              <a:buFont typeface="Arial"/>
              <a:buNone/>
            </a:pPr>
            <a:endParaRPr dirty="0">
              <a:latin typeface="Aptos" panose="020B0004020202020204" pitchFamily="34" charset="0"/>
            </a:endParaRPr>
          </a:p>
        </p:txBody>
      </p:sp>
      <p:sp>
        <p:nvSpPr>
          <p:cNvPr id="438" name="Google Shape;438;p61"/>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sym typeface="Arial"/>
              </a:rPr>
              <a:t>Esempi</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a:latin typeface="Aptos" panose="020B0004020202020204" pitchFamily="34" charset="0"/>
                <a:sym typeface="Arial"/>
              </a:rPr>
              <a:t>Caffè </a:t>
            </a:r>
            <a:r>
              <a:rPr lang="de-DE" dirty="0" err="1">
                <a:latin typeface="Aptos" panose="020B0004020202020204" pitchFamily="34" charset="0"/>
                <a:sym typeface="Arial"/>
              </a:rPr>
              <a:t>e</a:t>
            </a:r>
            <a:r>
              <a:rPr lang="de-DE" dirty="0">
                <a:latin typeface="Aptos" panose="020B0004020202020204" pitchFamily="34" charset="0"/>
                <a:sym typeface="Arial"/>
              </a:rPr>
              <a:t> </a:t>
            </a:r>
            <a:r>
              <a:rPr lang="de-DE" dirty="0" err="1">
                <a:latin typeface="Aptos" panose="020B0004020202020204" pitchFamily="34" charset="0"/>
                <a:sym typeface="Arial"/>
              </a:rPr>
              <a:t>tè</a:t>
            </a:r>
            <a:r>
              <a:rPr lang="de-DE" dirty="0">
                <a:latin typeface="Aptos" panose="020B0004020202020204" pitchFamily="34" charset="0"/>
                <a:sym typeface="Arial"/>
              </a:rPr>
              <a:t> 100% Fairtrade in </a:t>
            </a:r>
            <a:r>
              <a:rPr lang="de-DE" dirty="0" err="1">
                <a:latin typeface="Aptos" panose="020B0004020202020204" pitchFamily="34" charset="0"/>
                <a:sym typeface="Arial"/>
              </a:rPr>
              <a:t>un</a:t>
            </a:r>
            <a:r>
              <a:rPr lang="de-DE" dirty="0">
                <a:latin typeface="Aptos" panose="020B0004020202020204" pitchFamily="34" charset="0"/>
                <a:sym typeface="Arial"/>
              </a:rPr>
              <a:t> </a:t>
            </a:r>
            <a:r>
              <a:rPr lang="de-DE" dirty="0" err="1">
                <a:latin typeface="Aptos" panose="020B0004020202020204" pitchFamily="34" charset="0"/>
                <a:sym typeface="Arial"/>
              </a:rPr>
              <a:t>contratto</a:t>
            </a:r>
            <a:r>
              <a:rPr lang="de-DE" dirty="0">
                <a:latin typeface="Aptos" panose="020B0004020202020204" pitchFamily="34" charset="0"/>
                <a:sym typeface="Arial"/>
              </a:rPr>
              <a:t> di </a:t>
            </a:r>
            <a:r>
              <a:rPr lang="de-DE" dirty="0" err="1">
                <a:latin typeface="Aptos" panose="020B0004020202020204" pitchFamily="34" charset="0"/>
                <a:sym typeface="Arial"/>
              </a:rPr>
              <a:t>ristorazione</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err="1">
                <a:latin typeface="Aptos" panose="020B0004020202020204" pitchFamily="34" charset="0"/>
                <a:sym typeface="Arial"/>
              </a:rPr>
              <a:t>Efficienza</a:t>
            </a:r>
            <a:r>
              <a:rPr lang="de-DE" dirty="0">
                <a:latin typeface="Aptos" panose="020B0004020202020204" pitchFamily="34" charset="0"/>
                <a:sym typeface="Arial"/>
              </a:rPr>
              <a:t> </a:t>
            </a:r>
            <a:r>
              <a:rPr lang="de-DE" dirty="0" err="1">
                <a:latin typeface="Aptos" panose="020B0004020202020204" pitchFamily="34" charset="0"/>
                <a:sym typeface="Arial"/>
              </a:rPr>
              <a:t>energetica</a:t>
            </a:r>
            <a:r>
              <a:rPr lang="de-DE" dirty="0">
                <a:latin typeface="Aptos" panose="020B0004020202020204" pitchFamily="34" charset="0"/>
                <a:sym typeface="Arial"/>
              </a:rPr>
              <a:t> </a:t>
            </a:r>
            <a:r>
              <a:rPr lang="de-DE" dirty="0" err="1">
                <a:latin typeface="Aptos" panose="020B0004020202020204" pitchFamily="34" charset="0"/>
                <a:sym typeface="Arial"/>
              </a:rPr>
              <a:t>degli</a:t>
            </a:r>
            <a:r>
              <a:rPr lang="de-DE" dirty="0">
                <a:latin typeface="Aptos" panose="020B0004020202020204" pitchFamily="34" charset="0"/>
                <a:sym typeface="Arial"/>
              </a:rPr>
              <a:t> </a:t>
            </a:r>
            <a:r>
              <a:rPr lang="de-DE" dirty="0" err="1">
                <a:latin typeface="Aptos" panose="020B0004020202020204" pitchFamily="34" charset="0"/>
                <a:sym typeface="Arial"/>
              </a:rPr>
              <a:t>elettrodomestici</a:t>
            </a:r>
            <a:r>
              <a:rPr lang="de-DE" dirty="0">
                <a:latin typeface="Aptos" panose="020B0004020202020204" pitchFamily="34" charset="0"/>
                <a:sym typeface="Arial"/>
              </a:rPr>
              <a:t> superiore ai </a:t>
            </a:r>
            <a:r>
              <a:rPr lang="de-DE" dirty="0" err="1">
                <a:latin typeface="Aptos" panose="020B0004020202020204" pitchFamily="34" charset="0"/>
                <a:sym typeface="Arial"/>
              </a:rPr>
              <a:t>criteri</a:t>
            </a:r>
            <a:r>
              <a:rPr lang="de-DE" dirty="0">
                <a:latin typeface="Aptos" panose="020B0004020202020204" pitchFamily="34" charset="0"/>
                <a:sym typeface="Arial"/>
              </a:rPr>
              <a:t> </a:t>
            </a:r>
            <a:r>
              <a:rPr lang="de-DE" dirty="0" err="1">
                <a:latin typeface="Aptos" panose="020B0004020202020204" pitchFamily="34" charset="0"/>
                <a:sym typeface="Arial"/>
              </a:rPr>
              <a:t>minimi</a:t>
            </a:r>
            <a:endParaRPr dirty="0">
              <a:latin typeface="Aptos" panose="020B0004020202020204" pitchFamily="34" charset="0"/>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2"/>
          <p:cNvSpPr txBox="1">
            <a:spLocks noGrp="1"/>
          </p:cNvSpPr>
          <p:nvPr>
            <p:ph type="title"/>
          </p:nvPr>
        </p:nvSpPr>
        <p:spPr>
          <a:xfrm>
            <a:off x="594359" y="38388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Ponderazione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dei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criteri</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aggiudicazione</a:t>
            </a:r>
            <a:endParaRPr dirty="0">
              <a:latin typeface="Aptos Serif" panose="02020604070405020304" pitchFamily="18" charset="0"/>
              <a:cs typeface="Aptos Serif" panose="02020604070405020304" pitchFamily="18" charset="0"/>
            </a:endParaRPr>
          </a:p>
        </p:txBody>
      </p:sp>
      <p:sp>
        <p:nvSpPr>
          <p:cNvPr id="445" name="Google Shape;445;p62"/>
          <p:cNvSpPr txBox="1">
            <a:spLocks noGrp="1"/>
          </p:cNvSpPr>
          <p:nvPr>
            <p:ph type="body" idx="1"/>
          </p:nvPr>
        </p:nvSpPr>
        <p:spPr>
          <a:xfrm>
            <a:off x="594359" y="2281918"/>
            <a:ext cx="6981036" cy="3708517"/>
          </a:xfrm>
          <a:prstGeom prst="rect">
            <a:avLst/>
          </a:prstGeom>
          <a:noFill/>
          <a:ln>
            <a:noFill/>
          </a:ln>
        </p:spPr>
        <p:txBody>
          <a:bodyPr spcFirstLastPara="1" wrap="square" lIns="0" tIns="228600" rIns="0" bIns="0" anchor="t" anchorCtr="0">
            <a:normAutofit/>
          </a:bodyPr>
          <a:lstStyle/>
          <a:p>
            <a:pPr marL="571500" lvl="0" indent="-342900" algn="l" rtl="0">
              <a:lnSpc>
                <a:spcPct val="100000"/>
              </a:lnSpc>
              <a:spcBef>
                <a:spcPts val="2200"/>
              </a:spcBef>
              <a:spcAft>
                <a:spcPts val="0"/>
              </a:spcAft>
              <a:buSzPts val="2400"/>
              <a:buFont typeface="Arial"/>
              <a:buChar char="•"/>
            </a:pPr>
            <a:r>
              <a:rPr lang="de-DE" b="0" dirty="0" err="1">
                <a:solidFill>
                  <a:schemeClr val="dk1"/>
                </a:solidFill>
                <a:latin typeface="Aptos" panose="020B0004020202020204" pitchFamily="34" charset="0"/>
                <a:sym typeface="Arial"/>
              </a:rPr>
              <a:t>Nessun</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punteggio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fisso</a:t>
            </a:r>
            <a:r>
              <a:rPr lang="de-DE" b="0" dirty="0">
                <a:solidFill>
                  <a:schemeClr val="dk1"/>
                </a:solidFill>
                <a:latin typeface="Aptos" panose="020B0004020202020204" pitchFamily="34" charset="0"/>
                <a:sym typeface="Arial"/>
              </a:rPr>
              <a:t> o </a:t>
            </a:r>
            <a:r>
              <a:rPr lang="de-DE" b="0" dirty="0" err="1">
                <a:solidFill>
                  <a:schemeClr val="dk1"/>
                </a:solidFill>
                <a:latin typeface="Aptos" panose="020B0004020202020204" pitchFamily="34" charset="0"/>
                <a:sym typeface="Arial"/>
              </a:rPr>
              <a:t>percentuale</a:t>
            </a:r>
            <a:r>
              <a:rPr lang="de-DE" b="0" dirty="0">
                <a:solidFill>
                  <a:schemeClr val="dk1"/>
                </a:solidFill>
                <a:latin typeface="Aptos" panose="020B0004020202020204" pitchFamily="34" charset="0"/>
                <a:sym typeface="Arial"/>
              </a:rPr>
              <a:t> per i </a:t>
            </a:r>
            <a:r>
              <a:rPr lang="de-DE" b="0" dirty="0" err="1">
                <a:solidFill>
                  <a:schemeClr val="dk1"/>
                </a:solidFill>
                <a:latin typeface="Aptos" panose="020B0004020202020204" pitchFamily="34" charset="0"/>
                <a:sym typeface="Arial"/>
              </a:rPr>
              <a:t>criteri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relativi</a:t>
            </a:r>
            <a:r>
              <a:rPr lang="de-DE" b="0" dirty="0">
                <a:solidFill>
                  <a:schemeClr val="dk1"/>
                </a:solidFill>
                <a:latin typeface="Aptos" panose="020B0004020202020204" pitchFamily="34" charset="0"/>
                <a:sym typeface="Arial"/>
              </a:rPr>
              <a:t> al </a:t>
            </a:r>
            <a:r>
              <a:rPr lang="de-DE" b="0" dirty="0" err="1">
                <a:solidFill>
                  <a:schemeClr val="dk1"/>
                </a:solidFill>
                <a:latin typeface="Aptos" panose="020B0004020202020204" pitchFamily="34" charset="0"/>
                <a:sym typeface="Arial"/>
              </a:rPr>
              <a:t>prezzo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a:t>
            </a:r>
            <a:r>
              <a:rPr lang="de-DE" b="0" dirty="0">
                <a:solidFill>
                  <a:schemeClr val="dk1"/>
                </a:solidFill>
                <a:latin typeface="Aptos" panose="020B0004020202020204" pitchFamily="34" charset="0"/>
                <a:sym typeface="Arial"/>
              </a:rPr>
              <a:t> alla </a:t>
            </a:r>
            <a:r>
              <a:rPr lang="de-DE" b="0" dirty="0" err="1">
                <a:solidFill>
                  <a:schemeClr val="dk1"/>
                </a:solidFill>
                <a:latin typeface="Aptos" panose="020B0004020202020204" pitchFamily="34" charset="0"/>
                <a:sym typeface="Arial"/>
              </a:rPr>
              <a:t>qualità</a:t>
            </a:r>
            <a:r>
              <a:rPr lang="de-DE" b="0" dirty="0">
                <a:solidFill>
                  <a:schemeClr val="dk1"/>
                </a:solidFill>
                <a:latin typeface="Aptos" panose="020B0004020202020204" pitchFamily="34" charset="0"/>
                <a:sym typeface="Arial"/>
              </a:rPr>
              <a:t>/</a:t>
            </a:r>
            <a:r>
              <a:rPr lang="de-DE" b="0" dirty="0" err="1">
                <a:solidFill>
                  <a:schemeClr val="dk1"/>
                </a:solidFill>
                <a:latin typeface="Aptos" panose="020B0004020202020204" pitchFamily="34" charset="0"/>
                <a:sym typeface="Arial"/>
              </a:rPr>
              <a:t>sostenibilità</a:t>
            </a:r>
            <a:endParaRPr b="0" dirty="0">
              <a:solidFill>
                <a:schemeClr val="dk1"/>
              </a:solidFill>
              <a:latin typeface="Aptos" panose="020B0004020202020204" pitchFamily="34" charset="0"/>
              <a:sym typeface="Arial"/>
            </a:endParaRPr>
          </a:p>
          <a:p>
            <a:pPr marL="571500" lvl="0" indent="-342900" algn="l" rtl="0">
              <a:lnSpc>
                <a:spcPct val="100000"/>
              </a:lnSpc>
              <a:spcBef>
                <a:spcPts val="2200"/>
              </a:spcBef>
              <a:spcAft>
                <a:spcPts val="0"/>
              </a:spcAft>
              <a:buSzPts val="2400"/>
              <a:buFont typeface="Arial"/>
              <a:buChar char="•"/>
            </a:pPr>
            <a:r>
              <a:rPr lang="de-DE" b="0" dirty="0">
                <a:solidFill>
                  <a:schemeClr val="dk1"/>
                </a:solidFill>
                <a:latin typeface="Aptos" panose="020B0004020202020204" pitchFamily="34" charset="0"/>
                <a:sym typeface="Arial"/>
              </a:rPr>
              <a:t>I </a:t>
            </a:r>
            <a:r>
              <a:rPr lang="de-DE" b="0" dirty="0" err="1">
                <a:solidFill>
                  <a:schemeClr val="dk1"/>
                </a:solidFill>
                <a:latin typeface="Aptos" panose="020B0004020202020204" pitchFamily="34" charset="0"/>
                <a:sym typeface="Arial"/>
              </a:rPr>
              <a:t>criteri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devono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essere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trasparenti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a:t>
            </a:r>
            <a:r>
              <a:rPr lang="de-DE" b="0" dirty="0">
                <a:solidFill>
                  <a:schemeClr val="dk1"/>
                </a:solidFill>
                <a:latin typeface="Aptos" panose="020B0004020202020204" pitchFamily="34" charset="0"/>
                <a:sym typeface="Arial"/>
              </a:rPr>
              <a:t> non </a:t>
            </a:r>
            <a:r>
              <a:rPr lang="de-DE" b="0" dirty="0" err="1">
                <a:solidFill>
                  <a:schemeClr val="dk1"/>
                </a:solidFill>
                <a:latin typeface="Aptos" panose="020B0004020202020204" pitchFamily="34" charset="0"/>
                <a:sym typeface="Arial"/>
              </a:rPr>
              <a:t>devono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falsare</a:t>
            </a:r>
            <a:r>
              <a:rPr lang="de-DE" b="0" dirty="0">
                <a:solidFill>
                  <a:schemeClr val="dk1"/>
                </a:solidFill>
                <a:latin typeface="Aptos" panose="020B0004020202020204" pitchFamily="34" charset="0"/>
                <a:sym typeface="Arial"/>
              </a:rPr>
              <a:t> la </a:t>
            </a:r>
            <a:r>
              <a:rPr lang="de-DE" b="0" dirty="0" err="1">
                <a:solidFill>
                  <a:schemeClr val="dk1"/>
                </a:solidFill>
                <a:latin typeface="Aptos" panose="020B0004020202020204" pitchFamily="34" charset="0"/>
                <a:sym typeface="Arial"/>
              </a:rPr>
              <a:t>concorrenza</a:t>
            </a:r>
            <a:endParaRPr b="0" dirty="0">
              <a:solidFill>
                <a:schemeClr val="dk1"/>
              </a:solidFill>
              <a:latin typeface="Aptos" panose="020B0004020202020204" pitchFamily="34" charset="0"/>
              <a:sym typeface="Arial"/>
            </a:endParaRPr>
          </a:p>
          <a:p>
            <a:pPr marL="571500" lvl="0" indent="-342900" algn="l" rtl="0">
              <a:lnSpc>
                <a:spcPct val="100000"/>
              </a:lnSpc>
              <a:spcBef>
                <a:spcPts val="2200"/>
              </a:spcBef>
              <a:spcAft>
                <a:spcPts val="0"/>
              </a:spcAft>
              <a:buSzPts val="2400"/>
              <a:buFont typeface="Arial"/>
              <a:buChar char="•"/>
            </a:pPr>
            <a:r>
              <a:rPr lang="de-DE" b="0" dirty="0" err="1">
                <a:solidFill>
                  <a:schemeClr val="dk1"/>
                </a:solidFill>
                <a:latin typeface="Aptos" panose="020B0004020202020204" pitchFamily="34" charset="0"/>
                <a:sym typeface="Arial"/>
              </a:rPr>
              <a:t>Diversi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tipi</a:t>
            </a:r>
            <a:r>
              <a:rPr lang="de-DE" b="0" dirty="0">
                <a:solidFill>
                  <a:schemeClr val="dk1"/>
                </a:solidFill>
                <a:latin typeface="Aptos" panose="020B0004020202020204" pitchFamily="34" charset="0"/>
                <a:sym typeface="Arial"/>
              </a:rPr>
              <a:t> di </a:t>
            </a:r>
            <a:r>
              <a:rPr lang="de-DE" b="0" dirty="0" err="1">
                <a:solidFill>
                  <a:schemeClr val="dk1"/>
                </a:solidFill>
                <a:latin typeface="Aptos" panose="020B0004020202020204" pitchFamily="34" charset="0"/>
                <a:sym typeface="Arial"/>
              </a:rPr>
              <a:t>calcolo</a:t>
            </a:r>
            <a:r>
              <a:rPr lang="de-DE" b="0" dirty="0">
                <a:solidFill>
                  <a:schemeClr val="dk1"/>
                </a:solidFill>
                <a:latin typeface="Aptos" panose="020B0004020202020204" pitchFamily="34" charset="0"/>
                <a:sym typeface="Arial"/>
              </a:rPr>
              <a:t> del </a:t>
            </a:r>
            <a:r>
              <a:rPr lang="de-DE" b="0" dirty="0" err="1">
                <a:solidFill>
                  <a:schemeClr val="dk1"/>
                </a:solidFill>
                <a:latin typeface="Aptos" panose="020B0004020202020204" pitchFamily="34" charset="0"/>
                <a:sym typeface="Arial"/>
              </a:rPr>
              <a:t>punteggio</a:t>
            </a:r>
            <a:endParaRPr b="0" dirty="0">
              <a:solidFill>
                <a:schemeClr val="dk1"/>
              </a:solidFill>
              <a:latin typeface="Aptos" panose="020B0004020202020204" pitchFamily="34" charset="0"/>
              <a:sym typeface="Arial"/>
            </a:endParaRPr>
          </a:p>
        </p:txBody>
      </p:sp>
      <p:pic>
        <p:nvPicPr>
          <p:cNvPr id="446" name="Google Shape;446;p62"/>
          <p:cNvPicPr preferRelativeResize="0"/>
          <p:nvPr/>
        </p:nvPicPr>
        <p:blipFill rotWithShape="1">
          <a:blip r:embed="rId3">
            <a:alphaModFix/>
          </a:blip>
          <a:srcRect/>
          <a:stretch/>
        </p:blipFill>
        <p:spPr>
          <a:xfrm>
            <a:off x="7701916" y="3761445"/>
            <a:ext cx="3895725" cy="1847850"/>
          </a:xfrm>
          <a:prstGeom prst="rect">
            <a:avLst/>
          </a:prstGeom>
          <a:noFill/>
          <a:ln>
            <a:noFill/>
          </a:ln>
        </p:spPr>
      </p:pic>
      <p:sp>
        <p:nvSpPr>
          <p:cNvPr id="447" name="Google Shape;447;p62"/>
          <p:cNvSpPr txBox="1"/>
          <p:nvPr/>
        </p:nvSpPr>
        <p:spPr>
          <a:xfrm>
            <a:off x="7635008" y="5774991"/>
            <a:ext cx="1535998"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Esempio per i servizi di ristorazione</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3"/>
          <p:cNvSpPr txBox="1">
            <a:spLocks noGrp="1"/>
          </p:cNvSpPr>
          <p:nvPr>
            <p:ph type="title"/>
          </p:nvPr>
        </p:nvSpPr>
        <p:spPr>
          <a:xfrm>
            <a:off x="594360" y="44957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Costi del </a:t>
            </a:r>
            <a:r>
              <a:rPr lang="de-DE" dirty="0" err="1">
                <a:latin typeface="Aptos Serif" panose="02020604070405020304" pitchFamily="18" charset="0"/>
                <a:ea typeface="Arial"/>
                <a:cs typeface="Aptos Serif" panose="02020604070405020304" pitchFamily="18" charset="0"/>
                <a:sym typeface="Arial"/>
              </a:rPr>
              <a:t>ciclo</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vita</a:t>
            </a:r>
            <a:r>
              <a:rPr lang="de-DE" dirty="0">
                <a:latin typeface="Aptos Serif" panose="02020604070405020304" pitchFamily="18" charset="0"/>
                <a:ea typeface="Arial"/>
                <a:cs typeface="Aptos Serif" panose="02020604070405020304" pitchFamily="18" charset="0"/>
                <a:sym typeface="Arial"/>
              </a:rPr>
              <a:t> (LCC)</a:t>
            </a:r>
            <a:endParaRPr dirty="0">
              <a:latin typeface="Aptos Serif" panose="02020604070405020304" pitchFamily="18" charset="0"/>
              <a:cs typeface="Aptos Serif" panose="02020604070405020304" pitchFamily="18" charset="0"/>
            </a:endParaRPr>
          </a:p>
        </p:txBody>
      </p:sp>
      <p:sp>
        <p:nvSpPr>
          <p:cNvPr id="454" name="Google Shape;454;p6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sym typeface="Arial"/>
              </a:rPr>
              <a:t>Comprende</a:t>
            </a:r>
            <a:r>
              <a:rPr lang="de-DE" dirty="0">
                <a:latin typeface="Aptos" panose="020B0004020202020204" pitchFamily="34" charset="0"/>
                <a:sym typeface="Arial"/>
              </a:rPr>
              <a:t> i </a:t>
            </a:r>
            <a:r>
              <a:rPr lang="de-DE" dirty="0" err="1">
                <a:latin typeface="Aptos" panose="020B0004020202020204" pitchFamily="34" charset="0"/>
                <a:sym typeface="Arial"/>
              </a:rPr>
              <a:t>costi</a:t>
            </a:r>
            <a:r>
              <a:rPr lang="de-DE" dirty="0">
                <a:latin typeface="Aptos" panose="020B0004020202020204" pitchFamily="34" charset="0"/>
                <a:sym typeface="Arial"/>
              </a:rPr>
              <a:t> </a:t>
            </a:r>
            <a:r>
              <a:rPr lang="de-DE" dirty="0" err="1">
                <a:latin typeface="Aptos" panose="020B0004020202020204" pitchFamily="34" charset="0"/>
                <a:sym typeface="Arial"/>
              </a:rPr>
              <a:t>sostenuti</a:t>
            </a:r>
            <a:r>
              <a:rPr lang="de-DE" dirty="0">
                <a:latin typeface="Aptos" panose="020B0004020202020204" pitchFamily="34" charset="0"/>
                <a:sym typeface="Arial"/>
              </a:rPr>
              <a:t> </a:t>
            </a:r>
            <a:r>
              <a:rPr lang="de-DE" dirty="0" err="1">
                <a:latin typeface="Aptos" panose="020B0004020202020204" pitchFamily="34" charset="0"/>
                <a:sym typeface="Arial"/>
              </a:rPr>
              <a:t>dall’ente</a:t>
            </a:r>
            <a:r>
              <a:rPr lang="de-DE" dirty="0">
                <a:latin typeface="Aptos" panose="020B0004020202020204" pitchFamily="34" charset="0"/>
                <a:sym typeface="Arial"/>
              </a:rPr>
              <a:t> </a:t>
            </a:r>
            <a:r>
              <a:rPr lang="de-DE" dirty="0" err="1">
                <a:latin typeface="Aptos" panose="020B0004020202020204" pitchFamily="34" charset="0"/>
                <a:sym typeface="Arial"/>
              </a:rPr>
              <a:t>appaltante</a:t>
            </a:r>
            <a:r>
              <a:rPr lang="de-DE" dirty="0">
                <a:latin typeface="Aptos" panose="020B0004020202020204" pitchFamily="34" charset="0"/>
                <a:sym typeface="Arial"/>
              </a:rPr>
              <a:t> per </a:t>
            </a:r>
            <a:r>
              <a:rPr lang="de-DE" dirty="0" err="1">
                <a:latin typeface="Aptos" panose="020B0004020202020204" pitchFamily="34" charset="0"/>
                <a:sym typeface="Arial"/>
              </a:rPr>
              <a:t>l’acquisto</a:t>
            </a:r>
            <a:r>
              <a:rPr lang="de-DE" dirty="0">
                <a:latin typeface="Aptos" panose="020B0004020202020204" pitchFamily="34" charset="0"/>
                <a:sym typeface="Arial"/>
              </a:rPr>
              <a:t>, </a:t>
            </a:r>
            <a:r>
              <a:rPr lang="de-DE" dirty="0" err="1">
                <a:latin typeface="Aptos" panose="020B0004020202020204" pitchFamily="34" charset="0"/>
                <a:sym typeface="Arial"/>
              </a:rPr>
              <a:t>l’utilizzo</a:t>
            </a:r>
            <a:r>
              <a:rPr lang="de-DE" dirty="0">
                <a:latin typeface="Aptos" panose="020B0004020202020204" pitchFamily="34" charset="0"/>
                <a:sym typeface="Arial"/>
              </a:rPr>
              <a:t>, la </a:t>
            </a:r>
            <a:r>
              <a:rPr lang="de-DE" dirty="0" err="1">
                <a:latin typeface="Aptos" panose="020B0004020202020204" pitchFamily="34" charset="0"/>
                <a:sym typeface="Arial"/>
              </a:rPr>
              <a:t>manutenzione</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a:t>
            </a:r>
            <a:r>
              <a:rPr lang="de-DE" dirty="0" err="1">
                <a:latin typeface="Aptos" panose="020B0004020202020204" pitchFamily="34" charset="0"/>
                <a:sym typeface="Arial"/>
              </a:rPr>
              <a:t>lo</a:t>
            </a:r>
            <a:r>
              <a:rPr lang="de-DE" dirty="0">
                <a:latin typeface="Aptos" panose="020B0004020202020204" pitchFamily="34" charset="0"/>
                <a:sym typeface="Arial"/>
              </a:rPr>
              <a:t> </a:t>
            </a:r>
            <a:r>
              <a:rPr lang="de-DE" dirty="0" err="1">
                <a:latin typeface="Aptos" panose="020B0004020202020204" pitchFamily="34" charset="0"/>
                <a:sym typeface="Arial"/>
              </a:rPr>
              <a:t>smaltimento</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sym typeface="Arial"/>
              </a:rPr>
              <a:t>Possono</a:t>
            </a:r>
            <a:r>
              <a:rPr lang="de-DE" dirty="0">
                <a:latin typeface="Aptos" panose="020B0004020202020204" pitchFamily="34" charset="0"/>
                <a:sym typeface="Arial"/>
              </a:rPr>
              <a:t> </a:t>
            </a:r>
            <a:r>
              <a:rPr lang="de-DE" dirty="0" err="1">
                <a:latin typeface="Aptos" panose="020B0004020202020204" pitchFamily="34" charset="0"/>
                <a:sym typeface="Arial"/>
              </a:rPr>
              <a:t>comprendere</a:t>
            </a:r>
            <a:r>
              <a:rPr lang="de-DE" dirty="0">
                <a:latin typeface="Aptos" panose="020B0004020202020204" pitchFamily="34" charset="0"/>
                <a:sym typeface="Arial"/>
              </a:rPr>
              <a:t> </a:t>
            </a:r>
            <a:r>
              <a:rPr lang="de-DE" dirty="0" err="1">
                <a:latin typeface="Aptos" panose="020B0004020202020204" pitchFamily="34" charset="0"/>
                <a:sym typeface="Arial"/>
              </a:rPr>
              <a:t>anche</a:t>
            </a:r>
            <a:r>
              <a:rPr lang="de-DE" dirty="0">
                <a:latin typeface="Aptos" panose="020B0004020202020204" pitchFamily="34" charset="0"/>
                <a:sym typeface="Arial"/>
              </a:rPr>
              <a:t> i </a:t>
            </a:r>
            <a:r>
              <a:rPr lang="de-DE" dirty="0" err="1">
                <a:latin typeface="Aptos" panose="020B0004020202020204" pitchFamily="34" charset="0"/>
                <a:sym typeface="Arial"/>
              </a:rPr>
              <a:t>costi</a:t>
            </a:r>
            <a:r>
              <a:rPr lang="de-DE" dirty="0">
                <a:latin typeface="Aptos" panose="020B0004020202020204" pitchFamily="34" charset="0"/>
                <a:sym typeface="Arial"/>
              </a:rPr>
              <a:t> </a:t>
            </a:r>
            <a:r>
              <a:rPr lang="de-DE" dirty="0" err="1">
                <a:latin typeface="Aptos" panose="020B0004020202020204" pitchFamily="34" charset="0"/>
                <a:sym typeface="Arial"/>
              </a:rPr>
              <a:t>esterni</a:t>
            </a:r>
            <a:r>
              <a:rPr lang="de-DE" dirty="0">
                <a:latin typeface="Aptos" panose="020B0004020202020204" pitchFamily="34" charset="0"/>
                <a:sym typeface="Arial"/>
              </a:rPr>
              <a:t> (</a:t>
            </a:r>
            <a:r>
              <a:rPr lang="de-DE" dirty="0" err="1">
                <a:latin typeface="Aptos" panose="020B0004020202020204" pitchFamily="34" charset="0"/>
                <a:sym typeface="Arial"/>
              </a:rPr>
              <a:t>emissioni</a:t>
            </a:r>
            <a:r>
              <a:rPr lang="de-DE" dirty="0">
                <a:latin typeface="Aptos" panose="020B0004020202020204" pitchFamily="34" charset="0"/>
                <a:sym typeface="Arial"/>
              </a:rPr>
              <a:t> di gas </a:t>
            </a:r>
            <a:r>
              <a:rPr lang="de-DE" dirty="0" err="1">
                <a:latin typeface="Aptos" panose="020B0004020202020204" pitchFamily="34" charset="0"/>
                <a:sym typeface="Arial"/>
              </a:rPr>
              <a:t>serra</a:t>
            </a:r>
            <a:r>
              <a:rPr lang="de-DE" dirty="0">
                <a:latin typeface="Aptos" panose="020B0004020202020204" pitchFamily="34" charset="0"/>
                <a:sym typeface="Arial"/>
              </a:rPr>
              <a:t>), se </a:t>
            </a:r>
            <a:r>
              <a:rPr lang="de-DE" dirty="0" err="1">
                <a:latin typeface="Aptos" panose="020B0004020202020204" pitchFamily="34" charset="0"/>
                <a:sym typeface="Arial"/>
              </a:rPr>
              <a:t>è</a:t>
            </a:r>
            <a:r>
              <a:rPr lang="de-DE" dirty="0">
                <a:latin typeface="Aptos" panose="020B0004020202020204" pitchFamily="34" charset="0"/>
                <a:sym typeface="Arial"/>
              </a:rPr>
              <a:t> possibile </a:t>
            </a:r>
            <a:r>
              <a:rPr lang="de-DE" dirty="0" err="1">
                <a:latin typeface="Aptos" panose="020B0004020202020204" pitchFamily="34" charset="0"/>
                <a:sym typeface="Arial"/>
              </a:rPr>
              <a:t>determinarne</a:t>
            </a:r>
            <a:r>
              <a:rPr lang="de-DE" dirty="0">
                <a:latin typeface="Aptos" panose="020B0004020202020204" pitchFamily="34" charset="0"/>
                <a:sym typeface="Arial"/>
              </a:rPr>
              <a:t> il </a:t>
            </a:r>
            <a:r>
              <a:rPr lang="de-DE" dirty="0" err="1">
                <a:latin typeface="Aptos" panose="020B0004020202020204" pitchFamily="34" charset="0"/>
                <a:sym typeface="Arial"/>
              </a:rPr>
              <a:t>valore</a:t>
            </a:r>
            <a:r>
              <a:rPr lang="de-DE" dirty="0">
                <a:latin typeface="Aptos" panose="020B0004020202020204" pitchFamily="34" charset="0"/>
                <a:sym typeface="Arial"/>
              </a:rPr>
              <a:t> </a:t>
            </a:r>
            <a:r>
              <a:rPr lang="de-DE" dirty="0" err="1">
                <a:latin typeface="Aptos" panose="020B0004020202020204" pitchFamily="34" charset="0"/>
                <a:sym typeface="Arial"/>
              </a:rPr>
              <a:t>monetario</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sym typeface="Arial"/>
              </a:rPr>
              <a:t>Consente</a:t>
            </a:r>
            <a:r>
              <a:rPr lang="de-DE" dirty="0">
                <a:latin typeface="Aptos" panose="020B0004020202020204" pitchFamily="34" charset="0"/>
                <a:sym typeface="Arial"/>
              </a:rPr>
              <a:t> </a:t>
            </a:r>
            <a:r>
              <a:rPr lang="de-DE" dirty="0" err="1">
                <a:latin typeface="Aptos" panose="020B0004020202020204" pitchFamily="34" charset="0"/>
                <a:sym typeface="Arial"/>
              </a:rPr>
              <a:t>un</a:t>
            </a:r>
            <a:r>
              <a:rPr lang="de-DE" dirty="0">
                <a:latin typeface="Aptos" panose="020B0004020202020204" pitchFamily="34" charset="0"/>
                <a:sym typeface="Arial"/>
              </a:rPr>
              <a:t> </a:t>
            </a:r>
            <a:r>
              <a:rPr lang="de-DE" dirty="0" err="1">
                <a:latin typeface="Aptos" panose="020B0004020202020204" pitchFamily="34" charset="0"/>
                <a:sym typeface="Arial"/>
              </a:rPr>
              <a:t>confronto</a:t>
            </a:r>
            <a:r>
              <a:rPr lang="de-DE" dirty="0">
                <a:latin typeface="Aptos" panose="020B0004020202020204" pitchFamily="34" charset="0"/>
                <a:sym typeface="Arial"/>
              </a:rPr>
              <a:t> </a:t>
            </a:r>
            <a:r>
              <a:rPr lang="de-DE" dirty="0" err="1">
                <a:latin typeface="Aptos" panose="020B0004020202020204" pitchFamily="34" charset="0"/>
                <a:sym typeface="Arial"/>
              </a:rPr>
              <a:t>dei</a:t>
            </a:r>
            <a:r>
              <a:rPr lang="de-DE" dirty="0">
                <a:latin typeface="Aptos" panose="020B0004020202020204" pitchFamily="34" charset="0"/>
                <a:sym typeface="Arial"/>
              </a:rPr>
              <a:t> </a:t>
            </a:r>
            <a:r>
              <a:rPr lang="de-DE" dirty="0" err="1">
                <a:latin typeface="Aptos" panose="020B0004020202020204" pitchFamily="34" charset="0"/>
                <a:sym typeface="Arial"/>
              </a:rPr>
              <a:t>costi</a:t>
            </a:r>
            <a:r>
              <a:rPr lang="de-DE" dirty="0">
                <a:latin typeface="Aptos" panose="020B0004020202020204" pitchFamily="34" charset="0"/>
                <a:sym typeface="Arial"/>
              </a:rPr>
              <a:t> </a:t>
            </a:r>
            <a:r>
              <a:rPr lang="de-DE" dirty="0" err="1">
                <a:latin typeface="Aptos" panose="020B0004020202020204" pitchFamily="34" charset="0"/>
                <a:sym typeface="Arial"/>
              </a:rPr>
              <a:t>effettivi</a:t>
            </a:r>
            <a:r>
              <a:rPr lang="de-DE" dirty="0">
                <a:latin typeface="Aptos" panose="020B0004020202020204" pitchFamily="34" charset="0"/>
                <a:sym typeface="Arial"/>
              </a:rPr>
              <a:t> </a:t>
            </a:r>
            <a:r>
              <a:rPr lang="de-DE" dirty="0" err="1">
                <a:latin typeface="Aptos" panose="020B0004020202020204" pitchFamily="34" charset="0"/>
                <a:sym typeface="Arial"/>
              </a:rPr>
              <a:t>dell’offerta</a:t>
            </a:r>
            <a:endParaRPr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ts val="2000"/>
              <a:buFont typeface="Arial"/>
              <a:buNone/>
            </a:pPr>
            <a:endParaRPr dirty="0">
              <a:latin typeface="Aptos" panose="020B0004020202020204" pitchFamily="34" charset="0"/>
            </a:endParaRPr>
          </a:p>
        </p:txBody>
      </p:sp>
      <p:sp>
        <p:nvSpPr>
          <p:cNvPr id="455" name="Google Shape;455;p63"/>
          <p:cNvSpPr txBox="1">
            <a:spLocks noGrp="1"/>
          </p:cNvSpPr>
          <p:nvPr>
            <p:ph type="body" idx="2"/>
          </p:nvPr>
        </p:nvSpPr>
        <p:spPr>
          <a:xfrm>
            <a:off x="5881898" y="2493645"/>
            <a:ext cx="5715742" cy="3597470"/>
          </a:xfrm>
          <a:prstGeom prst="rect">
            <a:avLst/>
          </a:prstGeom>
          <a:noFill/>
          <a:ln>
            <a:noFill/>
          </a:ln>
        </p:spPr>
        <p:txBody>
          <a:bodyPr spcFirstLastPara="1" wrap="square" lIns="0" tIns="45700" rIns="0" bIns="0" anchor="t" anchorCtr="0">
            <a:normAutofit lnSpcReduction="10000"/>
          </a:bodyPr>
          <a:lstStyle/>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cs typeface="Aptos Serif" panose="02020604070405020304" pitchFamily="18" charset="0"/>
                <a:sym typeface="Arial"/>
              </a:rPr>
              <a:t>L’offerta</a:t>
            </a:r>
            <a:r>
              <a:rPr lang="de-DE" dirty="0">
                <a:latin typeface="Aptos" panose="020B0004020202020204" pitchFamily="34" charset="0"/>
                <a:cs typeface="Aptos Serif" panose="02020604070405020304" pitchFamily="18" charset="0"/>
                <a:sym typeface="Arial"/>
              </a:rPr>
              <a:t> </a:t>
            </a:r>
            <a:r>
              <a:rPr lang="de-DE" dirty="0" err="1">
                <a:latin typeface="Aptos" panose="020B0004020202020204" pitchFamily="34" charset="0"/>
                <a:cs typeface="Aptos Serif" panose="02020604070405020304" pitchFamily="18" charset="0"/>
                <a:sym typeface="Arial"/>
              </a:rPr>
              <a:t>deve</a:t>
            </a:r>
            <a:r>
              <a:rPr lang="de-DE" dirty="0">
                <a:latin typeface="Aptos" panose="020B0004020202020204" pitchFamily="34" charset="0"/>
                <a:cs typeface="Aptos Serif" panose="02020604070405020304" pitchFamily="18" charset="0"/>
                <a:sym typeface="Arial"/>
              </a:rPr>
              <a:t> </a:t>
            </a:r>
            <a:r>
              <a:rPr lang="de-DE" dirty="0" err="1">
                <a:latin typeface="Aptos" panose="020B0004020202020204" pitchFamily="34" charset="0"/>
                <a:cs typeface="Aptos Serif" panose="02020604070405020304" pitchFamily="18" charset="0"/>
                <a:sym typeface="Arial"/>
              </a:rPr>
              <a:t>includere</a:t>
            </a:r>
            <a:r>
              <a:rPr lang="de-DE" dirty="0">
                <a:latin typeface="Aptos" panose="020B0004020202020204" pitchFamily="34" charset="0"/>
                <a:cs typeface="Aptos Serif" panose="02020604070405020304" pitchFamily="18" charset="0"/>
                <a:sym typeface="Arial"/>
              </a:rPr>
              <a:t> le </a:t>
            </a:r>
            <a:r>
              <a:rPr lang="de-DE" dirty="0" err="1">
                <a:latin typeface="Aptos" panose="020B0004020202020204" pitchFamily="34" charset="0"/>
                <a:cs typeface="Aptos Serif" panose="02020604070405020304" pitchFamily="18" charset="0"/>
                <a:sym typeface="Arial"/>
              </a:rPr>
              <a:t>modalità</a:t>
            </a:r>
            <a:r>
              <a:rPr lang="de-DE" dirty="0">
                <a:latin typeface="Aptos" panose="020B0004020202020204" pitchFamily="34" charset="0"/>
                <a:cs typeface="Aptos Serif" panose="02020604070405020304" pitchFamily="18" charset="0"/>
                <a:sym typeface="Arial"/>
              </a:rPr>
              <a:t> </a:t>
            </a:r>
            <a:r>
              <a:rPr lang="de-DE" dirty="0" err="1">
                <a:latin typeface="Aptos" panose="020B0004020202020204" pitchFamily="34" charset="0"/>
                <a:cs typeface="Aptos Serif" panose="02020604070405020304" pitchFamily="18" charset="0"/>
                <a:sym typeface="Arial"/>
              </a:rPr>
              <a:t>applicabili</a:t>
            </a:r>
            <a:r>
              <a:rPr lang="de-DE" dirty="0">
                <a:latin typeface="Aptos" panose="020B0004020202020204" pitchFamily="34" charset="0"/>
                <a:cs typeface="Aptos Serif" panose="02020604070405020304" pitchFamily="18" charset="0"/>
                <a:sym typeface="Arial"/>
              </a:rPr>
              <a:t> </a:t>
            </a:r>
            <a:r>
              <a:rPr lang="de-DE" dirty="0" err="1">
                <a:latin typeface="Aptos" panose="020B0004020202020204" pitchFamily="34" charset="0"/>
                <a:cs typeface="Aptos Serif" panose="02020604070405020304" pitchFamily="18" charset="0"/>
                <a:sym typeface="Arial"/>
              </a:rPr>
              <a:t>e</a:t>
            </a:r>
            <a:r>
              <a:rPr lang="de-DE" dirty="0">
                <a:latin typeface="Aptos" panose="020B0004020202020204" pitchFamily="34" charset="0"/>
                <a:cs typeface="Aptos Serif" panose="02020604070405020304" pitchFamily="18" charset="0"/>
                <a:sym typeface="Arial"/>
              </a:rPr>
              <a:t> i </a:t>
            </a:r>
            <a:r>
              <a:rPr lang="de-DE" dirty="0" err="1">
                <a:latin typeface="Aptos" panose="020B0004020202020204" pitchFamily="34" charset="0"/>
                <a:cs typeface="Aptos Serif" panose="02020604070405020304" pitchFamily="18" charset="0"/>
                <a:sym typeface="Arial"/>
              </a:rPr>
              <a:t>requisiti</a:t>
            </a:r>
            <a:r>
              <a:rPr lang="de-DE" dirty="0">
                <a:latin typeface="Aptos" panose="020B0004020202020204" pitchFamily="34" charset="0"/>
                <a:cs typeface="Aptos Serif" panose="02020604070405020304" pitchFamily="18" charset="0"/>
                <a:sym typeface="Arial"/>
              </a:rPr>
              <a:t> </a:t>
            </a:r>
            <a:r>
              <a:rPr lang="de-DE" dirty="0" err="1">
                <a:latin typeface="Aptos" panose="020B0004020202020204" pitchFamily="34" charset="0"/>
                <a:cs typeface="Aptos Serif" panose="02020604070405020304" pitchFamily="18" charset="0"/>
                <a:sym typeface="Arial"/>
              </a:rPr>
              <a:t>relativi</a:t>
            </a:r>
            <a:r>
              <a:rPr lang="de-DE" dirty="0">
                <a:latin typeface="Aptos" panose="020B0004020202020204" pitchFamily="34" charset="0"/>
                <a:cs typeface="Aptos Serif" panose="02020604070405020304" pitchFamily="18" charset="0"/>
                <a:sym typeface="Arial"/>
              </a:rPr>
              <a:t> alle </a:t>
            </a:r>
            <a:r>
              <a:rPr lang="de-DE" dirty="0" err="1">
                <a:latin typeface="Aptos" panose="020B0004020202020204" pitchFamily="34" charset="0"/>
                <a:cs typeface="Aptos Serif" panose="02020604070405020304" pitchFamily="18" charset="0"/>
                <a:sym typeface="Arial"/>
              </a:rPr>
              <a:t>specifiche</a:t>
            </a:r>
            <a:r>
              <a:rPr lang="de-DE" dirty="0">
                <a:latin typeface="Aptos" panose="020B0004020202020204" pitchFamily="34" charset="0"/>
                <a:cs typeface="Aptos Serif" panose="02020604070405020304" pitchFamily="18" charset="0"/>
                <a:sym typeface="Arial"/>
              </a:rPr>
              <a:t> </a:t>
            </a:r>
            <a:r>
              <a:rPr lang="de-DE" dirty="0" err="1">
                <a:latin typeface="Aptos" panose="020B0004020202020204" pitchFamily="34" charset="0"/>
                <a:cs typeface="Aptos Serif" panose="02020604070405020304" pitchFamily="18" charset="0"/>
                <a:sym typeface="Arial"/>
              </a:rPr>
              <a:t>tecniche</a:t>
            </a:r>
            <a:r>
              <a:rPr lang="de-DE" dirty="0">
                <a:latin typeface="Aptos" panose="020B0004020202020204" pitchFamily="34" charset="0"/>
                <a:cs typeface="Aptos Serif" panose="02020604070405020304" pitchFamily="18" charset="0"/>
                <a:sym typeface="Arial"/>
              </a:rPr>
              <a:t> </a:t>
            </a:r>
            <a:r>
              <a:rPr lang="de-DE" dirty="0" err="1">
                <a:latin typeface="Aptos" panose="020B0004020202020204" pitchFamily="34" charset="0"/>
                <a:cs typeface="Aptos Serif" panose="02020604070405020304" pitchFamily="18" charset="0"/>
                <a:sym typeface="Arial"/>
              </a:rPr>
              <a:t>richieste</a:t>
            </a:r>
            <a:r>
              <a:rPr lang="de-DE" dirty="0">
                <a:latin typeface="Aptos" panose="020B0004020202020204" pitchFamily="34" charset="0"/>
                <a:cs typeface="Aptos Serif" panose="02020604070405020304" pitchFamily="18" charset="0"/>
                <a:sym typeface="Arial"/>
              </a:rPr>
              <a:t> </a:t>
            </a:r>
            <a:r>
              <a:rPr lang="de-DE" dirty="0" err="1">
                <a:latin typeface="Aptos" panose="020B0004020202020204" pitchFamily="34" charset="0"/>
                <a:cs typeface="Aptos Serif" panose="02020604070405020304" pitchFamily="18" charset="0"/>
                <a:sym typeface="Arial"/>
              </a:rPr>
              <a:t>agli</a:t>
            </a:r>
            <a:r>
              <a:rPr lang="de-DE" dirty="0">
                <a:latin typeface="Aptos" panose="020B0004020202020204" pitchFamily="34" charset="0"/>
                <a:cs typeface="Aptos Serif" panose="02020604070405020304" pitchFamily="18" charset="0"/>
                <a:sym typeface="Arial"/>
              </a:rPr>
              <a:t> </a:t>
            </a:r>
            <a:r>
              <a:rPr lang="de-DE" dirty="0" err="1">
                <a:latin typeface="Aptos" panose="020B0004020202020204" pitchFamily="34" charset="0"/>
                <a:cs typeface="Aptos Serif" panose="02020604070405020304" pitchFamily="18" charset="0"/>
                <a:sym typeface="Arial"/>
              </a:rPr>
              <a:t>offerenti</a:t>
            </a:r>
            <a:endParaRPr dirty="0">
              <a:latin typeface="Aptos" panose="020B0004020202020204" pitchFamily="34" charset="0"/>
              <a:cs typeface="Aptos Serif" panose="02020604070405020304" pitchFamily="18"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dirty="0">
                <a:latin typeface="Aptos" panose="020B0004020202020204" pitchFamily="34" charset="0"/>
                <a:cs typeface="Aptos Serif" panose="02020604070405020304" pitchFamily="18" charset="0"/>
                <a:sym typeface="Arial"/>
              </a:rPr>
              <a:t>Le </a:t>
            </a:r>
            <a:r>
              <a:rPr lang="de-DE" dirty="0" err="1">
                <a:latin typeface="Aptos" panose="020B0004020202020204" pitchFamily="34" charset="0"/>
                <a:cs typeface="Aptos Serif" panose="02020604070405020304" pitchFamily="18" charset="0"/>
                <a:sym typeface="Arial"/>
              </a:rPr>
              <a:t>modalità</a:t>
            </a:r>
            <a:r>
              <a:rPr lang="de-DE" dirty="0">
                <a:latin typeface="Aptos" panose="020B0004020202020204" pitchFamily="34" charset="0"/>
                <a:cs typeface="Aptos Serif" panose="02020604070405020304" pitchFamily="18" charset="0"/>
                <a:sym typeface="Arial"/>
              </a:rPr>
              <a:t> </a:t>
            </a:r>
            <a:r>
              <a:rPr lang="de-DE" dirty="0" err="1">
                <a:latin typeface="Aptos" panose="020B0004020202020204" pitchFamily="34" charset="0"/>
                <a:cs typeface="Aptos Serif" panose="02020604070405020304" pitchFamily="18" charset="0"/>
                <a:sym typeface="Arial"/>
              </a:rPr>
              <a:t>devono</a:t>
            </a:r>
            <a:endParaRPr dirty="0">
              <a:latin typeface="Aptos" panose="020B0004020202020204" pitchFamily="34" charset="0"/>
              <a:cs typeface="Aptos Serif" panose="02020604070405020304" pitchFamily="18" charset="0"/>
              <a:sym typeface="Arial"/>
            </a:endParaRPr>
          </a:p>
          <a:p>
            <a:pPr marL="457200" lvl="0" indent="-228600" algn="l" rtl="0">
              <a:lnSpc>
                <a:spcPct val="90000"/>
              </a:lnSpc>
              <a:spcBef>
                <a:spcPts val="0"/>
              </a:spcBef>
              <a:spcAft>
                <a:spcPts val="0"/>
              </a:spcAft>
              <a:buClr>
                <a:srgbClr val="008000"/>
              </a:buClr>
              <a:buSzPts val="2000"/>
              <a:buNone/>
            </a:pP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basarsi</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su</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criteri</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oggettivamente</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verificabili</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e</a:t>
            </a:r>
            <a:r>
              <a:rPr lang="de-DE" sz="1600" dirty="0">
                <a:latin typeface="Aptos" panose="020B0004020202020204" pitchFamily="34" charset="0"/>
                <a:cs typeface="Aptos Serif" panose="02020604070405020304" pitchFamily="18" charset="0"/>
                <a:sym typeface="Arial"/>
              </a:rPr>
              <a:t> non </a:t>
            </a:r>
            <a:r>
              <a:rPr lang="de-DE" sz="1600" dirty="0" err="1">
                <a:latin typeface="Aptos" panose="020B0004020202020204" pitchFamily="34" charset="0"/>
                <a:cs typeface="Aptos Serif" panose="02020604070405020304" pitchFamily="18" charset="0"/>
                <a:sym typeface="Arial"/>
              </a:rPr>
              <a:t>discriminatori</a:t>
            </a:r>
            <a:endParaRPr sz="1600" dirty="0">
              <a:latin typeface="Aptos" panose="020B0004020202020204" pitchFamily="34" charset="0"/>
              <a:cs typeface="Aptos Serif" panose="02020604070405020304" pitchFamily="18" charset="0"/>
              <a:sym typeface="Arial"/>
            </a:endParaRPr>
          </a:p>
          <a:p>
            <a:pPr marL="457200" lvl="0" indent="-228600" algn="l" rtl="0">
              <a:lnSpc>
                <a:spcPct val="90000"/>
              </a:lnSpc>
              <a:spcBef>
                <a:spcPts val="0"/>
              </a:spcBef>
              <a:spcAft>
                <a:spcPts val="0"/>
              </a:spcAft>
              <a:buClr>
                <a:srgbClr val="008000"/>
              </a:buClr>
              <a:buSzPts val="2000"/>
              <a:buNone/>
            </a:pP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essere</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accessibili</a:t>
            </a:r>
            <a:r>
              <a:rPr lang="de-DE" sz="1600" dirty="0">
                <a:latin typeface="Aptos" panose="020B0004020202020204" pitchFamily="34" charset="0"/>
                <a:cs typeface="Aptos Serif" panose="02020604070405020304" pitchFamily="18" charset="0"/>
                <a:sym typeface="Arial"/>
              </a:rPr>
              <a:t> a tutte le </a:t>
            </a:r>
            <a:r>
              <a:rPr lang="de-DE" sz="1600" dirty="0" err="1">
                <a:latin typeface="Aptos" panose="020B0004020202020204" pitchFamily="34" charset="0"/>
                <a:cs typeface="Aptos Serif" panose="02020604070405020304" pitchFamily="18" charset="0"/>
                <a:sym typeface="Arial"/>
              </a:rPr>
              <a:t>parti</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interessate</a:t>
            </a:r>
            <a:endParaRPr sz="1600" dirty="0">
              <a:latin typeface="Aptos" panose="020B0004020202020204" pitchFamily="34" charset="0"/>
              <a:cs typeface="Aptos Serif" panose="02020604070405020304" pitchFamily="18" charset="0"/>
              <a:sym typeface="Arial"/>
            </a:endParaRPr>
          </a:p>
          <a:p>
            <a:pPr marL="457200" lvl="0" indent="-228600" algn="l" rtl="0">
              <a:lnSpc>
                <a:spcPct val="90000"/>
              </a:lnSpc>
              <a:spcBef>
                <a:spcPts val="0"/>
              </a:spcBef>
              <a:spcAft>
                <a:spcPts val="0"/>
              </a:spcAft>
              <a:buClr>
                <a:srgbClr val="008000"/>
              </a:buClr>
              <a:buSzPts val="2000"/>
              <a:buNone/>
            </a:pPr>
            <a:r>
              <a:rPr lang="de-DE" sz="1600" dirty="0">
                <a:latin typeface="Aptos" panose="020B0004020202020204" pitchFamily="34" charset="0"/>
                <a:cs typeface="Aptos Serif" panose="02020604070405020304" pitchFamily="18" charset="0"/>
                <a:sym typeface="Arial"/>
              </a:rPr>
              <a:t>- le </a:t>
            </a:r>
            <a:r>
              <a:rPr lang="de-DE" sz="1600" dirty="0" err="1">
                <a:latin typeface="Aptos" panose="020B0004020202020204" pitchFamily="34" charset="0"/>
                <a:cs typeface="Aptos Serif" panose="02020604070405020304" pitchFamily="18" charset="0"/>
                <a:sym typeface="Arial"/>
              </a:rPr>
              <a:t>specifiche</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tecniche</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richieste</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devono</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poter</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essere</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fornite</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con</a:t>
            </a:r>
            <a:r>
              <a:rPr lang="de-DE" sz="1600" dirty="0">
                <a:latin typeface="Aptos" panose="020B0004020202020204" pitchFamily="34" charset="0"/>
                <a:cs typeface="Aptos Serif" panose="02020604070405020304" pitchFamily="18" charset="0"/>
                <a:sym typeface="Arial"/>
              </a:rPr>
              <a:t> uno </a:t>
            </a:r>
            <a:r>
              <a:rPr lang="de-DE" sz="1600" dirty="0" err="1">
                <a:latin typeface="Aptos" panose="020B0004020202020204" pitchFamily="34" charset="0"/>
                <a:cs typeface="Aptos Serif" panose="02020604070405020304" pitchFamily="18" charset="0"/>
                <a:sym typeface="Arial"/>
              </a:rPr>
              <a:t>sforzo</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ragionevole</a:t>
            </a:r>
            <a:r>
              <a:rPr lang="de-DE" sz="1600" dirty="0">
                <a:latin typeface="Aptos" panose="020B0004020202020204" pitchFamily="34" charset="0"/>
                <a:cs typeface="Aptos Serif" panose="02020604070405020304" pitchFamily="18" charset="0"/>
                <a:sym typeface="Arial"/>
              </a:rPr>
              <a:t> da </a:t>
            </a:r>
            <a:r>
              <a:rPr lang="de-DE" sz="1600" dirty="0" err="1">
                <a:latin typeface="Aptos" panose="020B0004020202020204" pitchFamily="34" charset="0"/>
                <a:cs typeface="Aptos Serif" panose="02020604070405020304" pitchFamily="18" charset="0"/>
                <a:sym typeface="Arial"/>
              </a:rPr>
              <a:t>operatori</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economici</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che</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operano</a:t>
            </a:r>
            <a:r>
              <a:rPr lang="de-DE" sz="1600" dirty="0">
                <a:latin typeface="Aptos" panose="020B0004020202020204" pitchFamily="34" charset="0"/>
                <a:cs typeface="Aptos Serif" panose="02020604070405020304" pitchFamily="18" charset="0"/>
                <a:sym typeface="Arial"/>
              </a:rPr>
              <a:t> normalmente </a:t>
            </a:r>
            <a:r>
              <a:rPr lang="de-DE" sz="1600" dirty="0" err="1">
                <a:latin typeface="Aptos" panose="020B0004020202020204" pitchFamily="34" charset="0"/>
                <a:cs typeface="Aptos Serif" panose="02020604070405020304" pitchFamily="18" charset="0"/>
                <a:sym typeface="Arial"/>
              </a:rPr>
              <a:t>con</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diligenza</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anche</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provenienti</a:t>
            </a:r>
            <a:r>
              <a:rPr lang="de-DE" sz="1600" dirty="0">
                <a:latin typeface="Aptos" panose="020B0004020202020204" pitchFamily="34" charset="0"/>
                <a:cs typeface="Aptos Serif" panose="02020604070405020304" pitchFamily="18" charset="0"/>
                <a:sym typeface="Arial"/>
              </a:rPr>
              <a:t> da </a:t>
            </a:r>
            <a:r>
              <a:rPr lang="de-DE" sz="1600" dirty="0" err="1">
                <a:latin typeface="Aptos" panose="020B0004020202020204" pitchFamily="34" charset="0"/>
                <a:cs typeface="Aptos Serif" panose="02020604070405020304" pitchFamily="18" charset="0"/>
                <a:sym typeface="Arial"/>
              </a:rPr>
              <a:t>paesi</a:t>
            </a:r>
            <a:r>
              <a:rPr lang="de-DE" sz="1600" dirty="0">
                <a:latin typeface="Aptos" panose="020B0004020202020204" pitchFamily="34" charset="0"/>
                <a:cs typeface="Aptos Serif" panose="02020604070405020304" pitchFamily="18" charset="0"/>
                <a:sym typeface="Arial"/>
              </a:rPr>
              <a:t> </a:t>
            </a:r>
            <a:r>
              <a:rPr lang="de-DE" sz="1600" dirty="0" err="1">
                <a:latin typeface="Aptos" panose="020B0004020202020204" pitchFamily="34" charset="0"/>
                <a:cs typeface="Aptos Serif" panose="02020604070405020304" pitchFamily="18" charset="0"/>
                <a:sym typeface="Arial"/>
              </a:rPr>
              <a:t>terzi</a:t>
            </a:r>
            <a:endParaRPr sz="1600" dirty="0">
              <a:latin typeface="Aptos" panose="020B0004020202020204" pitchFamily="34" charset="0"/>
              <a:cs typeface="Aptos Serif" panose="02020604070405020304" pitchFamily="18" charset="0"/>
              <a:sym typeface="Arial"/>
            </a:endParaRPr>
          </a:p>
          <a:p>
            <a:pPr marL="457200" lvl="0" indent="-228600" algn="l" rtl="0">
              <a:lnSpc>
                <a:spcPct val="90000"/>
              </a:lnSpc>
              <a:spcBef>
                <a:spcPts val="1800"/>
              </a:spcBef>
              <a:spcAft>
                <a:spcPts val="0"/>
              </a:spcAft>
              <a:buClr>
                <a:srgbClr val="3F3F3F"/>
              </a:buClr>
              <a:buSzPts val="2000"/>
              <a:buFont typeface="Arial"/>
              <a:buNone/>
            </a:pPr>
            <a:r>
              <a:rPr lang="de-DE" dirty="0" err="1">
                <a:latin typeface="Aptos" panose="020B0004020202020204" pitchFamily="34" charset="0"/>
                <a:cs typeface="Aptos Serif" panose="02020604070405020304" pitchFamily="18" charset="0"/>
                <a:sym typeface="Arial"/>
              </a:rPr>
              <a:t>Devono</a:t>
            </a:r>
            <a:r>
              <a:rPr lang="de-DE" dirty="0">
                <a:latin typeface="Aptos" panose="020B0004020202020204" pitchFamily="34" charset="0"/>
                <a:cs typeface="Aptos Serif" panose="02020604070405020304" pitchFamily="18" charset="0"/>
                <a:sym typeface="Arial"/>
              </a:rPr>
              <a:t> </a:t>
            </a:r>
            <a:r>
              <a:rPr lang="de-DE" dirty="0" err="1">
                <a:latin typeface="Aptos" panose="020B0004020202020204" pitchFamily="34" charset="0"/>
                <a:cs typeface="Aptos Serif" panose="02020604070405020304" pitchFamily="18" charset="0"/>
                <a:sym typeface="Arial"/>
              </a:rPr>
              <a:t>essere</a:t>
            </a:r>
            <a:r>
              <a:rPr lang="de-DE" dirty="0">
                <a:latin typeface="Aptos" panose="020B0004020202020204" pitchFamily="34" charset="0"/>
                <a:cs typeface="Aptos Serif" panose="02020604070405020304" pitchFamily="18" charset="0"/>
                <a:sym typeface="Arial"/>
              </a:rPr>
              <a:t> </a:t>
            </a:r>
            <a:r>
              <a:rPr lang="de-DE" dirty="0" err="1">
                <a:latin typeface="Aptos" panose="020B0004020202020204" pitchFamily="34" charset="0"/>
                <a:cs typeface="Aptos Serif" panose="02020604070405020304" pitchFamily="18" charset="0"/>
                <a:sym typeface="Arial"/>
              </a:rPr>
              <a:t>applicate</a:t>
            </a:r>
            <a:r>
              <a:rPr lang="de-DE" dirty="0">
                <a:latin typeface="Aptos" panose="020B0004020202020204" pitchFamily="34" charset="0"/>
                <a:cs typeface="Aptos Serif" panose="02020604070405020304" pitchFamily="18" charset="0"/>
                <a:sym typeface="Arial"/>
              </a:rPr>
              <a:t> </a:t>
            </a:r>
            <a:r>
              <a:rPr lang="de-DE" dirty="0" err="1">
                <a:latin typeface="Aptos" panose="020B0004020202020204" pitchFamily="34" charset="0"/>
                <a:cs typeface="Aptos Serif" panose="02020604070405020304" pitchFamily="18" charset="0"/>
                <a:sym typeface="Arial"/>
              </a:rPr>
              <a:t>modalità</a:t>
            </a:r>
            <a:r>
              <a:rPr lang="de-DE" dirty="0">
                <a:latin typeface="Aptos" panose="020B0004020202020204" pitchFamily="34" charset="0"/>
                <a:cs typeface="Aptos Serif" panose="02020604070405020304" pitchFamily="18" charset="0"/>
                <a:sym typeface="Arial"/>
              </a:rPr>
              <a:t> </a:t>
            </a:r>
            <a:r>
              <a:rPr lang="de-DE" dirty="0" err="1">
                <a:latin typeface="Aptos" panose="020B0004020202020204" pitchFamily="34" charset="0"/>
                <a:cs typeface="Aptos Serif" panose="02020604070405020304" pitchFamily="18" charset="0"/>
                <a:sym typeface="Arial"/>
              </a:rPr>
              <a:t>comuni</a:t>
            </a:r>
            <a:r>
              <a:rPr lang="de-DE" dirty="0">
                <a:latin typeface="Aptos" panose="020B0004020202020204" pitchFamily="34" charset="0"/>
                <a:cs typeface="Aptos Serif" panose="02020604070405020304" pitchFamily="18" charset="0"/>
                <a:sym typeface="Arial"/>
              </a:rPr>
              <a:t> </a:t>
            </a:r>
            <a:r>
              <a:rPr lang="de-DE" dirty="0" err="1">
                <a:latin typeface="Aptos" panose="020B0004020202020204" pitchFamily="34" charset="0"/>
                <a:cs typeface="Aptos Serif" panose="02020604070405020304" pitchFamily="18" charset="0"/>
                <a:sym typeface="Arial"/>
              </a:rPr>
              <a:t>vigenti</a:t>
            </a:r>
            <a:r>
              <a:rPr lang="de-DE" dirty="0">
                <a:latin typeface="Aptos" panose="020B0004020202020204" pitchFamily="34" charset="0"/>
                <a:cs typeface="Aptos Serif" panose="02020604070405020304" pitchFamily="18" charset="0"/>
                <a:sym typeface="Arial"/>
              </a:rPr>
              <a:t> a </a:t>
            </a:r>
            <a:r>
              <a:rPr lang="de-DE" dirty="0" err="1">
                <a:latin typeface="Aptos" panose="020B0004020202020204" pitchFamily="34" charset="0"/>
                <a:cs typeface="Aptos Serif" panose="02020604070405020304" pitchFamily="18" charset="0"/>
                <a:sym typeface="Arial"/>
              </a:rPr>
              <a:t>livello</a:t>
            </a:r>
            <a:r>
              <a:rPr lang="de-DE" dirty="0">
                <a:latin typeface="Aptos" panose="020B0004020202020204" pitchFamily="34" charset="0"/>
                <a:cs typeface="Aptos Serif" panose="02020604070405020304" pitchFamily="18" charset="0"/>
                <a:sym typeface="Arial"/>
              </a:rPr>
              <a:t> </a:t>
            </a:r>
            <a:r>
              <a:rPr lang="de-DE" dirty="0" err="1">
                <a:latin typeface="Aptos" panose="020B0004020202020204" pitchFamily="34" charset="0"/>
                <a:cs typeface="Aptos Serif" panose="02020604070405020304" pitchFamily="18" charset="0"/>
                <a:sym typeface="Arial"/>
              </a:rPr>
              <a:t>dell’UE</a:t>
            </a:r>
            <a:endParaRPr dirty="0">
              <a:latin typeface="Aptos" panose="020B0004020202020204" pitchFamily="34" charset="0"/>
              <a:cs typeface="Aptos Serif" panose="02020604070405020304" pitchFamily="18" charset="0"/>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4"/>
          <p:cNvSpPr txBox="1">
            <a:spLocks noGrp="1"/>
          </p:cNvSpPr>
          <p:nvPr>
            <p:ph type="title"/>
          </p:nvPr>
        </p:nvSpPr>
        <p:spPr>
          <a:xfrm>
            <a:off x="594360" y="44957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Offerte </a:t>
            </a:r>
            <a:r>
              <a:rPr lang="de-DE" dirty="0" err="1">
                <a:latin typeface="Aptos Serif" panose="02020604070405020304" pitchFamily="18" charset="0"/>
                <a:ea typeface="Arial"/>
                <a:cs typeface="Aptos Serif" panose="02020604070405020304" pitchFamily="18" charset="0"/>
                <a:sym typeface="Arial"/>
              </a:rPr>
              <a:t>eccessivamente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basse</a:t>
            </a:r>
            <a:endParaRPr dirty="0">
              <a:latin typeface="Aptos Serif" panose="02020604070405020304" pitchFamily="18" charset="0"/>
              <a:cs typeface="Aptos Serif" panose="02020604070405020304" pitchFamily="18" charset="0"/>
            </a:endParaRPr>
          </a:p>
        </p:txBody>
      </p:sp>
      <p:sp>
        <p:nvSpPr>
          <p:cNvPr id="462" name="Google Shape;462;p64"/>
          <p:cNvSpPr txBox="1">
            <a:spLocks noGrp="1"/>
          </p:cNvSpPr>
          <p:nvPr>
            <p:ph type="body" idx="1"/>
          </p:nvPr>
        </p:nvSpPr>
        <p:spPr>
          <a:xfrm>
            <a:off x="594360" y="2676525"/>
            <a:ext cx="9359962"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SzPts val="2000"/>
              <a:buNone/>
            </a:pPr>
            <a:r>
              <a:rPr lang="de-DE" dirty="0">
                <a:latin typeface="Aptos" panose="020B0004020202020204" pitchFamily="34" charset="0"/>
                <a:sym typeface="Arial"/>
              </a:rPr>
              <a:t>Offerte </a:t>
            </a:r>
            <a:r>
              <a:rPr lang="de-DE" dirty="0" err="1">
                <a:latin typeface="Aptos" panose="020B0004020202020204" pitchFamily="34" charset="0"/>
                <a:sym typeface="Arial"/>
              </a:rPr>
              <a:t>eccessivamente</a:t>
            </a:r>
            <a:r>
              <a:rPr lang="de-DE" dirty="0">
                <a:latin typeface="Aptos" panose="020B0004020202020204" pitchFamily="34" charset="0"/>
                <a:sym typeface="Arial"/>
              </a:rPr>
              <a:t> </a:t>
            </a:r>
            <a:r>
              <a:rPr lang="de-DE" dirty="0" err="1">
                <a:latin typeface="Aptos" panose="020B0004020202020204" pitchFamily="34" charset="0"/>
                <a:sym typeface="Arial"/>
              </a:rPr>
              <a:t>basse</a:t>
            </a:r>
            <a:r>
              <a:rPr lang="de-DE" dirty="0">
                <a:latin typeface="Aptos" panose="020B0004020202020204" pitchFamily="34" charset="0"/>
                <a:sym typeface="Arial"/>
              </a:rPr>
              <a:t> </a:t>
            </a:r>
            <a:r>
              <a:rPr lang="de-DE" dirty="0" err="1">
                <a:latin typeface="Aptos" panose="020B0004020202020204" pitchFamily="34" charset="0"/>
                <a:sym typeface="Arial"/>
              </a:rPr>
              <a:t>possono</a:t>
            </a:r>
            <a:r>
              <a:rPr lang="de-DE" dirty="0">
                <a:latin typeface="Aptos" panose="020B0004020202020204" pitchFamily="34" charset="0"/>
                <a:sym typeface="Arial"/>
              </a:rPr>
              <a:t> </a:t>
            </a:r>
            <a:r>
              <a:rPr lang="de-DE" dirty="0" err="1">
                <a:latin typeface="Aptos" panose="020B0004020202020204" pitchFamily="34" charset="0"/>
                <a:sym typeface="Arial"/>
              </a:rPr>
              <a:t>indicare</a:t>
            </a:r>
            <a:r>
              <a:rPr lang="de-DE" dirty="0">
                <a:latin typeface="Aptos" panose="020B0004020202020204" pitchFamily="34" charset="0"/>
                <a:sym typeface="Arial"/>
              </a:rPr>
              <a:t> il </a:t>
            </a:r>
            <a:r>
              <a:rPr lang="de-DE" dirty="0" err="1">
                <a:latin typeface="Aptos" panose="020B0004020202020204" pitchFamily="34" charset="0"/>
                <a:sym typeface="Arial"/>
              </a:rPr>
              <a:t>mancato</a:t>
            </a:r>
            <a:r>
              <a:rPr lang="de-DE" dirty="0">
                <a:latin typeface="Aptos" panose="020B0004020202020204" pitchFamily="34" charset="0"/>
                <a:sym typeface="Arial"/>
              </a:rPr>
              <a:t> </a:t>
            </a:r>
            <a:r>
              <a:rPr lang="de-DE" dirty="0" err="1">
                <a:latin typeface="Aptos" panose="020B0004020202020204" pitchFamily="34" charset="0"/>
                <a:sym typeface="Arial"/>
              </a:rPr>
              <a:t>rispetto</a:t>
            </a:r>
            <a:r>
              <a:rPr lang="de-DE" dirty="0">
                <a:latin typeface="Aptos" panose="020B0004020202020204" pitchFamily="34" charset="0"/>
                <a:sym typeface="Arial"/>
              </a:rPr>
              <a:t> </a:t>
            </a:r>
            <a:r>
              <a:rPr lang="de-DE" dirty="0" err="1">
                <a:latin typeface="Aptos" panose="020B0004020202020204" pitchFamily="34" charset="0"/>
                <a:sym typeface="Arial"/>
              </a:rPr>
              <a:t>degli</a:t>
            </a:r>
            <a:r>
              <a:rPr lang="de-DE" dirty="0">
                <a:latin typeface="Aptos" panose="020B0004020202020204" pitchFamily="34" charset="0"/>
                <a:sym typeface="Arial"/>
              </a:rPr>
              <a:t> </a:t>
            </a:r>
            <a:r>
              <a:rPr lang="de-DE" dirty="0" err="1">
                <a:latin typeface="Aptos" panose="020B0004020202020204" pitchFamily="34" charset="0"/>
                <a:sym typeface="Arial"/>
              </a:rPr>
              <a:t>obblighi</a:t>
            </a:r>
            <a:r>
              <a:rPr lang="de-DE" dirty="0">
                <a:latin typeface="Aptos" panose="020B0004020202020204" pitchFamily="34" charset="0"/>
                <a:sym typeface="Arial"/>
              </a:rPr>
              <a:t> </a:t>
            </a:r>
            <a:r>
              <a:rPr lang="de-DE" dirty="0" err="1">
                <a:latin typeface="Aptos" panose="020B0004020202020204" pitchFamily="34" charset="0"/>
                <a:sym typeface="Arial"/>
              </a:rPr>
              <a:t>ambientali</a:t>
            </a:r>
            <a:r>
              <a:rPr lang="de-DE" dirty="0">
                <a:latin typeface="Aptos" panose="020B0004020202020204" pitchFamily="34" charset="0"/>
                <a:sym typeface="Arial"/>
              </a:rPr>
              <a:t> o </a:t>
            </a:r>
            <a:r>
              <a:rPr lang="de-DE" dirty="0" err="1">
                <a:latin typeface="Aptos" panose="020B0004020202020204" pitchFamily="34" charset="0"/>
                <a:sym typeface="Arial"/>
              </a:rPr>
              <a:t>sociali</a:t>
            </a:r>
            <a:r>
              <a:rPr lang="de-DE" dirty="0">
                <a:latin typeface="Aptos" panose="020B0004020202020204" pitchFamily="34" charset="0"/>
                <a:sym typeface="Arial"/>
              </a:rPr>
              <a:t>.</a:t>
            </a:r>
            <a:endParaRPr dirty="0">
              <a:latin typeface="Aptos" panose="020B0004020202020204" pitchFamily="34" charset="0"/>
            </a:endParaRPr>
          </a:p>
          <a:p>
            <a:pPr marL="457200" lvl="0" indent="-228600" algn="l" rtl="0">
              <a:lnSpc>
                <a:spcPct val="90000"/>
              </a:lnSpc>
              <a:spcBef>
                <a:spcPts val="2400"/>
              </a:spcBef>
              <a:spcAft>
                <a:spcPts val="0"/>
              </a:spcAft>
              <a:buSzPts val="2000"/>
              <a:buNone/>
            </a:pPr>
            <a:r>
              <a:rPr lang="de-DE" dirty="0">
                <a:latin typeface="Aptos" panose="020B0004020202020204" pitchFamily="34" charset="0"/>
                <a:sym typeface="Arial"/>
              </a:rPr>
              <a:t>Tali </a:t>
            </a:r>
            <a:r>
              <a:rPr lang="de-DE" dirty="0" err="1">
                <a:latin typeface="Aptos" panose="020B0004020202020204" pitchFamily="34" charset="0"/>
                <a:sym typeface="Arial"/>
              </a:rPr>
              <a:t>offerte</a:t>
            </a:r>
            <a:r>
              <a:rPr lang="de-DE" dirty="0">
                <a:latin typeface="Aptos" panose="020B0004020202020204" pitchFamily="34" charset="0"/>
                <a:sym typeface="Arial"/>
              </a:rPr>
              <a:t> </a:t>
            </a:r>
            <a:r>
              <a:rPr lang="de-DE" dirty="0" err="1">
                <a:latin typeface="Aptos" panose="020B0004020202020204" pitchFamily="34" charset="0"/>
                <a:sym typeface="Arial"/>
              </a:rPr>
              <a:t>devono</a:t>
            </a:r>
            <a:r>
              <a:rPr lang="de-DE" dirty="0">
                <a:latin typeface="Aptos" panose="020B0004020202020204" pitchFamily="34" charset="0"/>
                <a:sym typeface="Arial"/>
              </a:rPr>
              <a:t> </a:t>
            </a:r>
            <a:r>
              <a:rPr lang="de-DE" dirty="0" err="1">
                <a:latin typeface="Aptos" panose="020B0004020202020204" pitchFamily="34" charset="0"/>
                <a:sym typeface="Arial"/>
              </a:rPr>
              <a:t>essere</a:t>
            </a:r>
            <a:r>
              <a:rPr lang="de-DE" dirty="0">
                <a:latin typeface="Aptos" panose="020B0004020202020204" pitchFamily="34" charset="0"/>
                <a:sym typeface="Arial"/>
              </a:rPr>
              <a:t> </a:t>
            </a:r>
            <a:r>
              <a:rPr lang="de-DE" dirty="0" err="1">
                <a:latin typeface="Aptos" panose="020B0004020202020204" pitchFamily="34" charset="0"/>
                <a:sym typeface="Arial"/>
              </a:rPr>
              <a:t>esaminate</a:t>
            </a:r>
            <a:r>
              <a:rPr lang="de-DE" dirty="0">
                <a:latin typeface="Aptos" panose="020B0004020202020204" pitchFamily="34" charset="0"/>
                <a:sym typeface="Arial"/>
              </a:rPr>
              <a:t> per </a:t>
            </a:r>
            <a:r>
              <a:rPr lang="de-DE" dirty="0" err="1">
                <a:latin typeface="Aptos" panose="020B0004020202020204" pitchFamily="34" charset="0"/>
                <a:sym typeface="Arial"/>
              </a:rPr>
              <a:t>determinare</a:t>
            </a:r>
            <a:r>
              <a:rPr lang="de-DE" dirty="0">
                <a:latin typeface="Aptos" panose="020B0004020202020204" pitchFamily="34" charset="0"/>
                <a:sym typeface="Arial"/>
              </a:rPr>
              <a:t> la </a:t>
            </a:r>
            <a:r>
              <a:rPr lang="de-DE" dirty="0" err="1">
                <a:latin typeface="Aptos" panose="020B0004020202020204" pitchFamily="34" charset="0"/>
                <a:sym typeface="Arial"/>
              </a:rPr>
              <a:t>ragione</a:t>
            </a:r>
            <a:r>
              <a:rPr lang="de-DE" dirty="0">
                <a:latin typeface="Aptos" panose="020B0004020202020204" pitchFamily="34" charset="0"/>
                <a:sym typeface="Arial"/>
              </a:rPr>
              <a:t> della </a:t>
            </a:r>
            <a:r>
              <a:rPr lang="de-DE" dirty="0" err="1">
                <a:latin typeface="Aptos" panose="020B0004020202020204" pitchFamily="34" charset="0"/>
                <a:sym typeface="Arial"/>
              </a:rPr>
              <a:t>loro</a:t>
            </a:r>
            <a:r>
              <a:rPr lang="de-DE" dirty="0">
                <a:latin typeface="Aptos" panose="020B0004020202020204" pitchFamily="34" charset="0"/>
                <a:sym typeface="Arial"/>
              </a:rPr>
              <a:t> bassa </a:t>
            </a:r>
            <a:r>
              <a:rPr lang="de-DE" dirty="0" err="1">
                <a:latin typeface="Aptos" panose="020B0004020202020204" pitchFamily="34" charset="0"/>
                <a:sym typeface="Arial"/>
              </a:rPr>
              <a:t>quotazione</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per </a:t>
            </a:r>
            <a:r>
              <a:rPr lang="de-DE" dirty="0" err="1">
                <a:latin typeface="Aptos" panose="020B0004020202020204" pitchFamily="34" charset="0"/>
                <a:sym typeface="Arial"/>
              </a:rPr>
              <a:t>confermare</a:t>
            </a:r>
            <a:r>
              <a:rPr lang="de-DE" dirty="0">
                <a:latin typeface="Aptos" panose="020B0004020202020204" pitchFamily="34" charset="0"/>
                <a:sym typeface="Arial"/>
              </a:rPr>
              <a:t> </a:t>
            </a:r>
            <a:r>
              <a:rPr lang="de-DE" dirty="0" err="1">
                <a:latin typeface="Aptos" panose="020B0004020202020204" pitchFamily="34" charset="0"/>
                <a:sym typeface="Arial"/>
              </a:rPr>
              <a:t>che</a:t>
            </a:r>
            <a:r>
              <a:rPr lang="de-DE" dirty="0">
                <a:latin typeface="Aptos" panose="020B0004020202020204" pitchFamily="34" charset="0"/>
                <a:sym typeface="Arial"/>
              </a:rPr>
              <a:t> </a:t>
            </a:r>
            <a:r>
              <a:rPr lang="de-DE" dirty="0" err="1">
                <a:latin typeface="Aptos" panose="020B0004020202020204" pitchFamily="34" charset="0"/>
                <a:sym typeface="Arial"/>
              </a:rPr>
              <a:t>soddisfano</a:t>
            </a:r>
            <a:r>
              <a:rPr lang="de-DE" dirty="0">
                <a:latin typeface="Aptos" panose="020B0004020202020204" pitchFamily="34" charset="0"/>
                <a:sym typeface="Arial"/>
              </a:rPr>
              <a:t> tutti i </a:t>
            </a:r>
            <a:r>
              <a:rPr lang="de-DE" dirty="0" err="1">
                <a:latin typeface="Aptos" panose="020B0004020202020204" pitchFamily="34" charset="0"/>
                <a:sym typeface="Arial"/>
              </a:rPr>
              <a:t>requisiti</a:t>
            </a:r>
            <a:r>
              <a:rPr lang="de-DE" dirty="0">
                <a:latin typeface="Aptos" panose="020B0004020202020204" pitchFamily="34" charset="0"/>
                <a:sym typeface="Arial"/>
              </a:rPr>
              <a:t> di </a:t>
            </a:r>
            <a:r>
              <a:rPr lang="de-DE" dirty="0" err="1">
                <a:latin typeface="Aptos" panose="020B0004020202020204" pitchFamily="34" charset="0"/>
                <a:sym typeface="Arial"/>
              </a:rPr>
              <a:t>legge</a:t>
            </a:r>
            <a:r>
              <a:rPr lang="de-DE" dirty="0">
                <a:latin typeface="Aptos" panose="020B0004020202020204" pitchFamily="34" charset="0"/>
                <a:sym typeface="Arial"/>
              </a:rPr>
              <a:t>.</a:t>
            </a:r>
            <a:endParaRPr dirty="0">
              <a:latin typeface="Aptos" panose="020B0004020202020204" pitchFamily="34" charset="0"/>
            </a:endParaRPr>
          </a:p>
          <a:p>
            <a:pPr marL="457200" lvl="0" indent="-228600" algn="l" rtl="0">
              <a:lnSpc>
                <a:spcPct val="90000"/>
              </a:lnSpc>
              <a:spcBef>
                <a:spcPts val="2400"/>
              </a:spcBef>
              <a:spcAft>
                <a:spcPts val="0"/>
              </a:spcAft>
              <a:buSzPts val="2000"/>
              <a:buNone/>
            </a:pPr>
            <a:r>
              <a:rPr lang="de-DE" dirty="0">
                <a:latin typeface="Aptos" panose="020B0004020202020204" pitchFamily="34" charset="0"/>
                <a:sym typeface="Arial"/>
              </a:rPr>
              <a:t>Gli </a:t>
            </a:r>
            <a:r>
              <a:rPr lang="de-DE" dirty="0" err="1">
                <a:latin typeface="Aptos" panose="020B0004020202020204" pitchFamily="34" charset="0"/>
                <a:sym typeface="Arial"/>
              </a:rPr>
              <a:t>offerenti</a:t>
            </a:r>
            <a:r>
              <a:rPr lang="de-DE" dirty="0">
                <a:latin typeface="Aptos" panose="020B0004020202020204" pitchFamily="34" charset="0"/>
                <a:sym typeface="Arial"/>
              </a:rPr>
              <a:t> </a:t>
            </a:r>
            <a:r>
              <a:rPr lang="de-DE" dirty="0" err="1">
                <a:latin typeface="Aptos" panose="020B0004020202020204" pitchFamily="34" charset="0"/>
                <a:sym typeface="Arial"/>
              </a:rPr>
              <a:t>devono</a:t>
            </a:r>
            <a:r>
              <a:rPr lang="de-DE" dirty="0">
                <a:latin typeface="Aptos" panose="020B0004020202020204" pitchFamily="34" charset="0"/>
                <a:sym typeface="Arial"/>
              </a:rPr>
              <a:t> </a:t>
            </a:r>
            <a:r>
              <a:rPr lang="de-DE" dirty="0" err="1">
                <a:latin typeface="Aptos" panose="020B0004020202020204" pitchFamily="34" charset="0"/>
                <a:sym typeface="Arial"/>
              </a:rPr>
              <a:t>avere</a:t>
            </a:r>
            <a:r>
              <a:rPr lang="de-DE" dirty="0">
                <a:latin typeface="Aptos" panose="020B0004020202020204" pitchFamily="34" charset="0"/>
                <a:sym typeface="Arial"/>
              </a:rPr>
              <a:t> la </a:t>
            </a:r>
            <a:r>
              <a:rPr lang="de-DE" dirty="0" err="1">
                <a:latin typeface="Aptos" panose="020B0004020202020204" pitchFamily="34" charset="0"/>
                <a:sym typeface="Arial"/>
              </a:rPr>
              <a:t>possibilità</a:t>
            </a:r>
            <a:r>
              <a:rPr lang="de-DE" dirty="0">
                <a:latin typeface="Aptos" panose="020B0004020202020204" pitchFamily="34" charset="0"/>
                <a:sym typeface="Arial"/>
              </a:rPr>
              <a:t> di </a:t>
            </a:r>
            <a:r>
              <a:rPr lang="de-DE" dirty="0" err="1">
                <a:latin typeface="Aptos" panose="020B0004020202020204" pitchFamily="34" charset="0"/>
                <a:sym typeface="Arial"/>
              </a:rPr>
              <a:t>spiegare</a:t>
            </a:r>
            <a:r>
              <a:rPr lang="de-DE" dirty="0">
                <a:latin typeface="Aptos" panose="020B0004020202020204" pitchFamily="34" charset="0"/>
                <a:sym typeface="Arial"/>
              </a:rPr>
              <a:t> la </a:t>
            </a:r>
            <a:r>
              <a:rPr lang="de-DE" dirty="0" err="1">
                <a:latin typeface="Aptos" panose="020B0004020202020204" pitchFamily="34" charset="0"/>
                <a:sym typeface="Arial"/>
              </a:rPr>
              <a:t>loro</a:t>
            </a:r>
            <a:r>
              <a:rPr lang="de-DE" dirty="0">
                <a:latin typeface="Aptos" panose="020B0004020202020204" pitchFamily="34" charset="0"/>
                <a:sym typeface="Arial"/>
              </a:rPr>
              <a:t> </a:t>
            </a:r>
            <a:r>
              <a:rPr lang="de-DE" dirty="0" err="1">
                <a:latin typeface="Aptos" panose="020B0004020202020204" pitchFamily="34" charset="0"/>
                <a:sym typeface="Arial"/>
              </a:rPr>
              <a:t>politica</a:t>
            </a:r>
            <a:r>
              <a:rPr lang="de-DE" dirty="0">
                <a:latin typeface="Aptos" panose="020B0004020202020204" pitchFamily="34" charset="0"/>
                <a:sym typeface="Arial"/>
              </a:rPr>
              <a:t> </a:t>
            </a:r>
            <a:r>
              <a:rPr lang="de-DE" dirty="0" err="1">
                <a:latin typeface="Aptos" panose="020B0004020202020204" pitchFamily="34" charset="0"/>
                <a:sym typeface="Arial"/>
              </a:rPr>
              <a:t>dei</a:t>
            </a:r>
            <a:r>
              <a:rPr lang="de-DE" dirty="0">
                <a:latin typeface="Aptos" panose="020B0004020202020204" pitchFamily="34" charset="0"/>
                <a:sym typeface="Arial"/>
              </a:rPr>
              <a:t> </a:t>
            </a:r>
            <a:r>
              <a:rPr lang="de-DE" dirty="0" err="1">
                <a:latin typeface="Aptos" panose="020B0004020202020204" pitchFamily="34" charset="0"/>
                <a:sym typeface="Arial"/>
              </a:rPr>
              <a:t>prezzi</a:t>
            </a:r>
            <a:r>
              <a:rPr lang="de-DE" dirty="0">
                <a:latin typeface="Aptos" panose="020B0004020202020204" pitchFamily="34" charset="0"/>
                <a:sym typeface="Arial"/>
              </a:rPr>
              <a:t>.</a:t>
            </a:r>
            <a:endParaRPr dirty="0">
              <a:latin typeface="Aptos" panose="020B0004020202020204" pitchFamily="34" charset="0"/>
            </a:endParaRPr>
          </a:p>
          <a:p>
            <a:pPr marL="457200" lvl="0" indent="-228600" algn="l" rtl="0">
              <a:lnSpc>
                <a:spcPct val="90000"/>
              </a:lnSpc>
              <a:spcBef>
                <a:spcPts val="2400"/>
              </a:spcBef>
              <a:spcAft>
                <a:spcPts val="0"/>
              </a:spcAft>
              <a:buSzPts val="2000"/>
              <a:buNone/>
            </a:pPr>
            <a:r>
              <a:rPr lang="de-DE" dirty="0">
                <a:latin typeface="Aptos" panose="020B0004020202020204" pitchFamily="34" charset="0"/>
                <a:sym typeface="Arial"/>
              </a:rPr>
              <a:t>Ai </a:t>
            </a:r>
            <a:r>
              <a:rPr lang="de-DE" dirty="0" err="1">
                <a:latin typeface="Aptos" panose="020B0004020202020204" pitchFamily="34" charset="0"/>
                <a:sym typeface="Arial"/>
              </a:rPr>
              <a:t>sensi</a:t>
            </a:r>
            <a:r>
              <a:rPr lang="de-DE" dirty="0">
                <a:latin typeface="Aptos" panose="020B0004020202020204" pitchFamily="34" charset="0"/>
                <a:sym typeface="Arial"/>
              </a:rPr>
              <a:t> </a:t>
            </a:r>
            <a:r>
              <a:rPr lang="de-DE" dirty="0" err="1">
                <a:latin typeface="Aptos" panose="020B0004020202020204" pitchFamily="34" charset="0"/>
                <a:sym typeface="Arial"/>
              </a:rPr>
              <a:t>dell’articolo</a:t>
            </a:r>
            <a:r>
              <a:rPr lang="de-DE" dirty="0">
                <a:latin typeface="Aptos" panose="020B0004020202020204" pitchFamily="34" charset="0"/>
                <a:sym typeface="Arial"/>
              </a:rPr>
              <a:t> 69, </a:t>
            </a:r>
            <a:r>
              <a:rPr lang="de-DE" dirty="0" err="1">
                <a:latin typeface="Aptos" panose="020B0004020202020204" pitchFamily="34" charset="0"/>
                <a:sym typeface="Arial"/>
              </a:rPr>
              <a:t>paragrafo</a:t>
            </a:r>
            <a:r>
              <a:rPr lang="de-DE" dirty="0">
                <a:latin typeface="Aptos" panose="020B0004020202020204" pitchFamily="34" charset="0"/>
                <a:sym typeface="Arial"/>
              </a:rPr>
              <a:t> 3, della </a:t>
            </a:r>
            <a:r>
              <a:rPr lang="de-DE" dirty="0" err="1">
                <a:latin typeface="Aptos" panose="020B0004020202020204" pitchFamily="34" charset="0"/>
                <a:sym typeface="Arial"/>
              </a:rPr>
              <a:t>direttiva</a:t>
            </a:r>
            <a:r>
              <a:rPr lang="de-DE" dirty="0">
                <a:latin typeface="Aptos" panose="020B0004020202020204" pitchFamily="34" charset="0"/>
                <a:sym typeface="Arial"/>
              </a:rPr>
              <a:t> 2014/24/UE, le </a:t>
            </a:r>
            <a:r>
              <a:rPr lang="de-DE" dirty="0" err="1">
                <a:latin typeface="Aptos" panose="020B0004020202020204" pitchFamily="34" charset="0"/>
                <a:sym typeface="Arial"/>
              </a:rPr>
              <a:t>offerte</a:t>
            </a:r>
            <a:r>
              <a:rPr lang="de-DE" dirty="0">
                <a:latin typeface="Aptos" panose="020B0004020202020204" pitchFamily="34" charset="0"/>
                <a:sym typeface="Arial"/>
              </a:rPr>
              <a:t> </a:t>
            </a:r>
            <a:r>
              <a:rPr lang="de-DE" dirty="0" err="1">
                <a:latin typeface="Aptos" panose="020B0004020202020204" pitchFamily="34" charset="0"/>
                <a:sym typeface="Arial"/>
              </a:rPr>
              <a:t>insolitamente</a:t>
            </a:r>
            <a:r>
              <a:rPr lang="de-DE" dirty="0">
                <a:latin typeface="Aptos" panose="020B0004020202020204" pitchFamily="34" charset="0"/>
                <a:sym typeface="Arial"/>
              </a:rPr>
              <a:t> </a:t>
            </a:r>
            <a:r>
              <a:rPr lang="de-DE" dirty="0" err="1">
                <a:latin typeface="Aptos" panose="020B0004020202020204" pitchFamily="34" charset="0"/>
                <a:sym typeface="Arial"/>
              </a:rPr>
              <a:t>basse</a:t>
            </a:r>
            <a:r>
              <a:rPr lang="de-DE" dirty="0">
                <a:latin typeface="Aptos" panose="020B0004020202020204" pitchFamily="34" charset="0"/>
                <a:sym typeface="Arial"/>
              </a:rPr>
              <a:t> </a:t>
            </a:r>
            <a:r>
              <a:rPr lang="de-DE" dirty="0" err="1">
                <a:latin typeface="Aptos" panose="020B0004020202020204" pitchFamily="34" charset="0"/>
                <a:sym typeface="Arial"/>
              </a:rPr>
              <a:t>che</a:t>
            </a:r>
            <a:r>
              <a:rPr lang="de-DE" dirty="0">
                <a:latin typeface="Aptos" panose="020B0004020202020204" pitchFamily="34" charset="0"/>
                <a:sym typeface="Arial"/>
              </a:rPr>
              <a:t> non </a:t>
            </a:r>
            <a:r>
              <a:rPr lang="de-DE" dirty="0" err="1">
                <a:latin typeface="Aptos" panose="020B0004020202020204" pitchFamily="34" charset="0"/>
                <a:sym typeface="Arial"/>
              </a:rPr>
              <a:t>sono</a:t>
            </a:r>
            <a:r>
              <a:rPr lang="de-DE" dirty="0">
                <a:latin typeface="Aptos" panose="020B0004020202020204" pitchFamily="34" charset="0"/>
                <a:sym typeface="Arial"/>
              </a:rPr>
              <a:t> </a:t>
            </a:r>
            <a:r>
              <a:rPr lang="de-DE" dirty="0" err="1">
                <a:latin typeface="Aptos" panose="020B0004020202020204" pitchFamily="34" charset="0"/>
                <a:sym typeface="Arial"/>
              </a:rPr>
              <a:t>compatibili</a:t>
            </a:r>
            <a:r>
              <a:rPr lang="de-DE" dirty="0">
                <a:latin typeface="Aptos" panose="020B0004020202020204" pitchFamily="34" charset="0"/>
                <a:sym typeface="Arial"/>
              </a:rPr>
              <a:t> </a:t>
            </a:r>
            <a:r>
              <a:rPr lang="de-DE" dirty="0" err="1">
                <a:latin typeface="Aptos" panose="020B0004020202020204" pitchFamily="34" charset="0"/>
                <a:sym typeface="Arial"/>
              </a:rPr>
              <a:t>con</a:t>
            </a:r>
            <a:r>
              <a:rPr lang="de-DE" dirty="0">
                <a:latin typeface="Aptos" panose="020B0004020202020204" pitchFamily="34" charset="0"/>
                <a:sym typeface="Arial"/>
              </a:rPr>
              <a:t> la </a:t>
            </a:r>
            <a:r>
              <a:rPr lang="de-DE" dirty="0" err="1">
                <a:latin typeface="Aptos" panose="020B0004020202020204" pitchFamily="34" charset="0"/>
                <a:sym typeface="Arial"/>
              </a:rPr>
              <a:t>normativa</a:t>
            </a:r>
            <a:r>
              <a:rPr lang="de-DE" dirty="0">
                <a:latin typeface="Aptos" panose="020B0004020202020204" pitchFamily="34" charset="0"/>
                <a:sym typeface="Arial"/>
              </a:rPr>
              <a:t> </a:t>
            </a:r>
            <a:r>
              <a:rPr lang="de-DE" dirty="0" err="1">
                <a:latin typeface="Aptos" panose="020B0004020202020204" pitchFamily="34" charset="0"/>
                <a:sym typeface="Arial"/>
              </a:rPr>
              <a:t>ambientale</a:t>
            </a:r>
            <a:r>
              <a:rPr lang="de-DE" dirty="0">
                <a:latin typeface="Aptos" panose="020B0004020202020204" pitchFamily="34" charset="0"/>
                <a:sym typeface="Arial"/>
              </a:rPr>
              <a:t> </a:t>
            </a:r>
            <a:r>
              <a:rPr lang="de-DE" dirty="0" err="1">
                <a:latin typeface="Aptos" panose="020B0004020202020204" pitchFamily="34" charset="0"/>
                <a:sym typeface="Arial"/>
              </a:rPr>
              <a:t>dell’UE</a:t>
            </a:r>
            <a:r>
              <a:rPr lang="de-DE" dirty="0">
                <a:latin typeface="Aptos" panose="020B0004020202020204" pitchFamily="34" charset="0"/>
                <a:sym typeface="Arial"/>
              </a:rPr>
              <a:t> o del </a:t>
            </a:r>
            <a:r>
              <a:rPr lang="de-DE" dirty="0" err="1">
                <a:latin typeface="Aptos" panose="020B0004020202020204" pitchFamily="34" charset="0"/>
                <a:sym typeface="Arial"/>
              </a:rPr>
              <a:t>paese</a:t>
            </a:r>
            <a:r>
              <a:rPr lang="de-DE" dirty="0">
                <a:latin typeface="Aptos" panose="020B0004020202020204" pitchFamily="34" charset="0"/>
                <a:sym typeface="Arial"/>
              </a:rPr>
              <a:t> in </a:t>
            </a:r>
            <a:r>
              <a:rPr lang="de-DE" dirty="0" err="1">
                <a:latin typeface="Aptos" panose="020B0004020202020204" pitchFamily="34" charset="0"/>
                <a:sym typeface="Arial"/>
              </a:rPr>
              <a:t>questione</a:t>
            </a:r>
            <a:r>
              <a:rPr lang="de-DE" dirty="0">
                <a:latin typeface="Aptos" panose="020B0004020202020204" pitchFamily="34" charset="0"/>
                <a:sym typeface="Arial"/>
              </a:rPr>
              <a:t> </a:t>
            </a:r>
            <a:r>
              <a:rPr lang="de-DE" dirty="0" err="1">
                <a:latin typeface="Aptos" panose="020B0004020202020204" pitchFamily="34" charset="0"/>
                <a:sym typeface="Arial"/>
              </a:rPr>
              <a:t>devono</a:t>
            </a:r>
            <a:r>
              <a:rPr lang="de-DE" dirty="0">
                <a:latin typeface="Aptos" panose="020B0004020202020204" pitchFamily="34" charset="0"/>
                <a:sym typeface="Arial"/>
              </a:rPr>
              <a:t> </a:t>
            </a:r>
            <a:r>
              <a:rPr lang="de-DE" dirty="0" err="1">
                <a:latin typeface="Aptos" panose="020B0004020202020204" pitchFamily="34" charset="0"/>
                <a:sym typeface="Arial"/>
              </a:rPr>
              <a:t>essere</a:t>
            </a:r>
            <a:r>
              <a:rPr lang="de-DE" dirty="0">
                <a:latin typeface="Aptos" panose="020B0004020202020204" pitchFamily="34" charset="0"/>
                <a:sym typeface="Arial"/>
              </a:rPr>
              <a:t> </a:t>
            </a:r>
            <a:r>
              <a:rPr lang="de-DE" dirty="0" err="1">
                <a:latin typeface="Aptos" panose="020B0004020202020204" pitchFamily="34" charset="0"/>
                <a:sym typeface="Arial"/>
              </a:rPr>
              <a:t>respinte</a:t>
            </a:r>
            <a:r>
              <a:rPr lang="de-DE" dirty="0">
                <a:latin typeface="Aptos" panose="020B0004020202020204" pitchFamily="34" charset="0"/>
                <a:sym typeface="Arial"/>
              </a:rPr>
              <a:t>. </a:t>
            </a:r>
            <a:endParaRPr dirty="0">
              <a:latin typeface="Aptos" panose="020B0004020202020204" pitchFamily="34" charset="0"/>
            </a:endParaRPr>
          </a:p>
          <a:p>
            <a:pPr marL="457200" lvl="0" indent="-228600" algn="l" rtl="0">
              <a:lnSpc>
                <a:spcPct val="90000"/>
              </a:lnSpc>
              <a:spcBef>
                <a:spcPts val="3000"/>
              </a:spcBef>
              <a:spcAft>
                <a:spcPts val="0"/>
              </a:spcAft>
              <a:buClr>
                <a:srgbClr val="3F3F3F"/>
              </a:buClr>
              <a:buSzPts val="2000"/>
              <a:buFont typeface="Arial"/>
              <a:buNone/>
            </a:pPr>
            <a:endParaRPr dirty="0">
              <a:latin typeface="Aptos" panose="020B00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5"/>
          <p:cNvSpPr txBox="1">
            <a:spLocks noGrp="1"/>
          </p:cNvSpPr>
          <p:nvPr>
            <p:ph type="title"/>
          </p:nvPr>
        </p:nvSpPr>
        <p:spPr>
          <a:xfrm>
            <a:off x="594359" y="39531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Clausole</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esecuzione</a:t>
            </a:r>
            <a:r>
              <a:rPr lang="de-DE" dirty="0">
                <a:latin typeface="Aptos Serif" panose="02020604070405020304" pitchFamily="18" charset="0"/>
                <a:ea typeface="Arial"/>
                <a:cs typeface="Aptos Serif" panose="02020604070405020304" pitchFamily="18" charset="0"/>
                <a:sym typeface="Arial"/>
              </a:rPr>
              <a:t> del </a:t>
            </a:r>
            <a:r>
              <a:rPr lang="de-DE" dirty="0" err="1">
                <a:latin typeface="Aptos Serif" panose="02020604070405020304" pitchFamily="18" charset="0"/>
                <a:ea typeface="Arial"/>
                <a:cs typeface="Aptos Serif" panose="02020604070405020304" pitchFamily="18" charset="0"/>
                <a:sym typeface="Arial"/>
              </a:rPr>
              <a:t>contratto</a:t>
            </a:r>
            <a:endParaRPr dirty="0">
              <a:latin typeface="Aptos Serif" panose="02020604070405020304" pitchFamily="18" charset="0"/>
              <a:cs typeface="Aptos Serif" panose="02020604070405020304" pitchFamily="18" charset="0"/>
            </a:endParaRPr>
          </a:p>
        </p:txBody>
      </p:sp>
      <p:sp>
        <p:nvSpPr>
          <p:cNvPr id="469" name="Google Shape;469;p65"/>
          <p:cNvSpPr txBox="1">
            <a:spLocks noGrp="1"/>
          </p:cNvSpPr>
          <p:nvPr>
            <p:ph type="body" idx="1"/>
          </p:nvPr>
        </p:nvSpPr>
        <p:spPr>
          <a:xfrm>
            <a:off x="594359" y="2281918"/>
            <a:ext cx="6981036" cy="3708517"/>
          </a:xfrm>
          <a:prstGeom prst="rect">
            <a:avLst/>
          </a:prstGeom>
          <a:noFill/>
          <a:ln>
            <a:noFill/>
          </a:ln>
        </p:spPr>
        <p:txBody>
          <a:bodyPr spcFirstLastPara="1" wrap="square" lIns="0" tIns="228600" rIns="0" bIns="0" anchor="t" anchorCtr="0">
            <a:normAutofit lnSpcReduction="10000"/>
          </a:bodyPr>
          <a:lstStyle/>
          <a:p>
            <a:pPr marL="571500" lvl="0" indent="-342900" algn="l" rtl="0">
              <a:lnSpc>
                <a:spcPct val="100000"/>
              </a:lnSpc>
              <a:spcBef>
                <a:spcPts val="2200"/>
              </a:spcBef>
              <a:spcAft>
                <a:spcPts val="0"/>
              </a:spcAft>
              <a:buSzPts val="2400"/>
              <a:buFont typeface="Arial"/>
              <a:buChar char="•"/>
            </a:pPr>
            <a:r>
              <a:rPr lang="de-DE" b="0" dirty="0">
                <a:solidFill>
                  <a:schemeClr val="dk1"/>
                </a:solidFill>
                <a:latin typeface="Aptos" panose="020B0004020202020204" pitchFamily="34" charset="0"/>
                <a:sym typeface="Arial"/>
              </a:rPr>
              <a:t>Le </a:t>
            </a:r>
            <a:r>
              <a:rPr lang="de-DE" b="0" dirty="0" err="1">
                <a:solidFill>
                  <a:schemeClr val="dk1"/>
                </a:solidFill>
                <a:latin typeface="Aptos" panose="020B0004020202020204" pitchFamily="34" charset="0"/>
                <a:sym typeface="Arial"/>
              </a:rPr>
              <a:t>clausole</a:t>
            </a:r>
            <a:r>
              <a:rPr lang="de-DE" b="0" dirty="0">
                <a:solidFill>
                  <a:schemeClr val="dk1"/>
                </a:solidFill>
                <a:latin typeface="Aptos" panose="020B0004020202020204" pitchFamily="34" charset="0"/>
                <a:sym typeface="Arial"/>
              </a:rPr>
              <a:t> di </a:t>
            </a:r>
            <a:r>
              <a:rPr lang="de-DE" b="0" dirty="0" err="1">
                <a:solidFill>
                  <a:schemeClr val="dk1"/>
                </a:solidFill>
                <a:latin typeface="Aptos" panose="020B0004020202020204" pitchFamily="34" charset="0"/>
                <a:sym typeface="Arial"/>
              </a:rPr>
              <a:t>esecuzione</a:t>
            </a:r>
            <a:r>
              <a:rPr lang="de-DE" b="0" dirty="0">
                <a:solidFill>
                  <a:schemeClr val="dk1"/>
                </a:solidFill>
                <a:latin typeface="Aptos" panose="020B0004020202020204" pitchFamily="34" charset="0"/>
                <a:sym typeface="Arial"/>
              </a:rPr>
              <a:t> del </a:t>
            </a:r>
            <a:r>
              <a:rPr lang="de-DE" b="0" dirty="0" err="1">
                <a:solidFill>
                  <a:schemeClr val="dk1"/>
                </a:solidFill>
                <a:latin typeface="Aptos" panose="020B0004020202020204" pitchFamily="34" charset="0"/>
                <a:sym typeface="Arial"/>
              </a:rPr>
              <a:t>contratto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garantiscono</a:t>
            </a:r>
            <a:r>
              <a:rPr lang="de-DE" b="0" dirty="0">
                <a:solidFill>
                  <a:schemeClr val="dk1"/>
                </a:solidFill>
                <a:latin typeface="Aptos" panose="020B0004020202020204" pitchFamily="34" charset="0"/>
                <a:sym typeface="Arial"/>
              </a:rPr>
              <a:t> il </a:t>
            </a:r>
            <a:r>
              <a:rPr lang="de-DE" b="0" dirty="0" err="1">
                <a:solidFill>
                  <a:schemeClr val="dk1"/>
                </a:solidFill>
                <a:latin typeface="Aptos" panose="020B0004020202020204" pitchFamily="34" charset="0"/>
                <a:sym typeface="Arial"/>
              </a:rPr>
              <a:t>rispetto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degli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obblighi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sociali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ambientali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nell’adempimento</a:t>
            </a:r>
            <a:r>
              <a:rPr lang="de-DE" b="0" dirty="0">
                <a:solidFill>
                  <a:schemeClr val="dk1"/>
                </a:solidFill>
                <a:latin typeface="Aptos" panose="020B0004020202020204" pitchFamily="34" charset="0"/>
                <a:sym typeface="Arial"/>
              </a:rPr>
              <a:t> del </a:t>
            </a:r>
            <a:r>
              <a:rPr lang="de-DE" b="0" dirty="0" err="1">
                <a:solidFill>
                  <a:schemeClr val="dk1"/>
                </a:solidFill>
                <a:latin typeface="Aptos" panose="020B0004020202020204" pitchFamily="34" charset="0"/>
                <a:sym typeface="Arial"/>
              </a:rPr>
              <a:t>contratto</a:t>
            </a:r>
            <a:r>
              <a:rPr lang="de-DE" b="0" dirty="0">
                <a:solidFill>
                  <a:schemeClr val="dk1"/>
                </a:solidFill>
                <a:latin typeface="Aptos" panose="020B0004020202020204" pitchFamily="34" charset="0"/>
                <a:sym typeface="Arial"/>
              </a:rPr>
              <a:t>.</a:t>
            </a:r>
            <a:endParaRPr dirty="0">
              <a:latin typeface="Aptos" panose="020B0004020202020204" pitchFamily="34" charset="0"/>
            </a:endParaRPr>
          </a:p>
          <a:p>
            <a:pPr marL="571500" lvl="0" indent="-342900" algn="l" rtl="0">
              <a:lnSpc>
                <a:spcPct val="100000"/>
              </a:lnSpc>
              <a:spcBef>
                <a:spcPts val="2200"/>
              </a:spcBef>
              <a:spcAft>
                <a:spcPts val="0"/>
              </a:spcAft>
              <a:buSzPts val="2400"/>
              <a:buFont typeface="Arial"/>
              <a:buChar char="•"/>
            </a:pPr>
            <a:r>
              <a:rPr lang="de-DE" b="0" dirty="0" err="1">
                <a:solidFill>
                  <a:schemeClr val="dk1"/>
                </a:solidFill>
                <a:latin typeface="Aptos" panose="020B0004020202020204" pitchFamily="34" charset="0"/>
                <a:sym typeface="Arial"/>
              </a:rPr>
              <a:t>Devono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essere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correlate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all’oggetto</a:t>
            </a:r>
            <a:r>
              <a:rPr lang="de-DE" b="0" dirty="0">
                <a:solidFill>
                  <a:schemeClr val="dk1"/>
                </a:solidFill>
                <a:latin typeface="Aptos" panose="020B0004020202020204" pitchFamily="34" charset="0"/>
                <a:sym typeface="Arial"/>
              </a:rPr>
              <a:t> del </a:t>
            </a:r>
            <a:r>
              <a:rPr lang="de-DE" b="0" dirty="0" err="1">
                <a:solidFill>
                  <a:schemeClr val="dk1"/>
                </a:solidFill>
                <a:latin typeface="Aptos" panose="020B0004020202020204" pitchFamily="34" charset="0"/>
                <a:sym typeface="Arial"/>
              </a:rPr>
              <a:t>contratto</a:t>
            </a:r>
            <a:r>
              <a:rPr lang="de-DE" b="0" dirty="0">
                <a:solidFill>
                  <a:schemeClr val="dk1"/>
                </a:solidFill>
                <a:latin typeface="Aptos" panose="020B0004020202020204" pitchFamily="34" charset="0"/>
                <a:sym typeface="Arial"/>
              </a:rPr>
              <a:t>.</a:t>
            </a:r>
            <a:endParaRPr dirty="0">
              <a:latin typeface="Aptos" panose="020B0004020202020204" pitchFamily="34" charset="0"/>
            </a:endParaRPr>
          </a:p>
          <a:p>
            <a:pPr marL="571500" lvl="0" indent="-342900" algn="l" rtl="0">
              <a:lnSpc>
                <a:spcPct val="100000"/>
              </a:lnSpc>
              <a:spcBef>
                <a:spcPts val="2200"/>
              </a:spcBef>
              <a:spcAft>
                <a:spcPts val="0"/>
              </a:spcAft>
              <a:buSzPts val="2400"/>
              <a:buFont typeface="Arial"/>
              <a:buChar char="•"/>
            </a:pPr>
            <a:r>
              <a:rPr lang="de-DE" b="0" dirty="0">
                <a:solidFill>
                  <a:schemeClr val="dk1"/>
                </a:solidFill>
                <a:latin typeface="Aptos" panose="020B0004020202020204" pitchFamily="34" charset="0"/>
                <a:sym typeface="Arial"/>
              </a:rPr>
              <a:t>Durante la </a:t>
            </a:r>
            <a:r>
              <a:rPr lang="de-DE" b="0" dirty="0" err="1">
                <a:solidFill>
                  <a:schemeClr val="dk1"/>
                </a:solidFill>
                <a:latin typeface="Aptos" panose="020B0004020202020204" pitchFamily="34" charset="0"/>
                <a:sym typeface="Arial"/>
              </a:rPr>
              <a:t>procedura</a:t>
            </a:r>
            <a:r>
              <a:rPr lang="de-DE" b="0" dirty="0">
                <a:solidFill>
                  <a:schemeClr val="dk1"/>
                </a:solidFill>
                <a:latin typeface="Aptos" panose="020B0004020202020204" pitchFamily="34" charset="0"/>
                <a:sym typeface="Arial"/>
              </a:rPr>
              <a:t> di </a:t>
            </a:r>
            <a:r>
              <a:rPr lang="de-DE" b="0" dirty="0" err="1">
                <a:solidFill>
                  <a:schemeClr val="dk1"/>
                </a:solidFill>
                <a:latin typeface="Aptos" panose="020B0004020202020204" pitchFamily="34" charset="0"/>
                <a:sym typeface="Arial"/>
              </a:rPr>
              <a:t>appalto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gli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offerenti</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possono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essere</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invitati</a:t>
            </a:r>
            <a:r>
              <a:rPr lang="de-DE" b="0" dirty="0">
                <a:solidFill>
                  <a:schemeClr val="dk1"/>
                </a:solidFill>
                <a:latin typeface="Aptos" panose="020B0004020202020204" pitchFamily="34" charset="0"/>
                <a:sym typeface="Arial"/>
              </a:rPr>
              <a:t> a </a:t>
            </a:r>
            <a:r>
              <a:rPr lang="de-DE" b="0" dirty="0" err="1">
                <a:solidFill>
                  <a:schemeClr val="dk1"/>
                </a:solidFill>
                <a:latin typeface="Aptos" panose="020B0004020202020204" pitchFamily="34" charset="0"/>
                <a:sym typeface="Arial"/>
              </a:rPr>
              <a:t>confermare</a:t>
            </a:r>
            <a:r>
              <a:rPr lang="de-DE" b="0" dirty="0">
                <a:solidFill>
                  <a:schemeClr val="dk1"/>
                </a:solidFill>
                <a:latin typeface="Aptos" panose="020B0004020202020204" pitchFamily="34" charset="0"/>
                <a:sym typeface="Arial"/>
              </a:rPr>
              <a:t> la </a:t>
            </a:r>
            <a:r>
              <a:rPr lang="de-DE" b="0" dirty="0" err="1">
                <a:solidFill>
                  <a:schemeClr val="dk1"/>
                </a:solidFill>
                <a:latin typeface="Aptos" panose="020B0004020202020204" pitchFamily="34" charset="0"/>
                <a:sym typeface="Arial"/>
              </a:rPr>
              <a:t>loro</a:t>
            </a:r>
            <a:r>
              <a:rPr lang="de-DE" b="0" dirty="0">
                <a:solidFill>
                  <a:schemeClr val="dk1"/>
                </a:solidFill>
                <a:latin typeface="Aptos" panose="020B0004020202020204" pitchFamily="34" charset="0"/>
                <a:sym typeface="Arial"/>
              </a:rPr>
              <a:t> </a:t>
            </a:r>
            <a:r>
              <a:rPr lang="de-DE" b="0" dirty="0" err="1">
                <a:solidFill>
                  <a:schemeClr val="dk1"/>
                </a:solidFill>
                <a:latin typeface="Aptos" panose="020B0004020202020204" pitchFamily="34" charset="0"/>
                <a:sym typeface="Arial"/>
              </a:rPr>
              <a:t>conformità</a:t>
            </a:r>
            <a:r>
              <a:rPr lang="de-DE" b="0" dirty="0">
                <a:solidFill>
                  <a:schemeClr val="dk1"/>
                </a:solidFill>
                <a:latin typeface="Aptos" panose="020B0004020202020204" pitchFamily="34" charset="0"/>
                <a:sym typeface="Arial"/>
              </a:rPr>
              <a:t>.</a:t>
            </a:r>
            <a:endParaRPr dirty="0">
              <a:latin typeface="Aptos" panose="020B00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6"/>
          <p:cNvSpPr txBox="1">
            <a:spLocks noGrp="1"/>
          </p:cNvSpPr>
          <p:nvPr>
            <p:ph type="title"/>
          </p:nvPr>
        </p:nvSpPr>
        <p:spPr>
          <a:xfrm>
            <a:off x="594359" y="39531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Impostazione</a:t>
            </a:r>
            <a:r>
              <a:rPr lang="de-DE" dirty="0">
                <a:latin typeface="Aptos Serif" panose="02020604070405020304" pitchFamily="18" charset="0"/>
                <a:ea typeface="Arial"/>
                <a:cs typeface="Aptos Serif" panose="02020604070405020304" pitchFamily="18" charset="0"/>
                <a:sym typeface="Arial"/>
              </a:rPr>
              <a:t> </a:t>
            </a:r>
            <a:r>
              <a:rPr lang="de-DE" sz="4400" dirty="0">
                <a:solidFill>
                  <a:srgbClr val="3F3F3F"/>
                </a:solidFill>
                <a:latin typeface="Aptos Serif" panose="02020604070405020304" pitchFamily="18" charset="0"/>
                <a:ea typeface="Arial"/>
                <a:cs typeface="Aptos Serif" panose="02020604070405020304" pitchFamily="18" charset="0"/>
                <a:sym typeface="Arial"/>
              </a:rPr>
              <a:t>delle </a:t>
            </a:r>
            <a:r>
              <a:rPr lang="de-DE" sz="4400" dirty="0" err="1">
                <a:solidFill>
                  <a:srgbClr val="3F3F3F"/>
                </a:solidFill>
                <a:latin typeface="Aptos Serif" panose="02020604070405020304" pitchFamily="18" charset="0"/>
                <a:ea typeface="Arial"/>
                <a:cs typeface="Aptos Serif" panose="02020604070405020304" pitchFamily="18" charset="0"/>
                <a:sym typeface="Arial"/>
              </a:rPr>
              <a:t>clausole</a:t>
            </a:r>
            <a:r>
              <a:rPr lang="de-DE" sz="4400" dirty="0">
                <a:solidFill>
                  <a:srgbClr val="3F3F3F"/>
                </a:solidFill>
                <a:latin typeface="Aptos Serif" panose="02020604070405020304" pitchFamily="18" charset="0"/>
                <a:ea typeface="Arial"/>
                <a:cs typeface="Aptos Serif" panose="02020604070405020304" pitchFamily="18" charset="0"/>
                <a:sym typeface="Arial"/>
              </a:rPr>
              <a:t> di </a:t>
            </a:r>
            <a:r>
              <a:rPr lang="de-DE" sz="4400" dirty="0" err="1">
                <a:solidFill>
                  <a:srgbClr val="3F3F3F"/>
                </a:solidFill>
                <a:latin typeface="Aptos Serif" panose="02020604070405020304" pitchFamily="18" charset="0"/>
                <a:ea typeface="Arial"/>
                <a:cs typeface="Aptos Serif" panose="02020604070405020304" pitchFamily="18" charset="0"/>
                <a:sym typeface="Arial"/>
              </a:rPr>
              <a:t>esecuzione</a:t>
            </a:r>
            <a:r>
              <a:rPr lang="de-DE" sz="4400" dirty="0">
                <a:solidFill>
                  <a:srgbClr val="3F3F3F"/>
                </a:solidFill>
                <a:latin typeface="Aptos Serif" panose="02020604070405020304" pitchFamily="18" charset="0"/>
                <a:ea typeface="Arial"/>
                <a:cs typeface="Aptos Serif" panose="02020604070405020304" pitchFamily="18" charset="0"/>
                <a:sym typeface="Arial"/>
              </a:rPr>
              <a:t> del </a:t>
            </a:r>
            <a:r>
              <a:rPr lang="de-DE" sz="4400" dirty="0" err="1">
                <a:solidFill>
                  <a:srgbClr val="3F3F3F"/>
                </a:solidFill>
                <a:latin typeface="Aptos Serif" panose="02020604070405020304" pitchFamily="18" charset="0"/>
                <a:ea typeface="Arial"/>
                <a:cs typeface="Aptos Serif" panose="02020604070405020304" pitchFamily="18" charset="0"/>
                <a:sym typeface="Arial"/>
              </a:rPr>
              <a:t>contratto</a:t>
            </a:r>
            <a:endParaRPr dirty="0">
              <a:latin typeface="Aptos Serif" panose="02020604070405020304" pitchFamily="18" charset="0"/>
              <a:ea typeface="Arial"/>
              <a:cs typeface="Aptos Serif" panose="02020604070405020304" pitchFamily="18" charset="0"/>
              <a:sym typeface="Arial"/>
            </a:endParaRPr>
          </a:p>
        </p:txBody>
      </p:sp>
      <p:sp>
        <p:nvSpPr>
          <p:cNvPr id="476" name="Google Shape;476;p66"/>
          <p:cNvSpPr txBox="1">
            <a:spLocks noGrp="1"/>
          </p:cNvSpPr>
          <p:nvPr>
            <p:ph type="body" idx="1"/>
          </p:nvPr>
        </p:nvSpPr>
        <p:spPr>
          <a:xfrm>
            <a:off x="594359" y="2281918"/>
            <a:ext cx="6981036" cy="3708517"/>
          </a:xfrm>
          <a:prstGeom prst="rect">
            <a:avLst/>
          </a:prstGeom>
          <a:noFill/>
          <a:ln>
            <a:noFill/>
          </a:ln>
        </p:spPr>
        <p:txBody>
          <a:bodyPr spcFirstLastPara="1" wrap="square" lIns="0" tIns="228600" rIns="0" bIns="0" anchor="t" anchorCtr="0">
            <a:normAutofit/>
          </a:bodyPr>
          <a:lstStyle/>
          <a:p>
            <a:pPr marL="571500" lvl="0" indent="-342900" algn="l" rtl="0">
              <a:lnSpc>
                <a:spcPct val="100000"/>
              </a:lnSpc>
              <a:spcBef>
                <a:spcPts val="2200"/>
              </a:spcBef>
              <a:spcAft>
                <a:spcPts val="0"/>
              </a:spcAft>
              <a:buSzPts val="2400"/>
              <a:buFont typeface="Arial"/>
              <a:buChar char="•"/>
            </a:pPr>
            <a:r>
              <a:rPr lang="de-DE" b="0" dirty="0" err="1">
                <a:solidFill>
                  <a:schemeClr val="dk1"/>
                </a:solidFill>
                <a:latin typeface="Aptos" panose="020B0004020202020204" pitchFamily="34" charset="0"/>
                <a:sym typeface="Arial"/>
              </a:rPr>
              <a:t>Esempi</a:t>
            </a:r>
            <a:endParaRPr b="0" dirty="0">
              <a:solidFill>
                <a:schemeClr val="dk1"/>
              </a:solidFill>
              <a:latin typeface="Aptos" panose="020B0004020202020204" pitchFamily="34" charset="0"/>
              <a:sym typeface="Arial"/>
            </a:endParaRPr>
          </a:p>
          <a:p>
            <a:pPr marL="1028700" lvl="1" indent="-342900" algn="l" rtl="0">
              <a:lnSpc>
                <a:spcPct val="100000"/>
              </a:lnSpc>
              <a:spcBef>
                <a:spcPts val="600"/>
              </a:spcBef>
              <a:spcAft>
                <a:spcPts val="0"/>
              </a:spcAft>
              <a:buSzPts val="2000"/>
              <a:buFont typeface="Arial"/>
              <a:buChar char="•"/>
            </a:pPr>
            <a:r>
              <a:rPr lang="de-DE" dirty="0">
                <a:solidFill>
                  <a:schemeClr val="dk1"/>
                </a:solidFill>
                <a:latin typeface="Arial"/>
                <a:ea typeface="Arial"/>
                <a:cs typeface="Arial"/>
                <a:sym typeface="Arial"/>
              </a:rPr>
              <a:t>Contratto di </a:t>
            </a:r>
            <a:r>
              <a:rPr lang="de-DE" dirty="0" err="1">
                <a:solidFill>
                  <a:schemeClr val="dk1"/>
                </a:solidFill>
                <a:latin typeface="Arial"/>
                <a:ea typeface="Arial"/>
                <a:cs typeface="Arial"/>
                <a:sym typeface="Arial"/>
              </a:rPr>
              <a:t>fornitura</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gli</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indumenti</a:t>
            </a:r>
            <a:r>
              <a:rPr lang="de-DE" dirty="0">
                <a:solidFill>
                  <a:schemeClr val="dk1"/>
                </a:solidFill>
                <a:latin typeface="Arial"/>
                <a:ea typeface="Arial"/>
                <a:cs typeface="Arial"/>
                <a:sym typeface="Arial"/>
              </a:rPr>
              <a:t> da </a:t>
            </a:r>
            <a:r>
              <a:rPr lang="de-DE" dirty="0" err="1">
                <a:solidFill>
                  <a:schemeClr val="dk1"/>
                </a:solidFill>
                <a:latin typeface="Arial"/>
                <a:ea typeface="Arial"/>
                <a:cs typeface="Arial"/>
                <a:sym typeface="Arial"/>
              </a:rPr>
              <a:t>lavoro</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forniti</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nell’ambito</a:t>
            </a:r>
            <a:r>
              <a:rPr lang="de-DE" dirty="0">
                <a:solidFill>
                  <a:schemeClr val="dk1"/>
                </a:solidFill>
                <a:latin typeface="Arial"/>
                <a:ea typeface="Arial"/>
                <a:cs typeface="Arial"/>
                <a:sym typeface="Arial"/>
              </a:rPr>
              <a:t> del </a:t>
            </a:r>
            <a:r>
              <a:rPr lang="de-DE" dirty="0" err="1">
                <a:solidFill>
                  <a:schemeClr val="dk1"/>
                </a:solidFill>
                <a:latin typeface="Arial"/>
                <a:ea typeface="Arial"/>
                <a:cs typeface="Arial"/>
                <a:sym typeface="Arial"/>
              </a:rPr>
              <a:t>contratto</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devono</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essere</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stati</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prodotti</a:t>
            </a:r>
            <a:r>
              <a:rPr lang="de-DE" dirty="0">
                <a:solidFill>
                  <a:schemeClr val="dk1"/>
                </a:solidFill>
                <a:latin typeface="Arial"/>
                <a:ea typeface="Arial"/>
                <a:cs typeface="Arial"/>
                <a:sym typeface="Arial"/>
              </a:rPr>
              <a:t> in </a:t>
            </a:r>
            <a:r>
              <a:rPr lang="de-DE" dirty="0" err="1">
                <a:solidFill>
                  <a:schemeClr val="dk1"/>
                </a:solidFill>
                <a:latin typeface="Arial"/>
                <a:ea typeface="Arial"/>
                <a:cs typeface="Arial"/>
                <a:sym typeface="Arial"/>
              </a:rPr>
              <a:t>conformità</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con</a:t>
            </a:r>
            <a:r>
              <a:rPr lang="de-DE" dirty="0">
                <a:solidFill>
                  <a:schemeClr val="dk1"/>
                </a:solidFill>
                <a:latin typeface="Arial"/>
                <a:ea typeface="Arial"/>
                <a:cs typeface="Arial"/>
                <a:sym typeface="Arial"/>
              </a:rPr>
              <a:t> le </a:t>
            </a:r>
            <a:r>
              <a:rPr lang="de-DE" dirty="0" err="1">
                <a:solidFill>
                  <a:schemeClr val="dk1"/>
                </a:solidFill>
                <a:latin typeface="Arial"/>
                <a:ea typeface="Arial"/>
                <a:cs typeface="Arial"/>
                <a:sym typeface="Arial"/>
              </a:rPr>
              <a:t>convenzioni</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fondamentali</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dell’ILO</a:t>
            </a:r>
            <a:r>
              <a:rPr lang="de-DE" dirty="0">
                <a:solidFill>
                  <a:schemeClr val="dk1"/>
                </a:solidFill>
                <a:latin typeface="Arial"/>
                <a:ea typeface="Arial"/>
                <a:cs typeface="Arial"/>
                <a:sym typeface="Arial"/>
              </a:rPr>
              <a:t>.</a:t>
            </a:r>
            <a:endParaRPr dirty="0"/>
          </a:p>
          <a:p>
            <a:pPr marL="1028700" lvl="1" indent="-342900" algn="l" rtl="0">
              <a:lnSpc>
                <a:spcPct val="100000"/>
              </a:lnSpc>
              <a:spcBef>
                <a:spcPts val="600"/>
              </a:spcBef>
              <a:spcAft>
                <a:spcPts val="0"/>
              </a:spcAft>
              <a:buSzPts val="2000"/>
              <a:buFont typeface="Arial"/>
              <a:buChar char="•"/>
            </a:pPr>
            <a:r>
              <a:rPr lang="de-DE" dirty="0">
                <a:solidFill>
                  <a:schemeClr val="dk1"/>
                </a:solidFill>
                <a:latin typeface="Arial"/>
                <a:ea typeface="Arial"/>
                <a:cs typeface="Arial"/>
                <a:sym typeface="Arial"/>
              </a:rPr>
              <a:t>Contratto di </a:t>
            </a:r>
            <a:r>
              <a:rPr lang="de-DE" dirty="0" err="1">
                <a:solidFill>
                  <a:schemeClr val="dk1"/>
                </a:solidFill>
                <a:latin typeface="Arial"/>
                <a:ea typeface="Arial"/>
                <a:cs typeface="Arial"/>
                <a:sym typeface="Arial"/>
              </a:rPr>
              <a:t>prestazione</a:t>
            </a:r>
            <a:r>
              <a:rPr lang="de-DE" dirty="0">
                <a:solidFill>
                  <a:schemeClr val="dk1"/>
                </a:solidFill>
                <a:latin typeface="Arial"/>
                <a:ea typeface="Arial"/>
                <a:cs typeface="Arial"/>
                <a:sym typeface="Arial"/>
              </a:rPr>
              <a:t> di servizi: </a:t>
            </a:r>
            <a:r>
              <a:rPr lang="de-DE" dirty="0" err="1">
                <a:solidFill>
                  <a:schemeClr val="dk1"/>
                </a:solidFill>
                <a:latin typeface="Arial"/>
                <a:ea typeface="Arial"/>
                <a:cs typeface="Arial"/>
                <a:sym typeface="Arial"/>
              </a:rPr>
              <a:t>formazione</a:t>
            </a:r>
            <a:r>
              <a:rPr lang="de-DE" dirty="0">
                <a:solidFill>
                  <a:schemeClr val="dk1"/>
                </a:solidFill>
                <a:latin typeface="Arial"/>
                <a:ea typeface="Arial"/>
                <a:cs typeface="Arial"/>
                <a:sym typeface="Arial"/>
              </a:rPr>
              <a:t> del personale in </a:t>
            </a:r>
            <a:r>
              <a:rPr lang="de-DE" dirty="0" err="1">
                <a:solidFill>
                  <a:schemeClr val="dk1"/>
                </a:solidFill>
                <a:latin typeface="Arial"/>
                <a:ea typeface="Arial"/>
                <a:cs typeface="Arial"/>
                <a:sym typeface="Arial"/>
              </a:rPr>
              <a:t>merito</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agli</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aspetti</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ambientali</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dei</a:t>
            </a:r>
            <a:r>
              <a:rPr lang="de-DE" dirty="0">
                <a:solidFill>
                  <a:schemeClr val="dk1"/>
                </a:solidFill>
                <a:latin typeface="Arial"/>
                <a:ea typeface="Arial"/>
                <a:cs typeface="Arial"/>
                <a:sym typeface="Arial"/>
              </a:rPr>
              <a:t> servizi di </a:t>
            </a:r>
            <a:r>
              <a:rPr lang="de-DE" dirty="0" err="1">
                <a:solidFill>
                  <a:schemeClr val="dk1"/>
                </a:solidFill>
                <a:latin typeface="Arial"/>
                <a:ea typeface="Arial"/>
                <a:cs typeface="Arial"/>
                <a:sym typeface="Arial"/>
              </a:rPr>
              <a:t>pulizia</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dosaggio</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dei</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detergenti</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effetti</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sulla</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salute</a:t>
            </a:r>
            <a:r>
              <a:rPr lang="de-DE" dirty="0">
                <a:solidFill>
                  <a:schemeClr val="dk1"/>
                </a:solidFill>
                <a:latin typeface="Arial"/>
                <a:ea typeface="Arial"/>
                <a:cs typeface="Arial"/>
                <a:sym typeface="Arial"/>
              </a:rPr>
              <a:t>, </a:t>
            </a:r>
            <a:r>
              <a:rPr lang="de-DE" dirty="0" err="1">
                <a:solidFill>
                  <a:schemeClr val="dk1"/>
                </a:solidFill>
                <a:latin typeface="Arial"/>
                <a:ea typeface="Arial"/>
                <a:cs typeface="Arial"/>
                <a:sym typeface="Arial"/>
              </a:rPr>
              <a:t>ecc</a:t>
            </a:r>
            <a:r>
              <a:rPr lang="de-DE" dirty="0">
                <a:solidFill>
                  <a:schemeClr val="dk1"/>
                </a:solidFill>
                <a:latin typeface="Arial"/>
                <a:ea typeface="Arial"/>
                <a:cs typeface="Arial"/>
                <a:sym typeface="Arial"/>
              </a:rPr>
              <a:t>.).</a:t>
            </a:r>
            <a:endParaRPr dirty="0"/>
          </a:p>
          <a:p>
            <a:pPr marL="1028700" lvl="1" indent="-215900" algn="l" rtl="0">
              <a:lnSpc>
                <a:spcPct val="100000"/>
              </a:lnSpc>
              <a:spcBef>
                <a:spcPts val="600"/>
              </a:spcBef>
              <a:spcAft>
                <a:spcPts val="0"/>
              </a:spcAft>
              <a:buSzPts val="2000"/>
              <a:buFont typeface="Arial"/>
              <a:buNone/>
            </a:pPr>
            <a:endParaRPr dirty="0">
              <a:solidFill>
                <a:schemeClr val="dk1"/>
              </a:solidFill>
            </a:endParaRPr>
          </a:p>
          <a:p>
            <a:pPr marL="1028700" lvl="1" indent="-215900" algn="l" rtl="0">
              <a:lnSpc>
                <a:spcPct val="100000"/>
              </a:lnSpc>
              <a:spcBef>
                <a:spcPts val="600"/>
              </a:spcBef>
              <a:spcAft>
                <a:spcPts val="0"/>
              </a:spcAft>
              <a:buSzPts val="2000"/>
              <a:buFont typeface="Arial"/>
              <a:buNone/>
            </a:pPr>
            <a:endParaRPr b="0" dirty="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7"/>
          <p:cNvSpPr txBox="1">
            <a:spLocks noGrp="1"/>
          </p:cNvSpPr>
          <p:nvPr>
            <p:ph type="title"/>
          </p:nvPr>
        </p:nvSpPr>
        <p:spPr>
          <a:xfrm>
            <a:off x="594359" y="463367"/>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Applicazione</a:t>
            </a:r>
            <a:r>
              <a:rPr lang="de-DE" dirty="0">
                <a:latin typeface="Aptos Serif" panose="02020604070405020304" pitchFamily="18" charset="0"/>
                <a:ea typeface="Arial"/>
                <a:cs typeface="Aptos Serif" panose="02020604070405020304" pitchFamily="18" charset="0"/>
                <a:sym typeface="Arial"/>
              </a:rPr>
              <a:t> delle </a:t>
            </a:r>
            <a:r>
              <a:rPr lang="de-DE" dirty="0" err="1">
                <a:latin typeface="Aptos Serif" panose="02020604070405020304" pitchFamily="18" charset="0"/>
                <a:ea typeface="Arial"/>
                <a:cs typeface="Aptos Serif" panose="02020604070405020304" pitchFamily="18" charset="0"/>
                <a:sym typeface="Arial"/>
              </a:rPr>
              <a:t>clausole</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adempimento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contrattuale</a:t>
            </a:r>
            <a:endParaRPr dirty="0">
              <a:latin typeface="Aptos Serif" panose="02020604070405020304" pitchFamily="18" charset="0"/>
              <a:cs typeface="Aptos Serif" panose="02020604070405020304" pitchFamily="18" charset="0"/>
            </a:endParaRPr>
          </a:p>
        </p:txBody>
      </p:sp>
      <p:sp>
        <p:nvSpPr>
          <p:cNvPr id="483" name="Google Shape;483;p67"/>
          <p:cNvSpPr txBox="1">
            <a:spLocks noGrp="1"/>
          </p:cNvSpPr>
          <p:nvPr>
            <p:ph type="body" idx="1"/>
          </p:nvPr>
        </p:nvSpPr>
        <p:spPr>
          <a:xfrm>
            <a:off x="594359" y="2281918"/>
            <a:ext cx="6981036" cy="3708517"/>
          </a:xfrm>
          <a:prstGeom prst="rect">
            <a:avLst/>
          </a:prstGeom>
          <a:noFill/>
          <a:ln>
            <a:noFill/>
          </a:ln>
        </p:spPr>
        <p:txBody>
          <a:bodyPr spcFirstLastPara="1" wrap="square" lIns="0" tIns="228600" rIns="0" bIns="0" anchor="t" anchorCtr="0">
            <a:normAutofit fontScale="92500" lnSpcReduction="20000"/>
          </a:bodyPr>
          <a:lstStyle/>
          <a:p>
            <a:pPr marL="1028700" lvl="1" indent="-342900" algn="l" rtl="0">
              <a:lnSpc>
                <a:spcPct val="100000"/>
              </a:lnSpc>
              <a:spcBef>
                <a:spcPts val="600"/>
              </a:spcBef>
              <a:spcAft>
                <a:spcPts val="0"/>
              </a:spcAft>
              <a:buSzPct val="108108"/>
              <a:buFont typeface="Arial"/>
              <a:buChar char="•"/>
            </a:pPr>
            <a:r>
              <a:rPr lang="de-DE" dirty="0">
                <a:solidFill>
                  <a:schemeClr val="dk1"/>
                </a:solidFill>
                <a:latin typeface="Aptos" panose="020B0004020202020204" pitchFamily="34" charset="0"/>
                <a:sym typeface="Arial"/>
              </a:rPr>
              <a:t>Le </a:t>
            </a:r>
            <a:r>
              <a:rPr lang="de-DE" dirty="0" err="1">
                <a:solidFill>
                  <a:schemeClr val="dk1"/>
                </a:solidFill>
                <a:latin typeface="Aptos" panose="020B0004020202020204" pitchFamily="34" charset="0"/>
                <a:sym typeface="Arial"/>
              </a:rPr>
              <a:t>clausole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contrattuali</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dovrebbero</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includere</a:t>
            </a:r>
            <a:r>
              <a:rPr lang="de-DE" dirty="0">
                <a:solidFill>
                  <a:schemeClr val="dk1"/>
                </a:solidFill>
                <a:latin typeface="Aptos" panose="020B0004020202020204" pitchFamily="34" charset="0"/>
                <a:sym typeface="Arial"/>
              </a:rPr>
              <a:t> quanto </a:t>
            </a:r>
            <a:r>
              <a:rPr lang="de-DE" dirty="0" err="1">
                <a:solidFill>
                  <a:schemeClr val="dk1"/>
                </a:solidFill>
                <a:latin typeface="Aptos" panose="020B0004020202020204" pitchFamily="34" charset="0"/>
                <a:sym typeface="Arial"/>
              </a:rPr>
              <a:t>segue</a:t>
            </a:r>
            <a:r>
              <a:rPr lang="de-DE" dirty="0">
                <a:solidFill>
                  <a:schemeClr val="dk1"/>
                </a:solidFill>
                <a:latin typeface="Aptos" panose="020B0004020202020204" pitchFamily="34" charset="0"/>
                <a:sym typeface="Arial"/>
              </a:rPr>
              <a:t>:</a:t>
            </a:r>
            <a:endParaRPr dirty="0">
              <a:latin typeface="Aptos" panose="020B0004020202020204" pitchFamily="34" charset="0"/>
            </a:endParaRPr>
          </a:p>
          <a:p>
            <a:pPr marL="1485900" lvl="2" indent="-342900" algn="l" rtl="0">
              <a:lnSpc>
                <a:spcPct val="100000"/>
              </a:lnSpc>
              <a:spcBef>
                <a:spcPts val="1800"/>
              </a:spcBef>
              <a:spcAft>
                <a:spcPts val="0"/>
              </a:spcAft>
              <a:buSzPct val="108108"/>
              <a:buFont typeface="Arial"/>
              <a:buChar char="•"/>
            </a:pPr>
            <a:r>
              <a:rPr lang="de-DE" dirty="0">
                <a:solidFill>
                  <a:schemeClr val="dk1"/>
                </a:solidFill>
                <a:latin typeface="Aptos" panose="020B0004020202020204" pitchFamily="34" charset="0"/>
                <a:sym typeface="Arial"/>
              </a:rPr>
              <a:t>Cosa </a:t>
            </a:r>
            <a:r>
              <a:rPr lang="de-DE" dirty="0" err="1">
                <a:solidFill>
                  <a:schemeClr val="dk1"/>
                </a:solidFill>
                <a:latin typeface="Aptos" panose="020B0004020202020204" pitchFamily="34" charset="0"/>
                <a:sym typeface="Arial"/>
              </a:rPr>
              <a:t>deve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essere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fatto</a:t>
            </a:r>
            <a:r>
              <a:rPr lang="de-DE" dirty="0">
                <a:solidFill>
                  <a:schemeClr val="dk1"/>
                </a:solidFill>
                <a:latin typeface="Aptos" panose="020B0004020202020204" pitchFamily="34" charset="0"/>
                <a:sym typeface="Arial"/>
              </a:rPr>
              <a:t>?</a:t>
            </a:r>
            <a:endParaRPr dirty="0">
              <a:latin typeface="Aptos" panose="020B0004020202020204" pitchFamily="34" charset="0"/>
            </a:endParaRPr>
          </a:p>
          <a:p>
            <a:pPr marL="1485900" lvl="2" indent="-342900" algn="l" rtl="0">
              <a:lnSpc>
                <a:spcPct val="100000"/>
              </a:lnSpc>
              <a:spcBef>
                <a:spcPts val="1800"/>
              </a:spcBef>
              <a:spcAft>
                <a:spcPts val="0"/>
              </a:spcAft>
              <a:buSzPct val="108108"/>
              <a:buFont typeface="Arial"/>
              <a:buChar char="•"/>
            </a:pPr>
            <a:r>
              <a:rPr lang="de-DE" dirty="0">
                <a:solidFill>
                  <a:schemeClr val="dk1"/>
                </a:solidFill>
                <a:latin typeface="Aptos" panose="020B0004020202020204" pitchFamily="34" charset="0"/>
                <a:sym typeface="Arial"/>
              </a:rPr>
              <a:t>Chi </a:t>
            </a:r>
            <a:r>
              <a:rPr lang="de-DE" dirty="0" err="1">
                <a:solidFill>
                  <a:schemeClr val="dk1"/>
                </a:solidFill>
                <a:latin typeface="Aptos" panose="020B0004020202020204" pitchFamily="34" charset="0"/>
                <a:sym typeface="Arial"/>
              </a:rPr>
              <a:t>deve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farlo</a:t>
            </a:r>
            <a:endParaRPr dirty="0">
              <a:solidFill>
                <a:schemeClr val="dk1"/>
              </a:solidFill>
              <a:latin typeface="Aptos" panose="020B0004020202020204" pitchFamily="34" charset="0"/>
              <a:sym typeface="Arial"/>
            </a:endParaRPr>
          </a:p>
          <a:p>
            <a:pPr marL="1485900" lvl="2" indent="-342900" algn="l" rtl="0">
              <a:lnSpc>
                <a:spcPct val="100000"/>
              </a:lnSpc>
              <a:spcBef>
                <a:spcPts val="1800"/>
              </a:spcBef>
              <a:spcAft>
                <a:spcPts val="0"/>
              </a:spcAft>
              <a:buSzPct val="108108"/>
              <a:buFont typeface="Arial"/>
              <a:buChar char="•"/>
            </a:pPr>
            <a:r>
              <a:rPr lang="de-DE" dirty="0">
                <a:solidFill>
                  <a:schemeClr val="dk1"/>
                </a:solidFill>
                <a:latin typeface="Aptos" panose="020B0004020202020204" pitchFamily="34" charset="0"/>
                <a:sym typeface="Arial"/>
              </a:rPr>
              <a:t>Come </a:t>
            </a:r>
            <a:r>
              <a:rPr lang="de-DE" dirty="0" err="1">
                <a:solidFill>
                  <a:schemeClr val="dk1"/>
                </a:solidFill>
                <a:latin typeface="Aptos" panose="020B0004020202020204" pitchFamily="34" charset="0"/>
                <a:sym typeface="Arial"/>
              </a:rPr>
              <a:t>viene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verificato</a:t>
            </a:r>
            <a:r>
              <a:rPr lang="de-DE" dirty="0">
                <a:solidFill>
                  <a:schemeClr val="dk1"/>
                </a:solidFill>
                <a:latin typeface="Aptos" panose="020B0004020202020204" pitchFamily="34" charset="0"/>
                <a:sym typeface="Arial"/>
              </a:rPr>
              <a:t>?</a:t>
            </a:r>
            <a:br>
              <a:rPr lang="de-DE" dirty="0">
                <a:solidFill>
                  <a:schemeClr val="dk1"/>
                </a:solidFill>
                <a:latin typeface="Aptos" panose="020B0004020202020204" pitchFamily="34" charset="0"/>
                <a:sym typeface="Arial"/>
              </a:rPr>
            </a:br>
            <a:endParaRPr dirty="0">
              <a:solidFill>
                <a:schemeClr val="dk1"/>
              </a:solidFill>
              <a:latin typeface="Aptos" panose="020B0004020202020204" pitchFamily="34" charset="0"/>
              <a:sym typeface="Arial"/>
            </a:endParaRPr>
          </a:p>
          <a:p>
            <a:pPr marL="1028700" lvl="1" indent="-342900" algn="l" rtl="0">
              <a:lnSpc>
                <a:spcPct val="100000"/>
              </a:lnSpc>
              <a:spcBef>
                <a:spcPts val="600"/>
              </a:spcBef>
              <a:spcAft>
                <a:spcPts val="0"/>
              </a:spcAft>
              <a:buSzPct val="108108"/>
              <a:buFont typeface="Arial"/>
              <a:buChar char="•"/>
            </a:pPr>
            <a:r>
              <a:rPr lang="de-DE" dirty="0">
                <a:solidFill>
                  <a:schemeClr val="dk1"/>
                </a:solidFill>
                <a:latin typeface="Aptos" panose="020B0004020202020204" pitchFamily="34" charset="0"/>
                <a:sym typeface="Arial"/>
              </a:rPr>
              <a:t>In </a:t>
            </a:r>
            <a:r>
              <a:rPr lang="de-DE" dirty="0" err="1">
                <a:solidFill>
                  <a:schemeClr val="dk1"/>
                </a:solidFill>
                <a:latin typeface="Aptos" panose="020B0004020202020204" pitchFamily="34" charset="0"/>
                <a:sym typeface="Arial"/>
              </a:rPr>
              <a:t>alcuni</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casi</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possono</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essere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opportuni</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audit</a:t>
            </a:r>
            <a:r>
              <a:rPr lang="de-DE" dirty="0">
                <a:solidFill>
                  <a:schemeClr val="dk1"/>
                </a:solidFill>
                <a:latin typeface="Aptos" panose="020B0004020202020204" pitchFamily="34" charset="0"/>
                <a:sym typeface="Arial"/>
              </a:rPr>
              <a:t>/</a:t>
            </a:r>
            <a:r>
              <a:rPr lang="de-DE" dirty="0" err="1">
                <a:solidFill>
                  <a:schemeClr val="dk1"/>
                </a:solidFill>
                <a:latin typeface="Aptos" panose="020B0004020202020204" pitchFamily="34" charset="0"/>
                <a:sym typeface="Arial"/>
              </a:rPr>
              <a:t>controlli</a:t>
            </a:r>
            <a:r>
              <a:rPr lang="de-DE" dirty="0">
                <a:solidFill>
                  <a:schemeClr val="dk1"/>
                </a:solidFill>
                <a:latin typeface="Aptos" panose="020B0004020202020204" pitchFamily="34" charset="0"/>
                <a:sym typeface="Arial"/>
              </a:rPr>
              <a:t>/</a:t>
            </a:r>
            <a:r>
              <a:rPr lang="de-DE" dirty="0" err="1">
                <a:solidFill>
                  <a:schemeClr val="dk1"/>
                </a:solidFill>
                <a:latin typeface="Aptos" panose="020B0004020202020204" pitchFamily="34" charset="0"/>
                <a:sym typeface="Arial"/>
              </a:rPr>
              <a:t>certificazioni</a:t>
            </a:r>
            <a:r>
              <a:rPr lang="de-DE" dirty="0">
                <a:solidFill>
                  <a:schemeClr val="dk1"/>
                </a:solidFill>
                <a:latin typeface="Aptos" panose="020B0004020202020204" pitchFamily="34" charset="0"/>
                <a:sym typeface="Arial"/>
              </a:rPr>
              <a:t> da </a:t>
            </a:r>
            <a:r>
              <a:rPr lang="de-DE" dirty="0" err="1">
                <a:solidFill>
                  <a:schemeClr val="dk1"/>
                </a:solidFill>
                <a:latin typeface="Aptos" panose="020B0004020202020204" pitchFamily="34" charset="0"/>
                <a:sym typeface="Arial"/>
              </a:rPr>
              <a:t>parte</a:t>
            </a:r>
            <a:r>
              <a:rPr lang="de-DE" dirty="0">
                <a:solidFill>
                  <a:schemeClr val="dk1"/>
                </a:solidFill>
                <a:latin typeface="Aptos" panose="020B0004020202020204" pitchFamily="34" charset="0"/>
                <a:sym typeface="Arial"/>
              </a:rPr>
              <a:t> di </a:t>
            </a:r>
            <a:r>
              <a:rPr lang="de-DE" dirty="0" err="1">
                <a:solidFill>
                  <a:schemeClr val="dk1"/>
                </a:solidFill>
                <a:latin typeface="Aptos" panose="020B0004020202020204" pitchFamily="34" charset="0"/>
                <a:sym typeface="Arial"/>
              </a:rPr>
              <a:t>terzi</a:t>
            </a:r>
            <a:endParaRPr dirty="0">
              <a:solidFill>
                <a:schemeClr val="dk1"/>
              </a:solidFill>
              <a:latin typeface="Aptos" panose="020B0004020202020204" pitchFamily="34" charset="0"/>
              <a:sym typeface="Arial"/>
            </a:endParaRPr>
          </a:p>
          <a:p>
            <a:pPr marL="1028700" lvl="1" indent="-342900" algn="l" rtl="0">
              <a:lnSpc>
                <a:spcPct val="100000"/>
              </a:lnSpc>
              <a:spcBef>
                <a:spcPts val="600"/>
              </a:spcBef>
              <a:spcAft>
                <a:spcPts val="0"/>
              </a:spcAft>
              <a:buSzPct val="108108"/>
              <a:buFont typeface="Arial"/>
              <a:buChar char="•"/>
            </a:pPr>
            <a:r>
              <a:rPr lang="de-DE" dirty="0" err="1">
                <a:solidFill>
                  <a:schemeClr val="dk1"/>
                </a:solidFill>
                <a:latin typeface="Aptos" panose="020B0004020202020204" pitchFamily="34" charset="0"/>
                <a:sym typeface="Arial"/>
              </a:rPr>
              <a:t>È</a:t>
            </a:r>
            <a:r>
              <a:rPr lang="de-DE" dirty="0">
                <a:solidFill>
                  <a:schemeClr val="dk1"/>
                </a:solidFill>
                <a:latin typeface="Aptos" panose="020B0004020202020204" pitchFamily="34" charset="0"/>
                <a:sym typeface="Arial"/>
              </a:rPr>
              <a:t> possibile </a:t>
            </a:r>
            <a:r>
              <a:rPr lang="de-DE" dirty="0" err="1">
                <a:solidFill>
                  <a:schemeClr val="dk1"/>
                </a:solidFill>
                <a:latin typeface="Aptos" panose="020B0004020202020204" pitchFamily="34" charset="0"/>
                <a:sym typeface="Arial"/>
              </a:rPr>
              <a:t>prevedere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incentivi</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e</a:t>
            </a:r>
            <a:r>
              <a:rPr lang="de-DE" dirty="0">
                <a:solidFill>
                  <a:schemeClr val="dk1"/>
                </a:solidFill>
                <a:latin typeface="Aptos" panose="020B0004020202020204" pitchFamily="34" charset="0"/>
                <a:sym typeface="Arial"/>
              </a:rPr>
              <a:t>/o </a:t>
            </a:r>
            <a:r>
              <a:rPr lang="de-DE" dirty="0" err="1">
                <a:solidFill>
                  <a:schemeClr val="dk1"/>
                </a:solidFill>
                <a:latin typeface="Aptos" panose="020B0004020202020204" pitchFamily="34" charset="0"/>
                <a:sym typeface="Arial"/>
              </a:rPr>
              <a:t>sanzioni</a:t>
            </a:r>
            <a:r>
              <a:rPr lang="de-DE" dirty="0">
                <a:solidFill>
                  <a:schemeClr val="dk1"/>
                </a:solidFill>
                <a:latin typeface="Aptos" panose="020B0004020202020204" pitchFamily="34" charset="0"/>
                <a:sym typeface="Arial"/>
              </a:rPr>
              <a:t> per </a:t>
            </a:r>
            <a:r>
              <a:rPr lang="de-DE" dirty="0" err="1">
                <a:solidFill>
                  <a:schemeClr val="dk1"/>
                </a:solidFill>
                <a:latin typeface="Aptos" panose="020B0004020202020204" pitchFamily="34" charset="0"/>
                <a:sym typeface="Arial"/>
              </a:rPr>
              <a:t>promuovere</a:t>
            </a:r>
            <a:r>
              <a:rPr lang="de-DE" dirty="0">
                <a:solidFill>
                  <a:schemeClr val="dk1"/>
                </a:solidFill>
                <a:latin typeface="Aptos" panose="020B0004020202020204" pitchFamily="34" charset="0"/>
                <a:sym typeface="Arial"/>
              </a:rPr>
              <a:t> </a:t>
            </a:r>
            <a:r>
              <a:rPr lang="de-DE" dirty="0" err="1">
                <a:solidFill>
                  <a:schemeClr val="dk1"/>
                </a:solidFill>
                <a:latin typeface="Aptos" panose="020B0004020202020204" pitchFamily="34" charset="0"/>
                <a:sym typeface="Arial"/>
              </a:rPr>
              <a:t>ulteriormente</a:t>
            </a:r>
            <a:r>
              <a:rPr lang="de-DE" dirty="0">
                <a:solidFill>
                  <a:schemeClr val="dk1"/>
                </a:solidFill>
                <a:latin typeface="Aptos" panose="020B0004020202020204" pitchFamily="34" charset="0"/>
                <a:sym typeface="Arial"/>
              </a:rPr>
              <a:t> le </a:t>
            </a:r>
            <a:r>
              <a:rPr lang="de-DE" dirty="0" err="1">
                <a:solidFill>
                  <a:schemeClr val="dk1"/>
                </a:solidFill>
                <a:latin typeface="Aptos" panose="020B0004020202020204" pitchFamily="34" charset="0"/>
                <a:sym typeface="Arial"/>
              </a:rPr>
              <a:t>prestazioni</a:t>
            </a:r>
            <a:r>
              <a:rPr lang="de-DE" dirty="0">
                <a:solidFill>
                  <a:schemeClr val="dk1"/>
                </a:solidFill>
                <a:latin typeface="Aptos" panose="020B0004020202020204" pitchFamily="34" charset="0"/>
                <a:sym typeface="Arial"/>
              </a:rPr>
              <a:t> in materia di </a:t>
            </a:r>
            <a:r>
              <a:rPr lang="de-DE" dirty="0" err="1">
                <a:solidFill>
                  <a:schemeClr val="dk1"/>
                </a:solidFill>
                <a:latin typeface="Aptos" panose="020B0004020202020204" pitchFamily="34" charset="0"/>
                <a:sym typeface="Arial"/>
              </a:rPr>
              <a:t>sostenibilità</a:t>
            </a:r>
            <a:endParaRPr dirty="0">
              <a:solidFill>
                <a:schemeClr val="dk1"/>
              </a:solidFill>
              <a:latin typeface="Aptos" panose="020B0004020202020204" pitchFamily="34" charset="0"/>
              <a:sym typeface="Arial"/>
            </a:endParaRPr>
          </a:p>
          <a:p>
            <a:pPr marL="1028700" lvl="1" indent="-215900" algn="l" rtl="0">
              <a:lnSpc>
                <a:spcPct val="100000"/>
              </a:lnSpc>
              <a:spcBef>
                <a:spcPts val="600"/>
              </a:spcBef>
              <a:spcAft>
                <a:spcPts val="0"/>
              </a:spcAft>
              <a:buSzPct val="108108"/>
              <a:buFont typeface="Arial"/>
              <a:buNone/>
            </a:pPr>
            <a:endParaRPr dirty="0">
              <a:solidFill>
                <a:schemeClr val="dk1"/>
              </a:solidFill>
              <a:latin typeface="Aptos" panose="020B0004020202020204" pitchFamily="34" charset="0"/>
            </a:endParaRPr>
          </a:p>
          <a:p>
            <a:pPr marL="1028700" lvl="1" indent="-215900" algn="l" rtl="0">
              <a:lnSpc>
                <a:spcPct val="100000"/>
              </a:lnSpc>
              <a:spcBef>
                <a:spcPts val="600"/>
              </a:spcBef>
              <a:spcAft>
                <a:spcPts val="0"/>
              </a:spcAft>
              <a:buSzPct val="108108"/>
              <a:buFont typeface="Arial"/>
              <a:buNone/>
            </a:pPr>
            <a:endParaRPr b="0" dirty="0">
              <a:solidFill>
                <a:schemeClr val="dk1"/>
              </a:solidFill>
              <a:latin typeface="Aptos" panose="020B00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8"/>
          <p:cNvSpPr txBox="1">
            <a:spLocks noGrp="1"/>
          </p:cNvSpPr>
          <p:nvPr>
            <p:ph type="title"/>
          </p:nvPr>
        </p:nvSpPr>
        <p:spPr>
          <a:xfrm>
            <a:off x="609600" y="426482"/>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Esercizio</a:t>
            </a:r>
            <a:br>
              <a:rPr lang="de-DE" dirty="0">
                <a:latin typeface="Aptos Serif" panose="02020604070405020304" pitchFamily="18" charset="0"/>
                <a:ea typeface="Arial"/>
                <a:cs typeface="Aptos Serif" panose="02020604070405020304" pitchFamily="18" charset="0"/>
                <a:sym typeface="Arial"/>
              </a:rPr>
            </a:br>
            <a:r>
              <a:rPr lang="de-DE" dirty="0" err="1">
                <a:latin typeface="Aptos Serif" panose="02020604070405020304" pitchFamily="18" charset="0"/>
                <a:ea typeface="Arial"/>
                <a:cs typeface="Aptos Serif" panose="02020604070405020304" pitchFamily="18" charset="0"/>
                <a:sym typeface="Arial"/>
              </a:rPr>
              <a:t>Sostenibilità</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nei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bandi</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appalto</a:t>
            </a:r>
            <a:r>
              <a:rPr lang="de-DE" dirty="0">
                <a:latin typeface="Aptos Serif" panose="02020604070405020304" pitchFamily="18" charset="0"/>
                <a:ea typeface="Arial"/>
                <a:cs typeface="Aptos Serif" panose="02020604070405020304" pitchFamily="18" charset="0"/>
                <a:sym typeface="Arial"/>
              </a:rPr>
              <a:t> – </a:t>
            </a:r>
            <a:r>
              <a:rPr lang="de-DE" dirty="0" err="1">
                <a:latin typeface="Aptos Serif" panose="02020604070405020304" pitchFamily="18" charset="0"/>
                <a:ea typeface="Arial"/>
                <a:cs typeface="Aptos Serif" panose="02020604070405020304" pitchFamily="18" charset="0"/>
                <a:sym typeface="Arial"/>
              </a:rPr>
              <a:t>giuridicamente</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ineccepibile</a:t>
            </a:r>
            <a:r>
              <a:rPr lang="de-DE" dirty="0">
                <a:latin typeface="Aptos Serif" panose="02020604070405020304" pitchFamily="18" charset="0"/>
                <a:ea typeface="Arial"/>
                <a:cs typeface="Aptos Serif" panose="02020604070405020304" pitchFamily="18" charset="0"/>
                <a:sym typeface="Arial"/>
              </a:rPr>
              <a:t>?</a:t>
            </a:r>
            <a:endParaRPr dirty="0">
              <a:latin typeface="Aptos Serif" panose="02020604070405020304" pitchFamily="18" charset="0"/>
              <a:cs typeface="Aptos Serif" panose="02020604070405020304" pitchFamily="18" charset="0"/>
            </a:endParaRPr>
          </a:p>
        </p:txBody>
      </p:sp>
      <p:sp>
        <p:nvSpPr>
          <p:cNvPr id="489" name="Google Shape;489;p68"/>
          <p:cNvSpPr txBox="1">
            <a:spLocks noGrp="1"/>
          </p:cNvSpPr>
          <p:nvPr>
            <p:ph type="body" idx="1"/>
          </p:nvPr>
        </p:nvSpPr>
        <p:spPr>
          <a:xfrm>
            <a:off x="595523" y="2676525"/>
            <a:ext cx="5746750" cy="3597470"/>
          </a:xfrm>
          <a:prstGeom prst="rect">
            <a:avLst/>
          </a:prstGeom>
          <a:noFill/>
          <a:ln>
            <a:noFill/>
          </a:ln>
        </p:spPr>
        <p:txBody>
          <a:bodyPr spcFirstLastPara="1" wrap="square" lIns="0" tIns="45700" rIns="91425" bIns="45700" anchor="t" anchorCtr="0">
            <a:normAutofit fontScale="92500" lnSpcReduction="10000"/>
          </a:bodyPr>
          <a:lstStyle/>
          <a:p>
            <a:pPr marL="457200" lvl="0" indent="-228600" algn="l" rtl="0">
              <a:lnSpc>
                <a:spcPct val="90000"/>
              </a:lnSpc>
              <a:spcBef>
                <a:spcPts val="1800"/>
              </a:spcBef>
              <a:spcAft>
                <a:spcPts val="0"/>
              </a:spcAft>
              <a:buSzPct val="120120"/>
              <a:buNone/>
            </a:pPr>
            <a:r>
              <a:rPr lang="de-DE" sz="1800" b="1" dirty="0" err="1">
                <a:latin typeface="Aptos" panose="020B0004020202020204" pitchFamily="34" charset="0"/>
                <a:sym typeface="Arial"/>
              </a:rPr>
              <a:t>Obiettivo</a:t>
            </a:r>
            <a:r>
              <a:rPr lang="de-DE" sz="1800" dirty="0">
                <a:latin typeface="Aptos" panose="020B0004020202020204" pitchFamily="34" charset="0"/>
                <a:sym typeface="Arial"/>
              </a:rPr>
              <a:t>:</a:t>
            </a:r>
            <a:br>
              <a:rPr lang="de-DE" sz="1800" dirty="0">
                <a:latin typeface="Aptos" panose="020B0004020202020204" pitchFamily="34" charset="0"/>
                <a:sym typeface="Arial"/>
              </a:rPr>
            </a:br>
            <a:r>
              <a:rPr lang="de-DE" sz="1800" dirty="0" err="1">
                <a:latin typeface="Aptos" panose="020B0004020202020204" pitchFamily="34" charset="0"/>
                <a:sym typeface="Arial"/>
              </a:rPr>
              <a:t>Comprendere</a:t>
            </a:r>
            <a:r>
              <a:rPr lang="de-DE" sz="1800" dirty="0">
                <a:latin typeface="Aptos" panose="020B0004020202020204" pitchFamily="34" charset="0"/>
                <a:sym typeface="Arial"/>
              </a:rPr>
              <a:t> il </a:t>
            </a:r>
            <a:r>
              <a:rPr lang="de-DE" sz="1800" dirty="0" err="1">
                <a:latin typeface="Aptos" panose="020B0004020202020204" pitchFamily="34" charset="0"/>
                <a:sym typeface="Arial"/>
              </a:rPr>
              <a:t>quadro</a:t>
            </a:r>
            <a:r>
              <a:rPr lang="de-DE" sz="1800" dirty="0">
                <a:latin typeface="Aptos" panose="020B0004020202020204" pitchFamily="34" charset="0"/>
                <a:sym typeface="Arial"/>
              </a:rPr>
              <a:t> </a:t>
            </a:r>
            <a:r>
              <a:rPr lang="de-DE" sz="1800" dirty="0" err="1">
                <a:latin typeface="Aptos" panose="020B0004020202020204" pitchFamily="34" charset="0"/>
                <a:sym typeface="Arial"/>
              </a:rPr>
              <a:t>giuridico</a:t>
            </a:r>
            <a:r>
              <a:rPr lang="de-DE" sz="1800" dirty="0">
                <a:latin typeface="Aptos" panose="020B0004020202020204" pitchFamily="34" charset="0"/>
                <a:sym typeface="Arial"/>
              </a:rPr>
              <a:t> </a:t>
            </a:r>
            <a:r>
              <a:rPr lang="de-DE" sz="1800" dirty="0" err="1">
                <a:latin typeface="Aptos" panose="020B0004020202020204" pitchFamily="34" charset="0"/>
                <a:sym typeface="Arial"/>
              </a:rPr>
              <a:t>degli</a:t>
            </a:r>
            <a:r>
              <a:rPr lang="de-DE" sz="1800" dirty="0">
                <a:latin typeface="Aptos" panose="020B0004020202020204" pitchFamily="34" charset="0"/>
                <a:sym typeface="Arial"/>
              </a:rPr>
              <a:t> </a:t>
            </a:r>
            <a:r>
              <a:rPr lang="de-DE" sz="1800" dirty="0" err="1">
                <a:latin typeface="Aptos" panose="020B0004020202020204" pitchFamily="34" charset="0"/>
                <a:sym typeface="Arial"/>
              </a:rPr>
              <a:t>appalti</a:t>
            </a:r>
            <a:r>
              <a:rPr lang="de-DE" sz="1800" dirty="0">
                <a:latin typeface="Aptos" panose="020B0004020202020204" pitchFamily="34" charset="0"/>
                <a:sym typeface="Arial"/>
              </a:rPr>
              <a:t> </a:t>
            </a:r>
            <a:r>
              <a:rPr lang="de-DE" sz="1800" dirty="0" err="1">
                <a:latin typeface="Aptos" panose="020B0004020202020204" pitchFamily="34" charset="0"/>
                <a:sym typeface="Arial"/>
              </a:rPr>
              <a:t>sostenibili</a:t>
            </a:r>
            <a:r>
              <a:rPr lang="de-DE" sz="1800" dirty="0">
                <a:latin typeface="Aptos" panose="020B0004020202020204" pitchFamily="34" charset="0"/>
                <a:sym typeface="Arial"/>
              </a:rPr>
              <a:t>, </a:t>
            </a:r>
            <a:r>
              <a:rPr lang="de-DE" sz="1800" dirty="0" err="1">
                <a:latin typeface="Aptos" panose="020B0004020202020204" pitchFamily="34" charset="0"/>
                <a:sym typeface="Arial"/>
              </a:rPr>
              <a:t>compresa</a:t>
            </a:r>
            <a:r>
              <a:rPr lang="de-DE" sz="1800" dirty="0">
                <a:latin typeface="Aptos" panose="020B0004020202020204" pitchFamily="34" charset="0"/>
                <a:sym typeface="Arial"/>
              </a:rPr>
              <a:t> la </a:t>
            </a:r>
            <a:r>
              <a:rPr lang="de-DE" sz="1800" dirty="0" err="1">
                <a:latin typeface="Aptos" panose="020B0004020202020204" pitchFamily="34" charset="0"/>
                <a:sym typeface="Arial"/>
              </a:rPr>
              <a:t>conformità</a:t>
            </a:r>
            <a:r>
              <a:rPr lang="de-DE" sz="1800" dirty="0">
                <a:latin typeface="Aptos" panose="020B0004020202020204" pitchFamily="34" charset="0"/>
                <a:sym typeface="Arial"/>
              </a:rPr>
              <a:t> alle normative (ad </a:t>
            </a:r>
            <a:r>
              <a:rPr lang="de-DE" sz="1800" dirty="0" err="1">
                <a:latin typeface="Aptos" panose="020B0004020202020204" pitchFamily="34" charset="0"/>
                <a:sym typeface="Arial"/>
              </a:rPr>
              <a:t>esempio</a:t>
            </a:r>
            <a:r>
              <a:rPr lang="de-DE" sz="1800" dirty="0">
                <a:latin typeface="Aptos" panose="020B0004020202020204" pitchFamily="34" charset="0"/>
                <a:sym typeface="Arial"/>
              </a:rPr>
              <a:t> le </a:t>
            </a:r>
            <a:r>
              <a:rPr lang="de-DE" sz="1800" dirty="0" err="1">
                <a:latin typeface="Aptos" panose="020B0004020202020204" pitchFamily="34" charset="0"/>
                <a:sym typeface="Arial"/>
              </a:rPr>
              <a:t>direttive</a:t>
            </a:r>
            <a:r>
              <a:rPr lang="de-DE" sz="1800" dirty="0">
                <a:latin typeface="Aptos" panose="020B0004020202020204" pitchFamily="34" charset="0"/>
                <a:sym typeface="Arial"/>
              </a:rPr>
              <a:t> UE), </a:t>
            </a:r>
            <a:r>
              <a:rPr lang="de-DE" sz="1800" dirty="0" err="1">
                <a:latin typeface="Aptos" panose="020B0004020202020204" pitchFamily="34" charset="0"/>
                <a:sym typeface="Arial"/>
              </a:rPr>
              <a:t>e</a:t>
            </a:r>
            <a:r>
              <a:rPr lang="de-DE" sz="1800" dirty="0">
                <a:latin typeface="Aptos" panose="020B0004020202020204" pitchFamily="34" charset="0"/>
                <a:sym typeface="Arial"/>
              </a:rPr>
              <a:t> </a:t>
            </a:r>
            <a:r>
              <a:rPr lang="de-DE" sz="1800" dirty="0" err="1">
                <a:latin typeface="Aptos" panose="020B0004020202020204" pitchFamily="34" charset="0"/>
                <a:sym typeface="Arial"/>
              </a:rPr>
              <a:t>come</a:t>
            </a:r>
            <a:r>
              <a:rPr lang="de-DE" sz="1800" dirty="0">
                <a:latin typeface="Aptos" panose="020B0004020202020204" pitchFamily="34" charset="0"/>
                <a:sym typeface="Arial"/>
              </a:rPr>
              <a:t> </a:t>
            </a:r>
            <a:r>
              <a:rPr lang="de-DE" sz="1800" dirty="0" err="1">
                <a:latin typeface="Aptos" panose="020B0004020202020204" pitchFamily="34" charset="0"/>
                <a:sym typeface="Arial"/>
              </a:rPr>
              <a:t>attuare</a:t>
            </a:r>
            <a:r>
              <a:rPr lang="de-DE" sz="1800" dirty="0">
                <a:latin typeface="Aptos" panose="020B0004020202020204" pitchFamily="34" charset="0"/>
                <a:sym typeface="Arial"/>
              </a:rPr>
              <a:t> i </a:t>
            </a:r>
            <a:r>
              <a:rPr lang="de-DE" sz="1800" dirty="0" err="1">
                <a:latin typeface="Aptos" panose="020B0004020202020204" pitchFamily="34" charset="0"/>
                <a:sym typeface="Arial"/>
              </a:rPr>
              <a:t>criteri</a:t>
            </a:r>
            <a:r>
              <a:rPr lang="de-DE" sz="1800" dirty="0">
                <a:latin typeface="Aptos" panose="020B0004020202020204" pitchFamily="34" charset="0"/>
                <a:sym typeface="Arial"/>
              </a:rPr>
              <a:t> di </a:t>
            </a:r>
            <a:r>
              <a:rPr lang="de-DE" sz="1800" dirty="0" err="1">
                <a:latin typeface="Aptos" panose="020B0004020202020204" pitchFamily="34" charset="0"/>
                <a:sym typeface="Arial"/>
              </a:rPr>
              <a:t>appalto</a:t>
            </a:r>
            <a:r>
              <a:rPr lang="de-DE" sz="1800" dirty="0">
                <a:latin typeface="Aptos" panose="020B0004020202020204" pitchFamily="34" charset="0"/>
                <a:sym typeface="Arial"/>
              </a:rPr>
              <a:t> </a:t>
            </a:r>
            <a:r>
              <a:rPr lang="de-DE" sz="1800" dirty="0" err="1">
                <a:latin typeface="Aptos" panose="020B0004020202020204" pitchFamily="34" charset="0"/>
                <a:sym typeface="Arial"/>
              </a:rPr>
              <a:t>pubblico</a:t>
            </a:r>
            <a:r>
              <a:rPr lang="de-DE" sz="1800" dirty="0">
                <a:latin typeface="Aptos" panose="020B0004020202020204" pitchFamily="34" charset="0"/>
                <a:sym typeface="Arial"/>
              </a:rPr>
              <a:t> </a:t>
            </a:r>
            <a:r>
              <a:rPr lang="de-DE" sz="1800" dirty="0" err="1">
                <a:latin typeface="Aptos" panose="020B0004020202020204" pitchFamily="34" charset="0"/>
                <a:sym typeface="Arial"/>
              </a:rPr>
              <a:t>sostenibile</a:t>
            </a:r>
            <a:r>
              <a:rPr lang="de-DE" sz="1800" dirty="0">
                <a:latin typeface="Aptos" panose="020B0004020202020204" pitchFamily="34" charset="0"/>
                <a:sym typeface="Arial"/>
              </a:rPr>
              <a:t> in </a:t>
            </a:r>
            <a:r>
              <a:rPr lang="de-DE" sz="1800" dirty="0" err="1">
                <a:latin typeface="Aptos" panose="020B0004020202020204" pitchFamily="34" charset="0"/>
                <a:sym typeface="Arial"/>
              </a:rPr>
              <a:t>un</a:t>
            </a:r>
            <a:r>
              <a:rPr lang="de-DE" sz="1800" dirty="0">
                <a:latin typeface="Aptos" panose="020B0004020202020204" pitchFamily="34" charset="0"/>
                <a:sym typeface="Arial"/>
              </a:rPr>
              <a:t> </a:t>
            </a:r>
            <a:r>
              <a:rPr lang="de-DE" sz="1800" dirty="0" err="1">
                <a:latin typeface="Aptos" panose="020B0004020202020204" pitchFamily="34" charset="0"/>
                <a:sym typeface="Arial"/>
              </a:rPr>
              <a:t>contratto</a:t>
            </a:r>
            <a:r>
              <a:rPr lang="de-DE" sz="1800" dirty="0">
                <a:latin typeface="Aptos" panose="020B0004020202020204" pitchFamily="34" charset="0"/>
                <a:sym typeface="Arial"/>
              </a:rPr>
              <a:t>.</a:t>
            </a:r>
            <a:endParaRPr sz="1800" dirty="0">
              <a:latin typeface="Aptos" panose="020B0004020202020204" pitchFamily="34" charset="0"/>
              <a:sym typeface="Arial"/>
            </a:endParaRPr>
          </a:p>
          <a:p>
            <a:pPr marL="457200" lvl="0" indent="-228600" algn="l" rtl="0">
              <a:lnSpc>
                <a:spcPct val="90000"/>
              </a:lnSpc>
              <a:spcBef>
                <a:spcPts val="1800"/>
              </a:spcBef>
              <a:spcAft>
                <a:spcPts val="0"/>
              </a:spcAft>
              <a:buSzPct val="120120"/>
              <a:buNone/>
            </a:pPr>
            <a:r>
              <a:rPr lang="de-DE" sz="1800" b="1" dirty="0">
                <a:latin typeface="Aptos" panose="020B0004020202020204" pitchFamily="34" charset="0"/>
                <a:sym typeface="Arial"/>
              </a:rPr>
              <a:t> </a:t>
            </a:r>
            <a:endParaRPr sz="1800"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ct val="120120"/>
              <a:buNone/>
            </a:pPr>
            <a:r>
              <a:rPr lang="de-DE" sz="1800" b="1" dirty="0">
                <a:latin typeface="Aptos" panose="020B0004020202020204" pitchFamily="34" charset="0"/>
                <a:sym typeface="Arial"/>
              </a:rPr>
              <a:t>Scenario</a:t>
            </a:r>
            <a:r>
              <a:rPr lang="de-DE" sz="1800" dirty="0">
                <a:latin typeface="Aptos" panose="020B0004020202020204" pitchFamily="34" charset="0"/>
                <a:sym typeface="Arial"/>
              </a:rPr>
              <a:t>:</a:t>
            </a:r>
            <a:br>
              <a:rPr lang="de-DE" sz="1800" dirty="0">
                <a:latin typeface="Aptos" panose="020B0004020202020204" pitchFamily="34" charset="0"/>
                <a:sym typeface="Arial"/>
              </a:rPr>
            </a:br>
            <a:r>
              <a:rPr lang="de-DE" sz="1800" dirty="0" err="1">
                <a:latin typeface="Aptos" panose="020B0004020202020204" pitchFamily="34" charset="0"/>
              </a:rPr>
              <a:t>V</a:t>
            </a:r>
            <a:r>
              <a:rPr lang="de-DE" sz="1800" dirty="0" err="1">
                <a:latin typeface="Aptos" panose="020B0004020202020204" pitchFamily="34" charset="0"/>
                <a:sym typeface="Arial"/>
              </a:rPr>
              <a:t>iene</a:t>
            </a:r>
            <a:r>
              <a:rPr lang="de-DE" sz="1800" dirty="0">
                <a:latin typeface="Aptos" panose="020B0004020202020204" pitchFamily="34" charset="0"/>
                <a:sym typeface="Arial"/>
              </a:rPr>
              <a:t> </a:t>
            </a:r>
            <a:r>
              <a:rPr lang="de-DE" sz="1800" dirty="0" err="1">
                <a:latin typeface="Aptos" panose="020B0004020202020204" pitchFamily="34" charset="0"/>
                <a:sym typeface="Arial"/>
              </a:rPr>
              <a:t>presentato</a:t>
            </a:r>
            <a:r>
              <a:rPr lang="de-DE" sz="1800" dirty="0">
                <a:latin typeface="Aptos" panose="020B0004020202020204" pitchFamily="34" charset="0"/>
                <a:sym typeface="Arial"/>
              </a:rPr>
              <a:t> </a:t>
            </a:r>
            <a:r>
              <a:rPr lang="de-DE" sz="1800" dirty="0" err="1">
                <a:latin typeface="Aptos" panose="020B0004020202020204" pitchFamily="34" charset="0"/>
                <a:sym typeface="Arial"/>
              </a:rPr>
              <a:t>un</a:t>
            </a:r>
            <a:r>
              <a:rPr lang="de-DE" sz="1800" dirty="0">
                <a:latin typeface="Aptos" panose="020B0004020202020204" pitchFamily="34" charset="0"/>
                <a:sym typeface="Arial"/>
              </a:rPr>
              <a:t> </a:t>
            </a:r>
            <a:r>
              <a:rPr lang="de-DE" sz="1800" dirty="0" err="1">
                <a:latin typeface="Aptos" panose="020B0004020202020204" pitchFamily="34" charset="0"/>
                <a:sym typeface="Arial"/>
              </a:rPr>
              <a:t>caso</a:t>
            </a:r>
            <a:r>
              <a:rPr lang="de-DE" sz="1800" dirty="0">
                <a:latin typeface="Aptos" panose="020B0004020202020204" pitchFamily="34" charset="0"/>
                <a:sym typeface="Arial"/>
              </a:rPr>
              <a:t> </a:t>
            </a:r>
            <a:r>
              <a:rPr lang="de-DE" sz="1800" dirty="0" err="1">
                <a:latin typeface="Aptos" panose="020B0004020202020204" pitchFamily="34" charset="0"/>
                <a:sym typeface="Arial"/>
              </a:rPr>
              <a:t>dettagliato</a:t>
            </a:r>
            <a:r>
              <a:rPr lang="de-DE" sz="1800" dirty="0">
                <a:latin typeface="Aptos" panose="020B0004020202020204" pitchFamily="34" charset="0"/>
                <a:sym typeface="Arial"/>
              </a:rPr>
              <a:t> di </a:t>
            </a:r>
            <a:r>
              <a:rPr lang="de-DE" sz="1800" dirty="0" err="1">
                <a:latin typeface="Aptos" panose="020B0004020202020204" pitchFamily="34" charset="0"/>
                <a:sym typeface="Arial"/>
              </a:rPr>
              <a:t>approvvigionamento</a:t>
            </a:r>
            <a:r>
              <a:rPr lang="de-DE" sz="1800" dirty="0">
                <a:latin typeface="Aptos" panose="020B0004020202020204" pitchFamily="34" charset="0"/>
                <a:sym typeface="Arial"/>
              </a:rPr>
              <a:t> in </a:t>
            </a:r>
            <a:r>
              <a:rPr lang="de-DE" sz="1800" dirty="0" err="1">
                <a:latin typeface="Aptos" panose="020B0004020202020204" pitchFamily="34" charset="0"/>
                <a:sym typeface="Arial"/>
              </a:rPr>
              <a:t>cui</a:t>
            </a:r>
            <a:r>
              <a:rPr lang="de-DE" sz="1800" dirty="0">
                <a:latin typeface="Aptos" panose="020B0004020202020204" pitchFamily="34" charset="0"/>
                <a:sym typeface="Arial"/>
              </a:rPr>
              <a:t> la </a:t>
            </a:r>
            <a:r>
              <a:rPr lang="de-DE" sz="1800" dirty="0" err="1">
                <a:latin typeface="Aptos" panose="020B0004020202020204" pitchFamily="34" charset="0"/>
                <a:sym typeface="Arial"/>
              </a:rPr>
              <a:t>sostenibilità</a:t>
            </a:r>
            <a:r>
              <a:rPr lang="de-DE" sz="1800" dirty="0">
                <a:latin typeface="Aptos" panose="020B0004020202020204" pitchFamily="34" charset="0"/>
                <a:sym typeface="Arial"/>
              </a:rPr>
              <a:t> </a:t>
            </a:r>
            <a:r>
              <a:rPr lang="de-DE" sz="1800" dirty="0" err="1">
                <a:latin typeface="Aptos" panose="020B0004020202020204" pitchFamily="34" charset="0"/>
                <a:sym typeface="Arial"/>
              </a:rPr>
              <a:t>è</a:t>
            </a:r>
            <a:r>
              <a:rPr lang="de-DE" sz="1800" dirty="0">
                <a:latin typeface="Aptos" panose="020B0004020202020204" pitchFamily="34" charset="0"/>
                <a:sym typeface="Arial"/>
              </a:rPr>
              <a:t> </a:t>
            </a:r>
            <a:r>
              <a:rPr lang="de-DE" sz="1800" dirty="0" err="1">
                <a:latin typeface="Aptos" panose="020B0004020202020204" pitchFamily="34" charset="0"/>
                <a:sym typeface="Arial"/>
              </a:rPr>
              <a:t>un</a:t>
            </a:r>
            <a:r>
              <a:rPr lang="de-DE" sz="1800" dirty="0">
                <a:latin typeface="Aptos" panose="020B0004020202020204" pitchFamily="34" charset="0"/>
                <a:sym typeface="Arial"/>
              </a:rPr>
              <a:t> </a:t>
            </a:r>
            <a:r>
              <a:rPr lang="de-DE" sz="1800" dirty="0" err="1">
                <a:latin typeface="Aptos" panose="020B0004020202020204" pitchFamily="34" charset="0"/>
                <a:sym typeface="Arial"/>
              </a:rPr>
              <a:t>requisito</a:t>
            </a:r>
            <a:r>
              <a:rPr lang="de-DE" sz="1800" dirty="0">
                <a:latin typeface="Aptos" panose="020B0004020202020204" pitchFamily="34" charset="0"/>
                <a:sym typeface="Arial"/>
              </a:rPr>
              <a:t> </a:t>
            </a:r>
            <a:r>
              <a:rPr lang="de-DE" sz="1800" dirty="0" err="1">
                <a:latin typeface="Aptos" panose="020B0004020202020204" pitchFamily="34" charset="0"/>
                <a:sym typeface="Arial"/>
              </a:rPr>
              <a:t>fondamentale</a:t>
            </a:r>
            <a:r>
              <a:rPr lang="de-DE" sz="1800" dirty="0">
                <a:latin typeface="Aptos" panose="020B0004020202020204" pitchFamily="34" charset="0"/>
                <a:sym typeface="Arial"/>
              </a:rPr>
              <a:t>. Il </a:t>
            </a:r>
            <a:r>
              <a:rPr lang="de-DE" sz="1800" dirty="0" err="1">
                <a:latin typeface="Aptos" panose="020B0004020202020204" pitchFamily="34" charset="0"/>
                <a:sym typeface="Arial"/>
              </a:rPr>
              <a:t>caso</a:t>
            </a:r>
            <a:r>
              <a:rPr lang="de-DE" sz="1800" dirty="0">
                <a:latin typeface="Aptos" panose="020B0004020202020204" pitchFamily="34" charset="0"/>
                <a:sym typeface="Arial"/>
              </a:rPr>
              <a:t> </a:t>
            </a:r>
            <a:r>
              <a:rPr lang="de-DE" sz="1800" dirty="0" err="1">
                <a:latin typeface="Aptos" panose="020B0004020202020204" pitchFamily="34" charset="0"/>
                <a:sym typeface="Arial"/>
              </a:rPr>
              <a:t>evidenzia</a:t>
            </a:r>
            <a:r>
              <a:rPr lang="de-DE" sz="1800" dirty="0">
                <a:latin typeface="Aptos" panose="020B0004020202020204" pitchFamily="34" charset="0"/>
                <a:sym typeface="Arial"/>
              </a:rPr>
              <a:t> </a:t>
            </a:r>
            <a:r>
              <a:rPr lang="de-DE" sz="1800" dirty="0" err="1">
                <a:latin typeface="Aptos" panose="020B0004020202020204" pitchFamily="34" charset="0"/>
                <a:sym typeface="Arial"/>
              </a:rPr>
              <a:t>obiettivi</a:t>
            </a:r>
            <a:r>
              <a:rPr lang="de-DE" sz="1800" dirty="0">
                <a:latin typeface="Aptos" panose="020B0004020202020204" pitchFamily="34" charset="0"/>
                <a:sym typeface="Arial"/>
              </a:rPr>
              <a:t> </a:t>
            </a:r>
            <a:r>
              <a:rPr lang="de-DE" sz="1800" dirty="0" err="1">
                <a:latin typeface="Aptos" panose="020B0004020202020204" pitchFamily="34" charset="0"/>
                <a:sym typeface="Arial"/>
              </a:rPr>
              <a:t>ambientali</a:t>
            </a:r>
            <a:r>
              <a:rPr lang="de-DE" sz="1800" dirty="0">
                <a:latin typeface="Aptos" panose="020B0004020202020204" pitchFamily="34" charset="0"/>
                <a:sym typeface="Arial"/>
              </a:rPr>
              <a:t> </a:t>
            </a:r>
            <a:r>
              <a:rPr lang="de-DE" sz="1800" dirty="0" err="1">
                <a:latin typeface="Aptos" panose="020B0004020202020204" pitchFamily="34" charset="0"/>
                <a:sym typeface="Arial"/>
              </a:rPr>
              <a:t>e</a:t>
            </a:r>
            <a:r>
              <a:rPr lang="de-DE" sz="1800" dirty="0">
                <a:latin typeface="Aptos" panose="020B0004020202020204" pitchFamily="34" charset="0"/>
                <a:sym typeface="Arial"/>
              </a:rPr>
              <a:t> </a:t>
            </a:r>
            <a:r>
              <a:rPr lang="de-DE" sz="1800" dirty="0" err="1">
                <a:latin typeface="Aptos" panose="020B0004020202020204" pitchFamily="34" charset="0"/>
                <a:sym typeface="Arial"/>
              </a:rPr>
              <a:t>sociali</a:t>
            </a:r>
            <a:r>
              <a:rPr lang="de-DE" sz="1800" dirty="0">
                <a:latin typeface="Aptos" panose="020B0004020202020204" pitchFamily="34" charset="0"/>
                <a:sym typeface="Arial"/>
              </a:rPr>
              <a:t> </a:t>
            </a:r>
            <a:r>
              <a:rPr lang="de-DE" sz="1800" dirty="0" err="1">
                <a:latin typeface="Aptos" panose="020B0004020202020204" pitchFamily="34" charset="0"/>
                <a:sym typeface="Arial"/>
              </a:rPr>
              <a:t>specifici</a:t>
            </a:r>
            <a:r>
              <a:rPr lang="de-DE" sz="1800" dirty="0">
                <a:latin typeface="Aptos" panose="020B0004020202020204" pitchFamily="34" charset="0"/>
                <a:sym typeface="Arial"/>
              </a:rPr>
              <a:t> (ad </a:t>
            </a:r>
            <a:r>
              <a:rPr lang="de-DE" sz="1800" dirty="0" err="1">
                <a:latin typeface="Aptos" panose="020B0004020202020204" pitchFamily="34" charset="0"/>
                <a:sym typeface="Arial"/>
              </a:rPr>
              <a:t>esempio</a:t>
            </a:r>
            <a:r>
              <a:rPr lang="de-DE" sz="1800" dirty="0">
                <a:latin typeface="Aptos" panose="020B0004020202020204" pitchFamily="34" charset="0"/>
                <a:sym typeface="Arial"/>
              </a:rPr>
              <a:t>, </a:t>
            </a:r>
            <a:r>
              <a:rPr lang="de-DE" sz="1800" dirty="0" err="1">
                <a:latin typeface="Aptos" panose="020B0004020202020204" pitchFamily="34" charset="0"/>
                <a:sym typeface="Arial"/>
              </a:rPr>
              <a:t>riduzione</a:t>
            </a:r>
            <a:r>
              <a:rPr lang="de-DE" sz="1800" dirty="0">
                <a:latin typeface="Aptos" panose="020B0004020202020204" pitchFamily="34" charset="0"/>
                <a:sym typeface="Arial"/>
              </a:rPr>
              <a:t> </a:t>
            </a:r>
            <a:r>
              <a:rPr lang="de-DE" sz="1800" dirty="0" err="1">
                <a:latin typeface="Aptos" panose="020B0004020202020204" pitchFamily="34" charset="0"/>
                <a:sym typeface="Arial"/>
              </a:rPr>
              <a:t>dell’impronta</a:t>
            </a:r>
            <a:r>
              <a:rPr lang="de-DE" sz="1800" dirty="0">
                <a:latin typeface="Aptos" panose="020B0004020202020204" pitchFamily="34" charset="0"/>
                <a:sym typeface="Arial"/>
              </a:rPr>
              <a:t> di </a:t>
            </a:r>
            <a:r>
              <a:rPr lang="de-DE" sz="1800" dirty="0" err="1">
                <a:latin typeface="Aptos" panose="020B0004020202020204" pitchFamily="34" charset="0"/>
                <a:sym typeface="Arial"/>
              </a:rPr>
              <a:t>carbonio</a:t>
            </a:r>
            <a:r>
              <a:rPr lang="de-DE" sz="1800" dirty="0">
                <a:latin typeface="Aptos" panose="020B0004020202020204" pitchFamily="34" charset="0"/>
                <a:sym typeface="Arial"/>
              </a:rPr>
              <a:t>, </a:t>
            </a:r>
            <a:r>
              <a:rPr lang="de-DE" sz="1800" dirty="0" err="1">
                <a:latin typeface="Aptos" panose="020B0004020202020204" pitchFamily="34" charset="0"/>
                <a:sym typeface="Arial"/>
              </a:rPr>
              <a:t>utilizzo</a:t>
            </a:r>
            <a:r>
              <a:rPr lang="de-DE" sz="1800" dirty="0">
                <a:latin typeface="Aptos" panose="020B0004020202020204" pitchFamily="34" charset="0"/>
                <a:sym typeface="Arial"/>
              </a:rPr>
              <a:t> di </a:t>
            </a:r>
            <a:r>
              <a:rPr lang="de-DE" sz="1800" dirty="0" err="1">
                <a:latin typeface="Aptos" panose="020B0004020202020204" pitchFamily="34" charset="0"/>
                <a:sym typeface="Arial"/>
              </a:rPr>
              <a:t>materiali</a:t>
            </a:r>
            <a:r>
              <a:rPr lang="de-DE" sz="1800" dirty="0">
                <a:latin typeface="Aptos" panose="020B0004020202020204" pitchFamily="34" charset="0"/>
                <a:sym typeface="Arial"/>
              </a:rPr>
              <a:t> </a:t>
            </a:r>
            <a:r>
              <a:rPr lang="de-DE" sz="1800" dirty="0" err="1">
                <a:latin typeface="Aptos" panose="020B0004020202020204" pitchFamily="34" charset="0"/>
                <a:sym typeface="Arial"/>
              </a:rPr>
              <a:t>sostenibili</a:t>
            </a:r>
            <a:r>
              <a:rPr lang="de-DE" sz="1800" dirty="0">
                <a:latin typeface="Aptos" panose="020B0004020202020204" pitchFamily="34" charset="0"/>
                <a:sym typeface="Arial"/>
              </a:rPr>
              <a:t>, </a:t>
            </a:r>
            <a:r>
              <a:rPr lang="de-DE" sz="1800" dirty="0" err="1">
                <a:latin typeface="Aptos" panose="020B0004020202020204" pitchFamily="34" charset="0"/>
                <a:sym typeface="Arial"/>
              </a:rPr>
              <a:t>garanzia</a:t>
            </a:r>
            <a:r>
              <a:rPr lang="de-DE" sz="1800" dirty="0">
                <a:latin typeface="Aptos" panose="020B0004020202020204" pitchFamily="34" charset="0"/>
                <a:sym typeface="Arial"/>
              </a:rPr>
              <a:t> di </a:t>
            </a:r>
            <a:r>
              <a:rPr lang="de-DE" sz="1800" dirty="0" err="1">
                <a:latin typeface="Aptos" panose="020B0004020202020204" pitchFamily="34" charset="0"/>
                <a:sym typeface="Arial"/>
              </a:rPr>
              <a:t>pratiche</a:t>
            </a:r>
            <a:r>
              <a:rPr lang="de-DE" sz="1800" dirty="0">
                <a:latin typeface="Aptos" panose="020B0004020202020204" pitchFamily="34" charset="0"/>
                <a:sym typeface="Arial"/>
              </a:rPr>
              <a:t> </a:t>
            </a:r>
            <a:r>
              <a:rPr lang="de-DE" sz="1800" dirty="0" err="1">
                <a:latin typeface="Aptos" panose="020B0004020202020204" pitchFamily="34" charset="0"/>
                <a:sym typeface="Arial"/>
              </a:rPr>
              <a:t>lavorative</a:t>
            </a:r>
            <a:r>
              <a:rPr lang="de-DE" sz="1800" dirty="0">
                <a:latin typeface="Aptos" panose="020B0004020202020204" pitchFamily="34" charset="0"/>
                <a:sym typeface="Arial"/>
              </a:rPr>
              <a:t> </a:t>
            </a:r>
            <a:r>
              <a:rPr lang="de-DE" sz="1800" dirty="0" err="1">
                <a:latin typeface="Aptos" panose="020B0004020202020204" pitchFamily="34" charset="0"/>
                <a:sym typeface="Arial"/>
              </a:rPr>
              <a:t>eque</a:t>
            </a:r>
            <a:r>
              <a:rPr lang="de-DE" sz="1800" dirty="0">
                <a:latin typeface="Aptos" panose="020B0004020202020204" pitchFamily="34" charset="0"/>
                <a:sym typeface="Arial"/>
              </a:rPr>
              <a:t>).</a:t>
            </a:r>
            <a:endParaRPr sz="1800" dirty="0">
              <a:latin typeface="Aptos" panose="020B0004020202020204" pitchFamily="34" charset="0"/>
              <a:sym typeface="Arial"/>
            </a:endParaRPr>
          </a:p>
          <a:p>
            <a:pPr marL="457200" lvl="0" indent="-228600" algn="l" rtl="0">
              <a:lnSpc>
                <a:spcPct val="90000"/>
              </a:lnSpc>
              <a:spcBef>
                <a:spcPts val="1800"/>
              </a:spcBef>
              <a:spcAft>
                <a:spcPts val="0"/>
              </a:spcAft>
              <a:buClr>
                <a:srgbClr val="3F3F3F"/>
              </a:buClr>
              <a:buSzPct val="108108"/>
              <a:buNone/>
            </a:pPr>
            <a:endParaRPr dirty="0">
              <a:latin typeface="Aptos" panose="020B0004020202020204" pitchFamily="34" charset="0"/>
            </a:endParaRPr>
          </a:p>
        </p:txBody>
      </p:sp>
      <p:sp>
        <p:nvSpPr>
          <p:cNvPr id="490" name="Google Shape;490;p68"/>
          <p:cNvSpPr txBox="1">
            <a:spLocks noGrp="1"/>
          </p:cNvSpPr>
          <p:nvPr>
            <p:ph type="body" idx="2"/>
          </p:nvPr>
        </p:nvSpPr>
        <p:spPr>
          <a:xfrm>
            <a:off x="7620000" y="2676525"/>
            <a:ext cx="3947160" cy="3597470"/>
          </a:xfrm>
          <a:prstGeom prst="rect">
            <a:avLst/>
          </a:prstGeom>
          <a:noFill/>
          <a:ln>
            <a:noFill/>
          </a:ln>
        </p:spPr>
        <p:txBody>
          <a:bodyPr spcFirstLastPara="1" wrap="square" lIns="0" tIns="45700" rIns="91425" bIns="45700" anchor="t" anchorCtr="0">
            <a:normAutofit/>
          </a:bodyPr>
          <a:lstStyle/>
          <a:p>
            <a:pPr marL="101600" lvl="0" indent="0" algn="l" rtl="0">
              <a:lnSpc>
                <a:spcPct val="90000"/>
              </a:lnSpc>
              <a:spcBef>
                <a:spcPts val="1800"/>
              </a:spcBef>
              <a:spcAft>
                <a:spcPts val="0"/>
              </a:spcAft>
              <a:buSzPts val="2000"/>
              <a:buNone/>
            </a:pPr>
            <a:r>
              <a:rPr lang="de-DE" b="1" dirty="0" err="1">
                <a:latin typeface="Aptos" panose="020B0004020202020204" pitchFamily="34" charset="0"/>
                <a:sym typeface="Arial"/>
              </a:rPr>
              <a:t>Fasi</a:t>
            </a:r>
            <a:endParaRPr dirty="0">
              <a:latin typeface="Aptos" panose="020B0004020202020204" pitchFamily="34" charset="0"/>
            </a:endParaRPr>
          </a:p>
          <a:p>
            <a:pPr marL="914400" lvl="1" indent="-355600" algn="l" rtl="0">
              <a:lnSpc>
                <a:spcPct val="90000"/>
              </a:lnSpc>
              <a:spcBef>
                <a:spcPts val="600"/>
              </a:spcBef>
              <a:spcAft>
                <a:spcPts val="0"/>
              </a:spcAft>
              <a:buSzPts val="2000"/>
              <a:buChar char="•"/>
            </a:pPr>
            <a:r>
              <a:rPr lang="de-DE" sz="1800" dirty="0" err="1">
                <a:latin typeface="Aptos" panose="020B0004020202020204" pitchFamily="34" charset="0"/>
                <a:sym typeface="Arial"/>
              </a:rPr>
              <a:t>Distribuzione</a:t>
            </a:r>
            <a:r>
              <a:rPr lang="de-DE" sz="1800" dirty="0">
                <a:latin typeface="Aptos" panose="020B0004020202020204" pitchFamily="34" charset="0"/>
                <a:sym typeface="Arial"/>
              </a:rPr>
              <a:t> </a:t>
            </a:r>
            <a:r>
              <a:rPr lang="de-DE" sz="1800" dirty="0" err="1">
                <a:latin typeface="Aptos" panose="020B0004020202020204" pitchFamily="34" charset="0"/>
                <a:sym typeface="Arial"/>
              </a:rPr>
              <a:t>e</a:t>
            </a:r>
            <a:r>
              <a:rPr lang="de-DE" sz="1800" dirty="0">
                <a:latin typeface="Aptos" panose="020B0004020202020204" pitchFamily="34" charset="0"/>
                <a:sym typeface="Arial"/>
              </a:rPr>
              <a:t> </a:t>
            </a:r>
            <a:r>
              <a:rPr lang="de-DE" sz="1800" dirty="0" err="1">
                <a:latin typeface="Aptos" panose="020B0004020202020204" pitchFamily="34" charset="0"/>
                <a:sym typeface="Arial"/>
              </a:rPr>
              <a:t>lettura</a:t>
            </a:r>
            <a:r>
              <a:rPr lang="de-DE" sz="1800" dirty="0">
                <a:latin typeface="Aptos" panose="020B0004020202020204" pitchFamily="34" charset="0"/>
                <a:sym typeface="Arial"/>
              </a:rPr>
              <a:t> del </a:t>
            </a:r>
            <a:r>
              <a:rPr lang="de-DE" sz="1800" dirty="0" err="1">
                <a:latin typeface="Aptos" panose="020B0004020202020204" pitchFamily="34" charset="0"/>
                <a:sym typeface="Arial"/>
              </a:rPr>
              <a:t>caso</a:t>
            </a:r>
            <a:r>
              <a:rPr lang="de-DE" sz="1800" dirty="0">
                <a:latin typeface="Aptos" panose="020B0004020202020204" pitchFamily="34" charset="0"/>
                <a:sym typeface="Arial"/>
              </a:rPr>
              <a:t> di </a:t>
            </a:r>
            <a:r>
              <a:rPr lang="de-DE" sz="1800" dirty="0" err="1">
                <a:latin typeface="Aptos" panose="020B0004020202020204" pitchFamily="34" charset="0"/>
                <a:sym typeface="Arial"/>
              </a:rPr>
              <a:t>studio</a:t>
            </a:r>
            <a:endParaRPr sz="1800" dirty="0">
              <a:latin typeface="Aptos" panose="020B0004020202020204" pitchFamily="34" charset="0"/>
              <a:sym typeface="Arial"/>
            </a:endParaRPr>
          </a:p>
          <a:p>
            <a:pPr marL="914400" lvl="1" indent="-355600" algn="l" rtl="0">
              <a:lnSpc>
                <a:spcPct val="90000"/>
              </a:lnSpc>
              <a:spcBef>
                <a:spcPts val="600"/>
              </a:spcBef>
              <a:spcAft>
                <a:spcPts val="0"/>
              </a:spcAft>
              <a:buSzPts val="2000"/>
              <a:buChar char="•"/>
            </a:pPr>
            <a:r>
              <a:rPr lang="de-DE" sz="1800" dirty="0">
                <a:latin typeface="Aptos" panose="020B0004020202020204" pitchFamily="34" charset="0"/>
                <a:sym typeface="Arial"/>
              </a:rPr>
              <a:t>Lavoro di </a:t>
            </a:r>
            <a:r>
              <a:rPr lang="de-DE" sz="1800" dirty="0" err="1">
                <a:latin typeface="Aptos" panose="020B0004020202020204" pitchFamily="34" charset="0"/>
                <a:sym typeface="Arial"/>
              </a:rPr>
              <a:t>gruppo</a:t>
            </a:r>
            <a:endParaRPr sz="1800" dirty="0">
              <a:latin typeface="Aptos" panose="020B0004020202020204" pitchFamily="34" charset="0"/>
              <a:sym typeface="Arial"/>
            </a:endParaRPr>
          </a:p>
          <a:p>
            <a:pPr marL="914400" lvl="1" indent="-355600" algn="l" rtl="0">
              <a:lnSpc>
                <a:spcPct val="90000"/>
              </a:lnSpc>
              <a:spcBef>
                <a:spcPts val="600"/>
              </a:spcBef>
              <a:spcAft>
                <a:spcPts val="0"/>
              </a:spcAft>
              <a:buSzPts val="2000"/>
              <a:buChar char="•"/>
            </a:pPr>
            <a:r>
              <a:rPr lang="de-DE" sz="1800" dirty="0" err="1">
                <a:latin typeface="Aptos" panose="020B0004020202020204" pitchFamily="34" charset="0"/>
                <a:sym typeface="Arial"/>
              </a:rPr>
              <a:t>Discussione</a:t>
            </a:r>
            <a:endParaRPr sz="1800" dirty="0">
              <a:latin typeface="Aptos" panose="020B0004020202020204" pitchFamily="34" charset="0"/>
              <a:sym typeface="Arial"/>
            </a:endParaRPr>
          </a:p>
          <a:p>
            <a:pPr marL="914400" lvl="1" indent="-355600" algn="l" rtl="0">
              <a:lnSpc>
                <a:spcPct val="90000"/>
              </a:lnSpc>
              <a:spcBef>
                <a:spcPts val="600"/>
              </a:spcBef>
              <a:spcAft>
                <a:spcPts val="0"/>
              </a:spcAft>
              <a:buSzPts val="2000"/>
              <a:buChar char="•"/>
            </a:pPr>
            <a:r>
              <a:rPr lang="de-DE" sz="1800" dirty="0" err="1">
                <a:latin typeface="Aptos" panose="020B0004020202020204" pitchFamily="34" charset="0"/>
                <a:sym typeface="Arial"/>
              </a:rPr>
              <a:t>Sintesi</a:t>
            </a:r>
            <a:endParaRPr sz="1800" dirty="0">
              <a:latin typeface="Aptos" panose="020B0004020202020204" pitchFamily="34" charset="0"/>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9"/>
          <p:cNvSpPr txBox="1">
            <a:spLocks noGrp="1"/>
          </p:cNvSpPr>
          <p:nvPr>
            <p:ph type="title"/>
          </p:nvPr>
        </p:nvSpPr>
        <p:spPr>
          <a:xfrm>
            <a:off x="594360" y="48386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err="1">
                <a:latin typeface="Aptos Serif" panose="02020604070405020304" pitchFamily="18" charset="0"/>
                <a:ea typeface="Arial"/>
                <a:cs typeface="Aptos Serif" panose="02020604070405020304" pitchFamily="18" charset="0"/>
                <a:sym typeface="Arial"/>
              </a:rPr>
              <a:t>Conclusioni</a:t>
            </a:r>
            <a:endParaRPr dirty="0">
              <a:latin typeface="Aptos Serif" panose="02020604070405020304" pitchFamily="18" charset="0"/>
              <a:cs typeface="Aptos Serif" panose="02020604070405020304" pitchFamily="18" charset="0"/>
            </a:endParaRPr>
          </a:p>
        </p:txBody>
      </p:sp>
      <p:sp>
        <p:nvSpPr>
          <p:cNvPr id="497" name="Google Shape;497;p69"/>
          <p:cNvSpPr txBox="1">
            <a:spLocks noGrp="1"/>
          </p:cNvSpPr>
          <p:nvPr>
            <p:ph type="body" idx="1"/>
          </p:nvPr>
        </p:nvSpPr>
        <p:spPr>
          <a:xfrm>
            <a:off x="594360" y="2676525"/>
            <a:ext cx="4996118" cy="3597470"/>
          </a:xfrm>
          <a:prstGeom prst="rect">
            <a:avLst/>
          </a:prstGeom>
          <a:noFill/>
          <a:ln>
            <a:noFill/>
          </a:ln>
        </p:spPr>
        <p:txBody>
          <a:bodyPr spcFirstLastPara="1" wrap="square" lIns="0" tIns="45700" rIns="0" bIns="0" anchor="t" anchorCtr="0">
            <a:normAutofit fontScale="47500" lnSpcReduction="20000"/>
          </a:bodyPr>
          <a:lstStyle/>
          <a:p>
            <a:pPr marL="514350" lvl="0" indent="-285750" algn="l" rtl="0">
              <a:lnSpc>
                <a:spcPct val="110000"/>
              </a:lnSpc>
              <a:spcBef>
                <a:spcPts val="0"/>
              </a:spcBef>
              <a:spcAft>
                <a:spcPts val="0"/>
              </a:spcAft>
              <a:buSzPct val="131579"/>
              <a:buFont typeface="Arial"/>
              <a:buChar char="•"/>
            </a:pPr>
            <a:r>
              <a:rPr lang="de-DE" sz="3200">
                <a:solidFill>
                  <a:srgbClr val="008A88"/>
                </a:solidFill>
                <a:latin typeface="Aptos" panose="020B0004020202020204" pitchFamily="34" charset="0"/>
                <a:sym typeface="Arial"/>
              </a:rPr>
              <a:t>L’aggiudicazione degli appalti è soggetta alle direttive UE in materia di appalti pubblici, alle disposizioni contrattuali, alla giurisprudenza e alla legislazione nazionale.</a:t>
            </a:r>
            <a:endParaRPr sz="3200">
              <a:solidFill>
                <a:srgbClr val="008A88"/>
              </a:solidFill>
              <a:latin typeface="Aptos" panose="020B0004020202020204" pitchFamily="34" charset="0"/>
              <a:sym typeface="Arial"/>
            </a:endParaRPr>
          </a:p>
          <a:p>
            <a:pPr marL="514350" lvl="0" indent="-285750" algn="l" rtl="0">
              <a:lnSpc>
                <a:spcPct val="110000"/>
              </a:lnSpc>
              <a:spcBef>
                <a:spcPts val="1200"/>
              </a:spcBef>
              <a:spcAft>
                <a:spcPts val="0"/>
              </a:spcAft>
              <a:buSzPct val="131579"/>
              <a:buFont typeface="Arial"/>
              <a:buChar char="•"/>
            </a:pPr>
            <a:r>
              <a:rPr lang="de-DE" sz="3200">
                <a:solidFill>
                  <a:srgbClr val="008A88"/>
                </a:solidFill>
                <a:latin typeface="Aptos" panose="020B0004020202020204" pitchFamily="34" charset="0"/>
                <a:sym typeface="Arial"/>
              </a:rPr>
              <a:t>Devono essere applicati i principi di </a:t>
            </a:r>
            <a:r>
              <a:rPr lang="de-DE" sz="3200" b="1">
                <a:solidFill>
                  <a:srgbClr val="008A88"/>
                </a:solidFill>
                <a:latin typeface="Aptos" panose="020B0004020202020204" pitchFamily="34" charset="0"/>
                <a:sym typeface="Arial"/>
              </a:rPr>
              <a:t>parità di trattamento, </a:t>
            </a:r>
            <a:r>
              <a:rPr lang="de-DE" sz="3300" b="1">
                <a:solidFill>
                  <a:srgbClr val="008A88"/>
                </a:solidFill>
                <a:latin typeface="Aptos" panose="020B0004020202020204" pitchFamily="34" charset="0"/>
                <a:sym typeface="Arial"/>
              </a:rPr>
              <a:t>trasparenza, proporzionalità e reciproco riconoscimento</a:t>
            </a:r>
            <a:r>
              <a:rPr lang="de-DE" sz="3300">
                <a:solidFill>
                  <a:srgbClr val="008A88"/>
                </a:solidFill>
                <a:latin typeface="Aptos" panose="020B0004020202020204" pitchFamily="34" charset="0"/>
                <a:sym typeface="Arial"/>
              </a:rPr>
              <a:t>.</a:t>
            </a:r>
            <a:endParaRPr>
              <a:latin typeface="Aptos" panose="020B0004020202020204" pitchFamily="34" charset="0"/>
            </a:endParaRPr>
          </a:p>
          <a:p>
            <a:pPr marL="514350" lvl="0" indent="-285750" algn="l" rtl="0">
              <a:lnSpc>
                <a:spcPct val="110000"/>
              </a:lnSpc>
              <a:spcBef>
                <a:spcPts val="1200"/>
              </a:spcBef>
              <a:spcAft>
                <a:spcPts val="0"/>
              </a:spcAft>
              <a:buSzPct val="127592"/>
              <a:buFont typeface="Arial"/>
              <a:buChar char="•"/>
            </a:pPr>
            <a:r>
              <a:rPr lang="de-DE" sz="3300">
                <a:solidFill>
                  <a:srgbClr val="008A88"/>
                </a:solidFill>
                <a:latin typeface="Aptos" panose="020B0004020202020204" pitchFamily="34" charset="0"/>
                <a:sym typeface="Arial"/>
              </a:rPr>
              <a:t>Le direttive sugli appalti del 2014 consentono l’applicazione di criteri di approvvigionamento sostenibile </a:t>
            </a:r>
            <a:r>
              <a:rPr lang="de-DE" sz="3200">
                <a:solidFill>
                  <a:srgbClr val="008A88"/>
                </a:solidFill>
                <a:latin typeface="Aptos" panose="020B0004020202020204" pitchFamily="34" charset="0"/>
                <a:sym typeface="Arial"/>
              </a:rPr>
              <a:t>durante l’intera procedura di appalto.</a:t>
            </a:r>
            <a:endParaRPr sz="3300" b="1">
              <a:solidFill>
                <a:srgbClr val="008A88"/>
              </a:solidFill>
              <a:latin typeface="Aptos" panose="020B0004020202020204" pitchFamily="34" charset="0"/>
              <a:sym typeface="Arial"/>
            </a:endParaRPr>
          </a:p>
          <a:p>
            <a:pPr marL="514350" lvl="0" indent="-285750" algn="l" rtl="0">
              <a:lnSpc>
                <a:spcPct val="110000"/>
              </a:lnSpc>
              <a:spcBef>
                <a:spcPts val="1200"/>
              </a:spcBef>
              <a:spcAft>
                <a:spcPts val="0"/>
              </a:spcAft>
              <a:buSzPct val="127592"/>
              <a:buFont typeface="Arial"/>
              <a:buChar char="•"/>
            </a:pPr>
            <a:r>
              <a:rPr lang="de-DE" sz="3300" b="1">
                <a:solidFill>
                  <a:srgbClr val="008A88"/>
                </a:solidFill>
                <a:latin typeface="Aptos" panose="020B0004020202020204" pitchFamily="34" charset="0"/>
                <a:sym typeface="Arial"/>
              </a:rPr>
              <a:t>Il collegamento con l’oggetto dell’appalto </a:t>
            </a:r>
            <a:r>
              <a:rPr lang="de-DE" sz="3200">
                <a:solidFill>
                  <a:srgbClr val="008A88"/>
                </a:solidFill>
                <a:latin typeface="Aptos" panose="020B0004020202020204" pitchFamily="34" charset="0"/>
                <a:sym typeface="Arial"/>
              </a:rPr>
              <a:t>limita i requisiti richiesti agli offerenti.</a:t>
            </a:r>
            <a:endParaRPr>
              <a:latin typeface="Aptos" panose="020B0004020202020204" pitchFamily="34" charset="0"/>
            </a:endParaRPr>
          </a:p>
          <a:p>
            <a:pPr marL="514350" lvl="0" indent="-285750" algn="l" rtl="0">
              <a:lnSpc>
                <a:spcPct val="110000"/>
              </a:lnSpc>
              <a:spcBef>
                <a:spcPts val="1200"/>
              </a:spcBef>
              <a:spcAft>
                <a:spcPts val="0"/>
              </a:spcAft>
              <a:buSzPct val="131579"/>
              <a:buFont typeface="Arial"/>
              <a:buChar char="•"/>
            </a:pPr>
            <a:r>
              <a:rPr lang="de-DE" sz="3200">
                <a:solidFill>
                  <a:srgbClr val="008A88"/>
                </a:solidFill>
                <a:latin typeface="Aptos" panose="020B0004020202020204" pitchFamily="34" charset="0"/>
                <a:sym typeface="Arial"/>
              </a:rPr>
              <a:t>Il GPP può essere applicato in qualsiasi procedura.</a:t>
            </a:r>
            <a:endParaRPr>
              <a:latin typeface="Aptos" panose="020B0004020202020204" pitchFamily="34" charset="0"/>
            </a:endParaRPr>
          </a:p>
          <a:p>
            <a:pPr marL="457200" lvl="0" indent="-228600" algn="l" rtl="0">
              <a:lnSpc>
                <a:spcPct val="90000"/>
              </a:lnSpc>
              <a:spcBef>
                <a:spcPts val="4200"/>
              </a:spcBef>
              <a:spcAft>
                <a:spcPts val="0"/>
              </a:spcAft>
              <a:buClr>
                <a:srgbClr val="3F3F3F"/>
              </a:buClr>
              <a:buSzPct val="210526"/>
              <a:buFont typeface="Arial"/>
              <a:buNone/>
            </a:pPr>
            <a:endParaRPr>
              <a:latin typeface="Aptos" panose="020B0004020202020204" pitchFamily="34" charset="0"/>
            </a:endParaRPr>
          </a:p>
        </p:txBody>
      </p:sp>
      <p:sp>
        <p:nvSpPr>
          <p:cNvPr id="498" name="Google Shape;498;p69"/>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p>
            <a:pPr marL="514350" lvl="0" indent="-285750" algn="l" rtl="0">
              <a:lnSpc>
                <a:spcPct val="90000"/>
              </a:lnSpc>
              <a:spcBef>
                <a:spcPts val="0"/>
              </a:spcBef>
              <a:spcAft>
                <a:spcPts val="0"/>
              </a:spcAft>
              <a:buSzPts val="2000"/>
              <a:buFont typeface="Arial"/>
              <a:buChar char="•"/>
            </a:pPr>
            <a:r>
              <a:rPr lang="de-DE" sz="1500" b="1">
                <a:solidFill>
                  <a:srgbClr val="008A88"/>
                </a:solidFill>
                <a:latin typeface="Aptos" panose="020B0004020202020204" pitchFamily="34" charset="0"/>
                <a:sym typeface="Arial"/>
              </a:rPr>
              <a:t>L’esclusione e la selezione </a:t>
            </a:r>
            <a:r>
              <a:rPr lang="de-DE" sz="1500">
                <a:solidFill>
                  <a:srgbClr val="008A88"/>
                </a:solidFill>
                <a:latin typeface="Aptos" panose="020B0004020202020204" pitchFamily="34" charset="0"/>
                <a:sym typeface="Arial"/>
              </a:rPr>
              <a:t>degli offerenti possono includere aspetti ambientali.</a:t>
            </a:r>
            <a:endParaRPr>
              <a:latin typeface="Aptos" panose="020B0004020202020204" pitchFamily="34" charset="0"/>
            </a:endParaRPr>
          </a:p>
          <a:p>
            <a:pPr marL="514350" lvl="0" indent="-285750" algn="l" rtl="0">
              <a:lnSpc>
                <a:spcPct val="90000"/>
              </a:lnSpc>
              <a:spcBef>
                <a:spcPts val="1200"/>
              </a:spcBef>
              <a:spcAft>
                <a:spcPts val="0"/>
              </a:spcAft>
              <a:buSzPts val="2000"/>
              <a:buFont typeface="Arial"/>
              <a:buChar char="•"/>
            </a:pPr>
            <a:r>
              <a:rPr lang="de-DE" sz="1500" b="1">
                <a:solidFill>
                  <a:srgbClr val="008A88"/>
                </a:solidFill>
                <a:latin typeface="Aptos" panose="020B0004020202020204" pitchFamily="34" charset="0"/>
                <a:sym typeface="Arial"/>
              </a:rPr>
              <a:t>Le specifiche tecniche </a:t>
            </a:r>
            <a:r>
              <a:rPr lang="de-DE" sz="1500">
                <a:solidFill>
                  <a:srgbClr val="008A88"/>
                </a:solidFill>
                <a:latin typeface="Aptos" panose="020B0004020202020204" pitchFamily="34" charset="0"/>
                <a:sym typeface="Arial"/>
              </a:rPr>
              <a:t>possono stabilire requisiti ambientali minimi, anche con riferimento a marchi di terze parti.</a:t>
            </a:r>
            <a:endParaRPr>
              <a:latin typeface="Aptos" panose="020B0004020202020204" pitchFamily="34" charset="0"/>
            </a:endParaRPr>
          </a:p>
          <a:p>
            <a:pPr marL="514350" lvl="0" indent="-285750" algn="l" rtl="0">
              <a:lnSpc>
                <a:spcPct val="90000"/>
              </a:lnSpc>
              <a:spcBef>
                <a:spcPts val="1200"/>
              </a:spcBef>
              <a:spcAft>
                <a:spcPts val="0"/>
              </a:spcAft>
              <a:buSzPts val="2000"/>
              <a:buFont typeface="Arial"/>
              <a:buChar char="•"/>
            </a:pPr>
            <a:r>
              <a:rPr lang="de-DE" sz="1500" b="1">
                <a:solidFill>
                  <a:srgbClr val="008A88"/>
                </a:solidFill>
                <a:latin typeface="Aptos" panose="020B0004020202020204" pitchFamily="34" charset="0"/>
                <a:sym typeface="Arial"/>
              </a:rPr>
              <a:t>I criteri di aggiudicazione </a:t>
            </a:r>
            <a:r>
              <a:rPr lang="de-DE" sz="1500">
                <a:solidFill>
                  <a:srgbClr val="008A88"/>
                </a:solidFill>
                <a:latin typeface="Aptos" panose="020B0004020202020204" pitchFamily="34" charset="0"/>
                <a:sym typeface="Arial"/>
              </a:rPr>
              <a:t>servono a valutare le prestazioni che vanno oltre i requisiti minimi e possono includere i costi del ciclo di vita</a:t>
            </a:r>
            <a:endParaRPr>
              <a:latin typeface="Aptos" panose="020B0004020202020204" pitchFamily="34" charset="0"/>
            </a:endParaRPr>
          </a:p>
          <a:p>
            <a:pPr marL="514350" lvl="0" indent="-285750" algn="l" rtl="0">
              <a:lnSpc>
                <a:spcPct val="90000"/>
              </a:lnSpc>
              <a:spcBef>
                <a:spcPts val="1200"/>
              </a:spcBef>
              <a:spcAft>
                <a:spcPts val="0"/>
              </a:spcAft>
              <a:buSzPts val="2000"/>
              <a:buFont typeface="Arial"/>
              <a:buChar char="•"/>
            </a:pPr>
            <a:r>
              <a:rPr lang="de-DE" sz="1500" b="1">
                <a:solidFill>
                  <a:srgbClr val="008A88"/>
                </a:solidFill>
                <a:latin typeface="Aptos" panose="020B0004020202020204" pitchFamily="34" charset="0"/>
                <a:sym typeface="Arial"/>
              </a:rPr>
              <a:t>Le clausole contrattuali relative alle prestazioni </a:t>
            </a:r>
            <a:r>
              <a:rPr lang="de-DE" sz="1500">
                <a:solidFill>
                  <a:srgbClr val="008A88"/>
                </a:solidFill>
                <a:latin typeface="Aptos" panose="020B0004020202020204" pitchFamily="34" charset="0"/>
                <a:sym typeface="Arial"/>
              </a:rPr>
              <a:t>dovrebbero imporre obblighi sociali e ambientali ed essere specifiche per ogni contratto.</a:t>
            </a:r>
            <a:endParaRPr>
              <a:latin typeface="Aptos" panose="020B0004020202020204" pitchFamily="34" charset="0"/>
            </a:endParaRPr>
          </a:p>
          <a:p>
            <a:pPr marL="457200" lvl="0" indent="-228600" algn="l" rtl="0">
              <a:lnSpc>
                <a:spcPct val="90000"/>
              </a:lnSpc>
              <a:spcBef>
                <a:spcPts val="4200"/>
              </a:spcBef>
              <a:spcAft>
                <a:spcPts val="0"/>
              </a:spcAft>
              <a:buClr>
                <a:srgbClr val="3F3F3F"/>
              </a:buClr>
              <a:buSzPts val="2000"/>
              <a:buFont typeface="Arial"/>
              <a:buNone/>
            </a:pPr>
            <a:endParaRPr>
              <a:latin typeface="Aptos" panose="020B00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1"/>
          <p:cNvSpPr txBox="1">
            <a:spLocks noGrp="1"/>
          </p:cNvSpPr>
          <p:nvPr>
            <p:ph type="title"/>
          </p:nvPr>
        </p:nvSpPr>
        <p:spPr>
          <a:xfrm>
            <a:off x="594360" y="584005"/>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a:latin typeface="Aptos Serif" panose="02020604070405020304" pitchFamily="18" charset="0"/>
                <a:ea typeface="Arial"/>
                <a:cs typeface="Aptos Serif" panose="02020604070405020304" pitchFamily="18" charset="0"/>
                <a:sym typeface="Arial"/>
              </a:rPr>
              <a:t>Conseguenze derivanti dal consumo</a:t>
            </a:r>
            <a:endParaRPr>
              <a:latin typeface="Aptos Serif" panose="02020604070405020304" pitchFamily="18" charset="0"/>
              <a:ea typeface="Arial"/>
              <a:cs typeface="Aptos Serif" panose="02020604070405020304" pitchFamily="18" charset="0"/>
              <a:sym typeface="Arial"/>
            </a:endParaRPr>
          </a:p>
        </p:txBody>
      </p:sp>
      <p:sp>
        <p:nvSpPr>
          <p:cNvPr id="132" name="Google Shape;132;p31"/>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fontScale="92500" lnSpcReduction="10000"/>
          </a:bodyPr>
          <a:lstStyle/>
          <a:p>
            <a:pPr marL="457200" lvl="0" indent="-228600" algn="l" rtl="0">
              <a:lnSpc>
                <a:spcPct val="90000"/>
              </a:lnSpc>
              <a:spcBef>
                <a:spcPts val="600"/>
              </a:spcBef>
              <a:spcAft>
                <a:spcPts val="0"/>
              </a:spcAft>
              <a:buSzPct val="108108"/>
              <a:buNone/>
            </a:pPr>
            <a:r>
              <a:rPr lang="de-DE" b="1" dirty="0" err="1">
                <a:latin typeface="Aptos" panose="020B0004020202020204" pitchFamily="34" charset="0"/>
                <a:sym typeface="Arial"/>
              </a:rPr>
              <a:t>Impatti</a:t>
            </a:r>
            <a:r>
              <a:rPr lang="de-DE" b="1" dirty="0">
                <a:latin typeface="Aptos" panose="020B0004020202020204" pitchFamily="34" charset="0"/>
                <a:sym typeface="Arial"/>
              </a:rPr>
              <a:t> </a:t>
            </a:r>
            <a:r>
              <a:rPr lang="de-DE" b="1" dirty="0" err="1">
                <a:latin typeface="Aptos" panose="020B0004020202020204" pitchFamily="34" charset="0"/>
                <a:sym typeface="Arial"/>
              </a:rPr>
              <a:t>dall’estrazione</a:t>
            </a:r>
            <a:r>
              <a:rPr lang="de-DE" b="1" dirty="0">
                <a:latin typeface="Aptos" panose="020B0004020202020204" pitchFamily="34" charset="0"/>
                <a:sym typeface="Arial"/>
              </a:rPr>
              <a:t> delle </a:t>
            </a:r>
            <a:r>
              <a:rPr lang="de-DE" b="1" dirty="0" err="1">
                <a:latin typeface="Aptos" panose="020B0004020202020204" pitchFamily="34" charset="0"/>
                <a:sym typeface="Arial"/>
              </a:rPr>
              <a:t>materie</a:t>
            </a:r>
            <a:r>
              <a:rPr lang="de-DE" b="1" dirty="0">
                <a:latin typeface="Aptos" panose="020B0004020202020204" pitchFamily="34" charset="0"/>
                <a:sym typeface="Arial"/>
              </a:rPr>
              <a:t> prime </a:t>
            </a:r>
            <a:r>
              <a:rPr lang="de-DE" b="1" dirty="0" err="1">
                <a:latin typeface="Aptos" panose="020B0004020202020204" pitchFamily="34" charset="0"/>
                <a:sym typeface="Arial"/>
              </a:rPr>
              <a:t>allo</a:t>
            </a:r>
            <a:r>
              <a:rPr lang="de-DE" b="1" dirty="0">
                <a:latin typeface="Aptos" panose="020B0004020202020204" pitchFamily="34" charset="0"/>
                <a:sym typeface="Arial"/>
              </a:rPr>
              <a:t> </a:t>
            </a:r>
            <a:r>
              <a:rPr lang="de-DE" b="1" dirty="0" err="1">
                <a:latin typeface="Aptos" panose="020B0004020202020204" pitchFamily="34" charset="0"/>
                <a:sym typeface="Arial"/>
              </a:rPr>
              <a:t>smaltimento</a:t>
            </a:r>
            <a:endParaRPr dirty="0">
              <a:latin typeface="Aptos" panose="020B0004020202020204" pitchFamily="34" charset="0"/>
              <a:sym typeface="Arial"/>
            </a:endParaRPr>
          </a:p>
          <a:p>
            <a:pPr marL="571500" lvl="0" indent="-342900" algn="l" rtl="0">
              <a:lnSpc>
                <a:spcPct val="90000"/>
              </a:lnSpc>
              <a:spcBef>
                <a:spcPts val="600"/>
              </a:spcBef>
              <a:spcAft>
                <a:spcPts val="0"/>
              </a:spcAft>
              <a:buSzPct val="108108"/>
              <a:buFont typeface="Arial"/>
              <a:buChar char="•"/>
            </a:pPr>
            <a:r>
              <a:rPr lang="de-DE" dirty="0" err="1">
                <a:latin typeface="Aptos" panose="020B0004020202020204" pitchFamily="34" charset="0"/>
                <a:sym typeface="Arial"/>
              </a:rPr>
              <a:t>Consumo</a:t>
            </a:r>
            <a:r>
              <a:rPr lang="de-DE" dirty="0">
                <a:latin typeface="Aptos" panose="020B0004020202020204" pitchFamily="34" charset="0"/>
                <a:sym typeface="Arial"/>
              </a:rPr>
              <a:t> di </a:t>
            </a:r>
            <a:r>
              <a:rPr lang="de-DE" dirty="0" err="1">
                <a:latin typeface="Aptos" panose="020B0004020202020204" pitchFamily="34" charset="0"/>
                <a:sym typeface="Arial"/>
              </a:rPr>
              <a:t>risorse</a:t>
            </a:r>
            <a:r>
              <a:rPr lang="de-DE" dirty="0">
                <a:latin typeface="Aptos" panose="020B0004020202020204" pitchFamily="34" charset="0"/>
                <a:sym typeface="Arial"/>
              </a:rPr>
              <a:t> </a:t>
            </a:r>
            <a:r>
              <a:rPr lang="de-DE" dirty="0" err="1">
                <a:latin typeface="Aptos" panose="020B0004020202020204" pitchFamily="34" charset="0"/>
                <a:sym typeface="Arial"/>
              </a:rPr>
              <a:t>limitate</a:t>
            </a:r>
            <a:endParaRPr dirty="0">
              <a:latin typeface="Aptos" panose="020B0004020202020204" pitchFamily="34" charset="0"/>
              <a:sym typeface="Arial"/>
            </a:endParaRPr>
          </a:p>
          <a:p>
            <a:pPr marL="571500" lvl="0" indent="-342900" algn="l" rtl="0">
              <a:lnSpc>
                <a:spcPct val="90000"/>
              </a:lnSpc>
              <a:spcBef>
                <a:spcPts val="600"/>
              </a:spcBef>
              <a:spcAft>
                <a:spcPts val="0"/>
              </a:spcAft>
              <a:buSzPct val="108108"/>
              <a:buFont typeface="Arial"/>
              <a:buChar char="•"/>
            </a:pPr>
            <a:r>
              <a:rPr lang="de-DE" dirty="0" err="1">
                <a:latin typeface="Aptos" panose="020B0004020202020204" pitchFamily="34" charset="0"/>
                <a:sym typeface="Arial"/>
              </a:rPr>
              <a:t>Consumo</a:t>
            </a:r>
            <a:r>
              <a:rPr lang="de-DE" dirty="0">
                <a:latin typeface="Aptos" panose="020B0004020202020204" pitchFamily="34" charset="0"/>
                <a:sym typeface="Arial"/>
              </a:rPr>
              <a:t> </a:t>
            </a:r>
            <a:r>
              <a:rPr lang="de-DE" dirty="0" err="1">
                <a:latin typeface="Aptos" panose="020B0004020202020204" pitchFamily="34" charset="0"/>
                <a:sym typeface="Arial"/>
              </a:rPr>
              <a:t>energetico</a:t>
            </a:r>
            <a:r>
              <a:rPr lang="de-DE" dirty="0">
                <a:latin typeface="Aptos" panose="020B0004020202020204" pitchFamily="34" charset="0"/>
                <a:sym typeface="Arial"/>
              </a:rPr>
              <a:t> </a:t>
            </a:r>
            <a:r>
              <a:rPr lang="de-DE" dirty="0" err="1">
                <a:latin typeface="Aptos" panose="020B0004020202020204" pitchFamily="34" charset="0"/>
                <a:sym typeface="Arial"/>
              </a:rPr>
              <a:t>durante</a:t>
            </a:r>
            <a:r>
              <a:rPr lang="de-DE" dirty="0">
                <a:latin typeface="Aptos" panose="020B0004020202020204" pitchFamily="34" charset="0"/>
                <a:sym typeface="Arial"/>
              </a:rPr>
              <a:t> la </a:t>
            </a:r>
            <a:r>
              <a:rPr lang="de-DE" dirty="0" err="1">
                <a:latin typeface="Aptos" panose="020B0004020202020204" pitchFamily="34" charset="0"/>
                <a:sym typeface="Arial"/>
              </a:rPr>
              <a:t>produzione</a:t>
            </a:r>
            <a:r>
              <a:rPr lang="de-DE" dirty="0">
                <a:latin typeface="Aptos" panose="020B0004020202020204" pitchFamily="34" charset="0"/>
                <a:sym typeface="Arial"/>
              </a:rPr>
              <a:t>, il </a:t>
            </a:r>
            <a:r>
              <a:rPr lang="de-DE" dirty="0" err="1">
                <a:latin typeface="Aptos" panose="020B0004020202020204" pitchFamily="34" charset="0"/>
                <a:sym typeface="Arial"/>
              </a:rPr>
              <a:t>trasporto</a:t>
            </a:r>
            <a:r>
              <a:rPr lang="de-DE" dirty="0">
                <a:latin typeface="Aptos" panose="020B0004020202020204" pitchFamily="34" charset="0"/>
                <a:sym typeface="Arial"/>
              </a:rPr>
              <a:t>, </a:t>
            </a:r>
            <a:r>
              <a:rPr lang="de-DE" dirty="0" err="1">
                <a:latin typeface="Aptos" panose="020B0004020202020204" pitchFamily="34" charset="0"/>
                <a:sym typeface="Arial"/>
              </a:rPr>
              <a:t>l’uso</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a:t>
            </a:r>
            <a:r>
              <a:rPr lang="de-DE" dirty="0" err="1">
                <a:latin typeface="Aptos" panose="020B0004020202020204" pitchFamily="34" charset="0"/>
                <a:sym typeface="Arial"/>
              </a:rPr>
              <a:t>lo</a:t>
            </a:r>
            <a:r>
              <a:rPr lang="de-DE" dirty="0">
                <a:latin typeface="Aptos" panose="020B0004020202020204" pitchFamily="34" charset="0"/>
                <a:sym typeface="Arial"/>
              </a:rPr>
              <a:t> </a:t>
            </a:r>
            <a:r>
              <a:rPr lang="de-DE" dirty="0" err="1">
                <a:latin typeface="Aptos" panose="020B0004020202020204" pitchFamily="34" charset="0"/>
                <a:sym typeface="Arial"/>
              </a:rPr>
              <a:t>smaltimento</a:t>
            </a:r>
            <a:endParaRPr dirty="0">
              <a:latin typeface="Aptos" panose="020B0004020202020204" pitchFamily="34" charset="0"/>
              <a:sym typeface="Arial"/>
            </a:endParaRPr>
          </a:p>
          <a:p>
            <a:pPr marL="571500" lvl="0" indent="-342900" algn="l" rtl="0">
              <a:lnSpc>
                <a:spcPct val="90000"/>
              </a:lnSpc>
              <a:spcBef>
                <a:spcPts val="600"/>
              </a:spcBef>
              <a:spcAft>
                <a:spcPts val="0"/>
              </a:spcAft>
              <a:buSzPct val="108108"/>
              <a:buFont typeface="Arial"/>
              <a:buChar char="•"/>
            </a:pPr>
            <a:r>
              <a:rPr lang="de-DE" dirty="0" err="1">
                <a:latin typeface="Aptos" panose="020B0004020202020204" pitchFamily="34" charset="0"/>
                <a:sym typeface="Arial"/>
              </a:rPr>
              <a:t>Emissioni</a:t>
            </a:r>
            <a:r>
              <a:rPr lang="de-DE" dirty="0">
                <a:latin typeface="Aptos" panose="020B0004020202020204" pitchFamily="34" charset="0"/>
                <a:sym typeface="Arial"/>
              </a:rPr>
              <a:t> di gas </a:t>
            </a:r>
            <a:r>
              <a:rPr lang="de-DE" dirty="0" err="1">
                <a:latin typeface="Aptos" panose="020B0004020202020204" pitchFamily="34" charset="0"/>
                <a:sym typeface="Arial"/>
              </a:rPr>
              <a:t>serra</a:t>
            </a:r>
            <a:r>
              <a:rPr lang="de-DE" dirty="0">
                <a:latin typeface="Aptos" panose="020B0004020202020204" pitchFamily="34" charset="0"/>
                <a:sym typeface="Arial"/>
              </a:rPr>
              <a:t> (</a:t>
            </a:r>
            <a:r>
              <a:rPr lang="de-DE" dirty="0" err="1">
                <a:latin typeface="Aptos" panose="020B0004020202020204" pitchFamily="34" charset="0"/>
                <a:sym typeface="Arial"/>
              </a:rPr>
              <a:t>dalla</a:t>
            </a:r>
            <a:r>
              <a:rPr lang="de-DE" dirty="0">
                <a:latin typeface="Aptos" panose="020B0004020202020204" pitchFamily="34" charset="0"/>
                <a:sym typeface="Arial"/>
              </a:rPr>
              <a:t> </a:t>
            </a:r>
            <a:r>
              <a:rPr lang="de-DE" dirty="0" err="1">
                <a:latin typeface="Aptos" panose="020B0004020202020204" pitchFamily="34" charset="0"/>
                <a:sym typeface="Arial"/>
              </a:rPr>
              <a:t>produzione</a:t>
            </a:r>
            <a:r>
              <a:rPr lang="de-DE" dirty="0">
                <a:latin typeface="Aptos" panose="020B0004020202020204" pitchFamily="34" charset="0"/>
                <a:sym typeface="Arial"/>
              </a:rPr>
              <a:t> </a:t>
            </a:r>
            <a:r>
              <a:rPr lang="de-DE" dirty="0" err="1">
                <a:latin typeface="Aptos" panose="020B0004020202020204" pitchFamily="34" charset="0"/>
                <a:sym typeface="Arial"/>
              </a:rPr>
              <a:t>allo</a:t>
            </a:r>
            <a:r>
              <a:rPr lang="de-DE" dirty="0">
                <a:latin typeface="Aptos" panose="020B0004020202020204" pitchFamily="34" charset="0"/>
                <a:sym typeface="Arial"/>
              </a:rPr>
              <a:t> </a:t>
            </a:r>
            <a:r>
              <a:rPr lang="de-DE" dirty="0" err="1">
                <a:latin typeface="Aptos" panose="020B0004020202020204" pitchFamily="34" charset="0"/>
                <a:sym typeface="Arial"/>
              </a:rPr>
              <a:t>smaltimento</a:t>
            </a:r>
            <a:r>
              <a:rPr lang="de-DE" dirty="0">
                <a:latin typeface="Aptos" panose="020B0004020202020204" pitchFamily="34" charset="0"/>
                <a:sym typeface="Arial"/>
              </a:rPr>
              <a:t>) </a:t>
            </a:r>
            <a:endParaRPr dirty="0">
              <a:latin typeface="Aptos" panose="020B0004020202020204" pitchFamily="34" charset="0"/>
              <a:sym typeface="Arial"/>
            </a:endParaRPr>
          </a:p>
          <a:p>
            <a:pPr marL="571500" lvl="0" indent="-342900" algn="l" rtl="0">
              <a:lnSpc>
                <a:spcPct val="90000"/>
              </a:lnSpc>
              <a:spcBef>
                <a:spcPts val="600"/>
              </a:spcBef>
              <a:spcAft>
                <a:spcPts val="0"/>
              </a:spcAft>
              <a:buSzPct val="108108"/>
              <a:buFont typeface="Arial"/>
              <a:buChar char="•"/>
            </a:pPr>
            <a:r>
              <a:rPr lang="de-DE" dirty="0" err="1">
                <a:latin typeface="Aptos" panose="020B0004020202020204" pitchFamily="34" charset="0"/>
                <a:sym typeface="Arial"/>
              </a:rPr>
              <a:t>Produzione</a:t>
            </a:r>
            <a:r>
              <a:rPr lang="de-DE" dirty="0">
                <a:latin typeface="Aptos" panose="020B0004020202020204" pitchFamily="34" charset="0"/>
                <a:sym typeface="Arial"/>
              </a:rPr>
              <a:t> di </a:t>
            </a:r>
            <a:r>
              <a:rPr lang="de-DE" dirty="0" err="1">
                <a:latin typeface="Aptos" panose="020B0004020202020204" pitchFamily="34" charset="0"/>
                <a:sym typeface="Arial"/>
              </a:rPr>
              <a:t>rifiuti</a:t>
            </a:r>
            <a:r>
              <a:rPr lang="de-DE" dirty="0">
                <a:latin typeface="Aptos" panose="020B0004020202020204" pitchFamily="34" charset="0"/>
                <a:sym typeface="Arial"/>
              </a:rPr>
              <a:t> / </a:t>
            </a:r>
            <a:r>
              <a:rPr lang="de-DE" dirty="0" err="1">
                <a:latin typeface="Aptos" panose="020B0004020202020204" pitchFamily="34" charset="0"/>
                <a:sym typeface="Arial"/>
              </a:rPr>
              <a:t>perdita</a:t>
            </a:r>
            <a:r>
              <a:rPr lang="de-DE" dirty="0">
                <a:latin typeface="Aptos" panose="020B0004020202020204" pitchFamily="34" charset="0"/>
                <a:sym typeface="Arial"/>
              </a:rPr>
              <a:t> di </a:t>
            </a:r>
            <a:r>
              <a:rPr lang="de-DE" dirty="0" err="1">
                <a:latin typeface="Aptos" panose="020B0004020202020204" pitchFamily="34" charset="0"/>
                <a:sym typeface="Arial"/>
              </a:rPr>
              <a:t>materiali</a:t>
            </a:r>
            <a:endParaRPr dirty="0">
              <a:latin typeface="Aptos" panose="020B0004020202020204" pitchFamily="34" charset="0"/>
              <a:sym typeface="Arial"/>
            </a:endParaRPr>
          </a:p>
          <a:p>
            <a:pPr marL="571500" lvl="0" indent="-342900" algn="l" rtl="0">
              <a:lnSpc>
                <a:spcPct val="90000"/>
              </a:lnSpc>
              <a:spcBef>
                <a:spcPts val="600"/>
              </a:spcBef>
              <a:spcAft>
                <a:spcPts val="0"/>
              </a:spcAft>
              <a:buSzPct val="108108"/>
              <a:buFont typeface="Arial"/>
              <a:buChar char="•"/>
            </a:pPr>
            <a:r>
              <a:rPr lang="de-DE" dirty="0" err="1">
                <a:latin typeface="Aptos" panose="020B0004020202020204" pitchFamily="34" charset="0"/>
                <a:sym typeface="Arial"/>
              </a:rPr>
              <a:t>Sostanze</a:t>
            </a:r>
            <a:r>
              <a:rPr lang="de-DE" dirty="0">
                <a:latin typeface="Aptos" panose="020B0004020202020204" pitchFamily="34" charset="0"/>
                <a:sym typeface="Arial"/>
              </a:rPr>
              <a:t> </a:t>
            </a:r>
            <a:r>
              <a:rPr lang="de-DE" dirty="0" err="1">
                <a:latin typeface="Aptos" panose="020B0004020202020204" pitchFamily="34" charset="0"/>
                <a:sym typeface="Arial"/>
              </a:rPr>
              <a:t>inquinanti</a:t>
            </a:r>
            <a:r>
              <a:rPr lang="de-DE" dirty="0">
                <a:latin typeface="Aptos" panose="020B0004020202020204" pitchFamily="34" charset="0"/>
                <a:sym typeface="Arial"/>
              </a:rPr>
              <a:t> </a:t>
            </a:r>
            <a:r>
              <a:rPr lang="de-DE" dirty="0" err="1">
                <a:latin typeface="Aptos" panose="020B0004020202020204" pitchFamily="34" charset="0"/>
                <a:sym typeface="Arial"/>
              </a:rPr>
              <a:t>nei</a:t>
            </a:r>
            <a:r>
              <a:rPr lang="de-DE" dirty="0">
                <a:latin typeface="Aptos" panose="020B0004020202020204" pitchFamily="34" charset="0"/>
                <a:sym typeface="Arial"/>
              </a:rPr>
              <a:t> </a:t>
            </a:r>
            <a:r>
              <a:rPr lang="de-DE" dirty="0" err="1">
                <a:latin typeface="Aptos" panose="020B0004020202020204" pitchFamily="34" charset="0"/>
                <a:sym typeface="Arial"/>
              </a:rPr>
              <a:t>prodotti</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a:t>
            </a:r>
            <a:r>
              <a:rPr lang="de-DE" dirty="0" err="1">
                <a:latin typeface="Aptos" panose="020B0004020202020204" pitchFamily="34" charset="0"/>
                <a:sym typeface="Arial"/>
              </a:rPr>
              <a:t>nella</a:t>
            </a:r>
            <a:r>
              <a:rPr lang="de-DE" dirty="0">
                <a:latin typeface="Aptos" panose="020B0004020202020204" pitchFamily="34" charset="0"/>
                <a:sym typeface="Arial"/>
              </a:rPr>
              <a:t> </a:t>
            </a:r>
            <a:r>
              <a:rPr lang="de-DE" dirty="0" err="1">
                <a:latin typeface="Aptos" panose="020B0004020202020204" pitchFamily="34" charset="0"/>
                <a:sym typeface="Arial"/>
              </a:rPr>
              <a:t>produzione</a:t>
            </a:r>
            <a:endParaRPr dirty="0">
              <a:latin typeface="Aptos" panose="020B0004020202020204" pitchFamily="34" charset="0"/>
              <a:sym typeface="Arial"/>
            </a:endParaRPr>
          </a:p>
          <a:p>
            <a:pPr marL="571500" lvl="0" indent="-342900" algn="l" rtl="0">
              <a:lnSpc>
                <a:spcPct val="90000"/>
              </a:lnSpc>
              <a:spcBef>
                <a:spcPts val="600"/>
              </a:spcBef>
              <a:spcAft>
                <a:spcPts val="0"/>
              </a:spcAft>
              <a:buSzPct val="108108"/>
              <a:buFont typeface="Arial"/>
              <a:buChar char="•"/>
            </a:pPr>
            <a:r>
              <a:rPr lang="de-DE" dirty="0" err="1">
                <a:latin typeface="Aptos" panose="020B0004020202020204" pitchFamily="34" charset="0"/>
                <a:sym typeface="Arial"/>
              </a:rPr>
              <a:t>Distruzione</a:t>
            </a:r>
            <a:r>
              <a:rPr lang="de-DE" dirty="0">
                <a:latin typeface="Aptos" panose="020B0004020202020204" pitchFamily="34" charset="0"/>
                <a:sym typeface="Arial"/>
              </a:rPr>
              <a:t> </a:t>
            </a:r>
            <a:r>
              <a:rPr lang="de-DE" dirty="0" err="1">
                <a:latin typeface="Aptos" panose="020B0004020202020204" pitchFamily="34" charset="0"/>
                <a:sym typeface="Arial"/>
              </a:rPr>
              <a:t>degli</a:t>
            </a:r>
            <a:r>
              <a:rPr lang="de-DE" dirty="0">
                <a:latin typeface="Aptos" panose="020B0004020202020204" pitchFamily="34" charset="0"/>
                <a:sym typeface="Arial"/>
              </a:rPr>
              <a:t> </a:t>
            </a:r>
            <a:r>
              <a:rPr lang="de-DE" dirty="0" err="1">
                <a:latin typeface="Aptos" panose="020B0004020202020204" pitchFamily="34" charset="0"/>
                <a:sym typeface="Arial"/>
              </a:rPr>
              <a:t>ecosistemi</a:t>
            </a:r>
            <a:endParaRPr dirty="0">
              <a:latin typeface="Aptos" panose="020B0004020202020204" pitchFamily="34" charset="0"/>
              <a:sym typeface="Arial"/>
            </a:endParaRPr>
          </a:p>
        </p:txBody>
      </p:sp>
      <p:sp>
        <p:nvSpPr>
          <p:cNvPr id="133" name="Google Shape;133;p31"/>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p>
            <a:pPr marL="457200" lvl="0" indent="-228600" algn="l" rtl="0">
              <a:lnSpc>
                <a:spcPct val="90000"/>
              </a:lnSpc>
              <a:spcBef>
                <a:spcPts val="1800"/>
              </a:spcBef>
              <a:spcAft>
                <a:spcPts val="0"/>
              </a:spcAft>
              <a:buClr>
                <a:srgbClr val="3F3F3F"/>
              </a:buClr>
              <a:buSzPts val="2000"/>
              <a:buFont typeface="Arial"/>
              <a:buNone/>
            </a:pPr>
            <a:r>
              <a:rPr lang="de-DE" b="1" dirty="0" err="1">
                <a:latin typeface="Aptos" panose="020B0004020202020204" pitchFamily="34" charset="0"/>
                <a:sym typeface="Arial"/>
              </a:rPr>
              <a:t>Violazione</a:t>
            </a:r>
            <a:r>
              <a:rPr lang="de-DE" b="1" dirty="0">
                <a:latin typeface="Aptos" panose="020B0004020202020204" pitchFamily="34" charset="0"/>
                <a:sym typeface="Arial"/>
              </a:rPr>
              <a:t> </a:t>
            </a:r>
            <a:r>
              <a:rPr lang="de-DE" b="1" dirty="0" err="1">
                <a:latin typeface="Aptos" panose="020B0004020202020204" pitchFamily="34" charset="0"/>
                <a:sym typeface="Arial"/>
              </a:rPr>
              <a:t>degli</a:t>
            </a:r>
            <a:r>
              <a:rPr lang="de-DE" b="1" dirty="0">
                <a:latin typeface="Aptos" panose="020B0004020202020204" pitchFamily="34" charset="0"/>
                <a:sym typeface="Arial"/>
              </a:rPr>
              <a:t> </a:t>
            </a:r>
            <a:r>
              <a:rPr lang="de-DE" b="1" dirty="0" err="1">
                <a:latin typeface="Aptos" panose="020B0004020202020204" pitchFamily="34" charset="0"/>
                <a:sym typeface="Arial"/>
              </a:rPr>
              <a:t>standard</a:t>
            </a:r>
            <a:r>
              <a:rPr lang="de-DE" b="1" dirty="0">
                <a:latin typeface="Aptos" panose="020B0004020202020204" pitchFamily="34" charset="0"/>
                <a:sym typeface="Arial"/>
              </a:rPr>
              <a:t> </a:t>
            </a:r>
            <a:r>
              <a:rPr lang="de-DE" b="1" dirty="0" err="1">
                <a:latin typeface="Aptos" panose="020B0004020202020204" pitchFamily="34" charset="0"/>
                <a:sym typeface="Arial"/>
              </a:rPr>
              <a:t>ambientali</a:t>
            </a:r>
            <a:r>
              <a:rPr lang="de-DE" b="1" dirty="0">
                <a:latin typeface="Aptos" panose="020B0004020202020204" pitchFamily="34" charset="0"/>
                <a:sym typeface="Arial"/>
              </a:rPr>
              <a:t> </a:t>
            </a:r>
            <a:r>
              <a:rPr lang="de-DE" b="1" dirty="0" err="1">
                <a:latin typeface="Aptos" panose="020B0004020202020204" pitchFamily="34" charset="0"/>
                <a:sym typeface="Arial"/>
              </a:rPr>
              <a:t>e</a:t>
            </a:r>
            <a:r>
              <a:rPr lang="de-DE" b="1" dirty="0">
                <a:latin typeface="Aptos" panose="020B0004020202020204" pitchFamily="34" charset="0"/>
                <a:sym typeface="Arial"/>
              </a:rPr>
              <a:t> </a:t>
            </a:r>
            <a:r>
              <a:rPr lang="de-DE" b="1" dirty="0" err="1">
                <a:latin typeface="Aptos" panose="020B0004020202020204" pitchFamily="34" charset="0"/>
                <a:sym typeface="Arial"/>
              </a:rPr>
              <a:t>sociali</a:t>
            </a:r>
            <a:r>
              <a:rPr lang="de-DE" b="1" dirty="0">
                <a:latin typeface="Aptos" panose="020B0004020202020204" pitchFamily="34" charset="0"/>
                <a:sym typeface="Arial"/>
              </a:rPr>
              <a:t> </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err="1">
                <a:latin typeface="Aptos" panose="020B0004020202020204" pitchFamily="34" charset="0"/>
                <a:sym typeface="Arial"/>
              </a:rPr>
              <a:t>Molti</a:t>
            </a:r>
            <a:r>
              <a:rPr lang="de-DE" dirty="0">
                <a:latin typeface="Aptos" panose="020B0004020202020204" pitchFamily="34" charset="0"/>
                <a:sym typeface="Arial"/>
              </a:rPr>
              <a:t> </a:t>
            </a:r>
            <a:r>
              <a:rPr lang="de-DE" dirty="0" err="1">
                <a:latin typeface="Aptos" panose="020B0004020202020204" pitchFamily="34" charset="0"/>
                <a:sym typeface="Arial"/>
              </a:rPr>
              <a:t>prodotti</a:t>
            </a:r>
            <a:r>
              <a:rPr lang="de-DE" dirty="0">
                <a:latin typeface="Aptos" panose="020B0004020202020204" pitchFamily="34" charset="0"/>
                <a:sym typeface="Arial"/>
              </a:rPr>
              <a:t> </a:t>
            </a:r>
            <a:r>
              <a:rPr lang="de-DE" dirty="0" err="1">
                <a:latin typeface="Aptos" panose="020B0004020202020204" pitchFamily="34" charset="0"/>
                <a:sym typeface="Arial"/>
              </a:rPr>
              <a:t>fabbricati</a:t>
            </a:r>
            <a:r>
              <a:rPr lang="de-DE" dirty="0">
                <a:latin typeface="Aptos" panose="020B0004020202020204" pitchFamily="34" charset="0"/>
                <a:sym typeface="Arial"/>
              </a:rPr>
              <a:t> </a:t>
            </a:r>
            <a:r>
              <a:rPr lang="de-DE" dirty="0" err="1">
                <a:latin typeface="Aptos" panose="020B0004020202020204" pitchFamily="34" charset="0"/>
                <a:sym typeface="Arial"/>
              </a:rPr>
              <a:t>nei</a:t>
            </a:r>
            <a:r>
              <a:rPr lang="de-DE" dirty="0">
                <a:latin typeface="Aptos" panose="020B0004020202020204" pitchFamily="34" charset="0"/>
                <a:sym typeface="Arial"/>
              </a:rPr>
              <a:t> </a:t>
            </a:r>
            <a:r>
              <a:rPr lang="de-DE" dirty="0" err="1">
                <a:latin typeface="Aptos" panose="020B0004020202020204" pitchFamily="34" charset="0"/>
                <a:sym typeface="Arial"/>
              </a:rPr>
              <a:t>paesi</a:t>
            </a:r>
            <a:r>
              <a:rPr lang="de-DE" dirty="0">
                <a:latin typeface="Aptos" panose="020B0004020202020204" pitchFamily="34" charset="0"/>
                <a:sym typeface="Arial"/>
              </a:rPr>
              <a:t> del Sud del </a:t>
            </a:r>
            <a:r>
              <a:rPr lang="de-DE" dirty="0" err="1">
                <a:latin typeface="Aptos" panose="020B0004020202020204" pitchFamily="34" charset="0"/>
                <a:sym typeface="Arial"/>
              </a:rPr>
              <a:t>mondo</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err="1">
                <a:latin typeface="Aptos" panose="020B0004020202020204" pitchFamily="34" charset="0"/>
                <a:sym typeface="Arial"/>
              </a:rPr>
              <a:t>Condizioni</a:t>
            </a:r>
            <a:r>
              <a:rPr lang="de-DE" dirty="0">
                <a:latin typeface="Aptos" panose="020B0004020202020204" pitchFamily="34" charset="0"/>
                <a:sym typeface="Arial"/>
              </a:rPr>
              <a:t> di </a:t>
            </a:r>
            <a:r>
              <a:rPr lang="de-DE" dirty="0" err="1">
                <a:latin typeface="Aptos" panose="020B0004020202020204" pitchFamily="34" charset="0"/>
                <a:sym typeface="Arial"/>
              </a:rPr>
              <a:t>lavoro</a:t>
            </a:r>
            <a:r>
              <a:rPr lang="de-DE" dirty="0">
                <a:latin typeface="Aptos" panose="020B0004020202020204" pitchFamily="34" charset="0"/>
                <a:sym typeface="Arial"/>
              </a:rPr>
              <a:t> </a:t>
            </a:r>
            <a:r>
              <a:rPr lang="de-DE" dirty="0" err="1">
                <a:latin typeface="Aptos" panose="020B0004020202020204" pitchFamily="34" charset="0"/>
                <a:sym typeface="Arial"/>
              </a:rPr>
              <a:t>disumane</a:t>
            </a:r>
            <a:r>
              <a:rPr lang="de-DE" dirty="0">
                <a:latin typeface="Aptos" panose="020B0004020202020204" pitchFamily="34" charset="0"/>
                <a:sym typeface="Arial"/>
              </a:rPr>
              <a:t> </a:t>
            </a:r>
            <a:r>
              <a:rPr lang="de-DE" dirty="0" err="1">
                <a:latin typeface="Aptos" panose="020B0004020202020204" pitchFamily="34" charset="0"/>
                <a:sym typeface="Arial"/>
              </a:rPr>
              <a:t>Sfruttamento</a:t>
            </a:r>
            <a:r>
              <a:rPr lang="de-DE" dirty="0">
                <a:latin typeface="Aptos" panose="020B0004020202020204" pitchFamily="34" charset="0"/>
                <a:sym typeface="Arial"/>
              </a:rPr>
              <a:t> del </a:t>
            </a:r>
            <a:r>
              <a:rPr lang="de-DE" dirty="0" err="1">
                <a:latin typeface="Aptos" panose="020B0004020202020204" pitchFamily="34" charset="0"/>
                <a:sym typeface="Arial"/>
              </a:rPr>
              <a:t>lavoro</a:t>
            </a:r>
            <a:r>
              <a:rPr lang="de-DE" dirty="0">
                <a:latin typeface="Aptos" panose="020B0004020202020204" pitchFamily="34" charset="0"/>
                <a:sym typeface="Arial"/>
              </a:rPr>
              <a:t> </a:t>
            </a:r>
            <a:r>
              <a:rPr lang="de-DE" dirty="0" err="1">
                <a:latin typeface="Aptos" panose="020B0004020202020204" pitchFamily="34" charset="0"/>
                <a:sym typeface="Arial"/>
              </a:rPr>
              <a:t>minorile</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err="1">
                <a:latin typeface="Aptos" panose="020B0004020202020204" pitchFamily="34" charset="0"/>
                <a:sym typeface="Arial"/>
              </a:rPr>
              <a:t>Inquinamento</a:t>
            </a:r>
            <a:r>
              <a:rPr lang="de-DE" dirty="0">
                <a:latin typeface="Aptos" panose="020B0004020202020204" pitchFamily="34" charset="0"/>
                <a:sym typeface="Arial"/>
              </a:rPr>
              <a:t> </a:t>
            </a:r>
            <a:r>
              <a:rPr lang="de-DE" dirty="0" err="1">
                <a:latin typeface="Aptos" panose="020B0004020202020204" pitchFamily="34" charset="0"/>
                <a:sym typeface="Arial"/>
              </a:rPr>
              <a:t>dell’ambiente</a:t>
            </a:r>
            <a:r>
              <a:rPr lang="de-DE" dirty="0">
                <a:latin typeface="Aptos" panose="020B0004020202020204" pitchFamily="34" charset="0"/>
                <a:sym typeface="Arial"/>
              </a:rPr>
              <a:t> </a:t>
            </a:r>
            <a:r>
              <a:rPr lang="de-DE" dirty="0" err="1">
                <a:latin typeface="Aptos" panose="020B0004020202020204" pitchFamily="34" charset="0"/>
                <a:sym typeface="Arial"/>
              </a:rPr>
              <a:t>locale</a:t>
            </a:r>
            <a:endParaRPr dirty="0">
              <a:latin typeface="Aptos" panose="020B0004020202020204" pitchFamily="34" charset="0"/>
              <a:sym typeface="Arial"/>
            </a:endParaRPr>
          </a:p>
          <a:p>
            <a:pPr marL="571500" lvl="0" indent="-342900" algn="l" rtl="0">
              <a:lnSpc>
                <a:spcPct val="90000"/>
              </a:lnSpc>
              <a:spcBef>
                <a:spcPts val="1800"/>
              </a:spcBef>
              <a:spcAft>
                <a:spcPts val="0"/>
              </a:spcAft>
              <a:buSzPts val="2000"/>
              <a:buFont typeface="Arial"/>
              <a:buChar char="•"/>
            </a:pPr>
            <a:r>
              <a:rPr lang="de-DE" dirty="0">
                <a:latin typeface="Aptos" panose="020B0004020202020204" pitchFamily="34" charset="0"/>
                <a:sym typeface="Arial"/>
              </a:rPr>
              <a:t>Rischi per la </a:t>
            </a:r>
            <a:r>
              <a:rPr lang="de-DE" dirty="0" err="1">
                <a:latin typeface="Aptos" panose="020B0004020202020204" pitchFamily="34" charset="0"/>
                <a:sym typeface="Arial"/>
              </a:rPr>
              <a:t>salute</a:t>
            </a:r>
            <a:r>
              <a:rPr lang="de-DE" dirty="0">
                <a:latin typeface="Aptos" panose="020B0004020202020204" pitchFamily="34" charset="0"/>
                <a:sym typeface="Arial"/>
              </a:rPr>
              <a:t> </a:t>
            </a:r>
            <a:r>
              <a:rPr lang="de-DE" dirty="0" err="1">
                <a:latin typeface="Aptos" panose="020B0004020202020204" pitchFamily="34" charset="0"/>
                <a:sym typeface="Arial"/>
              </a:rPr>
              <a:t>dei</a:t>
            </a:r>
            <a:r>
              <a:rPr lang="de-DE" dirty="0">
                <a:latin typeface="Aptos" panose="020B0004020202020204" pitchFamily="34" charset="0"/>
                <a:sym typeface="Arial"/>
              </a:rPr>
              <a:t> </a:t>
            </a:r>
            <a:r>
              <a:rPr lang="de-DE" dirty="0" err="1">
                <a:latin typeface="Aptos" panose="020B0004020202020204" pitchFamily="34" charset="0"/>
                <a:sym typeface="Arial"/>
              </a:rPr>
              <a:t>lavoratori</a:t>
            </a:r>
            <a:endParaRPr dirty="0">
              <a:latin typeface="Aptos" panose="020B0004020202020204" pitchFamily="34" charset="0"/>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de-DE" sz="5400" dirty="0">
                <a:latin typeface="Aptos Serif" panose="02020604070405020304" pitchFamily="18" charset="0"/>
                <a:cs typeface="Aptos Serif" panose="02020604070405020304" pitchFamily="18" charset="0"/>
              </a:rPr>
              <a:t>Grazie </a:t>
            </a:r>
            <a:r>
              <a:rPr lang="de-DE" sz="5400" dirty="0" err="1">
                <a:latin typeface="Aptos Serif" panose="02020604070405020304" pitchFamily="18" charset="0"/>
                <a:cs typeface="Aptos Serif" panose="02020604070405020304" pitchFamily="18" charset="0"/>
              </a:rPr>
              <a:t>mille</a:t>
            </a:r>
            <a:r>
              <a:rPr lang="de-DE" sz="5400" dirty="0">
                <a:latin typeface="Aptos Serif" panose="02020604070405020304" pitchFamily="18" charset="0"/>
                <a:cs typeface="Aptos Serif" panose="02020604070405020304" pitchFamily="18" charset="0"/>
              </a:rPr>
              <a:t>!</a:t>
            </a:r>
            <a:endParaRPr dirty="0">
              <a:latin typeface="Aptos Serif" panose="02020604070405020304" pitchFamily="18" charset="0"/>
              <a:cs typeface="Aptos Serif" panose="02020604070405020304" pitchFamily="18" charset="0"/>
            </a:endParaRPr>
          </a:p>
        </p:txBody>
      </p:sp>
      <p:pic>
        <p:nvPicPr>
          <p:cNvPr id="505" name="Google Shape;505;p15" descr="Ein Bild, das Text, Schrift, Screenshot, Grafiken enthält.&#10;&#10;Automatisch generierte Beschreibung"/>
          <p:cNvPicPr preferRelativeResize="0"/>
          <p:nvPr/>
        </p:nvPicPr>
        <p:blipFill rotWithShape="1">
          <a:blip r:embed="rId3">
            <a:alphaModFix/>
          </a:blip>
          <a:srcRect/>
          <a:stretch/>
        </p:blipFill>
        <p:spPr>
          <a:xfrm>
            <a:off x="5665842" y="4740820"/>
            <a:ext cx="5273749" cy="1904297"/>
          </a:xfrm>
          <a:prstGeom prst="rect">
            <a:avLst/>
          </a:prstGeom>
          <a:noFill/>
          <a:ln>
            <a:noFill/>
          </a:ln>
        </p:spPr>
      </p:pic>
      <p:pic>
        <p:nvPicPr>
          <p:cNvPr id="506" name="Google Shape;506;p15" descr="Ein Bild, das Text, Screenshot, Schrift enthält.&#10;&#10;KI-generierte Inhalte können fehlerhaft sein."/>
          <p:cNvPicPr preferRelativeResize="0"/>
          <p:nvPr/>
        </p:nvPicPr>
        <p:blipFill rotWithShape="1">
          <a:blip r:embed="rId4">
            <a:alphaModFix/>
          </a:blip>
          <a:srcRect/>
          <a:stretch/>
        </p:blipFill>
        <p:spPr>
          <a:xfrm>
            <a:off x="308085" y="4776726"/>
            <a:ext cx="4715860" cy="188634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0"/>
          <p:cNvSpPr txBox="1">
            <a:spLocks noGrp="1"/>
          </p:cNvSpPr>
          <p:nvPr>
            <p:ph type="title"/>
          </p:nvPr>
        </p:nvSpPr>
        <p:spPr>
          <a:xfrm>
            <a:off x="595522" y="404148"/>
            <a:ext cx="10972800" cy="157431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de-DE" dirty="0">
                <a:latin typeface="Aptos Serif" panose="02020604070405020304" pitchFamily="18" charset="0"/>
                <a:ea typeface="Arial"/>
                <a:cs typeface="Aptos Serif" panose="02020604070405020304" pitchFamily="18" charset="0"/>
                <a:sym typeface="Arial"/>
              </a:rPr>
              <a:t>Fonti</a:t>
            </a:r>
            <a:endParaRPr dirty="0">
              <a:latin typeface="Aptos Serif" panose="02020604070405020304" pitchFamily="18" charset="0"/>
              <a:cs typeface="Aptos Serif" panose="02020604070405020304" pitchFamily="18" charset="0"/>
            </a:endParaRPr>
          </a:p>
        </p:txBody>
      </p:sp>
      <p:sp>
        <p:nvSpPr>
          <p:cNvPr id="512" name="Google Shape;512;p70"/>
          <p:cNvSpPr txBox="1">
            <a:spLocks noGrp="1"/>
          </p:cNvSpPr>
          <p:nvPr>
            <p:ph type="body" idx="1"/>
          </p:nvPr>
        </p:nvSpPr>
        <p:spPr>
          <a:xfrm>
            <a:off x="595522" y="2676525"/>
            <a:ext cx="11157863" cy="3597470"/>
          </a:xfrm>
          <a:prstGeom prst="rect">
            <a:avLst/>
          </a:prstGeom>
          <a:noFill/>
          <a:ln>
            <a:noFill/>
          </a:ln>
        </p:spPr>
        <p:txBody>
          <a:bodyPr spcFirstLastPara="1" wrap="square" lIns="0" tIns="45700" rIns="91425" bIns="45700" anchor="t" anchorCtr="0">
            <a:normAutofit/>
          </a:bodyPr>
          <a:lstStyle/>
          <a:p>
            <a:pPr marL="457200" lvl="0" indent="-228600" algn="l" rtl="0">
              <a:lnSpc>
                <a:spcPct val="90000"/>
              </a:lnSpc>
              <a:spcBef>
                <a:spcPts val="1800"/>
              </a:spcBef>
              <a:spcAft>
                <a:spcPts val="0"/>
              </a:spcAft>
              <a:buClr>
                <a:srgbClr val="3F3F3F"/>
              </a:buClr>
              <a:buSzPts val="2000"/>
              <a:buNone/>
            </a:pPr>
            <a:r>
              <a:rPr lang="de-DE" dirty="0" err="1">
                <a:latin typeface="Aptos" panose="020B0004020202020204" pitchFamily="34" charset="0"/>
                <a:sym typeface="Arial"/>
              </a:rPr>
              <a:t>Commissione</a:t>
            </a:r>
            <a:r>
              <a:rPr lang="de-DE" dirty="0">
                <a:latin typeface="Aptos" panose="020B0004020202020204" pitchFamily="34" charset="0"/>
                <a:sym typeface="Arial"/>
              </a:rPr>
              <a:t> europea: Toolkit </a:t>
            </a:r>
            <a:r>
              <a:rPr lang="de-DE" dirty="0" err="1">
                <a:latin typeface="Aptos" panose="020B0004020202020204" pitchFamily="34" charset="0"/>
                <a:sym typeface="Arial"/>
              </a:rPr>
              <a:t>formativo</a:t>
            </a:r>
            <a:r>
              <a:rPr lang="de-DE" dirty="0">
                <a:latin typeface="Aptos" panose="020B0004020202020204" pitchFamily="34" charset="0"/>
                <a:sym typeface="Arial"/>
              </a:rPr>
              <a:t> GPP, Modulo 3 </a:t>
            </a:r>
            <a:r>
              <a:rPr lang="de-DE" dirty="0" err="1">
                <a:latin typeface="Aptos" panose="020B0004020202020204" pitchFamily="34" charset="0"/>
                <a:sym typeface="Arial"/>
              </a:rPr>
              <a:t>Aspetti</a:t>
            </a:r>
            <a:r>
              <a:rPr lang="de-DE" dirty="0">
                <a:latin typeface="Aptos" panose="020B0004020202020204" pitchFamily="34" charset="0"/>
                <a:sym typeface="Arial"/>
              </a:rPr>
              <a:t> </a:t>
            </a:r>
            <a:r>
              <a:rPr lang="de-DE" dirty="0" err="1">
                <a:latin typeface="Aptos" panose="020B0004020202020204" pitchFamily="34" charset="0"/>
                <a:sym typeface="Arial"/>
              </a:rPr>
              <a:t>giuridici</a:t>
            </a:r>
            <a:r>
              <a:rPr lang="de-DE" dirty="0">
                <a:latin typeface="Aptos" panose="020B0004020202020204" pitchFamily="34" charset="0"/>
                <a:sym typeface="Arial"/>
              </a:rPr>
              <a:t> del GPP;</a:t>
            </a:r>
            <a:r>
              <a:rPr lang="de-DE" u="sng" dirty="0">
                <a:solidFill>
                  <a:schemeClr val="hlink"/>
                </a:solidFill>
                <a:latin typeface="Aptos" panose="020B0004020202020204" pitchFamily="34" charset="0"/>
                <a:sym typeface="Arial"/>
                <a:hlinkClick r:id="rId3"/>
              </a:rPr>
              <a:t> https://green-business.ec.europa.eu/green-public-procurement/gpp-training-toolkit_en</a:t>
            </a:r>
            <a:r>
              <a:rPr lang="de-DE" dirty="0">
                <a:latin typeface="Aptos" panose="020B0004020202020204" pitchFamily="34" charset="0"/>
                <a:sym typeface="Arial"/>
              </a:rPr>
              <a:t> </a:t>
            </a:r>
            <a:endParaRPr dirty="0">
              <a:latin typeface="Aptos" panose="020B0004020202020204" pitchFamily="34" charset="0"/>
            </a:endParaRPr>
          </a:p>
          <a:p>
            <a:pPr marL="457200" lvl="0" indent="-228600" algn="l" rtl="0">
              <a:lnSpc>
                <a:spcPct val="90000"/>
              </a:lnSpc>
              <a:spcBef>
                <a:spcPts val="1800"/>
              </a:spcBef>
              <a:spcAft>
                <a:spcPts val="0"/>
              </a:spcAft>
              <a:buClr>
                <a:srgbClr val="3F3F3F"/>
              </a:buClr>
              <a:buSzPts val="2000"/>
              <a:buNone/>
            </a:pPr>
            <a:r>
              <a:rPr lang="de-DE" dirty="0" err="1">
                <a:latin typeface="Aptos" panose="020B0004020202020204" pitchFamily="34" charset="0"/>
                <a:sym typeface="Arial"/>
              </a:rPr>
              <a:t>Ufficio</a:t>
            </a:r>
            <a:r>
              <a:rPr lang="de-DE" dirty="0">
                <a:latin typeface="Aptos" panose="020B0004020202020204" pitchFamily="34" charset="0"/>
                <a:sym typeface="Arial"/>
              </a:rPr>
              <a:t> </a:t>
            </a:r>
            <a:r>
              <a:rPr lang="de-DE" dirty="0" err="1">
                <a:latin typeface="Aptos" panose="020B0004020202020204" pitchFamily="34" charset="0"/>
                <a:sym typeface="Arial"/>
              </a:rPr>
              <a:t>federale</a:t>
            </a:r>
            <a:r>
              <a:rPr lang="de-DE" dirty="0">
                <a:latin typeface="Aptos" panose="020B0004020202020204" pitchFamily="34" charset="0"/>
                <a:sym typeface="Arial"/>
              </a:rPr>
              <a:t> </a:t>
            </a:r>
            <a:r>
              <a:rPr lang="de-DE" dirty="0" err="1">
                <a:latin typeface="Aptos" panose="020B0004020202020204" pitchFamily="34" charset="0"/>
                <a:sym typeface="Arial"/>
              </a:rPr>
              <a:t>dell’ambiente</a:t>
            </a:r>
            <a:r>
              <a:rPr lang="de-DE" dirty="0">
                <a:latin typeface="Aptos" panose="020B0004020202020204" pitchFamily="34" charset="0"/>
                <a:sym typeface="Arial"/>
              </a:rPr>
              <a:t>: </a:t>
            </a:r>
            <a:r>
              <a:rPr lang="de-DE" dirty="0" err="1">
                <a:latin typeface="Aptos" panose="020B0004020202020204" pitchFamily="34" charset="0"/>
                <a:sym typeface="Arial"/>
              </a:rPr>
              <a:t>Appalti</a:t>
            </a:r>
            <a:r>
              <a:rPr lang="de-DE" dirty="0">
                <a:latin typeface="Aptos" panose="020B0004020202020204" pitchFamily="34" charset="0"/>
                <a:sym typeface="Arial"/>
              </a:rPr>
              <a:t> </a:t>
            </a:r>
            <a:r>
              <a:rPr lang="de-DE" dirty="0" err="1">
                <a:latin typeface="Aptos" panose="020B0004020202020204" pitchFamily="34" charset="0"/>
                <a:sym typeface="Arial"/>
              </a:rPr>
              <a:t>pubblici</a:t>
            </a:r>
            <a:r>
              <a:rPr lang="de-DE" dirty="0">
                <a:latin typeface="Aptos" panose="020B0004020202020204" pitchFamily="34" charset="0"/>
                <a:sym typeface="Arial"/>
              </a:rPr>
              <a:t> </a:t>
            </a:r>
            <a:r>
              <a:rPr lang="de-DE" dirty="0" err="1">
                <a:latin typeface="Aptos" panose="020B0004020202020204" pitchFamily="34" charset="0"/>
                <a:sym typeface="Arial"/>
              </a:rPr>
              <a:t>sostenibili</a:t>
            </a:r>
            <a:r>
              <a:rPr lang="de-DE" dirty="0">
                <a:latin typeface="Aptos" panose="020B0004020202020204" pitchFamily="34" charset="0"/>
                <a:sym typeface="Arial"/>
              </a:rPr>
              <a:t> – </a:t>
            </a:r>
            <a:r>
              <a:rPr lang="de-DE" dirty="0" err="1">
                <a:latin typeface="Aptos" panose="020B0004020202020204" pitchFamily="34" charset="0"/>
                <a:sym typeface="Arial"/>
              </a:rPr>
              <a:t>Script</a:t>
            </a:r>
            <a:r>
              <a:rPr lang="de-DE" dirty="0">
                <a:latin typeface="Aptos" panose="020B0004020202020204" pitchFamily="34" charset="0"/>
                <a:sym typeface="Arial"/>
              </a:rPr>
              <a:t> di </a:t>
            </a:r>
            <a:r>
              <a:rPr lang="de-DE" dirty="0" err="1">
                <a:latin typeface="Aptos" panose="020B0004020202020204" pitchFamily="34" charset="0"/>
                <a:sym typeface="Arial"/>
              </a:rPr>
              <a:t>formazione</a:t>
            </a:r>
            <a:r>
              <a:rPr lang="de-DE" dirty="0">
                <a:latin typeface="Aptos" panose="020B0004020202020204" pitchFamily="34" charset="0"/>
                <a:sym typeface="Arial"/>
              </a:rPr>
              <a:t> 1: </a:t>
            </a:r>
            <a:r>
              <a:rPr lang="de-DE" dirty="0" err="1">
                <a:latin typeface="Aptos" panose="020B0004020202020204" pitchFamily="34" charset="0"/>
                <a:sym typeface="Arial"/>
              </a:rPr>
              <a:t>Nozioni</a:t>
            </a:r>
            <a:r>
              <a:rPr lang="de-DE" dirty="0">
                <a:latin typeface="Aptos" panose="020B0004020202020204" pitchFamily="34" charset="0"/>
                <a:sym typeface="Arial"/>
              </a:rPr>
              <a:t> di </a:t>
            </a:r>
            <a:r>
              <a:rPr lang="de-DE" dirty="0" err="1">
                <a:latin typeface="Aptos" panose="020B0004020202020204" pitchFamily="34" charset="0"/>
                <a:sym typeface="Arial"/>
              </a:rPr>
              <a:t>base</a:t>
            </a:r>
            <a:r>
              <a:rPr lang="de-DE" dirty="0">
                <a:latin typeface="Aptos" panose="020B0004020202020204" pitchFamily="34" charset="0"/>
                <a:sym typeface="Arial"/>
              </a:rPr>
              <a:t> </a:t>
            </a:r>
            <a:r>
              <a:rPr lang="de-DE" dirty="0" err="1">
                <a:latin typeface="Aptos" panose="020B0004020202020204" pitchFamily="34" charset="0"/>
                <a:sym typeface="Arial"/>
              </a:rPr>
              <a:t>sugli</a:t>
            </a:r>
            <a:r>
              <a:rPr lang="de-DE" dirty="0">
                <a:latin typeface="Aptos" panose="020B0004020202020204" pitchFamily="34" charset="0"/>
                <a:sym typeface="Arial"/>
              </a:rPr>
              <a:t> </a:t>
            </a:r>
            <a:r>
              <a:rPr lang="de-DE" dirty="0" err="1">
                <a:latin typeface="Aptos" panose="020B0004020202020204" pitchFamily="34" charset="0"/>
                <a:sym typeface="Arial"/>
              </a:rPr>
              <a:t>appalti</a:t>
            </a:r>
            <a:r>
              <a:rPr lang="de-DE" dirty="0">
                <a:latin typeface="Aptos" panose="020B0004020202020204" pitchFamily="34" charset="0"/>
                <a:sym typeface="Arial"/>
              </a:rPr>
              <a:t> </a:t>
            </a:r>
            <a:r>
              <a:rPr lang="de-DE" dirty="0" err="1">
                <a:latin typeface="Aptos" panose="020B0004020202020204" pitchFamily="34" charset="0"/>
                <a:sym typeface="Arial"/>
              </a:rPr>
              <a:t>pubblici</a:t>
            </a:r>
            <a:r>
              <a:rPr lang="de-DE" dirty="0">
                <a:latin typeface="Aptos" panose="020B0004020202020204" pitchFamily="34" charset="0"/>
                <a:sym typeface="Arial"/>
              </a:rPr>
              <a:t> </a:t>
            </a:r>
            <a:r>
              <a:rPr lang="de-DE" dirty="0" err="1">
                <a:latin typeface="Aptos" panose="020B0004020202020204" pitchFamily="34" charset="0"/>
                <a:sym typeface="Arial"/>
              </a:rPr>
              <a:t>sostenibili</a:t>
            </a:r>
            <a:r>
              <a:rPr lang="de-DE" dirty="0">
                <a:latin typeface="Aptos" panose="020B0004020202020204" pitchFamily="34" charset="0"/>
                <a:sym typeface="Arial"/>
              </a:rPr>
              <a:t>;</a:t>
            </a:r>
            <a:r>
              <a:rPr lang="de-DE" u="sng" dirty="0">
                <a:solidFill>
                  <a:schemeClr val="hlink"/>
                </a:solidFill>
                <a:latin typeface="Aptos" panose="020B0004020202020204" pitchFamily="34" charset="0"/>
                <a:sym typeface="Arial"/>
                <a:hlinkClick r:id="rId4"/>
              </a:rPr>
              <a:t> https://www.umweltbundesamt.de/publikationen/umweltfreundliche-beschaffung-schulungsskript-1</a:t>
            </a:r>
            <a:r>
              <a:rPr lang="de-DE" dirty="0">
                <a:latin typeface="Aptos" panose="020B0004020202020204" pitchFamily="34" charset="0"/>
                <a:sym typeface="Arial"/>
              </a:rPr>
              <a:t> </a:t>
            </a:r>
            <a:endParaRPr dirty="0">
              <a:latin typeface="Aptos" panose="020B0004020202020204" pitchFamily="34" charset="0"/>
            </a:endParaRPr>
          </a:p>
          <a:p>
            <a:pPr marL="457200" lvl="0" indent="-228600" algn="l" rtl="0">
              <a:lnSpc>
                <a:spcPct val="90000"/>
              </a:lnSpc>
              <a:spcBef>
                <a:spcPts val="1800"/>
              </a:spcBef>
              <a:spcAft>
                <a:spcPts val="0"/>
              </a:spcAft>
              <a:buClr>
                <a:srgbClr val="3F3F3F"/>
              </a:buClr>
              <a:buSzPts val="2000"/>
              <a:buNone/>
            </a:pPr>
            <a:endParaRPr dirty="0">
              <a:latin typeface="Aptos" panose="020B00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2"/>
          <p:cNvSpPr txBox="1">
            <a:spLocks noGrp="1"/>
          </p:cNvSpPr>
          <p:nvPr>
            <p:ph type="title"/>
          </p:nvPr>
        </p:nvSpPr>
        <p:spPr>
          <a:xfrm>
            <a:off x="3661408" y="4811378"/>
            <a:ext cx="8530591" cy="138076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Obiettivi</a:t>
            </a:r>
            <a:r>
              <a:rPr lang="de-DE" dirty="0">
                <a:latin typeface="Aptos Serif" panose="02020604070405020304" pitchFamily="18" charset="0"/>
                <a:ea typeface="Arial"/>
                <a:cs typeface="Aptos Serif" panose="02020604070405020304" pitchFamily="18" charset="0"/>
                <a:sym typeface="Arial"/>
              </a:rPr>
              <a:t> di </a:t>
            </a:r>
            <a:r>
              <a:rPr lang="de-DE" dirty="0" err="1">
                <a:latin typeface="Aptos Serif" panose="02020604070405020304" pitchFamily="18" charset="0"/>
                <a:ea typeface="Arial"/>
                <a:cs typeface="Aptos Serif" panose="02020604070405020304" pitchFamily="18" charset="0"/>
                <a:sym typeface="Arial"/>
              </a:rPr>
              <a:t>sviluppo</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sostenibile</a:t>
            </a:r>
            <a:endParaRPr dirty="0">
              <a:latin typeface="Aptos Serif" panose="02020604070405020304" pitchFamily="18" charset="0"/>
              <a:ea typeface="Arial"/>
              <a:cs typeface="Aptos Serif" panose="02020604070405020304" pitchFamily="18" charset="0"/>
              <a:sym typeface="Arial"/>
            </a:endParaRPr>
          </a:p>
        </p:txBody>
      </p:sp>
      <p:pic>
        <p:nvPicPr>
          <p:cNvPr id="140" name="Google Shape;140;p32" descr="What are the Sustainable Development Goals (SDG)? | HEC Paris"/>
          <p:cNvPicPr preferRelativeResize="0"/>
          <p:nvPr/>
        </p:nvPicPr>
        <p:blipFill rotWithShape="1">
          <a:blip r:embed="rId3">
            <a:alphaModFix/>
          </a:blip>
          <a:srcRect/>
          <a:stretch/>
        </p:blipFill>
        <p:spPr>
          <a:xfrm>
            <a:off x="973872" y="874997"/>
            <a:ext cx="7872761" cy="3936381"/>
          </a:xfrm>
          <a:prstGeom prst="rect">
            <a:avLst/>
          </a:prstGeom>
          <a:noFill/>
          <a:ln>
            <a:noFill/>
          </a:ln>
        </p:spPr>
      </p:pic>
      <p:sp>
        <p:nvSpPr>
          <p:cNvPr id="141" name="Google Shape;141;p32"/>
          <p:cNvSpPr/>
          <p:nvPr/>
        </p:nvSpPr>
        <p:spPr>
          <a:xfrm>
            <a:off x="8528094" y="1404150"/>
            <a:ext cx="1466174"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dirty="0" err="1">
                <a:solidFill>
                  <a:srgbClr val="212529"/>
                </a:solidFill>
                <a:latin typeface="Arial"/>
                <a:ea typeface="Arial"/>
                <a:cs typeface="Arial"/>
                <a:sym typeface="Arial"/>
              </a:rPr>
              <a:t>Promuovere</a:t>
            </a:r>
            <a:r>
              <a:rPr lang="de-DE" sz="1600" b="0" i="0" u="none" strike="noStrike" cap="none" dirty="0">
                <a:solidFill>
                  <a:srgbClr val="212529"/>
                </a:solidFill>
                <a:latin typeface="Arial"/>
                <a:ea typeface="Arial"/>
                <a:cs typeface="Arial"/>
                <a:sym typeface="Arial"/>
              </a:rPr>
              <a:t> </a:t>
            </a:r>
            <a:r>
              <a:rPr lang="de-DE" sz="1600" b="0" i="0" u="none" strike="noStrike" cap="none" dirty="0" err="1">
                <a:solidFill>
                  <a:srgbClr val="212529"/>
                </a:solidFill>
                <a:latin typeface="Arial"/>
                <a:ea typeface="Arial"/>
                <a:cs typeface="Arial"/>
                <a:sym typeface="Arial"/>
              </a:rPr>
              <a:t>pratiche</a:t>
            </a:r>
            <a:r>
              <a:rPr lang="de-DE" sz="1600" b="0" i="0" u="none" strike="noStrike" cap="none" dirty="0">
                <a:solidFill>
                  <a:srgbClr val="212529"/>
                </a:solidFill>
                <a:latin typeface="Arial"/>
                <a:ea typeface="Arial"/>
                <a:cs typeface="Arial"/>
                <a:sym typeface="Arial"/>
              </a:rPr>
              <a:t> di </a:t>
            </a:r>
            <a:r>
              <a:rPr lang="de-DE" sz="1600" b="0" i="0" u="none" strike="noStrike" cap="none" dirty="0" err="1">
                <a:solidFill>
                  <a:srgbClr val="212529"/>
                </a:solidFill>
                <a:latin typeface="Arial"/>
                <a:ea typeface="Arial"/>
                <a:cs typeface="Arial"/>
                <a:sym typeface="Arial"/>
              </a:rPr>
              <a:t>appalto</a:t>
            </a:r>
            <a:r>
              <a:rPr lang="de-DE" sz="1600" b="0" i="0" u="none" strike="noStrike" cap="none" dirty="0">
                <a:solidFill>
                  <a:srgbClr val="212529"/>
                </a:solidFill>
                <a:latin typeface="Arial"/>
                <a:ea typeface="Arial"/>
                <a:cs typeface="Arial"/>
                <a:sym typeface="Arial"/>
              </a:rPr>
              <a:t> </a:t>
            </a:r>
            <a:r>
              <a:rPr lang="de-DE" sz="1600" b="0" i="0" u="none" strike="noStrike" cap="none" dirty="0" err="1">
                <a:solidFill>
                  <a:srgbClr val="212529"/>
                </a:solidFill>
                <a:latin typeface="Arial"/>
                <a:ea typeface="Arial"/>
                <a:cs typeface="Arial"/>
                <a:sym typeface="Arial"/>
              </a:rPr>
              <a:t>pubblico</a:t>
            </a:r>
            <a:r>
              <a:rPr lang="de-DE" sz="1600" b="0" i="0" u="none" strike="noStrike" cap="none" dirty="0">
                <a:solidFill>
                  <a:srgbClr val="212529"/>
                </a:solidFill>
                <a:latin typeface="Arial"/>
                <a:ea typeface="Arial"/>
                <a:cs typeface="Arial"/>
                <a:sym typeface="Arial"/>
              </a:rPr>
              <a:t> </a:t>
            </a:r>
            <a:r>
              <a:rPr lang="de-DE" sz="1600" b="0" i="0" u="none" strike="noStrike" cap="none" dirty="0" err="1">
                <a:solidFill>
                  <a:srgbClr val="212529"/>
                </a:solidFill>
                <a:latin typeface="Aptos" panose="020B0004020202020204" pitchFamily="34" charset="0"/>
                <a:sym typeface="Arial"/>
              </a:rPr>
              <a:t>sostenibili</a:t>
            </a:r>
            <a:r>
              <a:rPr lang="de-DE" sz="1600" b="0" i="0" u="none" strike="noStrike" cap="none" dirty="0">
                <a:solidFill>
                  <a:srgbClr val="212529"/>
                </a:solidFill>
                <a:latin typeface="Arial"/>
                <a:ea typeface="Arial"/>
                <a:cs typeface="Arial"/>
                <a:sym typeface="Arial"/>
              </a:rPr>
              <a:t>, in </a:t>
            </a:r>
            <a:r>
              <a:rPr lang="de-DE" sz="1600" b="0" i="0" u="none" strike="noStrike" cap="none" dirty="0" err="1">
                <a:solidFill>
                  <a:srgbClr val="212529"/>
                </a:solidFill>
                <a:latin typeface="Arial"/>
                <a:ea typeface="Arial"/>
                <a:cs typeface="Arial"/>
                <a:sym typeface="Arial"/>
              </a:rPr>
              <a:t>linea</a:t>
            </a:r>
            <a:r>
              <a:rPr lang="de-DE" sz="1600" b="0" i="0" u="none" strike="noStrike" cap="none" dirty="0">
                <a:solidFill>
                  <a:srgbClr val="212529"/>
                </a:solidFill>
                <a:latin typeface="Arial"/>
                <a:ea typeface="Arial"/>
                <a:cs typeface="Arial"/>
                <a:sym typeface="Arial"/>
              </a:rPr>
              <a:t> </a:t>
            </a:r>
            <a:r>
              <a:rPr lang="de-DE" sz="1600" b="0" i="0" u="none" strike="noStrike" cap="none" dirty="0" err="1">
                <a:solidFill>
                  <a:srgbClr val="212529"/>
                </a:solidFill>
                <a:latin typeface="Arial"/>
                <a:ea typeface="Arial"/>
                <a:cs typeface="Arial"/>
                <a:sym typeface="Arial"/>
              </a:rPr>
              <a:t>con</a:t>
            </a:r>
            <a:r>
              <a:rPr lang="de-DE" sz="1600" b="0" i="0" u="none" strike="noStrike" cap="none" dirty="0">
                <a:solidFill>
                  <a:srgbClr val="212529"/>
                </a:solidFill>
                <a:latin typeface="Arial"/>
                <a:ea typeface="Arial"/>
                <a:cs typeface="Arial"/>
                <a:sym typeface="Arial"/>
              </a:rPr>
              <a:t> le </a:t>
            </a:r>
            <a:r>
              <a:rPr lang="de-DE" sz="1600" b="0" i="0" u="none" strike="noStrike" cap="none" dirty="0" err="1">
                <a:solidFill>
                  <a:srgbClr val="212529"/>
                </a:solidFill>
                <a:latin typeface="Arial"/>
                <a:ea typeface="Arial"/>
                <a:cs typeface="Arial"/>
                <a:sym typeface="Arial"/>
              </a:rPr>
              <a:t>politiche</a:t>
            </a:r>
            <a:r>
              <a:rPr lang="de-DE" sz="1600" b="0" i="0" u="none" strike="noStrike" cap="none" dirty="0">
                <a:solidFill>
                  <a:srgbClr val="212529"/>
                </a:solidFill>
                <a:latin typeface="Arial"/>
                <a:ea typeface="Arial"/>
                <a:cs typeface="Arial"/>
                <a:sym typeface="Arial"/>
              </a:rPr>
              <a:t> </a:t>
            </a:r>
            <a:r>
              <a:rPr lang="de-DE" sz="1600" b="0" i="0" u="none" strike="noStrike" cap="none" dirty="0" err="1">
                <a:solidFill>
                  <a:srgbClr val="212529"/>
                </a:solidFill>
                <a:latin typeface="Arial"/>
                <a:ea typeface="Arial"/>
                <a:cs typeface="Arial"/>
                <a:sym typeface="Arial"/>
              </a:rPr>
              <a:t>e</a:t>
            </a:r>
            <a:r>
              <a:rPr lang="de-DE" sz="1600" b="0" i="0" u="none" strike="noStrike" cap="none" dirty="0">
                <a:solidFill>
                  <a:srgbClr val="212529"/>
                </a:solidFill>
                <a:latin typeface="Arial"/>
                <a:ea typeface="Arial"/>
                <a:cs typeface="Arial"/>
                <a:sym typeface="Arial"/>
              </a:rPr>
              <a:t> le </a:t>
            </a:r>
            <a:r>
              <a:rPr lang="de-DE" sz="1600" b="0" i="0" u="none" strike="noStrike" cap="none" dirty="0" err="1">
                <a:solidFill>
                  <a:srgbClr val="212529"/>
                </a:solidFill>
                <a:latin typeface="Arial"/>
                <a:ea typeface="Arial"/>
                <a:cs typeface="Arial"/>
                <a:sym typeface="Arial"/>
              </a:rPr>
              <a:t>priorità</a:t>
            </a:r>
            <a:r>
              <a:rPr lang="de-DE" sz="1600" b="0" i="0" u="none" strike="noStrike" cap="none" dirty="0">
                <a:solidFill>
                  <a:srgbClr val="212529"/>
                </a:solidFill>
                <a:latin typeface="Arial"/>
                <a:ea typeface="Arial"/>
                <a:cs typeface="Arial"/>
                <a:sym typeface="Arial"/>
              </a:rPr>
              <a:t> </a:t>
            </a:r>
            <a:r>
              <a:rPr lang="de-DE" sz="1600" b="0" i="0" u="none" strike="noStrike" cap="none" dirty="0" err="1">
                <a:solidFill>
                  <a:srgbClr val="212529"/>
                </a:solidFill>
                <a:latin typeface="Arial"/>
                <a:ea typeface="Arial"/>
                <a:cs typeface="Arial"/>
                <a:sym typeface="Arial"/>
              </a:rPr>
              <a:t>nazionali</a:t>
            </a:r>
            <a:r>
              <a:rPr lang="de-DE" sz="1600" b="0" i="0" u="none" strike="noStrike" cap="none" dirty="0">
                <a:solidFill>
                  <a:srgbClr val="212529"/>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42" name="Google Shape;142;p32"/>
          <p:cNvSpPr/>
          <p:nvPr/>
        </p:nvSpPr>
        <p:spPr>
          <a:xfrm>
            <a:off x="8528100" y="1404150"/>
            <a:ext cx="1404300" cy="2739000"/>
          </a:xfrm>
          <a:prstGeom prst="wedgeRectCallout">
            <a:avLst>
              <a:gd name="adj1" fmla="val -80487"/>
              <a:gd name="adj2" fmla="val 29732"/>
            </a:avLst>
          </a:prstGeom>
          <a:noFill/>
          <a:ln w="9525" cap="flat" cmpd="sng">
            <a:solidFill>
              <a:srgbClr val="CC66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650"/>
              <a:buFont typeface="Arial"/>
              <a:buNone/>
            </a:pPr>
            <a:endParaRPr sz="1650" b="0" i="0" u="none" strike="noStrike" cap="none">
              <a:solidFill>
                <a:schemeClr val="hlink"/>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3"/>
          <p:cNvSpPr txBox="1">
            <a:spLocks noGrp="1"/>
          </p:cNvSpPr>
          <p:nvPr>
            <p:ph type="title"/>
          </p:nvPr>
        </p:nvSpPr>
        <p:spPr>
          <a:xfrm>
            <a:off x="594360" y="49529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err="1">
                <a:latin typeface="Aptos Serif" panose="02020604070405020304" pitchFamily="18" charset="0"/>
                <a:ea typeface="Arial"/>
                <a:cs typeface="Aptos Serif" panose="02020604070405020304" pitchFamily="18" charset="0"/>
                <a:sym typeface="Arial"/>
              </a:rPr>
              <a:t>Vantaggi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ed</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opportunità</a:t>
            </a:r>
            <a:endParaRPr dirty="0">
              <a:latin typeface="Aptos Serif" panose="02020604070405020304" pitchFamily="18" charset="0"/>
              <a:ea typeface="Arial"/>
              <a:cs typeface="Aptos Serif" panose="02020604070405020304" pitchFamily="18" charset="0"/>
              <a:sym typeface="Arial"/>
            </a:endParaRPr>
          </a:p>
        </p:txBody>
      </p:sp>
      <p:sp>
        <p:nvSpPr>
          <p:cNvPr id="149" name="Google Shape;149;p3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fontScale="92500"/>
          </a:bodyPr>
          <a:lstStyle/>
          <a:p>
            <a:pPr marL="457200" lvl="0" indent="-228600" algn="l" rtl="0">
              <a:lnSpc>
                <a:spcPct val="90000"/>
              </a:lnSpc>
              <a:spcBef>
                <a:spcPts val="1800"/>
              </a:spcBef>
              <a:spcAft>
                <a:spcPts val="0"/>
              </a:spcAft>
              <a:buClr>
                <a:srgbClr val="3F3F3F"/>
              </a:buClr>
              <a:buSzPct val="108108"/>
              <a:buFont typeface="Arial"/>
              <a:buNone/>
            </a:pPr>
            <a:r>
              <a:rPr lang="de-DE" sz="1800" b="1" dirty="0" err="1">
                <a:latin typeface="Aptos" panose="020B0004020202020204" pitchFamily="34" charset="0"/>
                <a:sym typeface="Arial"/>
              </a:rPr>
              <a:t>Vantaggi</a:t>
            </a:r>
            <a:r>
              <a:rPr lang="de-DE" sz="1800" b="1" dirty="0">
                <a:latin typeface="Aptos" panose="020B0004020202020204" pitchFamily="34" charset="0"/>
                <a:sym typeface="Arial"/>
              </a:rPr>
              <a:t> per </a:t>
            </a:r>
            <a:r>
              <a:rPr lang="de-DE" sz="1800" b="1" dirty="0" err="1">
                <a:latin typeface="Aptos" panose="020B0004020202020204" pitchFamily="34" charset="0"/>
                <a:sym typeface="Arial"/>
              </a:rPr>
              <a:t>comuni</a:t>
            </a:r>
            <a:r>
              <a:rPr lang="de-DE" sz="1800" b="1" dirty="0">
                <a:latin typeface="Aptos" panose="020B0004020202020204" pitchFamily="34" charset="0"/>
                <a:sym typeface="Arial"/>
              </a:rPr>
              <a:t> </a:t>
            </a:r>
            <a:r>
              <a:rPr lang="de-DE" sz="1800" b="1" dirty="0" err="1">
                <a:latin typeface="Aptos" panose="020B0004020202020204" pitchFamily="34" charset="0"/>
                <a:sym typeface="Arial"/>
              </a:rPr>
              <a:t>e</a:t>
            </a:r>
            <a:r>
              <a:rPr lang="de-DE" sz="1800" b="1" dirty="0">
                <a:latin typeface="Aptos" panose="020B0004020202020204" pitchFamily="34" charset="0"/>
                <a:sym typeface="Arial"/>
              </a:rPr>
              <a:t> </a:t>
            </a:r>
            <a:r>
              <a:rPr lang="de-DE" sz="1800" b="1" dirty="0" err="1">
                <a:latin typeface="Aptos" panose="020B0004020202020204" pitchFamily="34" charset="0"/>
                <a:sym typeface="Arial"/>
              </a:rPr>
              <a:t>autorità</a:t>
            </a:r>
            <a:endParaRPr sz="1800" dirty="0">
              <a:latin typeface="Aptos" panose="020B0004020202020204" pitchFamily="34" charset="0"/>
              <a:sym typeface="Arial"/>
            </a:endParaRPr>
          </a:p>
          <a:p>
            <a:pPr marL="571500" lvl="0" indent="-342900" algn="l" rtl="0">
              <a:lnSpc>
                <a:spcPct val="90000"/>
              </a:lnSpc>
              <a:spcBef>
                <a:spcPts val="1800"/>
              </a:spcBef>
              <a:spcAft>
                <a:spcPts val="0"/>
              </a:spcAft>
              <a:buSzPct val="108108"/>
              <a:buFont typeface="Arial"/>
              <a:buChar char="•"/>
            </a:pPr>
            <a:r>
              <a:rPr lang="de-DE" sz="1800" dirty="0" err="1">
                <a:latin typeface="Aptos" panose="020B0004020202020204" pitchFamily="34" charset="0"/>
                <a:sym typeface="Arial"/>
              </a:rPr>
              <a:t>Contributo</a:t>
            </a:r>
            <a:r>
              <a:rPr lang="de-DE" sz="1800" dirty="0">
                <a:latin typeface="Aptos" panose="020B0004020202020204" pitchFamily="34" charset="0"/>
                <a:sym typeface="Arial"/>
              </a:rPr>
              <a:t> al </a:t>
            </a:r>
            <a:r>
              <a:rPr lang="de-DE" sz="1800" dirty="0" err="1">
                <a:latin typeface="Aptos" panose="020B0004020202020204" pitchFamily="34" charset="0"/>
                <a:sym typeface="Arial"/>
              </a:rPr>
              <a:t>raggiungimento</a:t>
            </a:r>
            <a:r>
              <a:rPr lang="de-DE" sz="1800" dirty="0">
                <a:latin typeface="Aptos" panose="020B0004020202020204" pitchFamily="34" charset="0"/>
                <a:sym typeface="Arial"/>
              </a:rPr>
              <a:t> </a:t>
            </a:r>
            <a:r>
              <a:rPr lang="de-DE" sz="1800" dirty="0" err="1">
                <a:latin typeface="Aptos" panose="020B0004020202020204" pitchFamily="34" charset="0"/>
                <a:sym typeface="Arial"/>
              </a:rPr>
              <a:t>degli</a:t>
            </a:r>
            <a:r>
              <a:rPr lang="de-DE" sz="1800" dirty="0">
                <a:latin typeface="Aptos" panose="020B0004020202020204" pitchFamily="34" charset="0"/>
                <a:sym typeface="Arial"/>
              </a:rPr>
              <a:t> </a:t>
            </a:r>
            <a:r>
              <a:rPr lang="de-DE" sz="1800" dirty="0" err="1">
                <a:latin typeface="Aptos" panose="020B0004020202020204" pitchFamily="34" charset="0"/>
                <a:sym typeface="Arial"/>
              </a:rPr>
              <a:t>obiettivi</a:t>
            </a:r>
            <a:r>
              <a:rPr lang="de-DE" sz="1800" dirty="0">
                <a:latin typeface="Aptos" panose="020B0004020202020204" pitchFamily="34" charset="0"/>
                <a:sym typeface="Arial"/>
              </a:rPr>
              <a:t> </a:t>
            </a:r>
            <a:r>
              <a:rPr lang="de-DE" sz="1800" dirty="0" err="1">
                <a:latin typeface="Aptos" panose="020B0004020202020204" pitchFamily="34" charset="0"/>
                <a:sym typeface="Arial"/>
              </a:rPr>
              <a:t>interni</a:t>
            </a:r>
            <a:r>
              <a:rPr lang="de-DE" sz="1800" dirty="0">
                <a:latin typeface="Aptos" panose="020B0004020202020204" pitchFamily="34" charset="0"/>
                <a:sym typeface="Arial"/>
              </a:rPr>
              <a:t> in materia di </a:t>
            </a:r>
            <a:r>
              <a:rPr lang="de-DE" sz="1800" dirty="0" err="1">
                <a:latin typeface="Aptos" panose="020B0004020202020204" pitchFamily="34" charset="0"/>
                <a:sym typeface="Arial"/>
              </a:rPr>
              <a:t>clima</a:t>
            </a:r>
            <a:r>
              <a:rPr lang="de-DE" sz="1800" dirty="0">
                <a:latin typeface="Aptos" panose="020B0004020202020204" pitchFamily="34" charset="0"/>
                <a:sym typeface="Arial"/>
              </a:rPr>
              <a:t> </a:t>
            </a:r>
            <a:r>
              <a:rPr lang="de-DE" sz="1800" dirty="0" err="1">
                <a:latin typeface="Aptos" panose="020B0004020202020204" pitchFamily="34" charset="0"/>
                <a:sym typeface="Arial"/>
              </a:rPr>
              <a:t>e</a:t>
            </a:r>
            <a:r>
              <a:rPr lang="de-DE" sz="1800" dirty="0">
                <a:latin typeface="Aptos" panose="020B0004020202020204" pitchFamily="34" charset="0"/>
                <a:sym typeface="Arial"/>
              </a:rPr>
              <a:t> ambiente</a:t>
            </a:r>
            <a:endParaRPr sz="1800" dirty="0">
              <a:latin typeface="Aptos" panose="020B0004020202020204" pitchFamily="34" charset="0"/>
              <a:sym typeface="Arial"/>
            </a:endParaRPr>
          </a:p>
          <a:p>
            <a:pPr marL="571500" lvl="0" indent="-342900" algn="l" rtl="0">
              <a:lnSpc>
                <a:spcPct val="90000"/>
              </a:lnSpc>
              <a:spcBef>
                <a:spcPts val="1800"/>
              </a:spcBef>
              <a:spcAft>
                <a:spcPts val="0"/>
              </a:spcAft>
              <a:buSzPct val="108108"/>
              <a:buFont typeface="Arial"/>
              <a:buChar char="•"/>
            </a:pPr>
            <a:r>
              <a:rPr lang="de-DE" sz="1800" dirty="0">
                <a:latin typeface="Aptos" panose="020B0004020202020204" pitchFamily="34" charset="0"/>
                <a:sym typeface="Arial"/>
              </a:rPr>
              <a:t>Maggiore </a:t>
            </a:r>
            <a:r>
              <a:rPr lang="de-DE" sz="1800" dirty="0" err="1">
                <a:latin typeface="Aptos" panose="020B0004020202020204" pitchFamily="34" charset="0"/>
                <a:sym typeface="Arial"/>
              </a:rPr>
              <a:t>efficienza</a:t>
            </a:r>
            <a:r>
              <a:rPr lang="de-DE" sz="1800" dirty="0">
                <a:latin typeface="Aptos" panose="020B0004020202020204" pitchFamily="34" charset="0"/>
                <a:sym typeface="Arial"/>
              </a:rPr>
              <a:t> </a:t>
            </a:r>
            <a:r>
              <a:rPr lang="de-DE" sz="1800" dirty="0" err="1">
                <a:latin typeface="Aptos" panose="020B0004020202020204" pitchFamily="34" charset="0"/>
                <a:sym typeface="Arial"/>
              </a:rPr>
              <a:t>economica</a:t>
            </a:r>
            <a:r>
              <a:rPr lang="de-DE" sz="1800" dirty="0">
                <a:latin typeface="Aptos" panose="020B0004020202020204" pitchFamily="34" charset="0"/>
                <a:sym typeface="Arial"/>
              </a:rPr>
              <a:t> </a:t>
            </a:r>
            <a:r>
              <a:rPr lang="de-DE" sz="1800" dirty="0" err="1">
                <a:latin typeface="Aptos" panose="020B0004020202020204" pitchFamily="34" charset="0"/>
                <a:sym typeface="Arial"/>
              </a:rPr>
              <a:t>grazie</a:t>
            </a:r>
            <a:r>
              <a:rPr lang="de-DE" sz="1800" dirty="0">
                <a:latin typeface="Aptos" panose="020B0004020202020204" pitchFamily="34" charset="0"/>
                <a:sym typeface="Arial"/>
              </a:rPr>
              <a:t> alla </a:t>
            </a:r>
            <a:r>
              <a:rPr lang="de-DE" sz="1800" dirty="0" err="1">
                <a:latin typeface="Aptos" panose="020B0004020202020204" pitchFamily="34" charset="0"/>
                <a:sym typeface="Arial"/>
              </a:rPr>
              <a:t>considerazione</a:t>
            </a:r>
            <a:r>
              <a:rPr lang="de-DE" sz="1800" dirty="0">
                <a:latin typeface="Aptos" panose="020B0004020202020204" pitchFamily="34" charset="0"/>
                <a:sym typeface="Arial"/>
              </a:rPr>
              <a:t> </a:t>
            </a:r>
            <a:r>
              <a:rPr lang="de-DE" sz="1800" dirty="0" err="1">
                <a:latin typeface="Aptos" panose="020B0004020202020204" pitchFamily="34" charset="0"/>
                <a:sym typeface="Arial"/>
              </a:rPr>
              <a:t>dei</a:t>
            </a:r>
            <a:r>
              <a:rPr lang="de-DE" sz="1800" dirty="0">
                <a:latin typeface="Aptos" panose="020B0004020202020204" pitchFamily="34" charset="0"/>
                <a:sym typeface="Arial"/>
              </a:rPr>
              <a:t> </a:t>
            </a:r>
            <a:r>
              <a:rPr lang="de-DE" sz="1800" dirty="0" err="1">
                <a:latin typeface="Aptos" panose="020B0004020202020204" pitchFamily="34" charset="0"/>
                <a:sym typeface="Arial"/>
              </a:rPr>
              <a:t>costi</a:t>
            </a:r>
            <a:r>
              <a:rPr lang="de-DE" sz="1800" dirty="0">
                <a:latin typeface="Aptos" panose="020B0004020202020204" pitchFamily="34" charset="0"/>
                <a:sym typeface="Arial"/>
              </a:rPr>
              <a:t> del </a:t>
            </a:r>
            <a:r>
              <a:rPr lang="de-DE" sz="1800" dirty="0" err="1">
                <a:latin typeface="Aptos" panose="020B0004020202020204" pitchFamily="34" charset="0"/>
                <a:sym typeface="Arial"/>
              </a:rPr>
              <a:t>ciclo</a:t>
            </a:r>
            <a:r>
              <a:rPr lang="de-DE" sz="1800" dirty="0">
                <a:latin typeface="Aptos" panose="020B0004020202020204" pitchFamily="34" charset="0"/>
                <a:sym typeface="Arial"/>
              </a:rPr>
              <a:t> di </a:t>
            </a:r>
            <a:r>
              <a:rPr lang="de-DE" sz="1800" dirty="0" err="1">
                <a:latin typeface="Aptos" panose="020B0004020202020204" pitchFamily="34" charset="0"/>
                <a:sym typeface="Arial"/>
              </a:rPr>
              <a:t>vita</a:t>
            </a:r>
            <a:endParaRPr sz="1800" dirty="0">
              <a:latin typeface="Aptos" panose="020B0004020202020204" pitchFamily="34" charset="0"/>
              <a:sym typeface="Arial"/>
            </a:endParaRPr>
          </a:p>
          <a:p>
            <a:pPr marL="571500" lvl="0" indent="-342900" algn="l" rtl="0">
              <a:lnSpc>
                <a:spcPct val="90000"/>
              </a:lnSpc>
              <a:spcBef>
                <a:spcPts val="1800"/>
              </a:spcBef>
              <a:spcAft>
                <a:spcPts val="0"/>
              </a:spcAft>
              <a:buSzPct val="108108"/>
              <a:buFont typeface="Arial"/>
              <a:buChar char="•"/>
            </a:pPr>
            <a:r>
              <a:rPr lang="de-DE" sz="1800" dirty="0" err="1">
                <a:latin typeface="Aptos" panose="020B0004020202020204" pitchFamily="34" charset="0"/>
                <a:sym typeface="Arial"/>
              </a:rPr>
              <a:t>Miglioramento</a:t>
            </a:r>
            <a:r>
              <a:rPr lang="de-DE" sz="1800" dirty="0">
                <a:latin typeface="Aptos" panose="020B0004020202020204" pitchFamily="34" charset="0"/>
                <a:sym typeface="Arial"/>
              </a:rPr>
              <a:t>/</a:t>
            </a:r>
            <a:r>
              <a:rPr lang="de-DE" sz="1800" dirty="0" err="1">
                <a:latin typeface="Aptos" panose="020B0004020202020204" pitchFamily="34" charset="0"/>
                <a:sym typeface="Arial"/>
              </a:rPr>
              <a:t>promozione</a:t>
            </a:r>
            <a:r>
              <a:rPr lang="de-DE" sz="1800" dirty="0">
                <a:latin typeface="Aptos" panose="020B0004020202020204" pitchFamily="34" charset="0"/>
                <a:sym typeface="Arial"/>
              </a:rPr>
              <a:t> della </a:t>
            </a:r>
            <a:r>
              <a:rPr lang="de-DE" sz="1800" dirty="0" err="1">
                <a:latin typeface="Aptos" panose="020B0004020202020204" pitchFamily="34" charset="0"/>
                <a:sym typeface="Arial"/>
              </a:rPr>
              <a:t>salute</a:t>
            </a:r>
            <a:r>
              <a:rPr lang="de-DE" sz="1800" dirty="0">
                <a:latin typeface="Aptos" panose="020B0004020202020204" pitchFamily="34" charset="0"/>
                <a:sym typeface="Arial"/>
              </a:rPr>
              <a:t> </a:t>
            </a:r>
            <a:r>
              <a:rPr lang="de-DE" sz="1800" dirty="0" err="1">
                <a:latin typeface="Aptos" panose="020B0004020202020204" pitchFamily="34" charset="0"/>
                <a:sym typeface="Arial"/>
              </a:rPr>
              <a:t>e</a:t>
            </a:r>
            <a:r>
              <a:rPr lang="de-DE" sz="1800" dirty="0">
                <a:latin typeface="Aptos" panose="020B0004020202020204" pitchFamily="34" charset="0"/>
                <a:sym typeface="Arial"/>
              </a:rPr>
              <a:t> della </a:t>
            </a:r>
            <a:r>
              <a:rPr lang="de-DE" sz="1800" dirty="0" err="1">
                <a:latin typeface="Aptos" panose="020B0004020202020204" pitchFamily="34" charset="0"/>
                <a:sym typeface="Arial"/>
              </a:rPr>
              <a:t>soddisfazione</a:t>
            </a:r>
            <a:r>
              <a:rPr lang="de-DE" sz="1800" dirty="0">
                <a:latin typeface="Aptos" panose="020B0004020202020204" pitchFamily="34" charset="0"/>
                <a:sym typeface="Arial"/>
              </a:rPr>
              <a:t> </a:t>
            </a:r>
            <a:r>
              <a:rPr lang="de-DE" sz="1800" dirty="0" err="1">
                <a:latin typeface="Aptos" panose="020B0004020202020204" pitchFamily="34" charset="0"/>
                <a:sym typeface="Arial"/>
              </a:rPr>
              <a:t>dei</a:t>
            </a:r>
            <a:r>
              <a:rPr lang="de-DE" sz="1800" dirty="0">
                <a:latin typeface="Aptos" panose="020B0004020202020204" pitchFamily="34" charset="0"/>
                <a:sym typeface="Arial"/>
              </a:rPr>
              <a:t> </a:t>
            </a:r>
            <a:r>
              <a:rPr lang="de-DE" sz="1800" dirty="0" err="1">
                <a:latin typeface="Aptos" panose="020B0004020202020204" pitchFamily="34" charset="0"/>
                <a:sym typeface="Arial"/>
              </a:rPr>
              <a:t>dipendenti</a:t>
            </a:r>
            <a:endParaRPr sz="1800" dirty="0">
              <a:latin typeface="Aptos" panose="020B0004020202020204" pitchFamily="34" charset="0"/>
              <a:sym typeface="Arial"/>
            </a:endParaRPr>
          </a:p>
          <a:p>
            <a:pPr marL="571500" lvl="0" indent="-342900" algn="l" rtl="0">
              <a:lnSpc>
                <a:spcPct val="90000"/>
              </a:lnSpc>
              <a:spcBef>
                <a:spcPts val="1800"/>
              </a:spcBef>
              <a:spcAft>
                <a:spcPts val="0"/>
              </a:spcAft>
              <a:buSzPct val="108108"/>
              <a:buFont typeface="Arial"/>
              <a:buChar char="•"/>
            </a:pPr>
            <a:r>
              <a:rPr lang="de-DE" sz="1800" dirty="0" err="1">
                <a:latin typeface="Aptos" panose="020B0004020202020204" pitchFamily="34" charset="0"/>
                <a:sym typeface="Arial"/>
              </a:rPr>
              <a:t>Funzione</a:t>
            </a:r>
            <a:r>
              <a:rPr lang="de-DE" sz="1800" dirty="0">
                <a:latin typeface="Aptos" panose="020B0004020202020204" pitchFamily="34" charset="0"/>
                <a:sym typeface="Arial"/>
              </a:rPr>
              <a:t> di </a:t>
            </a:r>
            <a:r>
              <a:rPr lang="de-DE" sz="1800" dirty="0" err="1">
                <a:latin typeface="Aptos" panose="020B0004020202020204" pitchFamily="34" charset="0"/>
                <a:sym typeface="Arial"/>
              </a:rPr>
              <a:t>modello</a:t>
            </a:r>
            <a:r>
              <a:rPr lang="de-DE" sz="1800" dirty="0">
                <a:latin typeface="Aptos" panose="020B0004020202020204" pitchFamily="34" charset="0"/>
                <a:sym typeface="Arial"/>
              </a:rPr>
              <a:t> per la </a:t>
            </a:r>
            <a:r>
              <a:rPr lang="de-DE" sz="1800" dirty="0" err="1">
                <a:latin typeface="Aptos" panose="020B0004020202020204" pitchFamily="34" charset="0"/>
                <a:sym typeface="Arial"/>
              </a:rPr>
              <a:t>società</a:t>
            </a:r>
            <a:r>
              <a:rPr lang="de-DE" sz="1800" dirty="0">
                <a:latin typeface="Aptos" panose="020B0004020202020204" pitchFamily="34" charset="0"/>
                <a:sym typeface="Arial"/>
              </a:rPr>
              <a:t> </a:t>
            </a:r>
            <a:r>
              <a:rPr lang="de-DE" sz="1800" dirty="0" err="1">
                <a:latin typeface="Aptos" panose="020B0004020202020204" pitchFamily="34" charset="0"/>
                <a:sym typeface="Arial"/>
              </a:rPr>
              <a:t>e</a:t>
            </a:r>
            <a:r>
              <a:rPr lang="de-DE" sz="1800" dirty="0">
                <a:latin typeface="Aptos" panose="020B0004020202020204" pitchFamily="34" charset="0"/>
                <a:sym typeface="Arial"/>
              </a:rPr>
              <a:t> </a:t>
            </a:r>
            <a:r>
              <a:rPr lang="de-DE" sz="1800" dirty="0" err="1">
                <a:latin typeface="Aptos" panose="020B0004020202020204" pitchFamily="34" charset="0"/>
                <a:sym typeface="Arial"/>
              </a:rPr>
              <a:t>immagine</a:t>
            </a:r>
            <a:r>
              <a:rPr lang="de-DE" sz="1800" dirty="0">
                <a:latin typeface="Aptos" panose="020B0004020202020204" pitchFamily="34" charset="0"/>
                <a:sym typeface="Arial"/>
              </a:rPr>
              <a:t> </a:t>
            </a:r>
            <a:r>
              <a:rPr lang="de-DE" sz="1800" dirty="0" err="1">
                <a:latin typeface="Aptos" panose="020B0004020202020204" pitchFamily="34" charset="0"/>
                <a:sym typeface="Arial"/>
              </a:rPr>
              <a:t>positiva</a:t>
            </a:r>
            <a:endParaRPr sz="1800" dirty="0">
              <a:latin typeface="Aptos" panose="020B0004020202020204" pitchFamily="34" charset="0"/>
              <a:sym typeface="Arial"/>
            </a:endParaRPr>
          </a:p>
        </p:txBody>
      </p:sp>
      <p:sp>
        <p:nvSpPr>
          <p:cNvPr id="150" name="Google Shape;150;p33"/>
          <p:cNvSpPr txBox="1">
            <a:spLocks noGrp="1"/>
          </p:cNvSpPr>
          <p:nvPr>
            <p:ph type="body" idx="2"/>
          </p:nvPr>
        </p:nvSpPr>
        <p:spPr>
          <a:xfrm>
            <a:off x="5881898" y="2676525"/>
            <a:ext cx="5641029" cy="3597470"/>
          </a:xfrm>
          <a:prstGeom prst="rect">
            <a:avLst/>
          </a:prstGeom>
          <a:noFill/>
          <a:ln>
            <a:noFill/>
          </a:ln>
        </p:spPr>
        <p:txBody>
          <a:bodyPr spcFirstLastPara="1" wrap="square" lIns="0" tIns="45700" rIns="0" bIns="0" anchor="t" anchorCtr="0">
            <a:normAutofit fontScale="92500" lnSpcReduction="20000"/>
          </a:bodyPr>
          <a:lstStyle/>
          <a:p>
            <a:pPr marL="457200" lvl="0" indent="-228600" algn="l" rtl="0">
              <a:lnSpc>
                <a:spcPct val="90000"/>
              </a:lnSpc>
              <a:spcBef>
                <a:spcPts val="1800"/>
              </a:spcBef>
              <a:spcAft>
                <a:spcPts val="0"/>
              </a:spcAft>
              <a:buClr>
                <a:srgbClr val="3F3F3F"/>
              </a:buClr>
              <a:buSzPct val="108108"/>
              <a:buFont typeface="Arial"/>
              <a:buNone/>
            </a:pPr>
            <a:r>
              <a:rPr lang="de-DE" b="1" dirty="0" err="1">
                <a:latin typeface="Aptos" panose="020B0004020202020204" pitchFamily="34" charset="0"/>
                <a:sym typeface="Arial"/>
              </a:rPr>
              <a:t>Vantaggi</a:t>
            </a:r>
            <a:r>
              <a:rPr lang="de-DE" b="1" dirty="0">
                <a:latin typeface="Aptos" panose="020B0004020202020204" pitchFamily="34" charset="0"/>
                <a:sym typeface="Arial"/>
              </a:rPr>
              <a:t> per la </a:t>
            </a:r>
            <a:r>
              <a:rPr lang="de-DE" b="1" dirty="0" err="1">
                <a:latin typeface="Aptos" panose="020B0004020202020204" pitchFamily="34" charset="0"/>
                <a:sym typeface="Arial"/>
              </a:rPr>
              <a:t>società</a:t>
            </a:r>
            <a:r>
              <a:rPr lang="de-DE" b="1" dirty="0">
                <a:latin typeface="Aptos" panose="020B0004020202020204" pitchFamily="34" charset="0"/>
                <a:sym typeface="Arial"/>
              </a:rPr>
              <a:t> </a:t>
            </a:r>
            <a:r>
              <a:rPr lang="de-DE" b="1" dirty="0" err="1">
                <a:latin typeface="Aptos" panose="020B0004020202020204" pitchFamily="34" charset="0"/>
                <a:sym typeface="Arial"/>
              </a:rPr>
              <a:t>e</a:t>
            </a:r>
            <a:r>
              <a:rPr lang="de-DE" b="1" dirty="0">
                <a:latin typeface="Aptos" panose="020B0004020202020204" pitchFamily="34" charset="0"/>
                <a:sym typeface="Arial"/>
              </a:rPr>
              <a:t> </a:t>
            </a:r>
            <a:r>
              <a:rPr lang="de-DE" b="1" dirty="0" err="1">
                <a:latin typeface="Aptos" panose="020B0004020202020204" pitchFamily="34" charset="0"/>
                <a:sym typeface="Arial"/>
              </a:rPr>
              <a:t>l’ambiente</a:t>
            </a:r>
            <a:endParaRPr dirty="0">
              <a:latin typeface="Aptos" panose="020B0004020202020204" pitchFamily="34" charset="0"/>
              <a:sym typeface="Arial"/>
            </a:endParaRPr>
          </a:p>
          <a:p>
            <a:pPr marL="571500" lvl="0" indent="-342900" algn="l" rtl="0">
              <a:lnSpc>
                <a:spcPct val="90000"/>
              </a:lnSpc>
              <a:spcBef>
                <a:spcPts val="600"/>
              </a:spcBef>
              <a:spcAft>
                <a:spcPts val="0"/>
              </a:spcAft>
              <a:buSzPct val="108108"/>
              <a:buFont typeface="Arial"/>
              <a:buChar char="•"/>
            </a:pPr>
            <a:r>
              <a:rPr lang="de-DE" dirty="0">
                <a:latin typeface="Aptos" panose="020B0004020202020204" pitchFamily="34" charset="0"/>
                <a:sym typeface="Arial"/>
              </a:rPr>
              <a:t>Utilizzo del </a:t>
            </a:r>
            <a:r>
              <a:rPr lang="de-DE" dirty="0" err="1">
                <a:latin typeface="Aptos" panose="020B0004020202020204" pitchFamily="34" charset="0"/>
                <a:sym typeface="Arial"/>
              </a:rPr>
              <a:t>potere</a:t>
            </a:r>
            <a:r>
              <a:rPr lang="de-DE" dirty="0">
                <a:latin typeface="Aptos" panose="020B0004020202020204" pitchFamily="34" charset="0"/>
                <a:sym typeface="Arial"/>
              </a:rPr>
              <a:t> </a:t>
            </a:r>
            <a:r>
              <a:rPr lang="de-DE" dirty="0" err="1">
                <a:latin typeface="Aptos" panose="020B0004020202020204" pitchFamily="34" charset="0"/>
                <a:sym typeface="Arial"/>
              </a:rPr>
              <a:t>d’acquisto</a:t>
            </a:r>
            <a:r>
              <a:rPr lang="de-DE" dirty="0">
                <a:latin typeface="Aptos" panose="020B0004020202020204" pitchFamily="34" charset="0"/>
                <a:sym typeface="Arial"/>
              </a:rPr>
              <a:t> </a:t>
            </a:r>
            <a:r>
              <a:rPr lang="de-DE" dirty="0" err="1">
                <a:latin typeface="Aptos" panose="020B0004020202020204" pitchFamily="34" charset="0"/>
                <a:sym typeface="Arial"/>
              </a:rPr>
              <a:t>come</a:t>
            </a:r>
            <a:r>
              <a:rPr lang="de-DE" dirty="0">
                <a:latin typeface="Aptos" panose="020B0004020202020204" pitchFamily="34" charset="0"/>
                <a:sym typeface="Arial"/>
              </a:rPr>
              <a:t> </a:t>
            </a:r>
            <a:r>
              <a:rPr lang="de-DE" dirty="0" err="1">
                <a:latin typeface="Aptos" panose="020B0004020202020204" pitchFamily="34" charset="0"/>
                <a:sym typeface="Arial"/>
              </a:rPr>
              <a:t>strumento</a:t>
            </a:r>
            <a:r>
              <a:rPr lang="de-DE" dirty="0">
                <a:latin typeface="Aptos" panose="020B0004020202020204" pitchFamily="34" charset="0"/>
                <a:sym typeface="Arial"/>
              </a:rPr>
              <a:t> di </a:t>
            </a:r>
            <a:r>
              <a:rPr lang="de-DE" dirty="0" err="1">
                <a:latin typeface="Aptos" panose="020B0004020202020204" pitchFamily="34" charset="0"/>
                <a:sym typeface="Arial"/>
              </a:rPr>
              <a:t>sviluppo</a:t>
            </a:r>
            <a:r>
              <a:rPr lang="de-DE" dirty="0">
                <a:latin typeface="Aptos" panose="020B0004020202020204" pitchFamily="34" charset="0"/>
                <a:sym typeface="Arial"/>
              </a:rPr>
              <a:t> </a:t>
            </a:r>
            <a:r>
              <a:rPr lang="de-DE" dirty="0" err="1">
                <a:latin typeface="Aptos" panose="020B0004020202020204" pitchFamily="34" charset="0"/>
                <a:sym typeface="Arial"/>
              </a:rPr>
              <a:t>sostenibile</a:t>
            </a:r>
            <a:r>
              <a:rPr lang="de-DE" dirty="0">
                <a:latin typeface="Aptos" panose="020B0004020202020204" pitchFamily="34" charset="0"/>
                <a:sym typeface="Arial"/>
              </a:rPr>
              <a:t>: </a:t>
            </a:r>
            <a:endParaRPr dirty="0">
              <a:latin typeface="Aptos" panose="020B0004020202020204" pitchFamily="34" charset="0"/>
              <a:sym typeface="Arial"/>
            </a:endParaRPr>
          </a:p>
          <a:p>
            <a:pPr marL="1028700" lvl="1" indent="-342900" algn="l" rtl="0">
              <a:lnSpc>
                <a:spcPct val="90000"/>
              </a:lnSpc>
              <a:spcBef>
                <a:spcPts val="600"/>
              </a:spcBef>
              <a:spcAft>
                <a:spcPts val="0"/>
              </a:spcAft>
              <a:buSzPct val="108108"/>
              <a:buFont typeface="Arial"/>
              <a:buChar char="•"/>
            </a:pPr>
            <a:r>
              <a:rPr lang="de-DE" dirty="0" err="1">
                <a:latin typeface="Aptos" panose="020B0004020202020204" pitchFamily="34" charset="0"/>
                <a:sym typeface="Arial"/>
              </a:rPr>
              <a:t>Riduzione</a:t>
            </a:r>
            <a:r>
              <a:rPr lang="de-DE" dirty="0">
                <a:latin typeface="Aptos" panose="020B0004020202020204" pitchFamily="34" charset="0"/>
                <a:sym typeface="Arial"/>
              </a:rPr>
              <a:t> delle </a:t>
            </a:r>
            <a:r>
              <a:rPr lang="de-DE" dirty="0" err="1">
                <a:latin typeface="Aptos" panose="020B0004020202020204" pitchFamily="34" charset="0"/>
                <a:sym typeface="Arial"/>
              </a:rPr>
              <a:t>emissioni</a:t>
            </a:r>
            <a:r>
              <a:rPr lang="de-DE" dirty="0">
                <a:latin typeface="Aptos" panose="020B0004020202020204" pitchFamily="34" charset="0"/>
                <a:sym typeface="Arial"/>
              </a:rPr>
              <a:t> di CO2</a:t>
            </a:r>
            <a:endParaRPr dirty="0">
              <a:latin typeface="Aptos" panose="020B0004020202020204" pitchFamily="34" charset="0"/>
              <a:sym typeface="Arial"/>
            </a:endParaRPr>
          </a:p>
          <a:p>
            <a:pPr marL="1028700" lvl="1" indent="-342900" algn="l" rtl="0">
              <a:lnSpc>
                <a:spcPct val="90000"/>
              </a:lnSpc>
              <a:spcBef>
                <a:spcPts val="600"/>
              </a:spcBef>
              <a:spcAft>
                <a:spcPts val="0"/>
              </a:spcAft>
              <a:buSzPct val="108108"/>
              <a:buFont typeface="Arial"/>
              <a:buChar char="•"/>
            </a:pPr>
            <a:r>
              <a:rPr lang="de-DE" dirty="0" err="1">
                <a:latin typeface="Aptos" panose="020B0004020202020204" pitchFamily="34" charset="0"/>
                <a:sym typeface="Arial"/>
              </a:rPr>
              <a:t>Protezione</a:t>
            </a:r>
            <a:r>
              <a:rPr lang="de-DE" dirty="0">
                <a:latin typeface="Aptos" panose="020B0004020202020204" pitchFamily="34" charset="0"/>
                <a:sym typeface="Arial"/>
              </a:rPr>
              <a:t> </a:t>
            </a:r>
            <a:r>
              <a:rPr lang="de-DE" dirty="0" err="1">
                <a:latin typeface="Aptos" panose="020B0004020202020204" pitchFamily="34" charset="0"/>
                <a:sym typeface="Arial"/>
              </a:rPr>
              <a:t>dell’ambiente</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a:t>
            </a:r>
            <a:r>
              <a:rPr lang="de-DE" dirty="0" err="1">
                <a:latin typeface="Aptos" panose="020B0004020202020204" pitchFamily="34" charset="0"/>
                <a:sym typeface="Arial"/>
              </a:rPr>
              <a:t>conservazione</a:t>
            </a:r>
            <a:r>
              <a:rPr lang="de-DE" dirty="0">
                <a:latin typeface="Aptos" panose="020B0004020202020204" pitchFamily="34" charset="0"/>
                <a:sym typeface="Arial"/>
              </a:rPr>
              <a:t> delle </a:t>
            </a:r>
            <a:r>
              <a:rPr lang="de-DE" dirty="0" err="1">
                <a:latin typeface="Aptos" panose="020B0004020202020204" pitchFamily="34" charset="0"/>
                <a:sym typeface="Arial"/>
              </a:rPr>
              <a:t>risorse</a:t>
            </a:r>
            <a:r>
              <a:rPr lang="de-DE" dirty="0">
                <a:latin typeface="Aptos" panose="020B0004020202020204" pitchFamily="34" charset="0"/>
                <a:sym typeface="Arial"/>
              </a:rPr>
              <a:t> </a:t>
            </a:r>
            <a:endParaRPr dirty="0">
              <a:latin typeface="Aptos" panose="020B0004020202020204" pitchFamily="34" charset="0"/>
              <a:sym typeface="Arial"/>
            </a:endParaRPr>
          </a:p>
          <a:p>
            <a:pPr marL="1028700" lvl="1" indent="-342900" algn="l" rtl="0">
              <a:lnSpc>
                <a:spcPct val="90000"/>
              </a:lnSpc>
              <a:spcBef>
                <a:spcPts val="600"/>
              </a:spcBef>
              <a:spcAft>
                <a:spcPts val="0"/>
              </a:spcAft>
              <a:buSzPct val="108108"/>
              <a:buFont typeface="Arial"/>
              <a:buChar char="•"/>
            </a:pPr>
            <a:r>
              <a:rPr lang="de-DE" dirty="0">
                <a:latin typeface="Aptos" panose="020B0004020202020204" pitchFamily="34" charset="0"/>
                <a:sym typeface="Arial"/>
              </a:rPr>
              <a:t>Giustizia </a:t>
            </a:r>
            <a:r>
              <a:rPr lang="de-DE" dirty="0" err="1">
                <a:latin typeface="Aptos" panose="020B0004020202020204" pitchFamily="34" charset="0"/>
                <a:sym typeface="Arial"/>
              </a:rPr>
              <a:t>sociale</a:t>
            </a:r>
            <a:r>
              <a:rPr lang="de-DE" dirty="0">
                <a:latin typeface="Aptos" panose="020B0004020202020204" pitchFamily="34" charset="0"/>
                <a:sym typeface="Arial"/>
              </a:rPr>
              <a:t> (</a:t>
            </a:r>
            <a:r>
              <a:rPr lang="de-DE" dirty="0" err="1">
                <a:latin typeface="Aptos" panose="020B0004020202020204" pitchFamily="34" charset="0"/>
                <a:sym typeface="Arial"/>
              </a:rPr>
              <a:t>migliori</a:t>
            </a:r>
            <a:r>
              <a:rPr lang="de-DE" dirty="0">
                <a:latin typeface="Aptos" panose="020B0004020202020204" pitchFamily="34" charset="0"/>
                <a:sym typeface="Arial"/>
              </a:rPr>
              <a:t> </a:t>
            </a:r>
            <a:r>
              <a:rPr lang="de-DE" dirty="0" err="1">
                <a:latin typeface="Aptos" panose="020B0004020202020204" pitchFamily="34" charset="0"/>
                <a:sym typeface="Arial"/>
              </a:rPr>
              <a:t>condizioni</a:t>
            </a:r>
            <a:r>
              <a:rPr lang="de-DE" dirty="0">
                <a:latin typeface="Aptos" panose="020B0004020202020204" pitchFamily="34" charset="0"/>
                <a:sym typeface="Arial"/>
              </a:rPr>
              <a:t> di </a:t>
            </a:r>
            <a:r>
              <a:rPr lang="de-DE" dirty="0" err="1">
                <a:latin typeface="Aptos" panose="020B0004020202020204" pitchFamily="34" charset="0"/>
                <a:sym typeface="Arial"/>
              </a:rPr>
              <a:t>lavoro</a:t>
            </a:r>
            <a:r>
              <a:rPr lang="de-DE" dirty="0">
                <a:latin typeface="Aptos" panose="020B0004020202020204" pitchFamily="34" charset="0"/>
                <a:sym typeface="Arial"/>
              </a:rPr>
              <a:t>, </a:t>
            </a:r>
            <a:r>
              <a:rPr lang="de-DE" dirty="0" err="1">
                <a:latin typeface="Aptos" panose="020B0004020202020204" pitchFamily="34" charset="0"/>
                <a:sym typeface="Arial"/>
              </a:rPr>
              <a:t>tutela</a:t>
            </a:r>
            <a:r>
              <a:rPr lang="de-DE" dirty="0">
                <a:latin typeface="Aptos" panose="020B0004020202020204" pitchFamily="34" charset="0"/>
                <a:sym typeface="Arial"/>
              </a:rPr>
              <a:t> </a:t>
            </a:r>
            <a:r>
              <a:rPr lang="de-DE" dirty="0" err="1">
                <a:latin typeface="Aptos" panose="020B0004020202020204" pitchFamily="34" charset="0"/>
                <a:sym typeface="Arial"/>
              </a:rPr>
              <a:t>dei</a:t>
            </a:r>
            <a:r>
              <a:rPr lang="de-DE" dirty="0">
                <a:latin typeface="Aptos" panose="020B0004020202020204" pitchFamily="34" charset="0"/>
                <a:sym typeface="Arial"/>
              </a:rPr>
              <a:t> </a:t>
            </a:r>
            <a:r>
              <a:rPr lang="de-DE" dirty="0" err="1">
                <a:latin typeface="Aptos" panose="020B0004020202020204" pitchFamily="34" charset="0"/>
                <a:sym typeface="Arial"/>
              </a:rPr>
              <a:t>diritti</a:t>
            </a:r>
            <a:r>
              <a:rPr lang="de-DE" dirty="0">
                <a:latin typeface="Aptos" panose="020B0004020202020204" pitchFamily="34" charset="0"/>
                <a:sym typeface="Arial"/>
              </a:rPr>
              <a:t> </a:t>
            </a:r>
            <a:r>
              <a:rPr lang="de-DE" dirty="0" err="1">
                <a:latin typeface="Aptos" panose="020B0004020202020204" pitchFamily="34" charset="0"/>
                <a:sym typeface="Arial"/>
              </a:rPr>
              <a:t>umani</a:t>
            </a:r>
            <a:r>
              <a:rPr lang="de-DE" dirty="0">
                <a:latin typeface="Aptos" panose="020B0004020202020204" pitchFamily="34" charset="0"/>
                <a:sym typeface="Arial"/>
              </a:rPr>
              <a:t>)</a:t>
            </a:r>
            <a:endParaRPr dirty="0">
              <a:latin typeface="Aptos" panose="020B0004020202020204" pitchFamily="34" charset="0"/>
              <a:sym typeface="Arial"/>
            </a:endParaRPr>
          </a:p>
          <a:p>
            <a:pPr marL="571500" lvl="0" indent="-342900" algn="l" rtl="0">
              <a:lnSpc>
                <a:spcPct val="90000"/>
              </a:lnSpc>
              <a:spcBef>
                <a:spcPts val="600"/>
              </a:spcBef>
              <a:spcAft>
                <a:spcPts val="0"/>
              </a:spcAft>
              <a:buSzPct val="108108"/>
              <a:buFont typeface="Arial"/>
              <a:buChar char="•"/>
            </a:pPr>
            <a:r>
              <a:rPr lang="de-DE" dirty="0">
                <a:latin typeface="Aptos" panose="020B0004020202020204" pitchFamily="34" charset="0"/>
                <a:sym typeface="Arial"/>
              </a:rPr>
              <a:t>I </a:t>
            </a:r>
            <a:r>
              <a:rPr lang="de-DE" dirty="0" err="1">
                <a:latin typeface="Aptos" panose="020B0004020202020204" pitchFamily="34" charset="0"/>
                <a:sym typeface="Arial"/>
              </a:rPr>
              <a:t>comuni</a:t>
            </a:r>
            <a:r>
              <a:rPr lang="de-DE" dirty="0">
                <a:latin typeface="Aptos" panose="020B0004020202020204" pitchFamily="34" charset="0"/>
                <a:sym typeface="Arial"/>
              </a:rPr>
              <a:t> </a:t>
            </a:r>
            <a:r>
              <a:rPr lang="de-DE" dirty="0" err="1">
                <a:latin typeface="Aptos" panose="020B0004020202020204" pitchFamily="34" charset="0"/>
                <a:sym typeface="Arial"/>
              </a:rPr>
              <a:t>possono</a:t>
            </a:r>
            <a:r>
              <a:rPr lang="de-DE" dirty="0">
                <a:latin typeface="Aptos" panose="020B0004020202020204" pitchFamily="34" charset="0"/>
                <a:sym typeface="Arial"/>
              </a:rPr>
              <a:t> </a:t>
            </a:r>
            <a:r>
              <a:rPr lang="de-DE" dirty="0" err="1">
                <a:latin typeface="Aptos" panose="020B0004020202020204" pitchFamily="34" charset="0"/>
                <a:sym typeface="Arial"/>
              </a:rPr>
              <a:t>influenzare</a:t>
            </a:r>
            <a:r>
              <a:rPr lang="de-DE" dirty="0">
                <a:latin typeface="Aptos" panose="020B0004020202020204" pitchFamily="34" charset="0"/>
                <a:sym typeface="Arial"/>
              </a:rPr>
              <a:t> i </a:t>
            </a:r>
            <a:r>
              <a:rPr lang="de-DE" dirty="0" err="1">
                <a:latin typeface="Aptos" panose="020B0004020202020204" pitchFamily="34" charset="0"/>
                <a:sym typeface="Arial"/>
              </a:rPr>
              <a:t>mercati</a:t>
            </a:r>
            <a:r>
              <a:rPr lang="de-DE" dirty="0">
                <a:latin typeface="Aptos" panose="020B0004020202020204" pitchFamily="34" charset="0"/>
                <a:sym typeface="Arial"/>
              </a:rPr>
              <a:t> </a:t>
            </a:r>
            <a:r>
              <a:rPr lang="de-DE" dirty="0" err="1">
                <a:latin typeface="Aptos" panose="020B0004020202020204" pitchFamily="34" charset="0"/>
                <a:sym typeface="Arial"/>
              </a:rPr>
              <a:t>grazie</a:t>
            </a:r>
            <a:r>
              <a:rPr lang="de-DE" dirty="0">
                <a:latin typeface="Aptos" panose="020B0004020202020204" pitchFamily="34" charset="0"/>
                <a:sym typeface="Arial"/>
              </a:rPr>
              <a:t> al </a:t>
            </a:r>
            <a:r>
              <a:rPr lang="de-DE" dirty="0" err="1">
                <a:latin typeface="Aptos" panose="020B0004020202020204" pitchFamily="34" charset="0"/>
                <a:sym typeface="Arial"/>
              </a:rPr>
              <a:t>loro</a:t>
            </a:r>
            <a:r>
              <a:rPr lang="de-DE" dirty="0">
                <a:latin typeface="Aptos" panose="020B0004020202020204" pitchFamily="34" charset="0"/>
                <a:sym typeface="Arial"/>
              </a:rPr>
              <a:t> enorme </a:t>
            </a:r>
            <a:r>
              <a:rPr lang="de-DE" dirty="0" err="1">
                <a:latin typeface="Aptos" panose="020B0004020202020204" pitchFamily="34" charset="0"/>
                <a:sym typeface="Arial"/>
              </a:rPr>
              <a:t>potere</a:t>
            </a:r>
            <a:r>
              <a:rPr lang="de-DE" dirty="0">
                <a:latin typeface="Aptos" panose="020B0004020202020204" pitchFamily="34" charset="0"/>
                <a:sym typeface="Arial"/>
              </a:rPr>
              <a:t> </a:t>
            </a:r>
            <a:r>
              <a:rPr lang="de-DE" dirty="0" err="1">
                <a:latin typeface="Aptos" panose="020B0004020202020204" pitchFamily="34" charset="0"/>
                <a:sym typeface="Arial"/>
              </a:rPr>
              <a:t>d’acquisto</a:t>
            </a:r>
            <a:endParaRPr dirty="0">
              <a:latin typeface="Aptos" panose="020B0004020202020204" pitchFamily="34" charset="0"/>
              <a:sym typeface="Arial"/>
            </a:endParaRPr>
          </a:p>
          <a:p>
            <a:pPr marL="1028700" lvl="1" indent="-342900" algn="l" rtl="0">
              <a:lnSpc>
                <a:spcPct val="90000"/>
              </a:lnSpc>
              <a:spcBef>
                <a:spcPts val="600"/>
              </a:spcBef>
              <a:spcAft>
                <a:spcPts val="0"/>
              </a:spcAft>
              <a:buSzPct val="108108"/>
              <a:buFont typeface="Arial"/>
              <a:buChar char="•"/>
            </a:pPr>
            <a:r>
              <a:rPr lang="de-DE" dirty="0" err="1">
                <a:latin typeface="Aptos" panose="020B0004020202020204" pitchFamily="34" charset="0"/>
                <a:sym typeface="Arial"/>
              </a:rPr>
              <a:t>Sviluppo</a:t>
            </a:r>
            <a:r>
              <a:rPr lang="de-DE" dirty="0">
                <a:latin typeface="Aptos" panose="020B0004020202020204" pitchFamily="34" charset="0"/>
                <a:sym typeface="Arial"/>
              </a:rPr>
              <a:t> di </a:t>
            </a:r>
            <a:r>
              <a:rPr lang="de-DE" dirty="0" err="1">
                <a:latin typeface="Aptos" panose="020B0004020202020204" pitchFamily="34" charset="0"/>
                <a:sym typeface="Arial"/>
              </a:rPr>
              <a:t>nuovi</a:t>
            </a:r>
            <a:r>
              <a:rPr lang="de-DE" dirty="0">
                <a:latin typeface="Aptos" panose="020B0004020202020204" pitchFamily="34" charset="0"/>
                <a:sym typeface="Arial"/>
              </a:rPr>
              <a:t> </a:t>
            </a:r>
            <a:r>
              <a:rPr lang="de-DE" dirty="0" err="1">
                <a:latin typeface="Aptos" panose="020B0004020202020204" pitchFamily="34" charset="0"/>
                <a:sym typeface="Arial"/>
              </a:rPr>
              <a:t>prodotti</a:t>
            </a:r>
            <a:r>
              <a:rPr lang="de-DE" dirty="0">
                <a:latin typeface="Aptos" panose="020B0004020202020204" pitchFamily="34" charset="0"/>
                <a:sym typeface="Arial"/>
              </a:rPr>
              <a:t> </a:t>
            </a:r>
            <a:r>
              <a:rPr lang="de-DE" dirty="0" err="1">
                <a:latin typeface="Aptos" panose="020B0004020202020204" pitchFamily="34" charset="0"/>
                <a:sym typeface="Arial"/>
              </a:rPr>
              <a:t>innovativi</a:t>
            </a:r>
            <a:endParaRPr dirty="0">
              <a:latin typeface="Aptos" panose="020B0004020202020204" pitchFamily="34" charset="0"/>
              <a:sym typeface="Arial"/>
            </a:endParaRPr>
          </a:p>
          <a:p>
            <a:pPr marL="1028700" lvl="1" indent="-342900" algn="l" rtl="0">
              <a:lnSpc>
                <a:spcPct val="90000"/>
              </a:lnSpc>
              <a:spcBef>
                <a:spcPts val="600"/>
              </a:spcBef>
              <a:spcAft>
                <a:spcPts val="0"/>
              </a:spcAft>
              <a:buSzPct val="108108"/>
              <a:buFont typeface="Arial"/>
              <a:buChar char="•"/>
            </a:pPr>
            <a:r>
              <a:rPr lang="de-DE" dirty="0" err="1">
                <a:latin typeface="Aptos" panose="020B0004020202020204" pitchFamily="34" charset="0"/>
                <a:sym typeface="Arial"/>
              </a:rPr>
              <a:t>Aumentare</a:t>
            </a:r>
            <a:r>
              <a:rPr lang="de-DE" dirty="0">
                <a:latin typeface="Aptos" panose="020B0004020202020204" pitchFamily="34" charset="0"/>
                <a:sym typeface="Arial"/>
              </a:rPr>
              <a:t> la </a:t>
            </a:r>
            <a:r>
              <a:rPr lang="de-DE" dirty="0" err="1">
                <a:latin typeface="Aptos" panose="020B0004020202020204" pitchFamily="34" charset="0"/>
                <a:sym typeface="Arial"/>
              </a:rPr>
              <a:t>gamma</a:t>
            </a:r>
            <a:r>
              <a:rPr lang="de-DE" dirty="0">
                <a:latin typeface="Aptos" panose="020B0004020202020204" pitchFamily="34" charset="0"/>
                <a:sym typeface="Arial"/>
              </a:rPr>
              <a:t> di </a:t>
            </a:r>
            <a:r>
              <a:rPr lang="de-DE" dirty="0" err="1">
                <a:latin typeface="Aptos" panose="020B0004020202020204" pitchFamily="34" charset="0"/>
                <a:sym typeface="Arial"/>
              </a:rPr>
              <a:t>prodotti</a:t>
            </a:r>
            <a:r>
              <a:rPr lang="de-DE" dirty="0">
                <a:latin typeface="Aptos" panose="020B0004020202020204" pitchFamily="34" charset="0"/>
                <a:sym typeface="Arial"/>
              </a:rPr>
              <a:t> </a:t>
            </a:r>
            <a:r>
              <a:rPr lang="de-DE" dirty="0" err="1">
                <a:latin typeface="Aptos" panose="020B0004020202020204" pitchFamily="34" charset="0"/>
                <a:sym typeface="Arial"/>
              </a:rPr>
              <a:t>sostenibili</a:t>
            </a:r>
            <a:r>
              <a:rPr lang="de-DE" dirty="0">
                <a:latin typeface="Aptos" panose="020B0004020202020204" pitchFamily="34" charset="0"/>
                <a:sym typeface="Arial"/>
              </a:rPr>
              <a:t> sul </a:t>
            </a:r>
            <a:r>
              <a:rPr lang="de-DE" dirty="0" err="1">
                <a:latin typeface="Aptos" panose="020B0004020202020204" pitchFamily="34" charset="0"/>
                <a:sym typeface="Arial"/>
              </a:rPr>
              <a:t>mercato</a:t>
            </a:r>
            <a:endParaRPr dirty="0">
              <a:latin typeface="Aptos" panose="020B000402020202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6"/>
          <p:cNvSpPr txBox="1">
            <a:spLocks noGrp="1"/>
          </p:cNvSpPr>
          <p:nvPr>
            <p:ph type="title"/>
          </p:nvPr>
        </p:nvSpPr>
        <p:spPr>
          <a:xfrm>
            <a:off x="552450" y="1074974"/>
            <a:ext cx="5063490" cy="235402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1. </a:t>
            </a:r>
            <a:r>
              <a:rPr lang="de-DE" dirty="0" err="1">
                <a:latin typeface="Aptos Serif" panose="02020604070405020304" pitchFamily="18" charset="0"/>
                <a:cs typeface="Aptos Serif" panose="02020604070405020304" pitchFamily="18" charset="0"/>
              </a:rPr>
              <a:t>Introduzione</a:t>
            </a:r>
            <a:br>
              <a:rPr lang="de-DE" dirty="0">
                <a:latin typeface="Aptos Serif" panose="02020604070405020304" pitchFamily="18" charset="0"/>
                <a:cs typeface="Aptos Serif" panose="02020604070405020304" pitchFamily="18" charset="0"/>
              </a:rPr>
            </a:br>
            <a:endParaRPr dirty="0">
              <a:latin typeface="Aptos Serif" panose="02020604070405020304" pitchFamily="18" charset="0"/>
              <a:cs typeface="Aptos Serif" panose="02020604070405020304" pitchFamily="18" charset="0"/>
            </a:endParaRPr>
          </a:p>
        </p:txBody>
      </p:sp>
      <p:sp>
        <p:nvSpPr>
          <p:cNvPr id="157" name="Google Shape;157;p36"/>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7"/>
          <p:cNvSpPr txBox="1">
            <a:spLocks noGrp="1"/>
          </p:cNvSpPr>
          <p:nvPr>
            <p:ph type="title"/>
          </p:nvPr>
        </p:nvSpPr>
        <p:spPr>
          <a:xfrm>
            <a:off x="594359" y="37245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ea typeface="Arial"/>
                <a:cs typeface="Aptos Serif" panose="02020604070405020304" pitchFamily="18" charset="0"/>
                <a:sym typeface="Arial"/>
              </a:rPr>
              <a:t>Linee </a:t>
            </a:r>
            <a:r>
              <a:rPr lang="de-DE" dirty="0" err="1">
                <a:latin typeface="Aptos Serif" panose="02020604070405020304" pitchFamily="18" charset="0"/>
                <a:ea typeface="Arial"/>
                <a:cs typeface="Aptos Serif" panose="02020604070405020304" pitchFamily="18" charset="0"/>
                <a:sym typeface="Arial"/>
              </a:rPr>
              <a:t>guida</a:t>
            </a:r>
            <a:r>
              <a:rPr lang="de-DE" dirty="0">
                <a:latin typeface="Aptos Serif" panose="02020604070405020304" pitchFamily="18" charset="0"/>
                <a:ea typeface="Arial"/>
                <a:cs typeface="Aptos Serif" panose="02020604070405020304" pitchFamily="18" charset="0"/>
                <a:sym typeface="Arial"/>
              </a:rPr>
              <a:t> per </a:t>
            </a:r>
            <a:r>
              <a:rPr lang="de-DE" dirty="0" err="1">
                <a:latin typeface="Aptos Serif" panose="02020604070405020304" pitchFamily="18" charset="0"/>
                <a:ea typeface="Arial"/>
                <a:cs typeface="Aptos Serif" panose="02020604070405020304" pitchFamily="18" charset="0"/>
                <a:sym typeface="Arial"/>
              </a:rPr>
              <a:t>gli</a:t>
            </a:r>
            <a:r>
              <a:rPr lang="de-DE" dirty="0">
                <a:latin typeface="Aptos Serif" panose="02020604070405020304" pitchFamily="18" charset="0"/>
                <a:ea typeface="Arial"/>
                <a:cs typeface="Aptos Serif" panose="02020604070405020304" pitchFamily="18" charset="0"/>
                <a:sym typeface="Arial"/>
              </a:rPr>
              <a:t> </a:t>
            </a:r>
            <a:r>
              <a:rPr lang="de-DE" dirty="0" err="1">
                <a:latin typeface="Aptos Serif" panose="02020604070405020304" pitchFamily="18" charset="0"/>
                <a:ea typeface="Arial"/>
                <a:cs typeface="Aptos Serif" panose="02020604070405020304" pitchFamily="18" charset="0"/>
                <a:sym typeface="Arial"/>
              </a:rPr>
              <a:t>approvvigionamenti</a:t>
            </a:r>
            <a:endParaRPr dirty="0">
              <a:latin typeface="Aptos Serif" panose="02020604070405020304" pitchFamily="18" charset="0"/>
              <a:cs typeface="Aptos Serif" panose="02020604070405020304" pitchFamily="18" charset="0"/>
            </a:endParaRPr>
          </a:p>
        </p:txBody>
      </p:sp>
      <p:sp>
        <p:nvSpPr>
          <p:cNvPr id="163" name="Google Shape;163;p37"/>
          <p:cNvSpPr txBox="1">
            <a:spLocks noGrp="1"/>
          </p:cNvSpPr>
          <p:nvPr>
            <p:ph type="body" idx="1"/>
          </p:nvPr>
        </p:nvSpPr>
        <p:spPr>
          <a:xfrm>
            <a:off x="594359" y="2281918"/>
            <a:ext cx="10084151" cy="3708517"/>
          </a:xfrm>
          <a:prstGeom prst="rect">
            <a:avLst/>
          </a:prstGeom>
          <a:noFill/>
          <a:ln>
            <a:noFill/>
          </a:ln>
        </p:spPr>
        <p:txBody>
          <a:bodyPr spcFirstLastPara="1" wrap="square" lIns="0" tIns="228600" rIns="0" bIns="0" anchor="t" anchorCtr="0">
            <a:normAutofit/>
          </a:bodyPr>
          <a:lstStyle/>
          <a:p>
            <a:pPr marL="457200" lvl="0" indent="-228600" algn="l" rtl="0">
              <a:lnSpc>
                <a:spcPct val="80000"/>
              </a:lnSpc>
              <a:spcBef>
                <a:spcPts val="2200"/>
              </a:spcBef>
              <a:spcAft>
                <a:spcPts val="0"/>
              </a:spcAft>
              <a:buClr>
                <a:schemeClr val="accent4"/>
              </a:buClr>
              <a:buSzPts val="2400"/>
              <a:buFont typeface="Arial"/>
              <a:buNone/>
            </a:pPr>
            <a:r>
              <a:rPr lang="de-DE" dirty="0" err="1">
                <a:latin typeface="Aptos" panose="020B0004020202020204" pitchFamily="34" charset="0"/>
                <a:sym typeface="Arial"/>
              </a:rPr>
              <a:t>Inclusione</a:t>
            </a:r>
            <a:r>
              <a:rPr lang="de-DE" dirty="0">
                <a:latin typeface="Aptos" panose="020B0004020202020204" pitchFamily="34" charset="0"/>
                <a:sym typeface="Arial"/>
              </a:rPr>
              <a:t> </a:t>
            </a:r>
            <a:r>
              <a:rPr lang="de-DE" dirty="0" err="1">
                <a:latin typeface="Aptos" panose="020B0004020202020204" pitchFamily="34" charset="0"/>
                <a:sym typeface="Arial"/>
              </a:rPr>
              <a:t>dei</a:t>
            </a:r>
            <a:r>
              <a:rPr lang="de-DE" dirty="0">
                <a:latin typeface="Aptos" panose="020B0004020202020204" pitchFamily="34" charset="0"/>
                <a:sym typeface="Arial"/>
              </a:rPr>
              <a:t> </a:t>
            </a:r>
            <a:r>
              <a:rPr lang="de-DE" dirty="0" err="1">
                <a:latin typeface="Aptos" panose="020B0004020202020204" pitchFamily="34" charset="0"/>
                <a:sym typeface="Arial"/>
              </a:rPr>
              <a:t>criteri</a:t>
            </a:r>
            <a:r>
              <a:rPr lang="de-DE" dirty="0">
                <a:latin typeface="Aptos" panose="020B0004020202020204" pitchFamily="34" charset="0"/>
                <a:sym typeface="Arial"/>
              </a:rPr>
              <a:t> di </a:t>
            </a:r>
            <a:r>
              <a:rPr lang="de-DE" dirty="0" err="1">
                <a:latin typeface="Aptos" panose="020B0004020202020204" pitchFamily="34" charset="0"/>
                <a:sym typeface="Arial"/>
              </a:rPr>
              <a:t>sostenibilità</a:t>
            </a:r>
            <a:r>
              <a:rPr lang="de-DE" dirty="0">
                <a:latin typeface="Aptos" panose="020B0004020202020204" pitchFamily="34" charset="0"/>
                <a:sym typeface="Arial"/>
              </a:rPr>
              <a:t> </a:t>
            </a:r>
            <a:r>
              <a:rPr lang="de-DE" dirty="0" err="1">
                <a:latin typeface="Aptos" panose="020B0004020202020204" pitchFamily="34" charset="0"/>
                <a:sym typeface="Arial"/>
              </a:rPr>
              <a:t>nei</a:t>
            </a:r>
            <a:r>
              <a:rPr lang="de-DE" dirty="0">
                <a:latin typeface="Aptos" panose="020B0004020202020204" pitchFamily="34" charset="0"/>
                <a:sym typeface="Arial"/>
              </a:rPr>
              <a:t> </a:t>
            </a:r>
            <a:r>
              <a:rPr lang="de-DE" dirty="0" err="1">
                <a:latin typeface="Aptos" panose="020B0004020202020204" pitchFamily="34" charset="0"/>
                <a:sym typeface="Arial"/>
              </a:rPr>
              <a:t>documenti</a:t>
            </a:r>
            <a:r>
              <a:rPr lang="de-DE" dirty="0">
                <a:latin typeface="Aptos" panose="020B0004020202020204" pitchFamily="34" charset="0"/>
                <a:sym typeface="Arial"/>
              </a:rPr>
              <a:t> di </a:t>
            </a:r>
            <a:r>
              <a:rPr lang="de-DE" dirty="0" err="1">
                <a:latin typeface="Aptos" panose="020B0004020202020204" pitchFamily="34" charset="0"/>
                <a:sym typeface="Arial"/>
              </a:rPr>
              <a:t>gara</a:t>
            </a:r>
            <a:r>
              <a:rPr lang="de-DE" dirty="0">
                <a:latin typeface="Aptos" panose="020B0004020202020204" pitchFamily="34" charset="0"/>
                <a:sym typeface="Arial"/>
              </a:rPr>
              <a:t>, </a:t>
            </a:r>
            <a:r>
              <a:rPr lang="de-DE" dirty="0" err="1">
                <a:latin typeface="Aptos" panose="020B0004020202020204" pitchFamily="34" charset="0"/>
                <a:sym typeface="Arial"/>
              </a:rPr>
              <a:t>esplicitamente</a:t>
            </a:r>
            <a:r>
              <a:rPr lang="de-DE" dirty="0">
                <a:latin typeface="Aptos" panose="020B0004020202020204" pitchFamily="34" charset="0"/>
                <a:sym typeface="Arial"/>
              </a:rPr>
              <a:t> </a:t>
            </a:r>
            <a:r>
              <a:rPr lang="de-DE" dirty="0" err="1">
                <a:latin typeface="Aptos" panose="020B0004020202020204" pitchFamily="34" charset="0"/>
                <a:sym typeface="Arial"/>
              </a:rPr>
              <a:t>consentita</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a:t>
            </a:r>
            <a:r>
              <a:rPr lang="de-DE" dirty="0" err="1">
                <a:latin typeface="Aptos" panose="020B0004020202020204" pitchFamily="34" charset="0"/>
                <a:sym typeface="Arial"/>
              </a:rPr>
              <a:t>incoraggiata</a:t>
            </a:r>
            <a:r>
              <a:rPr lang="de-DE" dirty="0">
                <a:latin typeface="Aptos" panose="020B0004020202020204" pitchFamily="34" charset="0"/>
                <a:sym typeface="Arial"/>
              </a:rPr>
              <a:t> </a:t>
            </a:r>
            <a:r>
              <a:rPr lang="de-DE" dirty="0" err="1">
                <a:latin typeface="Aptos" panose="020B0004020202020204" pitchFamily="34" charset="0"/>
                <a:sym typeface="Arial"/>
              </a:rPr>
              <a:t>dalla</a:t>
            </a:r>
            <a:r>
              <a:rPr lang="de-DE" dirty="0">
                <a:latin typeface="Aptos" panose="020B0004020202020204" pitchFamily="34" charset="0"/>
                <a:sym typeface="Arial"/>
              </a:rPr>
              <a:t> </a:t>
            </a:r>
            <a:r>
              <a:rPr lang="de-DE" dirty="0" err="1">
                <a:latin typeface="Aptos" panose="020B0004020202020204" pitchFamily="34" charset="0"/>
                <a:sym typeface="Arial"/>
              </a:rPr>
              <a:t>legislazione</a:t>
            </a:r>
            <a:r>
              <a:rPr lang="de-DE" dirty="0">
                <a:latin typeface="Aptos" panose="020B0004020202020204" pitchFamily="34" charset="0"/>
                <a:sym typeface="Arial"/>
              </a:rPr>
              <a:t> </a:t>
            </a:r>
            <a:r>
              <a:rPr lang="de-DE" dirty="0" err="1">
                <a:latin typeface="Aptos" panose="020B0004020202020204" pitchFamily="34" charset="0"/>
                <a:sym typeface="Arial"/>
              </a:rPr>
              <a:t>vigente</a:t>
            </a:r>
            <a:endParaRPr dirty="0">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endParaRPr dirty="0">
              <a:latin typeface="Aptos" panose="020B0004020202020204" pitchFamily="34" charset="0"/>
              <a:sym typeface="Arial"/>
            </a:endParaRPr>
          </a:p>
          <a:p>
            <a:pPr marL="457200" lvl="0" indent="-228600" algn="l" rtl="0">
              <a:lnSpc>
                <a:spcPct val="80000"/>
              </a:lnSpc>
              <a:spcBef>
                <a:spcPts val="2200"/>
              </a:spcBef>
              <a:spcAft>
                <a:spcPts val="0"/>
              </a:spcAft>
              <a:buClr>
                <a:schemeClr val="accent4"/>
              </a:buClr>
              <a:buSzPts val="2400"/>
              <a:buFont typeface="Arial"/>
              <a:buNone/>
            </a:pPr>
            <a:r>
              <a:rPr lang="de-DE" dirty="0">
                <a:latin typeface="Aptos" panose="020B0004020202020204" pitchFamily="34" charset="0"/>
                <a:sym typeface="Arial"/>
              </a:rPr>
              <a:t>La </a:t>
            </a:r>
            <a:r>
              <a:rPr lang="de-DE" dirty="0" err="1">
                <a:latin typeface="Aptos" panose="020B0004020202020204" pitchFamily="34" charset="0"/>
                <a:sym typeface="Arial"/>
              </a:rPr>
              <a:t>sostenibilità</a:t>
            </a:r>
            <a:r>
              <a:rPr lang="de-DE" dirty="0">
                <a:latin typeface="Aptos" panose="020B0004020202020204" pitchFamily="34" charset="0"/>
                <a:sym typeface="Arial"/>
              </a:rPr>
              <a:t> </a:t>
            </a:r>
            <a:r>
              <a:rPr lang="de-DE" dirty="0" err="1">
                <a:latin typeface="Aptos" panose="020B0004020202020204" pitchFamily="34" charset="0"/>
                <a:sym typeface="Arial"/>
              </a:rPr>
              <a:t>come</a:t>
            </a:r>
            <a:r>
              <a:rPr lang="de-DE" dirty="0">
                <a:latin typeface="Aptos" panose="020B0004020202020204" pitchFamily="34" charset="0"/>
                <a:sym typeface="Arial"/>
              </a:rPr>
              <a:t> </a:t>
            </a:r>
            <a:r>
              <a:rPr lang="de-DE" dirty="0" err="1">
                <a:latin typeface="Aptos" panose="020B0004020202020204" pitchFamily="34" charset="0"/>
                <a:sym typeface="Arial"/>
              </a:rPr>
              <a:t>principio</a:t>
            </a:r>
            <a:r>
              <a:rPr lang="de-DE" dirty="0">
                <a:latin typeface="Aptos" panose="020B0004020202020204" pitchFamily="34" charset="0"/>
                <a:sym typeface="Arial"/>
              </a:rPr>
              <a:t> di </a:t>
            </a:r>
            <a:r>
              <a:rPr lang="de-DE" dirty="0" err="1">
                <a:latin typeface="Aptos" panose="020B0004020202020204" pitchFamily="34" charset="0"/>
                <a:sym typeface="Arial"/>
              </a:rPr>
              <a:t>appalto</a:t>
            </a:r>
            <a:r>
              <a:rPr lang="de-DE" dirty="0">
                <a:latin typeface="Aptos" panose="020B0004020202020204" pitchFamily="34" charset="0"/>
                <a:sym typeface="Arial"/>
              </a:rPr>
              <a:t>, al pari della </a:t>
            </a:r>
            <a:r>
              <a:rPr lang="de-DE" dirty="0" err="1">
                <a:latin typeface="Aptos" panose="020B0004020202020204" pitchFamily="34" charset="0"/>
                <a:sym typeface="Arial"/>
              </a:rPr>
              <a:t>trasparenza</a:t>
            </a:r>
            <a:r>
              <a:rPr lang="de-DE" dirty="0">
                <a:latin typeface="Aptos" panose="020B0004020202020204" pitchFamily="34" charset="0"/>
                <a:sym typeface="Arial"/>
              </a:rPr>
              <a:t>, della non </a:t>
            </a:r>
            <a:r>
              <a:rPr lang="de-DE" dirty="0" err="1">
                <a:latin typeface="Aptos" panose="020B0004020202020204" pitchFamily="34" charset="0"/>
                <a:sym typeface="Arial"/>
              </a:rPr>
              <a:t>discriminazione</a:t>
            </a:r>
            <a:r>
              <a:rPr lang="de-DE" dirty="0">
                <a:latin typeface="Aptos" panose="020B0004020202020204" pitchFamily="34" charset="0"/>
                <a:sym typeface="Arial"/>
              </a:rPr>
              <a:t> </a:t>
            </a:r>
            <a:r>
              <a:rPr lang="de-DE" dirty="0" err="1">
                <a:latin typeface="Aptos" panose="020B0004020202020204" pitchFamily="34" charset="0"/>
                <a:sym typeface="Arial"/>
              </a:rPr>
              <a:t>e</a:t>
            </a:r>
            <a:r>
              <a:rPr lang="de-DE" dirty="0">
                <a:latin typeface="Aptos" panose="020B0004020202020204" pitchFamily="34" charset="0"/>
                <a:sym typeface="Arial"/>
              </a:rPr>
              <a:t> della </a:t>
            </a:r>
            <a:r>
              <a:rPr lang="de-DE" dirty="0" err="1">
                <a:latin typeface="Aptos" panose="020B0004020202020204" pitchFamily="34" charset="0"/>
                <a:sym typeface="Arial"/>
              </a:rPr>
              <a:t>proporzionalità</a:t>
            </a:r>
            <a:r>
              <a:rPr lang="de-DE" dirty="0">
                <a:latin typeface="Aptos" panose="020B0004020202020204" pitchFamily="34" charset="0"/>
                <a:sym typeface="Arial"/>
              </a:rPr>
              <a:t> (art. 18, </a:t>
            </a:r>
            <a:r>
              <a:rPr lang="de-DE" dirty="0" err="1">
                <a:latin typeface="Aptos" panose="020B0004020202020204" pitchFamily="34" charset="0"/>
                <a:sym typeface="Arial"/>
              </a:rPr>
              <a:t>paragrafo</a:t>
            </a:r>
            <a:r>
              <a:rPr lang="de-DE" dirty="0">
                <a:latin typeface="Aptos" panose="020B0004020202020204" pitchFamily="34" charset="0"/>
                <a:sym typeface="Arial"/>
              </a:rPr>
              <a:t> 2, della </a:t>
            </a:r>
            <a:r>
              <a:rPr lang="de-DE" dirty="0" err="1">
                <a:latin typeface="Aptos" panose="020B0004020202020204" pitchFamily="34" charset="0"/>
                <a:sym typeface="Arial"/>
              </a:rPr>
              <a:t>direttiva</a:t>
            </a:r>
            <a:r>
              <a:rPr lang="de-DE" dirty="0">
                <a:latin typeface="Aptos" panose="020B0004020202020204" pitchFamily="34" charset="0"/>
                <a:sym typeface="Arial"/>
              </a:rPr>
              <a:t> 2014/24/UE)</a:t>
            </a:r>
            <a:endParaRPr dirty="0">
              <a:latin typeface="Aptos" panose="020B0004020202020204" pitchFamily="34" charset="0"/>
              <a:sym typeface="Arial"/>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6540</Words>
  <Application>Microsoft Macintosh PowerPoint</Application>
  <PresentationFormat>Breitbild</PresentationFormat>
  <Paragraphs>444</Paragraphs>
  <Slides>51</Slides>
  <Notes>51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51</vt:i4>
      </vt:variant>
    </vt:vector>
  </HeadingPairs>
  <TitlesOfParts>
    <vt:vector size="61" baseType="lpstr">
      <vt:lpstr>Noto Sans Symbols</vt:lpstr>
      <vt:lpstr>Aptos Serif</vt:lpstr>
      <vt:lpstr>Play</vt:lpstr>
      <vt:lpstr>Roboto Medium</vt:lpstr>
      <vt:lpstr>Gill Sans</vt:lpstr>
      <vt:lpstr>Courier New</vt:lpstr>
      <vt:lpstr>Arial</vt:lpstr>
      <vt:lpstr>Aptos</vt:lpstr>
      <vt:lpstr>Calibri</vt:lpstr>
      <vt:lpstr>Benutzerdefiniert</vt:lpstr>
      <vt:lpstr>PowerPoint-Präsentation</vt:lpstr>
      <vt:lpstr>Agenda</vt:lpstr>
      <vt:lpstr>Nozioni di base sugli appalti sostenibili  </vt:lpstr>
      <vt:lpstr>In che cosa consiste un appalto sostenibile?</vt:lpstr>
      <vt:lpstr>Conseguenze derivanti dal consumo</vt:lpstr>
      <vt:lpstr>Obiettivi di sviluppo sostenibile</vt:lpstr>
      <vt:lpstr>Vantaggi ed opportunità</vt:lpstr>
      <vt:lpstr>1. Introduzione </vt:lpstr>
      <vt:lpstr>Linee guida per gli approvvigionamenti</vt:lpstr>
      <vt:lpstr>Diritto alla definizione della prestazione</vt:lpstr>
      <vt:lpstr>Condizioni</vt:lpstr>
      <vt:lpstr>2. Importanti strumenti giuridici dell’UE in materia di appalti pubblici</vt:lpstr>
      <vt:lpstr>Strumenti giuridici pertinenti</vt:lpstr>
      <vt:lpstr>Principi del trattato UE (I)</vt:lpstr>
      <vt:lpstr>Principi del trattato UE (II)</vt:lpstr>
      <vt:lpstr>Direttive UE sugli appalti pubblici 2014 – Condizioni quadro importanti</vt:lpstr>
      <vt:lpstr>Linee guida per gli appalti – Specifiche tecniche</vt:lpstr>
      <vt:lpstr>Linee guida per gli appalti – Selezione ed esclusione</vt:lpstr>
      <vt:lpstr>Linee guida per gli appalti – Criteri di aggiudicazione</vt:lpstr>
      <vt:lpstr>Linee guida per gli appalti – Clausole contrattuali</vt:lpstr>
      <vt:lpstr>Riferimento  all’oggetto dell’appalto</vt:lpstr>
      <vt:lpstr>Riferimento al tema – Esempi Criteri</vt:lpstr>
      <vt:lpstr>Scelta della procedura di appalto</vt:lpstr>
      <vt:lpstr>Effetti della procedura</vt:lpstr>
      <vt:lpstr>Vantaggi delle procedure flessibili</vt:lpstr>
      <vt:lpstr>Il Quadro Normativo Italiano </vt:lpstr>
      <vt:lpstr>Come siamo arrivati al 100% di GPP in Italia?</vt:lpstr>
      <vt:lpstr>Il Piano d’Azione Nazionale (PAN GPP)</vt:lpstr>
      <vt:lpstr>Articoli di riferimento del Codice dei Contratti pubblici per il GPP </vt:lpstr>
      <vt:lpstr>ART 57: I CAM e il GPP Obbligatorio </vt:lpstr>
      <vt:lpstr>Struttura dei CAM </vt:lpstr>
      <vt:lpstr>3. Integrazione della  sostenibilità negli appalti pubblici   </vt:lpstr>
      <vt:lpstr>Specifiche tecniche</vt:lpstr>
      <vt:lpstr>Etichette: piccoli grandi aiutanti</vt:lpstr>
      <vt:lpstr>Etichette ambientali </vt:lpstr>
      <vt:lpstr>L’utilizzo delle etichette</vt:lpstr>
      <vt:lpstr>Requisiti per l’utilizzo delle etichette ambientali </vt:lpstr>
      <vt:lpstr>Criteri di esclusione</vt:lpstr>
      <vt:lpstr>Criteri di selezione</vt:lpstr>
      <vt:lpstr>Sistema di gestione ambientale (EMS)</vt:lpstr>
      <vt:lpstr>Criteri di aggiudicazione</vt:lpstr>
      <vt:lpstr>Ponderazione dei criteri di aggiudicazione</vt:lpstr>
      <vt:lpstr>Costi del ciclo di vita (LCC)</vt:lpstr>
      <vt:lpstr>Offerte eccessivamente basse</vt:lpstr>
      <vt:lpstr>Clausole di esecuzione del contratto</vt:lpstr>
      <vt:lpstr>Impostazione delle clausole di esecuzione del contratto</vt:lpstr>
      <vt:lpstr>Applicazione delle clausole di adempimento contrattuale</vt:lpstr>
      <vt:lpstr>Esercizio Sostenibilità nei bandi di appalto – giuridicamente ineccepibile?</vt:lpstr>
      <vt:lpstr>Conclusioni</vt:lpstr>
      <vt:lpstr>Grazie mille!</vt:lpstr>
      <vt:lpstr>Fonti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1</cp:revision>
  <dcterms:created xsi:type="dcterms:W3CDTF">2024-09-16T10:50:40Z</dcterms:created>
  <dcterms:modified xsi:type="dcterms:W3CDTF">2026-04-30T11:22:56Z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