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embeddedFontLst>
    <p:embeddedFont>
      <p:font typeface="Aptos Serif" panose="02020604070405020304" pitchFamily="18" charset="0"/>
      <p:regular r:id="rId13"/>
      <p:bold r:id="rId14"/>
      <p:italic r:id="rId15"/>
      <p:boldItalic r:id="rId16"/>
    </p:embeddedFont>
    <p:embeddedFont>
      <p:font typeface="Play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iyoLoBzfwXemI8dapAkVYzr0Pp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76"/>
  </p:normalViewPr>
  <p:slideViewPr>
    <p:cSldViewPr snapToGrid="0">
      <p:cViewPr varScale="1">
        <p:scale>
          <a:sx n="114" d="100"/>
          <a:sy n="114" d="100"/>
        </p:scale>
        <p:origin x="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7" name="Google Shape;14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5" name="Google Shape;15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9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9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9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>
  <p:cSld name="Titelinhalt und Tabelle"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6" name="Google Shape;86;p18"/>
          <p:cNvCxnSpPr/>
          <p:nvPr/>
        </p:nvCxnSpPr>
        <p:spPr>
          <a:xfrm>
            <a:off x="3670935" y="631317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03885" y="584005"/>
            <a:ext cx="2825115" cy="399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43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3670934" y="584005"/>
            <a:ext cx="7926705" cy="399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91" name="Google Shape;91;p18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92" name="Google Shape;92;p18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8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8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bg>
      <p:bgPr>
        <a:solidFill>
          <a:schemeClr val="l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97" name="Google Shape;97;p19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2"/>
          </p:nvPr>
        </p:nvSpPr>
        <p:spPr>
          <a:xfrm>
            <a:off x="7620000" y="2676525"/>
            <a:ext cx="394716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02" name="Google Shape;102;p19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9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9"/>
          <p:cNvSpPr/>
          <p:nvPr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9" name="Google Shape;109;p20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2" name="Google Shape;112;p21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0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usammenfassung 2">
  <p:cSld name="Zusammenfassung 2"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594359" y="102875"/>
            <a:ext cx="11318837" cy="168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3657599" y="2282008"/>
            <a:ext cx="8130209" cy="3699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4" name="Google Shape;34;p11"/>
          <p:cNvGrpSpPr/>
          <p:nvPr/>
        </p:nvGrpSpPr>
        <p:grpSpPr>
          <a:xfrm rot="-5400000">
            <a:off x="-1510682" y="4366092"/>
            <a:ext cx="3033138" cy="1910624"/>
            <a:chOff x="4906860" y="2159825"/>
            <a:chExt cx="3856142" cy="2338190"/>
          </a:xfrm>
        </p:grpSpPr>
        <p:sp>
          <p:nvSpPr>
            <p:cNvPr id="35" name="Google Shape;35;p11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1"/>
            <p:cNvSpPr/>
            <p:nvPr/>
          </p:nvSpPr>
          <p:spPr>
            <a:xfrm>
              <a:off x="4906860" y="2724951"/>
              <a:ext cx="1177611" cy="1193527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11"/>
            <p:cNvSpPr/>
            <p:nvPr/>
          </p:nvSpPr>
          <p:spPr>
            <a:xfrm>
              <a:off x="6390367" y="3563171"/>
              <a:ext cx="806080" cy="806079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>
  <p:cSld name="Titel 3">
    <p:bg>
      <p:bgPr>
        <a:solidFill>
          <a:schemeClr val="l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1" name="Google Shape;41;p12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2" name="Google Shape;42;p12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2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2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8" name="Google Shape;48;p13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9" name="Google Shape;49;p13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4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3" name="Google Shape;53;p14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4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4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2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15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4" name="Google Shape;64;p15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5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5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>
  <p:cSld name="Titel und Inhalt "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>
            <a:spLocks noGrp="1"/>
          </p:cNvSpPr>
          <p:nvPr>
            <p:ph type="title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9" name="Google Shape;69;p16"/>
          <p:cNvCxnSpPr/>
          <p:nvPr/>
        </p:nvCxnSpPr>
        <p:spPr>
          <a:xfrm>
            <a:off x="6347460" y="631317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603885" y="457201"/>
            <a:ext cx="5198269" cy="2305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43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2"/>
          </p:nvPr>
        </p:nvSpPr>
        <p:spPr>
          <a:xfrm>
            <a:off x="594360" y="2810595"/>
            <a:ext cx="5198269" cy="3319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6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>
  <p:cSld name="Titelinhalt und Bild">
    <p:bg>
      <p:bgPr>
        <a:solidFill>
          <a:schemeClr val="l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0" name="Google Shape;80;p17"/>
          <p:cNvCxnSpPr/>
          <p:nvPr/>
        </p:nvCxnSpPr>
        <p:spPr>
          <a:xfrm>
            <a:off x="594360" y="299745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1" name="Google Shape;81;p17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8" descr="Logo ProCur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"/>
          <p:cNvSpPr txBox="1">
            <a:spLocks noGrp="1"/>
          </p:cNvSpPr>
          <p:nvPr>
            <p:ph type="ctrTitle"/>
          </p:nvPr>
        </p:nvSpPr>
        <p:spPr>
          <a:xfrm>
            <a:off x="4482790" y="910676"/>
            <a:ext cx="7380560" cy="27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Per la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Giusta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Causa</a:t>
            </a:r>
            <a:r>
              <a:rPr lang="de-DE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: </a:t>
            </a:r>
            <a:endParaRPr b="1" i="0" u="none" strike="noStrike" cap="none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  <a:sym typeface="Play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de-DE" sz="44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Pregiudizi</a:t>
            </a:r>
            <a:r>
              <a:rPr lang="de-DE" sz="44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e </a:t>
            </a:r>
            <a:r>
              <a:rPr lang="de-DE" sz="44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argomenti</a:t>
            </a:r>
            <a:r>
              <a:rPr lang="de-DE" sz="44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a </a:t>
            </a:r>
            <a:r>
              <a:rPr lang="de-DE" sz="44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favore</a:t>
            </a:r>
            <a:r>
              <a:rPr lang="de-DE" sz="44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</a:t>
            </a:r>
            <a:r>
              <a:rPr lang="de-DE" sz="44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degli</a:t>
            </a:r>
            <a:r>
              <a:rPr lang="de-DE" sz="44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</a:t>
            </a:r>
            <a:r>
              <a:rPr lang="de-DE" sz="44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acquisti</a:t>
            </a:r>
            <a:r>
              <a:rPr lang="de-DE" sz="44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</a:t>
            </a:r>
            <a:r>
              <a:rPr lang="de-DE" sz="44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sostenibili</a:t>
            </a:r>
            <a:r>
              <a:rPr lang="de-DE" sz="44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</a:t>
            </a:r>
            <a:endParaRPr sz="4400" b="1" i="0" u="none" strike="noStrike" cap="none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  <a:sym typeface="Play"/>
            </a:endParaRPr>
          </a:p>
        </p:txBody>
      </p:sp>
      <p:pic>
        <p:nvPicPr>
          <p:cNvPr id="119" name="Google Shape;119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89601" y="5006326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C8E1150-9416-A3A2-3093-E8295361C6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534" y="5065805"/>
            <a:ext cx="4117762" cy="16471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/>
          <p:nvPr/>
        </p:nvSpPr>
        <p:spPr>
          <a:xfrm>
            <a:off x="563396" y="562405"/>
            <a:ext cx="3286575" cy="2088232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it-IT" sz="18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Gli acquisti sostenibili NON riducono gli impatti ambientali della produzione e del consumo. </a:t>
            </a:r>
            <a:endParaRPr sz="1600" dirty="0">
              <a:latin typeface="Aptos" panose="020B00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F0F8F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"/>
          <p:cNvSpPr/>
          <p:nvPr/>
        </p:nvSpPr>
        <p:spPr>
          <a:xfrm>
            <a:off x="2919264" y="2161056"/>
            <a:ext cx="6696744" cy="3725216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rgbClr val="87C3CD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Considerando</a:t>
            </a:r>
            <a:r>
              <a:rPr lang="de-DE" sz="20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i </a:t>
            </a:r>
            <a:r>
              <a:rPr lang="de-DE" sz="20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criteri</a:t>
            </a:r>
            <a:r>
              <a:rPr lang="de-DE" sz="20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20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ambientali</a:t>
            </a:r>
            <a:r>
              <a:rPr lang="de-DE" sz="20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, </a:t>
            </a:r>
            <a:r>
              <a:rPr lang="de-DE" sz="20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gli</a:t>
            </a:r>
            <a:r>
              <a:rPr lang="de-DE" sz="20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20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acquisti</a:t>
            </a:r>
            <a:r>
              <a:rPr lang="de-DE" sz="20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20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contribuiscono</a:t>
            </a:r>
            <a:r>
              <a:rPr lang="de-DE" sz="20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a </a:t>
            </a:r>
            <a:r>
              <a:rPr lang="de-DE" sz="20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proteggere</a:t>
            </a:r>
            <a:r>
              <a:rPr lang="de-DE" sz="20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il </a:t>
            </a:r>
            <a:r>
              <a:rPr lang="de-DE" sz="20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clima</a:t>
            </a:r>
            <a:r>
              <a:rPr lang="de-DE" sz="20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e </a:t>
            </a:r>
            <a:r>
              <a:rPr lang="de-DE" sz="20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l‘ambiente</a:t>
            </a:r>
            <a:r>
              <a:rPr lang="de-DE" sz="20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2000" b="1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riducendo</a:t>
            </a:r>
            <a:r>
              <a:rPr lang="de-DE" sz="2000" b="1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le </a:t>
            </a:r>
            <a:r>
              <a:rPr lang="de-DE" sz="2000" b="1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emissioni</a:t>
            </a:r>
            <a:r>
              <a:rPr lang="de-DE" sz="2000" b="1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, </a:t>
            </a:r>
            <a:r>
              <a:rPr lang="de-DE" sz="2000" b="1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conservando</a:t>
            </a:r>
            <a:r>
              <a:rPr lang="de-DE" sz="2000" b="1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le </a:t>
            </a:r>
            <a:r>
              <a:rPr lang="de-DE" sz="2000" b="1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risorse</a:t>
            </a:r>
            <a:r>
              <a:rPr lang="de-DE" sz="2000" b="1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e </a:t>
            </a:r>
            <a:r>
              <a:rPr lang="de-DE" sz="2000" b="1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aumentando</a:t>
            </a:r>
            <a:r>
              <a:rPr lang="de-DE" sz="2000" b="1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la </a:t>
            </a:r>
            <a:r>
              <a:rPr lang="de-DE" sz="2000" b="1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durata</a:t>
            </a:r>
            <a:r>
              <a:rPr lang="de-DE" sz="2000" b="1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die </a:t>
            </a:r>
            <a:r>
              <a:rPr lang="de-DE" sz="2000" b="1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prodotti</a:t>
            </a:r>
            <a:r>
              <a:rPr lang="de-DE" sz="2000" b="1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.</a:t>
            </a:r>
            <a:endParaRPr sz="2000" dirty="0">
              <a:solidFill>
                <a:schemeClr val="lt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/>
          <p:cNvSpPr/>
          <p:nvPr/>
        </p:nvSpPr>
        <p:spPr>
          <a:xfrm>
            <a:off x="552886" y="551895"/>
            <a:ext cx="2817713" cy="1877606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Gli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acquisti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sostenibili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comportan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un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aumento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die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costi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.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35" name="Google Shape;135;p3"/>
          <p:cNvSpPr/>
          <p:nvPr/>
        </p:nvSpPr>
        <p:spPr>
          <a:xfrm>
            <a:off x="1714174" y="2905246"/>
            <a:ext cx="5343708" cy="3046507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chemeClr val="accent4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prodotti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e i servizi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sostenibili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possono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portare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risparmi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a lungo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termine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migliorando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l‘efficienza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riducendo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costi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di follow-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up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poichè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la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loro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qualità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superiore li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rende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più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convenienti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nel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corso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del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loro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ciclo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di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vita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. 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36" name="Google Shape;136;p3"/>
          <p:cNvSpPr/>
          <p:nvPr/>
        </p:nvSpPr>
        <p:spPr>
          <a:xfrm>
            <a:off x="6481987" y="257107"/>
            <a:ext cx="5157127" cy="2899789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rgbClr val="87C3CD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Puntare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su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prodotti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regionali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aumenta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il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valore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locale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mantiene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profitti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all‘interno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dell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comunità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rafforza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le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imprese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aumenta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le entrate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fiscali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comunali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sostennendo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al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contempo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la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protezione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del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clima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e la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crescita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economica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a lungo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termine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 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/>
          <p:nvPr/>
        </p:nvSpPr>
        <p:spPr>
          <a:xfrm>
            <a:off x="552886" y="551895"/>
            <a:ext cx="2817713" cy="1877606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Gli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acquisti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sostenibili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non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hanno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effetti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positivi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interni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. 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43" name="Google Shape;143;p4"/>
          <p:cNvSpPr/>
          <p:nvPr/>
        </p:nvSpPr>
        <p:spPr>
          <a:xfrm>
            <a:off x="6291937" y="551895"/>
            <a:ext cx="5058931" cy="2829777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chemeClr val="accent4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Gli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acquisti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sostenibili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non solo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portano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benefici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all‘ambiente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all‘economia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ma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migliorano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anche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la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salute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e il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benessere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die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dipendenti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comunali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riducendo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le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emissioni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nocive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migliorando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l‘ambiente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di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lavoro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 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44" name="Google Shape;144;p4"/>
          <p:cNvSpPr/>
          <p:nvPr/>
        </p:nvSpPr>
        <p:spPr>
          <a:xfrm>
            <a:off x="1582940" y="3113773"/>
            <a:ext cx="5157127" cy="2899789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rgbClr val="87C3CD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Le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collettività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che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abbracciano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gli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acquisti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sostenibili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danno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prova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di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una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governance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responsabile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,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aumentando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la propria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reputazione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.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Poichè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i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cittadini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sono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sempre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attenti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all‘ambiente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e alla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società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, il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sostegno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alle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pratiche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sostenibili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promuove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la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fiducia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e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l‘orgoglio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nei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confronti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della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leadeship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locale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,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portando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a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un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maggiore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coinvolgimento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delle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comunità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e a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migliori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relazioni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con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gli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stakeholder</a:t>
            </a:r>
            <a:r>
              <a:rPr lang="de-DE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. </a:t>
            </a:r>
            <a:endParaRPr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"/>
          <p:cNvSpPr/>
          <p:nvPr/>
        </p:nvSpPr>
        <p:spPr>
          <a:xfrm>
            <a:off x="552886" y="551895"/>
            <a:ext cx="2817713" cy="1877606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Gli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acquisti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sostenibili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non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hanno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effetti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esterni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positivi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.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1" name="Google Shape;151;p5"/>
          <p:cNvSpPr/>
          <p:nvPr/>
        </p:nvSpPr>
        <p:spPr>
          <a:xfrm>
            <a:off x="6096000" y="551895"/>
            <a:ext cx="5058931" cy="2829777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chemeClr val="accent4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Grazie al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grande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potere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di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mercato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del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settore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pubblico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gli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appalti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pubblici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possono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avere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un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grande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impatto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sul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mercato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e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contribuire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al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benessere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della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comunità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allinenando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le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decisioni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di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acquisto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a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standard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lavorativi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</a:rPr>
              <a:t>equi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</a:rPr>
              <a:t>. 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1534377" y="3146230"/>
            <a:ext cx="5157127" cy="2899789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rgbClr val="87C3CD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Comuni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possono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contribuire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agli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obiettivi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globali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di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sostenibilità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attraverso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acquisti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consapevoli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sostenendo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obiettivi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ambientali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sociali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più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ampi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come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gli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SDG delle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Nazioni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Unite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Questo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può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ispirare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altri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creando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un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effetto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catena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di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cambiamneti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positivi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 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/>
          <p:nvPr/>
        </p:nvSpPr>
        <p:spPr>
          <a:xfrm>
            <a:off x="352652" y="571919"/>
            <a:ext cx="3286575" cy="2088232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Gli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acquisti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sostenibili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sono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puramente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vulnerabili</a:t>
            </a:r>
            <a:r>
              <a:rPr lang="de-DE" sz="1600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. </a:t>
            </a:r>
            <a:endParaRPr sz="1600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59" name="Google Shape;159;p6"/>
          <p:cNvSpPr/>
          <p:nvPr/>
        </p:nvSpPr>
        <p:spPr>
          <a:xfrm>
            <a:off x="2919264" y="2161056"/>
            <a:ext cx="6696744" cy="3725216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chemeClr val="accent4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Gli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acquisti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sostenibili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sono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parzialmente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obbligatori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rPr>
              <a:t> in Europa. 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In Italia </a:t>
            </a:r>
            <a:r>
              <a:rPr lang="de-DE" sz="1600" b="1" dirty="0" err="1">
                <a:solidFill>
                  <a:schemeClr val="lt1"/>
                </a:solidFill>
                <a:latin typeface="Aptos" panose="020B0004020202020204" pitchFamily="34" charset="0"/>
              </a:rPr>
              <a:t>sono</a:t>
            </a:r>
            <a:r>
              <a:rPr lang="de-DE" sz="1600" b="1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b="1" dirty="0" err="1">
                <a:solidFill>
                  <a:schemeClr val="lt1"/>
                </a:solidFill>
                <a:latin typeface="Aptos" panose="020B0004020202020204" pitchFamily="34" charset="0"/>
              </a:rPr>
              <a:t>già</a:t>
            </a:r>
            <a:r>
              <a:rPr lang="de-DE" sz="1600" b="1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b="1" dirty="0" err="1">
                <a:solidFill>
                  <a:schemeClr val="lt1"/>
                </a:solidFill>
                <a:latin typeface="Aptos" panose="020B0004020202020204" pitchFamily="34" charset="0"/>
              </a:rPr>
              <a:t>obbligatori</a:t>
            </a:r>
            <a:r>
              <a:rPr lang="de-DE" sz="1600" b="1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per diverse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categorie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merceologiche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attraverso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 </a:t>
            </a:r>
            <a:r>
              <a:rPr lang="de-DE" sz="1600" b="1" dirty="0">
                <a:solidFill>
                  <a:schemeClr val="lt1"/>
                </a:solidFill>
                <a:latin typeface="Aptos" panose="020B0004020202020204" pitchFamily="34" charset="0"/>
              </a:rPr>
              <a:t>CAM – </a:t>
            </a:r>
            <a:r>
              <a:rPr lang="de-DE" sz="1600" b="1" dirty="0" err="1">
                <a:solidFill>
                  <a:schemeClr val="lt1"/>
                </a:solidFill>
                <a:latin typeface="Aptos" panose="020B0004020202020204" pitchFamily="34" charset="0"/>
              </a:rPr>
              <a:t>Criteri</a:t>
            </a:r>
            <a:r>
              <a:rPr lang="de-DE" sz="1600" b="1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b="1" dirty="0" err="1">
                <a:solidFill>
                  <a:schemeClr val="lt1"/>
                </a:solidFill>
                <a:latin typeface="Aptos" panose="020B0004020202020204" pitchFamily="34" charset="0"/>
              </a:rPr>
              <a:t>Ambientali</a:t>
            </a:r>
            <a:r>
              <a:rPr lang="de-DE" sz="1600" b="1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b="1" dirty="0" err="1">
                <a:solidFill>
                  <a:schemeClr val="lt1"/>
                </a:solidFill>
                <a:latin typeface="Aptos" panose="020B0004020202020204" pitchFamily="34" charset="0"/>
              </a:rPr>
              <a:t>Minimi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comuni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che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agiscono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in modo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proattivo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non solo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garantiscono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la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piena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conformità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normativa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ma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possono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anticipare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le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evoluzioni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future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della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regolamentazione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ridurre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rischi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di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contestazione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posizionarsi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come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leader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della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sostenibilità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promuovendo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un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modello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virtuoso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della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gestione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delle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risorse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lt1"/>
                </a:solidFill>
                <a:latin typeface="Aptos" panose="020B0004020202020204" pitchFamily="34" charset="0"/>
              </a:rPr>
              <a:t>pubbliche</a:t>
            </a:r>
            <a:r>
              <a:rPr lang="de-DE" sz="1600" dirty="0">
                <a:solidFill>
                  <a:schemeClr val="lt1"/>
                </a:solidFill>
                <a:latin typeface="Aptos" panose="020B0004020202020204" pitchFamily="34" charset="0"/>
              </a:rPr>
              <a:t>. </a:t>
            </a:r>
            <a:endParaRPr sz="1600" dirty="0">
              <a:solidFill>
                <a:schemeClr val="lt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Grazie</a:t>
            </a:r>
            <a:r>
              <a:rPr lang="de-DE" sz="60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!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66" name="Google Shape;166;p7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74835" y="4942960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7AA9CDD6-9066-1757-EF4E-79C6BAE72E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534" y="5065805"/>
            <a:ext cx="4117762" cy="16471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1a2252-afe8-425f-8a31-b42afa2f1aa3">
      <Terms xmlns="http://schemas.microsoft.com/office/infopath/2007/PartnerControls"/>
    </lcf76f155ced4ddcb4097134ff3c332f>
    <TaxCatchAll xmlns="47c10efa-acfd-4dcf-93b1-4e39e3d402c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55B8ECBF0E41D4F84283CBD4EE3A7A4" ma:contentTypeVersion="13" ma:contentTypeDescription="Creare un nuovo documento." ma:contentTypeScope="" ma:versionID="3170ec264d59a2518cfdc3c953a3fabf">
  <xsd:schema xmlns:xsd="http://www.w3.org/2001/XMLSchema" xmlns:xs="http://www.w3.org/2001/XMLSchema" xmlns:p="http://schemas.microsoft.com/office/2006/metadata/properties" xmlns:ns2="ad1a2252-afe8-425f-8a31-b42afa2f1aa3" xmlns:ns3="47c10efa-acfd-4dcf-93b1-4e39e3d402ca" targetNamespace="http://schemas.microsoft.com/office/2006/metadata/properties" ma:root="true" ma:fieldsID="87649e4dec222cb31ff2297072018f50" ns2:_="" ns3:_="">
    <xsd:import namespace="ad1a2252-afe8-425f-8a31-b42afa2f1aa3"/>
    <xsd:import namespace="47c10efa-acfd-4dcf-93b1-4e39e3d402ca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1a2252-afe8-425f-8a31-b42afa2f1aa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Tag immagine" ma:readOnly="false" ma:fieldId="{5cf76f15-5ced-4ddc-b409-7134ff3c332f}" ma:taxonomyMulti="true" ma:sspId="e1459920-209e-478c-a0d1-643b9e6ee8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c10efa-acfd-4dcf-93b1-4e39e3d402ca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635998f-6510-4e3d-91c8-d84ad3acaeb7}" ma:internalName="TaxCatchAll" ma:showField="CatchAllData" ma:web="47c10efa-acfd-4dcf-93b1-4e39e3d402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41FC4C-A4E7-4EF3-9972-741CEC3FCF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8A7CAC-CDEF-4FCF-959B-EF83A342788A}">
  <ds:schemaRefs>
    <ds:schemaRef ds:uri="http://schemas.microsoft.com/office/2006/metadata/properties"/>
    <ds:schemaRef ds:uri="http://schemas.microsoft.com/office/infopath/2007/PartnerControls"/>
    <ds:schemaRef ds:uri="ad1a2252-afe8-425f-8a31-b42afa2f1aa3"/>
    <ds:schemaRef ds:uri="47c10efa-acfd-4dcf-93b1-4e39e3d402ca"/>
  </ds:schemaRefs>
</ds:datastoreItem>
</file>

<file path=customXml/itemProps3.xml><?xml version="1.0" encoding="utf-8"?>
<ds:datastoreItem xmlns:ds="http://schemas.openxmlformats.org/officeDocument/2006/customXml" ds:itemID="{577F4171-07A2-42EC-B991-69E9834D04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1a2252-afe8-425f-8a31-b42afa2f1aa3"/>
    <ds:schemaRef ds:uri="47c10efa-acfd-4dcf-93b1-4e39e3d402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438</Words>
  <Application>Microsoft Macintosh PowerPoint</Application>
  <PresentationFormat>Breitbild</PresentationFormat>
  <Paragraphs>25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Aptos Serif</vt:lpstr>
      <vt:lpstr>Arial</vt:lpstr>
      <vt:lpstr>Aptos</vt:lpstr>
      <vt:lpstr>Calibri</vt:lpstr>
      <vt:lpstr>Play</vt:lpstr>
      <vt:lpstr>Benutzerdefiniert</vt:lpstr>
      <vt:lpstr>Per la Giusta Causa:  Pregiudizi e argomenti a favore degli acquisti sostenibili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Grazie!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Henrieta Winklhofer</cp:lastModifiedBy>
  <cp:revision>4</cp:revision>
  <dcterms:created xsi:type="dcterms:W3CDTF">2024-09-16T10:50:40Z</dcterms:created>
  <dcterms:modified xsi:type="dcterms:W3CDTF">2026-04-20T09:16:07Z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</Properties>
</file>