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nC9ZJmBvgJxxJj7343Dz/vbyn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/>
    <p:restoredTop sz="94645"/>
  </p:normalViewPr>
  <p:slideViewPr>
    <p:cSldViewPr snapToGrid="0">
      <p:cViewPr varScale="1">
        <p:scale>
          <a:sx n="113" d="100"/>
          <a:sy n="113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7895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6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895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8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28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290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505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666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11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7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62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57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306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75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891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99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39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56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12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67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1" name="Google Shape;14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590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9" name="Google Shape;14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31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7" name="Google Shape;67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4" name="Google Shape;84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nc-sa/4.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1643" y="4881805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Data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287126" y="2447346"/>
            <a:ext cx="58821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Monitoraggio</a:t>
            </a:r>
            <a:r>
              <a:rPr lang="de-DE" sz="40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0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e</a:t>
            </a:r>
            <a:r>
              <a:rPr lang="de-DE" sz="40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0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valutazione</a:t>
            </a:r>
            <a:endParaRPr sz="40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03" name="Google Shape;103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385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6287126" y="1394081"/>
            <a:ext cx="48914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1800" b="1" dirty="0">
                <a:latin typeface="Aptos" panose="020B0004020202020204" pitchFamily="34" charset="0"/>
                <a:ea typeface="Play"/>
                <a:cs typeface="Play"/>
                <a:sym typeface="Play"/>
              </a:rPr>
              <a:t>Train </a:t>
            </a:r>
            <a:r>
              <a:rPr lang="de-DE" sz="1800" b="1" dirty="0" err="1">
                <a:latin typeface="Aptos" panose="020B0004020202020204" pitchFamily="34" charset="0"/>
                <a:ea typeface="Play"/>
                <a:cs typeface="Play"/>
                <a:sym typeface="Play"/>
              </a:rPr>
              <a:t>the</a:t>
            </a:r>
            <a:r>
              <a:rPr lang="de-DE" sz="1800" b="1" dirty="0">
                <a:latin typeface="Aptos" panose="020B0004020202020204" pitchFamily="34" charset="0"/>
                <a:ea typeface="Play"/>
                <a:cs typeface="Play"/>
                <a:sym typeface="Play"/>
              </a:rPr>
              <a:t> Trainer:</a:t>
            </a:r>
            <a:r>
              <a:rPr lang="de-DE" sz="18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Play"/>
                <a:cs typeface="Play"/>
                <a:sym typeface="Play"/>
              </a:rPr>
              <a:t> </a:t>
            </a: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Play"/>
              <a:cs typeface="Play"/>
              <a:sym typeface="Play"/>
            </a:endParaRPr>
          </a:p>
          <a:p>
            <a:r>
              <a:rPr lang="it-IT" sz="1800" b="1" dirty="0">
                <a:latin typeface="Aptos" panose="020B0004020202020204" pitchFamily="34" charset="0"/>
                <a:ea typeface="Play"/>
                <a:cs typeface="Play"/>
                <a:sym typeface="Play"/>
              </a:rPr>
              <a:t>Programma formativo per approvvigionamenti sostenibili</a:t>
            </a:r>
            <a:endParaRPr lang="it-IT" sz="1800" b="1" dirty="0">
              <a:solidFill>
                <a:srgbClr val="3F3F3F"/>
              </a:solidFill>
              <a:latin typeface="Aptos" panose="020B0004020202020204" pitchFamily="34" charset="0"/>
              <a:ea typeface="Play"/>
              <a:cs typeface="Play"/>
              <a:sym typeface="Play"/>
            </a:endParaRPr>
          </a:p>
          <a:p>
            <a:pPr lvl="0"/>
            <a:br>
              <a:rPr lang="de-DE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u="none" strike="noStrike" cap="none" dirty="0">
              <a:solidFill>
                <a:srgbClr val="3F3F3F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" name="Grafik 2" descr="Ein Bild, das Text, Screenshot, Schrift enthält.&#10;&#10;KI-generierte Inhalte können fehlerhaft sein.">
            <a:hlinkClick r:id="rId5"/>
            <a:extLst>
              <a:ext uri="{FF2B5EF4-FFF2-40B4-BE49-F238E27FC236}">
                <a16:creationId xmlns:a16="http://schemas.microsoft.com/office/drawing/2014/main" id="{85119714-9AE0-CDA0-7446-C55B5DC73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72" y="517162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Cosa sono i KPI?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323850" y="2506698"/>
            <a:ext cx="5381625" cy="1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Dal tool "Modello per un rapporto di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monitoraggio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sull</a:t>
            </a:r>
            <a:r>
              <a:rPr lang="mr-IN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approvvigionamento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sostenibile":</a:t>
            </a:r>
            <a:endParaRPr b="1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168" name="Google Shape;168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169" name="Google Shape;169;p36"/>
          <p:cNvPicPr preferRelativeResize="0"/>
          <p:nvPr/>
        </p:nvPicPr>
        <p:blipFill rotWithShape="1">
          <a:blip r:embed="rId3">
            <a:alphaModFix/>
          </a:blip>
          <a:srcRect l="19767" t="30431" r="26670" b="8515"/>
          <a:stretch/>
        </p:blipFill>
        <p:spPr>
          <a:xfrm>
            <a:off x="5483542" y="1600602"/>
            <a:ext cx="6530540" cy="4187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9800371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Monitoraggio dei progressi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5" name="Google Shape;175;p37"/>
          <p:cNvSpPr txBox="1">
            <a:spLocks noGrp="1"/>
          </p:cNvSpPr>
          <p:nvPr>
            <p:ph type="body" idx="1"/>
          </p:nvPr>
        </p:nvSpPr>
        <p:spPr>
          <a:xfrm>
            <a:off x="594360" y="2020186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1: </a:t>
            </a:r>
            <a:r>
              <a:rPr lang="de-DE" dirty="0" err="1">
                <a:latin typeface="Aptos" panose="020B0004020202020204" pitchFamily="34" charset="0"/>
              </a:rPr>
              <a:t>Verifica</a:t>
            </a:r>
            <a:r>
              <a:rPr lang="de-DE" dirty="0">
                <a:latin typeface="Aptos" panose="020B0004020202020204" pitchFamily="34" charset="0"/>
              </a:rPr>
              <a:t> dei tipi di dati raccolti dal comune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Fase 2: Sviluppo di indicatori chiave sulla base dei dati disponibili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Fase 3: Sviluppo di indicatori chiave aggiuntivi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Fase 4: Sviluppo di un sistema per garantire la fornitura regolare dei dati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Fase 5: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Analisi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regolare dei dati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6: </a:t>
            </a:r>
            <a:r>
              <a:rPr lang="de-DE" dirty="0" err="1">
                <a:latin typeface="Aptos" panose="020B0004020202020204" pitchFamily="34" charset="0"/>
              </a:rPr>
              <a:t>Discussione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comunicazione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risultati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76" name="Google Shape;176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>
            <a:off x="575310" y="368440"/>
            <a:ext cx="662908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2: Sviluppo di indicatori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chiave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sulla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base dei dati disponibili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1"/>
          </p:nvPr>
        </p:nvSpPr>
        <p:spPr>
          <a:xfrm>
            <a:off x="575310" y="3157103"/>
            <a:ext cx="597609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10000"/>
          </a:bodyPr>
          <a:lstStyle/>
          <a:p>
            <a:pPr lvl="0">
              <a:buSzPct val="120120"/>
            </a:pPr>
            <a:r>
              <a:rPr lang="de-DE" sz="1800" dirty="0">
                <a:latin typeface="Aptos" panose="020B0004020202020204" pitchFamily="34" charset="0"/>
              </a:rPr>
              <a:t>Esistono almeno tre tipi di dati che possono essere utilizzati per sviluppare indicatori chiave:</a:t>
            </a:r>
          </a:p>
          <a:p>
            <a:pPr lvl="0">
              <a:buSzPct val="120120"/>
            </a:pPr>
            <a:r>
              <a:rPr lang="de-DE" sz="1800" dirty="0">
                <a:latin typeface="Aptos" panose="020B0004020202020204" pitchFamily="34" charset="0"/>
              </a:rPr>
              <a:t>1. Dati relativi agli acquisti e ai contratti, ad esempio: il prodotto acquistato ha un marchio di qualità ecologica?</a:t>
            </a:r>
          </a:p>
          <a:p>
            <a:pPr lvl="0">
              <a:buSzPct val="120120"/>
            </a:pPr>
            <a:r>
              <a:rPr lang="de-DE" sz="1800" dirty="0">
                <a:latin typeface="Aptos" panose="020B0004020202020204" pitchFamily="34" charset="0"/>
              </a:rPr>
              <a:t>2. Dati relativi ai fornitori, ad esempio ubicazione del fornitore: si tratta di un fornitore regionale?</a:t>
            </a:r>
          </a:p>
          <a:p>
            <a:pPr lvl="0">
              <a:buSzPct val="120120"/>
            </a:pPr>
            <a:r>
              <a:rPr lang="de-DE" sz="1800" dirty="0">
                <a:latin typeface="Aptos" panose="020B0004020202020204" pitchFamily="34" charset="0"/>
              </a:rPr>
              <a:t>3. Dati </a:t>
            </a:r>
            <a:r>
              <a:rPr lang="de-DE" sz="1800" dirty="0" err="1">
                <a:latin typeface="Aptos" panose="020B0004020202020204" pitchFamily="34" charset="0"/>
              </a:rPr>
              <a:t>relativi</a:t>
            </a:r>
            <a:r>
              <a:rPr lang="de-DE" sz="1800" dirty="0">
                <a:latin typeface="Aptos" panose="020B0004020202020204" pitchFamily="34" charset="0"/>
              </a:rPr>
              <a:t> all</a:t>
            </a:r>
            <a:r>
              <a:rPr lang="mr-IN" sz="1800" dirty="0">
                <a:latin typeface="Aptos" panose="020B0004020202020204" pitchFamily="34" charset="0"/>
              </a:rPr>
              <a:t>’</a:t>
            </a:r>
            <a:r>
              <a:rPr lang="de-DE" sz="1800" dirty="0" err="1">
                <a:latin typeface="Aptos" panose="020B0004020202020204" pitchFamily="34" charset="0"/>
              </a:rPr>
              <a:t>impatto</a:t>
            </a:r>
            <a:r>
              <a:rPr lang="de-DE" sz="1800" dirty="0">
                <a:latin typeface="Aptos" panose="020B0004020202020204" pitchFamily="34" charset="0"/>
              </a:rPr>
              <a:t>, ad esempio il consumo di energia elettrica del comune</a:t>
            </a:r>
            <a:endParaRPr sz="1800" dirty="0">
              <a:latin typeface="Aptos" panose="020B0004020202020204" pitchFamily="34" charset="0"/>
            </a:endParaRPr>
          </a:p>
        </p:txBody>
      </p:sp>
      <p:sp>
        <p:nvSpPr>
          <p:cNvPr id="183" name="Google Shape;183;p38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4" name="Google Shape;184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185" name="Google Shape;185;p38"/>
          <p:cNvSpPr txBox="1"/>
          <p:nvPr/>
        </p:nvSpPr>
        <p:spPr>
          <a:xfrm>
            <a:off x="7646112" y="1659285"/>
            <a:ext cx="4104167" cy="353939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È indispensabile verificare quali dei dati già raccolti dal comune possono contribuire a determinare se l</a:t>
            </a:r>
            <a:r>
              <a:rPr lang="mr-IN" sz="28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approvvigionamento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sta andando nella giusta direzione.</a:t>
            </a:r>
            <a:endParaRPr sz="2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281099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3: sviluppo di indicatori chiave aggiuntivi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321333" y="2896635"/>
            <a:ext cx="6412171" cy="3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/>
            <a:r>
              <a:rPr lang="de-DE" sz="1400" dirty="0">
                <a:latin typeface="Aptos" panose="020B0004020202020204" pitchFamily="34" charset="0"/>
              </a:rPr>
              <a:t>Se si </a:t>
            </a:r>
            <a:r>
              <a:rPr lang="de-DE" sz="1400" dirty="0" err="1">
                <a:latin typeface="Aptos" panose="020B0004020202020204" pitchFamily="34" charset="0"/>
              </a:rPr>
              <a:t>rendono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necessari</a:t>
            </a:r>
            <a:r>
              <a:rPr lang="de-DE" sz="1400" dirty="0">
                <a:latin typeface="Aptos" panose="020B0004020202020204" pitchFamily="34" charset="0"/>
              </a:rPr>
              <a:t> ulteriori indicatori chiave, esistono diverse possibilità per svilupparli e possono essere collegati ai seguenti fattori: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ptos" panose="020B0004020202020204" pitchFamily="34" charset="0"/>
              </a:rPr>
              <a:t>dati raccolti durante il processo di approvvigionamento e il contratto, ad esempio informazioni sul fatto che il prodotto abbia </a:t>
            </a:r>
            <a:r>
              <a:rPr lang="de-DE" sz="1400" dirty="0" err="1">
                <a:latin typeface="Aptos" panose="020B0004020202020204" pitchFamily="34" charset="0"/>
              </a:rPr>
              <a:t>una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determinato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marchio</a:t>
            </a:r>
            <a:r>
              <a:rPr lang="de-DE" sz="1400" dirty="0">
                <a:latin typeface="Aptos" panose="020B0004020202020204" pitchFamily="34" charset="0"/>
              </a:rPr>
              <a:t> o che il fornitore disponga di un determinato sistema di gestione sociale;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ptos" panose="020B0004020202020204" pitchFamily="34" charset="0"/>
              </a:rPr>
              <a:t>dati dei fornitori/prestatori di servizi, ad esempio informazioni sul fatto che i prodotti da loro </a:t>
            </a:r>
            <a:r>
              <a:rPr lang="de-DE" sz="1400" dirty="0" err="1">
                <a:latin typeface="Aptos" panose="020B0004020202020204" pitchFamily="34" charset="0"/>
              </a:rPr>
              <a:t>forniti</a:t>
            </a:r>
            <a:r>
              <a:rPr lang="de-DE" sz="1400" dirty="0">
                <a:latin typeface="Aptos" panose="020B0004020202020204" pitchFamily="34" charset="0"/>
              </a:rPr>
              <a:t> al </a:t>
            </a:r>
            <a:r>
              <a:rPr lang="de-DE" sz="1400" dirty="0" err="1">
                <a:latin typeface="Aptos" panose="020B0004020202020204" pitchFamily="34" charset="0"/>
              </a:rPr>
              <a:t>comune</a:t>
            </a:r>
            <a:r>
              <a:rPr lang="de-DE" sz="1400" dirty="0">
                <a:latin typeface="Aptos" panose="020B0004020202020204" pitchFamily="34" charset="0"/>
              </a:rPr>
              <a:t> soddisfino i criteri stabiliti; 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ptos" panose="020B0004020202020204" pitchFamily="34" charset="0"/>
              </a:rPr>
              <a:t>dati di controllo, ad esempio verifiche dei prodotti di pulizia utilizzati: si tratta effettivamente di un prodotto di pulizia con un marchio di qualità ecologica?</a:t>
            </a:r>
            <a:endParaRPr sz="14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192" name="Google Shape;192;p39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93" name="Google Shape;193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194" name="Google Shape;194;p39"/>
          <p:cNvSpPr txBox="1"/>
          <p:nvPr/>
        </p:nvSpPr>
        <p:spPr>
          <a:xfrm>
            <a:off x="7731498" y="1940751"/>
            <a:ext cx="4104167" cy="353939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Un principio importante è quello di mantenere il monitoraggio</a:t>
            </a:r>
          </a:p>
          <a:p>
            <a:pPr lvl="0" algn="ctr"/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il più semplice possibile: il minor numero possibile di indicatori chiave, ma sufficienti per essere efficaci.</a:t>
            </a:r>
            <a:endParaRPr sz="2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594360" y="464292"/>
            <a:ext cx="10693750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4: Sviluppo di un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sistema per garantire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regolare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dei dati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>
            <a:off x="2644016" y="2165361"/>
            <a:ext cx="6594438" cy="1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Per tutti i dati che devono essere raccolti separatamente, come ad esempio i dati relativi ai fornitori o ai controlli, è necessario istituire un sistema che garantisca una raccolta regolare e coerente dei dati.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grpSp>
        <p:nvGrpSpPr>
          <p:cNvPr id="202" name="Google Shape;202;p40"/>
          <p:cNvGrpSpPr/>
          <p:nvPr/>
        </p:nvGrpSpPr>
        <p:grpSpPr>
          <a:xfrm>
            <a:off x="2033587" y="3866430"/>
            <a:ext cx="8124824" cy="1777300"/>
            <a:chOff x="1587" y="0"/>
            <a:chExt cx="8124824" cy="1777300"/>
          </a:xfrm>
        </p:grpSpPr>
        <p:sp>
          <p:nvSpPr>
            <p:cNvPr id="203" name="Google Shape;203;p40"/>
            <p:cNvSpPr/>
            <p:nvPr/>
          </p:nvSpPr>
          <p:spPr>
            <a:xfrm>
              <a:off x="1587" y="0"/>
              <a:ext cx="3385343" cy="1777300"/>
            </a:xfrm>
            <a:prstGeom prst="roundRect">
              <a:avLst>
                <a:gd name="adj" fmla="val 10000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0"/>
            <p:cNvSpPr txBox="1"/>
            <p:nvPr/>
          </p:nvSpPr>
          <p:spPr>
            <a:xfrm>
              <a:off x="53642" y="52055"/>
              <a:ext cx="3281233" cy="167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de-DE" sz="35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Dati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205" name="Google Shape;205;p40"/>
            <p:cNvSpPr/>
            <p:nvPr/>
          </p:nvSpPr>
          <p:spPr>
            <a:xfrm>
              <a:off x="3725465" y="468867"/>
              <a:ext cx="717692" cy="83956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0"/>
            <p:cNvSpPr txBox="1"/>
            <p:nvPr/>
          </p:nvSpPr>
          <p:spPr>
            <a:xfrm>
              <a:off x="3725465" y="636780"/>
              <a:ext cx="502384" cy="503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0"/>
            <p:cNvSpPr/>
            <p:nvPr/>
          </p:nvSpPr>
          <p:spPr>
            <a:xfrm>
              <a:off x="4741068" y="0"/>
              <a:ext cx="3385343" cy="1777300"/>
            </a:xfrm>
            <a:prstGeom prst="roundRect">
              <a:avLst>
                <a:gd name="adj" fmla="val 10000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0"/>
            <p:cNvSpPr txBox="1"/>
            <p:nvPr/>
          </p:nvSpPr>
          <p:spPr>
            <a:xfrm>
              <a:off x="4793123" y="52055"/>
              <a:ext cx="3281233" cy="167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500"/>
              </a:pPr>
              <a:r>
                <a:rPr lang="de-DE" sz="3200" dirty="0">
                  <a:solidFill>
                    <a:schemeClr val="lt1"/>
                  </a:solidFill>
                  <a:latin typeface="Aptos" panose="020B0004020202020204" pitchFamily="34" charset="0"/>
                </a:rPr>
                <a:t>Responsabile del monitoraggio</a:t>
              </a:r>
              <a:endParaRPr sz="32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7677281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5: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Analisi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regolare dei dati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594360" y="2052222"/>
            <a:ext cx="102279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92500"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I dati relativi a ciascun indicatore chiave dovrebbero essere rappresentati su una scala temporale. Questo grafico di esempio mostra i dati relativi a un determinato periodo di tempo, con il tempo (ad esempio gli anni) </a:t>
            </a:r>
            <a:r>
              <a:rPr lang="de-DE" dirty="0" err="1">
                <a:latin typeface="Aptos" panose="020B0004020202020204" pitchFamily="34" charset="0"/>
              </a:rPr>
              <a:t>rappresentato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asse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orizzontale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l’oggetto</a:t>
            </a:r>
            <a:r>
              <a:rPr lang="de-DE" dirty="0">
                <a:latin typeface="Aptos" panose="020B0004020202020204" pitchFamily="34" charset="0"/>
              </a:rPr>
              <a:t> o la misurazione (ad esempio il consumo energetico annuale) </a:t>
            </a:r>
            <a:r>
              <a:rPr lang="de-DE" dirty="0" err="1">
                <a:latin typeface="Aptos" panose="020B0004020202020204" pitchFamily="34" charset="0"/>
              </a:rPr>
              <a:t>rappresentato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asse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verticale</a:t>
            </a:r>
            <a:r>
              <a:rPr lang="de-DE" dirty="0">
                <a:latin typeface="Aptos" panose="020B0004020202020204" pitchFamily="34" charset="0"/>
              </a:rPr>
              <a:t>.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15" name="Google Shape;215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pic>
        <p:nvPicPr>
          <p:cNvPr id="216" name="Google Shape;216;p41"/>
          <p:cNvPicPr preferRelativeResize="0"/>
          <p:nvPr/>
        </p:nvPicPr>
        <p:blipFill rotWithShape="1">
          <a:blip r:embed="rId3">
            <a:alphaModFix/>
          </a:blip>
          <a:srcRect l="27264" t="29332" r="28440" b="22824"/>
          <a:stretch/>
        </p:blipFill>
        <p:spPr>
          <a:xfrm>
            <a:off x="3205778" y="3385722"/>
            <a:ext cx="5400340" cy="32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>
            <a:spLocks noGrp="1"/>
          </p:cNvSpPr>
          <p:nvPr>
            <p:ph type="ctrTitle"/>
          </p:nvPr>
        </p:nvSpPr>
        <p:spPr>
          <a:xfrm>
            <a:off x="6265333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4. Meccanismi di feedback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736430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Monitoraggio dei progressi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7" name="Google Shape;227;p43"/>
          <p:cNvSpPr txBox="1">
            <a:spLocks noGrp="1"/>
          </p:cNvSpPr>
          <p:nvPr>
            <p:ph type="body" idx="1"/>
          </p:nvPr>
        </p:nvSpPr>
        <p:spPr>
          <a:xfrm>
            <a:off x="594360" y="2020186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1: </a:t>
            </a:r>
            <a:r>
              <a:rPr lang="de-DE" dirty="0" err="1">
                <a:latin typeface="Aptos" panose="020B0004020202020204" pitchFamily="34" charset="0"/>
              </a:rPr>
              <a:t>Verifica</a:t>
            </a:r>
            <a:r>
              <a:rPr lang="de-DE" dirty="0">
                <a:latin typeface="Aptos" panose="020B0004020202020204" pitchFamily="34" charset="0"/>
              </a:rPr>
              <a:t> dei tipi di dati raccolti dal comune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2: Sviluppo di indicatori chiave sulla base dei dati disponibili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3: Sviluppo di indicatori chiave aggiuntivi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4: Sviluppo di un sistema per garantire la fornitura regolare dei dati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5: </a:t>
            </a:r>
            <a:r>
              <a:rPr lang="de-DE" dirty="0" err="1">
                <a:latin typeface="Aptos" panose="020B0004020202020204" pitchFamily="34" charset="0"/>
              </a:rPr>
              <a:t>Analisi</a:t>
            </a:r>
            <a:r>
              <a:rPr lang="de-DE" dirty="0">
                <a:latin typeface="Aptos" panose="020B0004020202020204" pitchFamily="34" charset="0"/>
              </a:rPr>
              <a:t> regolare dei dati</a:t>
            </a:r>
          </a:p>
          <a:p>
            <a:pPr indent="0">
              <a:lnSpc>
                <a:spcPct val="100000"/>
              </a:lnSpc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Fase 6: Discussione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comunicazione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risultati</a:t>
            </a:r>
            <a:endParaRPr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>
            <a:spLocks noGrp="1"/>
          </p:cNvSpPr>
          <p:nvPr>
            <p:ph type="title"/>
          </p:nvPr>
        </p:nvSpPr>
        <p:spPr>
          <a:xfrm>
            <a:off x="594360" y="584005"/>
            <a:ext cx="9141311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6: Discussione e comunicazione dei risultati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4" name="Google Shape;234;p44"/>
          <p:cNvSpPr txBox="1">
            <a:spLocks noGrp="1"/>
          </p:cNvSpPr>
          <p:nvPr>
            <p:ph type="body" idx="1"/>
          </p:nvPr>
        </p:nvSpPr>
        <p:spPr>
          <a:xfrm>
            <a:off x="1433457" y="2802658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Verificate i risultati del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monitoraggio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all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interno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del gruppo di lavoro per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gli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approvvigionamenti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sostenibili. </a:t>
            </a:r>
          </a:p>
          <a:p>
            <a:pPr lvl="0"/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Potrebbero esserci spiegazioni logiche per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aumento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dei KPI, ad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esempio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acquisto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di veicoli elettrici in caso di aumento del consumo energetico.</a:t>
            </a:r>
            <a:endParaRPr dirty="0">
              <a:latin typeface="Aptos" panose="020B0004020202020204" pitchFamily="34" charset="0"/>
              <a:cs typeface="Aptos Serif" panose="02020604070405020304" pitchFamily="18" charset="0"/>
            </a:endParaRPr>
          </a:p>
        </p:txBody>
      </p:sp>
      <p:sp>
        <p:nvSpPr>
          <p:cNvPr id="235" name="Google Shape;235;p44"/>
          <p:cNvSpPr txBox="1">
            <a:spLocks noGrp="1"/>
          </p:cNvSpPr>
          <p:nvPr>
            <p:ph type="body" idx="2"/>
          </p:nvPr>
        </p:nvSpPr>
        <p:spPr>
          <a:xfrm>
            <a:off x="7490257" y="285857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I risultati dovrebbero quindi essere presentati ai decisori, come il sindaco o il consiglio comunale, che hanno il potere di adeguare la strategia di approvvigionamento sostenibile del comune.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36" name="Google Shape;236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pic>
        <p:nvPicPr>
          <p:cNvPr id="237" name="Google Shape;237;p44" descr="Aufwärtstrend Silhouet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780" y="27992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4" descr="Präsentation mit Checkliste Silhouet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9615" y="279927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Strumenti: modelli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il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reporting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4" name="Google Shape;244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pic>
        <p:nvPicPr>
          <p:cNvPr id="245" name="Google Shape;245;p45"/>
          <p:cNvPicPr preferRelativeResize="0"/>
          <p:nvPr/>
        </p:nvPicPr>
        <p:blipFill rotWithShape="1">
          <a:blip r:embed="rId3">
            <a:alphaModFix/>
          </a:blip>
          <a:srcRect l="34853" t="16940" r="38323" b="14509"/>
          <a:stretch/>
        </p:blipFill>
        <p:spPr>
          <a:xfrm>
            <a:off x="2000922" y="2544150"/>
            <a:ext cx="2426597" cy="34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5"/>
          <p:cNvPicPr preferRelativeResize="0"/>
          <p:nvPr/>
        </p:nvPicPr>
        <p:blipFill rotWithShape="1">
          <a:blip r:embed="rId4">
            <a:alphaModFix/>
          </a:blip>
          <a:srcRect l="35381" t="19608" r="38412" b="20784"/>
          <a:stretch/>
        </p:blipFill>
        <p:spPr>
          <a:xfrm>
            <a:off x="5483542" y="2244314"/>
            <a:ext cx="3195022" cy="408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594360" y="2632792"/>
            <a:ext cx="976884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Introduzione al monitoraggio e alla valutazione</a:t>
            </a:r>
          </a:p>
          <a:p>
            <a:pPr marL="685800" lvl="0" indent="-457200">
              <a:buFont typeface="Arial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Monitoraggio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attuazione</a:t>
            </a:r>
            <a:r>
              <a:rPr lang="de-DE" dirty="0">
                <a:latin typeface="Aptos" panose="020B0004020202020204" pitchFamily="34" charset="0"/>
              </a:rPr>
              <a:t> sul campo</a:t>
            </a:r>
          </a:p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KPI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presentazione</a:t>
            </a:r>
            <a:endParaRPr lang="de-DE" dirty="0">
              <a:latin typeface="Aptos" panose="020B0004020202020204" pitchFamily="34" charset="0"/>
            </a:endParaRPr>
          </a:p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Meccanismi di feedback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>
            <a:spLocks noGrp="1"/>
          </p:cNvSpPr>
          <p:nvPr>
            <p:ph type="title"/>
          </p:nvPr>
        </p:nvSpPr>
        <p:spPr>
          <a:xfrm>
            <a:off x="594360" y="448502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Meccanismi di feedback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52" name="Google Shape;252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grpSp>
        <p:nvGrpSpPr>
          <p:cNvPr id="253" name="Google Shape;253;p46"/>
          <p:cNvGrpSpPr/>
          <p:nvPr/>
        </p:nvGrpSpPr>
        <p:grpSpPr>
          <a:xfrm>
            <a:off x="2854507" y="2170929"/>
            <a:ext cx="6380313" cy="4031798"/>
            <a:chOff x="327656" y="-23881"/>
            <a:chExt cx="6380313" cy="4031798"/>
          </a:xfrm>
        </p:grpSpPr>
        <p:sp>
          <p:nvSpPr>
            <p:cNvPr id="254" name="Google Shape;254;p46"/>
            <p:cNvSpPr/>
            <p:nvPr/>
          </p:nvSpPr>
          <p:spPr>
            <a:xfrm>
              <a:off x="1553249" y="-23881"/>
              <a:ext cx="4031798" cy="40317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973" y="6868"/>
                  </a:moveTo>
                  <a:lnTo>
                    <a:pt x="78973" y="6868"/>
                  </a:lnTo>
                  <a:cubicBezTo>
                    <a:pt x="103061" y="15469"/>
                    <a:pt x="118348" y="39199"/>
                    <a:pt x="116223" y="64688"/>
                  </a:cubicBezTo>
                  <a:cubicBezTo>
                    <a:pt x="114097" y="90177"/>
                    <a:pt x="95091" y="111048"/>
                    <a:pt x="69911" y="115541"/>
                  </a:cubicBezTo>
                  <a:cubicBezTo>
                    <a:pt x="44731" y="120034"/>
                    <a:pt x="19679" y="107026"/>
                    <a:pt x="8869" y="83845"/>
                  </a:cubicBezTo>
                  <a:cubicBezTo>
                    <a:pt x="-1942" y="60664"/>
                    <a:pt x="4195" y="33111"/>
                    <a:pt x="23821" y="16709"/>
                  </a:cubicBezTo>
                  <a:lnTo>
                    <a:pt x="21790" y="13776"/>
                  </a:lnTo>
                  <a:lnTo>
                    <a:pt x="29776" y="16351"/>
                  </a:lnTo>
                  <a:lnTo>
                    <a:pt x="29656" y="25136"/>
                  </a:lnTo>
                  <a:lnTo>
                    <a:pt x="27626" y="22204"/>
                  </a:lnTo>
                  <a:lnTo>
                    <a:pt x="27626" y="22204"/>
                  </a:lnTo>
                  <a:cubicBezTo>
                    <a:pt x="10534" y="36845"/>
                    <a:pt x="5394" y="61134"/>
                    <a:pt x="15091" y="81443"/>
                  </a:cubicBezTo>
                  <a:cubicBezTo>
                    <a:pt x="24788" y="101752"/>
                    <a:pt x="46908" y="113025"/>
                    <a:pt x="69039" y="108937"/>
                  </a:cubicBezTo>
                  <a:cubicBezTo>
                    <a:pt x="91170" y="104849"/>
                    <a:pt x="107803" y="86418"/>
                    <a:pt x="109605" y="63985"/>
                  </a:cubicBezTo>
                  <a:cubicBezTo>
                    <a:pt x="111407" y="41552"/>
                    <a:pt x="97930" y="20701"/>
                    <a:pt x="76735" y="13133"/>
                  </a:cubicBezTo>
                  <a:close/>
                </a:path>
              </a:pathLst>
            </a:cu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6"/>
            <p:cNvSpPr/>
            <p:nvPr/>
          </p:nvSpPr>
          <p:spPr>
            <a:xfrm>
              <a:off x="2629807" y="867"/>
              <a:ext cx="1878682" cy="939341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6"/>
            <p:cNvSpPr txBox="1"/>
            <p:nvPr/>
          </p:nvSpPr>
          <p:spPr>
            <a:xfrm>
              <a:off x="2675662" y="46722"/>
              <a:ext cx="1786972" cy="84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sz="1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Raccolta dati</a:t>
              </a:r>
              <a:endParaRPr sz="1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7" name="Google Shape;257;p46"/>
            <p:cNvSpPr/>
            <p:nvPr/>
          </p:nvSpPr>
          <p:spPr>
            <a:xfrm>
              <a:off x="4829287" y="1080876"/>
              <a:ext cx="1878682" cy="939341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6"/>
            <p:cNvSpPr txBox="1"/>
            <p:nvPr/>
          </p:nvSpPr>
          <p:spPr>
            <a:xfrm>
              <a:off x="4875142" y="1126731"/>
              <a:ext cx="1786972" cy="84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dirty="0">
                  <a:solidFill>
                    <a:schemeClr val="lt1"/>
                  </a:solidFill>
                  <a:latin typeface="Aptos" panose="020B0004020202020204" pitchFamily="34" charset="0"/>
                </a:rPr>
                <a:t>Analisi dei dati</a:t>
              </a:r>
              <a:endParaRPr sz="1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9" name="Google Shape;259;p46"/>
            <p:cNvSpPr/>
            <p:nvPr/>
          </p:nvSpPr>
          <p:spPr>
            <a:xfrm>
              <a:off x="4447222" y="2890467"/>
              <a:ext cx="1878682" cy="939341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6"/>
            <p:cNvSpPr txBox="1"/>
            <p:nvPr/>
          </p:nvSpPr>
          <p:spPr>
            <a:xfrm>
              <a:off x="4493077" y="2936322"/>
              <a:ext cx="1786972" cy="84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sz="1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Discussione dei dati</a:t>
              </a:r>
              <a:endParaRPr sz="1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61" name="Google Shape;261;p46"/>
            <p:cNvSpPr/>
            <p:nvPr/>
          </p:nvSpPr>
          <p:spPr>
            <a:xfrm>
              <a:off x="996429" y="2890464"/>
              <a:ext cx="1878682" cy="939341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6"/>
            <p:cNvSpPr txBox="1"/>
            <p:nvPr/>
          </p:nvSpPr>
          <p:spPr>
            <a:xfrm>
              <a:off x="1042284" y="2936319"/>
              <a:ext cx="1786972" cy="84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dirty="0" err="1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Presentazione</a:t>
              </a:r>
              <a:r>
                <a:rPr lang="de-DE" dirty="0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dei</a:t>
              </a:r>
              <a:r>
                <a:rPr lang="de-DE" dirty="0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dati</a:t>
              </a:r>
              <a:endParaRPr sz="1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endParaRPr>
            </a:p>
          </p:txBody>
        </p:sp>
        <p:sp>
          <p:nvSpPr>
            <p:cNvPr id="263" name="Google Shape;263;p46"/>
            <p:cNvSpPr/>
            <p:nvPr/>
          </p:nvSpPr>
          <p:spPr>
            <a:xfrm>
              <a:off x="327656" y="1080892"/>
              <a:ext cx="1878682" cy="939341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6"/>
            <p:cNvSpPr txBox="1"/>
            <p:nvPr/>
          </p:nvSpPr>
          <p:spPr>
            <a:xfrm>
              <a:off x="373511" y="1126747"/>
              <a:ext cx="1786972" cy="84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de-DE" dirty="0">
                  <a:solidFill>
                    <a:schemeClr val="lt1"/>
                  </a:solidFill>
                  <a:latin typeface="Aptos" panose="020B0004020202020204" pitchFamily="34" charset="0"/>
                </a:rPr>
                <a:t>Adeguamento della strategia per l</a:t>
              </a:r>
              <a:r>
                <a:rPr lang="mr-IN" dirty="0">
                  <a:solidFill>
                    <a:schemeClr val="lt1"/>
                  </a:solidFill>
                  <a:latin typeface="Aptos" panose="020B0004020202020204" pitchFamily="34" charset="0"/>
                </a:rPr>
                <a:t>’</a:t>
              </a:r>
              <a:r>
                <a:rPr lang="de-DE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approvvigionamento</a:t>
              </a:r>
              <a:r>
                <a:rPr lang="de-DE" dirty="0">
                  <a:solidFill>
                    <a:schemeClr val="lt1"/>
                  </a:solidFill>
                  <a:latin typeface="Aptos" panose="020B0004020202020204" pitchFamily="34" charset="0"/>
                </a:rPr>
                <a:t> sostenibile</a:t>
              </a:r>
              <a:endParaRPr sz="1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Grazie per l</a:t>
            </a:r>
            <a:r>
              <a:rPr lang="mr-IN" sz="5400" dirty="0">
                <a:latin typeface="Aptos Serif" panose="02020604070405020304" pitchFamily="18" charset="0"/>
              </a:rPr>
              <a:t>’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attenzione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71" name="Google Shape;271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8295" y="4982668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hlinkClick r:id="rId4"/>
            <a:extLst>
              <a:ext uri="{FF2B5EF4-FFF2-40B4-BE49-F238E27FC236}">
                <a16:creationId xmlns:a16="http://schemas.microsoft.com/office/drawing/2014/main" id="{3F1F7220-18F1-286C-11AB-151D42DE3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72" y="517162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it-IT" dirty="0">
                <a:latin typeface="Aptos Serif" panose="02020604070405020304" pitchFamily="18" charset="0"/>
                <a:cs typeface="Aptos Serif" panose="02020604070405020304" pitchFamily="18" charset="0"/>
              </a:rPr>
              <a:t>Riferimenti bibliografici</a:t>
            </a:r>
          </a:p>
        </p:txBody>
      </p:sp>
      <p:sp>
        <p:nvSpPr>
          <p:cNvPr id="279" name="Google Shape;279;p53"/>
          <p:cNvSpPr txBox="1">
            <a:spLocks noGrp="1"/>
          </p:cNvSpPr>
          <p:nvPr>
            <p:ph type="body" idx="1"/>
          </p:nvPr>
        </p:nvSpPr>
        <p:spPr>
          <a:xfrm>
            <a:off x="594360" y="1956391"/>
            <a:ext cx="11303472" cy="46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lvl="0" indent="-342900">
              <a:lnSpc>
                <a:spcPct val="100000"/>
              </a:lnSpc>
              <a:buFont typeface="Arial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Manuale "Piccoli </a:t>
            </a:r>
            <a:r>
              <a:rPr lang="de-DE" sz="2000" dirty="0" err="1">
                <a:latin typeface="Aptos" panose="020B0004020202020204" pitchFamily="34" charset="0"/>
              </a:rPr>
              <a:t>passi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grandi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risultati</a:t>
            </a:r>
            <a:r>
              <a:rPr lang="de-DE" sz="2000" dirty="0">
                <a:latin typeface="Aptos" panose="020B0004020202020204" pitchFamily="34" charset="0"/>
              </a:rPr>
              <a:t>: </a:t>
            </a:r>
            <a:r>
              <a:rPr lang="de-DE" sz="2000" dirty="0" err="1">
                <a:latin typeface="Aptos" panose="020B0004020202020204" pitchFamily="34" charset="0"/>
              </a:rPr>
              <a:t>Appalti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sostenibili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nei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comuni</a:t>
            </a:r>
            <a:r>
              <a:rPr lang="de-DE" sz="2000" dirty="0">
                <a:latin typeface="Aptos" panose="020B0004020202020204" pitchFamily="34" charset="0"/>
              </a:rPr>
              <a:t>" del </a:t>
            </a:r>
            <a:r>
              <a:rPr lang="de-DE" sz="2000" dirty="0" err="1">
                <a:latin typeface="Aptos" panose="020B0004020202020204" pitchFamily="34" charset="0"/>
              </a:rPr>
              <a:t>progetto</a:t>
            </a:r>
            <a:r>
              <a:rPr lang="de-DE" sz="2000" dirty="0">
                <a:latin typeface="Aptos" panose="020B0004020202020204" pitchFamily="34" charset="0"/>
              </a:rPr>
              <a:t> proCURE, </a:t>
            </a:r>
            <a:r>
              <a:rPr lang="de-DE" sz="2000" dirty="0" err="1">
                <a:latin typeface="Aptos" panose="020B0004020202020204" pitchFamily="34" charset="0"/>
              </a:rPr>
              <a:t>pubblicato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dalla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Rete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comuni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Alleanza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nelle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Alpi</a:t>
            </a:r>
            <a:r>
              <a:rPr lang="de-DE" sz="2000" dirty="0">
                <a:latin typeface="Aptos" panose="020B0004020202020204" pitchFamily="34" charset="0"/>
              </a:rPr>
              <a:t> in </a:t>
            </a:r>
            <a:r>
              <a:rPr lang="de-DE" sz="2000" dirty="0" err="1">
                <a:latin typeface="Aptos" panose="020B0004020202020204" pitchFamily="34" charset="0"/>
              </a:rPr>
              <a:t>qualità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coordinatore</a:t>
            </a:r>
            <a:r>
              <a:rPr lang="de-DE" sz="2000" dirty="0">
                <a:latin typeface="Aptos" panose="020B0004020202020204" pitchFamily="34" charset="0"/>
              </a:rPr>
              <a:t> del </a:t>
            </a:r>
            <a:r>
              <a:rPr lang="de-DE" sz="2000" dirty="0" err="1">
                <a:latin typeface="Aptos" panose="020B0004020202020204" pitchFamily="34" charset="0"/>
              </a:rPr>
              <a:t>progetto</a:t>
            </a:r>
            <a:r>
              <a:rPr lang="de-DE" sz="2000" dirty="0">
                <a:latin typeface="Aptos" panose="020B0004020202020204" pitchFamily="34" charset="0"/>
              </a:rPr>
              <a:t> proCURE. </a:t>
            </a:r>
            <a:r>
              <a:rPr lang="de-DE" sz="2000" dirty="0" err="1">
                <a:latin typeface="Aptos" panose="020B0004020202020204" pitchFamily="34" charset="0"/>
              </a:rPr>
              <a:t>Disponibile</a:t>
            </a:r>
            <a:r>
              <a:rPr lang="de-DE" sz="2000" dirty="0">
                <a:latin typeface="Aptos" panose="020B0004020202020204" pitchFamily="34" charset="0"/>
              </a:rPr>
              <a:t> online: https://</a:t>
            </a:r>
            <a:r>
              <a:rPr lang="de-DE" sz="2000" dirty="0" err="1">
                <a:latin typeface="Aptos" panose="020B0004020202020204" pitchFamily="34" charset="0"/>
              </a:rPr>
              <a:t>alleanzalpi.org</a:t>
            </a:r>
            <a:r>
              <a:rPr lang="de-DE" sz="2000" dirty="0">
                <a:latin typeface="Aptos" panose="020B0004020202020204" pitchFamily="34" charset="0"/>
              </a:rPr>
              <a:t>/</a:t>
            </a:r>
            <a:r>
              <a:rPr lang="de-DE" sz="2000" dirty="0" err="1">
                <a:latin typeface="Aptos" panose="020B0004020202020204" pitchFamily="34" charset="0"/>
              </a:rPr>
              <a:t>media</a:t>
            </a:r>
            <a:r>
              <a:rPr lang="de-DE" sz="2000" dirty="0">
                <a:latin typeface="Aptos" panose="020B0004020202020204" pitchFamily="34" charset="0"/>
              </a:rPr>
              <a:t>/2055/</a:t>
            </a:r>
            <a:r>
              <a:rPr lang="de-DE" sz="2000" dirty="0" err="1">
                <a:latin typeface="Aptos" panose="020B0004020202020204" pitchFamily="34" charset="0"/>
              </a:rPr>
              <a:t>download</a:t>
            </a:r>
            <a:r>
              <a:rPr lang="de-DE" sz="2000" dirty="0">
                <a:latin typeface="Aptos" panose="020B0004020202020204" pitchFamily="34" charset="0"/>
              </a:rPr>
              <a:t>/</a:t>
            </a:r>
            <a:r>
              <a:rPr lang="de-DE" sz="2000" dirty="0" err="1">
                <a:latin typeface="Aptos" panose="020B0004020202020204" pitchFamily="34" charset="0"/>
              </a:rPr>
              <a:t>Manuale.pdf?v</a:t>
            </a:r>
            <a:r>
              <a:rPr lang="de-DE" sz="2000" dirty="0">
                <a:latin typeface="Aptos" panose="020B0004020202020204" pitchFamily="34" charset="0"/>
              </a:rPr>
              <a:t>=1&amp;inline=1</a:t>
            </a:r>
            <a:endParaRPr sz="2000"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"Kompass Nachhaltigkeit", film "Einblicke in die Beschaffungspraxis" (Approfondimenti sulle pratiche di approvvigionamento). </a:t>
            </a:r>
            <a:r>
              <a:rPr lang="de-DE" sz="2000" dirty="0" err="1">
                <a:latin typeface="Aptos" panose="020B0004020202020204" pitchFamily="34" charset="0"/>
              </a:rPr>
              <a:t>Disponibile </a:t>
            </a:r>
            <a:r>
              <a:rPr lang="de-DE" sz="2000" dirty="0">
                <a:latin typeface="Aptos" panose="020B0004020202020204" pitchFamily="34" charset="0"/>
              </a:rPr>
              <a:t>online:</a:t>
            </a:r>
            <a:r>
              <a:rPr lang="de-DE" sz="2000" dirty="0" err="1">
                <a:latin typeface="Aptos" panose="020B0004020202020204" pitchFamily="34" charset="0"/>
              </a:rPr>
              <a:t> https://www.kompass-nachhaltigkeit.de/grundlagenwissen/einblick-in-die-beschaffungspraxis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80" name="Google Shape;280;p5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Fonte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immagini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86" name="Google Shape;286;p54"/>
          <p:cNvSpPr txBox="1">
            <a:spLocks noGrp="1"/>
          </p:cNvSpPr>
          <p:nvPr>
            <p:ph type="body" idx="1"/>
          </p:nvPr>
        </p:nvSpPr>
        <p:spPr>
          <a:xfrm>
            <a:off x="594360" y="1956392"/>
            <a:ext cx="11303472" cy="403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Polizeibericht.net</a:t>
            </a:r>
            <a:r>
              <a:rPr lang="de-DE" sz="2000" dirty="0">
                <a:latin typeface="Aptos" panose="020B0004020202020204" pitchFamily="34" charset="0"/>
              </a:rPr>
              <a:t> "</a:t>
            </a:r>
            <a:r>
              <a:rPr lang="de-DE" sz="2000" dirty="0" err="1">
                <a:latin typeface="Aptos" panose="020B0004020202020204" pitchFamily="34" charset="0"/>
              </a:rPr>
              <a:t>Rapporto</a:t>
            </a:r>
            <a:r>
              <a:rPr lang="de-DE" sz="2000" dirty="0">
                <a:latin typeface="Aptos" panose="020B0004020202020204" pitchFamily="34" charset="0"/>
              </a:rPr>
              <a:t> della </a:t>
            </a:r>
            <a:r>
              <a:rPr lang="de-DE" sz="2000" dirty="0" err="1">
                <a:latin typeface="Aptos" panose="020B0004020202020204" pitchFamily="34" charset="0"/>
              </a:rPr>
              <a:t>polizia</a:t>
            </a:r>
            <a:r>
              <a:rPr lang="de-DE" sz="2000" dirty="0">
                <a:latin typeface="Aptos" panose="020B0004020202020204" pitchFamily="34" charset="0"/>
              </a:rPr>
              <a:t> 2021 – </a:t>
            </a:r>
            <a:r>
              <a:rPr lang="de-DE" sz="2000" dirty="0" err="1">
                <a:latin typeface="Aptos" panose="020B0004020202020204" pitchFamily="34" charset="0"/>
              </a:rPr>
              <a:t>Veicoli</a:t>
            </a:r>
            <a:r>
              <a:rPr lang="de-DE" sz="2000" dirty="0">
                <a:latin typeface="Aptos" panose="020B0004020202020204" pitchFamily="34" charset="0"/>
              </a:rPr>
              <a:t>". </a:t>
            </a:r>
            <a:r>
              <a:rPr lang="de-DE" sz="2000" dirty="0" err="1">
                <a:latin typeface="Aptos" panose="020B0004020202020204" pitchFamily="34" charset="0"/>
              </a:rPr>
              <a:t>Disponibile</a:t>
            </a:r>
            <a:r>
              <a:rPr lang="de-DE" sz="2000" dirty="0">
                <a:latin typeface="Aptos" panose="020B0004020202020204" pitchFamily="34" charset="0"/>
              </a:rPr>
              <a:t> online: https://</a:t>
            </a:r>
            <a:r>
              <a:rPr lang="de-DE" sz="2000" dirty="0" err="1">
                <a:latin typeface="Aptos" panose="020B0004020202020204" pitchFamily="34" charset="0"/>
              </a:rPr>
              <a:t>polizeibericht.info</a:t>
            </a:r>
            <a:r>
              <a:rPr lang="de-DE" sz="2000" dirty="0">
                <a:latin typeface="Aptos" panose="020B0004020202020204" pitchFamily="34" charset="0"/>
              </a:rPr>
              <a:t>/</a:t>
            </a:r>
            <a:r>
              <a:rPr lang="de-DE" sz="2000" dirty="0" err="1">
                <a:latin typeface="Aptos" panose="020B0004020202020204" pitchFamily="34" charset="0"/>
              </a:rPr>
              <a:t>ausruestung</a:t>
            </a:r>
            <a:r>
              <a:rPr lang="de-DE" sz="2000" dirty="0">
                <a:latin typeface="Aptos" panose="020B0004020202020204" pitchFamily="34" charset="0"/>
              </a:rPr>
              <a:t>/</a:t>
            </a:r>
            <a:r>
              <a:rPr lang="de-DE" sz="2000" dirty="0" err="1">
                <a:latin typeface="Aptos" panose="020B0004020202020204" pitchFamily="34" charset="0"/>
              </a:rPr>
              <a:t>fuhrpark</a:t>
            </a:r>
            <a:r>
              <a:rPr lang="de-DE" sz="2000" dirty="0">
                <a:latin typeface="Aptos" panose="020B0004020202020204" pitchFamily="34" charset="0"/>
              </a:rPr>
              <a:t>/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87" name="Google Shape;287;p5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ctrTitle"/>
          </p:nvPr>
        </p:nvSpPr>
        <p:spPr>
          <a:xfrm>
            <a:off x="6299066" y="432463"/>
            <a:ext cx="5475245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1. Introduzione al monitoraggio e alla valutazione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363373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Monitoraggio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valutazione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6614514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 indent="0">
              <a:lnSpc>
                <a:spcPct val="100000"/>
              </a:lnSpc>
            </a:pPr>
            <a:r>
              <a:rPr lang="de-DE" sz="2200" b="1" dirty="0">
                <a:solidFill>
                  <a:schemeClr val="accent4"/>
                </a:solidFill>
                <a:latin typeface="Aptos" panose="020B0004020202020204" pitchFamily="34" charset="0"/>
              </a:rPr>
              <a:t>Il monitoraggio comprende il controllo dei progressi compiuti attraverso la raccolta regolare dei dati e la loro analisi sulla base di indicatori chiave.</a:t>
            </a:r>
            <a:endParaRPr sz="2200" b="1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pic>
        <p:nvPicPr>
          <p:cNvPr id="125" name="Google Shape;125;p30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9218" r="11188" b="-2"/>
          <a:stretch/>
        </p:blipFill>
        <p:spPr>
          <a:xfrm>
            <a:off x="6733505" y="10"/>
            <a:ext cx="5458495" cy="685799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4320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Monitoraggio dei progressi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594360" y="2020186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lnSpcReduction="10000"/>
          </a:bodyPr>
          <a:lstStyle/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1: </a:t>
            </a:r>
            <a:r>
              <a:rPr lang="de-DE" dirty="0" err="1">
                <a:latin typeface="Aptos" panose="020B0004020202020204" pitchFamily="34" charset="0"/>
              </a:rPr>
              <a:t>Verifica</a:t>
            </a:r>
            <a:r>
              <a:rPr lang="de-DE" dirty="0">
                <a:latin typeface="Aptos" panose="020B0004020202020204" pitchFamily="34" charset="0"/>
              </a:rPr>
              <a:t> dei tipi di dati raccolti dal comune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2: Sviluppo di indicatori chiave sulla base dei dati disponibili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3: Sviluppo di indicatori chiave aggiuntivi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4: Sviluppo di un sistema per </a:t>
            </a:r>
            <a:r>
              <a:rPr lang="de-DE" dirty="0" err="1">
                <a:latin typeface="Aptos" panose="020B0004020202020204" pitchFamily="34" charset="0"/>
              </a:rPr>
              <a:t>garantire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una</a:t>
            </a:r>
            <a:r>
              <a:rPr lang="de-DE" dirty="0">
                <a:latin typeface="Aptos" panose="020B0004020202020204" pitchFamily="34" charset="0"/>
              </a:rPr>
              <a:t> fornitura regolare dei dati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5: </a:t>
            </a:r>
            <a:r>
              <a:rPr lang="de-DE" dirty="0" err="1">
                <a:latin typeface="Aptos" panose="020B0004020202020204" pitchFamily="34" charset="0"/>
              </a:rPr>
              <a:t>Analisi</a:t>
            </a:r>
            <a:r>
              <a:rPr lang="de-DE" dirty="0">
                <a:latin typeface="Aptos" panose="020B0004020202020204" pitchFamily="34" charset="0"/>
              </a:rPr>
              <a:t> regolare dei dati</a:t>
            </a:r>
          </a:p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Fase 6: </a:t>
            </a:r>
            <a:r>
              <a:rPr lang="de-DE" dirty="0" err="1">
                <a:latin typeface="Aptos" panose="020B0004020202020204" pitchFamily="34" charset="0"/>
              </a:rPr>
              <a:t>Discussione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comunicazione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risultati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ctrTitle"/>
          </p:nvPr>
        </p:nvSpPr>
        <p:spPr>
          <a:xfrm>
            <a:off x="6096000" y="411479"/>
            <a:ext cx="570030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Monitorare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l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a livello locale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594360" y="525781"/>
            <a:ext cx="627977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solidFill>
                  <a:schemeClr val="accent4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Fase 1: </a:t>
            </a:r>
            <a:r>
              <a:rPr lang="de-DE" dirty="0" err="1">
                <a:solidFill>
                  <a:schemeClr val="accent4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Verifica</a:t>
            </a:r>
            <a:r>
              <a:rPr lang="de-DE" dirty="0">
                <a:solidFill>
                  <a:schemeClr val="accent4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dei tipi di dati raccolti dal Comune</a:t>
            </a:r>
            <a:endParaRPr dirty="0">
              <a:solidFill>
                <a:schemeClr val="accent4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2"/>
          </p:nvPr>
        </p:nvSpPr>
        <p:spPr>
          <a:xfrm>
            <a:off x="594360" y="3429000"/>
            <a:ext cx="6667052" cy="254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Panoramica dei dati attualmente </a:t>
            </a:r>
            <a:r>
              <a:rPr lang="de-DE" dirty="0" err="1">
                <a:latin typeface="Aptos" panose="020B0004020202020204" pitchFamily="34" charset="0"/>
              </a:rPr>
              <a:t>raccolti</a:t>
            </a:r>
            <a:r>
              <a:rPr lang="de-DE" dirty="0">
                <a:latin typeface="Aptos" panose="020B0004020202020204" pitchFamily="34" charset="0"/>
              </a:rPr>
              <a:t> all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interno</a:t>
            </a:r>
            <a:r>
              <a:rPr lang="de-DE" dirty="0">
                <a:latin typeface="Aptos" panose="020B0004020202020204" pitchFamily="34" charset="0"/>
              </a:rPr>
              <a:t> del comune e dei suoi dipartimenti</a:t>
            </a:r>
          </a:p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Come vengono archiviati o elaborati (ad esempio in un software di pianificazione delle risorse aziendali)?</a:t>
            </a:r>
          </a:p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Sono necessari dati aggiuntivi?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594360" y="65673"/>
            <a:ext cx="627977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attuazione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livello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3" name="Google Shape;153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154" name="Google Shape;154;p34"/>
          <p:cNvSpPr txBox="1"/>
          <p:nvPr/>
        </p:nvSpPr>
        <p:spPr>
          <a:xfrm>
            <a:off x="416957" y="2918926"/>
            <a:ext cx="9357663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Dal tool "Risultati del monitoraggio - Modello di report":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55" name="Google Shape;155;p34"/>
          <p:cNvPicPr preferRelativeResize="0"/>
          <p:nvPr/>
        </p:nvPicPr>
        <p:blipFill rotWithShape="1">
          <a:blip r:embed="rId3">
            <a:alphaModFix/>
          </a:blip>
          <a:srcRect l="19500" t="38036" r="25816" b="13560"/>
          <a:stretch/>
        </p:blipFill>
        <p:spPr>
          <a:xfrm>
            <a:off x="416958" y="3429000"/>
            <a:ext cx="5451051" cy="271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4"/>
          <p:cNvPicPr preferRelativeResize="0"/>
          <p:nvPr/>
        </p:nvPicPr>
        <p:blipFill rotWithShape="1">
          <a:blip r:embed="rId4">
            <a:alphaModFix/>
          </a:blip>
          <a:srcRect l="15088" t="36549" r="23499" b="11372"/>
          <a:stretch/>
        </p:blipFill>
        <p:spPr>
          <a:xfrm>
            <a:off x="6096000" y="3429000"/>
            <a:ext cx="5626249" cy="2683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>
            <a:spLocks noGrp="1"/>
          </p:cNvSpPr>
          <p:nvPr>
            <p:ph type="ctrTitle"/>
          </p:nvPr>
        </p:nvSpPr>
        <p:spPr>
          <a:xfrm>
            <a:off x="6096000" y="400721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3. KPI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reporting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Macintosh PowerPoint</Application>
  <PresentationFormat>Breitbild</PresentationFormat>
  <Paragraphs>102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Aptos</vt:lpstr>
      <vt:lpstr>Aptos Serif</vt:lpstr>
      <vt:lpstr>Arial</vt:lpstr>
      <vt:lpstr>Calibri</vt:lpstr>
      <vt:lpstr>Play</vt:lpstr>
      <vt:lpstr>Benutzerdefiniert</vt:lpstr>
      <vt:lpstr>PowerPoint-Präsentation</vt:lpstr>
      <vt:lpstr>Agenda</vt:lpstr>
      <vt:lpstr>1. Introduzione al monitoraggio e alla valutazione</vt:lpstr>
      <vt:lpstr>Monitoraggio e valutazione</vt:lpstr>
      <vt:lpstr>Monitoraggio dei progressi</vt:lpstr>
      <vt:lpstr>2. Monitorare l’attuazione a livello locale</vt:lpstr>
      <vt:lpstr>Fase 1: Verifica dei tipi di dati raccolti dal Comune</vt:lpstr>
      <vt:lpstr>Monitorare l’attuazione  a livello locale</vt:lpstr>
      <vt:lpstr>3. KPI e reporting</vt:lpstr>
      <vt:lpstr>Cosa sono i KPI?</vt:lpstr>
      <vt:lpstr>Monitoraggio dei progressi</vt:lpstr>
      <vt:lpstr>Fase 2: Sviluppo di indicatori chiave  sulla base dei dati disponibili</vt:lpstr>
      <vt:lpstr>Fase 3: sviluppo di indicatori chiave aggiuntivi</vt:lpstr>
      <vt:lpstr>Fase 4: Sviluppo di un  sistema per garantire la regolare  fornitura dei dati</vt:lpstr>
      <vt:lpstr>Fase 5: Analisi regolare dei dati</vt:lpstr>
      <vt:lpstr>4. Meccanismi di feedback</vt:lpstr>
      <vt:lpstr>Monitoraggio dei progressi</vt:lpstr>
      <vt:lpstr>Fase 6: Discussione e comunicazione dei risultati</vt:lpstr>
      <vt:lpstr>Strumenti: modelli per il reporting</vt:lpstr>
      <vt:lpstr>Meccanismi di feedback</vt:lpstr>
      <vt:lpstr>Grazie per l’attenzione!</vt:lpstr>
      <vt:lpstr>Riferimenti bibliografici</vt:lpstr>
      <vt:lpstr>Fonte immagini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nicole</dc:creator>
  <cp:keywords>, docId:EF3BDC68E05FF6894E7CAF2AEDC37B25</cp:keywords>
  <cp:lastModifiedBy>Henrieta Winklhofer</cp:lastModifiedBy>
  <cp:revision>12</cp:revision>
  <dcterms:created xsi:type="dcterms:W3CDTF">2024-09-16T10:50:40Z</dcterms:created>
  <dcterms:modified xsi:type="dcterms:W3CDTF">2026-01-22T10:08:18Z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