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5" r:id="rId4"/>
    <p:sldId id="266" r:id="rId5"/>
    <p:sldId id="267" r:id="rId6"/>
    <p:sldId id="268" r:id="rId7"/>
    <p:sldId id="263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FF1"/>
          </a:solidFill>
        </a:fill>
      </a:tcStyle>
    </a:wholeTbl>
    <a:band2H>
      <a:tcTxStyle/>
      <a:tcStyle>
        <a:tcBdr/>
        <a:fill>
          <a:solidFill>
            <a:srgbClr val="F1F7F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CDF"/>
          </a:solidFill>
        </a:fill>
      </a:tcStyle>
    </a:wholeTbl>
    <a:band2H>
      <a:tcTxStyle/>
      <a:tcStyle>
        <a:tcBdr/>
        <a:fill>
          <a:solidFill>
            <a:srgbClr val="E8EE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ACB"/>
          </a:solidFill>
        </a:fill>
      </a:tcStyle>
    </a:wholeTbl>
    <a:band2H>
      <a:tcTxStyle/>
      <a:tcStyle>
        <a:tcBdr/>
        <a:fill>
          <a:solidFill>
            <a:srgbClr val="F0F5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85818" autoAdjust="0"/>
  </p:normalViewPr>
  <p:slideViewPr>
    <p:cSldViewPr snapToGrid="0">
      <p:cViewPr varScale="1">
        <p:scale>
          <a:sx n="102" d="100"/>
          <a:sy n="102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2" name="Shape 1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9187020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0777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Obiettivo:</a:t>
            </a:r>
          </a:p>
          <a:p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Ogni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partecipante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(o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ogni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piccolo gruppo)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progetta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e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tiene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una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mini-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formazione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di 10-15 minuti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su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un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aspetto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selezionato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dell</a:t>
            </a:r>
            <a:r>
              <a:rPr lang="mr-IN" sz="1200" b="0" dirty="0">
                <a:effectLst/>
                <a:latin typeface="+mn-lt"/>
                <a:ea typeface="+mn-ea"/>
                <a:cs typeface="+mn-cs"/>
                <a:sym typeface="Calibri"/>
              </a:rPr>
              <a:t>’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approvvigionamento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sostenibile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,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dimostrando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:</a:t>
            </a:r>
          </a:p>
          <a:p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-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Conoscenza specialistica 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e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utilizzo 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di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esempi 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pratici;</a:t>
            </a:r>
          </a:p>
          <a:p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-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una comunicazione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chiara e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il coinvolgimento 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del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pubblico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;</a:t>
            </a:r>
          </a:p>
          <a:p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- l</a:t>
            </a:r>
            <a:r>
              <a:rPr lang="mr-IN" sz="1200" b="0" dirty="0">
                <a:effectLst/>
                <a:latin typeface="+mn-lt"/>
                <a:ea typeface="+mn-ea"/>
                <a:cs typeface="+mn-cs"/>
                <a:sym typeface="Calibri"/>
              </a:rPr>
              <a:t>’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uso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di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metodi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interattivi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adatti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a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studenti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adulti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;</a:t>
            </a:r>
          </a:p>
          <a:p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- integrazione dei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principi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 di sostenibilità e </a:t>
            </a:r>
            <a:r>
              <a:rPr lang="en-GB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giuridici</a:t>
            </a:r>
            <a:r>
              <a:rPr lang="en-GB" sz="1200" b="0" dirty="0">
                <a:effectLst/>
                <a:latin typeface="+mn-lt"/>
                <a:ea typeface="+mn-ea"/>
                <a:cs typeface="+mn-cs"/>
                <a:sym typeface="Calibri"/>
              </a:rPr>
              <a:t>.</a:t>
            </a: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3278128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741BB-2CDD-825C-0D7F-CEFE20B0C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BEE4875-2F11-28CE-0614-034553BFD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F54CFF9-E58C-4B0A-2C38-78CC984722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1116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AC126-1439-45F7-BC73-6A439FD60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4348CC5-037A-135A-C580-70049C9E0C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BC7AF39-37E6-D47B-8319-8D40AAAEF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effectLst/>
                <a:latin typeface="+mn-lt"/>
                <a:ea typeface="+mn-ea"/>
                <a:cs typeface="+mn-cs"/>
                <a:sym typeface="Calibri"/>
              </a:rPr>
              <a:t>All</a:t>
            </a:r>
            <a:r>
              <a:rPr lang="mr-IN" sz="1200" dirty="0">
                <a:effectLst/>
                <a:latin typeface="+mn-lt"/>
                <a:ea typeface="+mn-ea"/>
                <a:cs typeface="+mn-cs"/>
                <a:sym typeface="Calibri"/>
              </a:rPr>
              <a:t>’</a:t>
            </a:r>
            <a:r>
              <a:rPr lang="en-GB" sz="1200" dirty="0" err="1">
                <a:effectLst/>
                <a:latin typeface="+mn-lt"/>
                <a:ea typeface="+mn-ea"/>
                <a:cs typeface="+mn-cs"/>
                <a:sym typeface="Calibri"/>
              </a:rPr>
              <a:t>inizio</a:t>
            </a:r>
            <a:r>
              <a:rPr lang="en-GB" sz="1200" dirty="0">
                <a:effectLst/>
                <a:latin typeface="+mn-lt"/>
                <a:ea typeface="+mn-ea"/>
                <a:cs typeface="+mn-cs"/>
                <a:sym typeface="Calibri"/>
              </a:rPr>
              <a:t>: Introduzione e briefing da parte del facilitatore</a:t>
            </a:r>
          </a:p>
        </p:txBody>
      </p:sp>
    </p:spTree>
    <p:extLst>
      <p:ext uri="{BB962C8B-B14F-4D97-AF65-F5344CB8AC3E}">
        <p14:creationId xmlns:p14="http://schemas.microsoft.com/office/powerpoint/2010/main" val="268841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DAB7A-6E0D-28C6-F604-1D84ED6D5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65A28AE-964E-25D1-0B2D-5AE14A670C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AD39123-EB9F-7A43-FBDC-1AD7F8BD5C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4753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2D52E-A8D1-F1E4-C575-4479D64F8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DBCE1FD-B0DC-E5D4-6732-7E46A9A7F7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28F6B59-7BCE-1D0B-D954-3167BD6F5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effectLst/>
                <a:latin typeface="+mn-lt"/>
                <a:ea typeface="+mn-ea"/>
                <a:cs typeface="+mn-cs"/>
                <a:sym typeface="Calibri"/>
              </a:rPr>
              <a:t>Sintesi e riflessione del facilitatore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453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Teilkreis 13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28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</p:spPr>
        <p:txBody>
          <a:bodyPr/>
          <a:lstStyle>
            <a:lvl1pPr>
              <a:defRPr spc="50"/>
            </a:lvl1pPr>
          </a:lstStyle>
          <a:p>
            <a:r>
              <a:t>Titel durch Klicken hinzufügen 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1pPr>
            <a:lvl2pPr marL="742491" indent="-340156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2pPr>
            <a:lvl3pPr marL="1199691" indent="-340155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3pPr>
            <a:lvl4pPr marL="1656892" indent="-340155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4pPr>
            <a:lvl5pPr marL="2114092" indent="-340155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" name="Gerader Verbinder 3"/>
          <p:cNvSpPr/>
          <p:nvPr/>
        </p:nvSpPr>
        <p:spPr>
          <a:xfrm>
            <a:off x="594360" y="2148839"/>
            <a:ext cx="2130552" cy="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1" name="Teilkreis 12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32" name="Ellipse 14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Titel durch Klicken hinzufügen </a:t>
            </a:r>
          </a:p>
        </p:txBody>
      </p:sp>
      <p:sp>
        <p:nvSpPr>
          <p:cNvPr id="15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solidFill>
                  <a:schemeClr val="accent4"/>
                </a:solidFill>
              </a:defRPr>
            </a:lvl1pPr>
            <a:lvl2pPr marL="572413" indent="-170077">
              <a:defRPr sz="2400" b="1">
                <a:solidFill>
                  <a:schemeClr val="accent4"/>
                </a:solidFill>
              </a:defRPr>
            </a:lvl2pPr>
            <a:lvl3pPr marL="1029613" indent="-170077">
              <a:defRPr sz="2400" b="1">
                <a:solidFill>
                  <a:schemeClr val="accent4"/>
                </a:solidFill>
              </a:defRPr>
            </a:lvl3pPr>
            <a:lvl4pPr marL="1486813" indent="-170077">
              <a:defRPr sz="2400" b="1">
                <a:solidFill>
                  <a:schemeClr val="accent4"/>
                </a:solidFill>
              </a:defRPr>
            </a:lvl4pPr>
            <a:lvl5pPr marL="1944014" indent="-170077"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 Sie, um Text hinzuzufügen.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57" name="Gerader Verbinder 3"/>
          <p:cNvSpPr/>
          <p:nvPr/>
        </p:nvSpPr>
        <p:spPr>
          <a:xfrm>
            <a:off x="594359" y="395020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8" name="Teilkreis 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59" name="Teilkreis 4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60" name="Teilkreis 5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inanz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70" name="Grafik 5" descr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069" y="2129065"/>
            <a:ext cx="3150693" cy="872961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4;p16" descr="Google Shape;14;p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Title Text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 spc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</a:lstStyle>
          <a:p>
            <a:r>
              <a:t>Title Text</a:t>
            </a:r>
          </a:p>
        </p:txBody>
      </p:sp>
      <p:sp>
        <p:nvSpPr>
          <p:cNvPr id="18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 indent="228600"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21359" indent="-289559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78560" indent="-289560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5760" indent="-289560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2960" indent="-289560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1" name="Google Shape;43;p20"/>
          <p:cNvSpPr/>
          <p:nvPr/>
        </p:nvSpPr>
        <p:spPr>
          <a:xfrm>
            <a:off x="594359" y="395020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82" name="Google Shape;44;p20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3" name="Google Shape;45;p20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4" name="Google Shape;46;p20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Titel durch Klicken hinzufügen </a:t>
            </a:r>
          </a:p>
        </p:txBody>
      </p:sp>
      <p:sp>
        <p:nvSpPr>
          <p:cNvPr id="4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solidFill>
                  <a:schemeClr val="accent4"/>
                </a:solidFill>
              </a:defRPr>
            </a:lvl1pPr>
            <a:lvl2pPr marL="572413" indent="-170077">
              <a:defRPr sz="2400" b="1">
                <a:solidFill>
                  <a:schemeClr val="accent4"/>
                </a:solidFill>
              </a:defRPr>
            </a:lvl2pPr>
            <a:lvl3pPr marL="1029613" indent="-170077">
              <a:defRPr sz="2400" b="1">
                <a:solidFill>
                  <a:schemeClr val="accent4"/>
                </a:solidFill>
              </a:defRPr>
            </a:lvl3pPr>
            <a:lvl4pPr marL="1486813" indent="-170077">
              <a:defRPr sz="2400" b="1">
                <a:solidFill>
                  <a:schemeClr val="accent4"/>
                </a:solidFill>
              </a:defRPr>
            </a:lvl4pPr>
            <a:lvl5pPr marL="1944014" indent="-170077"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 Sie, um Text hinzuzufügen.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Gerader Verbinder 6"/>
          <p:cNvSpPr/>
          <p:nvPr/>
        </p:nvSpPr>
        <p:spPr>
          <a:xfrm>
            <a:off x="6309358" y="3950208"/>
            <a:ext cx="2133603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4" name="Bildplatzhalter 11"/>
          <p:cNvSpPr>
            <a:spLocks noGrp="1"/>
          </p:cNvSpPr>
          <p:nvPr>
            <p:ph type="pic" idx="21"/>
          </p:nvPr>
        </p:nvSpPr>
        <p:spPr>
          <a:xfrm>
            <a:off x="-2" y="-11115"/>
            <a:ext cx="5628072" cy="68580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usammenfassu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Gerader Verbinder 8"/>
          <p:cNvSpPr/>
          <p:nvPr/>
        </p:nvSpPr>
        <p:spPr>
          <a:xfrm>
            <a:off x="594359" y="214883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4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5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685800" indent="-283463">
              <a:spcBef>
                <a:spcPts val="1800"/>
              </a:spcBef>
              <a:defRPr sz="2000"/>
            </a:lvl2pPr>
            <a:lvl3pPr marL="1143000" indent="-283463">
              <a:spcBef>
                <a:spcPts val="1800"/>
              </a:spcBef>
              <a:defRPr sz="2000"/>
            </a:lvl3pPr>
            <a:lvl4pPr marL="1600200" indent="-283463">
              <a:spcBef>
                <a:spcPts val="1800"/>
              </a:spcBef>
              <a:defRPr sz="2000"/>
            </a:lvl4pPr>
            <a:lvl5pPr marL="2057400" indent="-283464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59" name="Gruppieren 6"/>
          <p:cNvGrpSpPr/>
          <p:nvPr/>
        </p:nvGrpSpPr>
        <p:grpSpPr>
          <a:xfrm>
            <a:off x="-3" y="3804833"/>
            <a:ext cx="961203" cy="3033143"/>
            <a:chOff x="0" y="-1"/>
            <a:chExt cx="961202" cy="3033141"/>
          </a:xfrm>
        </p:grpSpPr>
        <p:sp>
          <p:nvSpPr>
            <p:cNvPr id="56" name="Teilkreis 13"/>
            <p:cNvSpPr/>
            <p:nvPr/>
          </p:nvSpPr>
          <p:spPr>
            <a:xfrm rot="16200000">
              <a:off x="-436036" y="441921"/>
              <a:ext cx="1839161" cy="955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57" name="Teilkreis 14"/>
            <p:cNvSpPr/>
            <p:nvPr/>
          </p:nvSpPr>
          <p:spPr>
            <a:xfrm rot="16200000">
              <a:off x="-219321" y="2326180"/>
              <a:ext cx="926281" cy="487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58" name="Ellipse 15"/>
            <p:cNvSpPr/>
            <p:nvPr/>
          </p:nvSpPr>
          <p:spPr>
            <a:xfrm rot="162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</p:grp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Titel durch Klicken hinzufügen </a:t>
            </a:r>
          </a:p>
        </p:txBody>
      </p:sp>
      <p:sp>
        <p:nvSpPr>
          <p:cNvPr id="69" name="Gerader Verbinder 12"/>
          <p:cNvSpPr/>
          <p:nvPr/>
        </p:nvSpPr>
        <p:spPr>
          <a:xfrm>
            <a:off x="6309359" y="395020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solidFill>
                  <a:schemeClr val="accent4"/>
                </a:solidFill>
              </a:defRPr>
            </a:lvl1pPr>
            <a:lvl2pPr marL="572413" indent="-170077">
              <a:defRPr sz="2400" b="1">
                <a:solidFill>
                  <a:schemeClr val="accent4"/>
                </a:solidFill>
              </a:defRPr>
            </a:lvl2pPr>
            <a:lvl3pPr marL="1029613" indent="-170077">
              <a:defRPr sz="2400" b="1">
                <a:solidFill>
                  <a:schemeClr val="accent4"/>
                </a:solidFill>
              </a:defRPr>
            </a:lvl3pPr>
            <a:lvl4pPr marL="1486813" indent="-170077">
              <a:defRPr sz="2400" b="1">
                <a:solidFill>
                  <a:schemeClr val="accent4"/>
                </a:solidFill>
              </a:defRPr>
            </a:lvl4pPr>
            <a:lvl5pPr marL="1944014" indent="-170077"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 Sie, um Text hinzuzufügen.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1" name="Teilkreis 3"/>
          <p:cNvSpPr/>
          <p:nvPr/>
        </p:nvSpPr>
        <p:spPr>
          <a:xfrm rot="16200000">
            <a:off x="-958405" y="3819957"/>
            <a:ext cx="3988606" cy="2071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72" name="Teilkreis 4"/>
          <p:cNvSpPr/>
          <p:nvPr/>
        </p:nvSpPr>
        <p:spPr>
          <a:xfrm rot="10800000">
            <a:off x="1657654" y="5606710"/>
            <a:ext cx="2376842" cy="1251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73" name="Ellipse 5"/>
          <p:cNvSpPr/>
          <p:nvPr/>
        </p:nvSpPr>
        <p:spPr>
          <a:xfrm rot="13446178">
            <a:off x="691435" y="2439790"/>
            <a:ext cx="1375057" cy="1406893"/>
          </a:xfrm>
          <a:prstGeom prst="ellipse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zwei Inhal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283463" indent="-283463">
              <a:spcBef>
                <a:spcPts val="1800"/>
              </a:spcBef>
              <a:defRPr sz="2000"/>
            </a:lvl2pPr>
            <a:lvl3pPr marL="594359" indent="-283463">
              <a:spcBef>
                <a:spcPts val="1800"/>
              </a:spcBef>
              <a:defRPr sz="2000"/>
            </a:lvl3pPr>
            <a:lvl4pPr marL="822960" indent="-283463">
              <a:spcBef>
                <a:spcPts val="1800"/>
              </a:spcBef>
              <a:defRPr sz="2000"/>
            </a:lvl4pPr>
            <a:lvl5pPr marL="1005838" indent="-283463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Teilkreis 4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84" name="Teilkreis 5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85" name="Ellipse 6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685800" indent="-283463">
              <a:spcBef>
                <a:spcPts val="1800"/>
              </a:spcBef>
              <a:defRPr sz="2000"/>
            </a:lvl2pPr>
            <a:lvl3pPr marL="1143000" indent="-283463">
              <a:spcBef>
                <a:spcPts val="1800"/>
              </a:spcBef>
              <a:defRPr sz="2000"/>
            </a:lvl3pPr>
            <a:lvl4pPr marL="1600200" indent="-283463">
              <a:spcBef>
                <a:spcPts val="1800"/>
              </a:spcBef>
              <a:defRPr sz="2000"/>
            </a:lvl4pPr>
            <a:lvl5pPr marL="2057400" indent="-283464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Gerader Verbinder 3"/>
          <p:cNvSpPr/>
          <p:nvPr/>
        </p:nvSpPr>
        <p:spPr>
          <a:xfrm>
            <a:off x="594359" y="2997457"/>
            <a:ext cx="2133602" cy="3994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1" name="Bildplatzhalter 11"/>
          <p:cNvSpPr>
            <a:spLocks noGrp="1"/>
          </p:cNvSpPr>
          <p:nvPr>
            <p:ph type="pic" idx="21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inhalt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21" name="Gerader Verbinder 3"/>
          <p:cNvSpPr/>
          <p:nvPr/>
        </p:nvSpPr>
        <p:spPr>
          <a:xfrm>
            <a:off x="3670933" y="6313170"/>
            <a:ext cx="2133603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0" indent="0">
              <a:spcBef>
                <a:spcPts val="1800"/>
              </a:spcBef>
              <a:buSzTx/>
              <a:buNone/>
              <a:defRPr sz="2000"/>
            </a:lvl2pPr>
            <a:lvl3pPr marL="0" indent="0">
              <a:spcBef>
                <a:spcPts val="1800"/>
              </a:spcBef>
              <a:buSzTx/>
              <a:buNone/>
              <a:defRPr sz="2000"/>
            </a:lvl3pPr>
            <a:lvl4pPr marL="0" indent="0">
              <a:spcBef>
                <a:spcPts val="1800"/>
              </a:spcBef>
              <a:buSzTx/>
              <a:buNone/>
              <a:defRPr sz="2000"/>
            </a:lvl4pPr>
            <a:lvl5pPr marL="0" indent="0">
              <a:spcBef>
                <a:spcPts val="1800"/>
              </a:spcBef>
              <a:buSzTx/>
              <a:buNone/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126" name="Gruppieren 11"/>
          <p:cNvGrpSpPr/>
          <p:nvPr/>
        </p:nvGrpSpPr>
        <p:grpSpPr>
          <a:xfrm>
            <a:off x="5886" y="3804833"/>
            <a:ext cx="1315504" cy="3053169"/>
            <a:chOff x="0" y="0"/>
            <a:chExt cx="1315503" cy="3053167"/>
          </a:xfrm>
        </p:grpSpPr>
        <p:sp>
          <p:nvSpPr>
            <p:cNvPr id="123" name="Teilkreis 1"/>
            <p:cNvSpPr/>
            <p:nvPr/>
          </p:nvSpPr>
          <p:spPr>
            <a:xfrm rot="16200000">
              <a:off x="-441923" y="441921"/>
              <a:ext cx="1839160" cy="9553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124" name="Teilkreis 2"/>
            <p:cNvSpPr/>
            <p:nvPr/>
          </p:nvSpPr>
          <p:spPr>
            <a:xfrm rot="16200000">
              <a:off x="-259498" y="2216696"/>
              <a:ext cx="1095969" cy="576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125" name="Ellipse 10"/>
            <p:cNvSpPr/>
            <p:nvPr/>
          </p:nvSpPr>
          <p:spPr>
            <a:xfrm rot="162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</p:grp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685800" indent="-283463">
              <a:spcBef>
                <a:spcPts val="1800"/>
              </a:spcBef>
              <a:defRPr sz="2000"/>
            </a:lvl2pPr>
            <a:lvl3pPr marL="1143000" indent="-283463">
              <a:spcBef>
                <a:spcPts val="1800"/>
              </a:spcBef>
              <a:defRPr sz="2000"/>
            </a:lvl3pPr>
            <a:lvl4pPr marL="1600200" indent="-283463">
              <a:spcBef>
                <a:spcPts val="1800"/>
              </a:spcBef>
              <a:defRPr sz="2000"/>
            </a:lvl4pPr>
            <a:lvl5pPr marL="2057400" indent="-283464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Teilkreis 1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7" name="Teilkreis 2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8" name="Ellipse 4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abel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el durch Klicken hinzufügen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3" descr="Grafik 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Gerader Verbinder 3"/>
          <p:cNvSpPr/>
          <p:nvPr/>
        </p:nvSpPr>
        <p:spPr>
          <a:xfrm>
            <a:off x="594359" y="214883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Aggiungi titolo cliccando 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Livello corpo uno</a:t>
            </a:r>
          </a:p>
          <a:p>
            <a:pPr lvl="1"/>
            <a:r>
              <a:t>Livello fisico due</a:t>
            </a:r>
          </a:p>
          <a:p>
            <a:pPr lvl="2"/>
            <a:r>
              <a:t>Livello corporeo tre</a:t>
            </a:r>
          </a:p>
          <a:p>
            <a:pPr lvl="3"/>
            <a:r>
              <a:t>Livello del corpo quattro</a:t>
            </a:r>
          </a:p>
          <a:p>
            <a:pPr lvl="4"/>
            <a:r>
              <a:t>Livello del corpo cinque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100" b="1">
                <a:latin typeface="Aptos"/>
                <a:ea typeface="Aptos"/>
                <a:cs typeface="Aptos"/>
                <a:sym typeface="Apto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xStyles>
    <p:titleStyle>
      <a:lvl1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1pPr>
      <a:lvl2pPr marL="733044" marR="0" indent="-33070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2pPr>
      <a:lvl3pPr marL="1256385" marR="0" indent="-39684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3pPr>
      <a:lvl4pPr marL="1757678" marR="0" indent="-440943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4pPr>
      <a:lvl5pPr marL="2214878" marR="0" indent="-44094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itel 1"/>
          <p:cNvSpPr txBox="1">
            <a:spLocks noGrp="1"/>
          </p:cNvSpPr>
          <p:nvPr>
            <p:ph type="title"/>
          </p:nvPr>
        </p:nvSpPr>
        <p:spPr>
          <a:xfrm>
            <a:off x="4912283" y="411477"/>
            <a:ext cx="6884021" cy="3291844"/>
          </a:xfrm>
          <a:prstGeom prst="rect">
            <a:avLst/>
          </a:prstGeom>
        </p:spPr>
        <p:txBody>
          <a:bodyPr/>
          <a:lstStyle/>
          <a:p>
            <a:pPr algn="ctr"/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WP4 </a:t>
            </a:r>
          </a:p>
          <a:p>
            <a:pPr algn="ctr"/>
            <a:r>
              <a:rPr lang="it-IT" dirty="0">
                <a:latin typeface="Aptos Serif" panose="02020604070405020304" pitchFamily="18" charset="0"/>
                <a:cs typeface="Aptos Serif" panose="02020604070405020304" pitchFamily="18" charset="0"/>
              </a:rPr>
              <a:t>Train the Trainer 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</a:p>
        </p:txBody>
      </p:sp>
      <p:sp>
        <p:nvSpPr>
          <p:cNvPr id="195" name="Textplatzhalter 2"/>
          <p:cNvSpPr txBox="1">
            <a:spLocks noGrp="1"/>
          </p:cNvSpPr>
          <p:nvPr>
            <p:ph type="body" sz="quarter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</p:spPr>
        <p:txBody>
          <a:bodyPr/>
          <a:lstStyle/>
          <a:p>
            <a:r>
              <a:rPr lang="it-IT" dirty="0">
                <a:latin typeface="Aptos" panose="020B0004020202020204" pitchFamily="34" charset="0"/>
              </a:rPr>
              <a:t>Realizzazione di un mini-corso di formazione sul tema “Approvvigionamenti sostenibili”</a:t>
            </a:r>
          </a:p>
        </p:txBody>
      </p:sp>
      <p:pic>
        <p:nvPicPr>
          <p:cNvPr id="2" name="Grafik 1" descr="Ein Bild, das Text, Screenshot, Schrift enthält.&#10;&#10;KI-generierte Inhalte können fehlerhaft sein.">
            <a:hlinkClick r:id="rId3"/>
            <a:extLst>
              <a:ext uri="{FF2B5EF4-FFF2-40B4-BE49-F238E27FC236}">
                <a16:creationId xmlns:a16="http://schemas.microsoft.com/office/drawing/2014/main" id="{319504F5-00F9-2643-8F99-E177EC814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172" y="5171621"/>
            <a:ext cx="3594100" cy="14351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1. </a:t>
            </a:r>
            <a:r>
              <a:rPr lang="en-GB" dirty="0">
                <a:latin typeface="Aptos Serif" panose="02020604070405020304" pitchFamily="18" charset="0"/>
                <a:cs typeface="Aptos Serif" panose="02020604070405020304" pitchFamily="18" charset="0"/>
              </a:rPr>
              <a:t>Obiettivo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de-DE" dirty="0">
                <a:latin typeface="Aptos" panose="020B0004020202020204" pitchFamily="34" charset="0"/>
              </a:rPr>
              <a:t>Progettate e tenete una mini-formazione di 10-15 minuti su un aspetto </a:t>
            </a:r>
            <a:r>
              <a:rPr lang="de-DE" dirty="0" err="1">
                <a:latin typeface="Aptos" panose="020B0004020202020204" pitchFamily="34" charset="0"/>
              </a:rPr>
              <a:t>selezionato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dell</a:t>
            </a:r>
            <a:r>
              <a:rPr lang="mr-IN" dirty="0">
                <a:latin typeface="Aptos" panose="020B0004020202020204" pitchFamily="34" charset="0"/>
              </a:rPr>
              <a:t>’</a:t>
            </a:r>
            <a:r>
              <a:rPr lang="de-DE" dirty="0" err="1">
                <a:latin typeface="Aptos" panose="020B0004020202020204" pitchFamily="34" charset="0"/>
              </a:rPr>
              <a:t>approvvigionamento</a:t>
            </a:r>
            <a:r>
              <a:rPr lang="de-DE" dirty="0">
                <a:latin typeface="Aptos" panose="020B0004020202020204" pitchFamily="34" charset="0"/>
              </a:rPr>
              <a:t> sostenibile: </a:t>
            </a:r>
          </a:p>
          <a:p>
            <a:pPr marL="342900" indent="-342900" defTabSz="822958">
              <a:spcBef>
                <a:spcPts val="16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de-DE" dirty="0">
                <a:latin typeface="Aptos" panose="020B0004020202020204" pitchFamily="34" charset="0"/>
              </a:rPr>
              <a:t>Utilizzate le conoscenze acquisite durante il corso Train-the-Trainer.</a:t>
            </a:r>
          </a:p>
          <a:p>
            <a:pPr marL="342900" indent="-342900" defTabSz="822958">
              <a:spcBef>
                <a:spcPts val="16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de-DE" dirty="0" err="1">
                <a:latin typeface="Aptos" panose="020B0004020202020204" pitchFamily="34" charset="0"/>
              </a:rPr>
              <a:t>Utilizzate</a:t>
            </a:r>
            <a:r>
              <a:rPr lang="de-DE" dirty="0">
                <a:latin typeface="Aptos" panose="020B0004020202020204" pitchFamily="34" charset="0"/>
              </a:rPr>
              <a:t> esempi tratti dalla pratica.</a:t>
            </a:r>
          </a:p>
          <a:p>
            <a:pPr marL="342900" indent="-342900" defTabSz="822958">
              <a:spcBef>
                <a:spcPts val="16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de-DE" dirty="0">
                <a:latin typeface="Aptos" panose="020B0004020202020204" pitchFamily="34" charset="0"/>
              </a:rPr>
              <a:t>Coinvolgete il pubblico: utilizzate almeno una breve attività interattiva (ad es. un sondaggio, una discussione di gruppo, un quiz).</a:t>
            </a:r>
          </a:p>
          <a:p>
            <a:pPr marL="342900" indent="-342900" defTabSz="822958">
              <a:spcBef>
                <a:spcPts val="16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de-DE" dirty="0">
                <a:latin typeface="Aptos" panose="020B0004020202020204" pitchFamily="34" charset="0"/>
              </a:rPr>
              <a:t>Utilizzate supporti </a:t>
            </a:r>
            <a:r>
              <a:rPr lang="de-DE" dirty="0" err="1">
                <a:latin typeface="Aptos" panose="020B0004020202020204" pitchFamily="34" charset="0"/>
              </a:rPr>
              <a:t>visivi</a:t>
            </a:r>
            <a:r>
              <a:rPr lang="de-DE" dirty="0">
                <a:latin typeface="Aptos" panose="020B0004020202020204" pitchFamily="34" charset="0"/>
              </a:rPr>
              <a:t> (</a:t>
            </a:r>
            <a:r>
              <a:rPr lang="de-DE" dirty="0" err="1">
                <a:latin typeface="Aptos" panose="020B0004020202020204" pitchFamily="34" charset="0"/>
              </a:rPr>
              <a:t>slide</a:t>
            </a:r>
            <a:r>
              <a:rPr lang="de-DE" dirty="0">
                <a:latin typeface="Aptos" panose="020B0004020202020204" pitchFamily="34" charset="0"/>
              </a:rPr>
              <a:t>, lavagna a fogli mobili, dispense).</a:t>
            </a:r>
          </a:p>
          <a:p>
            <a:pPr marL="342900" indent="-342900" defTabSz="822958">
              <a:spcBef>
                <a:spcPts val="16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de-DE" dirty="0" err="1">
                <a:latin typeface="Aptos" panose="020B0004020202020204" pitchFamily="34" charset="0"/>
              </a:rPr>
              <a:t>Concludete</a:t>
            </a:r>
            <a:r>
              <a:rPr lang="de-DE" dirty="0">
                <a:latin typeface="Aptos" panose="020B0004020202020204" pitchFamily="34" charset="0"/>
              </a:rPr>
              <a:t> l</a:t>
            </a:r>
            <a:r>
              <a:rPr lang="mr-IN" dirty="0">
                <a:latin typeface="Aptos" panose="020B0004020202020204" pitchFamily="34" charset="0"/>
              </a:rPr>
              <a:t>’</a:t>
            </a:r>
            <a:r>
              <a:rPr lang="de-DE" dirty="0" err="1">
                <a:latin typeface="Aptos" panose="020B0004020202020204" pitchFamily="34" charset="0"/>
              </a:rPr>
              <a:t>evento</a:t>
            </a:r>
            <a:r>
              <a:rPr lang="de-DE" dirty="0">
                <a:latin typeface="Aptos" panose="020B0004020202020204" pitchFamily="34" charset="0"/>
              </a:rPr>
              <a:t> con </a:t>
            </a:r>
            <a:r>
              <a:rPr lang="de-DE" dirty="0" err="1">
                <a:latin typeface="Aptos" panose="020B0004020202020204" pitchFamily="34" charset="0"/>
              </a:rPr>
              <a:t>una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considerazione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importante</a:t>
            </a:r>
            <a:r>
              <a:rPr lang="de-DE" dirty="0">
                <a:latin typeface="Aptos" panose="020B0004020202020204" pitchFamily="34" charset="0"/>
              </a:rPr>
              <a:t> o una domanda di riflessione.</a:t>
            </a:r>
          </a:p>
          <a:p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3B788-C740-C16E-3B52-E1647AF6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471F1258-E41D-8E99-703F-B1AA77F759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2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en-GB" dirty="0" err="1">
                <a:latin typeface="Aptos Serif" panose="02020604070405020304" pitchFamily="18" charset="0"/>
                <a:cs typeface="Aptos Serif" panose="02020604070405020304" pitchFamily="18" charset="0"/>
              </a:rPr>
              <a:t>Panoramica del processo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416CD0E2-B87F-4949-C8B1-4373498B97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Preparatevi individualmente o in coppia </a:t>
            </a:r>
            <a:r>
              <a:rPr lang="en-GB" sz="2200" dirty="0">
                <a:sym typeface="Wingdings" panose="05000000000000000000" pitchFamily="2" charset="2"/>
              </a:rPr>
              <a:t>(90 </a:t>
            </a:r>
            <a:r>
              <a:rPr lang="en-GB" sz="2200" dirty="0" err="1">
                <a:sym typeface="Wingdings" panose="05000000000000000000" pitchFamily="2" charset="2"/>
              </a:rPr>
              <a:t>minuti</a:t>
            </a:r>
            <a:r>
              <a:rPr lang="en-GB" sz="2200" dirty="0">
                <a:sym typeface="Wingdings" panose="05000000000000000000" pitchFamily="2" charset="2"/>
              </a:rPr>
              <a:t>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ym typeface="Wingdings" panose="05000000000000000000" pitchFamily="2" charset="2"/>
              </a:rPr>
              <a:t>Mini-</a:t>
            </a:r>
            <a:r>
              <a:rPr lang="en-GB" sz="2200" dirty="0" err="1">
                <a:sym typeface="Wingdings" panose="05000000000000000000" pitchFamily="2" charset="2"/>
              </a:rPr>
              <a:t>formazione</a:t>
            </a:r>
            <a:r>
              <a:rPr lang="en-GB" sz="2200" dirty="0">
                <a:sym typeface="Wingdings" panose="05000000000000000000" pitchFamily="2" charset="2"/>
              </a:rPr>
              <a:t> di 10-15 minuti </a:t>
            </a:r>
            <a:r>
              <a:rPr lang="en-GB" sz="2200" dirty="0" err="1">
                <a:sym typeface="Wingdings" panose="05000000000000000000" pitchFamily="2" charset="2"/>
              </a:rPr>
              <a:t>su</a:t>
            </a:r>
            <a:r>
              <a:rPr lang="en-GB" sz="2200" dirty="0">
                <a:sym typeface="Wingdings" panose="05000000000000000000" pitchFamily="2" charset="2"/>
              </a:rPr>
              <a:t> un </a:t>
            </a:r>
            <a:r>
              <a:rPr lang="en-GB" sz="2200" dirty="0" err="1">
                <a:sym typeface="Wingdings" panose="05000000000000000000" pitchFamily="2" charset="2"/>
              </a:rPr>
              <a:t>aspetto</a:t>
            </a:r>
            <a:r>
              <a:rPr lang="en-GB" sz="2200" dirty="0">
                <a:sym typeface="Wingdings" panose="05000000000000000000" pitchFamily="2" charset="2"/>
              </a:rPr>
              <a:t> </a:t>
            </a:r>
            <a:r>
              <a:rPr lang="en-GB" sz="2200" dirty="0" err="1">
                <a:sym typeface="Wingdings" panose="05000000000000000000" pitchFamily="2" charset="2"/>
              </a:rPr>
              <a:t>selezionato</a:t>
            </a:r>
            <a:r>
              <a:rPr lang="en-GB" sz="2200" dirty="0">
                <a:sym typeface="Wingdings" panose="05000000000000000000" pitchFamily="2" charset="2"/>
              </a:rPr>
              <a:t> dell</a:t>
            </a:r>
            <a:r>
              <a:rPr lang="mr-IN" sz="2200" dirty="0">
                <a:sym typeface="Wingdings" panose="05000000000000000000" pitchFamily="2" charset="2"/>
              </a:rPr>
              <a:t>’</a:t>
            </a:r>
            <a:r>
              <a:rPr lang="en-GB" sz="2200" dirty="0" err="1">
                <a:sym typeface="Wingdings" panose="05000000000000000000" pitchFamily="2" charset="2"/>
              </a:rPr>
              <a:t>approvvigionamento</a:t>
            </a:r>
            <a:r>
              <a:rPr lang="en-GB" sz="2200" dirty="0">
                <a:sym typeface="Wingdings" panose="05000000000000000000" pitchFamily="2" charset="2"/>
              </a:rPr>
              <a:t> </a:t>
            </a:r>
            <a:r>
              <a:rPr lang="en-GB" sz="2200" dirty="0" err="1">
                <a:sym typeface="Wingdings" panose="05000000000000000000" pitchFamily="2" charset="2"/>
              </a:rPr>
              <a:t>sostenibile</a:t>
            </a:r>
            <a:endParaRPr lang="en-GB" sz="2200" dirty="0">
              <a:sym typeface="Wingdings" panose="05000000000000000000" pitchFamily="2" charset="2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Utilizzate </a:t>
            </a:r>
            <a:r>
              <a:rPr lang="en-GB" sz="2200" dirty="0">
                <a:sym typeface="Wingdings" panose="05000000000000000000" pitchFamily="2" charset="2"/>
              </a:rPr>
              <a:t>le conoscenze </a:t>
            </a:r>
            <a:r>
              <a:rPr lang="en-GB" sz="2200" dirty="0" err="1">
                <a:sym typeface="Wingdings" panose="05000000000000000000" pitchFamily="2" charset="2"/>
              </a:rPr>
              <a:t>acquisite nel </a:t>
            </a:r>
            <a:r>
              <a:rPr lang="en-GB" sz="2200" dirty="0">
                <a:sym typeface="Wingdings" panose="05000000000000000000" pitchFamily="2" charset="2"/>
              </a:rPr>
              <a:t>corso Train-the-Trainer.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ym typeface="Wingdings" panose="05000000000000000000" pitchFamily="2" charset="2"/>
              </a:rPr>
              <a:t>Utilizzate </a:t>
            </a:r>
            <a:r>
              <a:rPr lang="en-GB" sz="2200" dirty="0" err="1">
                <a:sym typeface="Wingdings" panose="05000000000000000000" pitchFamily="2" charset="2"/>
              </a:rPr>
              <a:t>esempi tratti </a:t>
            </a:r>
            <a:r>
              <a:rPr lang="en-GB" sz="2200" dirty="0">
                <a:sym typeface="Wingdings" panose="05000000000000000000" pitchFamily="2" charset="2"/>
              </a:rPr>
              <a:t>dalla pratica.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Coinvolgete</a:t>
            </a:r>
            <a:r>
              <a:rPr lang="en-GB" sz="2200" dirty="0">
                <a:sym typeface="Wingdings" panose="05000000000000000000" pitchFamily="2" charset="2"/>
              </a:rPr>
              <a:t> il </a:t>
            </a:r>
            <a:r>
              <a:rPr lang="en-GB" sz="2200" dirty="0" err="1">
                <a:sym typeface="Wingdings" panose="05000000000000000000" pitchFamily="2" charset="2"/>
              </a:rPr>
              <a:t>pubblico</a:t>
            </a:r>
            <a:r>
              <a:rPr lang="en-GB" sz="2200" dirty="0">
                <a:sym typeface="Wingdings" panose="05000000000000000000" pitchFamily="2" charset="2"/>
              </a:rPr>
              <a:t>: utilizzate </a:t>
            </a:r>
            <a:r>
              <a:rPr lang="en-GB" sz="2200" dirty="0" err="1">
                <a:sym typeface="Wingdings" panose="05000000000000000000" pitchFamily="2" charset="2"/>
              </a:rPr>
              <a:t>metodi interattivi adatti</a:t>
            </a:r>
            <a:r>
              <a:rPr lang="en-GB" sz="2200" dirty="0">
                <a:sym typeface="Wingdings" panose="05000000000000000000" pitchFamily="2" charset="2"/>
              </a:rPr>
              <a:t> a </a:t>
            </a:r>
            <a:r>
              <a:rPr lang="en-GB" sz="2200" dirty="0" err="1">
                <a:sym typeface="Wingdings" panose="05000000000000000000" pitchFamily="2" charset="2"/>
              </a:rPr>
              <a:t>studenti adulti</a:t>
            </a:r>
            <a:r>
              <a:rPr lang="en-GB" sz="2200" dirty="0">
                <a:sym typeface="Wingdings" panose="05000000000000000000" pitchFamily="2" charset="2"/>
              </a:rPr>
              <a:t>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Tenete la vostra mini-formazione davanti </a:t>
            </a:r>
            <a:r>
              <a:rPr lang="en-GB" sz="2200" dirty="0">
                <a:sym typeface="Wingdings" panose="05000000000000000000" pitchFamily="2" charset="2"/>
              </a:rPr>
              <a:t>al gruppo.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Ricevete</a:t>
            </a:r>
            <a:r>
              <a:rPr lang="en-GB" sz="2200" dirty="0">
                <a:sym typeface="Wingdings" panose="05000000000000000000" pitchFamily="2" charset="2"/>
              </a:rPr>
              <a:t> un feedback ben </a:t>
            </a:r>
            <a:r>
              <a:rPr lang="en-GB" sz="2200" dirty="0" err="1">
                <a:sym typeface="Wingdings" panose="05000000000000000000" pitchFamily="2" charset="2"/>
              </a:rPr>
              <a:t>strutturato</a:t>
            </a:r>
            <a:r>
              <a:rPr lang="en-GB" sz="2200" dirty="0">
                <a:sym typeface="Wingdings" panose="05000000000000000000" pitchFamily="2" charset="2"/>
              </a:rPr>
              <a:t>. </a:t>
            </a:r>
            <a:br>
              <a:rPr lang="en-GB" sz="2200" dirty="0"/>
            </a:br>
            <a:endParaRPr sz="22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9D06FD62-C01A-50ED-76B6-67F668C65403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40500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C81C0-FDDE-F280-90F9-13B8F5DB0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6A1F8C28-65AD-B1CA-3689-A5AF0E228C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3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en-GB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Mini-formazione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80C7D5E8-6443-18E7-7D14-D3CAA6EFDD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 lang="en-GB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Conducete</a:t>
            </a:r>
            <a:r>
              <a:rPr lang="en-GB" sz="2200" dirty="0">
                <a:sym typeface="Wingdings" panose="05000000000000000000" pitchFamily="2" charset="2"/>
              </a:rPr>
              <a:t> la </a:t>
            </a:r>
            <a:r>
              <a:rPr lang="en-GB" sz="2200" dirty="0" err="1">
                <a:sym typeface="Wingdings" panose="05000000000000000000" pitchFamily="2" charset="2"/>
              </a:rPr>
              <a:t>vostra</a:t>
            </a:r>
            <a:r>
              <a:rPr lang="en-GB" sz="2200" dirty="0">
                <a:sym typeface="Wingdings" panose="05000000000000000000" pitchFamily="2" charset="2"/>
              </a:rPr>
              <a:t> mini-</a:t>
            </a:r>
            <a:r>
              <a:rPr lang="en-GB" sz="2200" dirty="0" err="1">
                <a:sym typeface="Wingdings" panose="05000000000000000000" pitchFamily="2" charset="2"/>
              </a:rPr>
              <a:t>formazione</a:t>
            </a:r>
            <a:r>
              <a:rPr lang="en-GB" sz="2200" dirty="0">
                <a:sym typeface="Wingdings" panose="05000000000000000000" pitchFamily="2" charset="2"/>
              </a:rPr>
              <a:t> (10-15 </a:t>
            </a:r>
            <a:r>
              <a:rPr lang="en-GB" sz="2200" dirty="0" err="1">
                <a:sym typeface="Wingdings" panose="05000000000000000000" pitchFamily="2" charset="2"/>
              </a:rPr>
              <a:t>minuti</a:t>
            </a:r>
            <a:r>
              <a:rPr lang="en-GB" sz="2200" dirty="0">
                <a:sym typeface="Wingdings" panose="05000000000000000000" pitchFamily="2" charset="2"/>
              </a:rPr>
              <a:t>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>
                <a:sym typeface="Wingdings" panose="05000000000000000000" pitchFamily="2" charset="2"/>
              </a:rPr>
              <a:t>Feedback e </a:t>
            </a:r>
            <a:r>
              <a:rPr lang="en-GB" sz="2200" dirty="0" err="1">
                <a:sym typeface="Wingdings" panose="05000000000000000000" pitchFamily="2" charset="2"/>
              </a:rPr>
              <a:t>discussione</a:t>
            </a:r>
            <a:r>
              <a:rPr lang="en-GB" sz="2200" dirty="0">
                <a:sym typeface="Wingdings" panose="05000000000000000000" pitchFamily="2" charset="2"/>
              </a:rPr>
              <a:t>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 err="1">
                <a:sym typeface="Wingdings" panose="05000000000000000000" pitchFamily="2" charset="2"/>
              </a:rPr>
              <a:t>Conducete</a:t>
            </a:r>
            <a:r>
              <a:rPr lang="en-GB" sz="2200" dirty="0">
                <a:sym typeface="Wingdings" panose="05000000000000000000" pitchFamily="2" charset="2"/>
              </a:rPr>
              <a:t> </a:t>
            </a:r>
            <a:r>
              <a:rPr lang="en-GB" sz="2200" dirty="0" err="1">
                <a:sym typeface="Wingdings" panose="05000000000000000000" pitchFamily="2" charset="2"/>
              </a:rPr>
              <a:t>il</a:t>
            </a:r>
            <a:r>
              <a:rPr lang="en-GB" sz="2200" dirty="0">
                <a:sym typeface="Wingdings" panose="05000000000000000000" pitchFamily="2" charset="2"/>
              </a:rPr>
              <a:t> </a:t>
            </a:r>
            <a:r>
              <a:rPr lang="en-GB" sz="2200" dirty="0" err="1">
                <a:sym typeface="Wingdings" panose="05000000000000000000" pitchFamily="2" charset="2"/>
              </a:rPr>
              <a:t>prossimo</a:t>
            </a:r>
            <a:r>
              <a:rPr lang="en-GB" sz="2200" dirty="0">
                <a:sym typeface="Wingdings" panose="05000000000000000000" pitchFamily="2" charset="2"/>
              </a:rPr>
              <a:t> mini-</a:t>
            </a:r>
            <a:r>
              <a:rPr lang="en-GB" sz="2200" dirty="0" err="1">
                <a:sym typeface="Wingdings" panose="05000000000000000000" pitchFamily="2" charset="2"/>
              </a:rPr>
              <a:t>corso</a:t>
            </a:r>
            <a:r>
              <a:rPr lang="en-GB" sz="2200" dirty="0">
                <a:sym typeface="Wingdings" panose="05000000000000000000" pitchFamily="2" charset="2"/>
              </a:rPr>
              <a:t> di </a:t>
            </a:r>
            <a:r>
              <a:rPr lang="en-GB" sz="2200" dirty="0" err="1">
                <a:sym typeface="Wingdings" panose="05000000000000000000" pitchFamily="2" charset="2"/>
              </a:rPr>
              <a:t>formazione</a:t>
            </a:r>
            <a:r>
              <a:rPr lang="en-GB" sz="2200" dirty="0">
                <a:sym typeface="Wingdings" panose="05000000000000000000" pitchFamily="2" charset="2"/>
              </a:rPr>
              <a:t>...</a:t>
            </a:r>
            <a:endParaRPr lang="en-GB" sz="2200" dirty="0">
              <a:highlight>
                <a:srgbClr val="FFFF00"/>
              </a:highlight>
            </a:endParaRP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endParaRPr lang="de-DE" sz="2200" dirty="0"/>
          </a:p>
          <a:p>
            <a:br>
              <a:rPr lang="en-GB" sz="2200" dirty="0"/>
            </a:br>
            <a:endParaRPr sz="22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4F209CCA-6AEC-DCF0-E62B-12A4DA4494BB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697774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E85BF-651C-627B-B403-34AF7EBE6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1CA02F6E-1EDA-6EEC-E771-8B26AF9CEB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4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en-GB" noProof="0" dirty="0">
                <a:latin typeface="Aptos Serif" panose="02020604070405020304" pitchFamily="18" charset="0"/>
                <a:cs typeface="Aptos Serif" panose="02020604070405020304" pitchFamily="18" charset="0"/>
              </a:rPr>
              <a:t>Feedback e </a:t>
            </a:r>
            <a:r>
              <a:rPr lang="en-GB" noProof="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discussione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760D262D-3099-9D60-B3E3-6A37BE2BC4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 lang="en-GB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 err="1"/>
              <a:t>Compilate </a:t>
            </a:r>
            <a:r>
              <a:rPr lang="en-GB" sz="2200" dirty="0"/>
              <a:t>il </a:t>
            </a:r>
            <a:r>
              <a:rPr lang="en-GB" sz="2200" dirty="0" err="1"/>
              <a:t>questionario.</a:t>
            </a:r>
            <a:endParaRPr lang="en-GB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/>
              <a:t>Condividete i </a:t>
            </a:r>
            <a:r>
              <a:rPr lang="en-GB" sz="2200" dirty="0" err="1"/>
              <a:t>punti più importanti con </a:t>
            </a:r>
            <a:r>
              <a:rPr lang="en-GB" sz="2200" dirty="0"/>
              <a:t>il gruppo.</a:t>
            </a:r>
            <a:endParaRPr lang="de-DE" sz="2200" dirty="0"/>
          </a:p>
          <a:p>
            <a:br>
              <a:rPr lang="en-GB" sz="2200" dirty="0"/>
            </a:br>
            <a:endParaRPr sz="22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6B489043-21E1-D43B-5AFF-668E8F1A60E2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6505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A84A4-7F33-32C9-EE6B-87A02BBA1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5DAE689B-E13B-50E0-26C0-BE9A645221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5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en-GB" noProof="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Riflessione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AD1BE23A-44E3-D427-5A7E-B3AB6BEA33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endParaRPr lang="en-GB" sz="2500" dirty="0"/>
          </a:p>
          <a:p>
            <a:pPr lvl="0" algn="ctr"/>
            <a:endParaRPr lang="en-GB" sz="2500" i="1" dirty="0"/>
          </a:p>
          <a:p>
            <a:pPr lvl="0" algn="ctr"/>
            <a:r>
              <a:rPr lang="en-GB" sz="2500" i="1" dirty="0"/>
              <a:t>Cosa </a:t>
            </a:r>
            <a:r>
              <a:rPr lang="en-GB" sz="2500" i="1" dirty="0" err="1"/>
              <a:t>abbiamo imparato sulla promozione degli acquisti sostenibili</a:t>
            </a:r>
            <a:r>
              <a:rPr lang="en-GB" sz="2500" i="1" dirty="0"/>
              <a:t>?</a:t>
            </a:r>
            <a:br>
              <a:rPr lang="en-GB" sz="2500" dirty="0"/>
            </a:br>
            <a:endParaRPr sz="25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BACE868F-C490-6425-A424-3139D9F81E8D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620784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6;p15"/>
          <p:cNvSpPr txBox="1">
            <a:spLocks noGrp="1"/>
          </p:cNvSpPr>
          <p:nvPr>
            <p:ph type="title"/>
          </p:nvPr>
        </p:nvSpPr>
        <p:spPr>
          <a:xfrm>
            <a:off x="594359" y="411477"/>
            <a:ext cx="9019542" cy="3291844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Grazie per l</a:t>
            </a:r>
            <a:r>
              <a:rPr lang="mr-IN" dirty="0">
                <a:latin typeface="Aptos Serif" panose="02020604070405020304" pitchFamily="18" charset="0"/>
              </a:rPr>
              <a:t>’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attenzione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</a:p>
        </p:txBody>
      </p:sp>
      <p:pic>
        <p:nvPicPr>
          <p:cNvPr id="223" name="Google Shape;227;p15" descr="Google Shape;227;p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1865" y="4953701"/>
            <a:ext cx="5273751" cy="190429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Grafik 2" descr="Ein Bild, das Text, Screenshot, Schrift enthält.&#10;&#10;KI-generierte Inhalte können fehlerhaft sein.">
            <a:hlinkClick r:id="rId3"/>
            <a:extLst>
              <a:ext uri="{FF2B5EF4-FFF2-40B4-BE49-F238E27FC236}">
                <a16:creationId xmlns:a16="http://schemas.microsoft.com/office/drawing/2014/main" id="{78A0E790-585B-0350-2F93-CA6A736CA5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172" y="5171621"/>
            <a:ext cx="3594100" cy="14351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Benutzerdefinier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Benutzerdefinier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Benutzerdefinier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Benutzerdefinier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Macintosh PowerPoint</Application>
  <PresentationFormat>Breitbild</PresentationFormat>
  <Paragraphs>49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Aptos Serif</vt:lpstr>
      <vt:lpstr>Arial</vt:lpstr>
      <vt:lpstr>Calibri</vt:lpstr>
      <vt:lpstr>Play</vt:lpstr>
      <vt:lpstr>Wingdings</vt:lpstr>
      <vt:lpstr>Benutzerdefiniert</vt:lpstr>
      <vt:lpstr>WP4  Train the Trainer  </vt:lpstr>
      <vt:lpstr>1. Obiettivo</vt:lpstr>
      <vt:lpstr>2. Panoramica del processo</vt:lpstr>
      <vt:lpstr>3. Mini-formazione</vt:lpstr>
      <vt:lpstr>4. Feedback e discussione</vt:lpstr>
      <vt:lpstr>5. Riflessione</vt:lpstr>
      <vt:lpstr>Grazie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WP4  Train the Trainer  </dc:title>
  <dc:creator>User</dc:creator>
  <cp:keywords>, docId:3FE93EFEF1847DE04085F8CB9AA4CFA6</cp:keywords>
  <cp:lastModifiedBy>Henrieta Winklhofer</cp:lastModifiedBy>
  <cp:revision>12</cp:revision>
  <dcterms:modified xsi:type="dcterms:W3CDTF">2026-01-22T10:07:58Z</dcterms:modified>
</cp:coreProperties>
</file>