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54bhDzIwyMe/b2KUfKY2ZLpqj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501"/>
  </p:normalViewPr>
  <p:slideViewPr>
    <p:cSldViewPr snapToGrid="0">
      <p:cViewPr varScale="1">
        <p:scale>
          <a:sx n="91" d="100"/>
          <a:sy n="91" d="100"/>
        </p:scale>
        <p:origin x="31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323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.at/maeder-feiert-sonnenfest/813189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86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86" name="Google Shape;18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https://gemeindebund.at/images/uploads/downloads/2017/Projekte/Ressourceneffiziente_Gemeinde/Projekt_Ressourceneffiziente_Gemeinde_Massnahmenkatalog.pdf pagg. 41-42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Fonte immagine: https://www.umweltberatung.at/img/1400/4409.jpg</a:t>
            </a:r>
            <a:endParaRPr/>
          </a:p>
        </p:txBody>
      </p:sp>
      <p:sp>
        <p:nvSpPr>
          <p:cNvPr id="187" name="Google Shape;18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9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63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2" name="Google Shape;20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https://www.klimabuendnis.at/wp-content/uploads/2024/03/6_kbu_lf_beschaffung.pdf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Fonte immagine:</a:t>
            </a:r>
            <a:r>
              <a:rPr lang="de-DE" sz="1200" u="sng">
                <a:solidFill>
                  <a:schemeClr val="hlink"/>
                </a:solidFill>
                <a:hlinkClick r:id="rId3"/>
              </a:rPr>
              <a:t> https://www.vol.at/maeder-feiert-sonnenfest/8131894 </a:t>
            </a:r>
            <a:r>
              <a:rPr lang="de-DE" sz="1200"/>
              <a:t>Festa del sole Mäder 2023</a:t>
            </a:r>
            <a:endParaRPr/>
          </a:p>
        </p:txBody>
      </p:sp>
      <p:sp>
        <p:nvSpPr>
          <p:cNvPr id="203" name="Google Shape;20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59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616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19" name="Google Shape;21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Testo originale: Filmato </a:t>
            </a:r>
            <a:r>
              <a:rPr lang="de-DE" dirty="0" err="1"/>
              <a:t>tratto da questo sito web </a:t>
            </a:r>
            <a:r>
              <a:rPr lang="de-DE" dirty="0"/>
              <a:t>(</a:t>
            </a:r>
            <a:r>
              <a:rPr lang="de-DE" dirty="0" err="1"/>
              <a:t>dal </a:t>
            </a:r>
            <a:r>
              <a:rPr lang="de-DE" dirty="0"/>
              <a:t>minuto 18:15):</a:t>
            </a:r>
            <a:r>
              <a:rPr lang="de-DE" dirty="0" err="1"/>
              <a:t> https://www.kompass-nachhaltigkeit.de/grundlagenwissen/einblick-in-die-beschaffungspraxis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Immagine di origine: https://polizeibericht.info/ausruestung/fuhrpark/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Spiegazione: </a:t>
            </a:r>
            <a:r>
              <a:rPr lang="de-DE" sz="1200" b="0" dirty="0">
                <a:solidFill>
                  <a:srgbClr val="3F3F3F"/>
                </a:solidFill>
              </a:rPr>
              <a:t>Le </a:t>
            </a:r>
            <a:r>
              <a:rPr lang="de-DE" sz="1200" b="0" dirty="0" err="1">
                <a:solidFill>
                  <a:srgbClr val="3F3F3F"/>
                </a:solidFill>
              </a:rPr>
              <a:t>auto</a:t>
            </a:r>
            <a:r>
              <a:rPr lang="de-DE" sz="1200" b="0" dirty="0">
                <a:solidFill>
                  <a:srgbClr val="3F3F3F"/>
                </a:solidFill>
              </a:rPr>
              <a:t> di </a:t>
            </a:r>
            <a:r>
              <a:rPr lang="de-DE" sz="1200" b="0" dirty="0" err="1">
                <a:solidFill>
                  <a:srgbClr val="3F3F3F"/>
                </a:solidFill>
              </a:rPr>
              <a:t>pattuglia</a:t>
            </a:r>
            <a:r>
              <a:rPr lang="de-DE" sz="1200" b="0" dirty="0">
                <a:solidFill>
                  <a:srgbClr val="3F3F3F"/>
                </a:solidFill>
              </a:rPr>
              <a:t> della polizia </a:t>
            </a:r>
            <a:r>
              <a:rPr lang="de-DE" sz="1200" b="0" dirty="0" err="1">
                <a:solidFill>
                  <a:srgbClr val="3F3F3F"/>
                </a:solidFill>
              </a:rPr>
              <a:t>devono</a:t>
            </a:r>
            <a:r>
              <a:rPr lang="de-DE" sz="1200" b="0" dirty="0">
                <a:solidFill>
                  <a:srgbClr val="3F3F3F"/>
                </a:solidFill>
              </a:rPr>
              <a:t> </a:t>
            </a:r>
            <a:r>
              <a:rPr lang="de-DE" sz="1200" b="0" dirty="0" err="1">
                <a:solidFill>
                  <a:srgbClr val="3F3F3F"/>
                </a:solidFill>
              </a:rPr>
              <a:t>essere</a:t>
            </a:r>
            <a:r>
              <a:rPr lang="de-DE" sz="1200" b="0" dirty="0">
                <a:solidFill>
                  <a:srgbClr val="3F3F3F"/>
                </a:solidFill>
              </a:rPr>
              <a:t> </a:t>
            </a:r>
            <a:r>
              <a:rPr lang="de-DE" sz="1200" b="0" dirty="0" err="1">
                <a:solidFill>
                  <a:srgbClr val="3F3F3F"/>
                </a:solidFill>
              </a:rPr>
              <a:t>pronte</a:t>
            </a:r>
            <a:r>
              <a:rPr lang="de-DE" sz="1200" b="0" dirty="0">
                <a:solidFill>
                  <a:srgbClr val="3F3F3F"/>
                </a:solidFill>
              </a:rPr>
              <a:t> all</a:t>
            </a:r>
            <a:r>
              <a:rPr lang="mr-IN" sz="1200" b="0" dirty="0">
                <a:solidFill>
                  <a:srgbClr val="3F3F3F"/>
                </a:solidFill>
              </a:rPr>
              <a:t>’</a:t>
            </a:r>
            <a:r>
              <a:rPr lang="de-DE" sz="1200" b="0" dirty="0" err="1">
                <a:solidFill>
                  <a:srgbClr val="3F3F3F"/>
                </a:solidFill>
              </a:rPr>
              <a:t>azione</a:t>
            </a:r>
            <a:r>
              <a:rPr lang="de-DE" sz="1200" b="0" dirty="0">
                <a:solidFill>
                  <a:srgbClr val="3F3F3F"/>
                </a:solidFill>
              </a:rPr>
              <a:t> </a:t>
            </a:r>
            <a:r>
              <a:rPr lang="de-DE" sz="1200" b="0" dirty="0" err="1">
                <a:solidFill>
                  <a:srgbClr val="3F3F3F"/>
                </a:solidFill>
              </a:rPr>
              <a:t>giorno</a:t>
            </a:r>
            <a:r>
              <a:rPr lang="de-DE" sz="1200" b="0" dirty="0">
                <a:solidFill>
                  <a:srgbClr val="3F3F3F"/>
                </a:solidFill>
              </a:rPr>
              <a:t> e </a:t>
            </a:r>
            <a:r>
              <a:rPr lang="de-DE" sz="1200" b="0" dirty="0" err="1">
                <a:solidFill>
                  <a:srgbClr val="3F3F3F"/>
                </a:solidFill>
              </a:rPr>
              <a:t>notte</a:t>
            </a:r>
            <a:r>
              <a:rPr lang="de-DE" sz="1200" b="0" dirty="0">
                <a:solidFill>
                  <a:srgbClr val="3F3F3F"/>
                </a:solidFill>
              </a:rPr>
              <a:t>. </a:t>
            </a:r>
            <a:r>
              <a:rPr lang="de-DE" sz="1200" b="0" dirty="0" err="1">
                <a:solidFill>
                  <a:srgbClr val="3F3F3F"/>
                </a:solidFill>
              </a:rPr>
              <a:t>I </a:t>
            </a:r>
            <a:r>
              <a:rPr lang="de-DE" sz="1200" b="0" dirty="0">
                <a:solidFill>
                  <a:srgbClr val="3F3F3F"/>
                </a:solidFill>
              </a:rPr>
              <a:t>lunghi </a:t>
            </a:r>
            <a:r>
              <a:rPr lang="de-DE" sz="1200" b="0" dirty="0" err="1">
                <a:solidFill>
                  <a:srgbClr val="3F3F3F"/>
                </a:solidFill>
              </a:rPr>
              <a:t>tempi di ricarica delle auto elettriche richiedono un grande sforzo logistico per garantire la prontezza</a:t>
            </a:r>
            <a:r>
              <a:rPr lang="de-DE" sz="1200" b="0" dirty="0">
                <a:solidFill>
                  <a:srgbClr val="3F3F3F"/>
                </a:solidFill>
              </a:rPr>
              <a:t> operativa.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 b="0" dirty="0" err="1">
                <a:solidFill>
                  <a:srgbClr val="3F3F3F"/>
                </a:solidFill>
              </a:rPr>
              <a:t>I responsabili degli acquisti del </a:t>
            </a:r>
            <a:r>
              <a:rPr lang="de-DE" sz="1200" b="0" dirty="0">
                <a:solidFill>
                  <a:srgbClr val="3F3F3F"/>
                </a:solidFill>
              </a:rPr>
              <a:t>dipartimento di polizia di Berlino </a:t>
            </a:r>
            <a:r>
              <a:rPr lang="de-DE" sz="1200" b="0" dirty="0" err="1">
                <a:solidFill>
                  <a:srgbClr val="3F3F3F"/>
                </a:solidFill>
              </a:rPr>
              <a:t>vorrebbero vedere i certificati di produzione dei veicoli </a:t>
            </a:r>
            <a:r>
              <a:rPr lang="de-DE" sz="1200" b="0" dirty="0">
                <a:solidFill>
                  <a:srgbClr val="3F3F3F"/>
                </a:solidFill>
              </a:rPr>
              <a:t>(</a:t>
            </a:r>
            <a:r>
              <a:rPr lang="de-DE" sz="1200" b="0" dirty="0" err="1">
                <a:solidFill>
                  <a:srgbClr val="3F3F3F"/>
                </a:solidFill>
              </a:rPr>
              <a:t>sia per le auto con motore a combustione che per quelle elettriche</a:t>
            </a:r>
            <a:r>
              <a:rPr lang="de-DE" sz="1200" b="0" dirty="0">
                <a:solidFill>
                  <a:srgbClr val="3F3F3F"/>
                </a:solidFill>
              </a:rPr>
              <a:t>) in </a:t>
            </a:r>
            <a:r>
              <a:rPr lang="de-DE" sz="1200" b="0" dirty="0" err="1">
                <a:solidFill>
                  <a:srgbClr val="3F3F3F"/>
                </a:solidFill>
              </a:rPr>
              <a:t>modo da poter garantire la sostenibilità </a:t>
            </a:r>
            <a:r>
              <a:rPr lang="de-DE" sz="1200" b="0" dirty="0">
                <a:solidFill>
                  <a:srgbClr val="3F3F3F"/>
                </a:solidFill>
              </a:rPr>
              <a:t>anche </a:t>
            </a:r>
            <a:r>
              <a:rPr lang="de-DE" sz="1200" b="0" dirty="0" err="1">
                <a:solidFill>
                  <a:srgbClr val="3F3F3F"/>
                </a:solidFill>
              </a:rPr>
              <a:t>per i motori a combustione</a:t>
            </a:r>
            <a:r>
              <a:rPr lang="de-DE" sz="1200" b="0" dirty="0">
                <a:solidFill>
                  <a:srgbClr val="3F3F3F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 b="0" dirty="0" err="1">
                <a:solidFill>
                  <a:srgbClr val="3F3F3F"/>
                </a:solidFill>
              </a:rPr>
              <a:t>Oltre alle auto elettriche</a:t>
            </a:r>
            <a:r>
              <a:rPr lang="de-DE" sz="1200" b="0" dirty="0">
                <a:solidFill>
                  <a:srgbClr val="3F3F3F"/>
                </a:solidFill>
              </a:rPr>
              <a:t>, </a:t>
            </a:r>
            <a:r>
              <a:rPr lang="de-DE" sz="1200" b="0" dirty="0" err="1">
                <a:solidFill>
                  <a:srgbClr val="3F3F3F"/>
                </a:solidFill>
              </a:rPr>
              <a:t>la polizia</a:t>
            </a:r>
            <a:r>
              <a:rPr lang="de-DE" sz="1200" b="0" dirty="0">
                <a:solidFill>
                  <a:srgbClr val="3F3F3F"/>
                </a:solidFill>
              </a:rPr>
              <a:t> di Berlino </a:t>
            </a:r>
            <a:r>
              <a:rPr lang="de-DE" sz="1200" b="0" dirty="0" err="1">
                <a:solidFill>
                  <a:srgbClr val="3F3F3F"/>
                </a:solidFill>
              </a:rPr>
              <a:t>sta acquistando</a:t>
            </a:r>
            <a:r>
              <a:rPr lang="de-DE" sz="1200" b="0" dirty="0">
                <a:solidFill>
                  <a:srgbClr val="3F3F3F"/>
                </a:solidFill>
              </a:rPr>
              <a:t> anche </a:t>
            </a:r>
            <a:r>
              <a:rPr lang="de-DE" sz="1200" b="0" dirty="0" err="1">
                <a:solidFill>
                  <a:srgbClr val="3F3F3F"/>
                </a:solidFill>
              </a:rPr>
              <a:t>auto alimentate a idrogeno</a:t>
            </a:r>
            <a:r>
              <a:rPr lang="de-DE" sz="1200" b="0" dirty="0">
                <a:solidFill>
                  <a:srgbClr val="3F3F3F"/>
                </a:solidFill>
              </a:rPr>
              <a:t>.</a:t>
            </a:r>
            <a:endParaRPr sz="1200" b="0" dirty="0">
              <a:solidFill>
                <a:srgbClr val="3F3F3F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0" name="Google Shape;22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938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8" name="Google Shape;22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Spiegazione: </a:t>
            </a:r>
            <a:r>
              <a:rPr lang="de-DE" sz="1200" b="0" dirty="0">
                <a:solidFill>
                  <a:srgbClr val="3F3F3F"/>
                </a:solidFill>
              </a:rPr>
              <a:t>le </a:t>
            </a:r>
            <a:r>
              <a:rPr lang="de-DE" sz="1200" b="0" dirty="0" err="1">
                <a:solidFill>
                  <a:srgbClr val="3F3F3F"/>
                </a:solidFill>
              </a:rPr>
              <a:t>auto</a:t>
            </a:r>
            <a:r>
              <a:rPr lang="de-DE" sz="1200" b="0" dirty="0">
                <a:solidFill>
                  <a:srgbClr val="3F3F3F"/>
                </a:solidFill>
              </a:rPr>
              <a:t> di </a:t>
            </a:r>
            <a:r>
              <a:rPr lang="de-DE" sz="1200" b="0" dirty="0" err="1">
                <a:solidFill>
                  <a:srgbClr val="3F3F3F"/>
                </a:solidFill>
              </a:rPr>
              <a:t>pattuglia</a:t>
            </a:r>
            <a:r>
              <a:rPr lang="de-DE" sz="1200" b="0" dirty="0">
                <a:solidFill>
                  <a:srgbClr val="3F3F3F"/>
                </a:solidFill>
              </a:rPr>
              <a:t> della polizia </a:t>
            </a:r>
            <a:r>
              <a:rPr lang="de-DE" sz="1200" b="0" dirty="0" err="1">
                <a:solidFill>
                  <a:srgbClr val="3F3F3F"/>
                </a:solidFill>
              </a:rPr>
              <a:t>devono</a:t>
            </a:r>
            <a:r>
              <a:rPr lang="de-DE" sz="1200" b="0" dirty="0">
                <a:solidFill>
                  <a:srgbClr val="3F3F3F"/>
                </a:solidFill>
              </a:rPr>
              <a:t> </a:t>
            </a:r>
            <a:r>
              <a:rPr lang="de-DE" sz="1200" b="0" dirty="0" err="1">
                <a:solidFill>
                  <a:srgbClr val="3F3F3F"/>
                </a:solidFill>
              </a:rPr>
              <a:t>essere</a:t>
            </a:r>
            <a:r>
              <a:rPr lang="de-DE" sz="1200" b="0" dirty="0">
                <a:solidFill>
                  <a:srgbClr val="3F3F3F"/>
                </a:solidFill>
              </a:rPr>
              <a:t> </a:t>
            </a:r>
            <a:r>
              <a:rPr lang="de-DE" sz="1200" b="0" dirty="0" err="1">
                <a:solidFill>
                  <a:srgbClr val="3F3F3F"/>
                </a:solidFill>
              </a:rPr>
              <a:t>pronte</a:t>
            </a:r>
            <a:r>
              <a:rPr lang="de-DE" sz="1200" b="0" dirty="0">
                <a:solidFill>
                  <a:srgbClr val="3F3F3F"/>
                </a:solidFill>
              </a:rPr>
              <a:t> all</a:t>
            </a:r>
            <a:r>
              <a:rPr lang="mr-IN" sz="1200" b="0" dirty="0">
                <a:solidFill>
                  <a:srgbClr val="3F3F3F"/>
                </a:solidFill>
              </a:rPr>
              <a:t>’</a:t>
            </a:r>
            <a:r>
              <a:rPr lang="de-DE" sz="1200" b="0" dirty="0" err="1">
                <a:solidFill>
                  <a:srgbClr val="3F3F3F"/>
                </a:solidFill>
              </a:rPr>
              <a:t>azione</a:t>
            </a:r>
            <a:r>
              <a:rPr lang="de-DE" sz="1200" b="0" dirty="0">
                <a:solidFill>
                  <a:srgbClr val="3F3F3F"/>
                </a:solidFill>
              </a:rPr>
              <a:t> </a:t>
            </a:r>
            <a:r>
              <a:rPr lang="de-DE" sz="1200" b="0" dirty="0" err="1">
                <a:solidFill>
                  <a:srgbClr val="3F3F3F"/>
                </a:solidFill>
              </a:rPr>
              <a:t>giorno</a:t>
            </a:r>
            <a:r>
              <a:rPr lang="de-DE" sz="1200" b="0" dirty="0">
                <a:solidFill>
                  <a:srgbClr val="3F3F3F"/>
                </a:solidFill>
              </a:rPr>
              <a:t> e </a:t>
            </a:r>
            <a:r>
              <a:rPr lang="de-DE" sz="1200" b="0" dirty="0" err="1">
                <a:solidFill>
                  <a:srgbClr val="3F3F3F"/>
                </a:solidFill>
              </a:rPr>
              <a:t>notte</a:t>
            </a:r>
            <a:r>
              <a:rPr lang="de-DE" sz="1200" b="0" dirty="0">
                <a:solidFill>
                  <a:srgbClr val="3F3F3F"/>
                </a:solidFill>
              </a:rPr>
              <a:t>. </a:t>
            </a:r>
            <a:r>
              <a:rPr lang="de-DE" sz="1200" b="0" dirty="0" err="1">
                <a:solidFill>
                  <a:srgbClr val="3F3F3F"/>
                </a:solidFill>
              </a:rPr>
              <a:t>I </a:t>
            </a:r>
            <a:r>
              <a:rPr lang="de-DE" sz="1200" b="0" dirty="0">
                <a:solidFill>
                  <a:srgbClr val="3F3F3F"/>
                </a:solidFill>
              </a:rPr>
              <a:t>lunghi </a:t>
            </a:r>
            <a:r>
              <a:rPr lang="de-DE" sz="1200" b="0" dirty="0" err="1">
                <a:solidFill>
                  <a:srgbClr val="3F3F3F"/>
                </a:solidFill>
              </a:rPr>
              <a:t>tempi di ricarica delle auto elettriche richiedono un grande sforzo logistico per garantire la prontezza</a:t>
            </a:r>
            <a:r>
              <a:rPr lang="de-DE" sz="1200" b="0" dirty="0">
                <a:solidFill>
                  <a:srgbClr val="3F3F3F"/>
                </a:solidFill>
              </a:rPr>
              <a:t> operativa.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 b="0" dirty="0" err="1">
                <a:solidFill>
                  <a:srgbClr val="3F3F3F"/>
                </a:solidFill>
              </a:rPr>
              <a:t>I responsabili degli acquisti del </a:t>
            </a:r>
            <a:r>
              <a:rPr lang="de-DE" sz="1200" b="0" dirty="0">
                <a:solidFill>
                  <a:srgbClr val="3F3F3F"/>
                </a:solidFill>
              </a:rPr>
              <a:t>dipartimento di polizia di Berlino </a:t>
            </a:r>
            <a:r>
              <a:rPr lang="de-DE" sz="1200" b="0" dirty="0" err="1">
                <a:solidFill>
                  <a:srgbClr val="3F3F3F"/>
                </a:solidFill>
              </a:rPr>
              <a:t>vorrebbero vedere i certificati di produzione dei veicoli </a:t>
            </a:r>
            <a:r>
              <a:rPr lang="de-DE" sz="1200" b="0" dirty="0">
                <a:solidFill>
                  <a:srgbClr val="3F3F3F"/>
                </a:solidFill>
              </a:rPr>
              <a:t>(</a:t>
            </a:r>
            <a:r>
              <a:rPr lang="de-DE" sz="1200" b="0" dirty="0" err="1">
                <a:solidFill>
                  <a:srgbClr val="3F3F3F"/>
                </a:solidFill>
              </a:rPr>
              <a:t>sia per le auto con motore a combustione che per quelle elettriche</a:t>
            </a:r>
            <a:r>
              <a:rPr lang="de-DE" sz="1200" b="0" dirty="0">
                <a:solidFill>
                  <a:srgbClr val="3F3F3F"/>
                </a:solidFill>
              </a:rPr>
              <a:t>) in </a:t>
            </a:r>
            <a:r>
              <a:rPr lang="de-DE" sz="1200" b="0" dirty="0" err="1">
                <a:solidFill>
                  <a:srgbClr val="3F3F3F"/>
                </a:solidFill>
              </a:rPr>
              <a:t>modo da poter garantire la sostenibilità </a:t>
            </a:r>
            <a:r>
              <a:rPr lang="de-DE" sz="1200" b="0" dirty="0">
                <a:solidFill>
                  <a:srgbClr val="3F3F3F"/>
                </a:solidFill>
              </a:rPr>
              <a:t>anche </a:t>
            </a:r>
            <a:r>
              <a:rPr lang="de-DE" sz="1200" b="0" dirty="0" err="1">
                <a:solidFill>
                  <a:srgbClr val="3F3F3F"/>
                </a:solidFill>
              </a:rPr>
              <a:t>per i motori a combustione</a:t>
            </a:r>
            <a:r>
              <a:rPr lang="de-DE" sz="1200" b="0" dirty="0">
                <a:solidFill>
                  <a:srgbClr val="3F3F3F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 b="0" dirty="0" err="1">
                <a:solidFill>
                  <a:srgbClr val="3F3F3F"/>
                </a:solidFill>
              </a:rPr>
              <a:t>Oltre alle auto elettriche</a:t>
            </a:r>
            <a:r>
              <a:rPr lang="de-DE" sz="1200" b="0" dirty="0">
                <a:solidFill>
                  <a:srgbClr val="3F3F3F"/>
                </a:solidFill>
              </a:rPr>
              <a:t>, </a:t>
            </a:r>
            <a:r>
              <a:rPr lang="de-DE" sz="1200" b="0" dirty="0" err="1">
                <a:solidFill>
                  <a:srgbClr val="3F3F3F"/>
                </a:solidFill>
              </a:rPr>
              <a:t>la polizia</a:t>
            </a:r>
            <a:r>
              <a:rPr lang="de-DE" sz="1200" b="0" dirty="0">
                <a:solidFill>
                  <a:srgbClr val="3F3F3F"/>
                </a:solidFill>
              </a:rPr>
              <a:t> di Berlino </a:t>
            </a:r>
            <a:r>
              <a:rPr lang="de-DE" sz="1200" b="0" dirty="0" err="1">
                <a:solidFill>
                  <a:srgbClr val="3F3F3F"/>
                </a:solidFill>
              </a:rPr>
              <a:t>sta acquistando</a:t>
            </a:r>
            <a:r>
              <a:rPr lang="de-DE" sz="1200" b="0" dirty="0">
                <a:solidFill>
                  <a:srgbClr val="3F3F3F"/>
                </a:solidFill>
              </a:rPr>
              <a:t> anche </a:t>
            </a:r>
            <a:r>
              <a:rPr lang="de-DE" sz="1200" b="0" dirty="0" err="1">
                <a:solidFill>
                  <a:srgbClr val="3F3F3F"/>
                </a:solidFill>
              </a:rPr>
              <a:t>auto alimentate a idrogeno</a:t>
            </a:r>
            <a:r>
              <a:rPr lang="de-DE" sz="1200" b="0" dirty="0">
                <a:solidFill>
                  <a:srgbClr val="3F3F3F"/>
                </a:solidFill>
              </a:rPr>
              <a:t>.</a:t>
            </a:r>
            <a:endParaRPr sz="1200" b="0" dirty="0">
              <a:solidFill>
                <a:srgbClr val="3F3F3F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9" name="Google Shape;22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25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42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888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49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5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https://www.eineweltnetzwerkbayern.de/fileadmin/assets/Kommunen_Eine_Welt/2024_6_A/2024_-_Kommunen_Eine_Welt_-_6_A_-_EWNB.pdf pag. 36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Fonte immagine: https://www.fairtrade.net/de-de/produkte/fairtrade_produkte/sportbaelle.html</a:t>
            </a:r>
            <a:endParaRPr/>
          </a:p>
        </p:txBody>
      </p:sp>
      <p:sp>
        <p:nvSpPr>
          <p:cNvPr id="117" name="Google Shape;1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29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71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3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54" name="Google Shape;15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Testo</a:t>
            </a:r>
            <a:r>
              <a:rPr lang="de-DE" dirty="0"/>
              <a:t> originale: "ACQUISTARE IN MODO SOSTENIBILE – UNA GUIDA PER CITTÀ E COMUNI" a </a:t>
            </a:r>
            <a:r>
              <a:rPr lang="de-DE" dirty="0" err="1"/>
              <a:t>cura</a:t>
            </a:r>
            <a:r>
              <a:rPr lang="de-DE" dirty="0"/>
              <a:t> del 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MINISTERO FEDERALE DELL</a:t>
            </a:r>
            <a:r>
              <a:rPr lang="mr-I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AGRICOLTURA, DELLE FORESTE, DELL</a:t>
            </a:r>
            <a:r>
              <a:rPr lang="mr-I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 E DELLA GESTIONE DELLE RISORSE IDRICHE</a:t>
            </a:r>
            <a:r>
              <a:rPr lang="de-DE" dirty="0"/>
              <a:t>, </a:t>
            </a:r>
            <a:r>
              <a:rPr lang="de-DE" dirty="0" err="1"/>
              <a:t>pag</a:t>
            </a:r>
            <a:r>
              <a:rPr lang="de-DE" dirty="0"/>
              <a:t>. 43</a:t>
            </a:r>
            <a:br>
              <a:rPr lang="de-DE" dirty="0"/>
            </a:b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Fonte</a:t>
            </a:r>
            <a:r>
              <a:rPr lang="de-DE" dirty="0"/>
              <a:t> </a:t>
            </a:r>
            <a:r>
              <a:rPr lang="de-DE" dirty="0" err="1"/>
              <a:t>immagine</a:t>
            </a:r>
            <a:r>
              <a:rPr lang="de-DE" dirty="0"/>
              <a:t>: "ACQUISTI SOSTENIBILI – UNA GUIDA PER CITTÀ E COMUNI" a </a:t>
            </a:r>
            <a:r>
              <a:rPr lang="de-DE" dirty="0" err="1"/>
              <a:t>cura</a:t>
            </a:r>
            <a:r>
              <a:rPr lang="de-DE" dirty="0"/>
              <a:t> del 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MINISTERO FEDERALE DELL</a:t>
            </a:r>
            <a:r>
              <a:rPr lang="mr-I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AGRICOLTURA, DELLE FORESTE, DELL</a:t>
            </a:r>
            <a:r>
              <a:rPr lang="mr-I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 E DELLA GESTIONE DELLE RISORSE IDRICHE</a:t>
            </a:r>
            <a:r>
              <a:rPr lang="de-DE" dirty="0"/>
              <a:t>, </a:t>
            </a:r>
            <a:r>
              <a:rPr lang="de-DE" dirty="0" err="1"/>
              <a:t>pag</a:t>
            </a:r>
            <a:r>
              <a:rPr lang="de-DE" dirty="0"/>
              <a:t>. 43</a:t>
            </a:r>
            <a:endParaRPr dirty="0"/>
          </a:p>
        </p:txBody>
      </p:sp>
      <p:sp>
        <p:nvSpPr>
          <p:cNvPr id="155" name="Google Shape;15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2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84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70" name="Google Shape;17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https://www.kompass-nachhaltigkeit.de/kommunaler-kompass/bayern/rahmenbedingungen-nutzen#c42191036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Fonte immagine: https://www.nuernberg.de/internet/beschaffung/ekv_shop.html#_0_3</a:t>
            </a:r>
            <a:endParaRPr/>
          </a:p>
        </p:txBody>
      </p:sp>
      <p:sp>
        <p:nvSpPr>
          <p:cNvPr id="171" name="Google Shape;17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53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3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4" name="Google Shape;8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eweltnetzwerkbayern.de/fileadmin/assets/Kommunen_Eine_Welt/2024_6_A/2024_-_Kommunen_Eine_Welt_-_6_A_-_EWNB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meindebund.at/images/uploads/downloads/2017/Projekte/Ressourceneffiziente_Gemeinde/Projekt_Ressourceneffiziente_Gemeinde_Massnahmenkatalog.pdf" TargetMode="External"/><Relationship Id="rId5" Type="http://schemas.openxmlformats.org/officeDocument/2006/relationships/hyperlink" Target="https://www.kompass-nachhaltigkeit.de/grundlagenwissen/einblick-in-die-beschaffungspraxis" TargetMode="External"/><Relationship Id="rId4" Type="http://schemas.openxmlformats.org/officeDocument/2006/relationships/hyperlink" Target="https://www.kompass-nachhaltigkeit.de/kommunaler-kompass/bayern/rahmenbedingungen-nutzen#c4219103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eratung.at/img/1400/4409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l.at/maeder-feiert-sonnenfest/8131894" TargetMode="External"/><Relationship Id="rId5" Type="http://schemas.openxmlformats.org/officeDocument/2006/relationships/hyperlink" Target="https://www.nuernberg.de/internet/beschaffung/ekv_shop.html#_0_3" TargetMode="External"/><Relationship Id="rId4" Type="http://schemas.openxmlformats.org/officeDocument/2006/relationships/hyperlink" Target="https://www.fairtrade.net/de-de/produkte/fairtrade_produkte/sportbaell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6621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208304" y="2700412"/>
            <a:ext cx="480965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36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Casi di studio locali – </a:t>
            </a: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Peer Sharing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03" name="Google Shape;103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65982" y="7200034"/>
            <a:ext cx="45774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800" dirty="0" err="1">
                <a:solidFill>
                  <a:schemeClr val="lt1"/>
                </a:solidFill>
              </a:rPr>
              <a:t>Progetto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finanziato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dall'Unione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Europea</a:t>
            </a:r>
            <a:r>
              <a:rPr lang="de-DE" sz="800" dirty="0">
                <a:solidFill>
                  <a:schemeClr val="lt1"/>
                </a:solidFill>
              </a:rPr>
              <a:t>. </a:t>
            </a:r>
            <a:r>
              <a:rPr lang="de-DE" sz="800" dirty="0" err="1">
                <a:solidFill>
                  <a:schemeClr val="lt1"/>
                </a:solidFill>
              </a:rPr>
              <a:t>Tuttavia</a:t>
            </a:r>
            <a:r>
              <a:rPr lang="de-DE" sz="800" dirty="0">
                <a:solidFill>
                  <a:schemeClr val="lt1"/>
                </a:solidFill>
              </a:rPr>
              <a:t>, le </a:t>
            </a:r>
            <a:r>
              <a:rPr lang="de-DE" sz="800" dirty="0" err="1">
                <a:solidFill>
                  <a:schemeClr val="lt1"/>
                </a:solidFill>
              </a:rPr>
              <a:t>opinioni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</a:t>
            </a:r>
            <a:r>
              <a:rPr lang="de-DE" sz="800" dirty="0">
                <a:solidFill>
                  <a:schemeClr val="lt1"/>
                </a:solidFill>
              </a:rPr>
              <a:t> i </a:t>
            </a:r>
            <a:r>
              <a:rPr lang="de-DE" sz="800" dirty="0" err="1">
                <a:solidFill>
                  <a:schemeClr val="lt1"/>
                </a:solidFill>
              </a:rPr>
              <a:t>punti</a:t>
            </a:r>
            <a:r>
              <a:rPr lang="de-DE" sz="800" dirty="0">
                <a:solidFill>
                  <a:schemeClr val="lt1"/>
                </a:solidFill>
              </a:rPr>
              <a:t> di </a:t>
            </a:r>
            <a:r>
              <a:rPr lang="de-DE" sz="800" dirty="0" err="1">
                <a:solidFill>
                  <a:schemeClr val="lt1"/>
                </a:solidFill>
              </a:rPr>
              <a:t>vista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espressi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sono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esclusivamente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quelli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dell'autore</a:t>
            </a:r>
            <a:r>
              <a:rPr lang="de-DE" sz="800" dirty="0">
                <a:solidFill>
                  <a:schemeClr val="lt1"/>
                </a:solidFill>
              </a:rPr>
              <a:t> o </a:t>
            </a:r>
            <a:r>
              <a:rPr lang="de-DE" sz="800" dirty="0" err="1">
                <a:solidFill>
                  <a:schemeClr val="lt1"/>
                </a:solidFill>
              </a:rPr>
              <a:t>degli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autori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</a:t>
            </a:r>
            <a:r>
              <a:rPr lang="de-DE" sz="800" dirty="0">
                <a:solidFill>
                  <a:schemeClr val="lt1"/>
                </a:solidFill>
              </a:rPr>
              <a:t> non </a:t>
            </a:r>
            <a:r>
              <a:rPr lang="de-DE" sz="800" dirty="0" err="1">
                <a:solidFill>
                  <a:schemeClr val="lt1"/>
                </a:solidFill>
              </a:rPr>
              <a:t>riflettono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necessariamente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quelli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dell'Unione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Europea</a:t>
            </a:r>
            <a:r>
              <a:rPr lang="de-DE" sz="800" dirty="0">
                <a:solidFill>
                  <a:schemeClr val="lt1"/>
                </a:solidFill>
              </a:rPr>
              <a:t> o </a:t>
            </a:r>
            <a:r>
              <a:rPr lang="de-DE" sz="800" dirty="0" err="1">
                <a:solidFill>
                  <a:schemeClr val="lt1"/>
                </a:solidFill>
              </a:rPr>
              <a:t>dell'Agenzia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Esecutiva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Europea</a:t>
            </a:r>
            <a:r>
              <a:rPr lang="de-DE" sz="800" dirty="0">
                <a:solidFill>
                  <a:schemeClr val="lt1"/>
                </a:solidFill>
              </a:rPr>
              <a:t> per </a:t>
            </a:r>
            <a:r>
              <a:rPr lang="de-DE" sz="800" dirty="0" err="1">
                <a:solidFill>
                  <a:schemeClr val="lt1"/>
                </a:solidFill>
              </a:rPr>
              <a:t>l'Istruzione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</a:t>
            </a:r>
            <a:r>
              <a:rPr lang="de-DE" sz="800" dirty="0">
                <a:solidFill>
                  <a:schemeClr val="lt1"/>
                </a:solidFill>
              </a:rPr>
              <a:t> la </a:t>
            </a:r>
            <a:r>
              <a:rPr lang="de-DE" sz="800" dirty="0" err="1">
                <a:solidFill>
                  <a:schemeClr val="lt1"/>
                </a:solidFill>
              </a:rPr>
              <a:t>Cultura</a:t>
            </a:r>
            <a:r>
              <a:rPr lang="de-DE" sz="800" dirty="0">
                <a:solidFill>
                  <a:schemeClr val="lt1"/>
                </a:solidFill>
              </a:rPr>
              <a:t> (EACEA). </a:t>
            </a:r>
            <a:r>
              <a:rPr lang="de-DE" sz="800" dirty="0" err="1">
                <a:solidFill>
                  <a:schemeClr val="lt1"/>
                </a:solidFill>
              </a:rPr>
              <a:t>Né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l'Unione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Europea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né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l'EACEA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possono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essere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ritenute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responsabili</a:t>
            </a:r>
            <a:r>
              <a:rPr lang="de-DE" sz="800" dirty="0">
                <a:solidFill>
                  <a:schemeClr val="lt1"/>
                </a:solidFill>
              </a:rPr>
              <a:t> per </a:t>
            </a:r>
            <a:r>
              <a:rPr lang="de-DE" sz="800" dirty="0" err="1">
                <a:solidFill>
                  <a:schemeClr val="lt1"/>
                </a:solidFill>
              </a:rPr>
              <a:t>tali</a:t>
            </a:r>
            <a:r>
              <a:rPr lang="de-DE" sz="800" dirty="0">
                <a:solidFill>
                  <a:schemeClr val="lt1"/>
                </a:solidFill>
              </a:rPr>
              <a:t> </a:t>
            </a:r>
            <a:r>
              <a:rPr lang="de-DE" sz="800" dirty="0" err="1">
                <a:solidFill>
                  <a:schemeClr val="lt1"/>
                </a:solidFill>
              </a:rPr>
              <a:t>contenuti</a:t>
            </a:r>
            <a:r>
              <a:rPr lang="de-DE" sz="800" dirty="0">
                <a:solidFill>
                  <a:schemeClr val="lt1"/>
                </a:solidFill>
              </a:rPr>
              <a:t>.</a:t>
            </a:r>
            <a:endParaRPr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6208304" y="1739762"/>
            <a:ext cx="489149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Train </a:t>
            </a:r>
            <a:r>
              <a:rPr lang="de-DE" sz="1800" b="1" dirty="0" err="1">
                <a:latin typeface="Aptos" panose="020B0004020202020204" pitchFamily="34" charset="0"/>
                <a:ea typeface="Play"/>
                <a:cs typeface="Play"/>
                <a:sym typeface="Play"/>
              </a:rPr>
              <a:t>the</a:t>
            </a:r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 Trainer: </a:t>
            </a:r>
          </a:p>
          <a:p>
            <a:pPr lvl="0"/>
            <a:r>
              <a:rPr lang="de-DE" sz="1800" b="1" dirty="0" err="1">
                <a:latin typeface="Aptos" panose="020B0004020202020204" pitchFamily="34" charset="0"/>
                <a:ea typeface="Play"/>
                <a:cs typeface="Play"/>
                <a:sym typeface="Play"/>
              </a:rPr>
              <a:t>Programma</a:t>
            </a:r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 </a:t>
            </a:r>
            <a:r>
              <a:rPr lang="de-DE" sz="1800" b="1" dirty="0" err="1">
                <a:latin typeface="Aptos" panose="020B0004020202020204" pitchFamily="34" charset="0"/>
                <a:ea typeface="Play"/>
                <a:cs typeface="Play"/>
                <a:sym typeface="Play"/>
              </a:rPr>
              <a:t>formativo</a:t>
            </a:r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 per </a:t>
            </a:r>
            <a:r>
              <a:rPr lang="de-DE" sz="1800" b="1" dirty="0" err="1">
                <a:latin typeface="Aptos" panose="020B0004020202020204" pitchFamily="34" charset="0"/>
                <a:ea typeface="Play"/>
                <a:cs typeface="Play"/>
                <a:sym typeface="Play"/>
              </a:rPr>
              <a:t>approvvigionamenti</a:t>
            </a:r>
            <a:r>
              <a:rPr lang="de-DE" sz="1800" b="1" dirty="0">
                <a:latin typeface="Aptos" panose="020B0004020202020204" pitchFamily="34" charset="0"/>
                <a:ea typeface="Play"/>
                <a:cs typeface="Play"/>
                <a:sym typeface="Play"/>
              </a:rPr>
              <a:t> </a:t>
            </a:r>
            <a:r>
              <a:rPr lang="de-DE" sz="1800" b="1" dirty="0" err="1">
                <a:latin typeface="Aptos" panose="020B0004020202020204" pitchFamily="34" charset="0"/>
                <a:ea typeface="Play"/>
                <a:cs typeface="Play"/>
                <a:sym typeface="Play"/>
              </a:rPr>
              <a:t>sostenibili</a:t>
            </a:r>
            <a:endParaRPr sz="1800" b="1" i="0" u="none" strike="noStrike" cap="none" dirty="0">
              <a:solidFill>
                <a:srgbClr val="3F3F3F"/>
              </a:solidFill>
              <a:latin typeface="Aptos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3" name="Grafik 2" descr="Ein Bild, das Text, Screenshot, Schrift enthält.&#10;&#10;KI-generierte Inhalte können fehlerhaft sein.">
            <a:hlinkClick r:id="rId5"/>
            <a:extLst>
              <a:ext uri="{FF2B5EF4-FFF2-40B4-BE49-F238E27FC236}">
                <a16:creationId xmlns:a16="http://schemas.microsoft.com/office/drawing/2014/main" id="{D8E21A77-0AFC-FCE1-4400-AFE7E7435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594360" y="867327"/>
            <a:ext cx="7073766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4. Esempio pratico: coinvolgimento dei dipendenti comunali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594360" y="2867545"/>
            <a:ext cx="6320790" cy="34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70000" lnSpcReduction="20000"/>
          </a:bodyPr>
          <a:lstStyle/>
          <a:p>
            <a:pPr marL="0" lvl="0" indent="0">
              <a:lnSpc>
                <a:spcPct val="120000"/>
              </a:lnSpc>
              <a:buSzPct val="129032"/>
            </a:pPr>
            <a:r>
              <a:rPr lang="de-DE" dirty="0">
                <a:latin typeface="Aptos" panose="020B0004020202020204" pitchFamily="34" charset="0"/>
              </a:rPr>
              <a:t>Il personale addetto alle pulizie del comune di </a:t>
            </a:r>
            <a:r>
              <a:rPr lang="de-DE" dirty="0" err="1">
                <a:latin typeface="Aptos" panose="020B0004020202020204" pitchFamily="34" charset="0"/>
              </a:rPr>
              <a:t>Payerbach</a:t>
            </a:r>
            <a:r>
              <a:rPr lang="de-DE" dirty="0">
                <a:latin typeface="Aptos" panose="020B0004020202020204" pitchFamily="34" charset="0"/>
              </a:rPr>
              <a:t> (Austria) ha seguito un corso di formazione sul tema della pulizia ecologica </a:t>
            </a:r>
            <a:r>
              <a:rPr lang="de-DE" dirty="0" err="1">
                <a:latin typeface="Aptos" panose="020B0004020202020204" pitchFamily="34" charset="0"/>
              </a:rPr>
              <a:t>offerto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dall’associazione</a:t>
            </a:r>
            <a:r>
              <a:rPr lang="de-DE" dirty="0">
                <a:latin typeface="Aptos" panose="020B0004020202020204" pitchFamily="34" charset="0"/>
              </a:rPr>
              <a:t> "die umweltberatung". Il corso ha </a:t>
            </a:r>
            <a:r>
              <a:rPr lang="de-DE" dirty="0" err="1">
                <a:latin typeface="Aptos" panose="020B0004020202020204" pitchFamily="34" charset="0"/>
              </a:rPr>
              <a:t>affrontato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argomenti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sostanze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contenute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, i </a:t>
            </a:r>
            <a:r>
              <a:rPr lang="de-DE" dirty="0" err="1">
                <a:latin typeface="Aptos" panose="020B0004020202020204" pitchFamily="34" charset="0"/>
              </a:rPr>
              <a:t>dosaggi</a:t>
            </a:r>
            <a:r>
              <a:rPr lang="de-DE" dirty="0">
                <a:latin typeface="Aptos" panose="020B0004020202020204" pitchFamily="34" charset="0"/>
              </a:rPr>
              <a:t>, la </a:t>
            </a:r>
            <a:r>
              <a:rPr lang="de-DE" dirty="0" err="1">
                <a:latin typeface="Aptos" panose="020B0004020202020204" pitchFamily="34" charset="0"/>
              </a:rPr>
              <a:t>sicurezza</a:t>
            </a:r>
            <a:r>
              <a:rPr lang="de-DE" dirty="0">
                <a:latin typeface="Aptos" panose="020B0004020202020204" pitchFamily="34" charset="0"/>
              </a:rPr>
              <a:t> sul </a:t>
            </a:r>
            <a:r>
              <a:rPr lang="de-DE" dirty="0" err="1">
                <a:latin typeface="Aptos" panose="020B0004020202020204" pitchFamily="34" charset="0"/>
              </a:rPr>
              <a:t>lavoro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protezione</a:t>
            </a:r>
            <a:r>
              <a:rPr lang="de-DE" dirty="0">
                <a:latin typeface="Aptos" panose="020B0004020202020204" pitchFamily="34" charset="0"/>
              </a:rPr>
              <a:t> della pelle. In </a:t>
            </a:r>
            <a:r>
              <a:rPr lang="de-DE" dirty="0" err="1">
                <a:latin typeface="Aptos" panose="020B0004020202020204" pitchFamily="34" charset="0"/>
              </a:rPr>
              <a:t>seguito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comune ha sostituito i propri metodi e prodotti di pulizia con alternative ecocompatibili.</a:t>
            </a:r>
          </a:p>
          <a:p>
            <a:pPr marL="0" lvl="0" indent="0">
              <a:lnSpc>
                <a:spcPct val="120000"/>
              </a:lnSpc>
              <a:buSzPct val="129032"/>
            </a:pPr>
            <a:r>
              <a:rPr lang="de-DE" dirty="0">
                <a:latin typeface="Aptos" panose="020B0004020202020204" pitchFamily="34" charset="0"/>
              </a:rPr>
              <a:t>La formazione ha portato a una </a:t>
            </a:r>
            <a:r>
              <a:rPr lang="de-DE" dirty="0" err="1">
                <a:latin typeface="Aptos" panose="020B0004020202020204" pitchFamily="34" charset="0"/>
              </a:rPr>
              <a:t>maggiore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it-IT" dirty="0">
                <a:latin typeface="Aptos" panose="020B0004020202020204" pitchFamily="34" charset="0"/>
              </a:rPr>
              <a:t>consapevolezza</a:t>
            </a:r>
            <a:r>
              <a:rPr lang="de-DE" dirty="0">
                <a:latin typeface="Aptos" panose="020B0004020202020204" pitchFamily="34" charset="0"/>
              </a:rPr>
              <a:t> e </a:t>
            </a:r>
            <a:r>
              <a:rPr lang="de-DE" dirty="0" err="1">
                <a:latin typeface="Aptos" panose="020B0004020202020204" pitchFamily="34" charset="0"/>
              </a:rPr>
              <a:t>motivazione</a:t>
            </a:r>
            <a:r>
              <a:rPr lang="de-DE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interno</a:t>
            </a:r>
            <a:r>
              <a:rPr lang="de-DE" dirty="0">
                <a:latin typeface="Aptos" panose="020B0004020202020204" pitchFamily="34" charset="0"/>
              </a:rPr>
              <a:t> del team, a un approccio più responsabile alle questioni ambientali e a una significativa </a:t>
            </a:r>
            <a:r>
              <a:rPr lang="de-DE" dirty="0" err="1">
                <a:latin typeface="Aptos" panose="020B0004020202020204" pitchFamily="34" charset="0"/>
              </a:rPr>
              <a:t>riduzione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uso</a:t>
            </a:r>
            <a:r>
              <a:rPr lang="de-DE" dirty="0">
                <a:latin typeface="Aptos" panose="020B0004020202020204" pitchFamily="34" charset="0"/>
              </a:rPr>
              <a:t> di prodotti chimici. Allo stesso tempo, è stato possibile </a:t>
            </a:r>
            <a:r>
              <a:rPr lang="de-DE" dirty="0" err="1">
                <a:latin typeface="Aptos" panose="020B0004020202020204" pitchFamily="34" charset="0"/>
              </a:rPr>
              <a:t>ridurre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costo</a:t>
            </a:r>
            <a:r>
              <a:rPr lang="de-DE" dirty="0">
                <a:latin typeface="Aptos" panose="020B0004020202020204" pitchFamily="34" charset="0"/>
              </a:rPr>
              <a:t> dei prodotti per la pulizia e migliorare gli standard ecologici.</a:t>
            </a:r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192" name="Google Shape;192;p36" descr="Ein Bild, das Text, Spielzeug, Screenshot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152" r="14381"/>
          <a:stretch/>
        </p:blipFill>
        <p:spPr>
          <a:xfrm>
            <a:off x="7551865" y="1238573"/>
            <a:ext cx="4479313" cy="4380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594360" y="437155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Esercizio di gruppo: coinvolgere i collaboratori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Lavorate in gruppo e discutete le seguenti domande: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Secondo voi, qual è stato il fattore decisivo per il successo?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Quali sono le insidie da evitare?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Ci sarebbero difficoltà nel vostro comune rispetto, ad esempio, </a:t>
            </a:r>
            <a:r>
              <a:rPr lang="de-DE" dirty="0" err="1">
                <a:latin typeface="Aptos" panose="020B0004020202020204" pitchFamily="34" charset="0"/>
              </a:rPr>
              <a:t>all’adozione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buone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pratiche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 vostro comune ha già realizzato iniziative per coinvolgere i collaboratori?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sì, in cosa </a:t>
            </a:r>
            <a:r>
              <a:rPr lang="de-DE" dirty="0" err="1">
                <a:latin typeface="Aptos" panose="020B0004020202020204" pitchFamily="34" charset="0"/>
              </a:rPr>
              <a:t>consisteva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iniziativa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no, quale potrebbe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iniziativa</a:t>
            </a:r>
            <a:r>
              <a:rPr lang="de-DE" dirty="0">
                <a:latin typeface="Aptos" panose="020B0004020202020204" pitchFamily="34" charset="0"/>
              </a:rPr>
              <a:t> adeguata?</a:t>
            </a:r>
          </a:p>
        </p:txBody>
      </p:sp>
      <p:sp>
        <p:nvSpPr>
          <p:cNvPr id="199" name="Google Shape;199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594360" y="528084"/>
            <a:ext cx="609519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3700" dirty="0">
                <a:latin typeface="Aptos Serif" panose="02020604070405020304" pitchFamily="18" charset="0"/>
                <a:cs typeface="Aptos Serif" panose="02020604070405020304" pitchFamily="18" charset="0"/>
              </a:rPr>
              <a:t>5. Esempio pratico di coinvolgimento degli stakeholder</a:t>
            </a:r>
            <a:endParaRPr sz="37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594360" y="2984980"/>
            <a:ext cx="5932170" cy="324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/>
            <a:r>
              <a:rPr lang="de-DE" sz="1800" dirty="0">
                <a:latin typeface="Aptos" panose="020B0004020202020204" pitchFamily="34" charset="0"/>
              </a:rPr>
              <a:t>Da 15 anni il comune di Mäder (Austria) organizza la Festa del Sole e invita oltre 1.000 </a:t>
            </a:r>
            <a:r>
              <a:rPr lang="de-DE" sz="1800" dirty="0" err="1">
                <a:latin typeface="Aptos" panose="020B0004020202020204" pitchFamily="34" charset="0"/>
              </a:rPr>
              <a:t>comproprietari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dell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dirty="0" err="1">
                <a:latin typeface="Aptos" panose="020B0004020202020204" pitchFamily="34" charset="0"/>
              </a:rPr>
              <a:t>impianto</a:t>
            </a:r>
            <a:r>
              <a:rPr lang="de-DE" sz="1800" dirty="0">
                <a:latin typeface="Aptos" panose="020B0004020202020204" pitchFamily="34" charset="0"/>
              </a:rPr>
              <a:t> fotovoltaico installato sul tetto della scuola secondaria ÖKO. La festa </a:t>
            </a:r>
            <a:r>
              <a:rPr lang="de-DE" sz="1800" dirty="0" err="1">
                <a:latin typeface="Aptos" panose="020B0004020202020204" pitchFamily="34" charset="0"/>
              </a:rPr>
              <a:t>promuove</a:t>
            </a:r>
            <a:r>
              <a:rPr lang="de-DE" sz="1800" dirty="0">
                <a:latin typeface="Aptos" panose="020B0004020202020204" pitchFamily="34" charset="0"/>
              </a:rPr>
              <a:t> 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dirty="0" err="1">
                <a:latin typeface="Aptos" panose="020B0004020202020204" pitchFamily="34" charset="0"/>
              </a:rPr>
              <a:t>educazione</a:t>
            </a:r>
            <a:r>
              <a:rPr lang="de-DE" sz="1800" dirty="0">
                <a:latin typeface="Aptos" panose="020B0004020202020204" pitchFamily="34" charset="0"/>
              </a:rPr>
              <a:t> ambientale e viene organizzata ogni anno da </a:t>
            </a:r>
            <a:r>
              <a:rPr lang="de-DE" sz="1800" dirty="0" err="1">
                <a:latin typeface="Aptos" panose="020B0004020202020204" pitchFamily="34" charset="0"/>
              </a:rPr>
              <a:t>una</a:t>
            </a:r>
            <a:r>
              <a:rPr lang="de-DE" sz="1800" dirty="0">
                <a:latin typeface="Aptos" panose="020B0004020202020204" pitchFamily="34" charset="0"/>
              </a:rPr>
              <a:t> delle </a:t>
            </a:r>
            <a:r>
              <a:rPr lang="de-DE" sz="1800" dirty="0" err="1">
                <a:latin typeface="Aptos" panose="020B0004020202020204" pitchFamily="34" charset="0"/>
              </a:rPr>
              <a:t>associazione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attive</a:t>
            </a:r>
            <a:r>
              <a:rPr lang="de-DE" sz="1800" dirty="0">
                <a:latin typeface="Aptos" panose="020B0004020202020204" pitchFamily="34" charset="0"/>
              </a:rPr>
              <a:t> a Mäder </a:t>
            </a:r>
            <a:r>
              <a:rPr lang="de-DE" sz="1800" dirty="0" err="1">
                <a:latin typeface="Aptos" panose="020B0004020202020204" pitchFamily="34" charset="0"/>
              </a:rPr>
              <a:t>con</a:t>
            </a:r>
            <a:r>
              <a:rPr lang="de-DE" sz="1800" dirty="0">
                <a:latin typeface="Aptos" panose="020B0004020202020204" pitchFamily="34" charset="0"/>
              </a:rPr>
              <a:t> 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de-DE" sz="1800" dirty="0" err="1">
                <a:latin typeface="Aptos" panose="020B0004020202020204" pitchFamily="34" charset="0"/>
              </a:rPr>
              <a:t>offerta</a:t>
            </a:r>
            <a:r>
              <a:rPr lang="de-DE" sz="1800" dirty="0">
                <a:latin typeface="Aptos" panose="020B0004020202020204" pitchFamily="34" charset="0"/>
              </a:rPr>
              <a:t> di </a:t>
            </a:r>
            <a:r>
              <a:rPr lang="de-DE" sz="1800" dirty="0" err="1">
                <a:latin typeface="Aptos" panose="020B0004020202020204" pitchFamily="34" charset="0"/>
              </a:rPr>
              <a:t>prodotti</a:t>
            </a:r>
            <a:r>
              <a:rPr lang="de-DE" sz="1800" dirty="0">
                <a:latin typeface="Aptos" panose="020B0004020202020204" pitchFamily="34" charset="0"/>
              </a:rPr>
              <a:t> biologici e regionali.</a:t>
            </a:r>
          </a:p>
          <a:p>
            <a:pPr marL="0" lvl="0" indent="0"/>
            <a:r>
              <a:rPr lang="de-DE" sz="1800" dirty="0">
                <a:latin typeface="Aptos" panose="020B0004020202020204" pitchFamily="34" charset="0"/>
              </a:rPr>
              <a:t>Il </a:t>
            </a:r>
            <a:r>
              <a:rPr lang="de-DE" sz="1800" dirty="0" err="1">
                <a:latin typeface="Aptos" panose="020B0004020202020204" pitchFamily="34" charset="0"/>
              </a:rPr>
              <a:t>luogo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può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essere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raggiunto</a:t>
            </a:r>
            <a:r>
              <a:rPr lang="de-DE" sz="1800" dirty="0">
                <a:latin typeface="Aptos" panose="020B0004020202020204" pitchFamily="34" charset="0"/>
              </a:rPr>
              <a:t> in </a:t>
            </a:r>
            <a:r>
              <a:rPr lang="de-DE" sz="1800" dirty="0" err="1">
                <a:latin typeface="Aptos" panose="020B0004020202020204" pitchFamily="34" charset="0"/>
              </a:rPr>
              <a:t>modo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ecologico</a:t>
            </a:r>
            <a:r>
              <a:rPr lang="de-DE" sz="1800" dirty="0">
                <a:latin typeface="Aptos" panose="020B0004020202020204" pitchFamily="34" charset="0"/>
              </a:rPr>
              <a:t>, a </a:t>
            </a:r>
            <a:r>
              <a:rPr lang="de-DE" sz="1800" dirty="0" err="1">
                <a:latin typeface="Aptos" panose="020B0004020202020204" pitchFamily="34" charset="0"/>
              </a:rPr>
              <a:t>piedi</a:t>
            </a:r>
            <a:r>
              <a:rPr lang="de-DE" sz="1800" dirty="0">
                <a:latin typeface="Aptos" panose="020B0004020202020204" pitchFamily="34" charset="0"/>
              </a:rPr>
              <a:t>, in </a:t>
            </a:r>
            <a:r>
              <a:rPr lang="de-DE" sz="1800" dirty="0" err="1">
                <a:latin typeface="Aptos" panose="020B0004020202020204" pitchFamily="34" charset="0"/>
              </a:rPr>
              <a:t>bicicletta</a:t>
            </a:r>
            <a:r>
              <a:rPr lang="de-DE" sz="1800" dirty="0">
                <a:latin typeface="Aptos" panose="020B0004020202020204" pitchFamily="34" charset="0"/>
              </a:rPr>
              <a:t> o </a:t>
            </a:r>
            <a:r>
              <a:rPr lang="de-DE" sz="1800" dirty="0" err="1">
                <a:latin typeface="Aptos" panose="020B0004020202020204" pitchFamily="34" charset="0"/>
              </a:rPr>
              <a:t>con</a:t>
            </a:r>
            <a:r>
              <a:rPr lang="de-DE" sz="1800" dirty="0">
                <a:latin typeface="Aptos" panose="020B0004020202020204" pitchFamily="34" charset="0"/>
              </a:rPr>
              <a:t> i </a:t>
            </a:r>
            <a:r>
              <a:rPr lang="de-DE" sz="1800" dirty="0" err="1">
                <a:latin typeface="Aptos" panose="020B0004020202020204" pitchFamily="34" charset="0"/>
              </a:rPr>
              <a:t>mezzi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pubblici</a:t>
            </a:r>
            <a:r>
              <a:rPr lang="de-DE" sz="1800" dirty="0">
                <a:latin typeface="Aptos" panose="020B0004020202020204" pitchFamily="34" charset="0"/>
              </a:rPr>
              <a:t>. Grazie al </a:t>
            </a:r>
            <a:r>
              <a:rPr lang="de-DE" sz="1800" dirty="0" err="1">
                <a:latin typeface="Aptos" panose="020B0004020202020204" pitchFamily="34" charset="0"/>
              </a:rPr>
              <a:t>parcheggio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gratuito</a:t>
            </a:r>
            <a:r>
              <a:rPr lang="de-DE" sz="1800" dirty="0">
                <a:latin typeface="Aptos" panose="020B0004020202020204" pitchFamily="34" charset="0"/>
              </a:rPr>
              <a:t> per </a:t>
            </a:r>
            <a:r>
              <a:rPr lang="de-DE" sz="1800" dirty="0" err="1">
                <a:latin typeface="Aptos" panose="020B0004020202020204" pitchFamily="34" charset="0"/>
              </a:rPr>
              <a:t>biciclette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e</a:t>
            </a:r>
            <a:r>
              <a:rPr lang="de-DE" sz="1800" dirty="0">
                <a:latin typeface="Aptos" panose="020B0004020202020204" pitchFamily="34" charset="0"/>
              </a:rPr>
              <a:t> al </a:t>
            </a:r>
            <a:r>
              <a:rPr lang="de-DE" sz="1800" dirty="0" err="1">
                <a:latin typeface="Aptos" panose="020B0004020202020204" pitchFamily="34" charset="0"/>
              </a:rPr>
              <a:t>trasporto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pubblico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gratuito</a:t>
            </a:r>
            <a:r>
              <a:rPr lang="de-DE" sz="1800" dirty="0">
                <a:latin typeface="Aptos" panose="020B0004020202020204" pitchFamily="34" charset="0"/>
              </a:rPr>
              <a:t>, non </a:t>
            </a:r>
            <a:r>
              <a:rPr lang="de-DE" sz="1800" dirty="0" err="1">
                <a:latin typeface="Aptos" panose="020B0004020202020204" pitchFamily="34" charset="0"/>
              </a:rPr>
              <a:t>sono</a:t>
            </a:r>
            <a:r>
              <a:rPr lang="de-DE" sz="1800" dirty="0">
                <a:latin typeface="Aptos" panose="020B0004020202020204" pitchFamily="34" charset="0"/>
              </a:rPr>
              <a:t> più </a:t>
            </a:r>
            <a:r>
              <a:rPr lang="de-DE" sz="1800" dirty="0" err="1">
                <a:latin typeface="Aptos" panose="020B0004020202020204" pitchFamily="34" charset="0"/>
              </a:rPr>
              <a:t>necessari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parcheggi</a:t>
            </a:r>
            <a:r>
              <a:rPr lang="de-DE" sz="1800" dirty="0">
                <a:latin typeface="Aptos" panose="020B0004020202020204" pitchFamily="34" charset="0"/>
              </a:rPr>
              <a:t> per </a:t>
            </a:r>
            <a:r>
              <a:rPr lang="de-DE" sz="1800" dirty="0" err="1">
                <a:latin typeface="Aptos" panose="020B0004020202020204" pitchFamily="34" charset="0"/>
              </a:rPr>
              <a:t>auto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  <a:endParaRPr sz="1800" dirty="0">
              <a:latin typeface="Aptos" panose="020B0004020202020204" pitchFamily="34" charset="0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10409275" y="6457880"/>
            <a:ext cx="1552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Sonnenfest Mäder 2023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vol.at</a:t>
            </a:r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pic>
        <p:nvPicPr>
          <p:cNvPr id="209" name="Google Shape;209;p38" descr="Ein Bild, das draußen, Himmel, Gebäude, Schuhwerk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4216" r="23775"/>
          <a:stretch/>
        </p:blipFill>
        <p:spPr>
          <a:xfrm>
            <a:off x="7063952" y="213005"/>
            <a:ext cx="4897678" cy="560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594360" y="437155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Esercizio di gruppo: coinvolgimento dei gruppi di interesse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Lavorate in gruppo e discutete le seguenti domande: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Secondo voi, qual è stato il fattore decisivo per il successo?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Quali sono le insidie da evitare?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Ci sarebbero difficoltà nel vostro comune rispetto, ad esempio, </a:t>
            </a:r>
            <a:r>
              <a:rPr lang="de-DE" dirty="0" err="1">
                <a:latin typeface="Aptos" panose="020B0004020202020204" pitchFamily="34" charset="0"/>
              </a:rPr>
              <a:t>all’adozione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buone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pratiche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 vostro comune ha già realizzato iniziative per il coinvolgimento dei gruppi di interesse?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sì, in cosa </a:t>
            </a:r>
            <a:r>
              <a:rPr lang="de-DE" dirty="0" err="1">
                <a:latin typeface="Aptos" panose="020B0004020202020204" pitchFamily="34" charset="0"/>
              </a:rPr>
              <a:t>consisteva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iniziativa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no, quale potrebbe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iniziativa</a:t>
            </a:r>
            <a:r>
              <a:rPr lang="de-DE" dirty="0">
                <a:latin typeface="Aptos" panose="020B0004020202020204" pitchFamily="34" charset="0"/>
              </a:rPr>
              <a:t> adeguata?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16" name="Google Shape;216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594359" y="525780"/>
            <a:ext cx="10009473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6. Esempio pratico: 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delle auto elettriche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622870" cy="405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La polizia di Berlino ha acquistato delle auto elettriche, ma gli utenti non ne sono del tutto soddisfatti.</a:t>
            </a:r>
          </a:p>
          <a:p>
            <a:pPr marL="0" lvl="0" indent="0">
              <a:lnSpc>
                <a:spcPct val="100000"/>
              </a:lnSpc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Quali potrebbero essere i rischi?</a:t>
            </a:r>
          </a:p>
        </p:txBody>
      </p:sp>
      <p:sp>
        <p:nvSpPr>
          <p:cNvPr id="224" name="Google Shape;224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pic>
        <p:nvPicPr>
          <p:cNvPr id="225" name="Google Shape;225;p40" descr="Ein Bild, das Landfahrzeug, Fahrzeug, Transport, Rad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511" y="2645414"/>
            <a:ext cx="4451912" cy="282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425395" y="584005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Esercizio di gruppo: 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delle auto elettriche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514847" y="2621693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Lavorate in gruppo e discutete le seguenti domande: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Quali sono, secondo voi, i rischi </a:t>
            </a:r>
            <a:r>
              <a:rPr lang="de-DE" dirty="0" err="1">
                <a:latin typeface="Aptos" panose="020B0004020202020204" pitchFamily="34" charset="0"/>
              </a:rPr>
              <a:t>legati</a:t>
            </a:r>
            <a:r>
              <a:rPr lang="de-DE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acquisto</a:t>
            </a:r>
            <a:r>
              <a:rPr lang="de-DE" dirty="0">
                <a:latin typeface="Aptos" panose="020B0004020202020204" pitchFamily="34" charset="0"/>
              </a:rPr>
              <a:t> di auto elettriche da parte della polizia di Berlino?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Come si possono affrontare questi rischi?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Ci sarebbero </a:t>
            </a:r>
            <a:r>
              <a:rPr lang="de-DE" dirty="0" err="1">
                <a:latin typeface="Aptos" panose="020B0004020202020204" pitchFamily="34" charset="0"/>
              </a:rPr>
              <a:t>difficoltà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acquisto</a:t>
            </a:r>
            <a:r>
              <a:rPr lang="de-DE" dirty="0">
                <a:latin typeface="Aptos" panose="020B0004020202020204" pitchFamily="34" charset="0"/>
              </a:rPr>
              <a:t> di auto elettriche nel vostro comune?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rischi</a:t>
            </a:r>
            <a:r>
              <a:rPr lang="de-DE" dirty="0">
                <a:latin typeface="Aptos" panose="020B0004020202020204" pitchFamily="34" charset="0"/>
              </a:rPr>
              <a:t> ha </a:t>
            </a:r>
            <a:r>
              <a:rPr lang="de-DE" dirty="0" err="1">
                <a:latin typeface="Aptos" panose="020B0004020202020204" pitchFamily="34" charset="0"/>
              </a:rPr>
              <a:t>comportato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approvvigionamento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vostro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Quali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possibili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secondo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voi</a:t>
            </a:r>
            <a:r>
              <a:rPr lang="de-DE" dirty="0">
                <a:latin typeface="Aptos" panose="020B0004020202020204" pitchFamily="34" charset="0"/>
              </a:rPr>
              <a:t>?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33" name="Google Shape;233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l’attenzione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40" name="Google Shape;240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1263" y="4950064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-306552" y="7151751"/>
            <a:ext cx="50113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Finanziato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Europea. Le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opinioni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i punti di vista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espressi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tuttavia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esclusivamente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autori e non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riflettono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necessariamente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 o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Esecutiva per 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Istruzione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la Cultura (EACEA).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EACEA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ritenute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responsabili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 descr="Ein Bild, das Text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D3F6D55E-1678-4088-AADD-FCE14E5F6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/>
              <a:t>Riferimenti bibliografici Testo:</a:t>
            </a:r>
            <a:endParaRPr dirty="0"/>
          </a:p>
        </p:txBody>
      </p:sp>
      <p:sp>
        <p:nvSpPr>
          <p:cNvPr id="248" name="Google Shape;248;p44"/>
          <p:cNvSpPr txBox="1">
            <a:spLocks noGrp="1"/>
          </p:cNvSpPr>
          <p:nvPr>
            <p:ph type="body" idx="1"/>
          </p:nvPr>
        </p:nvSpPr>
        <p:spPr>
          <a:xfrm>
            <a:off x="594360" y="1988665"/>
            <a:ext cx="11131475" cy="40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55000" lnSpcReduction="20000"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1"/>
              <a:buFont typeface="Arial"/>
              <a:buChar char="•"/>
            </a:pPr>
            <a:r>
              <a:rPr lang="de-DE" sz="2000" dirty="0"/>
              <a:t>"</a:t>
            </a:r>
            <a:r>
              <a:rPr lang="de-DE" sz="2000" dirty="0" err="1"/>
              <a:t>Comuni</a:t>
            </a:r>
            <a:r>
              <a:rPr lang="de-DE" sz="2000" dirty="0"/>
              <a:t> </a:t>
            </a:r>
            <a:r>
              <a:rPr lang="de-DE" sz="2000" dirty="0" err="1"/>
              <a:t>e</a:t>
            </a:r>
            <a:r>
              <a:rPr lang="de-DE" sz="2000" dirty="0"/>
              <a:t> </a:t>
            </a:r>
            <a:r>
              <a:rPr lang="de-DE" sz="2000" dirty="0" err="1"/>
              <a:t>Un</a:t>
            </a:r>
            <a:r>
              <a:rPr lang="de-DE" sz="2000" dirty="0"/>
              <a:t> </a:t>
            </a:r>
            <a:r>
              <a:rPr lang="de-DE" sz="2000" dirty="0" err="1"/>
              <a:t>Mondo</a:t>
            </a:r>
            <a:r>
              <a:rPr lang="de-DE" sz="2000" dirty="0"/>
              <a:t> Solo –</a:t>
            </a:r>
            <a:r>
              <a:rPr lang="de-DE" sz="2000" dirty="0" err="1"/>
              <a:t>Guida</a:t>
            </a:r>
            <a:r>
              <a:rPr lang="de-DE" sz="2000" dirty="0"/>
              <a:t> per </a:t>
            </a:r>
            <a:r>
              <a:rPr lang="de-DE" sz="2000" dirty="0" err="1"/>
              <a:t>attività</a:t>
            </a:r>
            <a:r>
              <a:rPr lang="de-DE" sz="2000" dirty="0"/>
              <a:t> </a:t>
            </a:r>
            <a:r>
              <a:rPr lang="de-DE" sz="2000" dirty="0" err="1"/>
              <a:t>comunali</a:t>
            </a:r>
            <a:r>
              <a:rPr lang="de-DE" sz="2000" dirty="0"/>
              <a:t> sul </a:t>
            </a:r>
            <a:r>
              <a:rPr lang="de-DE" sz="2000" dirty="0" err="1"/>
              <a:t>tema</a:t>
            </a:r>
            <a:r>
              <a:rPr lang="de-DE" sz="2000" dirty="0"/>
              <a:t> «</a:t>
            </a:r>
            <a:r>
              <a:rPr lang="de-DE" sz="2000" dirty="0" err="1"/>
              <a:t>Un</a:t>
            </a:r>
            <a:r>
              <a:rPr lang="de-DE" sz="2000" dirty="0"/>
              <a:t> </a:t>
            </a:r>
            <a:r>
              <a:rPr lang="de-DE" sz="2000" dirty="0" err="1"/>
              <a:t>Mondo</a:t>
            </a:r>
            <a:r>
              <a:rPr lang="de-DE" sz="2000" dirty="0"/>
              <a:t> Solo» in </a:t>
            </a:r>
            <a:r>
              <a:rPr lang="de-DE" sz="2000" dirty="0" err="1"/>
              <a:t>Baviera</a:t>
            </a:r>
            <a:r>
              <a:rPr lang="de-DE" sz="2000" dirty="0"/>
              <a:t>" Dr. Alexander </a:t>
            </a:r>
            <a:r>
              <a:rPr lang="de-DE" sz="2000" dirty="0" err="1"/>
              <a:t>Fonari</a:t>
            </a:r>
            <a:r>
              <a:rPr lang="de-DE" sz="2000" dirty="0"/>
              <a:t>, Vivien Führ </a:t>
            </a:r>
            <a:r>
              <a:rPr lang="de-DE" sz="2000" dirty="0" err="1"/>
              <a:t>e</a:t>
            </a:r>
            <a:r>
              <a:rPr lang="de-DE" sz="2000" dirty="0"/>
              <a:t> Norbert Stamm per Eine Welt Netzwerk Bayern e.V. 6a </a:t>
            </a:r>
            <a:r>
              <a:rPr lang="de-DE" sz="2000" dirty="0" err="1"/>
              <a:t>edizione</a:t>
            </a:r>
            <a:r>
              <a:rPr lang="de-DE" sz="2000" dirty="0"/>
              <a:t>, Augusta 2024. </a:t>
            </a:r>
            <a:r>
              <a:rPr lang="de-DE" sz="2000" dirty="0" err="1"/>
              <a:t>Pag</a:t>
            </a:r>
            <a:r>
              <a:rPr lang="de-DE" sz="2000" dirty="0"/>
              <a:t>. 36. </a:t>
            </a:r>
            <a:r>
              <a:rPr lang="de-DE" sz="2000" dirty="0" err="1"/>
              <a:t>Disponibile</a:t>
            </a:r>
            <a:r>
              <a:rPr lang="de-DE" sz="2000" dirty="0"/>
              <a:t> online:</a:t>
            </a:r>
            <a:r>
              <a:rPr lang="de-DE" sz="2000" u="sng" dirty="0">
                <a:solidFill>
                  <a:schemeClr val="hlink"/>
                </a:solidFill>
                <a:hlinkClick r:id="rId3"/>
              </a:rPr>
              <a:t> https://www.eineweltnetzwerkbayern.de/fileadmin/assets/Kommunen_Eine_Welt/2024_6_A/2024_-_Kommunen_Eine_Welt_-_6_A_-_EWNB.pdf</a:t>
            </a:r>
            <a:r>
              <a:rPr lang="de-DE" sz="2000" dirty="0"/>
              <a:t>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1"/>
              <a:buFont typeface="Arial"/>
              <a:buChar char="•"/>
            </a:pPr>
            <a:r>
              <a:rPr lang="de-DE" sz="2000" dirty="0"/>
              <a:t>Kompass Nachhaltigkeit "</a:t>
            </a:r>
            <a:r>
              <a:rPr lang="de-DE" sz="2000" dirty="0" err="1"/>
              <a:t>Norimberga</a:t>
            </a:r>
            <a:r>
              <a:rPr lang="de-DE" sz="2000" dirty="0"/>
              <a:t> - </a:t>
            </a:r>
            <a:r>
              <a:rPr lang="de-DE" sz="2000" dirty="0" err="1"/>
              <a:t>Sistema</a:t>
            </a:r>
            <a:r>
              <a:rPr lang="de-DE" sz="2000" dirty="0"/>
              <a:t> </a:t>
            </a:r>
            <a:r>
              <a:rPr lang="de-DE" sz="2000" dirty="0" err="1"/>
              <a:t>elettronico</a:t>
            </a:r>
            <a:r>
              <a:rPr lang="de-DE" sz="2000" dirty="0"/>
              <a:t> di </a:t>
            </a:r>
            <a:r>
              <a:rPr lang="de-DE" sz="2000" dirty="0" err="1"/>
              <a:t>acquisto</a:t>
            </a:r>
            <a:r>
              <a:rPr lang="de-DE" sz="2000" dirty="0"/>
              <a:t> per la </a:t>
            </a:r>
            <a:r>
              <a:rPr lang="de-DE" sz="2000" dirty="0" err="1"/>
              <a:t>gestione</a:t>
            </a:r>
            <a:r>
              <a:rPr lang="de-DE" sz="2000" dirty="0"/>
              <a:t> </a:t>
            </a:r>
            <a:r>
              <a:rPr lang="de-DE" sz="2000" dirty="0" err="1"/>
              <a:t>degli</a:t>
            </a:r>
            <a:r>
              <a:rPr lang="de-DE" sz="2000" dirty="0"/>
              <a:t> </a:t>
            </a:r>
            <a:r>
              <a:rPr lang="de-DE" sz="2000" dirty="0" err="1"/>
              <a:t>appalti</a:t>
            </a:r>
            <a:r>
              <a:rPr lang="de-DE" sz="2000" dirty="0"/>
              <a:t> </a:t>
            </a:r>
            <a:r>
              <a:rPr lang="de-DE" sz="2000" dirty="0" err="1"/>
              <a:t>sostenibili</a:t>
            </a:r>
            <a:r>
              <a:rPr lang="de-DE" sz="2000" dirty="0"/>
              <a:t> (2023)". </a:t>
            </a:r>
            <a:r>
              <a:rPr lang="de-DE" sz="2000" dirty="0" err="1"/>
              <a:t>Disponibile</a:t>
            </a:r>
            <a:r>
              <a:rPr lang="de-DE" sz="2000" dirty="0"/>
              <a:t> online:</a:t>
            </a:r>
            <a:r>
              <a:rPr lang="de-DE" sz="2000" u="sng" dirty="0">
                <a:solidFill>
                  <a:schemeClr val="hlink"/>
                </a:solidFill>
                <a:hlinkClick r:id="rId4"/>
              </a:rPr>
              <a:t> https://www.kompass-nachhaltigkeit.de/kommunaler-kompass/bayern/rahmenbedingungen-nutzen#c42191036</a:t>
            </a:r>
            <a:endParaRPr sz="2000"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1"/>
              <a:buFont typeface="Arial"/>
              <a:buChar char="•"/>
            </a:pPr>
            <a:r>
              <a:rPr lang="de-DE" sz="2000" dirty="0" err="1"/>
              <a:t>Bussola</a:t>
            </a:r>
            <a:r>
              <a:rPr lang="de-DE" sz="2000" dirty="0"/>
              <a:t> della </a:t>
            </a:r>
            <a:r>
              <a:rPr lang="de-DE" sz="2000" dirty="0" err="1"/>
              <a:t>sostenibilità</a:t>
            </a:r>
            <a:r>
              <a:rPr lang="de-DE" sz="2000" dirty="0"/>
              <a:t>, </a:t>
            </a:r>
            <a:r>
              <a:rPr lang="de-DE" sz="2000" dirty="0" err="1"/>
              <a:t>filmato</a:t>
            </a:r>
            <a:r>
              <a:rPr lang="de-DE" sz="2000" dirty="0"/>
              <a:t> "Einblicke in die Beschaffungspraxis" (</a:t>
            </a:r>
            <a:r>
              <a:rPr lang="de-DE" sz="2000" dirty="0" err="1"/>
              <a:t>Approfondimenti</a:t>
            </a:r>
            <a:r>
              <a:rPr lang="de-DE" sz="2000" dirty="0"/>
              <a:t> </a:t>
            </a:r>
            <a:r>
              <a:rPr lang="de-DE" sz="2000" dirty="0" err="1"/>
              <a:t>sulle</a:t>
            </a:r>
            <a:r>
              <a:rPr lang="de-DE" sz="2000" dirty="0"/>
              <a:t> </a:t>
            </a:r>
            <a:r>
              <a:rPr lang="de-DE" sz="2000" dirty="0" err="1"/>
              <a:t>pratiche</a:t>
            </a:r>
            <a:r>
              <a:rPr lang="de-DE" sz="2000" dirty="0"/>
              <a:t> di </a:t>
            </a:r>
            <a:r>
              <a:rPr lang="de-DE" sz="2000" dirty="0" err="1"/>
              <a:t>approvvigionamento</a:t>
            </a:r>
            <a:r>
              <a:rPr lang="de-DE" sz="2000" dirty="0"/>
              <a:t>). </a:t>
            </a:r>
            <a:r>
              <a:rPr lang="de-DE" sz="2000" dirty="0" err="1"/>
              <a:t>Disponibile</a:t>
            </a:r>
            <a:r>
              <a:rPr lang="de-DE" sz="2000" dirty="0"/>
              <a:t> online:</a:t>
            </a:r>
            <a:r>
              <a:rPr lang="de-DE" sz="2000" u="sng" dirty="0">
                <a:solidFill>
                  <a:schemeClr val="hlink"/>
                </a:solidFill>
                <a:hlinkClick r:id="rId5"/>
              </a:rPr>
              <a:t> https://www.kompass-nachhaltigkeit.de/grundlagenwissen/einblick-in-die-beschaffungspraxis</a:t>
            </a:r>
            <a:r>
              <a:rPr lang="de-DE" sz="2000" dirty="0"/>
              <a:t>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1"/>
              <a:buFont typeface="Arial"/>
              <a:buChar char="•"/>
            </a:pPr>
            <a:r>
              <a:rPr lang="de-DE" sz="2000" dirty="0" err="1"/>
              <a:t>Guida</a:t>
            </a:r>
            <a:r>
              <a:rPr lang="de-DE" sz="2000" dirty="0"/>
              <a:t> "</a:t>
            </a:r>
            <a:r>
              <a:rPr lang="de-DE" sz="2000" dirty="0" err="1"/>
              <a:t>Protezione</a:t>
            </a:r>
            <a:r>
              <a:rPr lang="de-DE" sz="2000" dirty="0"/>
              <a:t> del </a:t>
            </a:r>
            <a:r>
              <a:rPr lang="de-DE" sz="2000" dirty="0" err="1"/>
              <a:t>clima</a:t>
            </a:r>
            <a:r>
              <a:rPr lang="de-DE" sz="2000" dirty="0"/>
              <a:t> </a:t>
            </a:r>
            <a:r>
              <a:rPr lang="de-DE" sz="2000" dirty="0" err="1"/>
              <a:t>nei</a:t>
            </a:r>
            <a:r>
              <a:rPr lang="de-DE" sz="2000" dirty="0"/>
              <a:t> </a:t>
            </a:r>
            <a:r>
              <a:rPr lang="de-DE" sz="2000" dirty="0" err="1"/>
              <a:t>comuni</a:t>
            </a:r>
            <a:r>
              <a:rPr lang="de-DE" sz="2000" dirty="0"/>
              <a:t>", </a:t>
            </a:r>
            <a:r>
              <a:rPr lang="de-DE" sz="2000" dirty="0" err="1"/>
              <a:t>capitolo</a:t>
            </a:r>
            <a:r>
              <a:rPr lang="de-DE" sz="2000" dirty="0"/>
              <a:t> "</a:t>
            </a:r>
            <a:r>
              <a:rPr lang="de-DE" sz="2000" dirty="0" err="1"/>
              <a:t>Appalti</a:t>
            </a:r>
            <a:r>
              <a:rPr lang="de-DE" sz="2000" dirty="0"/>
              <a:t> </a:t>
            </a:r>
            <a:r>
              <a:rPr lang="de-DE" sz="2000" dirty="0" err="1"/>
              <a:t>sostenibili</a:t>
            </a:r>
            <a:r>
              <a:rPr lang="de-DE" sz="2000" dirty="0"/>
              <a:t> per i </a:t>
            </a:r>
            <a:r>
              <a:rPr lang="de-DE" sz="2000" dirty="0" err="1"/>
              <a:t>comuni</a:t>
            </a:r>
            <a:r>
              <a:rPr lang="de-DE" sz="2000" dirty="0"/>
              <a:t>", 2016. </a:t>
            </a:r>
            <a:r>
              <a:rPr lang="de-DE" sz="2000" dirty="0" err="1"/>
              <a:t>Editore</a:t>
            </a:r>
            <a:r>
              <a:rPr lang="de-DE" sz="2000" dirty="0"/>
              <a:t> </a:t>
            </a:r>
            <a:r>
              <a:rPr lang="de-DE" sz="2000" dirty="0" err="1"/>
              <a:t>e</a:t>
            </a:r>
            <a:r>
              <a:rPr lang="de-DE" sz="2000" dirty="0"/>
              <a:t> </a:t>
            </a:r>
            <a:r>
              <a:rPr lang="de-DE" sz="2000" dirty="0" err="1"/>
              <a:t>distribuzione</a:t>
            </a:r>
            <a:r>
              <a:rPr lang="de-DE" sz="2000" dirty="0"/>
              <a:t>: Klimabündnis Österreich GmbH. "</a:t>
            </a:r>
            <a:r>
              <a:rPr lang="de-DE" sz="2000" dirty="0" err="1"/>
              <a:t>Esempio</a:t>
            </a:r>
            <a:r>
              <a:rPr lang="de-DE" sz="2000" dirty="0"/>
              <a:t> di </a:t>
            </a:r>
            <a:r>
              <a:rPr lang="de-DE" sz="2000" dirty="0" err="1"/>
              <a:t>buona</a:t>
            </a:r>
            <a:r>
              <a:rPr lang="de-DE" sz="2000" dirty="0"/>
              <a:t> </a:t>
            </a:r>
            <a:r>
              <a:rPr lang="de-DE" sz="2000" dirty="0" err="1"/>
              <a:t>pratica</a:t>
            </a:r>
            <a:r>
              <a:rPr lang="de-DE" sz="2000" dirty="0"/>
              <a:t>: Sonnenfest – </a:t>
            </a:r>
            <a:r>
              <a:rPr lang="de-DE" sz="2000" dirty="0" err="1"/>
              <a:t>Comune</a:t>
            </a:r>
            <a:r>
              <a:rPr lang="de-DE" sz="2000" dirty="0"/>
              <a:t> di Mäder, Vorarlberg" </a:t>
            </a:r>
            <a:r>
              <a:rPr lang="de-DE" sz="2000" dirty="0" err="1"/>
              <a:t>pag</a:t>
            </a:r>
            <a:r>
              <a:rPr lang="de-DE" sz="2000" dirty="0"/>
              <a:t>. 8. </a:t>
            </a:r>
            <a:r>
              <a:rPr lang="de-DE" sz="2000" dirty="0" err="1"/>
              <a:t>Disponibile</a:t>
            </a:r>
            <a:r>
              <a:rPr lang="de-DE" sz="2000" dirty="0"/>
              <a:t> online: https://</a:t>
            </a:r>
            <a:r>
              <a:rPr lang="de-DE" sz="2000" dirty="0" err="1"/>
              <a:t>www.klimabuendnis.at</a:t>
            </a:r>
            <a:r>
              <a:rPr lang="de-DE" sz="2000" dirty="0"/>
              <a:t>/</a:t>
            </a:r>
            <a:r>
              <a:rPr lang="de-DE" sz="2000" dirty="0" err="1"/>
              <a:t>wp</a:t>
            </a:r>
            <a:r>
              <a:rPr lang="de-DE" sz="2000" dirty="0"/>
              <a:t>-content/</a:t>
            </a:r>
            <a:r>
              <a:rPr lang="de-DE" sz="2000" dirty="0" err="1"/>
              <a:t>uploads</a:t>
            </a:r>
            <a:r>
              <a:rPr lang="de-DE" sz="2000" dirty="0"/>
              <a:t>/2024/03/6_kbu_lf_beschaffung.pdf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1"/>
              <a:buFont typeface="Arial"/>
              <a:buChar char="•"/>
            </a:pPr>
            <a:r>
              <a:rPr lang="de-DE" sz="2000" dirty="0" err="1"/>
              <a:t>Catalogo</a:t>
            </a:r>
            <a:r>
              <a:rPr lang="de-DE" sz="2000" dirty="0"/>
              <a:t> delle </a:t>
            </a:r>
            <a:r>
              <a:rPr lang="de-DE" sz="2000" dirty="0" err="1"/>
              <a:t>misure</a:t>
            </a:r>
            <a:r>
              <a:rPr lang="de-DE" sz="2000" dirty="0"/>
              <a:t> "</a:t>
            </a:r>
            <a:r>
              <a:rPr lang="de-DE" sz="2000" dirty="0" err="1"/>
              <a:t>Comuni</a:t>
            </a:r>
            <a:r>
              <a:rPr lang="de-DE" sz="2000" dirty="0"/>
              <a:t> </a:t>
            </a:r>
            <a:r>
              <a:rPr lang="de-DE" sz="2000" dirty="0" err="1"/>
              <a:t>efficienti</a:t>
            </a:r>
            <a:r>
              <a:rPr lang="de-DE" sz="2000" dirty="0"/>
              <a:t> </a:t>
            </a:r>
            <a:r>
              <a:rPr lang="de-DE" sz="2000" dirty="0" err="1"/>
              <a:t>dal</a:t>
            </a:r>
            <a:r>
              <a:rPr lang="de-DE" sz="2000" dirty="0"/>
              <a:t> </a:t>
            </a:r>
            <a:r>
              <a:rPr lang="de-DE" sz="2000" dirty="0" err="1"/>
              <a:t>punto</a:t>
            </a:r>
            <a:r>
              <a:rPr lang="de-DE" sz="2000" dirty="0"/>
              <a:t> di </a:t>
            </a:r>
            <a:r>
              <a:rPr lang="de-DE" sz="2000" dirty="0" err="1"/>
              <a:t>vista</a:t>
            </a:r>
            <a:r>
              <a:rPr lang="de-DE" sz="2000" dirty="0"/>
              <a:t> delle </a:t>
            </a:r>
            <a:r>
              <a:rPr lang="de-DE" sz="2000" dirty="0" err="1"/>
              <a:t>risorse</a:t>
            </a:r>
            <a:r>
              <a:rPr lang="de-DE" sz="2000" dirty="0"/>
              <a:t>" 2016, </a:t>
            </a:r>
            <a:r>
              <a:rPr lang="de-DE" sz="2000" dirty="0" err="1"/>
              <a:t>edito</a:t>
            </a:r>
            <a:r>
              <a:rPr lang="de-DE" sz="2000" dirty="0"/>
              <a:t> da Ressourcen Management Agentur (RMA). </a:t>
            </a:r>
            <a:r>
              <a:rPr lang="de-DE" sz="2000" dirty="0" err="1"/>
              <a:t>pagg</a:t>
            </a:r>
            <a:r>
              <a:rPr lang="de-DE" sz="2000" dirty="0"/>
              <a:t>. 41-42. </a:t>
            </a:r>
            <a:r>
              <a:rPr lang="de-DE" sz="2000" dirty="0" err="1"/>
              <a:t>Disponibile</a:t>
            </a:r>
            <a:r>
              <a:rPr lang="de-DE" sz="2000" dirty="0"/>
              <a:t> online: </a:t>
            </a:r>
            <a:r>
              <a:rPr lang="de-DE" sz="2000" u="sng" dirty="0">
                <a:solidFill>
                  <a:schemeClr val="hlink"/>
                </a:solidFill>
                <a:hlinkClick r:id="rId6"/>
              </a:rPr>
              <a:t>https://gemeindebund.at/images/uploads/downloads/2017/Projekte/Ressourceneffiziente_Gemeinde/Projekt_Ressourceneffiziente_Gemeinde_Massnahmenkatalog.pdf</a:t>
            </a:r>
            <a:endParaRPr sz="2000"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1"/>
              <a:buFont typeface="Arial"/>
              <a:buChar char="•"/>
            </a:pPr>
            <a:r>
              <a:rPr lang="de-DE" sz="2000" dirty="0"/>
              <a:t>"ACQUISTI SOSTENIBILI – UN ORIENTAMENTO PER CITTÀ E COMUNI" a </a:t>
            </a:r>
            <a:r>
              <a:rPr lang="de-DE" sz="2000" dirty="0" err="1"/>
              <a:t>cura</a:t>
            </a:r>
            <a:r>
              <a:rPr lang="de-DE" sz="2000" dirty="0"/>
              <a:t> del MINISTERO FEDERALE DELL</a:t>
            </a:r>
            <a:r>
              <a:rPr lang="mr-IN" sz="2000" dirty="0"/>
              <a:t>’</a:t>
            </a:r>
            <a:r>
              <a:rPr lang="de-DE" sz="2000" dirty="0"/>
              <a:t>AGRICOLTURA, DELLE FORESTE, DELL</a:t>
            </a:r>
            <a:r>
              <a:rPr lang="mr-IN" sz="2000" dirty="0"/>
              <a:t>’</a:t>
            </a:r>
            <a:r>
              <a:rPr lang="de-DE" sz="2000" dirty="0"/>
              <a:t>AMBIENTE E DELLA GESTIONE DELLE RISORSE IDRICHE </a:t>
            </a:r>
            <a:r>
              <a:rPr lang="de-DE" sz="2000" dirty="0" err="1"/>
              <a:t>pag</a:t>
            </a:r>
            <a:r>
              <a:rPr lang="de-DE" sz="2000" dirty="0"/>
              <a:t>. 43</a:t>
            </a:r>
            <a:endParaRPr sz="2000" dirty="0"/>
          </a:p>
        </p:txBody>
      </p:sp>
      <p:sp>
        <p:nvSpPr>
          <p:cNvPr id="249" name="Google Shape;249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/>
              <a:t>Riferimenti bibliografici immagini:</a:t>
            </a:r>
            <a:endParaRPr dirty="0"/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1"/>
          </p:nvPr>
        </p:nvSpPr>
        <p:spPr>
          <a:xfrm>
            <a:off x="594360" y="2040627"/>
            <a:ext cx="11303472" cy="40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100" dirty="0" err="1"/>
              <a:t>Consulenza</a:t>
            </a:r>
            <a:r>
              <a:rPr lang="de-DE" sz="1100" dirty="0"/>
              <a:t> </a:t>
            </a:r>
            <a:r>
              <a:rPr lang="de-DE" sz="1100" dirty="0" err="1"/>
              <a:t>ambientale</a:t>
            </a:r>
            <a:r>
              <a:rPr lang="de-DE" sz="1100" dirty="0"/>
              <a:t> "</a:t>
            </a:r>
            <a:r>
              <a:rPr lang="de-DE" sz="1100" dirty="0" err="1"/>
              <a:t>Pulizia</a:t>
            </a:r>
            <a:r>
              <a:rPr lang="de-DE" sz="1100" dirty="0"/>
              <a:t> </a:t>
            </a:r>
            <a:r>
              <a:rPr lang="de-DE" sz="1100" dirty="0" err="1"/>
              <a:t>ecologica</a:t>
            </a:r>
            <a:r>
              <a:rPr lang="de-DE" sz="1100" dirty="0"/>
              <a:t> </a:t>
            </a:r>
            <a:r>
              <a:rPr lang="de-DE" sz="1100" dirty="0" err="1"/>
              <a:t>ed</a:t>
            </a:r>
            <a:r>
              <a:rPr lang="de-DE" sz="1100" dirty="0"/>
              <a:t> </a:t>
            </a:r>
            <a:r>
              <a:rPr lang="de-DE" sz="1100" dirty="0" err="1"/>
              <a:t>efficiente</a:t>
            </a:r>
            <a:r>
              <a:rPr lang="de-DE" sz="1100" dirty="0"/>
              <a:t>". </a:t>
            </a:r>
            <a:r>
              <a:rPr lang="de-DE" sz="1100" dirty="0" err="1"/>
              <a:t>Disponibile</a:t>
            </a:r>
            <a:r>
              <a:rPr lang="de-DE" sz="1100" dirty="0"/>
              <a:t> online:</a:t>
            </a:r>
            <a:r>
              <a:rPr lang="de-DE" sz="1100" u="sng" dirty="0">
                <a:solidFill>
                  <a:schemeClr val="hlink"/>
                </a:solidFill>
                <a:hlinkClick r:id="rId3"/>
              </a:rPr>
              <a:t> https://www.umweltberatung.at/img/1400/4409.jpg</a:t>
            </a:r>
            <a:endParaRPr sz="1100"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100" dirty="0" err="1"/>
              <a:t>Fairtrade.net</a:t>
            </a:r>
            <a:r>
              <a:rPr lang="de-DE" sz="1100" dirty="0"/>
              <a:t> "</a:t>
            </a:r>
            <a:r>
              <a:rPr lang="de-DE" sz="1100" dirty="0" err="1"/>
              <a:t>Palloni</a:t>
            </a:r>
            <a:r>
              <a:rPr lang="de-DE" sz="1100" dirty="0"/>
              <a:t> </a:t>
            </a:r>
            <a:r>
              <a:rPr lang="de-DE" sz="1100" dirty="0" err="1"/>
              <a:t>sportivi</a:t>
            </a:r>
            <a:r>
              <a:rPr lang="de-DE" sz="1100" dirty="0"/>
              <a:t> </a:t>
            </a:r>
            <a:r>
              <a:rPr lang="de-DE" sz="1100" dirty="0" err="1"/>
              <a:t>Fairtrade</a:t>
            </a:r>
            <a:r>
              <a:rPr lang="de-DE" sz="1100" dirty="0"/>
              <a:t>". </a:t>
            </a:r>
            <a:r>
              <a:rPr lang="de-DE" sz="1100" dirty="0" err="1"/>
              <a:t>Disponibile</a:t>
            </a:r>
            <a:r>
              <a:rPr lang="de-DE" sz="1100" dirty="0"/>
              <a:t> online:</a:t>
            </a:r>
            <a:r>
              <a:rPr lang="de-DE" sz="1100" u="sng" dirty="0">
                <a:solidFill>
                  <a:schemeClr val="hlink"/>
                </a:solidFill>
                <a:hlinkClick r:id="rId4"/>
              </a:rPr>
              <a:t> https://www.fairtrade.net/de-de/produkte/fairtrade_produkte/sportbaelle.html</a:t>
            </a:r>
            <a:r>
              <a:rPr lang="de-DE" sz="1100" dirty="0"/>
              <a:t>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100" dirty="0"/>
              <a:t>"ACQUISTARE IN MODO SOSTENIBILE – UNA GUIDA PER CITTÀ E COMUNI" a </a:t>
            </a:r>
            <a:r>
              <a:rPr lang="de-DE" sz="1100" dirty="0" err="1"/>
              <a:t>cura</a:t>
            </a:r>
            <a:r>
              <a:rPr lang="de-DE" sz="1100" dirty="0"/>
              <a:t> del MINISTERO FEDERALE DELL</a:t>
            </a:r>
            <a:r>
              <a:rPr lang="mr-IN" sz="1100" dirty="0"/>
              <a:t>’</a:t>
            </a:r>
            <a:r>
              <a:rPr lang="de-DE" sz="1100" dirty="0"/>
              <a:t>AGRICOLTURA, DELLE FORESTE, DELL</a:t>
            </a:r>
            <a:r>
              <a:rPr lang="mr-IN" sz="1100" dirty="0"/>
              <a:t>’</a:t>
            </a:r>
            <a:r>
              <a:rPr lang="de-DE" sz="1100" dirty="0"/>
              <a:t>AMBIENTE E DELLA GESTIONE DELLE RISORSE IDRICHE </a:t>
            </a:r>
            <a:r>
              <a:rPr lang="de-DE" sz="1100" dirty="0" err="1"/>
              <a:t>pag</a:t>
            </a:r>
            <a:r>
              <a:rPr lang="de-DE" sz="1100" dirty="0"/>
              <a:t>. 43</a:t>
            </a:r>
            <a:endParaRPr sz="1100"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100" dirty="0" err="1"/>
              <a:t>Nuernberg.de</a:t>
            </a:r>
            <a:r>
              <a:rPr lang="de-DE" sz="1100" dirty="0"/>
              <a:t> "</a:t>
            </a:r>
            <a:r>
              <a:rPr lang="de-DE" sz="1100" dirty="0" err="1"/>
              <a:t>e</a:t>
            </a:r>
            <a:r>
              <a:rPr lang="de-DE" sz="1100" dirty="0"/>
              <a:t>-Shop </a:t>
            </a:r>
            <a:r>
              <a:rPr lang="de-DE" sz="1100" dirty="0" err="1"/>
              <a:t>Città</a:t>
            </a:r>
            <a:r>
              <a:rPr lang="de-DE" sz="1100" dirty="0"/>
              <a:t> di </a:t>
            </a:r>
            <a:r>
              <a:rPr lang="de-DE" sz="1100" dirty="0" err="1"/>
              <a:t>Norimberga</a:t>
            </a:r>
            <a:r>
              <a:rPr lang="de-DE" sz="1100" dirty="0"/>
              <a:t>". </a:t>
            </a:r>
            <a:r>
              <a:rPr lang="de-DE" sz="1100" dirty="0" err="1"/>
              <a:t>Disponibile</a:t>
            </a:r>
            <a:r>
              <a:rPr lang="de-DE" sz="1100" dirty="0"/>
              <a:t> online:</a:t>
            </a:r>
            <a:r>
              <a:rPr lang="de-DE" sz="1100" u="sng" dirty="0">
                <a:solidFill>
                  <a:schemeClr val="hlink"/>
                </a:solidFill>
                <a:hlinkClick r:id="rId5"/>
              </a:rPr>
              <a:t> https://www.nuernberg.de/internet/beschaffung/ekv_shop.html#_0_3</a:t>
            </a:r>
            <a:r>
              <a:rPr lang="de-DE" sz="1100" dirty="0"/>
              <a:t> 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100" dirty="0" err="1"/>
              <a:t>Polizeibericht.net</a:t>
            </a:r>
            <a:r>
              <a:rPr lang="de-DE" sz="1100" dirty="0"/>
              <a:t> "</a:t>
            </a:r>
            <a:r>
              <a:rPr lang="de-DE" sz="1100" dirty="0" err="1"/>
              <a:t>Rapporto</a:t>
            </a:r>
            <a:r>
              <a:rPr lang="de-DE" sz="1100" dirty="0"/>
              <a:t> della </a:t>
            </a:r>
            <a:r>
              <a:rPr lang="de-DE" sz="1100" dirty="0" err="1"/>
              <a:t>polizia</a:t>
            </a:r>
            <a:r>
              <a:rPr lang="de-DE" sz="1100" dirty="0"/>
              <a:t> 2021 – </a:t>
            </a:r>
            <a:r>
              <a:rPr lang="de-DE" sz="1100" dirty="0" err="1"/>
              <a:t>Veicoli</a:t>
            </a:r>
            <a:r>
              <a:rPr lang="de-DE" sz="1100" dirty="0"/>
              <a:t>". </a:t>
            </a:r>
            <a:r>
              <a:rPr lang="de-DE" sz="1100" dirty="0" err="1"/>
              <a:t>Disponibile</a:t>
            </a:r>
            <a:r>
              <a:rPr lang="de-DE" sz="1100" dirty="0"/>
              <a:t> online: https://</a:t>
            </a:r>
            <a:r>
              <a:rPr lang="de-DE" sz="1100" dirty="0" err="1"/>
              <a:t>polizeibericht.info</a:t>
            </a:r>
            <a:r>
              <a:rPr lang="de-DE" sz="1100" dirty="0"/>
              <a:t>/</a:t>
            </a:r>
            <a:r>
              <a:rPr lang="de-DE" sz="1100" dirty="0" err="1"/>
              <a:t>ausruestung</a:t>
            </a:r>
            <a:r>
              <a:rPr lang="de-DE" sz="1100" dirty="0"/>
              <a:t>/</a:t>
            </a:r>
            <a:r>
              <a:rPr lang="de-DE" sz="1100" dirty="0" err="1"/>
              <a:t>fuhrpark</a:t>
            </a:r>
            <a:r>
              <a:rPr lang="de-DE" sz="1100" dirty="0"/>
              <a:t>/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100" dirty="0" err="1"/>
              <a:t>Vol.at</a:t>
            </a:r>
            <a:r>
              <a:rPr lang="de-DE" sz="1100" dirty="0"/>
              <a:t> "Mäder </a:t>
            </a:r>
            <a:r>
              <a:rPr lang="de-DE" sz="1100" dirty="0" err="1"/>
              <a:t>festeggia</a:t>
            </a:r>
            <a:r>
              <a:rPr lang="de-DE" sz="1100" dirty="0"/>
              <a:t> la </a:t>
            </a:r>
            <a:r>
              <a:rPr lang="de-DE" sz="1100" dirty="0" err="1"/>
              <a:t>festa</a:t>
            </a:r>
            <a:r>
              <a:rPr lang="de-DE" sz="1100" dirty="0"/>
              <a:t> del </a:t>
            </a:r>
            <a:r>
              <a:rPr lang="de-DE" sz="1100" dirty="0" err="1"/>
              <a:t>sole</a:t>
            </a:r>
            <a:r>
              <a:rPr lang="de-DE" sz="1100" dirty="0"/>
              <a:t>". </a:t>
            </a:r>
            <a:r>
              <a:rPr lang="de-DE" sz="1100" dirty="0" err="1"/>
              <a:t>Disponibile</a:t>
            </a:r>
            <a:r>
              <a:rPr lang="de-DE" sz="1100" dirty="0"/>
              <a:t> online:</a:t>
            </a:r>
            <a:r>
              <a:rPr lang="de-DE" sz="1100" u="sng" dirty="0">
                <a:solidFill>
                  <a:schemeClr val="hlink"/>
                </a:solidFill>
                <a:hlinkClick r:id="rId6"/>
              </a:rPr>
              <a:t> https://www.vol.at/maeder-feiert-sonnenfest/8131894</a:t>
            </a:r>
            <a:endParaRPr sz="1100" dirty="0"/>
          </a:p>
        </p:txBody>
      </p:sp>
      <p:sp>
        <p:nvSpPr>
          <p:cNvPr id="256" name="Google Shape;256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553210" y="2256893"/>
            <a:ext cx="100206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Esempio pratico: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di prodotti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Esempio pratico: illuminazione a LED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Esempio pratico: catalogo (elettronico)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Esempio pratico: coinvolgimento dei dipendenti comunali</a:t>
            </a:r>
          </a:p>
          <a:p>
            <a:pPr marL="685800" lvl="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Esempio pratico: coinvolgimento degli stakeholder</a:t>
            </a:r>
          </a:p>
          <a:p>
            <a:pPr marL="685800" indent="-457200"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Esempio pratico: i </a:t>
            </a:r>
            <a:r>
              <a:rPr lang="de-DE" dirty="0" err="1">
                <a:latin typeface="Aptos" panose="020B0004020202020204" pitchFamily="34" charset="0"/>
              </a:rPr>
              <a:t>rischi</a:t>
            </a:r>
            <a:r>
              <a:rPr lang="de-DE" dirty="0">
                <a:latin typeface="Aptos" panose="020B0004020202020204" pitchFamily="34" charset="0"/>
              </a:rPr>
              <a:t> delle </a:t>
            </a:r>
            <a:r>
              <a:rPr lang="de-DE" dirty="0" err="1">
                <a:latin typeface="Aptos" panose="020B0004020202020204" pitchFamily="34" charset="0"/>
              </a:rPr>
              <a:t>auto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elettriche</a:t>
            </a:r>
            <a:endParaRPr lang="de-DE" dirty="0">
              <a:latin typeface="Aptos" panose="020B0004020202020204" pitchFamily="34" charset="0"/>
            </a:endParaRPr>
          </a:p>
          <a:p>
            <a:pPr marL="685800" lvl="0" indent="-457200">
              <a:buFont typeface="Arial"/>
              <a:buAutoNum type="arabicPeriod"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594360" y="867327"/>
            <a:ext cx="70065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Esempio pratico: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 di prodotti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594360" y="2867545"/>
            <a:ext cx="6320790" cy="34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La città di Monaco di Baviera acquista per le scuole esclusivamente palloni sportivi Fairtrade, sempre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siano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disponibili</a:t>
            </a:r>
            <a:r>
              <a:rPr lang="de-DE" dirty="0">
                <a:latin typeface="Aptos" panose="020B0004020202020204" pitchFamily="34" charset="0"/>
              </a:rPr>
              <a:t>. Ogni due anni, esperti di sport e studenti testano questi palloni per </a:t>
            </a:r>
            <a:r>
              <a:rPr lang="de-DE" dirty="0" err="1">
                <a:latin typeface="Aptos" panose="020B0004020202020204" pitchFamily="34" charset="0"/>
              </a:rPr>
              <a:t>verificarne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idoneità</a:t>
            </a:r>
            <a:r>
              <a:rPr lang="de-DE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uso</a:t>
            </a:r>
            <a:r>
              <a:rPr lang="de-DE" dirty="0">
                <a:latin typeface="Aptos" panose="020B0004020202020204" pitchFamily="34" charset="0"/>
              </a:rPr>
              <a:t> didattico. Sulla base dei risultati ottenuti vengono stipulati contratti quadro. Negli ultimi </a:t>
            </a:r>
            <a:r>
              <a:rPr lang="de-DE" dirty="0" err="1">
                <a:latin typeface="Aptos" panose="020B0004020202020204" pitchFamily="34" charset="0"/>
              </a:rPr>
              <a:t>anni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offerta</a:t>
            </a:r>
            <a:r>
              <a:rPr lang="de-DE" dirty="0">
                <a:latin typeface="Aptos" panose="020B0004020202020204" pitchFamily="34" charset="0"/>
              </a:rPr>
              <a:t> di palloni sportivi Fairtrade si è ampliata.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122" name="Google Shape;122;p8" descr="Ein Bild, das Ball, Fußball, Sportausrüstung, Gras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4852" y="1970519"/>
            <a:ext cx="4377215" cy="291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594360" y="272164"/>
            <a:ext cx="80642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Esempi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28" name="Google Shape;128;p30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25" y="29415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0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1551" y="28970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0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6423" y="28970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0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0014" y="28970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0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0018" y="29415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0"/>
          <p:cNvSpPr txBox="1"/>
          <p:nvPr/>
        </p:nvSpPr>
        <p:spPr>
          <a:xfrm>
            <a:off x="620819" y="2463331"/>
            <a:ext cx="71566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di iniziative di certificazione per prodotti e servizi:</a:t>
            </a:r>
            <a:endParaRPr sz="16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594360" y="4196298"/>
            <a:ext cx="75095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assegnati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a singoli prodotti finali o a prodotti finali specifici:</a:t>
            </a:r>
            <a:endParaRPr sz="16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35" name="Google Shape;135;p30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48735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47687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48687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3669" y="4968800"/>
            <a:ext cx="1019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 descr="ASC | Labelinf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2207" y="4474897"/>
            <a:ext cx="1597331" cy="15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7943035" y="2196933"/>
            <a:ext cx="41868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Marchi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prescritti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dalla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normativa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6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1" name="Google Shape;141;p30" descr="Bio-Logo - Europäische K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96823" y="2897041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 descr="Kühl- und Gefriergeräte | Umweltbundesamt"/>
          <p:cNvPicPr preferRelativeResize="0"/>
          <p:nvPr/>
        </p:nvPicPr>
        <p:blipFill rotWithShape="1">
          <a:blip r:embed="rId14">
            <a:alphaModFix/>
          </a:blip>
          <a:srcRect l="37292" r="37838"/>
          <a:stretch/>
        </p:blipFill>
        <p:spPr>
          <a:xfrm>
            <a:off x="9635406" y="2781668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11097" y="2902301"/>
            <a:ext cx="809625" cy="95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594360" y="421967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Esercizio di gruppo: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prodotti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Lavorate in gruppo e discutete le seguenti domande: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Secondo voi, qual è stato il fattore decisivo per il successo?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Quali sono le insidie da evitare?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Ci sarebbero difficoltà nel vostro comune rispetto, ad esempio, </a:t>
            </a:r>
            <a:r>
              <a:rPr lang="de-DE" dirty="0" err="1">
                <a:latin typeface="Aptos" panose="020B0004020202020204" pitchFamily="34" charset="0"/>
              </a:rPr>
              <a:t>all’adozione</a:t>
            </a:r>
            <a:r>
              <a:rPr lang="de-DE" dirty="0">
                <a:latin typeface="Aptos" panose="020B0004020202020204" pitchFamily="34" charset="0"/>
              </a:rPr>
              <a:t> di buone pratiche?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 vostro comune acquista già prodotti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marchio</a:t>
            </a:r>
            <a:r>
              <a:rPr lang="de-DE" dirty="0">
                <a:latin typeface="Aptos" panose="020B0004020202020204" pitchFamily="34" charset="0"/>
              </a:rPr>
              <a:t>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sì, quali?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no, quali prodotti potrebbero essere adatti al </a:t>
            </a:r>
            <a:r>
              <a:rPr lang="de-DE" dirty="0" err="1">
                <a:latin typeface="Aptos" panose="020B0004020202020204" pitchFamily="34" charset="0"/>
              </a:rPr>
              <a:t>vostro</a:t>
            </a:r>
            <a:r>
              <a:rPr lang="de-DE" dirty="0">
                <a:latin typeface="Aptos" panose="020B0004020202020204" pitchFamily="34" charset="0"/>
              </a:rPr>
              <a:t> comune?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594360" y="867327"/>
            <a:ext cx="70065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Esempio pratico: illuminazione a LED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594360" y="2867545"/>
            <a:ext cx="6320790" cy="34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Dopo che una </a:t>
            </a:r>
            <a:r>
              <a:rPr lang="de-DE" dirty="0" err="1">
                <a:latin typeface="Aptos" panose="020B0004020202020204" pitchFamily="34" charset="0"/>
              </a:rPr>
              <a:t>verifica</a:t>
            </a:r>
            <a:r>
              <a:rPr lang="de-DE" dirty="0">
                <a:latin typeface="Aptos" panose="020B0004020202020204" pitchFamily="34" charset="0"/>
              </a:rPr>
              <a:t> della </a:t>
            </a:r>
            <a:r>
              <a:rPr lang="de-DE" dirty="0" err="1">
                <a:latin typeface="Aptos" panose="020B0004020202020204" pitchFamily="34" charset="0"/>
              </a:rPr>
              <a:t>convenienza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economica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aveva</a:t>
            </a:r>
            <a:r>
              <a:rPr lang="de-DE" dirty="0">
                <a:latin typeface="Aptos" panose="020B0004020202020204" pitchFamily="34" charset="0"/>
              </a:rPr>
              <a:t> dimostrato che il </a:t>
            </a:r>
            <a:r>
              <a:rPr lang="de-DE" dirty="0" err="1">
                <a:latin typeface="Aptos" panose="020B0004020202020204" pitchFamily="34" charset="0"/>
              </a:rPr>
              <a:t>passaggio</a:t>
            </a:r>
            <a:r>
              <a:rPr lang="de-DE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illuminazione</a:t>
            </a:r>
            <a:r>
              <a:rPr lang="de-DE" dirty="0">
                <a:latin typeface="Aptos" panose="020B0004020202020204" pitchFamily="34" charset="0"/>
              </a:rPr>
              <a:t> a LED sarebbe stato vantaggioso, il comune di Mutters (Austria) ha deciso di </a:t>
            </a:r>
            <a:r>
              <a:rPr lang="de-DE" dirty="0" err="1">
                <a:latin typeface="Aptos" panose="020B0004020202020204" pitchFamily="34" charset="0"/>
              </a:rPr>
              <a:t>sostituire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illuminazione</a:t>
            </a:r>
            <a:r>
              <a:rPr lang="de-DE" dirty="0">
                <a:latin typeface="Aptos" panose="020B0004020202020204" pitchFamily="34" charset="0"/>
              </a:rPr>
              <a:t> interna dei propri edifici pubblici con lampade a LED.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intervento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realizzato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municipio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nella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scuola</a:t>
            </a:r>
            <a:r>
              <a:rPr lang="de-DE" dirty="0">
                <a:latin typeface="Aptos" panose="020B0004020202020204" pitchFamily="34" charset="0"/>
              </a:rPr>
              <a:t>, in due </a:t>
            </a:r>
            <a:r>
              <a:rPr lang="de-DE" dirty="0" err="1">
                <a:latin typeface="Aptos" panose="020B0004020202020204" pitchFamily="34" charset="0"/>
              </a:rPr>
              <a:t>caserme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vigili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fuoco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centro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Grazie alla nuova illuminazione, il consumo di energia elettrica per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illuminazione</a:t>
            </a:r>
            <a:r>
              <a:rPr lang="de-DE" dirty="0">
                <a:latin typeface="Aptos" panose="020B0004020202020204" pitchFamily="34" charset="0"/>
              </a:rPr>
              <a:t> è stato ridotto di quasi il 67 %.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160" name="Google Shape;160;p32"/>
          <p:cNvPicPr preferRelativeResize="0"/>
          <p:nvPr/>
        </p:nvPicPr>
        <p:blipFill rotWithShape="1">
          <a:blip r:embed="rId3">
            <a:alphaModFix/>
          </a:blip>
          <a:srcRect l="34187" t="41813" r="32112" b="28058"/>
          <a:stretch/>
        </p:blipFill>
        <p:spPr>
          <a:xfrm>
            <a:off x="7899846" y="3221353"/>
            <a:ext cx="3697794" cy="206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594360" y="492618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Esercizio di gruppo: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illuminazione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 LED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Lavorate in gruppo e discutete le seguenti domande: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Secondo voi, qual è stato il fattore decisivo per il successo?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Quali sono le insidie da evitare?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Ci sarebbero difficoltà nel vostro comune rispetto, ad esempio,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adozione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buone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pratiche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 vostro comune utilizza </a:t>
            </a:r>
            <a:r>
              <a:rPr lang="de-DE" dirty="0" err="1">
                <a:latin typeface="Aptos" panose="020B0004020202020204" pitchFamily="34" charset="0"/>
              </a:rPr>
              <a:t>già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illuminazione</a:t>
            </a:r>
            <a:r>
              <a:rPr lang="de-DE" dirty="0">
                <a:latin typeface="Aptos" panose="020B0004020202020204" pitchFamily="34" charset="0"/>
              </a:rPr>
              <a:t> a LED?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67" name="Google Shape;167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594360" y="771964"/>
            <a:ext cx="6412230" cy="193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Esempio pratico: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Catalogo (elettronico)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594360" y="2836983"/>
            <a:ext cx="6767732" cy="261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buSzPct val="142857"/>
            </a:pPr>
            <a:r>
              <a:rPr lang="de-DE" sz="1400" dirty="0">
                <a:latin typeface="Aptos" panose="020B0004020202020204" pitchFamily="34" charset="0"/>
              </a:rPr>
              <a:t>Da marzo 2023 la città di Norimberga utilizza un nuovo sistema di approvvigionamento elettronico. Il sistema di negozio online </a:t>
            </a:r>
            <a:r>
              <a:rPr lang="de-DE" sz="1400" dirty="0" err="1">
                <a:latin typeface="Aptos" panose="020B0004020202020204" pitchFamily="34" charset="0"/>
              </a:rPr>
              <a:t>supporta</a:t>
            </a:r>
            <a:r>
              <a:rPr lang="de-DE" sz="1400" dirty="0">
                <a:latin typeface="Aptos" panose="020B0004020202020204" pitchFamily="34" charset="0"/>
              </a:rPr>
              <a:t> l</a:t>
            </a:r>
            <a:r>
              <a:rPr lang="mr-IN" sz="1400" dirty="0">
                <a:latin typeface="Aptos" panose="020B0004020202020204" pitchFamily="34" charset="0"/>
              </a:rPr>
              <a:t>’</a:t>
            </a:r>
            <a:r>
              <a:rPr lang="de-DE" sz="1400" dirty="0" err="1">
                <a:latin typeface="Aptos" panose="020B0004020202020204" pitchFamily="34" charset="0"/>
              </a:rPr>
              <a:t>approvvigionamento</a:t>
            </a:r>
            <a:r>
              <a:rPr lang="de-DE" sz="1400" dirty="0">
                <a:latin typeface="Aptos" panose="020B0004020202020204" pitchFamily="34" charset="0"/>
              </a:rPr>
              <a:t> decentralizzato da parte di dipartimenti specializzati e aziende comunali. I cataloghi dei prodotti nel sistema si basano su contratti </a:t>
            </a:r>
            <a:r>
              <a:rPr lang="de-DE" sz="1400" dirty="0" err="1">
                <a:latin typeface="Aptos" panose="020B0004020202020204" pitchFamily="34" charset="0"/>
              </a:rPr>
              <a:t>quadro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appaltati</a:t>
            </a:r>
            <a:r>
              <a:rPr lang="de-DE" sz="1400" dirty="0">
                <a:latin typeface="Aptos" panose="020B0004020202020204" pitchFamily="34" charset="0"/>
              </a:rPr>
              <a:t> o </a:t>
            </a:r>
            <a:r>
              <a:rPr lang="de-DE" sz="1400" dirty="0" err="1">
                <a:latin typeface="Aptos" panose="020B0004020202020204" pitchFamily="34" charset="0"/>
              </a:rPr>
              <a:t>accordi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negoziati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che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prevedono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sconti</a:t>
            </a:r>
            <a:r>
              <a:rPr lang="de-DE" sz="1400" dirty="0">
                <a:latin typeface="Aptos" panose="020B0004020202020204" pitchFamily="34" charset="0"/>
              </a:rPr>
              <a:t>. L</a:t>
            </a:r>
            <a:r>
              <a:rPr lang="mr-IN" sz="1400" dirty="0">
                <a:latin typeface="Aptos" panose="020B0004020202020204" pitchFamily="34" charset="0"/>
              </a:rPr>
              <a:t>’</a:t>
            </a:r>
            <a:r>
              <a:rPr lang="de-DE" sz="1400" dirty="0" err="1">
                <a:latin typeface="Aptos" panose="020B0004020202020204" pitchFamily="34" charset="0"/>
              </a:rPr>
              <a:t>ufficio</a:t>
            </a:r>
            <a:r>
              <a:rPr lang="de-DE" sz="1400" dirty="0">
                <a:latin typeface="Aptos" panose="020B0004020202020204" pitchFamily="34" charset="0"/>
              </a:rPr>
              <a:t> acquisti centrale seleziona i fornitori e conduce le procedure di aggiudicazione.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ct val="142857"/>
            </a:pPr>
            <a:endParaRPr lang="de-DE" sz="1400" dirty="0">
              <a:latin typeface="Aptos" panose="020B00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ct val="142857"/>
            </a:pPr>
            <a:r>
              <a:rPr lang="de-DE" sz="1400" dirty="0">
                <a:latin typeface="Aptos" panose="020B0004020202020204" pitchFamily="34" charset="0"/>
              </a:rPr>
              <a:t>La piattaforma può essere utilizzata per: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142857"/>
              <a:buFont typeface="Arial" panose="020B0604020202020204" pitchFamily="34" charset="0"/>
              <a:buChar char="•"/>
            </a:pPr>
            <a:r>
              <a:rPr lang="de-DE" sz="1400" dirty="0">
                <a:latin typeface="Aptos" panose="020B0004020202020204" pitchFamily="34" charset="0"/>
              </a:rPr>
              <a:t>ordinare prodotti direttamente dai cataloghi dei contratti quadro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142857"/>
              <a:buFont typeface="Arial" panose="020B0604020202020204" pitchFamily="34" charset="0"/>
              <a:buChar char="•"/>
            </a:pPr>
            <a:r>
              <a:rPr lang="de-DE" sz="1400" dirty="0">
                <a:latin typeface="Aptos" panose="020B0004020202020204" pitchFamily="34" charset="0"/>
              </a:rPr>
              <a:t>effettuare ordini diretti fino a 5.000 € al di fuori dei contratti quadro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142857"/>
              <a:buFont typeface="Arial" panose="020B0604020202020204" pitchFamily="34" charset="0"/>
              <a:buChar char="•"/>
            </a:pPr>
            <a:r>
              <a:rPr lang="de-DE" sz="1400" dirty="0" err="1">
                <a:latin typeface="Aptos" panose="020B0004020202020204" pitchFamily="34" charset="0"/>
              </a:rPr>
              <a:t>Comunicare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richieste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particolari</a:t>
            </a:r>
            <a:r>
              <a:rPr lang="de-DE" sz="1400" dirty="0">
                <a:latin typeface="Aptos" panose="020B0004020202020204" pitchFamily="34" charset="0"/>
              </a:rPr>
              <a:t> (</a:t>
            </a:r>
            <a:r>
              <a:rPr lang="de-DE" sz="1400" dirty="0" err="1">
                <a:latin typeface="Aptos" panose="020B0004020202020204" pitchFamily="34" charset="0"/>
              </a:rPr>
              <a:t>ordini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con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testo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libero</a:t>
            </a:r>
            <a:r>
              <a:rPr lang="de-DE" sz="1400" dirty="0">
                <a:latin typeface="Aptos" panose="020B0004020202020204" pitchFamily="34" charset="0"/>
              </a:rPr>
              <a:t>) all</a:t>
            </a:r>
            <a:r>
              <a:rPr lang="mr-IN" sz="1400" dirty="0">
                <a:latin typeface="Aptos" panose="020B0004020202020204" pitchFamily="34" charset="0"/>
              </a:rPr>
              <a:t>’</a:t>
            </a:r>
            <a:r>
              <a:rPr lang="de-DE" sz="1400" dirty="0" err="1">
                <a:latin typeface="Aptos" panose="020B0004020202020204" pitchFamily="34" charset="0"/>
              </a:rPr>
              <a:t>ufficio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acquisti</a:t>
            </a:r>
            <a:r>
              <a:rPr lang="de-DE" sz="1400" dirty="0">
                <a:latin typeface="Aptos" panose="020B0004020202020204" pitchFamily="34" charset="0"/>
              </a:rPr>
              <a:t> </a:t>
            </a:r>
            <a:r>
              <a:rPr lang="de-DE" sz="1400" dirty="0" err="1">
                <a:latin typeface="Aptos" panose="020B0004020202020204" pitchFamily="34" charset="0"/>
              </a:rPr>
              <a:t>centrale</a:t>
            </a:r>
            <a:endParaRPr sz="1400" dirty="0">
              <a:latin typeface="Aptos" panose="020B0004020202020204" pitchFamily="34" charset="0"/>
            </a:endParaRPr>
          </a:p>
        </p:txBody>
      </p:sp>
      <p:sp>
        <p:nvSpPr>
          <p:cNvPr id="175" name="Google Shape;175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pic>
        <p:nvPicPr>
          <p:cNvPr id="176" name="Google Shape;176;p34"/>
          <p:cNvPicPr preferRelativeResize="0"/>
          <p:nvPr/>
        </p:nvPicPr>
        <p:blipFill rotWithShape="1">
          <a:blip r:embed="rId3">
            <a:alphaModFix/>
          </a:blip>
          <a:srcRect l="14476" t="7667" r="15057" b="5736"/>
          <a:stretch/>
        </p:blipFill>
        <p:spPr>
          <a:xfrm>
            <a:off x="7493954" y="1871330"/>
            <a:ext cx="4506660" cy="311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Esercizio di gruppo: catalogo (elettronico)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lnSpcReduction="10000"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Lavorate in gruppo e discutete le seguenti domande: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Secondo voi, qual è stato il fattore decisivo per il successo?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Quali sono le insidie da evitare?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Ci sarebbero difficoltà nel vostro comune rispetto, ad esempio, </a:t>
            </a:r>
            <a:r>
              <a:rPr lang="de-DE" dirty="0" err="1">
                <a:latin typeface="Aptos" panose="020B0004020202020204" pitchFamily="34" charset="0"/>
              </a:rPr>
              <a:t>all’adozione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buone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pratiche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Il vostro comune dispone già di un catalogo (elettronico)?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Se sì, in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avete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ottenuto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In caso contrario, </a:t>
            </a:r>
            <a:r>
              <a:rPr lang="de-DE" dirty="0" err="1">
                <a:latin typeface="Aptos" panose="020B0004020202020204" pitchFamily="34" charset="0"/>
              </a:rPr>
              <a:t>sarebbe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opzione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praticabile</a:t>
            </a:r>
            <a:r>
              <a:rPr lang="de-DE" dirty="0">
                <a:latin typeface="Aptos" panose="020B0004020202020204" pitchFamily="34" charset="0"/>
              </a:rPr>
              <a:t> (solo per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vostro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 o come acquisto congiunto con altri comuni)?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83" name="Google Shape;18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2338</Words>
  <Application>Microsoft Macintosh PowerPoint</Application>
  <PresentationFormat>Breitbild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Agenda</vt:lpstr>
      <vt:lpstr>1. Esempio pratico: marchi  di prodotti </vt:lpstr>
      <vt:lpstr>Esempi di marchi di prodotti</vt:lpstr>
      <vt:lpstr>Esercizio di gruppo: marchi di prodotti</vt:lpstr>
      <vt:lpstr>2. Esempio pratico: illuminazione a LED </vt:lpstr>
      <vt:lpstr>Esercizio di gruppo: illuminazione  a LED</vt:lpstr>
      <vt:lpstr>3. Esempio pratico:  Catalogo (elettronico)</vt:lpstr>
      <vt:lpstr>Esercizio di gruppo: catalogo (elettronico)</vt:lpstr>
      <vt:lpstr>4. Esempio pratico: coinvolgimento dei dipendenti comunali </vt:lpstr>
      <vt:lpstr>Esercizio di gruppo: coinvolgere i collaboratori</vt:lpstr>
      <vt:lpstr>5. Esempio pratico di coinvolgimento degli stakeholder</vt:lpstr>
      <vt:lpstr>Esercizio di gruppo: coinvolgimento dei gruppi di interesse</vt:lpstr>
      <vt:lpstr>6. Esempio pratico: i rischi delle auto elettriche</vt:lpstr>
      <vt:lpstr>Esercizio di gruppo: i rischi delle auto elettriche</vt:lpstr>
      <vt:lpstr>Grazie per l’attenzione!</vt:lpstr>
      <vt:lpstr>Riferimenti bibliografici Testo:</vt:lpstr>
      <vt:lpstr>Riferimenti bibliografici immagini: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keywords>, docId:51DCA226107746F0091F23E4337E5867</cp:keywords>
  <cp:lastModifiedBy>Henrieta Winklhofer</cp:lastModifiedBy>
  <cp:revision>16</cp:revision>
  <dcterms:created xsi:type="dcterms:W3CDTF">2024-09-16T10:50:40Z</dcterms:created>
  <dcterms:modified xsi:type="dcterms:W3CDTF">2026-01-22T10:06:25Z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