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/JXtr1TPFNBZryRsLTOQFfQOe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DDED0-FCB9-41A9-BFF0-9D53F1976953}">
  <a:tblStyle styleId="{553DDED0-FCB9-41A9-BFF0-9D53F197695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7F8"/>
          </a:solidFill>
        </a:fill>
      </a:tcStyle>
    </a:wholeTbl>
    <a:band1H>
      <a:tcTxStyle/>
      <a:tcStyle>
        <a:tcBdr/>
        <a:fill>
          <a:solidFill>
            <a:srgbClr val="E1EF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1EF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03C91B-0ADF-4B3D-8F1A-C15238815AE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5"/>
    <p:restoredTop sz="94790"/>
  </p:normalViewPr>
  <p:slideViewPr>
    <p:cSldViewPr snapToGrid="0">
      <p:cViewPr varScale="1">
        <p:scale>
          <a:sx n="113" d="100"/>
          <a:sy n="113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11-30T11:00:19.865" idx="1">
    <p:pos x="6000" y="0"/>
    <p:text>Non sono sicuro di cosa tratti questa presentazione rispetto alla presentazione 1. È una versione precedente?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texiEVA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037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8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432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4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67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07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1811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007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850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28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142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07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46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46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94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36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94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515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89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146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0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">
  <p:cSld name="TES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9"/>
          <p:cNvSpPr txBox="1">
            <a:spLocks noGrp="1"/>
          </p:cNvSpPr>
          <p:nvPr>
            <p:ph type="sldNum" idx="12"/>
          </p:nvPr>
        </p:nvSpPr>
        <p:spPr>
          <a:xfrm>
            <a:off x="11351299" y="6288618"/>
            <a:ext cx="620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8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5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58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9" name="Google Shape;49;p5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8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8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" name="Google Shape;78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4623" y="4867222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176272" y="1083785"/>
            <a:ext cx="5882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Pianificazione e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attuazione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Approvvigionamenti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sostenibili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94" name="Google Shape;94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-1072293" y="7200034"/>
            <a:ext cx="45774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800" dirty="0" err="1">
                <a:solidFill>
                  <a:schemeClr val="bg1"/>
                </a:solidFill>
              </a:rPr>
              <a:t>Progetto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finanziato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dall</a:t>
            </a:r>
            <a:r>
              <a:rPr lang="mr-IN" sz="800" dirty="0">
                <a:solidFill>
                  <a:schemeClr val="bg1"/>
                </a:solidFill>
              </a:rPr>
              <a:t>’</a:t>
            </a:r>
            <a:r>
              <a:rPr lang="en-US" sz="800" dirty="0" err="1">
                <a:solidFill>
                  <a:schemeClr val="bg1"/>
                </a:solidFill>
              </a:rPr>
              <a:t>Unione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Europea</a:t>
            </a:r>
            <a:r>
              <a:rPr lang="en-US" sz="800" dirty="0">
                <a:solidFill>
                  <a:schemeClr val="bg1"/>
                </a:solidFill>
              </a:rPr>
              <a:t>. </a:t>
            </a:r>
            <a:r>
              <a:rPr lang="en-US" sz="800" dirty="0" err="1">
                <a:solidFill>
                  <a:schemeClr val="bg1"/>
                </a:solidFill>
              </a:rPr>
              <a:t>Tuttavia</a:t>
            </a:r>
            <a:r>
              <a:rPr lang="en-US" sz="800" dirty="0">
                <a:solidFill>
                  <a:schemeClr val="bg1"/>
                </a:solidFill>
              </a:rPr>
              <a:t>, le </a:t>
            </a:r>
            <a:r>
              <a:rPr lang="en-US" sz="800" dirty="0" err="1">
                <a:solidFill>
                  <a:schemeClr val="bg1"/>
                </a:solidFill>
              </a:rPr>
              <a:t>opinioni</a:t>
            </a:r>
            <a:r>
              <a:rPr lang="en-US" sz="800" dirty="0">
                <a:solidFill>
                  <a:schemeClr val="bg1"/>
                </a:solidFill>
              </a:rPr>
              <a:t> e </a:t>
            </a:r>
            <a:r>
              <a:rPr lang="en-US" sz="800" dirty="0" err="1">
                <a:solidFill>
                  <a:schemeClr val="bg1"/>
                </a:solidFill>
              </a:rPr>
              <a:t>i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punti</a:t>
            </a:r>
            <a:r>
              <a:rPr lang="en-US" sz="800" dirty="0">
                <a:solidFill>
                  <a:schemeClr val="bg1"/>
                </a:solidFill>
              </a:rPr>
              <a:t> di vista </a:t>
            </a:r>
            <a:r>
              <a:rPr lang="en-US" sz="800" dirty="0" err="1">
                <a:solidFill>
                  <a:schemeClr val="bg1"/>
                </a:solidFill>
              </a:rPr>
              <a:t>espressi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sono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esclusivamente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quelli</a:t>
            </a:r>
            <a:r>
              <a:rPr lang="en-US" sz="800" dirty="0">
                <a:solidFill>
                  <a:schemeClr val="bg1"/>
                </a:solidFill>
              </a:rPr>
              <a:t> dell</a:t>
            </a:r>
            <a:r>
              <a:rPr lang="mr-IN" sz="800" dirty="0">
                <a:solidFill>
                  <a:schemeClr val="bg1"/>
                </a:solidFill>
              </a:rPr>
              <a:t>’</a:t>
            </a:r>
            <a:r>
              <a:rPr lang="en-US" sz="800" dirty="0" err="1">
                <a:solidFill>
                  <a:schemeClr val="bg1"/>
                </a:solidFill>
              </a:rPr>
              <a:t>autore</a:t>
            </a:r>
            <a:r>
              <a:rPr lang="en-US" sz="800" dirty="0">
                <a:solidFill>
                  <a:schemeClr val="bg1"/>
                </a:solidFill>
              </a:rPr>
              <a:t> o </a:t>
            </a:r>
            <a:r>
              <a:rPr lang="en-US" sz="800" dirty="0" err="1">
                <a:solidFill>
                  <a:schemeClr val="bg1"/>
                </a:solidFill>
              </a:rPr>
              <a:t>degli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autori</a:t>
            </a:r>
            <a:r>
              <a:rPr lang="en-US" sz="800" dirty="0">
                <a:solidFill>
                  <a:schemeClr val="bg1"/>
                </a:solidFill>
              </a:rPr>
              <a:t> e non </a:t>
            </a:r>
            <a:r>
              <a:rPr lang="en-US" sz="800" dirty="0" err="1">
                <a:solidFill>
                  <a:schemeClr val="bg1"/>
                </a:solidFill>
              </a:rPr>
              <a:t>riflettono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necessariamente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quelli</a:t>
            </a:r>
            <a:r>
              <a:rPr lang="en-US" sz="800" dirty="0">
                <a:solidFill>
                  <a:schemeClr val="bg1"/>
                </a:solidFill>
              </a:rPr>
              <a:t> dell</a:t>
            </a:r>
            <a:r>
              <a:rPr lang="mr-IN" sz="800" dirty="0">
                <a:solidFill>
                  <a:schemeClr val="bg1"/>
                </a:solidFill>
              </a:rPr>
              <a:t>’</a:t>
            </a:r>
            <a:r>
              <a:rPr lang="en-US" sz="800" dirty="0" err="1">
                <a:solidFill>
                  <a:schemeClr val="bg1"/>
                </a:solidFill>
              </a:rPr>
              <a:t>Unione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Europea</a:t>
            </a:r>
            <a:r>
              <a:rPr lang="en-US" sz="800" dirty="0">
                <a:solidFill>
                  <a:schemeClr val="bg1"/>
                </a:solidFill>
              </a:rPr>
              <a:t> o dell</a:t>
            </a:r>
            <a:r>
              <a:rPr lang="mr-IN" sz="800" dirty="0">
                <a:solidFill>
                  <a:schemeClr val="bg1"/>
                </a:solidFill>
              </a:rPr>
              <a:t>’</a:t>
            </a:r>
            <a:r>
              <a:rPr lang="en-US" sz="800" dirty="0" err="1">
                <a:solidFill>
                  <a:schemeClr val="bg1"/>
                </a:solidFill>
              </a:rPr>
              <a:t>Agenzia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Esecutiva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Europea</a:t>
            </a:r>
            <a:r>
              <a:rPr lang="en-US" sz="800" dirty="0">
                <a:solidFill>
                  <a:schemeClr val="bg1"/>
                </a:solidFill>
              </a:rPr>
              <a:t> per l</a:t>
            </a:r>
            <a:r>
              <a:rPr lang="mr-IN" sz="800" dirty="0">
                <a:solidFill>
                  <a:schemeClr val="bg1"/>
                </a:solidFill>
              </a:rPr>
              <a:t>’</a:t>
            </a:r>
            <a:r>
              <a:rPr lang="en-US" sz="800" dirty="0" err="1">
                <a:solidFill>
                  <a:schemeClr val="bg1"/>
                </a:solidFill>
              </a:rPr>
              <a:t>Istruzione</a:t>
            </a:r>
            <a:r>
              <a:rPr lang="en-US" sz="800" dirty="0">
                <a:solidFill>
                  <a:schemeClr val="bg1"/>
                </a:solidFill>
              </a:rPr>
              <a:t> e la </a:t>
            </a:r>
            <a:r>
              <a:rPr lang="en-US" sz="800" dirty="0" err="1">
                <a:solidFill>
                  <a:schemeClr val="bg1"/>
                </a:solidFill>
              </a:rPr>
              <a:t>Cultura</a:t>
            </a:r>
            <a:r>
              <a:rPr lang="en-US" sz="800" dirty="0">
                <a:solidFill>
                  <a:schemeClr val="bg1"/>
                </a:solidFill>
              </a:rPr>
              <a:t> (EACEA). Né l</a:t>
            </a:r>
            <a:r>
              <a:rPr lang="mr-IN" sz="800" dirty="0">
                <a:solidFill>
                  <a:schemeClr val="bg1"/>
                </a:solidFill>
              </a:rPr>
              <a:t>’</a:t>
            </a:r>
            <a:r>
              <a:rPr lang="en-US" sz="800" dirty="0" err="1">
                <a:solidFill>
                  <a:schemeClr val="bg1"/>
                </a:solidFill>
              </a:rPr>
              <a:t>Unione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Europea</a:t>
            </a:r>
            <a:r>
              <a:rPr lang="en-US" sz="800" dirty="0">
                <a:solidFill>
                  <a:schemeClr val="bg1"/>
                </a:solidFill>
              </a:rPr>
              <a:t> né l</a:t>
            </a:r>
            <a:r>
              <a:rPr lang="mr-IN" sz="800" dirty="0">
                <a:solidFill>
                  <a:schemeClr val="bg1"/>
                </a:solidFill>
              </a:rPr>
              <a:t>’</a:t>
            </a:r>
            <a:r>
              <a:rPr lang="en-US" sz="800" dirty="0">
                <a:solidFill>
                  <a:schemeClr val="bg1"/>
                </a:solidFill>
              </a:rPr>
              <a:t>EACEA </a:t>
            </a:r>
            <a:r>
              <a:rPr lang="en-US" sz="800" dirty="0" err="1">
                <a:solidFill>
                  <a:schemeClr val="bg1"/>
                </a:solidFill>
              </a:rPr>
              <a:t>possono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essere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ritenute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responsabili</a:t>
            </a:r>
            <a:r>
              <a:rPr lang="en-US" sz="800" dirty="0">
                <a:solidFill>
                  <a:schemeClr val="bg1"/>
                </a:solidFill>
              </a:rPr>
              <a:t> per </a:t>
            </a:r>
            <a:r>
              <a:rPr lang="en-US" sz="800" dirty="0" err="1">
                <a:solidFill>
                  <a:schemeClr val="bg1"/>
                </a:solidFill>
              </a:rPr>
              <a:t>tali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contenuti</a:t>
            </a:r>
            <a:r>
              <a:rPr lang="en-US" sz="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Grafik 2" descr="Ein Bild, das Text, Screenshot, Schrift enthält.&#10;&#10;KI-generierte Inhalte können fehlerhaft sein.">
            <a:hlinkClick r:id="rId5"/>
            <a:extLst>
              <a:ext uri="{FF2B5EF4-FFF2-40B4-BE49-F238E27FC236}">
                <a16:creationId xmlns:a16="http://schemas.microsoft.com/office/drawing/2014/main" id="{1B13DFF7-F29B-E615-AB37-107ED77B1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 txBox="1">
            <a:spLocks noGrp="1"/>
          </p:cNvSpPr>
          <p:nvPr>
            <p:ph type="title"/>
          </p:nvPr>
        </p:nvSpPr>
        <p:spPr>
          <a:xfrm>
            <a:off x="594360" y="347617"/>
            <a:ext cx="7951329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Marchi ambientali volontari o marchi ambientali di tipo 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1"/>
          </p:nvPr>
        </p:nvSpPr>
        <p:spPr>
          <a:xfrm>
            <a:off x="594360" y="258406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40000" lnSpcReduction="20000"/>
          </a:bodyPr>
          <a:lstStyle/>
          <a:p>
            <a:pPr lvl="0">
              <a:lnSpc>
                <a:spcPct val="120000"/>
              </a:lnSpc>
              <a:buSzPct val="99983"/>
            </a:pPr>
            <a:r>
              <a:rPr lang="de-DE" dirty="0">
                <a:latin typeface="Aptos" panose="020B0004020202020204" pitchFamily="34" charset="0"/>
              </a:rPr>
              <a:t>		</a:t>
            </a:r>
            <a:r>
              <a:rPr lang="de-DE" sz="4000" dirty="0">
                <a:latin typeface="Aptos" panose="020B0004020202020204" pitchFamily="34" charset="0"/>
              </a:rPr>
              <a:t>Certificazione dei prodotti da parte di </a:t>
            </a:r>
            <a:r>
              <a:rPr lang="de-DE" sz="4000" dirty="0" err="1">
                <a:latin typeface="Aptos" panose="020B0004020202020204" pitchFamily="34" charset="0"/>
              </a:rPr>
              <a:t>soggetti</a:t>
            </a:r>
            <a:r>
              <a:rPr lang="de-DE" sz="4000" dirty="0">
                <a:latin typeface="Aptos" panose="020B0004020202020204" pitchFamily="34" charset="0"/>
              </a:rPr>
              <a:t> </a:t>
            </a:r>
            <a:r>
              <a:rPr lang="de-DE" sz="4000" dirty="0" err="1">
                <a:latin typeface="Aptos" panose="020B0004020202020204" pitchFamily="34" charset="0"/>
              </a:rPr>
              <a:t>terzi</a:t>
            </a:r>
            <a:r>
              <a:rPr lang="de-DE" sz="4000" dirty="0">
                <a:latin typeface="Aptos" panose="020B0004020202020204" pitchFamily="34" charset="0"/>
              </a:rPr>
              <a:t> indipendenti</a:t>
            </a:r>
          </a:p>
          <a:p>
            <a:pPr lvl="0">
              <a:lnSpc>
                <a:spcPct val="120000"/>
              </a:lnSpc>
              <a:buSzPct val="99983"/>
            </a:pPr>
            <a:r>
              <a:rPr lang="de-DE" sz="4000" dirty="0">
                <a:latin typeface="Aptos" panose="020B0004020202020204" pitchFamily="34" charset="0"/>
              </a:rPr>
              <a:t>		</a:t>
            </a:r>
            <a:r>
              <a:rPr lang="de-DE" sz="4000" dirty="0" err="1">
                <a:latin typeface="Aptos" panose="020B0004020202020204" pitchFamily="34" charset="0"/>
              </a:rPr>
              <a:t>Attestazioni</a:t>
            </a:r>
            <a:r>
              <a:rPr lang="de-DE" sz="4000" dirty="0">
                <a:latin typeface="Aptos" panose="020B0004020202020204" pitchFamily="34" charset="0"/>
              </a:rPr>
              <a:t> relative a determinate caratteristiche ambientali</a:t>
            </a:r>
          </a:p>
          <a:p>
            <a:pPr lvl="1">
              <a:lnSpc>
                <a:spcPct val="120000"/>
              </a:lnSpc>
              <a:buSzPct val="99997"/>
            </a:pPr>
            <a:r>
              <a:rPr lang="de-DE" sz="2900" dirty="0">
                <a:latin typeface="Aptos" panose="020B0004020202020204" pitchFamily="34" charset="0"/>
              </a:rPr>
              <a:t>Rispetto dei valori limite per le sostanze inquinanti</a:t>
            </a:r>
          </a:p>
          <a:p>
            <a:pPr lvl="1">
              <a:lnSpc>
                <a:spcPct val="120000"/>
              </a:lnSpc>
              <a:buSzPct val="99997"/>
            </a:pPr>
            <a:r>
              <a:rPr lang="de-DE" sz="2900" dirty="0">
                <a:latin typeface="Aptos" panose="020B0004020202020204" pitchFamily="34" charset="0"/>
              </a:rPr>
              <a:t>Rispetto dei valori di consumo energetico stabiliti</a:t>
            </a:r>
          </a:p>
          <a:p>
            <a:pPr lvl="1">
              <a:lnSpc>
                <a:spcPct val="120000"/>
              </a:lnSpc>
              <a:buSzPct val="99997"/>
            </a:pPr>
            <a:r>
              <a:rPr lang="de-DE" sz="2900" dirty="0">
                <a:latin typeface="Aptos" panose="020B0004020202020204" pitchFamily="34" charset="0"/>
              </a:rPr>
              <a:t>Riduzione delle emissioni durante la produzione</a:t>
            </a:r>
          </a:p>
          <a:p>
            <a:pPr lvl="1">
              <a:lnSpc>
                <a:spcPct val="120000"/>
              </a:lnSpc>
              <a:buSzPct val="99997"/>
            </a:pPr>
            <a:r>
              <a:rPr lang="de-DE" sz="2900" dirty="0">
                <a:latin typeface="Aptos" panose="020B0004020202020204" pitchFamily="34" charset="0"/>
              </a:rPr>
              <a:t>Riciclabilità di un prodotto</a:t>
            </a:r>
          </a:p>
          <a:p>
            <a:pPr lvl="1">
              <a:lnSpc>
                <a:spcPct val="120000"/>
              </a:lnSpc>
              <a:buSzPct val="99997"/>
            </a:pPr>
            <a:endParaRPr lang="de-DE" b="1" dirty="0">
              <a:latin typeface="Aptos" panose="020B0004020202020204" pitchFamily="34" charset="0"/>
            </a:endParaRPr>
          </a:p>
          <a:p>
            <a:pPr marL="558800" lvl="1" indent="0">
              <a:lnSpc>
                <a:spcPct val="120000"/>
              </a:lnSpc>
              <a:buSzPct val="99997"/>
              <a:buNone/>
            </a:pPr>
            <a:r>
              <a:rPr lang="de-DE" sz="4000" b="1" dirty="0">
                <a:solidFill>
                  <a:schemeClr val="accent4"/>
                </a:solidFill>
                <a:latin typeface="Aptos" panose="020B0004020202020204" pitchFamily="34" charset="0"/>
              </a:rPr>
              <a:t>	Base per l</a:t>
            </a:r>
            <a:r>
              <a:rPr lang="mr-IN" sz="40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4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assegnazione</a:t>
            </a:r>
            <a:r>
              <a:rPr lang="de-DE" sz="4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4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dell</a:t>
            </a:r>
            <a:r>
              <a:rPr lang="mr-IN" sz="4000" b="1" dirty="0">
                <a:solidFill>
                  <a:schemeClr val="accent4"/>
                </a:solidFill>
                <a:latin typeface="Aptos" panose="020B0004020202020204" pitchFamily="34" charset="0"/>
              </a:rPr>
              <a:t>’</a:t>
            </a:r>
            <a:r>
              <a:rPr lang="de-DE" sz="4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appalto</a:t>
            </a:r>
            <a:endParaRPr lang="de-DE" sz="4000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lvl="1">
              <a:lnSpc>
                <a:spcPct val="120000"/>
              </a:lnSpc>
              <a:buSzPct val="99997"/>
            </a:pPr>
            <a:r>
              <a:rPr lang="de-DE" sz="2900" dirty="0">
                <a:latin typeface="Aptos" panose="020B0004020202020204" pitchFamily="34" charset="0"/>
              </a:rPr>
              <a:t>Sviluppo con il coinvolgimento dei gruppi di interesse rilevanti</a:t>
            </a:r>
          </a:p>
          <a:p>
            <a:pPr lvl="1">
              <a:lnSpc>
                <a:spcPct val="120000"/>
              </a:lnSpc>
              <a:buSzPct val="99997"/>
            </a:pPr>
            <a:r>
              <a:rPr lang="de-DE" sz="2900" dirty="0">
                <a:latin typeface="Aptos" panose="020B0004020202020204" pitchFamily="34" charset="0"/>
              </a:rPr>
              <a:t>Catalogo dei requisiti/criteri accessibile al pubblico</a:t>
            </a:r>
            <a:endParaRPr sz="2900" dirty="0">
              <a:latin typeface="Aptos" panose="020B0004020202020204" pitchFamily="34" charset="0"/>
            </a:endParaRPr>
          </a:p>
        </p:txBody>
      </p:sp>
      <p:pic>
        <p:nvPicPr>
          <p:cNvPr id="192" name="Google Shape;19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1914" y="1783078"/>
            <a:ext cx="1371601" cy="164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1638" y="3592617"/>
            <a:ext cx="1444653" cy="13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5939" y="5255950"/>
            <a:ext cx="1508263" cy="147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65822" y="2803299"/>
            <a:ext cx="1460638" cy="144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594359" y="358906"/>
            <a:ext cx="7172396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sociale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volontario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analogo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al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tipo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55000" lnSpcReduction="20000"/>
          </a:bodyPr>
          <a:lstStyle/>
          <a:p>
            <a:pPr marL="228600" lvl="0" indent="0">
              <a:lnSpc>
                <a:spcPct val="120000"/>
              </a:lnSpc>
              <a:buSzPct val="181818"/>
            </a:pPr>
            <a:r>
              <a:rPr lang="de-DE" dirty="0">
                <a:latin typeface="Aptos" panose="020B0004020202020204" pitchFamily="34" charset="0"/>
              </a:rPr>
              <a:t>Certificazione indipendente da parte di terzi e sviluppo di criteri in un processo trasparente</a:t>
            </a:r>
          </a:p>
          <a:p>
            <a:pPr marL="228600" lvl="0" indent="0">
              <a:lnSpc>
                <a:spcPct val="120000"/>
              </a:lnSpc>
              <a:buSzPct val="181818"/>
            </a:pPr>
            <a:r>
              <a:rPr lang="de-DE" dirty="0">
                <a:latin typeface="Aptos" panose="020B0004020202020204" pitchFamily="34" charset="0"/>
              </a:rPr>
              <a:t>Criteri spesso in linea con le norme fondamentali del </a:t>
            </a:r>
            <a:r>
              <a:rPr lang="de-DE" dirty="0" err="1">
                <a:latin typeface="Aptos" panose="020B0004020202020204" pitchFamily="34" charset="0"/>
              </a:rPr>
              <a:t>lavoro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>
                <a:latin typeface="Aptos" panose="020B0004020202020204" pitchFamily="34" charset="0"/>
              </a:rPr>
              <a:t>ILO: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>
              <a:buSzPct val="181818"/>
            </a:pPr>
            <a:r>
              <a:rPr lang="de-DE" dirty="0">
                <a:latin typeface="Aptos" panose="020B0004020202020204" pitchFamily="34" charset="0"/>
              </a:rPr>
              <a:t>nessun lavoro forzato</a:t>
            </a:r>
          </a:p>
          <a:p>
            <a:pPr marL="1028700" lvl="1" indent="-342900">
              <a:buSzPct val="181818"/>
            </a:pPr>
            <a:r>
              <a:rPr lang="de-DE" dirty="0">
                <a:latin typeface="Aptos" panose="020B0004020202020204" pitchFamily="34" charset="0"/>
              </a:rPr>
              <a:t>libertà sindacale</a:t>
            </a:r>
          </a:p>
          <a:p>
            <a:pPr marL="1028700" lvl="1" indent="-342900">
              <a:buSzPct val="181818"/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nessuna discriminazione basata su razza, sesso o colore della pelle</a:t>
            </a:r>
          </a:p>
          <a:p>
            <a:pPr marL="1028700" lvl="1" indent="-342900">
              <a:buSzPct val="181818"/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parità di retribuzione a parità di lavoro</a:t>
            </a:r>
          </a:p>
          <a:p>
            <a:pPr marL="1028700" lvl="1" indent="-342900">
              <a:buSzPct val="181818"/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divieto di sfruttamento del lavoro minorile</a:t>
            </a:r>
          </a:p>
          <a:p>
            <a:pPr marL="685800" lvl="1" indent="0">
              <a:buSzPct val="181818"/>
              <a:buNone/>
            </a:pPr>
            <a:endParaRPr lang="de-DE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685800" lvl="1" indent="0">
              <a:buSzPct val="181818"/>
              <a:buNone/>
            </a:pPr>
            <a:r>
              <a:rPr lang="de-DE" b="1" dirty="0">
                <a:solidFill>
                  <a:schemeClr val="accent4"/>
                </a:solidFill>
                <a:latin typeface="Aptos" panose="020B0004020202020204" pitchFamily="34" charset="0"/>
              </a:rPr>
              <a:t>Commercio equo e solidale (in aggiunta alle norme ILO)</a:t>
            </a:r>
            <a:endParaRPr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marL="1028700" lvl="1" indent="-342900">
              <a:buSzPct val="181818"/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Prezzo minimo e retribuzione equa (salari dignitosi)</a:t>
            </a:r>
          </a:p>
          <a:p>
            <a:pPr marL="1028700" lvl="1" indent="-342900">
              <a:buSzPct val="181818"/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Contratti di fornitura a lungo termine</a:t>
            </a:r>
          </a:p>
          <a:p>
            <a:pPr marL="1028700" lvl="1" indent="-342900">
              <a:buSzPct val="181818"/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Prefinanziamento</a:t>
            </a:r>
          </a:p>
          <a:p>
            <a:pPr marL="1028700" lvl="1" indent="-342900">
              <a:buSzPct val="181818"/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Premio Fairtrade a sostegno di progetti sociali nella comunità o per il pagamento delle tasse scolastiche, ecc.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955" y="2185058"/>
            <a:ext cx="1033163" cy="121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15" y="4030527"/>
            <a:ext cx="116289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 descr="Fairtrade Siegel: So erkennst Du ein fair gehandeltes Produk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65531" y="2176463"/>
            <a:ext cx="1297782" cy="186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594359" y="368726"/>
            <a:ext cx="7499773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Marchi sociali e ambientali di tipo I e simili al tipo 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12" name="Google Shape;212;p13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8978619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Alcuni marchi combinano criteri ecologici e sociali.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Spesso uno dei due aspetti è prioritario, mentre il secondo viene comunque preso in considerazione.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3" name="Google Shape;213;p13" descr="naturland fai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5316" y="4197872"/>
            <a:ext cx="94486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7957" y="4615591"/>
            <a:ext cx="1327502" cy="125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1852" y="4615591"/>
            <a:ext cx="1891936" cy="1174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594359" y="337597"/>
            <a:ext cx="7273996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Autodichiarazioni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tipo II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Linee di prodotti di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azienda</a:t>
            </a:r>
            <a:r>
              <a:rPr lang="de-DE" dirty="0">
                <a:latin typeface="Aptos" panose="020B0004020202020204" pitchFamily="34" charset="0"/>
              </a:rPr>
              <a:t> commerciale che presentano una determinata qualità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Sono</a:t>
            </a:r>
            <a:r>
              <a:rPr lang="de-DE" dirty="0">
                <a:latin typeface="Aptos" panose="020B0004020202020204" pitchFamily="34" charset="0"/>
              </a:rPr>
              <a:t> utilizzate </a:t>
            </a:r>
            <a:r>
              <a:rPr lang="de-DE" dirty="0" err="1">
                <a:latin typeface="Aptos" panose="020B0004020202020204" pitchFamily="34" charset="0"/>
              </a:rPr>
              <a:t>esclusivamente</a:t>
            </a:r>
            <a:r>
              <a:rPr lang="de-DE" dirty="0">
                <a:latin typeface="Aptos" panose="020B0004020202020204" pitchFamily="34" charset="0"/>
              </a:rPr>
              <a:t>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interno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azienda</a:t>
            </a:r>
            <a:r>
              <a:rPr lang="de-DE" dirty="0">
                <a:latin typeface="Aptos" panose="020B0004020202020204" pitchFamily="34" charset="0"/>
              </a:rPr>
              <a:t> o di un gruppo di aziende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Non sono certificate in modo indipendente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Offrono</a:t>
            </a:r>
            <a:r>
              <a:rPr lang="de-DE" dirty="0">
                <a:latin typeface="Aptos" panose="020B0004020202020204" pitchFamily="34" charset="0"/>
              </a:rPr>
              <a:t> vantaggi aggiuntivi, ad esempio prodotti biologici o del commercio equo e solidale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1420" y="1931104"/>
            <a:ext cx="2117893" cy="149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2"/>
          <p:cNvSpPr txBox="1">
            <a:spLocks noGrp="1"/>
          </p:cNvSpPr>
          <p:nvPr>
            <p:ph type="title"/>
          </p:nvPr>
        </p:nvSpPr>
        <p:spPr>
          <a:xfrm>
            <a:off x="594359" y="336328"/>
            <a:ext cx="8831862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Possibilità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utilizzo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9" name="Google Shape;229;p52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 criteri </a:t>
            </a:r>
            <a:r>
              <a:rPr lang="de-DE" dirty="0" err="1">
                <a:latin typeface="Aptos" panose="020B0004020202020204" pitchFamily="34" charset="0"/>
              </a:rPr>
              <a:t>relativi</a:t>
            </a:r>
            <a:r>
              <a:rPr lang="de-DE" dirty="0">
                <a:latin typeface="Aptos" panose="020B0004020202020204" pitchFamily="34" charset="0"/>
              </a:rPr>
              <a:t> ai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possono</a:t>
            </a:r>
            <a:r>
              <a:rPr lang="de-DE" dirty="0">
                <a:latin typeface="Aptos" panose="020B0004020202020204" pitchFamily="34" charset="0"/>
              </a:rPr>
              <a:t> essere indicati nei documenti di gara.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Alle imprese partecipanti alla gara può essere richiesto di presentare una certificazione </a:t>
            </a:r>
            <a:r>
              <a:rPr lang="de-DE" dirty="0" err="1">
                <a:latin typeface="Aptos" panose="020B0004020202020204" pitchFamily="34" charset="0"/>
              </a:rPr>
              <a:t>con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marchio</a:t>
            </a:r>
            <a:r>
              <a:rPr lang="de-DE" dirty="0">
                <a:latin typeface="Aptos" panose="020B0004020202020204" pitchFamily="34" charset="0"/>
              </a:rPr>
              <a:t> come prova del rispetto degli standard richiesti.</a:t>
            </a:r>
          </a:p>
        </p:txBody>
      </p:sp>
      <p:pic>
        <p:nvPicPr>
          <p:cNvPr id="230" name="Google Shape;23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7084" y="2050998"/>
            <a:ext cx="2290564" cy="35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945286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Standard ambientali e di gestione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7" name="Google Shape;237;p53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10000"/>
          </a:bodyPr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Certificazioni relative all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azienda</a:t>
            </a:r>
            <a:r>
              <a:rPr lang="de-DE" dirty="0">
                <a:latin typeface="Aptos" panose="020B0004020202020204" pitchFamily="34" charset="0"/>
              </a:rPr>
              <a:t> o al sito di produzione – Gestione dei processi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Esempi: 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EMAS (Eco-Management and Audit Scheme – Sistema comunitario di ecogestione e audit) 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Standard SA8000 (norme fondamentali del </a:t>
            </a:r>
            <a:r>
              <a:rPr lang="de-DE" dirty="0" err="1">
                <a:latin typeface="Aptos" panose="020B0004020202020204" pitchFamily="34" charset="0"/>
              </a:rPr>
              <a:t>lavoro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>
                <a:latin typeface="Aptos" panose="020B0004020202020204" pitchFamily="34" charset="0"/>
              </a:rPr>
              <a:t>ILO)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Fair </a:t>
            </a:r>
            <a:r>
              <a:rPr lang="de-DE" dirty="0" err="1">
                <a:latin typeface="Aptos" panose="020B0004020202020204" pitchFamily="34" charset="0"/>
              </a:rPr>
              <a:t>Wear Foundation </a:t>
            </a:r>
            <a:r>
              <a:rPr lang="de-DE" dirty="0">
                <a:latin typeface="Aptos" panose="020B0004020202020204" pitchFamily="34" charset="0"/>
              </a:rPr>
              <a:t>(condizioni di lavoro nel settore tessile – filiera tessile)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ISO 14001 (norme internazionali per i sistemi di gestione ambientale)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38" name="Google Shape;23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4843" y="1742263"/>
            <a:ext cx="2234722" cy="12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649" y="1490345"/>
            <a:ext cx="1110283" cy="167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9646" y="3550627"/>
            <a:ext cx="2554783" cy="102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3" descr="Ein Bild, das Grafiken, Grafikdesign, Schrift, Logo enthält.&#10;&#10;KI-generierte Inhalte können fehlerhaft sein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5580" y="3080346"/>
            <a:ext cx="1306624" cy="178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3" descr="Iso 14001 Logo PNG Vectors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5039" y="5062654"/>
            <a:ext cx="1484607" cy="14846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53"/>
          <p:cNvGraphicFramePr/>
          <p:nvPr>
            <p:extLst>
              <p:ext uri="{D42A27DB-BD31-4B8C-83A1-F6EECF244321}">
                <p14:modId xmlns:p14="http://schemas.microsoft.com/office/powerpoint/2010/main" val="2838644231"/>
              </p:ext>
            </p:extLst>
          </p:nvPr>
        </p:nvGraphicFramePr>
        <p:xfrm>
          <a:off x="593725" y="3848894"/>
          <a:ext cx="11004550" cy="304810"/>
        </p:xfrm>
        <a:graphic>
          <a:graphicData uri="http://schemas.openxmlformats.org/drawingml/2006/table">
            <a:tbl>
              <a:tblPr>
                <a:noFill/>
                <a:tableStyleId>{1203C91B-0ADF-4B3D-8F1A-C15238815AEC}</a:tableStyleId>
              </a:tblPr>
              <a:tblGrid>
                <a:gridCol w="1100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4"/>
          <p:cNvSpPr txBox="1">
            <a:spLocks noGrp="1"/>
          </p:cNvSpPr>
          <p:nvPr>
            <p:ph type="ctrTitle"/>
          </p:nvPr>
        </p:nvSpPr>
        <p:spPr>
          <a:xfrm>
            <a:off x="569685" y="-1059931"/>
            <a:ext cx="5627915" cy="211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000" dirty="0">
                <a:latin typeface="Aptos Serif" panose="02020604070405020304" pitchFamily="18" charset="0"/>
                <a:cs typeface="Aptos Serif" panose="02020604070405020304" pitchFamily="18" charset="0"/>
              </a:rPr>
              <a:t>SUGGERIMENTI...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9" name="Google Shape;249;p54"/>
          <p:cNvSpPr txBox="1">
            <a:spLocks noGrp="1"/>
          </p:cNvSpPr>
          <p:nvPr>
            <p:ph type="body" idx="1"/>
          </p:nvPr>
        </p:nvSpPr>
        <p:spPr>
          <a:xfrm>
            <a:off x="465539" y="1967771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Prima di copiare o importare criteri dalle fonti prese in considerazione, è opportuno valutare tre aspetti:</a:t>
            </a:r>
            <a:endParaRPr dirty="0">
              <a:latin typeface="Aptos" panose="020B0004020202020204" pitchFamily="34" charset="0"/>
            </a:endParaRPr>
          </a:p>
        </p:txBody>
      </p:sp>
      <p:grpSp>
        <p:nvGrpSpPr>
          <p:cNvPr id="250" name="Google Shape;250;p54"/>
          <p:cNvGrpSpPr/>
          <p:nvPr/>
        </p:nvGrpSpPr>
        <p:grpSpPr>
          <a:xfrm>
            <a:off x="465539" y="4521532"/>
            <a:ext cx="9882063" cy="1411723"/>
            <a:chOff x="2896" y="1503187"/>
            <a:chExt cx="9882063" cy="1411723"/>
          </a:xfrm>
        </p:grpSpPr>
        <p:sp>
          <p:nvSpPr>
            <p:cNvPr id="251" name="Google Shape;251;p54"/>
            <p:cNvSpPr/>
            <p:nvPr/>
          </p:nvSpPr>
          <p:spPr>
            <a:xfrm>
              <a:off x="2896" y="1503187"/>
              <a:ext cx="3529308" cy="1411723"/>
            </a:xfrm>
            <a:prstGeom prst="chevron">
              <a:avLst>
                <a:gd name="adj" fmla="val 5000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4"/>
            <p:cNvSpPr txBox="1"/>
            <p:nvPr/>
          </p:nvSpPr>
          <p:spPr>
            <a:xfrm>
              <a:off x="708758" y="1503187"/>
              <a:ext cx="2117585" cy="141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29325" rIns="29325" bIns="29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200"/>
              </a:pPr>
              <a:r>
                <a:rPr lang="de-DE" sz="2200" b="1" dirty="0">
                  <a:solidFill>
                    <a:schemeClr val="dk1"/>
                  </a:solidFill>
                  <a:latin typeface="Aptos" panose="020B0004020202020204" pitchFamily="34" charset="0"/>
                </a:rPr>
                <a:t>Rilevanza tecnica per la categoria</a:t>
              </a:r>
              <a:endParaRPr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3" name="Google Shape;253;p54"/>
            <p:cNvSpPr/>
            <p:nvPr/>
          </p:nvSpPr>
          <p:spPr>
            <a:xfrm>
              <a:off x="3179274" y="1503187"/>
              <a:ext cx="3529308" cy="1411723"/>
            </a:xfrm>
            <a:prstGeom prst="chevron">
              <a:avLst>
                <a:gd name="adj" fmla="val 50000"/>
              </a:avLst>
            </a:prstGeom>
            <a:solidFill>
              <a:srgbClr val="32CC2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4"/>
            <p:cNvSpPr txBox="1"/>
            <p:nvPr/>
          </p:nvSpPr>
          <p:spPr>
            <a:xfrm>
              <a:off x="3885136" y="1503187"/>
              <a:ext cx="2117585" cy="141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29325" rIns="29325" bIns="29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de-DE" sz="2200" b="1" i="0" u="none" strike="noStrike" cap="none" dirty="0" err="1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Verificabilità</a:t>
              </a:r>
              <a:endParaRPr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5" name="Google Shape;255;p54"/>
            <p:cNvSpPr/>
            <p:nvPr/>
          </p:nvSpPr>
          <p:spPr>
            <a:xfrm>
              <a:off x="6355651" y="1503187"/>
              <a:ext cx="3529308" cy="1411723"/>
            </a:xfrm>
            <a:prstGeom prst="chevron">
              <a:avLst>
                <a:gd name="adj" fmla="val 50000"/>
              </a:avLst>
            </a:prstGeom>
            <a:solidFill>
              <a:srgbClr val="4393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4"/>
            <p:cNvSpPr txBox="1"/>
            <p:nvPr/>
          </p:nvSpPr>
          <p:spPr>
            <a:xfrm>
              <a:off x="7061513" y="1503187"/>
              <a:ext cx="2321972" cy="141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000" tIns="29325" rIns="29325" bIns="29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200"/>
              </a:pPr>
              <a:r>
                <a:rPr lang="de-DE" sz="2200" b="1" dirty="0">
                  <a:solidFill>
                    <a:schemeClr val="dk1"/>
                  </a:solidFill>
                  <a:latin typeface="Aptos" panose="020B0004020202020204" pitchFamily="34" charset="0"/>
                </a:rPr>
                <a:t>Proporzionalità e concorrenza</a:t>
              </a:r>
              <a:endParaRPr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"/>
          <p:cNvSpPr txBox="1"/>
          <p:nvPr/>
        </p:nvSpPr>
        <p:spPr>
          <a:xfrm>
            <a:off x="6335484" y="3837213"/>
            <a:ext cx="5630737" cy="163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80000"/>
              </a:lnSpc>
              <a:buClr>
                <a:srgbClr val="3F3F3F"/>
              </a:buClr>
              <a:buSzPts val="6000"/>
            </a:pPr>
            <a:r>
              <a:rPr lang="de-DE" sz="5000" b="1" dirty="0">
                <a:latin typeface="Aptos Serif" panose="02020604070405020304" pitchFamily="18" charset="0"/>
                <a:cs typeface="Aptos Serif" panose="02020604070405020304" pitchFamily="18" charset="0"/>
              </a:rPr>
              <a:t>SUGGERIMENTI...</a:t>
            </a:r>
            <a:endParaRPr b="1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62" name="Google Shape;262;p55"/>
          <p:cNvSpPr txBox="1">
            <a:spLocks noGrp="1"/>
          </p:cNvSpPr>
          <p:nvPr>
            <p:ph type="body" idx="1"/>
          </p:nvPr>
        </p:nvSpPr>
        <p:spPr>
          <a:xfrm>
            <a:off x="6150289" y="1102937"/>
            <a:ext cx="5486400" cy="273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sz="2600" b="0" dirty="0" err="1">
                <a:latin typeface="Aptos" panose="020B0004020202020204" pitchFamily="34" charset="0"/>
              </a:rPr>
              <a:t>Quando</a:t>
            </a:r>
            <a:r>
              <a:rPr lang="de-DE" sz="2600" b="0" dirty="0">
                <a:latin typeface="Aptos" panose="020B0004020202020204" pitchFamily="34" charset="0"/>
              </a:rPr>
              <a:t> si </a:t>
            </a:r>
            <a:r>
              <a:rPr lang="de-DE" sz="2600" b="0" dirty="0" err="1">
                <a:latin typeface="Aptos" panose="020B0004020202020204" pitchFamily="34" charset="0"/>
              </a:rPr>
              <a:t>tengono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corsi</a:t>
            </a:r>
            <a:r>
              <a:rPr lang="de-DE" sz="2600" b="0" dirty="0">
                <a:latin typeface="Aptos" panose="020B0004020202020204" pitchFamily="34" charset="0"/>
              </a:rPr>
              <a:t> SPP per </a:t>
            </a:r>
            <a:r>
              <a:rPr lang="de-DE" sz="2600" b="0" dirty="0" err="1">
                <a:latin typeface="Aptos" panose="020B0004020202020204" pitchFamily="34" charset="0"/>
              </a:rPr>
              <a:t>piccoli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comuni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sulle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clausole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tipo</a:t>
            </a:r>
            <a:r>
              <a:rPr lang="de-DE" sz="2600" b="0" dirty="0">
                <a:latin typeface="Aptos" panose="020B0004020202020204" pitchFamily="34" charset="0"/>
              </a:rPr>
              <a:t>, </a:t>
            </a:r>
            <a:r>
              <a:rPr lang="de-DE" sz="2600" b="0" dirty="0" err="1">
                <a:latin typeface="Aptos" panose="020B0004020202020204" pitchFamily="34" charset="0"/>
              </a:rPr>
              <a:t>è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importante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concentrarsi</a:t>
            </a:r>
            <a:r>
              <a:rPr lang="de-DE" sz="2600" b="0" dirty="0">
                <a:latin typeface="Aptos" panose="020B0004020202020204" pitchFamily="34" charset="0"/>
              </a:rPr>
              <a:t> non solo </a:t>
            </a:r>
            <a:r>
              <a:rPr lang="de-DE" sz="2600" b="0" dirty="0" err="1">
                <a:latin typeface="Aptos" panose="020B0004020202020204" pitchFamily="34" charset="0"/>
              </a:rPr>
              <a:t>sull</a:t>
            </a:r>
            <a:r>
              <a:rPr lang="mr-IN" sz="2600" b="0" dirty="0">
                <a:latin typeface="Aptos" panose="020B0004020202020204" pitchFamily="34" charset="0"/>
              </a:rPr>
              <a:t>’</a:t>
            </a:r>
            <a:r>
              <a:rPr lang="de-DE" sz="2600" b="0" dirty="0" err="1">
                <a:latin typeface="Aptos" panose="020B0004020202020204" pitchFamily="34" charset="0"/>
              </a:rPr>
              <a:t>aspetto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giuridico</a:t>
            </a:r>
            <a:r>
              <a:rPr lang="de-DE" sz="2600" b="0" dirty="0">
                <a:latin typeface="Aptos" panose="020B0004020202020204" pitchFamily="34" charset="0"/>
              </a:rPr>
              <a:t>, </a:t>
            </a:r>
            <a:r>
              <a:rPr lang="de-DE" sz="2600" b="0" dirty="0" err="1">
                <a:latin typeface="Aptos" panose="020B0004020202020204" pitchFamily="34" charset="0"/>
              </a:rPr>
              <a:t>ma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anche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su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come</a:t>
            </a:r>
            <a:r>
              <a:rPr lang="de-DE" sz="2600" b="0" dirty="0">
                <a:latin typeface="Aptos" panose="020B0004020202020204" pitchFamily="34" charset="0"/>
              </a:rPr>
              <a:t> queste </a:t>
            </a:r>
            <a:r>
              <a:rPr lang="de-DE" sz="2600" b="0" dirty="0" err="1">
                <a:latin typeface="Aptos" panose="020B0004020202020204" pitchFamily="34" charset="0"/>
              </a:rPr>
              <a:t>clausole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possano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essere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applicate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e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adattate</a:t>
            </a:r>
            <a:r>
              <a:rPr lang="de-DE" sz="2600" b="0" dirty="0">
                <a:latin typeface="Aptos" panose="020B0004020202020204" pitchFamily="34" charset="0"/>
              </a:rPr>
              <a:t> al </a:t>
            </a:r>
            <a:r>
              <a:rPr lang="de-DE" sz="2600" b="0" dirty="0" err="1">
                <a:latin typeface="Aptos" panose="020B0004020202020204" pitchFamily="34" charset="0"/>
              </a:rPr>
              <a:t>contesto</a:t>
            </a:r>
            <a:r>
              <a:rPr lang="de-DE" sz="2600" b="0" dirty="0">
                <a:latin typeface="Aptos" panose="020B0004020202020204" pitchFamily="34" charset="0"/>
              </a:rPr>
              <a:t> </a:t>
            </a:r>
            <a:r>
              <a:rPr lang="de-DE" sz="2600" b="0" dirty="0" err="1">
                <a:latin typeface="Aptos" panose="020B0004020202020204" pitchFamily="34" charset="0"/>
              </a:rPr>
              <a:t>locale</a:t>
            </a:r>
            <a:r>
              <a:rPr lang="de-DE" sz="2600" b="0" dirty="0">
                <a:latin typeface="Aptos" panose="020B0004020202020204" pitchFamily="34" charset="0"/>
              </a:rPr>
              <a:t>.</a:t>
            </a:r>
            <a:endParaRPr sz="2600" dirty="0">
              <a:latin typeface="Aptos" panose="020B0004020202020204" pitchFamily="34" charset="0"/>
            </a:endParaRPr>
          </a:p>
        </p:txBody>
      </p:sp>
      <p:pic>
        <p:nvPicPr>
          <p:cNvPr id="263" name="Google Shape;26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729" y="163286"/>
            <a:ext cx="3265714" cy="24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6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Modello di questionario per fornitori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69" name="Google Shape;269;p56"/>
          <p:cNvSpPr txBox="1">
            <a:spLocks noGrp="1"/>
          </p:cNvSpPr>
          <p:nvPr>
            <p:ph type="ctrTitle"/>
          </p:nvPr>
        </p:nvSpPr>
        <p:spPr>
          <a:xfrm>
            <a:off x="6299200" y="430213"/>
            <a:ext cx="5486400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2. Strumenti e modelli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70" name="Google Shape;270;p56" descr="Immagine che contiene testo, libro, blocco note, carta&#10;&#10;Il contenuto generato dall'IA potrebbe non essere corretto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799" r="8800"/>
          <a:stretch/>
        </p:blipFill>
        <p:spPr>
          <a:xfrm>
            <a:off x="0" y="-11113"/>
            <a:ext cx="5627688" cy="6858001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7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Modello di questionario per fornitori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6" name="Google Shape;276;p57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de-DE" b="1" dirty="0">
                <a:latin typeface="Aptos" panose="020B0004020202020204" pitchFamily="34" charset="0"/>
              </a:rPr>
              <a:t>Perché utilizzarlo:</a:t>
            </a:r>
            <a:endParaRPr dirty="0">
              <a:latin typeface="Aptos" panose="020B0004020202020204" pitchFamily="34" charset="0"/>
            </a:endParaRPr>
          </a:p>
          <a:p>
            <a:pPr marL="571500" indent="-342900">
              <a:buFont typeface="Arial"/>
              <a:buChar char="•"/>
            </a:pPr>
            <a:r>
              <a:rPr lang="de-DE" dirty="0">
                <a:latin typeface="Aptos" panose="020B0004020202020204" pitchFamily="34" charset="0"/>
              </a:rPr>
              <a:t>Standardizza la raccolta dei dati, riduce </a:t>
            </a:r>
            <a:r>
              <a:rPr lang="de-DE" dirty="0" err="1">
                <a:latin typeface="Aptos" panose="020B0004020202020204" pitchFamily="34" charset="0"/>
              </a:rPr>
              <a:t>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ricorso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fonti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esterne</a:t>
            </a:r>
            <a:r>
              <a:rPr lang="de-DE" dirty="0">
                <a:latin typeface="Aptos" panose="020B0004020202020204" pitchFamily="34" charset="0"/>
              </a:rPr>
              <a:t>, rende misurabile la sostenibilità e facilita il </a:t>
            </a:r>
            <a:r>
              <a:rPr lang="de-DE" dirty="0" err="1">
                <a:latin typeface="Aptos" panose="020B0004020202020204" pitchFamily="34" charset="0"/>
              </a:rPr>
              <a:t>monitoraggio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attuazione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77" name="Google Shape;277;p57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de-DE" b="1" dirty="0">
                <a:latin typeface="Aptos" panose="020B0004020202020204" pitchFamily="34" charset="0"/>
              </a:rPr>
              <a:t>Suggerimento:</a:t>
            </a:r>
            <a:endParaRPr dirty="0">
              <a:latin typeface="Aptos" panose="020B0004020202020204" pitchFamily="34" charset="0"/>
            </a:endParaRPr>
          </a:p>
          <a:p>
            <a:pPr lvl="0"/>
            <a:r>
              <a:rPr lang="de-DE" dirty="0" err="1">
                <a:latin typeface="Aptos" panose="020B0004020202020204" pitchFamily="34" charset="0"/>
              </a:rPr>
              <a:t>Spiegate</a:t>
            </a:r>
            <a:r>
              <a:rPr lang="de-DE" dirty="0">
                <a:latin typeface="Aptos" panose="020B0004020202020204" pitchFamily="34" charset="0"/>
              </a:rPr>
              <a:t> come strutturare il questionario in un linguaggio semplice e chiaro per le PMI e </a:t>
            </a:r>
            <a:r>
              <a:rPr lang="de-DE" dirty="0" err="1">
                <a:latin typeface="Aptos" panose="020B0004020202020204" pitchFamily="34" charset="0"/>
              </a:rPr>
              <a:t>utilizzare</a:t>
            </a:r>
            <a:r>
              <a:rPr lang="de-DE" dirty="0">
                <a:latin typeface="Aptos" panose="020B0004020202020204" pitchFamily="34" charset="0"/>
              </a:rPr>
              <a:t> l</a:t>
            </a:r>
            <a:r>
              <a:rPr lang="mr-IN" dirty="0">
                <a:latin typeface="Aptos" panose="020B0004020202020204" pitchFamily="34" charset="0"/>
              </a:rPr>
              <a:t>’</a:t>
            </a:r>
            <a:r>
              <a:rPr lang="de-DE" dirty="0" err="1">
                <a:latin typeface="Aptos" panose="020B0004020202020204" pitchFamily="34" charset="0"/>
              </a:rPr>
              <a:t>opzione</a:t>
            </a:r>
            <a:r>
              <a:rPr lang="de-DE" dirty="0">
                <a:latin typeface="Aptos" panose="020B0004020202020204" pitchFamily="34" charset="0"/>
              </a:rPr>
              <a:t> "equivalente" per le verifiche.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78" name="Google Shape;278;p57"/>
          <p:cNvSpPr/>
          <p:nvPr/>
        </p:nvSpPr>
        <p:spPr>
          <a:xfrm>
            <a:off x="1819275" y="5066224"/>
            <a:ext cx="2819127" cy="120777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Esempio di </a:t>
            </a:r>
            <a:r>
              <a:rPr lang="de-DE" sz="2000" b="1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questionario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3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Riferimenti </a:t>
            </a:r>
            <a:r>
              <a:rPr lang="de-DE" dirty="0">
                <a:latin typeface="Aptos" panose="020B0004020202020204" pitchFamily="34" charset="0"/>
              </a:rPr>
              <a:t>per criteri e clausole </a:t>
            </a:r>
            <a:r>
              <a:rPr lang="de-DE" dirty="0" err="1">
                <a:latin typeface="Aptos" panose="020B0004020202020204" pitchFamily="34" charset="0"/>
              </a:rPr>
              <a:t>tipo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bando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appalto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02" name="Google Shape;102;p43"/>
          <p:cNvSpPr txBox="1">
            <a:spLocks noGrp="1"/>
          </p:cNvSpPr>
          <p:nvPr>
            <p:ph type="ctrTitle"/>
          </p:nvPr>
        </p:nvSpPr>
        <p:spPr>
          <a:xfrm>
            <a:off x="6299200" y="430213"/>
            <a:ext cx="5486400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2. Strumenti e modelli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03" name="Google Shape;103;p43" descr="Immagine che contiene testo, libro, blocco note, carta&#10;&#10;Il contenuto generato dall'IA potrebbe non essere corretto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799" r="8800"/>
          <a:stretch/>
        </p:blipFill>
        <p:spPr>
          <a:xfrm>
            <a:off x="0" y="-11113"/>
            <a:ext cx="5627688" cy="6858001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Grazie per l</a:t>
            </a:r>
            <a:r>
              <a:rPr lang="mr-IN" sz="5400" dirty="0">
                <a:latin typeface="Aptos Serif" panose="02020604070405020304" pitchFamily="18" charset="0"/>
              </a:rPr>
              <a:t>’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attenzione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85" name="Google Shape;285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1886" y="4939612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92736" y="7106233"/>
            <a:ext cx="50113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800"/>
            </a:pP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Finanziato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Unione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Europea. Le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opinioni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i punti di vista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espressi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tuttavia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esclusivamente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autori e non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riflettono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necessariamente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Unione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Europea o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Esecutiva per 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Istruzione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la Cultura (EACEA).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Unione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Europea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mr-I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EACEA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ritenute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sym typeface="Arial"/>
              </a:rPr>
              <a:t>bili</a:t>
            </a:r>
            <a:r>
              <a:rPr lang="de-DE" sz="8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de-DE" sz="800" dirty="0"/>
              <a:t>per </a:t>
            </a:r>
            <a:r>
              <a:rPr lang="de-DE" sz="800" dirty="0" err="1"/>
              <a:t>tali</a:t>
            </a:r>
            <a:r>
              <a:rPr lang="de-DE" sz="800" dirty="0"/>
              <a:t> </a:t>
            </a:r>
            <a:r>
              <a:rPr lang="de-DE" sz="800" dirty="0" err="1"/>
              <a:t>contenuti</a:t>
            </a:r>
            <a:r>
              <a:rPr lang="de-DE" sz="800" dirty="0"/>
              <a:t>.</a:t>
            </a:r>
            <a:endParaRPr sz="800" b="0" i="0" u="none" strike="noStrike" cap="none" dirty="0">
              <a:solidFill>
                <a:schemeClr val="lt1"/>
              </a:solidFill>
              <a:sym typeface="Arial"/>
            </a:endParaRPr>
          </a:p>
        </p:txBody>
      </p:sp>
      <p:pic>
        <p:nvPicPr>
          <p:cNvPr id="3" name="Grafik 2" descr="Ein Bild, das Text, Screenshot, Schrift enthält.&#10;&#10;KI-generierte Inhalte können fehlerhaft sein.">
            <a:hlinkClick r:id="rId4"/>
            <a:extLst>
              <a:ext uri="{FF2B5EF4-FFF2-40B4-BE49-F238E27FC236}">
                <a16:creationId xmlns:a16="http://schemas.microsoft.com/office/drawing/2014/main" id="{8F49073B-49D2-FF6D-DDBD-554257FC0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72" y="5171621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"/>
          <p:cNvSpPr txBox="1">
            <a:spLocks noGrp="1"/>
          </p:cNvSpPr>
          <p:nvPr>
            <p:ph type="title"/>
          </p:nvPr>
        </p:nvSpPr>
        <p:spPr>
          <a:xfrm>
            <a:off x="594360" y="347617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it-IT" dirty="0">
                <a:latin typeface="Aptos Serif" panose="02020604070405020304" pitchFamily="18" charset="0"/>
                <a:cs typeface="Aptos Serif" panose="02020604070405020304" pitchFamily="18" charset="0"/>
              </a:rPr>
              <a:t>Riferimenti per criteri e clausole modello per gare d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it-IT" dirty="0">
                <a:latin typeface="Aptos Serif" panose="02020604070405020304" pitchFamily="18" charset="0"/>
                <a:cs typeface="Aptos Serif" panose="02020604070405020304" pitchFamily="18" charset="0"/>
              </a:rPr>
              <a:t>appalto</a:t>
            </a:r>
          </a:p>
        </p:txBody>
      </p:sp>
      <p:graphicFrame>
        <p:nvGraphicFramePr>
          <p:cNvPr id="110" name="Google Shape;110;p44"/>
          <p:cNvGraphicFramePr/>
          <p:nvPr>
            <p:extLst>
              <p:ext uri="{D42A27DB-BD31-4B8C-83A1-F6EECF244321}">
                <p14:modId xmlns:p14="http://schemas.microsoft.com/office/powerpoint/2010/main" val="3642256599"/>
              </p:ext>
            </p:extLst>
          </p:nvPr>
        </p:nvGraphicFramePr>
        <p:xfrm>
          <a:off x="594360" y="2216175"/>
          <a:ext cx="10580900" cy="3607960"/>
        </p:xfrm>
        <a:graphic>
          <a:graphicData uri="http://schemas.openxmlformats.org/drawingml/2006/table">
            <a:tbl>
              <a:tblPr firstRow="1" bandRow="1">
                <a:noFill/>
                <a:tableStyleId>{553DDED0-FCB9-41A9-BFF0-9D53F1976953}</a:tableStyleId>
              </a:tblPr>
              <a:tblGrid>
                <a:gridCol w="529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i="0" u="none" strike="noStrike" cap="none" dirty="0">
                          <a:solidFill>
                            <a:schemeClr val="lt1"/>
                          </a:solidFill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RIFERIMENTI</a:t>
                      </a:r>
                      <a:r>
                        <a:rPr lang="it-IT" sz="2000" b="1" i="0" u="none" strike="noStrike" cap="none" baseline="0" dirty="0">
                          <a:solidFill>
                            <a:schemeClr val="lt1"/>
                          </a:solidFill>
                          <a:latin typeface="Aptos" panose="020B0004020202020204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DE" sz="2000" u="none" strike="noStrike" cap="none" dirty="0">
                          <a:latin typeface="Aptos" panose="020B0004020202020204" pitchFamily="34" charset="0"/>
                        </a:rPr>
                        <a:t>PER I CRITERI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u="none" strike="noStrike" cap="none" dirty="0">
                          <a:latin typeface="Aptos" panose="020B0004020202020204" pitchFamily="34" charset="0"/>
                        </a:rPr>
                        <a:t>CLAUSOLE MODELLO PER GLI APPALTI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u="none" strike="noStrike" cap="none" dirty="0" err="1">
                          <a:latin typeface="Aptos" panose="020B0004020202020204" pitchFamily="34" charset="0"/>
                        </a:rPr>
                        <a:t>Aiutate</a:t>
                      </a: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u="none" strike="noStrike" cap="none" dirty="0" err="1">
                          <a:latin typeface="Aptos" panose="020B0004020202020204" pitchFamily="34" charset="0"/>
                        </a:rPr>
                        <a:t>il</a:t>
                      </a: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personale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addetto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agli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appalti</a:t>
                      </a:r>
                      <a:endParaRPr lang="de-DE" sz="1600" dirty="0">
                        <a:latin typeface="Aptos" panose="020B00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a definire </a:t>
                      </a:r>
                      <a:r>
                        <a:rPr lang="de-DE" sz="1600" b="1" u="none" strike="noStrike" cap="none" dirty="0">
                          <a:latin typeface="Aptos" panose="020B0004020202020204" pitchFamily="34" charset="0"/>
                        </a:rPr>
                        <a:t>quali requisiti di sostenibilità dovrebbero essere presi in considerazione</a:t>
                      </a: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.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600" u="none" strike="noStrike" cap="none" dirty="0" err="1">
                          <a:latin typeface="Aptos" panose="020B0004020202020204" pitchFamily="34" charset="0"/>
                        </a:rPr>
                        <a:t>Aiutate</a:t>
                      </a: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il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personale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addetto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agli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appalti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a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integrare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tali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criteri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nei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documenti</a:t>
                      </a:r>
                      <a:r>
                        <a:rPr lang="de-DE" sz="1600" dirty="0">
                          <a:latin typeface="Aptos" panose="020B0004020202020204" pitchFamily="34" charset="0"/>
                        </a:rPr>
                        <a:t> di </a:t>
                      </a:r>
                      <a:r>
                        <a:rPr lang="de-DE" sz="1600" dirty="0" err="1">
                          <a:latin typeface="Aptos" panose="020B0004020202020204" pitchFamily="34" charset="0"/>
                        </a:rPr>
                        <a:t>appalto</a:t>
                      </a: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.</a:t>
                      </a:r>
                      <a:endParaRPr sz="1600" b="1" u="none" strike="noStrike" cap="none" dirty="0">
                        <a:latin typeface="Aptos" panose="020B0004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u="none" strike="noStrike" cap="none" dirty="0" err="1">
                          <a:latin typeface="Aptos" panose="020B0004020202020204" pitchFamily="34" charset="0"/>
                        </a:rPr>
                        <a:t>Questi</a:t>
                      </a: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u="none" strike="noStrike" cap="none" dirty="0" err="1">
                          <a:latin typeface="Aptos" panose="020B0004020202020204" pitchFamily="34" charset="0"/>
                        </a:rPr>
                        <a:t>comprendono</a:t>
                      </a: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 criteri ambientali e sociali, linee guida sulle specifiche tecniche, criteri di aggiudicazione e clausole di esecuzione del contratto.</a:t>
                      </a:r>
                      <a:endParaRPr sz="1200" dirty="0">
                        <a:latin typeface="Aptos" panose="020B00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Forniscono formulazioni tipo per gli appalti che possono essere inserite direttamente nei documenti di </a:t>
                      </a:r>
                      <a:r>
                        <a:rPr lang="de-DE" sz="1600" u="none" strike="noStrike" cap="none" dirty="0" err="1">
                          <a:latin typeface="Aptos" panose="020B0004020202020204" pitchFamily="34" charset="0"/>
                        </a:rPr>
                        <a:t>appalto</a:t>
                      </a: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, nonché formulazioni giuridiche per i criteri che garantiscono il rispetto del diritto degli appalti pubblici.</a:t>
                      </a:r>
                      <a:endParaRPr sz="1200" dirty="0">
                        <a:latin typeface="Aptos" panose="020B0004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Possono essere utilizzati per selezionare o adattare criteri di sostenibilità adeguati alla vostra categoria di appalto e ai vostri obiettivi politici.</a:t>
                      </a:r>
                      <a:endParaRPr sz="1200" dirty="0">
                        <a:latin typeface="Aptos" panose="020B00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u="none" strike="noStrike" cap="none" dirty="0">
                          <a:latin typeface="Aptos" panose="020B0004020202020204" pitchFamily="34" charset="0"/>
                        </a:rPr>
                        <a:t>Possono essere utilizzati per copiare o adattare testi giuridicamente ineccepibili e inserirli in bandi di gara o contratti. </a:t>
                      </a:r>
                      <a:endParaRPr sz="1200" dirty="0">
                        <a:latin typeface="Aptos" panose="020B0004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5"/>
          <p:cNvSpPr txBox="1">
            <a:spLocks noGrp="1"/>
          </p:cNvSpPr>
          <p:nvPr>
            <p:ph type="title"/>
          </p:nvPr>
        </p:nvSpPr>
        <p:spPr>
          <a:xfrm>
            <a:off x="594360" y="810397"/>
            <a:ext cx="11003280" cy="91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sz="3600" b="1" dirty="0">
                <a:latin typeface="Aptos Serif" panose="02020604070405020304" pitchFamily="18" charset="0"/>
                <a:cs typeface="Aptos Serif" panose="02020604070405020304" pitchFamily="18" charset="0"/>
              </a:rPr>
              <a:t>2.1 </a:t>
            </a:r>
            <a:r>
              <a:rPr lang="it-IT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Riferimenti 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per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criteri</a:t>
            </a:r>
            <a:br>
              <a:rPr lang="de-DE" sz="3600" b="1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3600" b="1" dirty="0">
                <a:latin typeface="Aptos Serif" panose="02020604070405020304" pitchFamily="18" charset="0"/>
                <a:cs typeface="Aptos Serif" panose="02020604070405020304" pitchFamily="18" charset="0"/>
              </a:rPr>
              <a:t>2.2 </a:t>
            </a:r>
            <a:r>
              <a:rPr lang="de-DE" sz="3600" b="1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Clausole</a:t>
            </a:r>
            <a:r>
              <a:rPr lang="de-DE" sz="3600" b="1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it-IT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modello per gare d</a:t>
            </a:r>
            <a:r>
              <a:rPr lang="mr-IN" sz="3600" dirty="0">
                <a:latin typeface="Aptos Serif" panose="02020604070405020304" pitchFamily="18" charset="0"/>
              </a:rPr>
              <a:t>’</a:t>
            </a:r>
            <a:r>
              <a:rPr lang="it-IT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appalto</a:t>
            </a:r>
            <a:endParaRPr sz="3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17" name="Google Shape;117;p45"/>
          <p:cNvGrpSpPr/>
          <p:nvPr/>
        </p:nvGrpSpPr>
        <p:grpSpPr>
          <a:xfrm>
            <a:off x="2176437" y="695175"/>
            <a:ext cx="9860521" cy="6162825"/>
            <a:chOff x="629469" y="0"/>
            <a:chExt cx="9860521" cy="6162825"/>
          </a:xfrm>
        </p:grpSpPr>
        <p:sp>
          <p:nvSpPr>
            <p:cNvPr id="118" name="Google Shape;118;p45"/>
            <p:cNvSpPr/>
            <p:nvPr/>
          </p:nvSpPr>
          <p:spPr>
            <a:xfrm>
              <a:off x="629469" y="0"/>
              <a:ext cx="9860520" cy="61628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FDE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5"/>
            <p:cNvSpPr/>
            <p:nvPr/>
          </p:nvSpPr>
          <p:spPr>
            <a:xfrm>
              <a:off x="1600731" y="4582676"/>
              <a:ext cx="226791" cy="226791"/>
            </a:xfrm>
            <a:prstGeom prst="ellipse">
              <a:avLst/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5"/>
            <p:cNvSpPr/>
            <p:nvPr/>
          </p:nvSpPr>
          <p:spPr>
            <a:xfrm>
              <a:off x="1714127" y="4696072"/>
              <a:ext cx="1291728" cy="1466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5"/>
            <p:cNvSpPr txBox="1"/>
            <p:nvPr/>
          </p:nvSpPr>
          <p:spPr>
            <a:xfrm>
              <a:off x="1714127" y="4696072"/>
              <a:ext cx="1291728" cy="1466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1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1" dirty="0">
                  <a:latin typeface="Aptos" panose="020B0004020202020204" pitchFamily="34" charset="0"/>
                </a:rPr>
                <a:t>Criteri</a:t>
              </a: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 GPP </a:t>
              </a:r>
              <a:r>
                <a:rPr lang="de-DE" sz="1800" b="1" i="0" u="none" strike="noStrike" cap="none" dirty="0" err="1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dell</a:t>
              </a:r>
              <a:r>
                <a:rPr lang="mr-IN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’</a:t>
              </a: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UE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22" name="Google Shape;122;p45"/>
            <p:cNvSpPr/>
            <p:nvPr/>
          </p:nvSpPr>
          <p:spPr>
            <a:xfrm>
              <a:off x="2828365" y="3403111"/>
              <a:ext cx="354978" cy="354978"/>
            </a:xfrm>
            <a:prstGeom prst="ellipse">
              <a:avLst/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5"/>
            <p:cNvSpPr/>
            <p:nvPr/>
          </p:nvSpPr>
          <p:spPr>
            <a:xfrm>
              <a:off x="3005855" y="3580601"/>
              <a:ext cx="1636846" cy="2582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5"/>
            <p:cNvSpPr txBox="1"/>
            <p:nvPr/>
          </p:nvSpPr>
          <p:spPr>
            <a:xfrm>
              <a:off x="3005855" y="3580601"/>
              <a:ext cx="1636846" cy="2582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80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1" i="0" u="none" strike="noStrike" cap="none" dirty="0" err="1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Marchio</a:t>
              </a: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1800" b="1" i="0" u="none" strike="noStrike" cap="none" dirty="0" err="1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Ecolabel</a:t>
              </a:r>
              <a:r>
                <a:rPr lang="de-DE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 UE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25" name="Google Shape;125;p45"/>
            <p:cNvSpPr/>
            <p:nvPr/>
          </p:nvSpPr>
          <p:spPr>
            <a:xfrm>
              <a:off x="4406049" y="2462664"/>
              <a:ext cx="473304" cy="473304"/>
            </a:xfrm>
            <a:prstGeom prst="ellipse">
              <a:avLst/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5"/>
            <p:cNvSpPr/>
            <p:nvPr/>
          </p:nvSpPr>
          <p:spPr>
            <a:xfrm>
              <a:off x="4642701" y="2699317"/>
              <a:ext cx="1903080" cy="3463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5"/>
            <p:cNvSpPr txBox="1"/>
            <p:nvPr/>
          </p:nvSpPr>
          <p:spPr>
            <a:xfrm>
              <a:off x="4642701" y="2699317"/>
              <a:ext cx="1903080" cy="3463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775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800"/>
              </a:pPr>
              <a:r>
                <a:rPr lang="de-DE" sz="1800" b="1" dirty="0" err="1">
                  <a:latin typeface="Aptos" panose="020B0004020202020204" pitchFamily="34" charset="0"/>
                </a:rPr>
                <a:t>Marchi</a:t>
              </a:r>
              <a:r>
                <a:rPr lang="de-DE" sz="1800" b="1" dirty="0">
                  <a:latin typeface="Aptos" panose="020B0004020202020204" pitchFamily="34" charset="0"/>
                </a:rPr>
                <a:t> di prodotto e di prestazione e sistemi di certificazione</a:t>
              </a:r>
              <a:endParaRPr sz="18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28" name="Google Shape;128;p45"/>
            <p:cNvSpPr/>
            <p:nvPr/>
          </p:nvSpPr>
          <p:spPr>
            <a:xfrm>
              <a:off x="6240105" y="1728056"/>
              <a:ext cx="611352" cy="611352"/>
            </a:xfrm>
            <a:prstGeom prst="ellipse">
              <a:avLst/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5"/>
            <p:cNvSpPr/>
            <p:nvPr/>
          </p:nvSpPr>
          <p:spPr>
            <a:xfrm>
              <a:off x="6545782" y="2033732"/>
              <a:ext cx="1972104" cy="4129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5"/>
            <p:cNvSpPr txBox="1"/>
            <p:nvPr/>
          </p:nvSpPr>
          <p:spPr>
            <a:xfrm>
              <a:off x="6545782" y="2033732"/>
              <a:ext cx="1972104" cy="4129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3925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800"/>
              </a:pPr>
              <a:r>
                <a:rPr lang="de-DE" sz="1800" b="1" dirty="0">
                  <a:latin typeface="Aptos" panose="020B0004020202020204" pitchFamily="34" charset="0"/>
                </a:rPr>
                <a:t>Standard ambientali e di gestione</a:t>
              </a:r>
              <a:endParaRPr sz="18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1" name="Google Shape;131;p45"/>
            <p:cNvSpPr/>
            <p:nvPr/>
          </p:nvSpPr>
          <p:spPr>
            <a:xfrm>
              <a:off x="8128395" y="1237495"/>
              <a:ext cx="778981" cy="778981"/>
            </a:xfrm>
            <a:prstGeom prst="ellipse">
              <a:avLst/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5"/>
            <p:cNvSpPr/>
            <p:nvPr/>
          </p:nvSpPr>
          <p:spPr>
            <a:xfrm>
              <a:off x="8517886" y="1626985"/>
              <a:ext cx="1972104" cy="4535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5"/>
            <p:cNvSpPr txBox="1"/>
            <p:nvPr/>
          </p:nvSpPr>
          <p:spPr>
            <a:xfrm>
              <a:off x="8517886" y="1626985"/>
              <a:ext cx="1972104" cy="4535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275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800"/>
              </a:pPr>
              <a:r>
                <a:rPr lang="de-DE" sz="1800" b="1" dirty="0">
                  <a:latin typeface="Aptos" panose="020B0004020202020204" pitchFamily="34" charset="0"/>
                </a:rPr>
                <a:t>Eventuali linee guida e strumenti nazionali in materia di GPP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pic>
        <p:nvPicPr>
          <p:cNvPr id="134" name="Google Shape;134;p45" descr="Sustainable procurement: from words to deeds | Inver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07" y="2407523"/>
            <a:ext cx="30003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6"/>
          <p:cNvSpPr txBox="1">
            <a:spLocks noGrp="1"/>
          </p:cNvSpPr>
          <p:nvPr>
            <p:ph type="ctrTitle"/>
          </p:nvPr>
        </p:nvSpPr>
        <p:spPr>
          <a:xfrm>
            <a:off x="517035" y="2599062"/>
            <a:ext cx="7373898" cy="112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Criteri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dell</a:t>
            </a:r>
            <a:r>
              <a:rPr lang="mr-IN" dirty="0">
                <a:latin typeface="Aptos Serif" panose="02020604070405020304" pitchFamily="18" charset="0"/>
              </a:rPr>
              <a:t>’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0" name="Google Shape;140;p46"/>
          <p:cNvSpPr txBox="1">
            <a:spLocks noGrp="1"/>
          </p:cNvSpPr>
          <p:nvPr>
            <p:ph type="body" idx="1"/>
          </p:nvPr>
        </p:nvSpPr>
        <p:spPr>
          <a:xfrm>
            <a:off x="396654" y="4115731"/>
            <a:ext cx="10248768" cy="289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b="0" dirty="0">
                <a:latin typeface="Aptos" panose="020B0004020202020204" pitchFamily="34" charset="0"/>
              </a:rPr>
              <a:t>I criteri comuni GPP </a:t>
            </a:r>
            <a:r>
              <a:rPr lang="de-DE" b="0" dirty="0" err="1">
                <a:latin typeface="Aptos" panose="020B0004020202020204" pitchFamily="34" charset="0"/>
              </a:rPr>
              <a:t>dell</a:t>
            </a:r>
            <a:r>
              <a:rPr lang="mr-IN" b="0" dirty="0">
                <a:latin typeface="Aptos" panose="020B0004020202020204" pitchFamily="34" charset="0"/>
              </a:rPr>
              <a:t>’</a:t>
            </a:r>
            <a:r>
              <a:rPr lang="de-DE" b="0" dirty="0">
                <a:latin typeface="Aptos" panose="020B0004020202020204" pitchFamily="34" charset="0"/>
              </a:rPr>
              <a:t>UE sono criteri che possono essere inclusi in una procedura di appalto pubblico per beni, servizi o lavori di costruzione al fine di </a:t>
            </a:r>
            <a:r>
              <a:rPr lang="de-DE" b="0" dirty="0" err="1">
                <a:latin typeface="Aptos" panose="020B0004020202020204" pitchFamily="34" charset="0"/>
              </a:rPr>
              <a:t>ridurre</a:t>
            </a:r>
            <a:r>
              <a:rPr lang="de-DE" b="0" dirty="0">
                <a:latin typeface="Aptos" panose="020B0004020202020204" pitchFamily="34" charset="0"/>
              </a:rPr>
              <a:t> l</a:t>
            </a:r>
            <a:r>
              <a:rPr lang="mr-IN" b="0" dirty="0">
                <a:latin typeface="Aptos" panose="020B0004020202020204" pitchFamily="34" charset="0"/>
              </a:rPr>
              <a:t>’</a:t>
            </a:r>
            <a:r>
              <a:rPr lang="de-DE" b="0" dirty="0" err="1">
                <a:latin typeface="Aptos" panose="020B0004020202020204" pitchFamily="34" charset="0"/>
              </a:rPr>
              <a:t>impatto</a:t>
            </a:r>
            <a:r>
              <a:rPr lang="de-DE" b="0" dirty="0">
                <a:latin typeface="Aptos" panose="020B0004020202020204" pitchFamily="34" charset="0"/>
              </a:rPr>
              <a:t> ambientale di un acquisto.</a:t>
            </a:r>
          </a:p>
          <a:p>
            <a:pPr lvl="0"/>
            <a:r>
              <a:rPr lang="de-DE" b="0" dirty="0">
                <a:latin typeface="Aptos" panose="020B0004020202020204" pitchFamily="34" charset="0"/>
              </a:rPr>
              <a:t>I criteri GPP volontari sono ora disponibili per 14 gruppi di prodotti.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7"/>
          <p:cNvSpPr txBox="1">
            <a:spLocks noGrp="1"/>
          </p:cNvSpPr>
          <p:nvPr>
            <p:ph type="title"/>
          </p:nvPr>
        </p:nvSpPr>
        <p:spPr>
          <a:xfrm>
            <a:off x="594360" y="349302"/>
            <a:ext cx="769355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qualità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ambientale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UE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6" name="Google Shape;146;p47"/>
          <p:cNvSpPr txBox="1">
            <a:spLocks noGrp="1"/>
          </p:cNvSpPr>
          <p:nvPr>
            <p:ph type="body" idx="1"/>
          </p:nvPr>
        </p:nvSpPr>
        <p:spPr>
          <a:xfrm>
            <a:off x="594360" y="2032498"/>
            <a:ext cx="6787747" cy="239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lnSpcReduction="10000"/>
          </a:bodyPr>
          <a:lstStyle/>
          <a:p>
            <a:r>
              <a:rPr lang="de-DE" b="0" dirty="0">
                <a:latin typeface="Aptos" panose="020B0004020202020204" pitchFamily="34" charset="0"/>
              </a:rPr>
              <a:t>Il </a:t>
            </a:r>
            <a:r>
              <a:rPr lang="de-DE" b="0" dirty="0" err="1">
                <a:latin typeface="Aptos" panose="020B0004020202020204" pitchFamily="34" charset="0"/>
              </a:rPr>
              <a:t>marchio</a:t>
            </a:r>
            <a:r>
              <a:rPr lang="de-DE" b="0" dirty="0">
                <a:latin typeface="Aptos" panose="020B0004020202020204" pitchFamily="34" charset="0"/>
              </a:rPr>
              <a:t> UE di </a:t>
            </a:r>
            <a:r>
              <a:rPr lang="de-DE" b="0" dirty="0" err="1">
                <a:latin typeface="Aptos" panose="020B0004020202020204" pitchFamily="34" charset="0"/>
              </a:rPr>
              <a:t>qualità</a:t>
            </a:r>
            <a:r>
              <a:rPr lang="de-DE" b="0" dirty="0">
                <a:latin typeface="Aptos" panose="020B0004020202020204" pitchFamily="34" charset="0"/>
              </a:rPr>
              <a:t> </a:t>
            </a:r>
            <a:r>
              <a:rPr lang="de-DE" b="0" dirty="0" err="1">
                <a:latin typeface="Aptos" panose="020B0004020202020204" pitchFamily="34" charset="0"/>
              </a:rPr>
              <a:t>ambientale</a:t>
            </a:r>
            <a:r>
              <a:rPr lang="de-DE" b="0" dirty="0">
                <a:latin typeface="Aptos" panose="020B0004020202020204" pitchFamily="34" charset="0"/>
              </a:rPr>
              <a:t> </a:t>
            </a:r>
            <a:r>
              <a:rPr lang="de-DE" b="0" dirty="0" err="1">
                <a:latin typeface="Aptos" panose="020B0004020202020204" pitchFamily="34" charset="0"/>
              </a:rPr>
              <a:t>promuove</a:t>
            </a:r>
            <a:r>
              <a:rPr lang="de-DE" b="0" dirty="0">
                <a:latin typeface="Aptos" panose="020B0004020202020204" pitchFamily="34" charset="0"/>
              </a:rPr>
              <a:t> beni e servizi il cui impatto ambientale è garantito essere inferiore durante il loro intero ciclo di vita. Aiuta consumatori, rivenditori, aziende e acquirenti a prendere decisioni realmente sostenibili. Un marchio di cui ti puoi fidare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47" name="Google Shape;147;p47"/>
          <p:cNvSpPr/>
          <p:nvPr/>
        </p:nvSpPr>
        <p:spPr>
          <a:xfrm>
            <a:off x="8287910" y="2989691"/>
            <a:ext cx="1916264" cy="16856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1800" b="1" dirty="0">
                <a:solidFill>
                  <a:schemeClr val="dk1"/>
                </a:solidFill>
                <a:latin typeface="Aptos" panose="020B0004020202020204" pitchFamily="34" charset="0"/>
              </a:rPr>
              <a:t>Perché è una fonte di criteri? </a:t>
            </a:r>
            <a:endParaRPr sz="1200" dirty="0">
              <a:latin typeface="Aptos" panose="020B0004020202020204" pitchFamily="34" charset="0"/>
            </a:endParaRPr>
          </a:p>
        </p:txBody>
      </p:sp>
      <p:sp>
        <p:nvSpPr>
          <p:cNvPr id="148" name="Google Shape;148;p47"/>
          <p:cNvSpPr/>
          <p:nvPr/>
        </p:nvSpPr>
        <p:spPr>
          <a:xfrm>
            <a:off x="1987826" y="4675367"/>
            <a:ext cx="5605670" cy="208523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000" dirty="0">
                <a:solidFill>
                  <a:schemeClr val="dk1"/>
                </a:solidFill>
                <a:latin typeface="Aptos" panose="020B0004020202020204" pitchFamily="34" charset="0"/>
              </a:rPr>
              <a:t>Può essere utilizzato per definire specifiche tecniche, criteri di aggiudicazione o requisiti di verifica!</a:t>
            </a:r>
            <a:endParaRPr sz="2000" b="1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49" name="Google Shape;149;p47"/>
          <p:cNvSpPr/>
          <p:nvPr/>
        </p:nvSpPr>
        <p:spPr>
          <a:xfrm rot="3330663">
            <a:off x="8446593" y="4719137"/>
            <a:ext cx="1051496" cy="26233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35854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8"/>
          <p:cNvSpPr txBox="1">
            <a:spLocks noGrp="1"/>
          </p:cNvSpPr>
          <p:nvPr>
            <p:ph type="title"/>
          </p:nvPr>
        </p:nvSpPr>
        <p:spPr>
          <a:xfrm>
            <a:off x="594360" y="941400"/>
            <a:ext cx="9591115" cy="97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 di prestazione e sistemi di certificazione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55" name="Google Shape;155;p48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0890" y="2107890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8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" y="3461795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8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0261" y="263083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8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6158" y="3339674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8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9931" y="2291465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8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555" y="520821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8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58391" y="4862573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8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33669" y="4941727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6222" y="5870433"/>
            <a:ext cx="1019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8" descr="ASC | Labelinf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56189" y="3274379"/>
            <a:ext cx="1597331" cy="159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8" descr="Bio-Logo - Europäische K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53041" y="2291465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8" descr="Kühl- und Gefriergeräte | Umweltbundesamt"/>
          <p:cNvPicPr preferRelativeResize="0"/>
          <p:nvPr/>
        </p:nvPicPr>
        <p:blipFill rotWithShape="1">
          <a:blip r:embed="rId14">
            <a:alphaModFix/>
          </a:blip>
          <a:srcRect l="37292" r="37838"/>
          <a:stretch/>
        </p:blipFill>
        <p:spPr>
          <a:xfrm>
            <a:off x="9025439" y="1464245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pic>
        <p:nvPicPr>
          <p:cNvPr id="168" name="Google Shape;168;p4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30327" y="4841853"/>
            <a:ext cx="861310" cy="86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948430" y="5705268"/>
            <a:ext cx="861310" cy="88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688553" y="3986688"/>
            <a:ext cx="1390117" cy="128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553203" y="3159010"/>
            <a:ext cx="1390117" cy="115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9"/>
          <p:cNvSpPr txBox="1">
            <a:spLocks noGrp="1"/>
          </p:cNvSpPr>
          <p:nvPr>
            <p:ph type="title"/>
          </p:nvPr>
        </p:nvSpPr>
        <p:spPr>
          <a:xfrm>
            <a:off x="594359" y="1025609"/>
            <a:ext cx="10198826" cy="89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Quali tipi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esistono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?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7" name="Google Shape;177;p49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prescritti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dalla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normativa</a:t>
            </a:r>
            <a:endParaRPr lang="de-DE" dirty="0">
              <a:latin typeface="Aptos" panose="020B0004020202020204" pitchFamily="34" charset="0"/>
            </a:endParaRP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Marchio ecologico di tipo I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Marchio sociale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privati</a:t>
            </a:r>
            <a:endParaRPr lang="de-DE" dirty="0">
              <a:latin typeface="Aptos" panose="020B0004020202020204" pitchFamily="34" charset="0"/>
            </a:endParaRP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regionali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Certificazioni aziendali / Sistemi di gestione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90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Marchi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prescritti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dalla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normativa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3" name="Google Shape;183;p50"/>
          <p:cNvSpPr txBox="1"/>
          <p:nvPr/>
        </p:nvSpPr>
        <p:spPr>
          <a:xfrm>
            <a:off x="377396" y="2364118"/>
            <a:ext cx="7561691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400" lvl="0">
              <a:buSzPts val="2000"/>
            </a:pPr>
            <a:r>
              <a:rPr lang="de-DE" sz="1800" b="1" dirty="0" err="1">
                <a:solidFill>
                  <a:srgbClr val="035854"/>
                </a:solidFill>
                <a:latin typeface="Aptos" panose="020B0004020202020204" pitchFamily="34" charset="0"/>
              </a:rPr>
              <a:t>Marchio</a:t>
            </a:r>
            <a:r>
              <a:rPr lang="de-DE" sz="1800" b="1" dirty="0">
                <a:solidFill>
                  <a:srgbClr val="035854"/>
                </a:solidFill>
                <a:latin typeface="Aptos" panose="020B0004020202020204" pitchFamily="34" charset="0"/>
              </a:rPr>
              <a:t> UE di efficienza </a:t>
            </a:r>
            <a:r>
              <a:rPr lang="de-DE" sz="1800" b="1" dirty="0" err="1">
                <a:solidFill>
                  <a:srgbClr val="035854"/>
                </a:solidFill>
                <a:latin typeface="Aptos" panose="020B0004020202020204" pitchFamily="34" charset="0"/>
              </a:rPr>
              <a:t>energetica</a:t>
            </a:r>
            <a:r>
              <a:rPr lang="de-DE" sz="1800" b="1" dirty="0">
                <a:solidFill>
                  <a:srgbClr val="035854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035854"/>
                </a:solidFill>
                <a:latin typeface="Aptos" panose="020B0004020202020204" pitchFamily="34" charset="0"/>
              </a:rPr>
              <a:t>e</a:t>
            </a:r>
            <a:r>
              <a:rPr lang="de-DE" sz="1800" b="1" dirty="0">
                <a:solidFill>
                  <a:srgbClr val="035854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035854"/>
                </a:solidFill>
                <a:latin typeface="Aptos" panose="020B0004020202020204" pitchFamily="34" charset="0"/>
              </a:rPr>
              <a:t>marchio</a:t>
            </a:r>
            <a:r>
              <a:rPr lang="de-DE" sz="1800" b="1" dirty="0">
                <a:solidFill>
                  <a:srgbClr val="035854"/>
                </a:solidFill>
                <a:latin typeface="Aptos" panose="020B0004020202020204" pitchFamily="34" charset="0"/>
              </a:rPr>
              <a:t> UE di consumo energetico per diversi prodotti:</a:t>
            </a:r>
          </a:p>
          <a:p>
            <a:pPr marL="152400" lvl="2" indent="-127000">
              <a:buSzPts val="2000"/>
              <a:buFont typeface="Arial"/>
              <a:buChar char="•"/>
            </a:pPr>
            <a:r>
              <a:rPr lang="de-DE" sz="1800" dirty="0">
                <a:solidFill>
                  <a:schemeClr val="tx1"/>
                </a:solidFill>
                <a:latin typeface="Aptos" panose="020B0004020202020204" pitchFamily="34" charset="0"/>
              </a:rPr>
              <a:t>elettrodomestici, lampade, scaldabagni...</a:t>
            </a:r>
          </a:p>
          <a:p>
            <a:pPr marL="25400" lvl="0">
              <a:buSzPts val="2000"/>
            </a:pPr>
            <a:endParaRPr lang="de-DE" sz="1800" b="1" dirty="0">
              <a:solidFill>
                <a:srgbClr val="035854"/>
              </a:solidFill>
              <a:latin typeface="Aptos" panose="020B0004020202020204" pitchFamily="34" charset="0"/>
            </a:endParaRPr>
          </a:p>
          <a:p>
            <a:pPr marL="25400" lvl="0">
              <a:buSzPts val="2000"/>
            </a:pPr>
            <a:r>
              <a:rPr lang="de-DE" sz="1800" b="1" dirty="0">
                <a:solidFill>
                  <a:srgbClr val="035854"/>
                </a:solidFill>
                <a:latin typeface="Aptos" panose="020B0004020202020204" pitchFamily="34" charset="0"/>
              </a:rPr>
              <a:t>Gli apparecchi sono classificati in base ai loro valori di consumo energetico.</a:t>
            </a:r>
          </a:p>
          <a:p>
            <a:pPr marL="25400" lvl="0">
              <a:buSzPts val="2000"/>
            </a:pPr>
            <a:endParaRPr lang="de-DE" sz="1800" b="1" dirty="0">
              <a:solidFill>
                <a:srgbClr val="035854"/>
              </a:solidFill>
              <a:latin typeface="Aptos" panose="020B0004020202020204" pitchFamily="34" charset="0"/>
            </a:endParaRPr>
          </a:p>
          <a:p>
            <a:pPr marL="25400" lvl="0">
              <a:buSzPts val="2000"/>
            </a:pPr>
            <a:r>
              <a:rPr lang="de-DE" sz="1800" b="1" dirty="0">
                <a:solidFill>
                  <a:srgbClr val="035854"/>
                </a:solidFill>
                <a:latin typeface="Aptos" panose="020B0004020202020204" pitchFamily="34" charset="0"/>
              </a:rPr>
              <a:t>Nuova etichettatura dal 2021 – inizialmente per le classi energetiche da A a G per:</a:t>
            </a:r>
          </a:p>
          <a:p>
            <a:pPr marL="152400" lvl="0" indent="-127000">
              <a:buSzPts val="2000"/>
              <a:buFont typeface="Arial"/>
              <a:buChar char="•"/>
            </a:pPr>
            <a:r>
              <a:rPr lang="de-DE" sz="1800" dirty="0">
                <a:solidFill>
                  <a:schemeClr val="tx1"/>
                </a:solidFill>
                <a:latin typeface="Aptos" panose="020B0004020202020204" pitchFamily="34" charset="0"/>
              </a:rPr>
              <a:t>Frigoriferi e congelatori, compresi i </a:t>
            </a:r>
            <a:r>
              <a:rPr lang="de-DE" sz="1800" dirty="0" err="1">
                <a:solidFill>
                  <a:schemeClr val="tx1"/>
                </a:solidFill>
                <a:latin typeface="Aptos" panose="020B0004020202020204" pitchFamily="34" charset="0"/>
              </a:rPr>
              <a:t>refrigeratori</a:t>
            </a:r>
            <a:r>
              <a:rPr lang="de-DE" sz="1800" dirty="0">
                <a:solidFill>
                  <a:schemeClr val="tx1"/>
                </a:solidFill>
                <a:latin typeface="Aptos" panose="020B0004020202020204" pitchFamily="34" charset="0"/>
              </a:rPr>
              <a:t> per vini</a:t>
            </a:r>
          </a:p>
          <a:p>
            <a:pPr marL="152400" lvl="0" indent="-127000">
              <a:buSzPts val="2000"/>
              <a:buFont typeface="Arial"/>
              <a:buChar char="•"/>
            </a:pPr>
            <a:r>
              <a:rPr lang="de-DE" sz="1800" dirty="0" err="1">
                <a:solidFill>
                  <a:schemeClr val="tx1"/>
                </a:solidFill>
                <a:latin typeface="Aptos" panose="020B0004020202020204" pitchFamily="34" charset="0"/>
              </a:rPr>
              <a:t>Lavastoviglie</a:t>
            </a:r>
            <a:r>
              <a:rPr lang="de-DE" sz="1800" dirty="0">
                <a:solidFill>
                  <a:schemeClr val="tx1"/>
                </a:solidFill>
                <a:latin typeface="Aptos" panose="020B0004020202020204" pitchFamily="34" charset="0"/>
              </a:rPr>
              <a:t>, lavatrici, comprese le lavasciuga</a:t>
            </a:r>
          </a:p>
          <a:p>
            <a:pPr marL="152400" lvl="0" indent="-127000">
              <a:buSzPts val="2000"/>
              <a:buFont typeface="Arial"/>
              <a:buChar char="•"/>
            </a:pPr>
            <a:r>
              <a:rPr lang="de-DE" sz="1800" dirty="0">
                <a:solidFill>
                  <a:schemeClr val="tx1"/>
                </a:solidFill>
                <a:latin typeface="Aptos" panose="020B0004020202020204" pitchFamily="34" charset="0"/>
              </a:rPr>
              <a:t>Schermi elettronici, compresi i televisori </a:t>
            </a:r>
          </a:p>
          <a:p>
            <a:pPr marL="152400" lvl="0" indent="-127000">
              <a:buSzPts val="2000"/>
              <a:buFont typeface="Arial"/>
              <a:buChar char="•"/>
            </a:pPr>
            <a:r>
              <a:rPr lang="de-DE" sz="1800" dirty="0">
                <a:solidFill>
                  <a:schemeClr val="tx1"/>
                </a:solidFill>
                <a:latin typeface="Aptos" panose="020B0004020202020204" pitchFamily="34" charset="0"/>
              </a:rPr>
              <a:t>Lampade e apparecchi di illuminazione</a:t>
            </a:r>
          </a:p>
          <a:p>
            <a:pPr marL="25400" lvl="0">
              <a:buSzPts val="2000"/>
            </a:pPr>
            <a:endParaRPr lang="de-DE" sz="1800" b="1" dirty="0">
              <a:solidFill>
                <a:srgbClr val="035854"/>
              </a:solidFill>
              <a:latin typeface="Aptos" panose="020B0004020202020204" pitchFamily="34" charset="0"/>
            </a:endParaRPr>
          </a:p>
          <a:p>
            <a:pPr marL="25400" lvl="0">
              <a:buSzPts val="2000"/>
            </a:pPr>
            <a:r>
              <a:rPr lang="de-DE" sz="1800" b="1" dirty="0">
                <a:solidFill>
                  <a:srgbClr val="035854"/>
                </a:solidFill>
                <a:latin typeface="Aptos" panose="020B0004020202020204" pitchFamily="34" charset="0"/>
              </a:rPr>
              <a:t>Logo biologico UE per i prodotti agricoli commercializzati come prodotti biologici</a:t>
            </a:r>
            <a:endParaRPr sz="18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84" name="Google Shape;184;p50" descr="Kühl- und Gefriergeräte | Umweltbundesamt"/>
          <p:cNvPicPr preferRelativeResize="0"/>
          <p:nvPr/>
        </p:nvPicPr>
        <p:blipFill rotWithShape="1">
          <a:blip r:embed="rId3">
            <a:alphaModFix/>
          </a:blip>
          <a:srcRect l="37292" r="37838"/>
          <a:stretch/>
        </p:blipFill>
        <p:spPr>
          <a:xfrm>
            <a:off x="8126233" y="1661822"/>
            <a:ext cx="1630017" cy="265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0" descr="The organic logo - European Commis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0542" y="3887319"/>
            <a:ext cx="188595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Microsoft Macintosh PowerPoint</Application>
  <PresentationFormat>Breitbild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Aptos</vt:lpstr>
      <vt:lpstr>Aptos Serif</vt:lpstr>
      <vt:lpstr>Arial</vt:lpstr>
      <vt:lpstr>Calibri</vt:lpstr>
      <vt:lpstr>Play</vt:lpstr>
      <vt:lpstr>Benutzerdefiniert</vt:lpstr>
      <vt:lpstr>PowerPoint-Präsentation</vt:lpstr>
      <vt:lpstr>2. Strumenti e modelli </vt:lpstr>
      <vt:lpstr>Riferimenti per criteri e clausole modello per gare d’appalto</vt:lpstr>
      <vt:lpstr>2.1 Riferimenti per criteri 2.2 Clausole modello per gare d’appalto</vt:lpstr>
      <vt:lpstr>Criteri GPP dell’UE</vt:lpstr>
      <vt:lpstr>Marchio di qualità ambientale UE </vt:lpstr>
      <vt:lpstr>Marchi di prodotti e di prestazione e sistemi di certificazione</vt:lpstr>
      <vt:lpstr>Quali tipi di marchio esistono?</vt:lpstr>
      <vt:lpstr>Marchi prescritti dalla normativa</vt:lpstr>
      <vt:lpstr>Marchi ambientali volontari o marchi ambientali di tipo I</vt:lpstr>
      <vt:lpstr>Marchio sociale volontario analogo al tipo I</vt:lpstr>
      <vt:lpstr>Marchi sociali e ambientali di tipo I e simili al tipo I</vt:lpstr>
      <vt:lpstr>Autodichiarazioni di tipo II</vt:lpstr>
      <vt:lpstr>Possibilità di utilizzo dei marchi</vt:lpstr>
      <vt:lpstr>Standard ambientali e di gestione</vt:lpstr>
      <vt:lpstr>SUGGERIMENTI...</vt:lpstr>
      <vt:lpstr>PowerPoint-Präsentation</vt:lpstr>
      <vt:lpstr>2. Strumenti e modelli </vt:lpstr>
      <vt:lpstr>Modello di questionario per fornitori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</dc:creator>
  <cp:keywords>, docId:345190186128F27764D0B18FDF50139E</cp:keywords>
  <cp:lastModifiedBy>Henrieta Winklhofer</cp:lastModifiedBy>
  <cp:revision>14</cp:revision>
  <dcterms:created xsi:type="dcterms:W3CDTF">2024-09-16T10:50:40Z</dcterms:created>
  <dcterms:modified xsi:type="dcterms:W3CDTF">2026-01-22T10:05:25Z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