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kZ5aRTYgaINg1CUsZ5Q3brvZt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2"/>
    <p:restoredTop sz="94645"/>
  </p:normalViewPr>
  <p:slideViewPr>
    <p:cSldViewPr snapToGrid="0">
      <p:cViewPr varScale="1">
        <p:scale>
          <a:sx n="111" d="100"/>
          <a:sy n="111" d="100"/>
        </p:scale>
        <p:origin x="24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4568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881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88932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0958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325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082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1477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335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0851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8745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4798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Grafisch darstellen</a:t>
            </a:r>
            <a:endParaRPr/>
          </a:p>
        </p:txBody>
      </p:sp>
      <p:sp>
        <p:nvSpPr>
          <p:cNvPr id="289" name="Google Shape;289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121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1064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4358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85305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151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683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1739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7982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6219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8347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974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383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1">
  <p:cSld name="Titel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 rot="10800000">
            <a:off x="332000" y="4831776"/>
            <a:ext cx="4356925" cy="4052448"/>
          </a:xfrm>
          <a:prstGeom prst="pie">
            <a:avLst>
              <a:gd name="adj1" fmla="val 0"/>
              <a:gd name="adj2" fmla="val 10801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7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7"/>
          <p:cNvSpPr/>
          <p:nvPr/>
        </p:nvSpPr>
        <p:spPr>
          <a:xfrm rot="10800000">
            <a:off x="-1304496" y="5613097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/>
          <p:nvPr/>
        </p:nvSpPr>
        <p:spPr>
          <a:xfrm rot="-5400000">
            <a:off x="-1055890" y="818688"/>
            <a:ext cx="2127278" cy="21272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" name="Google Shape;27;p18"/>
          <p:cNvCxnSpPr/>
          <p:nvPr/>
        </p:nvCxnSpPr>
        <p:spPr>
          <a:xfrm>
            <a:off x="594360" y="214884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>
  <p:cSld name="Tabelle 2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8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4" name="Google Shape;34;p28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>
  <p:cSld name="Titelinhalt und Bild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8" name="Google Shape;38;p25"/>
          <p:cNvCxnSpPr/>
          <p:nvPr/>
        </p:nvCxnSpPr>
        <p:spPr>
          <a:xfrm>
            <a:off x="594360" y="299745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39;p25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40" name="Google Shape;40;p2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">
  <p:cSld name="Titel und zwei Inhalte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4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4" name="Google Shape;44;p44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45;p44"/>
          <p:cNvSpPr txBox="1">
            <a:spLocks noGrp="1"/>
          </p:cNvSpPr>
          <p:nvPr>
            <p:ph type="body" idx="1"/>
          </p:nvPr>
        </p:nvSpPr>
        <p:spPr>
          <a:xfrm>
            <a:off x="595523" y="2676525"/>
            <a:ext cx="574675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4"/>
          <p:cNvSpPr txBox="1">
            <a:spLocks noGrp="1"/>
          </p:cNvSpPr>
          <p:nvPr>
            <p:ph type="body" idx="2"/>
          </p:nvPr>
        </p:nvSpPr>
        <p:spPr>
          <a:xfrm>
            <a:off x="7620000" y="2676525"/>
            <a:ext cx="394716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9" name="Google Shape;49;p44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4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4"/>
          <p:cNvSpPr/>
          <p:nvPr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>
  <p:cSld name="Titel 3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594360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5" name="Google Shape;55;p20"/>
          <p:cNvCxnSpPr/>
          <p:nvPr/>
        </p:nvCxnSpPr>
        <p:spPr>
          <a:xfrm>
            <a:off x="594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0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29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O">
  <p:cSld name="TEST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646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45"/>
          <p:cNvSpPr txBox="1">
            <a:spLocks noGrp="1"/>
          </p:cNvSpPr>
          <p:nvPr>
            <p:ph type="sldNum" idx="12"/>
          </p:nvPr>
        </p:nvSpPr>
        <p:spPr>
          <a:xfrm>
            <a:off x="11351299" y="6288618"/>
            <a:ext cx="6205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4" name="Google Shape;14;p16" descr="Logo ProCur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creativecommons.org/licenses/by-nc-sa/4.0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hyperlink" Target="https://creativecommons.org/licenses/by-nc-sa/4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9476" y="4836746"/>
            <a:ext cx="5273749" cy="19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"/>
          <p:cNvSpPr txBox="1"/>
          <p:nvPr/>
        </p:nvSpPr>
        <p:spPr>
          <a:xfrm>
            <a:off x="6111474" y="1027055"/>
            <a:ext cx="5882100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44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Pianificazione</a:t>
            </a:r>
            <a:r>
              <a:rPr lang="de-DE" sz="44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44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e</a:t>
            </a:r>
            <a:r>
              <a:rPr lang="de-DE" sz="44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44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attuazione</a:t>
            </a:r>
            <a:r>
              <a:rPr lang="de-DE" sz="44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di </a:t>
            </a:r>
            <a:r>
              <a:rPr lang="de-DE" sz="44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Approvvigionamenti</a:t>
            </a:r>
            <a:r>
              <a:rPr lang="de-DE" sz="44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44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sostenibili</a:t>
            </a:r>
            <a:r>
              <a:rPr lang="de-DE" sz="44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ea typeface="Play"/>
              <a:cs typeface="Aptos Serif" panose="02020604070405020304" pitchFamily="18" charset="0"/>
              <a:sym typeface="Play"/>
            </a:endParaRPr>
          </a:p>
        </p:txBody>
      </p:sp>
      <p:pic>
        <p:nvPicPr>
          <p:cNvPr id="72" name="Google Shape;72;p1" descr="Ein Bild, das Screenshot, Grafiken, Schrift, Grafikdesig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1385" y="2224159"/>
            <a:ext cx="3409143" cy="1861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 descr="Ein Bild, das Text, Screenshot, Schrift enthält.&#10;&#10;KI-generierte Inhalte können fehlerhaft sein.">
            <a:hlinkClick r:id="rId5"/>
            <a:extLst>
              <a:ext uri="{FF2B5EF4-FFF2-40B4-BE49-F238E27FC236}">
                <a16:creationId xmlns:a16="http://schemas.microsoft.com/office/drawing/2014/main" id="{7C39B3BD-400C-7765-587F-C1431A6C9A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172" y="5171621"/>
            <a:ext cx="3594100" cy="1435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>
            <a:spLocks noGrp="1"/>
          </p:cNvSpPr>
          <p:nvPr>
            <p:ph type="title"/>
          </p:nvPr>
        </p:nvSpPr>
        <p:spPr>
          <a:xfrm>
            <a:off x="610702" y="495746"/>
            <a:ext cx="6787747" cy="97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miriade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marchi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…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167" name="Google Shape;167;p32" descr="Europäisches Umweltzeichen –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" y="2941563"/>
            <a:ext cx="974873" cy="974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2" descr="Österreichisches Umweltzeich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1080" y="2897041"/>
            <a:ext cx="974872" cy="97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2" descr="Blauer Engel | Das deutsche Umweltzeich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75952" y="2897041"/>
            <a:ext cx="2007084" cy="112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2" descr="NF environnement - papier | écocons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15449" y="2897041"/>
            <a:ext cx="1332324" cy="97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2" descr="Cradle to Cradle Certified Tyman International product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79620" y="2941563"/>
            <a:ext cx="88582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2"/>
          <p:cNvSpPr txBox="1"/>
          <p:nvPr/>
        </p:nvSpPr>
        <p:spPr>
          <a:xfrm>
            <a:off x="342203" y="2272739"/>
            <a:ext cx="6647400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700"/>
            </a:pPr>
            <a:r>
              <a:rPr lang="de-DE" sz="17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Marchi</a:t>
            </a:r>
            <a:r>
              <a:rPr lang="de-DE" sz="1700" b="1" dirty="0">
                <a:solidFill>
                  <a:schemeClr val="accent4"/>
                </a:solidFill>
                <a:latin typeface="Aptos" panose="020B0004020202020204" pitchFamily="34" charset="0"/>
              </a:rPr>
              <a:t> di </a:t>
            </a:r>
            <a:r>
              <a:rPr lang="de-DE" sz="17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iniziative</a:t>
            </a:r>
            <a:r>
              <a:rPr lang="de-DE" sz="1700" b="1" dirty="0">
                <a:solidFill>
                  <a:schemeClr val="accent4"/>
                </a:solidFill>
                <a:latin typeface="Aptos" panose="020B0004020202020204" pitchFamily="34" charset="0"/>
              </a:rPr>
              <a:t> di </a:t>
            </a:r>
            <a:r>
              <a:rPr lang="de-DE" sz="17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certificazione</a:t>
            </a:r>
            <a:r>
              <a:rPr lang="de-DE" sz="1700" b="1" dirty="0">
                <a:solidFill>
                  <a:schemeClr val="accent4"/>
                </a:solidFill>
                <a:latin typeface="Aptos" panose="020B0004020202020204" pitchFamily="34" charset="0"/>
              </a:rPr>
              <a:t> per </a:t>
            </a:r>
            <a:r>
              <a:rPr lang="de-DE" sz="17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prodotti</a:t>
            </a:r>
            <a:r>
              <a:rPr lang="de-DE" sz="17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17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e</a:t>
            </a:r>
            <a:r>
              <a:rPr lang="de-DE" sz="17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17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servizi</a:t>
            </a:r>
            <a:r>
              <a:rPr lang="de-DE" sz="1700" b="1" dirty="0">
                <a:solidFill>
                  <a:schemeClr val="accent4"/>
                </a:solidFill>
                <a:latin typeface="Aptos" panose="020B0004020202020204" pitchFamily="34" charset="0"/>
              </a:rPr>
              <a:t>:</a:t>
            </a:r>
            <a:endParaRPr sz="17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73" name="Google Shape;173;p32"/>
          <p:cNvSpPr txBox="1"/>
          <p:nvPr/>
        </p:nvSpPr>
        <p:spPr>
          <a:xfrm>
            <a:off x="342203" y="4133171"/>
            <a:ext cx="7509600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700"/>
            </a:pPr>
            <a:r>
              <a:rPr lang="de-DE" sz="17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Marchi</a:t>
            </a:r>
            <a:r>
              <a:rPr lang="de-DE" sz="17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17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assegnati</a:t>
            </a:r>
            <a:r>
              <a:rPr lang="de-DE" sz="1700" b="1" dirty="0">
                <a:solidFill>
                  <a:schemeClr val="accent4"/>
                </a:solidFill>
                <a:latin typeface="Aptos" panose="020B0004020202020204" pitchFamily="34" charset="0"/>
              </a:rPr>
              <a:t> a </a:t>
            </a:r>
            <a:r>
              <a:rPr lang="de-DE" sz="17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singoli</a:t>
            </a:r>
            <a:r>
              <a:rPr lang="de-DE" sz="1700" b="1" dirty="0">
                <a:solidFill>
                  <a:schemeClr val="accent4"/>
                </a:solidFill>
                <a:latin typeface="Aptos" panose="020B0004020202020204" pitchFamily="34" charset="0"/>
              </a:rPr>
              <a:t> o </a:t>
            </a:r>
            <a:r>
              <a:rPr lang="de-DE" sz="17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determinati</a:t>
            </a:r>
            <a:r>
              <a:rPr lang="de-DE" sz="17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17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prodotti</a:t>
            </a:r>
            <a:r>
              <a:rPr lang="de-DE" sz="17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17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finali</a:t>
            </a:r>
            <a:r>
              <a:rPr lang="de-DE" sz="1700" b="1" dirty="0">
                <a:solidFill>
                  <a:schemeClr val="accent4"/>
                </a:solidFill>
                <a:latin typeface="Aptos" panose="020B0004020202020204" pitchFamily="34" charset="0"/>
              </a:rPr>
              <a:t>:</a:t>
            </a:r>
            <a:endParaRPr sz="17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74" name="Google Shape;174;p32" descr="Die globale Nachhaltigkeitszertifizierung für IT-Produk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4360" y="4873538"/>
            <a:ext cx="143827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2" descr="OEKO-TEX® STANDARD 10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45852" y="4768739"/>
            <a:ext cx="106680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2" descr="Global Organic Textile Standard Logo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74681" y="4868751"/>
            <a:ext cx="8096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63669" y="4968800"/>
            <a:ext cx="101917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2" descr="ASC | Labelinfo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562207" y="4474897"/>
            <a:ext cx="1597331" cy="159733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2"/>
          <p:cNvSpPr txBox="1"/>
          <p:nvPr/>
        </p:nvSpPr>
        <p:spPr>
          <a:xfrm>
            <a:off x="7694148" y="1095825"/>
            <a:ext cx="4186800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700"/>
            </a:pPr>
            <a:r>
              <a:rPr lang="de-DE" sz="17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Marchi</a:t>
            </a:r>
            <a:r>
              <a:rPr lang="de-DE" sz="17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17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prescritti</a:t>
            </a:r>
            <a:r>
              <a:rPr lang="de-DE" sz="17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17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dalle</a:t>
            </a:r>
            <a:r>
              <a:rPr lang="de-DE" sz="1700" b="1" dirty="0">
                <a:solidFill>
                  <a:schemeClr val="accent4"/>
                </a:solidFill>
                <a:latin typeface="Aptos" panose="020B0004020202020204" pitchFamily="34" charset="0"/>
              </a:rPr>
              <a:t> norme di </a:t>
            </a:r>
            <a:r>
              <a:rPr lang="de-DE" sz="17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legge</a:t>
            </a:r>
            <a:r>
              <a:rPr lang="de-DE" sz="1700" b="1" dirty="0">
                <a:solidFill>
                  <a:schemeClr val="accent4"/>
                </a:solidFill>
                <a:latin typeface="Aptos" panose="020B0004020202020204" pitchFamily="34" charset="0"/>
              </a:rPr>
              <a:t>:</a:t>
            </a:r>
            <a:endParaRPr sz="17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80" name="Google Shape;180;p32" descr="Bio-Logo - Europäische Kommission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957198" y="1731393"/>
            <a:ext cx="141922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2" descr="Kühl- und Gefriergeräte | Umweltbundesamt"/>
          <p:cNvPicPr preferRelativeResize="0"/>
          <p:nvPr/>
        </p:nvPicPr>
        <p:blipFill rotWithShape="1">
          <a:blip r:embed="rId14">
            <a:alphaModFix/>
          </a:blip>
          <a:srcRect l="37292" r="37838"/>
          <a:stretch/>
        </p:blipFill>
        <p:spPr>
          <a:xfrm>
            <a:off x="9691065" y="1690837"/>
            <a:ext cx="1031358" cy="208708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2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  <p:pic>
        <p:nvPicPr>
          <p:cNvPr id="183" name="Google Shape;183;p3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666810" y="4841853"/>
            <a:ext cx="861310" cy="86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920036" y="4841853"/>
            <a:ext cx="861310" cy="88177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2"/>
          <p:cNvSpPr txBox="1"/>
          <p:nvPr/>
        </p:nvSpPr>
        <p:spPr>
          <a:xfrm>
            <a:off x="8004203" y="4181175"/>
            <a:ext cx="4186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700"/>
            </a:pPr>
            <a:r>
              <a:rPr lang="de-DE" sz="17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Marchi</a:t>
            </a:r>
            <a:r>
              <a:rPr lang="de-DE" sz="17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17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socialmente</a:t>
            </a:r>
            <a:r>
              <a:rPr lang="de-DE" sz="17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17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responsabili</a:t>
            </a:r>
            <a:r>
              <a:rPr lang="de-DE" sz="17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17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facoltativi</a:t>
            </a:r>
            <a:r>
              <a:rPr lang="de-DE" sz="1700" b="1" dirty="0">
                <a:solidFill>
                  <a:schemeClr val="accent4"/>
                </a:solidFill>
                <a:latin typeface="Aptos" panose="020B0004020202020204" pitchFamily="34" charset="0"/>
              </a:rPr>
              <a:t>:</a:t>
            </a:r>
            <a:endParaRPr sz="17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>
            <a:spLocks noGrp="1"/>
          </p:cNvSpPr>
          <p:nvPr>
            <p:ph type="title"/>
          </p:nvPr>
        </p:nvSpPr>
        <p:spPr>
          <a:xfrm>
            <a:off x="609091" y="1340971"/>
            <a:ext cx="11003280" cy="91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/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Perché</a:t>
            </a:r>
            <a:r>
              <a:rPr lang="de-DE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 i </a:t>
            </a:r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marchi</a:t>
            </a:r>
            <a:r>
              <a:rPr lang="de-DE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sono</a:t>
            </a:r>
            <a:r>
              <a:rPr lang="de-DE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strumenti</a:t>
            </a:r>
            <a:r>
              <a:rPr lang="de-DE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indispensabili</a:t>
            </a:r>
            <a:r>
              <a:rPr lang="de-DE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? </a:t>
            </a:r>
            <a:endParaRPr sz="36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192" name="Google Shape;192;p33"/>
          <p:cNvGrpSpPr/>
          <p:nvPr/>
        </p:nvGrpSpPr>
        <p:grpSpPr>
          <a:xfrm>
            <a:off x="558626" y="2231258"/>
            <a:ext cx="11108316" cy="4065258"/>
            <a:chOff x="5571" y="676704"/>
            <a:chExt cx="11108316" cy="4065258"/>
          </a:xfrm>
        </p:grpSpPr>
        <p:sp>
          <p:nvSpPr>
            <p:cNvPr id="193" name="Google Shape;193;p33"/>
            <p:cNvSpPr/>
            <p:nvPr/>
          </p:nvSpPr>
          <p:spPr>
            <a:xfrm rot="5400000">
              <a:off x="414264" y="2508874"/>
              <a:ext cx="1231043" cy="204842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FAB506"/>
            </a:solidFill>
            <a:ln w="25400" cap="flat" cmpd="sng">
              <a:solidFill>
                <a:srgbClr val="FAB5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208772" y="3120913"/>
              <a:ext cx="1849333" cy="1621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 txBox="1"/>
            <p:nvPr/>
          </p:nvSpPr>
          <p:spPr>
            <a:xfrm>
              <a:off x="208772" y="3120913"/>
              <a:ext cx="1849333" cy="1621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lvl="0">
                <a:lnSpc>
                  <a:spcPct val="90000"/>
                </a:lnSpc>
                <a:buSzPts val="1600"/>
              </a:pPr>
              <a:r>
                <a:rPr lang="de-DE" sz="1600" b="1" dirty="0" err="1">
                  <a:latin typeface="Aptos" panose="020B0004020202020204" pitchFamily="34" charset="0"/>
                </a:rPr>
                <a:t>Rendono</a:t>
              </a:r>
              <a:r>
                <a:rPr lang="de-DE" sz="1600" b="1" dirty="0">
                  <a:latin typeface="Aptos" panose="020B0004020202020204" pitchFamily="34" charset="0"/>
                </a:rPr>
                <a:t> la </a:t>
              </a:r>
              <a:r>
                <a:rPr lang="de-DE" sz="1600" b="1" dirty="0" err="1">
                  <a:latin typeface="Aptos" panose="020B0004020202020204" pitchFamily="34" charset="0"/>
                </a:rPr>
                <a:t>sostenibilità</a:t>
              </a:r>
              <a:r>
                <a:rPr lang="de-DE" sz="1600" b="1" dirty="0">
                  <a:latin typeface="Aptos" panose="020B0004020202020204" pitchFamily="34" charset="0"/>
                </a:rPr>
                <a:t> </a:t>
              </a:r>
              <a:r>
                <a:rPr lang="de-DE" sz="1600" b="1" dirty="0" err="1">
                  <a:latin typeface="Aptos" panose="020B0004020202020204" pitchFamily="34" charset="0"/>
                </a:rPr>
                <a:t>quantificabile</a:t>
              </a:r>
              <a:r>
                <a:rPr lang="de-DE" sz="1600" b="1" dirty="0">
                  <a:latin typeface="Aptos" panose="020B0004020202020204" pitchFamily="34" charset="0"/>
                </a:rPr>
                <a:t> </a:t>
              </a:r>
              <a:r>
                <a:rPr lang="de-DE" sz="1600" b="1" dirty="0" err="1">
                  <a:latin typeface="Aptos" panose="020B0004020202020204" pitchFamily="34" charset="0"/>
                </a:rPr>
                <a:t>e</a:t>
              </a:r>
              <a:r>
                <a:rPr lang="de-DE" sz="1600" b="1" dirty="0">
                  <a:latin typeface="Aptos" panose="020B0004020202020204" pitchFamily="34" charset="0"/>
                </a:rPr>
                <a:t> </a:t>
              </a:r>
              <a:r>
                <a:rPr lang="de-DE" sz="1600" b="1" dirty="0" err="1">
                  <a:latin typeface="Aptos" panose="020B0004020202020204" pitchFamily="34" charset="0"/>
                </a:rPr>
                <a:t>tangibile</a:t>
              </a:r>
              <a:r>
                <a:rPr lang="de-DE" sz="1600" b="1" dirty="0">
                  <a:latin typeface="Aptos" panose="020B0004020202020204" pitchFamily="34" charset="0"/>
                </a:rPr>
                <a:t>.</a:t>
              </a:r>
              <a:endParaRPr sz="1600" b="1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709175" y="2358066"/>
              <a:ext cx="348930" cy="348930"/>
            </a:xfrm>
            <a:prstGeom prst="triangle">
              <a:avLst>
                <a:gd name="adj" fmla="val 100000"/>
              </a:avLst>
            </a:prstGeom>
            <a:solidFill>
              <a:srgbClr val="4295A2"/>
            </a:solidFill>
            <a:ln w="25400" cap="flat" cmpd="sng">
              <a:solidFill>
                <a:srgbClr val="4295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 rot="5400000">
              <a:off x="2678210" y="1948658"/>
              <a:ext cx="1231043" cy="204842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005851"/>
            </a:solidFill>
            <a:ln w="25400" cap="flat" cmpd="sng">
              <a:solidFill>
                <a:srgbClr val="0058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2472718" y="2560697"/>
              <a:ext cx="1849333" cy="1621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 txBox="1"/>
            <p:nvPr/>
          </p:nvSpPr>
          <p:spPr>
            <a:xfrm>
              <a:off x="2472718" y="2560697"/>
              <a:ext cx="1849333" cy="1621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lvl="0">
                <a:lnSpc>
                  <a:spcPct val="90000"/>
                </a:lnSpc>
                <a:buSzPts val="1600"/>
              </a:pPr>
              <a:r>
                <a:rPr lang="de-DE" sz="1600" b="1" dirty="0" err="1">
                  <a:latin typeface="Aptos" panose="020B0004020202020204" pitchFamily="34" charset="0"/>
                </a:rPr>
                <a:t>Sono</a:t>
              </a:r>
              <a:r>
                <a:rPr lang="de-DE" sz="1600" b="1" dirty="0">
                  <a:latin typeface="Aptos" panose="020B0004020202020204" pitchFamily="34" charset="0"/>
                </a:rPr>
                <a:t> </a:t>
              </a:r>
              <a:r>
                <a:rPr lang="de-DE" sz="1600" b="1" dirty="0" err="1">
                  <a:latin typeface="Aptos" panose="020B0004020202020204" pitchFamily="34" charset="0"/>
                </a:rPr>
                <a:t>un</a:t>
              </a:r>
              <a:r>
                <a:rPr lang="de-DE" sz="1600" b="1" dirty="0">
                  <a:latin typeface="Aptos" panose="020B0004020202020204" pitchFamily="34" charset="0"/>
                </a:rPr>
                <a:t> </a:t>
              </a:r>
              <a:r>
                <a:rPr lang="de-DE" sz="1600" b="1" dirty="0" err="1">
                  <a:latin typeface="Aptos" panose="020B0004020202020204" pitchFamily="34" charset="0"/>
                </a:rPr>
                <a:t>modo</a:t>
              </a:r>
              <a:r>
                <a:rPr lang="de-DE" sz="1600" b="1" dirty="0">
                  <a:latin typeface="Aptos" panose="020B0004020202020204" pitchFamily="34" charset="0"/>
                </a:rPr>
                <a:t> </a:t>
              </a:r>
              <a:r>
                <a:rPr lang="de-DE" sz="1600" b="1" dirty="0" err="1">
                  <a:latin typeface="Aptos" panose="020B0004020202020204" pitchFamily="34" charset="0"/>
                </a:rPr>
                <a:t>efficace</a:t>
              </a:r>
              <a:r>
                <a:rPr lang="de-DE" sz="1600" b="1" dirty="0">
                  <a:latin typeface="Aptos" panose="020B0004020202020204" pitchFamily="34" charset="0"/>
                </a:rPr>
                <a:t> per </a:t>
              </a:r>
              <a:r>
                <a:rPr lang="de-DE" sz="1600" b="1" dirty="0" err="1">
                  <a:latin typeface="Aptos" panose="020B0004020202020204" pitchFamily="34" charset="0"/>
                </a:rPr>
                <a:t>introdurre</a:t>
              </a:r>
              <a:r>
                <a:rPr lang="de-DE" sz="1600" b="1" dirty="0">
                  <a:latin typeface="Aptos" panose="020B0004020202020204" pitchFamily="34" charset="0"/>
                </a:rPr>
                <a:t> la </a:t>
              </a:r>
              <a:r>
                <a:rPr lang="de-DE" sz="1600" b="1" dirty="0" err="1">
                  <a:latin typeface="Aptos" panose="020B0004020202020204" pitchFamily="34" charset="0"/>
                </a:rPr>
                <a:t>sostenibilità</a:t>
              </a:r>
              <a:r>
                <a:rPr lang="de-DE" sz="1600" b="1" dirty="0">
                  <a:latin typeface="Aptos" panose="020B0004020202020204" pitchFamily="34" charset="0"/>
                </a:rPr>
                <a:t> </a:t>
              </a:r>
              <a:r>
                <a:rPr lang="de-DE" sz="1600" b="1" dirty="0" err="1">
                  <a:latin typeface="Aptos" panose="020B0004020202020204" pitchFamily="34" charset="0"/>
                </a:rPr>
                <a:t>nei</a:t>
              </a:r>
              <a:r>
                <a:rPr lang="de-DE" sz="1600" b="1" dirty="0">
                  <a:latin typeface="Aptos" panose="020B0004020202020204" pitchFamily="34" charset="0"/>
                </a:rPr>
                <a:t> </a:t>
              </a:r>
              <a:r>
                <a:rPr lang="de-DE" sz="1600" b="1" dirty="0" err="1">
                  <a:latin typeface="Aptos" panose="020B0004020202020204" pitchFamily="34" charset="0"/>
                </a:rPr>
                <a:t>bandi</a:t>
              </a:r>
              <a:r>
                <a:rPr lang="de-DE" sz="1600" b="1" dirty="0">
                  <a:latin typeface="Aptos" panose="020B0004020202020204" pitchFamily="34" charset="0"/>
                </a:rPr>
                <a:t> di </a:t>
              </a:r>
              <a:r>
                <a:rPr lang="de-DE" sz="1600" b="1" dirty="0" err="1">
                  <a:latin typeface="Aptos" panose="020B0004020202020204" pitchFamily="34" charset="0"/>
                </a:rPr>
                <a:t>appalto</a:t>
              </a:r>
              <a:r>
                <a:rPr lang="de-DE" sz="1600" b="1" dirty="0">
                  <a:latin typeface="Aptos" panose="020B0004020202020204" pitchFamily="34" charset="0"/>
                </a:rPr>
                <a:t>.</a:t>
              </a:r>
              <a:endParaRPr sz="1600" b="1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3973120" y="1797850"/>
              <a:ext cx="348930" cy="348930"/>
            </a:xfrm>
            <a:prstGeom prst="triangle">
              <a:avLst>
                <a:gd name="adj" fmla="val 100000"/>
              </a:avLst>
            </a:prstGeom>
            <a:solidFill>
              <a:srgbClr val="CBDA83"/>
            </a:solidFill>
            <a:ln w="25400" cap="flat" cmpd="sng">
              <a:solidFill>
                <a:srgbClr val="CBDA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 rot="5400000">
              <a:off x="4942155" y="1388442"/>
              <a:ext cx="1231043" cy="204842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A2C328"/>
            </a:solidFill>
            <a:ln w="25400" cap="flat" cmpd="sng">
              <a:solidFill>
                <a:srgbClr val="A2C3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4736663" y="2000482"/>
              <a:ext cx="1849333" cy="1621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 txBox="1"/>
            <p:nvPr/>
          </p:nvSpPr>
          <p:spPr>
            <a:xfrm>
              <a:off x="4736663" y="2000482"/>
              <a:ext cx="1849333" cy="1621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lvl="0">
                <a:lnSpc>
                  <a:spcPct val="90000"/>
                </a:lnSpc>
                <a:buSzPts val="1600"/>
              </a:pPr>
              <a:r>
                <a:rPr lang="de-DE" sz="1600" b="1" dirty="0" err="1">
                  <a:latin typeface="Aptos" panose="020B0004020202020204" pitchFamily="34" charset="0"/>
                </a:rPr>
                <a:t>Offrono</a:t>
              </a:r>
              <a:r>
                <a:rPr lang="de-DE" sz="1600" b="1" dirty="0">
                  <a:latin typeface="Aptos" panose="020B0004020202020204" pitchFamily="34" charset="0"/>
                </a:rPr>
                <a:t> </a:t>
              </a:r>
              <a:r>
                <a:rPr lang="de-DE" sz="1600" b="1" dirty="0" err="1">
                  <a:latin typeface="Aptos" panose="020B0004020202020204" pitchFamily="34" charset="0"/>
                </a:rPr>
                <a:t>una</a:t>
              </a:r>
              <a:r>
                <a:rPr lang="de-DE" sz="1600" b="1" dirty="0">
                  <a:latin typeface="Aptos" panose="020B0004020202020204" pitchFamily="34" charset="0"/>
                </a:rPr>
                <a:t> </a:t>
              </a:r>
              <a:r>
                <a:rPr lang="de-DE" sz="1600" b="1" dirty="0" err="1">
                  <a:latin typeface="Aptos" panose="020B0004020202020204" pitchFamily="34" charset="0"/>
                </a:rPr>
                <a:t>base</a:t>
              </a:r>
              <a:r>
                <a:rPr lang="de-DE" sz="1600" b="1" dirty="0">
                  <a:latin typeface="Aptos" panose="020B0004020202020204" pitchFamily="34" charset="0"/>
                </a:rPr>
                <a:t> </a:t>
              </a:r>
              <a:r>
                <a:rPr lang="de-DE" sz="1600" b="1" dirty="0" err="1">
                  <a:latin typeface="Aptos" panose="020B0004020202020204" pitchFamily="34" charset="0"/>
                </a:rPr>
                <a:t>scientificamente</a:t>
              </a:r>
              <a:r>
                <a:rPr lang="de-DE" sz="1600" b="1" dirty="0">
                  <a:latin typeface="Aptos" panose="020B0004020202020204" pitchFamily="34" charset="0"/>
                </a:rPr>
                <a:t> </a:t>
              </a:r>
              <a:r>
                <a:rPr lang="de-DE" sz="1600" b="1" dirty="0" err="1">
                  <a:latin typeface="Aptos" panose="020B0004020202020204" pitchFamily="34" charset="0"/>
                </a:rPr>
                <a:t>fondata</a:t>
              </a:r>
              <a:r>
                <a:rPr lang="de-DE" sz="1600" b="1" dirty="0">
                  <a:latin typeface="Aptos" panose="020B0004020202020204" pitchFamily="34" charset="0"/>
                </a:rPr>
                <a:t> per i </a:t>
              </a:r>
              <a:r>
                <a:rPr lang="de-DE" sz="1600" b="1" dirty="0" err="1">
                  <a:latin typeface="Aptos" panose="020B0004020202020204" pitchFamily="34" charset="0"/>
                </a:rPr>
                <a:t>criteri</a:t>
              </a:r>
              <a:r>
                <a:rPr lang="de-DE" sz="1600" b="1" dirty="0">
                  <a:latin typeface="Aptos" panose="020B0004020202020204" pitchFamily="34" charset="0"/>
                </a:rPr>
                <a:t> di </a:t>
              </a:r>
              <a:r>
                <a:rPr lang="de-DE" sz="1600" b="1" dirty="0" err="1">
                  <a:latin typeface="Aptos" panose="020B0004020202020204" pitchFamily="34" charset="0"/>
                </a:rPr>
                <a:t>sostenibilità</a:t>
              </a:r>
              <a:r>
                <a:rPr lang="de-DE" sz="1600" b="1" dirty="0">
                  <a:latin typeface="Aptos" panose="020B0004020202020204" pitchFamily="34" charset="0"/>
                </a:rPr>
                <a:t>.</a:t>
              </a:r>
              <a:endParaRPr sz="1600" b="1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6237066" y="1237635"/>
              <a:ext cx="348930" cy="348930"/>
            </a:xfrm>
            <a:prstGeom prst="triangle">
              <a:avLst>
                <a:gd name="adj" fmla="val 100000"/>
              </a:avLst>
            </a:prstGeom>
            <a:solidFill>
              <a:srgbClr val="FAB506"/>
            </a:solidFill>
            <a:ln w="25400" cap="flat" cmpd="sng">
              <a:solidFill>
                <a:srgbClr val="FAB5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 rot="5400000">
              <a:off x="7206101" y="828227"/>
              <a:ext cx="1231043" cy="204842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4295A2"/>
            </a:solidFill>
            <a:ln w="25400" cap="flat" cmpd="sng">
              <a:solidFill>
                <a:srgbClr val="4295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7000609" y="1440266"/>
              <a:ext cx="1849333" cy="1621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 txBox="1"/>
            <p:nvPr/>
          </p:nvSpPr>
          <p:spPr>
            <a:xfrm>
              <a:off x="7000609" y="1440266"/>
              <a:ext cx="1849333" cy="1621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lvl="0">
                <a:lnSpc>
                  <a:spcPct val="90000"/>
                </a:lnSpc>
                <a:buSzPts val="1600"/>
              </a:pPr>
              <a:r>
                <a:rPr lang="de-DE" sz="1600" b="1" dirty="0" err="1">
                  <a:latin typeface="Aptos" panose="020B0004020202020204" pitchFamily="34" charset="0"/>
                </a:rPr>
                <a:t>Contribuiscono</a:t>
              </a:r>
              <a:r>
                <a:rPr lang="de-DE" sz="1600" b="1" dirty="0">
                  <a:latin typeface="Aptos" panose="020B0004020202020204" pitchFamily="34" charset="0"/>
                </a:rPr>
                <a:t> ad </a:t>
              </a:r>
              <a:r>
                <a:rPr lang="de-DE" sz="1600" b="1" dirty="0" err="1">
                  <a:latin typeface="Aptos" panose="020B0004020202020204" pitchFamily="34" charset="0"/>
                </a:rPr>
                <a:t>affrontare</a:t>
              </a:r>
              <a:r>
                <a:rPr lang="de-DE" sz="1600" b="1" dirty="0">
                  <a:latin typeface="Aptos" panose="020B0004020202020204" pitchFamily="34" charset="0"/>
                </a:rPr>
                <a:t> i </a:t>
              </a:r>
              <a:r>
                <a:rPr lang="de-DE" sz="1600" b="1" dirty="0" err="1">
                  <a:latin typeface="Aptos" panose="020B0004020202020204" pitchFamily="34" charset="0"/>
                </a:rPr>
                <a:t>tre</a:t>
              </a:r>
              <a:r>
                <a:rPr lang="de-DE" sz="1600" b="1" dirty="0">
                  <a:latin typeface="Aptos" panose="020B0004020202020204" pitchFamily="34" charset="0"/>
                </a:rPr>
                <a:t> </a:t>
              </a:r>
              <a:r>
                <a:rPr lang="de-DE" sz="1600" b="1" dirty="0" err="1">
                  <a:latin typeface="Aptos" panose="020B0004020202020204" pitchFamily="34" charset="0"/>
                </a:rPr>
                <a:t>pilastri</a:t>
              </a:r>
              <a:r>
                <a:rPr lang="de-DE" sz="1600" b="1" dirty="0">
                  <a:latin typeface="Aptos" panose="020B0004020202020204" pitchFamily="34" charset="0"/>
                </a:rPr>
                <a:t> della </a:t>
              </a:r>
              <a:r>
                <a:rPr lang="de-DE" sz="1600" b="1" dirty="0" err="1">
                  <a:latin typeface="Aptos" panose="020B0004020202020204" pitchFamily="34" charset="0"/>
                </a:rPr>
                <a:t>sostenibilità</a:t>
              </a:r>
              <a:r>
                <a:rPr lang="de-DE" sz="1600" b="1" dirty="0">
                  <a:latin typeface="Aptos" panose="020B0004020202020204" pitchFamily="34" charset="0"/>
                </a:rPr>
                <a:t>: </a:t>
              </a:r>
              <a:r>
                <a:rPr lang="de-DE" sz="1600" b="1" dirty="0" err="1">
                  <a:latin typeface="Aptos" panose="020B0004020202020204" pitchFamily="34" charset="0"/>
                </a:rPr>
                <a:t>economia</a:t>
              </a:r>
              <a:r>
                <a:rPr lang="de-DE" sz="1600" b="1" dirty="0">
                  <a:latin typeface="Aptos" panose="020B0004020202020204" pitchFamily="34" charset="0"/>
                </a:rPr>
                <a:t>, </a:t>
              </a:r>
              <a:r>
                <a:rPr lang="de-DE" sz="1600" b="1" dirty="0" err="1">
                  <a:latin typeface="Aptos" panose="020B0004020202020204" pitchFamily="34" charset="0"/>
                </a:rPr>
                <a:t>ambiente</a:t>
              </a:r>
              <a:r>
                <a:rPr lang="de-DE" sz="1600" b="1" dirty="0">
                  <a:latin typeface="Aptos" panose="020B0004020202020204" pitchFamily="34" charset="0"/>
                </a:rPr>
                <a:t> </a:t>
              </a:r>
              <a:r>
                <a:rPr lang="de-DE" sz="1600" b="1" dirty="0" err="1">
                  <a:latin typeface="Aptos" panose="020B0004020202020204" pitchFamily="34" charset="0"/>
                </a:rPr>
                <a:t>e</a:t>
              </a:r>
              <a:r>
                <a:rPr lang="de-DE" sz="1600" b="1" dirty="0">
                  <a:latin typeface="Aptos" panose="020B0004020202020204" pitchFamily="34" charset="0"/>
                </a:rPr>
                <a:t> </a:t>
              </a:r>
              <a:r>
                <a:rPr lang="de-DE" sz="1600" b="1" dirty="0" err="1">
                  <a:latin typeface="Aptos" panose="020B0004020202020204" pitchFamily="34" charset="0"/>
                </a:rPr>
                <a:t>questioni</a:t>
              </a:r>
              <a:r>
                <a:rPr lang="de-DE" sz="1600" b="1" dirty="0">
                  <a:latin typeface="Aptos" panose="020B0004020202020204" pitchFamily="34" charset="0"/>
                </a:rPr>
                <a:t> </a:t>
              </a:r>
              <a:r>
                <a:rPr lang="de-DE" sz="1600" b="1" dirty="0" err="1">
                  <a:latin typeface="Aptos" panose="020B0004020202020204" pitchFamily="34" charset="0"/>
                </a:rPr>
                <a:t>sociali</a:t>
              </a:r>
              <a:r>
                <a:rPr lang="de-DE" sz="1600" b="1" dirty="0">
                  <a:latin typeface="Aptos" panose="020B0004020202020204" pitchFamily="34" charset="0"/>
                </a:rPr>
                <a:t>.</a:t>
              </a:r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8501011" y="677419"/>
              <a:ext cx="348930" cy="348930"/>
            </a:xfrm>
            <a:prstGeom prst="triangle">
              <a:avLst>
                <a:gd name="adj" fmla="val 100000"/>
              </a:avLst>
            </a:prstGeom>
            <a:solidFill>
              <a:srgbClr val="005851"/>
            </a:solidFill>
            <a:ln w="25400" cap="flat" cmpd="sng">
              <a:solidFill>
                <a:srgbClr val="0058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 rot="5400000">
              <a:off x="9470046" y="268011"/>
              <a:ext cx="1231043" cy="204842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CBDA83"/>
            </a:solidFill>
            <a:ln w="25400" cap="flat" cmpd="sng">
              <a:solidFill>
                <a:srgbClr val="CBDA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9264554" y="880050"/>
              <a:ext cx="1849333" cy="1621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 txBox="1"/>
            <p:nvPr/>
          </p:nvSpPr>
          <p:spPr>
            <a:xfrm>
              <a:off x="9264554" y="880050"/>
              <a:ext cx="1849333" cy="1621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lvl="0">
                <a:lnSpc>
                  <a:spcPct val="90000"/>
                </a:lnSpc>
                <a:buSzPts val="1600"/>
              </a:pPr>
              <a:r>
                <a:rPr lang="de-DE" sz="1600" b="1" dirty="0" err="1">
                  <a:latin typeface="Aptos" panose="020B0004020202020204" pitchFamily="34" charset="0"/>
                </a:rPr>
                <a:t>Riducono</a:t>
              </a:r>
              <a:r>
                <a:rPr lang="de-DE" sz="1600" b="1" dirty="0">
                  <a:latin typeface="Aptos" panose="020B0004020202020204" pitchFamily="34" charset="0"/>
                </a:rPr>
                <a:t> i </a:t>
              </a:r>
              <a:r>
                <a:rPr lang="de-DE" sz="1600" b="1" dirty="0" err="1">
                  <a:latin typeface="Aptos" panose="020B0004020202020204" pitchFamily="34" charset="0"/>
                </a:rPr>
                <a:t>costi</a:t>
              </a:r>
              <a:r>
                <a:rPr lang="de-DE" sz="1600" b="1" dirty="0">
                  <a:latin typeface="Aptos" panose="020B0004020202020204" pitchFamily="34" charset="0"/>
                </a:rPr>
                <a:t> di </a:t>
              </a:r>
              <a:r>
                <a:rPr lang="de-DE" sz="1600" b="1" dirty="0" err="1">
                  <a:latin typeface="Aptos" panose="020B0004020202020204" pitchFamily="34" charset="0"/>
                </a:rPr>
                <a:t>certificazione</a:t>
              </a:r>
              <a:r>
                <a:rPr lang="de-DE" sz="1600" b="1" dirty="0">
                  <a:latin typeface="Aptos" panose="020B0004020202020204" pitchFamily="34" charset="0"/>
                </a:rPr>
                <a:t> </a:t>
              </a:r>
              <a:r>
                <a:rPr lang="de-DE" sz="1600" b="1" dirty="0" err="1">
                  <a:latin typeface="Aptos" panose="020B0004020202020204" pitchFamily="34" charset="0"/>
                </a:rPr>
                <a:t>e</a:t>
              </a:r>
              <a:r>
                <a:rPr lang="de-DE" sz="1600" b="1" dirty="0">
                  <a:latin typeface="Aptos" panose="020B0004020202020204" pitchFamily="34" charset="0"/>
                </a:rPr>
                <a:t> </a:t>
              </a:r>
              <a:r>
                <a:rPr lang="de-DE" sz="1600" b="1" dirty="0" err="1">
                  <a:latin typeface="Aptos" panose="020B0004020202020204" pitchFamily="34" charset="0"/>
                </a:rPr>
                <a:t>aumentano</a:t>
              </a:r>
              <a:r>
                <a:rPr lang="de-DE" sz="1600" b="1" dirty="0">
                  <a:latin typeface="Aptos" panose="020B0004020202020204" pitchFamily="34" charset="0"/>
                </a:rPr>
                <a:t> la </a:t>
              </a:r>
              <a:r>
                <a:rPr lang="de-DE" sz="1600" b="1" dirty="0" err="1">
                  <a:latin typeface="Aptos" panose="020B0004020202020204" pitchFamily="34" charset="0"/>
                </a:rPr>
                <a:t>credibilità</a:t>
              </a:r>
              <a:r>
                <a:rPr lang="de-DE" sz="1600" b="1" dirty="0">
                  <a:latin typeface="Aptos" panose="020B0004020202020204" pitchFamily="34" charset="0"/>
                </a:rPr>
                <a:t>.</a:t>
              </a:r>
              <a:endParaRPr sz="1600" b="1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  <p:pic>
        <p:nvPicPr>
          <p:cNvPr id="212" name="Google Shape;212;p33" descr="Sostenibilità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871" y="2544417"/>
            <a:ext cx="1230464" cy="123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3" descr="Sostenibilità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6589" y="5384358"/>
            <a:ext cx="1230464" cy="1230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>
            <a:spLocks noGrp="1"/>
          </p:cNvSpPr>
          <p:nvPr>
            <p:ph type="title"/>
          </p:nvPr>
        </p:nvSpPr>
        <p:spPr>
          <a:xfrm>
            <a:off x="594360" y="410287"/>
            <a:ext cx="8624068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1.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Come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attuare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approvvigionamento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passi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decisivi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20" name="Google Shape;220;p34"/>
          <p:cNvSpPr txBox="1">
            <a:spLocks noGrp="1"/>
          </p:cNvSpPr>
          <p:nvPr>
            <p:ph type="body" idx="1"/>
          </p:nvPr>
        </p:nvSpPr>
        <p:spPr>
          <a:xfrm>
            <a:off x="625016" y="2281922"/>
            <a:ext cx="11262184" cy="457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latin typeface="Aptos" panose="020B0004020202020204" pitchFamily="34" charset="0"/>
              </a:rPr>
              <a:t>1.1 Primi </a:t>
            </a:r>
            <a:r>
              <a:rPr lang="de-DE" dirty="0" err="1">
                <a:latin typeface="Aptos" panose="020B0004020202020204" pitchFamily="34" charset="0"/>
              </a:rPr>
              <a:t>passi</a:t>
            </a:r>
            <a:endParaRPr dirty="0">
              <a:latin typeface="Aptos" panose="020B0004020202020204" pitchFamily="34" charset="0"/>
            </a:endParaRPr>
          </a:p>
          <a:p>
            <a:pPr marL="228600" lvl="0" indent="0"/>
            <a:r>
              <a:rPr lang="de-DE" dirty="0">
                <a:latin typeface="Aptos" panose="020B0004020202020204" pitchFamily="34" charset="0"/>
              </a:rPr>
              <a:t>1.2 </a:t>
            </a:r>
            <a:r>
              <a:rPr lang="de-DE" dirty="0" err="1">
                <a:latin typeface="Aptos" panose="020B0004020202020204" pitchFamily="34" charset="0"/>
              </a:rPr>
              <a:t>Marchi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prodotti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strumenti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indispensabili</a:t>
            </a:r>
            <a:endParaRPr dirty="0">
              <a:latin typeface="Aptos" panose="020B0004020202020204" pitchFamily="34" charset="0"/>
            </a:endParaRPr>
          </a:p>
          <a:p>
            <a:pPr marL="228600" lvl="0" indent="0"/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1.3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Esplorare</a:t>
            </a:r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il</a:t>
            </a:r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mercato</a:t>
            </a:r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e</a:t>
            </a:r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creare</a:t>
            </a:r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un</a:t>
            </a:r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catalogo</a:t>
            </a:r>
            <a:endParaRPr dirty="0">
              <a:latin typeface="Aptos" panose="020B0004020202020204" pitchFamily="34" charset="0"/>
            </a:endParaRPr>
          </a:p>
          <a:p>
            <a:pPr lvl="0"/>
            <a:r>
              <a:rPr lang="de-DE" dirty="0">
                <a:latin typeface="Aptos" panose="020B0004020202020204" pitchFamily="34" charset="0"/>
              </a:rPr>
              <a:t>1.4 </a:t>
            </a:r>
            <a:r>
              <a:rPr lang="de-DE" dirty="0" err="1">
                <a:latin typeface="Aptos" panose="020B0004020202020204" pitchFamily="34" charset="0"/>
              </a:rPr>
              <a:t>Acquistare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prodotti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locali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regionali</a:t>
            </a:r>
            <a:endParaRPr lang="de-DE" dirty="0">
              <a:latin typeface="Aptos" panose="020B0004020202020204" pitchFamily="34" charset="0"/>
            </a:endParaRPr>
          </a:p>
          <a:p>
            <a:pPr lvl="0"/>
            <a:r>
              <a:rPr lang="de-DE" dirty="0">
                <a:latin typeface="Aptos" panose="020B0004020202020204" pitchFamily="34" charset="0"/>
              </a:rPr>
              <a:t>1.5 </a:t>
            </a:r>
            <a:r>
              <a:rPr lang="de-DE" dirty="0" err="1">
                <a:latin typeface="Aptos" panose="020B0004020202020204" pitchFamily="34" charset="0"/>
              </a:rPr>
              <a:t>Come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comunicare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correttamente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21" name="Google Shape;221;p3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>
            <a:spLocks noGrp="1"/>
          </p:cNvSpPr>
          <p:nvPr>
            <p:ph type="title"/>
          </p:nvPr>
        </p:nvSpPr>
        <p:spPr>
          <a:xfrm>
            <a:off x="594358" y="851063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1.3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Esplorare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il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mercato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creare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catalogo</a:t>
            </a:r>
            <a:br>
              <a:rPr lang="de-DE" sz="4100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endParaRPr sz="41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27" name="Google Shape;227;p3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  <p:grpSp>
        <p:nvGrpSpPr>
          <p:cNvPr id="228" name="Google Shape;228;p35"/>
          <p:cNvGrpSpPr/>
          <p:nvPr/>
        </p:nvGrpSpPr>
        <p:grpSpPr>
          <a:xfrm>
            <a:off x="594358" y="1977391"/>
            <a:ext cx="11261910" cy="4354830"/>
            <a:chOff x="0" y="0"/>
            <a:chExt cx="11261910" cy="4354830"/>
          </a:xfrm>
        </p:grpSpPr>
        <p:sp>
          <p:nvSpPr>
            <p:cNvPr id="229" name="Google Shape;229;p35"/>
            <p:cNvSpPr/>
            <p:nvPr/>
          </p:nvSpPr>
          <p:spPr>
            <a:xfrm>
              <a:off x="0" y="0"/>
              <a:ext cx="9618345" cy="435483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1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5"/>
            <p:cNvSpPr/>
            <p:nvPr/>
          </p:nvSpPr>
          <p:spPr>
            <a:xfrm>
              <a:off x="5663" y="1306449"/>
              <a:ext cx="2723945" cy="1741932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5"/>
            <p:cNvSpPr txBox="1"/>
            <p:nvPr/>
          </p:nvSpPr>
          <p:spPr>
            <a:xfrm>
              <a:off x="90697" y="1391483"/>
              <a:ext cx="2553877" cy="1571864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800"/>
              </a:pPr>
              <a:r>
                <a:rPr lang="de-DE" sz="24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Creare</a:t>
              </a:r>
              <a:r>
                <a:rPr lang="de-DE" sz="2400" dirty="0">
                  <a:solidFill>
                    <a:schemeClr val="lt1"/>
                  </a:solidFill>
                  <a:latin typeface="Aptos" panose="020B0004020202020204" pitchFamily="34" charset="0"/>
                </a:rPr>
                <a:t> la </a:t>
              </a:r>
              <a:r>
                <a:rPr lang="de-DE" sz="24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struttura</a:t>
              </a:r>
              <a:r>
                <a:rPr lang="de-DE" sz="2400" dirty="0">
                  <a:solidFill>
                    <a:schemeClr val="lt1"/>
                  </a:solidFill>
                  <a:latin typeface="Aptos" panose="020B0004020202020204" pitchFamily="34" charset="0"/>
                </a:rPr>
                <a:t> del </a:t>
              </a:r>
              <a:r>
                <a:rPr lang="de-DE" sz="24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catalogo</a:t>
              </a:r>
              <a:endParaRPr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32" name="Google Shape;232;p35"/>
            <p:cNvSpPr/>
            <p:nvPr/>
          </p:nvSpPr>
          <p:spPr>
            <a:xfrm>
              <a:off x="2865806" y="1306449"/>
              <a:ext cx="2723945" cy="1741932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5"/>
            <p:cNvSpPr txBox="1"/>
            <p:nvPr/>
          </p:nvSpPr>
          <p:spPr>
            <a:xfrm>
              <a:off x="2950840" y="1391483"/>
              <a:ext cx="2553877" cy="1571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800"/>
              </a:pPr>
              <a:r>
                <a:rPr lang="de-DE" sz="24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Identificazione</a:t>
              </a:r>
              <a:r>
                <a:rPr lang="de-DE" sz="24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4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e</a:t>
              </a:r>
              <a:r>
                <a:rPr lang="de-DE" sz="24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4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valutazione</a:t>
              </a:r>
              <a:r>
                <a:rPr lang="de-DE" sz="24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4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dei</a:t>
              </a:r>
              <a:r>
                <a:rPr lang="de-DE" sz="24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4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fornitori</a:t>
              </a:r>
              <a:endParaRPr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34" name="Google Shape;234;p35"/>
            <p:cNvSpPr/>
            <p:nvPr/>
          </p:nvSpPr>
          <p:spPr>
            <a:xfrm>
              <a:off x="5725949" y="1306449"/>
              <a:ext cx="2723945" cy="1741932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5"/>
            <p:cNvSpPr txBox="1"/>
            <p:nvPr/>
          </p:nvSpPr>
          <p:spPr>
            <a:xfrm>
              <a:off x="5810983" y="1391483"/>
              <a:ext cx="2553877" cy="1571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800"/>
              </a:pPr>
              <a:r>
                <a:rPr lang="de-DE" sz="24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Utilizzo</a:t>
              </a:r>
              <a:r>
                <a:rPr lang="de-DE" sz="2400" dirty="0">
                  <a:solidFill>
                    <a:schemeClr val="lt1"/>
                  </a:solidFill>
                  <a:latin typeface="Aptos" panose="020B0004020202020204" pitchFamily="34" charset="0"/>
                </a:rPr>
                <a:t> del </a:t>
              </a:r>
              <a:r>
                <a:rPr lang="de-DE" sz="24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catalogo</a:t>
              </a:r>
              <a:endParaRPr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36" name="Google Shape;236;p35"/>
            <p:cNvSpPr/>
            <p:nvPr/>
          </p:nvSpPr>
          <p:spPr>
            <a:xfrm>
              <a:off x="8537965" y="1338535"/>
              <a:ext cx="2723945" cy="1741932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5"/>
            <p:cNvSpPr txBox="1"/>
            <p:nvPr/>
          </p:nvSpPr>
          <p:spPr>
            <a:xfrm>
              <a:off x="8622999" y="1423569"/>
              <a:ext cx="2553877" cy="1571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800"/>
              </a:pPr>
              <a:r>
                <a:rPr lang="de-DE" sz="24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Regolare</a:t>
              </a:r>
              <a:r>
                <a:rPr lang="de-DE" sz="24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4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verifica</a:t>
              </a:r>
              <a:r>
                <a:rPr lang="de-DE" sz="24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4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e</a:t>
              </a:r>
              <a:r>
                <a:rPr lang="de-DE" sz="24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4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aggiornamento</a:t>
              </a:r>
              <a:endParaRPr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>
            <a:spLocks noGrp="1"/>
          </p:cNvSpPr>
          <p:nvPr>
            <p:ph type="title"/>
          </p:nvPr>
        </p:nvSpPr>
        <p:spPr>
          <a:xfrm>
            <a:off x="594360" y="277987"/>
            <a:ext cx="7092980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Creare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la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struttura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del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catalogo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43" name="Google Shape;243;p36"/>
          <p:cNvSpPr txBox="1">
            <a:spLocks noGrp="1"/>
          </p:cNvSpPr>
          <p:nvPr>
            <p:ph type="body" idx="1"/>
          </p:nvPr>
        </p:nvSpPr>
        <p:spPr>
          <a:xfrm>
            <a:off x="594360" y="2166113"/>
            <a:ext cx="11114164" cy="44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lvl="0">
              <a:buSzPts val="5053"/>
            </a:pPr>
            <a:r>
              <a:rPr lang="de-DE" sz="1800" dirty="0">
                <a:latin typeface="Aptos" panose="020B0004020202020204" pitchFamily="34" charset="0"/>
              </a:rPr>
              <a:t>Il </a:t>
            </a:r>
            <a:r>
              <a:rPr lang="de-DE" sz="1800" dirty="0" err="1">
                <a:latin typeface="Aptos" panose="020B0004020202020204" pitchFamily="34" charset="0"/>
              </a:rPr>
              <a:t>catalogo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dovrebbe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contenere</a:t>
            </a:r>
            <a:r>
              <a:rPr lang="de-DE" sz="1800" dirty="0">
                <a:latin typeface="Aptos" panose="020B0004020202020204" pitchFamily="34" charset="0"/>
              </a:rPr>
              <a:t> le </a:t>
            </a:r>
            <a:r>
              <a:rPr lang="de-DE" sz="1800" dirty="0" err="1">
                <a:latin typeface="Aptos" panose="020B0004020202020204" pitchFamily="34" charset="0"/>
              </a:rPr>
              <a:t>seguenti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informazioni</a:t>
            </a:r>
            <a:r>
              <a:rPr lang="de-DE" sz="1800" dirty="0">
                <a:latin typeface="Aptos" panose="020B0004020202020204" pitchFamily="34" charset="0"/>
              </a:rPr>
              <a:t>:</a:t>
            </a:r>
          </a:p>
          <a:p>
            <a:pPr marL="571500" lvl="0" indent="-342900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Elenco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dei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prodotti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dei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servizi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regolarmente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acquistati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dal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comune</a:t>
            </a:r>
            <a:endParaRPr lang="de-DE" sz="14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lvl="0" indent="-342900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Criteri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sostenibilità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per i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prodotti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i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servizi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che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il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comune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intende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acquistare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in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modo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sostenibile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, ad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esempio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marchio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qualità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ecologica</a:t>
            </a:r>
            <a:endParaRPr lang="de-DE" sz="14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lvl="0" indent="-342900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Informazioni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sulle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modalità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con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cui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tali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prodotti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servizi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vengono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solitamente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acquistati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dal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comune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, ad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esempio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tramite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acquisto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diretto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procedure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semplificate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, gare d</a:t>
            </a:r>
            <a:r>
              <a:rPr lang="mr-IN" sz="1400" b="0" dirty="0">
                <a:solidFill>
                  <a:srgbClr val="3F3F3F"/>
                </a:solidFill>
                <a:latin typeface="Aptos" panose="020B0004020202020204" pitchFamily="34" charset="0"/>
              </a:rPr>
              <a:t>’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appalto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centrali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acquisto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o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acquisti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congiunti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con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altri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comuni</a:t>
            </a:r>
            <a:endParaRPr lang="de-DE" sz="14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lvl="0" indent="-342900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Informazioni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sui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fornitori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prodotti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servizi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sostenibili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(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nomi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indirizzi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siti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web di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negozi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negozi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online),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comprese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le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risultanze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delle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valutazioni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dei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fornitori</a:t>
            </a:r>
            <a:endParaRPr lang="de-DE" sz="14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lvl="0" indent="-342900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Se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possibile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: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differenze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prezzo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costo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tra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soluzioni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convenzionali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</a:t>
            </a:r>
            <a:r>
              <a:rPr lang="de-DE" sz="14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4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sostenibili</a:t>
            </a:r>
            <a:endParaRPr sz="1400" b="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244" name="Google Shape;244;p3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>
            <a:spLocks noGrp="1"/>
          </p:cNvSpPr>
          <p:nvPr>
            <p:ph type="title"/>
          </p:nvPr>
        </p:nvSpPr>
        <p:spPr>
          <a:xfrm>
            <a:off x="594358" y="338428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Identificazione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valutazione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fornitori</a:t>
            </a:r>
            <a:endParaRPr sz="48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50" name="Google Shape;250;p3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  <p:grpSp>
        <p:nvGrpSpPr>
          <p:cNvPr id="251" name="Google Shape;251;p37"/>
          <p:cNvGrpSpPr/>
          <p:nvPr/>
        </p:nvGrpSpPr>
        <p:grpSpPr>
          <a:xfrm>
            <a:off x="594358" y="1422744"/>
            <a:ext cx="11332886" cy="5418667"/>
            <a:chOff x="0" y="0"/>
            <a:chExt cx="11332886" cy="5418667"/>
          </a:xfrm>
        </p:grpSpPr>
        <p:sp>
          <p:nvSpPr>
            <p:cNvPr id="252" name="Google Shape;252;p37"/>
            <p:cNvSpPr/>
            <p:nvPr/>
          </p:nvSpPr>
          <p:spPr>
            <a:xfrm>
              <a:off x="0" y="0"/>
              <a:ext cx="9637777" cy="541866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1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7"/>
            <p:cNvSpPr/>
            <p:nvPr/>
          </p:nvSpPr>
          <p:spPr>
            <a:xfrm>
              <a:off x="0" y="1625600"/>
              <a:ext cx="2729448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7"/>
            <p:cNvSpPr txBox="1"/>
            <p:nvPr/>
          </p:nvSpPr>
          <p:spPr>
            <a:xfrm>
              <a:off x="105807" y="1731407"/>
              <a:ext cx="2517834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600"/>
              </a:pPr>
              <a:r>
                <a:rPr lang="de-DE" sz="24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Indagine</a:t>
              </a:r>
              <a:r>
                <a:rPr lang="de-DE" sz="24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4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tra</a:t>
              </a:r>
              <a:r>
                <a:rPr lang="de-DE" sz="2400" dirty="0">
                  <a:solidFill>
                    <a:schemeClr val="lt1"/>
                  </a:solidFill>
                  <a:latin typeface="Aptos" panose="020B0004020202020204" pitchFamily="34" charset="0"/>
                </a:rPr>
                <a:t> i </a:t>
              </a:r>
              <a:r>
                <a:rPr lang="de-DE" sz="24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potenziali</a:t>
              </a:r>
              <a:r>
                <a:rPr lang="de-DE" sz="24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4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fornitori</a:t>
              </a:r>
              <a:endParaRPr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55" name="Google Shape;255;p37"/>
            <p:cNvSpPr/>
            <p:nvPr/>
          </p:nvSpPr>
          <p:spPr>
            <a:xfrm>
              <a:off x="2871596" y="1625600"/>
              <a:ext cx="2729448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7"/>
            <p:cNvSpPr txBox="1"/>
            <p:nvPr/>
          </p:nvSpPr>
          <p:spPr>
            <a:xfrm>
              <a:off x="2977403" y="1731407"/>
              <a:ext cx="2517834" cy="195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600"/>
              </a:pPr>
              <a:r>
                <a:rPr lang="de-DE" sz="24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Acquisizione</a:t>
              </a:r>
              <a:r>
                <a:rPr lang="de-DE" sz="2400" dirty="0">
                  <a:solidFill>
                    <a:schemeClr val="lt1"/>
                  </a:solidFill>
                  <a:latin typeface="Aptos" panose="020B0004020202020204" pitchFamily="34" charset="0"/>
                </a:rPr>
                <a:t> di </a:t>
              </a:r>
              <a:r>
                <a:rPr lang="de-DE" sz="24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attestazioni</a:t>
              </a:r>
              <a:r>
                <a:rPr lang="de-DE" sz="2400" dirty="0">
                  <a:solidFill>
                    <a:schemeClr val="lt1"/>
                  </a:solidFill>
                  <a:latin typeface="Aptos" panose="020B0004020202020204" pitchFamily="34" charset="0"/>
                </a:rPr>
                <a:t> relative ai </a:t>
              </a:r>
              <a:r>
                <a:rPr lang="de-DE" sz="24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criteri</a:t>
              </a:r>
              <a:r>
                <a:rPr lang="de-DE" sz="2400" dirty="0">
                  <a:solidFill>
                    <a:schemeClr val="lt1"/>
                  </a:solidFill>
                  <a:latin typeface="Aptos" panose="020B0004020202020204" pitchFamily="34" charset="0"/>
                </a:rPr>
                <a:t> di </a:t>
              </a:r>
              <a:r>
                <a:rPr lang="de-DE" sz="24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sostenibilità</a:t>
              </a:r>
              <a:endParaRPr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57" name="Google Shape;257;p37"/>
            <p:cNvSpPr/>
            <p:nvPr/>
          </p:nvSpPr>
          <p:spPr>
            <a:xfrm>
              <a:off x="5721474" y="1625600"/>
              <a:ext cx="2729448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7"/>
            <p:cNvSpPr txBox="1"/>
            <p:nvPr/>
          </p:nvSpPr>
          <p:spPr>
            <a:xfrm>
              <a:off x="5827281" y="1731407"/>
              <a:ext cx="2517834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600"/>
              </a:pPr>
              <a:r>
                <a:rPr lang="de-DE" sz="24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Verifica</a:t>
              </a:r>
              <a:r>
                <a:rPr lang="de-DE" sz="2400" dirty="0">
                  <a:solidFill>
                    <a:schemeClr val="lt1"/>
                  </a:solidFill>
                  <a:latin typeface="Aptos" panose="020B0004020202020204" pitchFamily="34" charset="0"/>
                </a:rPr>
                <a:t> di </a:t>
              </a:r>
              <a:r>
                <a:rPr lang="de-DE" sz="24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tali</a:t>
              </a:r>
              <a:r>
                <a:rPr lang="de-DE" sz="24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4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attestazioni</a:t>
              </a:r>
              <a:r>
                <a:rPr lang="de-DE" sz="24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endParaRPr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59" name="Google Shape;259;p37"/>
            <p:cNvSpPr/>
            <p:nvPr/>
          </p:nvSpPr>
          <p:spPr>
            <a:xfrm>
              <a:off x="8603438" y="1625600"/>
              <a:ext cx="2729448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7"/>
            <p:cNvSpPr txBox="1"/>
            <p:nvPr/>
          </p:nvSpPr>
          <p:spPr>
            <a:xfrm>
              <a:off x="8709245" y="1731407"/>
              <a:ext cx="2517834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600"/>
              </a:pPr>
              <a:r>
                <a:rPr lang="de-DE" sz="24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Confronto</a:t>
              </a:r>
              <a:r>
                <a:rPr lang="de-DE" sz="24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4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dei</a:t>
              </a:r>
              <a:r>
                <a:rPr lang="de-DE" sz="24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4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prezzi</a:t>
              </a:r>
              <a:r>
                <a:rPr lang="de-DE" sz="24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4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e</a:t>
              </a:r>
              <a:r>
                <a:rPr lang="de-DE" sz="24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4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inserimento</a:t>
              </a:r>
              <a:r>
                <a:rPr lang="de-DE" sz="24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4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nel</a:t>
              </a:r>
              <a:r>
                <a:rPr lang="de-DE" sz="24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4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catalogo</a:t>
              </a:r>
              <a:r>
                <a:rPr lang="de-DE" sz="24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4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degli</a:t>
              </a:r>
              <a:r>
                <a:rPr lang="de-DE" sz="24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4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acquisti</a:t>
              </a:r>
              <a:endParaRPr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>
            <a:spLocks noGrp="1"/>
          </p:cNvSpPr>
          <p:nvPr>
            <p:ph type="title"/>
          </p:nvPr>
        </p:nvSpPr>
        <p:spPr>
          <a:xfrm>
            <a:off x="594359" y="463324"/>
            <a:ext cx="5942448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Regolare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verifica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aggiornamento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66" name="Google Shape;266;p38"/>
          <p:cNvSpPr txBox="1">
            <a:spLocks noGrp="1"/>
          </p:cNvSpPr>
          <p:nvPr>
            <p:ph type="body" idx="1"/>
          </p:nvPr>
        </p:nvSpPr>
        <p:spPr>
          <a:xfrm>
            <a:off x="594359" y="3279579"/>
            <a:ext cx="6139145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228600" lvl="0" indent="0">
              <a:lnSpc>
                <a:spcPct val="100000"/>
              </a:lnSpc>
            </a:pPr>
            <a:r>
              <a:rPr lang="de-DE" sz="2400" dirty="0" err="1">
                <a:latin typeface="Aptos" panose="020B0004020202020204" pitchFamily="34" charset="0"/>
              </a:rPr>
              <a:t>Poiché</a:t>
            </a:r>
            <a:r>
              <a:rPr lang="de-DE" sz="2400" dirty="0">
                <a:latin typeface="Aptos" panose="020B0004020202020204" pitchFamily="34" charset="0"/>
              </a:rPr>
              <a:t> i </a:t>
            </a:r>
            <a:r>
              <a:rPr lang="de-DE" sz="2400" dirty="0" err="1">
                <a:latin typeface="Aptos" panose="020B0004020202020204" pitchFamily="34" charset="0"/>
              </a:rPr>
              <a:t>mercati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sono</a:t>
            </a:r>
            <a:r>
              <a:rPr lang="de-DE" sz="2400" dirty="0">
                <a:latin typeface="Aptos" panose="020B0004020202020204" pitchFamily="34" charset="0"/>
              </a:rPr>
              <a:t> in </a:t>
            </a:r>
            <a:r>
              <a:rPr lang="de-DE" sz="2400" dirty="0" err="1">
                <a:latin typeface="Aptos" panose="020B0004020202020204" pitchFamily="34" charset="0"/>
              </a:rPr>
              <a:t>continua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evoluzione</a:t>
            </a:r>
            <a:r>
              <a:rPr lang="de-DE" sz="2400" dirty="0">
                <a:latin typeface="Aptos" panose="020B0004020202020204" pitchFamily="34" charset="0"/>
              </a:rPr>
              <a:t>, </a:t>
            </a:r>
            <a:r>
              <a:rPr lang="de-DE" sz="2400" dirty="0" err="1">
                <a:latin typeface="Aptos" panose="020B0004020202020204" pitchFamily="34" charset="0"/>
              </a:rPr>
              <a:t>il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catalogo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deve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essere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aggiornato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regolarmente</a:t>
            </a:r>
            <a:r>
              <a:rPr lang="de-DE" sz="2400" dirty="0">
                <a:latin typeface="Aptos" panose="020B0004020202020204" pitchFamily="34" charset="0"/>
              </a:rPr>
              <a:t>.</a:t>
            </a:r>
          </a:p>
          <a:p>
            <a:pPr marL="228600" lvl="0" indent="0">
              <a:lnSpc>
                <a:spcPct val="100000"/>
              </a:lnSpc>
            </a:pPr>
            <a:r>
              <a:rPr lang="de-DE" sz="2400" dirty="0" err="1">
                <a:latin typeface="Aptos" panose="020B0004020202020204" pitchFamily="34" charset="0"/>
              </a:rPr>
              <a:t>Un</a:t>
            </a:r>
            <a:r>
              <a:rPr lang="mr-IN" sz="2400" dirty="0">
                <a:latin typeface="Aptos" panose="020B0004020202020204" pitchFamily="34" charset="0"/>
              </a:rPr>
              <a:t>’</a:t>
            </a:r>
            <a:r>
              <a:rPr lang="de-DE" sz="2400" dirty="0" err="1">
                <a:latin typeface="Aptos" panose="020B0004020202020204" pitchFamily="34" charset="0"/>
              </a:rPr>
              <a:t>altra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possibilità</a:t>
            </a:r>
            <a:r>
              <a:rPr lang="de-DE" sz="2400" dirty="0">
                <a:latin typeface="Aptos" panose="020B0004020202020204" pitchFamily="34" charset="0"/>
              </a:rPr>
              <a:t> per </a:t>
            </a:r>
            <a:r>
              <a:rPr lang="de-DE" sz="2400" dirty="0" err="1">
                <a:latin typeface="Aptos" panose="020B0004020202020204" pitchFamily="34" charset="0"/>
              </a:rPr>
              <a:t>mantenere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il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catalogo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aggiornato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è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quella</a:t>
            </a:r>
            <a:r>
              <a:rPr lang="de-DE" sz="2400" dirty="0">
                <a:latin typeface="Aptos" panose="020B0004020202020204" pitchFamily="34" charset="0"/>
              </a:rPr>
              <a:t> di </a:t>
            </a:r>
            <a:r>
              <a:rPr lang="de-DE" sz="2400" dirty="0" err="1">
                <a:latin typeface="Aptos" panose="020B0004020202020204" pitchFamily="34" charset="0"/>
              </a:rPr>
              <a:t>trasformarlo</a:t>
            </a:r>
            <a:r>
              <a:rPr lang="de-DE" sz="2400" dirty="0">
                <a:latin typeface="Aptos" panose="020B0004020202020204" pitchFamily="34" charset="0"/>
              </a:rPr>
              <a:t> in </a:t>
            </a:r>
            <a:r>
              <a:rPr lang="de-DE" sz="2400" dirty="0" err="1">
                <a:latin typeface="Aptos" panose="020B0004020202020204" pitchFamily="34" charset="0"/>
              </a:rPr>
              <a:t>un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negozio</a:t>
            </a:r>
            <a:r>
              <a:rPr lang="de-DE" sz="2400" dirty="0">
                <a:latin typeface="Aptos" panose="020B0004020202020204" pitchFamily="34" charset="0"/>
              </a:rPr>
              <a:t> online.</a:t>
            </a:r>
            <a:endParaRPr sz="2400" dirty="0">
              <a:latin typeface="Aptos" panose="020B0004020202020204" pitchFamily="34" charset="0"/>
            </a:endParaRPr>
          </a:p>
        </p:txBody>
      </p:sp>
      <p:sp>
        <p:nvSpPr>
          <p:cNvPr id="267" name="Google Shape;267;p38"/>
          <p:cNvSpPr>
            <a:spLocks noGrp="1"/>
          </p:cNvSpPr>
          <p:nvPr>
            <p:ph type="pic" idx="2"/>
          </p:nvPr>
        </p:nvSpPr>
        <p:spPr>
          <a:xfrm flipH="1">
            <a:off x="7128508" y="0"/>
            <a:ext cx="5063491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68" name="Google Shape;268;p38"/>
          <p:cNvSpPr txBox="1"/>
          <p:nvPr/>
        </p:nvSpPr>
        <p:spPr>
          <a:xfrm>
            <a:off x="8141699" y="1099260"/>
            <a:ext cx="4050300" cy="4524275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400"/>
            </a:pP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Catalogo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come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negozio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online</a:t>
            </a:r>
          </a:p>
          <a:p>
            <a:pPr lvl="0">
              <a:buSzPts val="2400"/>
            </a:pPr>
            <a:endParaRPr lang="de-DE" sz="2400" dirty="0">
              <a:solidFill>
                <a:schemeClr val="lt1"/>
              </a:solidFill>
              <a:latin typeface="Aptos" panose="020B0004020202020204" pitchFamily="34" charset="0"/>
            </a:endParaRPr>
          </a:p>
          <a:p>
            <a:pPr lvl="0">
              <a:buSzPts val="2400"/>
            </a:pP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Un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negozio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online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consente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ai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dipendenti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comunali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di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ordinare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prodotti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servizi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preselezionati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direttamente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da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diversi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fornitori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, ad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esempio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prodotti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per la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pulizia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da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un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fornitore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locale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o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autopompe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antincendio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dalla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centrale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di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acquisto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269" name="Google Shape;269;p3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>
            <a:spLocks noGrp="1"/>
          </p:cNvSpPr>
          <p:nvPr>
            <p:ph type="title"/>
          </p:nvPr>
        </p:nvSpPr>
        <p:spPr>
          <a:xfrm>
            <a:off x="594360" y="440768"/>
            <a:ext cx="8624068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1.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Come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attuare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approvvigionamento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passi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fondamentali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76" name="Google Shape;276;p39"/>
          <p:cNvSpPr txBox="1">
            <a:spLocks noGrp="1"/>
          </p:cNvSpPr>
          <p:nvPr>
            <p:ph type="body" idx="1"/>
          </p:nvPr>
        </p:nvSpPr>
        <p:spPr>
          <a:xfrm>
            <a:off x="625016" y="2281923"/>
            <a:ext cx="10941900" cy="4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228600" lvl="0" indent="0"/>
            <a:r>
              <a:rPr lang="de-DE" dirty="0">
                <a:latin typeface="Aptos" panose="020B0004020202020204" pitchFamily="34" charset="0"/>
              </a:rPr>
              <a:t>1.1 Primi </a:t>
            </a:r>
            <a:r>
              <a:rPr lang="de-DE" dirty="0" err="1">
                <a:latin typeface="Aptos" panose="020B0004020202020204" pitchFamily="34" charset="0"/>
              </a:rPr>
              <a:t>passi</a:t>
            </a:r>
            <a:endParaRPr lang="de-DE" dirty="0">
              <a:latin typeface="Aptos" panose="020B0004020202020204" pitchFamily="34" charset="0"/>
            </a:endParaRPr>
          </a:p>
          <a:p>
            <a:pPr marL="228600" lvl="0" indent="0"/>
            <a:r>
              <a:rPr lang="de-DE" dirty="0">
                <a:latin typeface="Aptos" panose="020B0004020202020204" pitchFamily="34" charset="0"/>
              </a:rPr>
              <a:t>1.2 </a:t>
            </a:r>
            <a:r>
              <a:rPr lang="de-DE" dirty="0" err="1">
                <a:latin typeface="Aptos" panose="020B0004020202020204" pitchFamily="34" charset="0"/>
              </a:rPr>
              <a:t>Marchi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prodotti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strumenti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indispensabili</a:t>
            </a:r>
            <a:endParaRPr lang="de-DE" dirty="0">
              <a:latin typeface="Aptos" panose="020B0004020202020204" pitchFamily="34" charset="0"/>
            </a:endParaRPr>
          </a:p>
          <a:p>
            <a:pPr marL="228600" lvl="0" indent="0"/>
            <a:r>
              <a:rPr lang="de-DE" dirty="0">
                <a:latin typeface="Aptos" panose="020B0004020202020204" pitchFamily="34" charset="0"/>
              </a:rPr>
              <a:t>1.3 </a:t>
            </a:r>
            <a:r>
              <a:rPr lang="de-DE" dirty="0" err="1">
                <a:latin typeface="Aptos" panose="020B0004020202020204" pitchFamily="34" charset="0"/>
              </a:rPr>
              <a:t>Esplorare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il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mercato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creare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catalogo</a:t>
            </a:r>
            <a:endParaRPr dirty="0">
              <a:latin typeface="Aptos" panose="020B0004020202020204" pitchFamily="34" charset="0"/>
            </a:endParaRPr>
          </a:p>
          <a:p>
            <a:pPr marL="228600" lvl="0" indent="0"/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1.4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Acquistare</a:t>
            </a:r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prodotti</a:t>
            </a:r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locali</a:t>
            </a:r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e</a:t>
            </a:r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regionali</a:t>
            </a:r>
            <a:endParaRPr lang="de-DE" dirty="0">
              <a:solidFill>
                <a:schemeClr val="accent6"/>
              </a:solidFill>
              <a:latin typeface="Aptos" panose="020B0004020202020204" pitchFamily="34" charset="0"/>
            </a:endParaRPr>
          </a:p>
          <a:p>
            <a:pPr marL="228600" lvl="0" indent="0"/>
            <a:r>
              <a:rPr lang="de-DE" dirty="0">
                <a:latin typeface="Aptos" panose="020B0004020202020204" pitchFamily="34" charset="0"/>
              </a:rPr>
              <a:t>1.5 </a:t>
            </a:r>
            <a:r>
              <a:rPr lang="de-DE" dirty="0" err="1">
                <a:latin typeface="Aptos" panose="020B0004020202020204" pitchFamily="34" charset="0"/>
              </a:rPr>
              <a:t>Come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comunicare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correttamente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77" name="Google Shape;277;p3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0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1.4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Acquistare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prodotti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locali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regionali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83" name="Google Shape;283;p4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  <p:sp>
        <p:nvSpPr>
          <p:cNvPr id="284" name="Google Shape;284;p40"/>
          <p:cNvSpPr txBox="1"/>
          <p:nvPr/>
        </p:nvSpPr>
        <p:spPr>
          <a:xfrm>
            <a:off x="594360" y="2301102"/>
            <a:ext cx="66714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400"/>
            </a:pP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Requisiti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che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avvantaggiano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i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fornitori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regionali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e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locali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nelle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gare d</a:t>
            </a:r>
            <a:r>
              <a:rPr lang="mr-IN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’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appalto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:</a:t>
            </a:r>
            <a:endParaRPr sz="17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  <a:p>
            <a:pPr marL="285750" lvl="0" indent="-285750">
              <a:buSzPts val="2400"/>
              <a:buFont typeface="Arial"/>
              <a:buChar char="•"/>
            </a:pPr>
            <a:r>
              <a:rPr lang="it-IT" sz="2400" dirty="0">
                <a:solidFill>
                  <a:srgbClr val="3F3F3F"/>
                </a:solidFill>
                <a:latin typeface="Aptos" panose="020B0004020202020204" pitchFamily="34" charset="0"/>
              </a:rPr>
              <a:t>Basse emissioni derivanti dal trasporto</a:t>
            </a:r>
          </a:p>
          <a:p>
            <a:pPr marL="285750" lvl="0" indent="-285750">
              <a:buSzPts val="2400"/>
              <a:buFont typeface="Arial"/>
              <a:buChar char="•"/>
            </a:pPr>
            <a:r>
              <a:rPr lang="it-IT" sz="2400" dirty="0">
                <a:solidFill>
                  <a:srgbClr val="3F3F3F"/>
                </a:solidFill>
                <a:latin typeface="Aptos" panose="020B0004020202020204" pitchFamily="34" charset="0"/>
              </a:rPr>
              <a:t>Suddivisione degli ordini più consistenti in lotti più piccoli</a:t>
            </a:r>
          </a:p>
          <a:p>
            <a:pPr marL="285750" lvl="0" indent="-285750">
              <a:buSzPts val="2400"/>
              <a:buFont typeface="Arial"/>
              <a:buChar char="•"/>
            </a:pPr>
            <a:r>
              <a:rPr lang="it-IT" sz="2400" dirty="0">
                <a:solidFill>
                  <a:srgbClr val="3F3F3F"/>
                </a:solidFill>
                <a:latin typeface="Aptos" panose="020B0004020202020204" pitchFamily="34" charset="0"/>
              </a:rPr>
              <a:t>Riduzione dei tempi di consegna o di risposta</a:t>
            </a:r>
          </a:p>
          <a:p>
            <a:pPr marL="285750" lvl="0" indent="-285750">
              <a:buSzPts val="2400"/>
              <a:buFont typeface="Arial"/>
              <a:buChar char="•"/>
            </a:pPr>
            <a:r>
              <a:rPr lang="it-IT" sz="2400" dirty="0">
                <a:solidFill>
                  <a:srgbClr val="3F3F3F"/>
                </a:solidFill>
                <a:latin typeface="Aptos" panose="020B0004020202020204" pitchFamily="34" charset="0"/>
              </a:rPr>
              <a:t>Definizione di criteri di qualità facilmente soddisfabili dai fornitori locali</a:t>
            </a:r>
            <a:endParaRPr sz="24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85" name="Google Shape;285;p40"/>
          <p:cNvSpPr txBox="1"/>
          <p:nvPr/>
        </p:nvSpPr>
        <p:spPr>
          <a:xfrm>
            <a:off x="7744781" y="2140587"/>
            <a:ext cx="3932212" cy="3046948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400"/>
            </a:pP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Attraverso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l</a:t>
            </a:r>
            <a:r>
              <a:rPr lang="mr-IN" sz="2400" dirty="0">
                <a:solidFill>
                  <a:schemeClr val="lt1"/>
                </a:solidFill>
                <a:latin typeface="Aptos" panose="020B0004020202020204" pitchFamily="34" charset="0"/>
              </a:rPr>
              <a:t>’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attuazione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di queste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strategie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, i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comuni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possono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promuovere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l</a:t>
            </a:r>
            <a:r>
              <a:rPr lang="mr-IN" sz="2400" dirty="0">
                <a:solidFill>
                  <a:schemeClr val="lt1"/>
                </a:solidFill>
                <a:latin typeface="Aptos" panose="020B0004020202020204" pitchFamily="34" charset="0"/>
              </a:rPr>
              <a:t>’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economia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locale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regionale,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garantendo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al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contempo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che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gli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appalti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rimangano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competitivi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conformi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alla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legge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.</a:t>
            </a:r>
            <a:endParaRPr sz="18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1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8624068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1.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Come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attuare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approvvigionamento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passi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fondamentali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92" name="Google Shape;292;p41"/>
          <p:cNvSpPr txBox="1">
            <a:spLocks noGrp="1"/>
          </p:cNvSpPr>
          <p:nvPr>
            <p:ph type="body" idx="1"/>
          </p:nvPr>
        </p:nvSpPr>
        <p:spPr>
          <a:xfrm>
            <a:off x="625050" y="2426700"/>
            <a:ext cx="10941900" cy="3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228600" lvl="0" indent="0"/>
            <a:r>
              <a:rPr lang="de-DE" dirty="0">
                <a:latin typeface="Aptos" panose="020B0004020202020204" pitchFamily="34" charset="0"/>
              </a:rPr>
              <a:t>1.1 Primi </a:t>
            </a:r>
            <a:r>
              <a:rPr lang="de-DE" dirty="0" err="1">
                <a:latin typeface="Aptos" panose="020B0004020202020204" pitchFamily="34" charset="0"/>
              </a:rPr>
              <a:t>passi</a:t>
            </a:r>
            <a:endParaRPr lang="de-DE" dirty="0">
              <a:latin typeface="Aptos" panose="020B0004020202020204" pitchFamily="34" charset="0"/>
            </a:endParaRPr>
          </a:p>
          <a:p>
            <a:pPr marL="228600" lvl="0" indent="0"/>
            <a:r>
              <a:rPr lang="de-DE" dirty="0">
                <a:latin typeface="Aptos" panose="020B0004020202020204" pitchFamily="34" charset="0"/>
              </a:rPr>
              <a:t>1.2 </a:t>
            </a:r>
            <a:r>
              <a:rPr lang="de-DE" dirty="0" err="1">
                <a:latin typeface="Aptos" panose="020B0004020202020204" pitchFamily="34" charset="0"/>
              </a:rPr>
              <a:t>Marchi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prodotti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strumenti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indispensabili</a:t>
            </a:r>
            <a:endParaRPr lang="de-DE" dirty="0">
              <a:latin typeface="Aptos" panose="020B0004020202020204" pitchFamily="34" charset="0"/>
            </a:endParaRPr>
          </a:p>
          <a:p>
            <a:pPr marL="228600" lvl="0" indent="0"/>
            <a:r>
              <a:rPr lang="de-DE" dirty="0">
                <a:latin typeface="Aptos" panose="020B0004020202020204" pitchFamily="34" charset="0"/>
              </a:rPr>
              <a:t>1.3 </a:t>
            </a:r>
            <a:r>
              <a:rPr lang="de-DE" dirty="0" err="1">
                <a:latin typeface="Aptos" panose="020B0004020202020204" pitchFamily="34" charset="0"/>
              </a:rPr>
              <a:t>Esplorare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il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mercato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creare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catalogo</a:t>
            </a:r>
            <a:endParaRPr lang="de-DE" dirty="0">
              <a:latin typeface="Aptos" panose="020B0004020202020204" pitchFamily="34" charset="0"/>
            </a:endParaRPr>
          </a:p>
          <a:p>
            <a:pPr marL="228600" lvl="0" indent="0"/>
            <a:r>
              <a:rPr lang="de-DE" dirty="0">
                <a:latin typeface="Aptos" panose="020B0004020202020204" pitchFamily="34" charset="0"/>
              </a:rPr>
              <a:t>1.4 </a:t>
            </a:r>
            <a:r>
              <a:rPr lang="de-DE" dirty="0" err="1">
                <a:latin typeface="Aptos" panose="020B0004020202020204" pitchFamily="34" charset="0"/>
              </a:rPr>
              <a:t>Acquistare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prodotti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locali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regionali</a:t>
            </a:r>
            <a:endParaRPr lang="de-DE" dirty="0">
              <a:latin typeface="Aptos" panose="020B0004020202020204" pitchFamily="34" charset="0"/>
            </a:endParaRPr>
          </a:p>
          <a:p>
            <a:pPr marL="228600" lvl="0" indent="0"/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1.5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Come</a:t>
            </a:r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comunicare</a:t>
            </a:r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correttamente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93" name="Google Shape;293;p4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ctrTitle"/>
          </p:nvPr>
        </p:nvSpPr>
        <p:spPr>
          <a:xfrm>
            <a:off x="1378131" y="516278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Agenda 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81" name="Google Shape;81;p6"/>
          <p:cNvSpPr txBox="1">
            <a:spLocks noGrp="1"/>
          </p:cNvSpPr>
          <p:nvPr>
            <p:ph type="body" idx="4294967295"/>
          </p:nvPr>
        </p:nvSpPr>
        <p:spPr>
          <a:xfrm>
            <a:off x="975360" y="1946503"/>
            <a:ext cx="5311140" cy="4352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0" indent="-457200">
              <a:spcBef>
                <a:spcPts val="0"/>
              </a:spcBef>
              <a:buClr>
                <a:srgbClr val="000000"/>
              </a:buClr>
              <a:buFont typeface="Arial"/>
              <a:buAutoNum type="arabicPeriod"/>
            </a:pPr>
            <a:r>
              <a:rPr lang="de-DE" sz="3400" b="1" dirty="0" err="1">
                <a:solidFill>
                  <a:schemeClr val="lt2"/>
                </a:solidFill>
                <a:latin typeface="Aptos" panose="020B0004020202020204" pitchFamily="34" charset="0"/>
              </a:rPr>
              <a:t>Fasi</a:t>
            </a:r>
            <a:r>
              <a:rPr lang="de-DE" sz="3400" b="1" dirty="0">
                <a:solidFill>
                  <a:schemeClr val="lt2"/>
                </a:solidFill>
                <a:latin typeface="Aptos" panose="020B0004020202020204" pitchFamily="34" charset="0"/>
              </a:rPr>
              <a:t> di </a:t>
            </a:r>
            <a:r>
              <a:rPr lang="de-DE" sz="3400" b="1" dirty="0" err="1">
                <a:solidFill>
                  <a:schemeClr val="lt2"/>
                </a:solidFill>
                <a:latin typeface="Aptos" panose="020B0004020202020204" pitchFamily="34" charset="0"/>
              </a:rPr>
              <a:t>attuazione</a:t>
            </a:r>
            <a:endParaRPr dirty="0">
              <a:latin typeface="Aptos" panose="020B0004020202020204" pitchFamily="34" charset="0"/>
            </a:endParaRPr>
          </a:p>
          <a:p>
            <a:pPr marL="685800" lvl="0" indent="-457200">
              <a:spcBef>
                <a:spcPts val="600"/>
              </a:spcBef>
              <a:buClr>
                <a:srgbClr val="000000"/>
              </a:buClr>
              <a:buFont typeface="Arial"/>
              <a:buAutoNum type="arabicPeriod"/>
            </a:pPr>
            <a:r>
              <a:rPr lang="it-IT" sz="3400" b="1" dirty="0">
                <a:solidFill>
                  <a:srgbClr val="035854"/>
                </a:solidFill>
                <a:latin typeface="Aptos" panose="020B0004020202020204" pitchFamily="34" charset="0"/>
              </a:rPr>
              <a:t>Strumenti e modelli</a:t>
            </a:r>
            <a:endParaRPr dirty="0">
              <a:latin typeface="Aptos" panose="020B0004020202020204" pitchFamily="34" charset="0"/>
            </a:endParaRPr>
          </a:p>
          <a:p>
            <a:pPr marL="1143000" lvl="1" indent="-457200">
              <a:spcBef>
                <a:spcPts val="600"/>
              </a:spcBef>
              <a:buClr>
                <a:srgbClr val="000000"/>
              </a:buClr>
            </a:pPr>
            <a:r>
              <a:rPr lang="it-IT" sz="2000" b="1" dirty="0">
                <a:solidFill>
                  <a:srgbClr val="035854"/>
                </a:solidFill>
                <a:latin typeface="Aptos" panose="020B0004020202020204" pitchFamily="34" charset="0"/>
              </a:rPr>
              <a:t>Modelli per i criteri</a:t>
            </a:r>
          </a:p>
          <a:p>
            <a:pPr marL="1143000" lvl="1" indent="-457200">
              <a:spcBef>
                <a:spcPts val="600"/>
              </a:spcBef>
              <a:buClr>
                <a:srgbClr val="000000"/>
              </a:buClr>
            </a:pPr>
            <a:r>
              <a:rPr lang="it-IT" sz="2000" b="1" dirty="0">
                <a:solidFill>
                  <a:srgbClr val="035854"/>
                </a:solidFill>
                <a:latin typeface="Aptos" panose="020B0004020202020204" pitchFamily="34" charset="0"/>
              </a:rPr>
              <a:t>Modelli di clausole contrattuali</a:t>
            </a:r>
          </a:p>
          <a:p>
            <a:pPr marL="1143000" lvl="1" indent="-457200">
              <a:spcBef>
                <a:spcPts val="600"/>
              </a:spcBef>
              <a:buClr>
                <a:srgbClr val="000000"/>
              </a:buClr>
            </a:pPr>
            <a:r>
              <a:rPr lang="it-IT" sz="2000" b="1" dirty="0">
                <a:solidFill>
                  <a:srgbClr val="035854"/>
                </a:solidFill>
                <a:latin typeface="Aptos" panose="020B0004020202020204" pitchFamily="34" charset="0"/>
              </a:rPr>
              <a:t>Questionari per i fornitori</a:t>
            </a:r>
            <a:r>
              <a:rPr lang="de-DE" sz="2000" b="1" dirty="0">
                <a:solidFill>
                  <a:srgbClr val="035854"/>
                </a:solidFill>
                <a:latin typeface="Aptos" panose="020B0004020202020204" pitchFamily="34" charset="0"/>
              </a:rPr>
              <a:t> </a:t>
            </a:r>
            <a:endParaRPr b="1" i="0" u="none" strike="noStrike" cap="none" dirty="0">
              <a:solidFill>
                <a:srgbClr val="035854"/>
              </a:solidFill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800"/>
              <a:buNone/>
            </a:pPr>
            <a:endParaRPr sz="3400" b="1" i="0" u="none" strike="noStrike" cap="none" dirty="0">
              <a:solidFill>
                <a:srgbClr val="035854"/>
              </a:solidFill>
              <a:latin typeface="Aptos" panose="020B0004020202020204" pitchFamily="34" charset="0"/>
            </a:endParaRPr>
          </a:p>
        </p:txBody>
      </p:sp>
      <p:pic>
        <p:nvPicPr>
          <p:cNvPr id="82" name="Google Shape;82;p6" descr="Immagine che contiene interno&#10;&#10;Il contenuto generato dall'IA potrebbe non essere corretto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179" r="16066" b="1"/>
          <a:stretch/>
        </p:blipFill>
        <p:spPr>
          <a:xfrm>
            <a:off x="6286500" y="663616"/>
            <a:ext cx="5311140" cy="4352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2"/>
          <p:cNvSpPr txBox="1">
            <a:spLocks noGrp="1"/>
          </p:cNvSpPr>
          <p:nvPr>
            <p:ph type="title"/>
          </p:nvPr>
        </p:nvSpPr>
        <p:spPr>
          <a:xfrm>
            <a:off x="595523" y="287075"/>
            <a:ext cx="8997656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1.5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Comunicazione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coinvolgimento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collaboratori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del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comune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99" name="Google Shape;299;p42"/>
          <p:cNvSpPr txBox="1">
            <a:spLocks noGrp="1"/>
          </p:cNvSpPr>
          <p:nvPr>
            <p:ph type="body" idx="1"/>
          </p:nvPr>
        </p:nvSpPr>
        <p:spPr>
          <a:xfrm>
            <a:off x="595525" y="2387775"/>
            <a:ext cx="7596000" cy="40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85000" lnSpcReduction="10000"/>
          </a:bodyPr>
          <a:lstStyle/>
          <a:p>
            <a:pPr marL="571500" lvl="0" indent="-368300">
              <a:lnSpc>
                <a:spcPct val="110000"/>
              </a:lnSpc>
              <a:buSzPts val="2400"/>
              <a:buFont typeface="Arial"/>
              <a:buChar char="•"/>
            </a:pPr>
            <a:r>
              <a:rPr lang="de-DE" sz="2400" dirty="0" err="1">
                <a:latin typeface="Aptos" panose="020B0004020202020204" pitchFamily="34" charset="0"/>
              </a:rPr>
              <a:t>Corsi</a:t>
            </a:r>
            <a:r>
              <a:rPr lang="de-DE" sz="2400" dirty="0">
                <a:latin typeface="Aptos" panose="020B0004020202020204" pitchFamily="34" charset="0"/>
              </a:rPr>
              <a:t> di </a:t>
            </a:r>
            <a:r>
              <a:rPr lang="de-DE" sz="2400" dirty="0" err="1">
                <a:latin typeface="Aptos" panose="020B0004020202020204" pitchFamily="34" charset="0"/>
              </a:rPr>
              <a:t>formazione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workshop</a:t>
            </a:r>
            <a:r>
              <a:rPr lang="de-DE" sz="2400" dirty="0">
                <a:latin typeface="Aptos" panose="020B0004020202020204" pitchFamily="34" charset="0"/>
              </a:rPr>
              <a:t> per </a:t>
            </a:r>
            <a:r>
              <a:rPr lang="de-DE" sz="2400" dirty="0" err="1">
                <a:latin typeface="Aptos" panose="020B0004020202020204" pitchFamily="34" charset="0"/>
              </a:rPr>
              <a:t>il</a:t>
            </a:r>
            <a:r>
              <a:rPr lang="de-DE" sz="2400" dirty="0">
                <a:latin typeface="Aptos" panose="020B0004020202020204" pitchFamily="34" charset="0"/>
              </a:rPr>
              <a:t> personale </a:t>
            </a:r>
            <a:r>
              <a:rPr lang="de-DE" sz="2400" dirty="0" err="1">
                <a:latin typeface="Aptos" panose="020B0004020202020204" pitchFamily="34" charset="0"/>
              </a:rPr>
              <a:t>addetto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agli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acquisti</a:t>
            </a:r>
            <a:endParaRPr lang="de-DE" sz="2400" dirty="0">
              <a:latin typeface="Aptos" panose="020B0004020202020204" pitchFamily="34" charset="0"/>
            </a:endParaRPr>
          </a:p>
          <a:p>
            <a:pPr marL="571500" lvl="0" indent="-368300">
              <a:lnSpc>
                <a:spcPct val="110000"/>
              </a:lnSpc>
              <a:buSzPts val="2400"/>
              <a:buFont typeface="Arial"/>
              <a:buChar char="•"/>
            </a:pPr>
            <a:r>
              <a:rPr lang="de-DE" sz="2400" dirty="0" err="1">
                <a:latin typeface="Aptos" panose="020B0004020202020204" pitchFamily="34" charset="0"/>
              </a:rPr>
              <a:t>Illustrazione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dei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principi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dei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criteri</a:t>
            </a:r>
            <a:endParaRPr lang="de-DE" sz="2400" dirty="0">
              <a:latin typeface="Aptos" panose="020B0004020202020204" pitchFamily="34" charset="0"/>
            </a:endParaRPr>
          </a:p>
          <a:p>
            <a:pPr marL="571500" lvl="0" indent="-368300">
              <a:lnSpc>
                <a:spcPct val="110000"/>
              </a:lnSpc>
              <a:buSzPts val="2400"/>
              <a:buFont typeface="Arial"/>
              <a:buChar char="•"/>
            </a:pPr>
            <a:r>
              <a:rPr lang="de-DE" sz="2400" dirty="0">
                <a:latin typeface="Aptos" panose="020B0004020202020204" pitchFamily="34" charset="0"/>
              </a:rPr>
              <a:t>Newsletter interne </a:t>
            </a:r>
            <a:r>
              <a:rPr lang="de-DE" sz="2400" dirty="0" err="1">
                <a:latin typeface="Aptos" panose="020B0004020202020204" pitchFamily="34" charset="0"/>
              </a:rPr>
              <a:t>ed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e-mail</a:t>
            </a:r>
            <a:endParaRPr lang="de-DE" sz="2400" dirty="0">
              <a:latin typeface="Aptos" panose="020B0004020202020204" pitchFamily="34" charset="0"/>
            </a:endParaRPr>
          </a:p>
          <a:p>
            <a:pPr marL="571500" lvl="0" indent="-368300">
              <a:lnSpc>
                <a:spcPct val="110000"/>
              </a:lnSpc>
              <a:buSzPts val="2400"/>
              <a:buFont typeface="Arial"/>
              <a:buChar char="•"/>
            </a:pPr>
            <a:r>
              <a:rPr lang="de-DE" sz="2400" dirty="0" err="1">
                <a:latin typeface="Aptos" panose="020B0004020202020204" pitchFamily="34" charset="0"/>
              </a:rPr>
              <a:t>Buone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pratiche</a:t>
            </a:r>
            <a:r>
              <a:rPr lang="de-DE" sz="2400" dirty="0">
                <a:latin typeface="Aptos" panose="020B0004020202020204" pitchFamily="34" charset="0"/>
              </a:rPr>
              <a:t> interne</a:t>
            </a:r>
          </a:p>
          <a:p>
            <a:pPr marL="571500" lvl="0" indent="-368300">
              <a:lnSpc>
                <a:spcPct val="110000"/>
              </a:lnSpc>
              <a:buSzPts val="2400"/>
              <a:buFont typeface="Arial"/>
              <a:buChar char="•"/>
            </a:pPr>
            <a:r>
              <a:rPr lang="de-DE" sz="2400" dirty="0" err="1">
                <a:latin typeface="Aptos" panose="020B0004020202020204" pitchFamily="34" charset="0"/>
              </a:rPr>
              <a:t>Giornate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internazionali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dedicate</a:t>
            </a:r>
            <a:r>
              <a:rPr lang="de-DE" sz="2400" dirty="0">
                <a:latin typeface="Aptos" panose="020B0004020202020204" pitchFamily="34" charset="0"/>
              </a:rPr>
              <a:t> all</a:t>
            </a:r>
            <a:r>
              <a:rPr lang="mr-IN" sz="2400" dirty="0">
                <a:latin typeface="Aptos" panose="020B0004020202020204" pitchFamily="34" charset="0"/>
              </a:rPr>
              <a:t>’</a:t>
            </a:r>
            <a:r>
              <a:rPr lang="de-DE" sz="2400" dirty="0" err="1">
                <a:latin typeface="Aptos" panose="020B0004020202020204" pitchFamily="34" charset="0"/>
              </a:rPr>
              <a:t>ambiente</a:t>
            </a:r>
            <a:r>
              <a:rPr lang="de-DE" sz="2400" dirty="0">
                <a:latin typeface="Aptos" panose="020B0004020202020204" pitchFamily="34" charset="0"/>
              </a:rPr>
              <a:t> per le </a:t>
            </a:r>
            <a:r>
              <a:rPr lang="de-DE" sz="2400" dirty="0" err="1">
                <a:latin typeface="Aptos" panose="020B0004020202020204" pitchFamily="34" charset="0"/>
              </a:rPr>
              <a:t>imprese</a:t>
            </a:r>
            <a:endParaRPr lang="de-DE" sz="2400" dirty="0">
              <a:latin typeface="Aptos" panose="020B0004020202020204" pitchFamily="34" charset="0"/>
            </a:endParaRPr>
          </a:p>
          <a:p>
            <a:pPr marL="571500" lvl="0" indent="-368300">
              <a:lnSpc>
                <a:spcPct val="110000"/>
              </a:lnSpc>
              <a:buSzPts val="2400"/>
              <a:buFont typeface="Arial"/>
              <a:buChar char="•"/>
            </a:pPr>
            <a:r>
              <a:rPr lang="de-DE" sz="2400" dirty="0">
                <a:latin typeface="Aptos" panose="020B0004020202020204" pitchFamily="34" charset="0"/>
              </a:rPr>
              <a:t>Workshop per </a:t>
            </a:r>
            <a:r>
              <a:rPr lang="de-DE" sz="2400" dirty="0" err="1">
                <a:latin typeface="Aptos" panose="020B0004020202020204" pitchFamily="34" charset="0"/>
              </a:rPr>
              <a:t>gli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operatori</a:t>
            </a:r>
            <a:r>
              <a:rPr lang="de-DE" sz="2400" dirty="0">
                <a:latin typeface="Aptos" panose="020B0004020202020204" pitchFamily="34" charset="0"/>
              </a:rPr>
              <a:t> (</a:t>
            </a:r>
            <a:r>
              <a:rPr lang="de-DE" sz="2400" dirty="0" err="1">
                <a:latin typeface="Aptos" panose="020B0004020202020204" pitchFamily="34" charset="0"/>
              </a:rPr>
              <a:t>già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durante</a:t>
            </a:r>
            <a:r>
              <a:rPr lang="de-DE" sz="2400" dirty="0">
                <a:latin typeface="Aptos" panose="020B0004020202020204" pitchFamily="34" charset="0"/>
              </a:rPr>
              <a:t> la </a:t>
            </a:r>
            <a:r>
              <a:rPr lang="de-DE" sz="2400" dirty="0" err="1">
                <a:latin typeface="Aptos" panose="020B0004020202020204" pitchFamily="34" charset="0"/>
              </a:rPr>
              <a:t>valutazione</a:t>
            </a:r>
            <a:r>
              <a:rPr lang="de-DE" sz="2400" dirty="0">
                <a:latin typeface="Aptos" panose="020B0004020202020204" pitchFamily="34" charset="0"/>
              </a:rPr>
              <a:t> del </a:t>
            </a:r>
            <a:r>
              <a:rPr lang="de-DE" sz="2400" dirty="0" err="1">
                <a:latin typeface="Aptos" panose="020B0004020202020204" pitchFamily="34" charset="0"/>
              </a:rPr>
              <a:t>prodotto</a:t>
            </a:r>
            <a:r>
              <a:rPr lang="de-DE" sz="2400" dirty="0">
                <a:latin typeface="Aptos" panose="020B0004020202020204" pitchFamily="34" charset="0"/>
              </a:rPr>
              <a:t> in fase di </a:t>
            </a:r>
            <a:r>
              <a:rPr lang="de-DE" sz="2400" dirty="0" err="1">
                <a:latin typeface="Aptos" panose="020B0004020202020204" pitchFamily="34" charset="0"/>
              </a:rPr>
              <a:t>test</a:t>
            </a:r>
            <a:r>
              <a:rPr lang="de-DE" sz="2400" dirty="0">
                <a:latin typeface="Aptos" panose="020B0004020202020204" pitchFamily="34" charset="0"/>
              </a:rPr>
              <a:t>)</a:t>
            </a:r>
          </a:p>
        </p:txBody>
      </p:sp>
      <p:pic>
        <p:nvPicPr>
          <p:cNvPr id="300" name="Google Shape;300;p42" descr="Ein Bild, das Zeichnung, Clipart, Grafiken, Grafikdesign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6198" y="1074233"/>
            <a:ext cx="5937237" cy="5937237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2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3"/>
          <p:cNvSpPr txBox="1">
            <a:spLocks noGrp="1"/>
          </p:cNvSpPr>
          <p:nvPr>
            <p:ph type="title"/>
          </p:nvPr>
        </p:nvSpPr>
        <p:spPr>
          <a:xfrm>
            <a:off x="594360" y="346766"/>
            <a:ext cx="953262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1.5 Canali di comunicazione: 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coinvolgimento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gruppi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interesse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07" name="Google Shape;307;p43"/>
          <p:cNvSpPr txBox="1">
            <a:spLocks noGrp="1"/>
          </p:cNvSpPr>
          <p:nvPr>
            <p:ph type="body" idx="1"/>
          </p:nvPr>
        </p:nvSpPr>
        <p:spPr>
          <a:xfrm>
            <a:off x="571500" y="2792475"/>
            <a:ext cx="6858000" cy="29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92500"/>
          </a:bodyPr>
          <a:lstStyle/>
          <a:p>
            <a:pPr marL="571500" lvl="0" indent="-368300">
              <a:buSzPts val="2400"/>
              <a:buFont typeface="Arial"/>
              <a:buChar char="•"/>
            </a:pPr>
            <a:r>
              <a:rPr lang="de-DE" sz="2400" dirty="0" err="1">
                <a:latin typeface="Aptos" panose="020B0004020202020204" pitchFamily="34" charset="0"/>
              </a:rPr>
              <a:t>Imprese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locali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</a:p>
          <a:p>
            <a:pPr marL="571500" lvl="0" indent="-368300">
              <a:buSzPts val="2400"/>
              <a:buFont typeface="Arial"/>
              <a:buChar char="•"/>
            </a:pPr>
            <a:r>
              <a:rPr lang="de-DE" sz="2400" dirty="0">
                <a:latin typeface="Aptos" panose="020B0004020202020204" pitchFamily="34" charset="0"/>
              </a:rPr>
              <a:t>Workshop/</a:t>
            </a:r>
            <a:r>
              <a:rPr lang="de-DE" sz="2400" dirty="0" err="1">
                <a:latin typeface="Aptos" panose="020B0004020202020204" pitchFamily="34" charset="0"/>
              </a:rPr>
              <a:t>dialogo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con</a:t>
            </a:r>
            <a:r>
              <a:rPr lang="de-DE" sz="2400" dirty="0">
                <a:latin typeface="Aptos" panose="020B0004020202020204" pitchFamily="34" charset="0"/>
              </a:rPr>
              <a:t> i </a:t>
            </a:r>
            <a:r>
              <a:rPr lang="de-DE" sz="2400" dirty="0" err="1">
                <a:latin typeface="Aptos" panose="020B0004020202020204" pitchFamily="34" charset="0"/>
              </a:rPr>
              <a:t>fornitori</a:t>
            </a:r>
            <a:endParaRPr lang="de-DE" sz="2400" dirty="0">
              <a:latin typeface="Aptos" panose="020B0004020202020204" pitchFamily="34" charset="0"/>
            </a:endParaRPr>
          </a:p>
          <a:p>
            <a:pPr marL="571500" lvl="0" indent="-368300">
              <a:buSzPts val="2400"/>
              <a:buFont typeface="Arial"/>
              <a:buChar char="•"/>
            </a:pPr>
            <a:r>
              <a:rPr lang="de-DE" sz="2400" dirty="0" err="1">
                <a:latin typeface="Aptos" panose="020B0004020202020204" pitchFamily="34" charset="0"/>
              </a:rPr>
              <a:t>Linee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guida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facilmente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comprensibili</a:t>
            </a:r>
            <a:r>
              <a:rPr lang="de-DE" sz="2400" dirty="0">
                <a:latin typeface="Aptos" panose="020B0004020202020204" pitchFamily="34" charset="0"/>
              </a:rPr>
              <a:t> per i </a:t>
            </a:r>
            <a:r>
              <a:rPr lang="de-DE" sz="2400" dirty="0" err="1">
                <a:latin typeface="Aptos" panose="020B0004020202020204" pitchFamily="34" charset="0"/>
              </a:rPr>
              <a:t>fornitori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</a:p>
          <a:p>
            <a:pPr marL="571500" lvl="0" indent="-368300">
              <a:buSzPts val="2400"/>
              <a:buFont typeface="Arial"/>
              <a:buChar char="•"/>
            </a:pPr>
            <a:r>
              <a:rPr lang="de-DE" sz="2400" dirty="0" err="1">
                <a:latin typeface="Aptos" panose="020B0004020202020204" pitchFamily="34" charset="0"/>
              </a:rPr>
              <a:t>Campagne</a:t>
            </a:r>
            <a:r>
              <a:rPr lang="de-DE" sz="2400" dirty="0">
                <a:latin typeface="Aptos" panose="020B0004020202020204" pitchFamily="34" charset="0"/>
              </a:rPr>
              <a:t> di </a:t>
            </a:r>
            <a:r>
              <a:rPr lang="de-DE" sz="2400" dirty="0" err="1">
                <a:latin typeface="Aptos" panose="020B0004020202020204" pitchFamily="34" charset="0"/>
              </a:rPr>
              <a:t>informazione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pubbliche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</a:p>
          <a:p>
            <a:pPr marL="571500" lvl="0" indent="-368300">
              <a:buSzPts val="2400"/>
              <a:buFont typeface="Arial"/>
              <a:buChar char="•"/>
            </a:pPr>
            <a:r>
              <a:rPr lang="de-DE" sz="2400" dirty="0">
                <a:latin typeface="Aptos" panose="020B0004020202020204" pitchFamily="34" charset="0"/>
              </a:rPr>
              <a:t>Altre </a:t>
            </a:r>
            <a:r>
              <a:rPr lang="de-DE" sz="2400" dirty="0" err="1">
                <a:latin typeface="Aptos" panose="020B0004020202020204" pitchFamily="34" charset="0"/>
              </a:rPr>
              <a:t>autorità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locali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reti</a:t>
            </a:r>
            <a:endParaRPr sz="2400" dirty="0">
              <a:latin typeface="Aptos" panose="020B0004020202020204" pitchFamily="34" charset="0"/>
            </a:endParaRPr>
          </a:p>
        </p:txBody>
      </p:sp>
      <p:pic>
        <p:nvPicPr>
          <p:cNvPr id="308" name="Google Shape;308;p43" descr="Ein Bild, das Zeichnung, Clipart, Grafiken, Grafikdesign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5775" y="924657"/>
            <a:ext cx="5874864" cy="5874864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5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901954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buSzPts val="5400"/>
            </a:pP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Grazie per l</a:t>
            </a:r>
            <a:r>
              <a:rPr lang="mr-IN" sz="5400" dirty="0">
                <a:latin typeface="Aptos Serif" panose="02020604070405020304" pitchFamily="18" charset="0"/>
              </a:rPr>
              <a:t>’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attenzione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!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316" name="Google Shape;316;p15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5654" y="4953703"/>
            <a:ext cx="5273749" cy="19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 descr="Ein Bild, das Text, Screenshot, Schrift enthält.&#10;&#10;KI-generierte Inhalte können fehlerhaft sein.">
            <a:hlinkClick r:id="rId4"/>
            <a:extLst>
              <a:ext uri="{FF2B5EF4-FFF2-40B4-BE49-F238E27FC236}">
                <a16:creationId xmlns:a16="http://schemas.microsoft.com/office/drawing/2014/main" id="{23CD26FE-1E7F-DE6F-45D1-8085E21204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72" y="5171621"/>
            <a:ext cx="3594100" cy="1435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 txBox="1">
            <a:spLocks noGrp="1"/>
          </p:cNvSpPr>
          <p:nvPr>
            <p:ph type="ctrTitle"/>
          </p:nvPr>
        </p:nvSpPr>
        <p:spPr>
          <a:xfrm>
            <a:off x="2041071" y="411479"/>
            <a:ext cx="9755233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Passi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decisivi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per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l’attuazione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0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Passi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decisivi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: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93" name="Google Shape;93;p30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8591682" cy="4069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lvl="0"/>
            <a:r>
              <a:rPr lang="de-DE" dirty="0">
                <a:solidFill>
                  <a:schemeClr val="lt2"/>
                </a:solidFill>
                <a:latin typeface="Aptos" panose="020B0004020202020204" pitchFamily="34" charset="0"/>
              </a:rPr>
              <a:t>1.1 Primi </a:t>
            </a:r>
            <a:r>
              <a:rPr lang="de-DE" dirty="0" err="1">
                <a:solidFill>
                  <a:schemeClr val="lt2"/>
                </a:solidFill>
                <a:latin typeface="Aptos" panose="020B0004020202020204" pitchFamily="34" charset="0"/>
              </a:rPr>
              <a:t>passi</a:t>
            </a:r>
            <a:endParaRPr lang="de-DE" dirty="0">
              <a:solidFill>
                <a:schemeClr val="lt2"/>
              </a:solidFill>
              <a:latin typeface="Aptos" panose="020B0004020202020204" pitchFamily="34" charset="0"/>
            </a:endParaRPr>
          </a:p>
          <a:p>
            <a:pPr lvl="0"/>
            <a:r>
              <a:rPr lang="de-DE" dirty="0">
                <a:latin typeface="Aptos" panose="020B0004020202020204" pitchFamily="34" charset="0"/>
              </a:rPr>
              <a:t>1.2 </a:t>
            </a:r>
            <a:r>
              <a:rPr lang="de-DE" dirty="0" err="1">
                <a:latin typeface="Aptos" panose="020B0004020202020204" pitchFamily="34" charset="0"/>
              </a:rPr>
              <a:t>Marchi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prodotti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strumenti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indispensabili</a:t>
            </a:r>
            <a:endParaRPr lang="de-DE" b="0" dirty="0">
              <a:latin typeface="Aptos" panose="020B0004020202020204" pitchFamily="34" charset="0"/>
            </a:endParaRPr>
          </a:p>
          <a:p>
            <a:pPr lvl="0"/>
            <a:r>
              <a:rPr lang="de-DE" dirty="0">
                <a:latin typeface="Aptos" panose="020B0004020202020204" pitchFamily="34" charset="0"/>
              </a:rPr>
              <a:t>1.3 </a:t>
            </a:r>
            <a:r>
              <a:rPr lang="de-DE" dirty="0" err="1">
                <a:latin typeface="Aptos" panose="020B0004020202020204" pitchFamily="34" charset="0"/>
              </a:rPr>
              <a:t>Esplorare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il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mercato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creare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catalogo</a:t>
            </a:r>
            <a:endParaRPr lang="de-DE" dirty="0">
              <a:latin typeface="Aptos" panose="020B0004020202020204" pitchFamily="34" charset="0"/>
            </a:endParaRPr>
          </a:p>
          <a:p>
            <a:pPr lvl="0"/>
            <a:r>
              <a:rPr lang="de-DE" dirty="0">
                <a:latin typeface="Aptos" panose="020B0004020202020204" pitchFamily="34" charset="0"/>
              </a:rPr>
              <a:t>1.4 </a:t>
            </a:r>
            <a:r>
              <a:rPr lang="de-DE" dirty="0" err="1">
                <a:latin typeface="Aptos" panose="020B0004020202020204" pitchFamily="34" charset="0"/>
              </a:rPr>
              <a:t>Acquistare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prodotti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locali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regionali</a:t>
            </a:r>
            <a:endParaRPr lang="de-DE" dirty="0">
              <a:latin typeface="Aptos" panose="020B0004020202020204" pitchFamily="34" charset="0"/>
            </a:endParaRPr>
          </a:p>
          <a:p>
            <a:pPr lvl="0"/>
            <a:r>
              <a:rPr lang="de-DE" dirty="0">
                <a:latin typeface="Aptos" panose="020B0004020202020204" pitchFamily="34" charset="0"/>
              </a:rPr>
              <a:t>1.5 </a:t>
            </a:r>
            <a:r>
              <a:rPr lang="de-DE" dirty="0" err="1">
                <a:latin typeface="Aptos" panose="020B0004020202020204" pitchFamily="34" charset="0"/>
              </a:rPr>
              <a:t>Come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comunicare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correttamente</a:t>
            </a:r>
            <a:endParaRPr b="0" dirty="0"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br>
              <a:rPr lang="de-DE" b="0" dirty="0">
                <a:latin typeface="Aptos" panose="020B0004020202020204" pitchFamily="34" charset="0"/>
              </a:rPr>
            </a:br>
            <a:endParaRPr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1.1 Primi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passi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100" name="Google Shape;100;p3"/>
          <p:cNvGrpSpPr/>
          <p:nvPr/>
        </p:nvGrpSpPr>
        <p:grpSpPr>
          <a:xfrm>
            <a:off x="707330" y="1261191"/>
            <a:ext cx="11099352" cy="5418667"/>
            <a:chOff x="0" y="0"/>
            <a:chExt cx="11099352" cy="5418667"/>
          </a:xfrm>
        </p:grpSpPr>
        <p:sp>
          <p:nvSpPr>
            <p:cNvPr id="101" name="Google Shape;101;p3"/>
            <p:cNvSpPr/>
            <p:nvPr/>
          </p:nvSpPr>
          <p:spPr>
            <a:xfrm>
              <a:off x="0" y="0"/>
              <a:ext cx="9444595" cy="541866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1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1935" y="1625600"/>
              <a:ext cx="3576446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 txBox="1"/>
            <p:nvPr/>
          </p:nvSpPr>
          <p:spPr>
            <a:xfrm>
              <a:off x="117742" y="1731407"/>
              <a:ext cx="3364832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3500"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Costruire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un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team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ed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esplorare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/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cercare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opportunità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di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supporto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767421" y="1625600"/>
              <a:ext cx="3576446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 txBox="1"/>
            <p:nvPr/>
          </p:nvSpPr>
          <p:spPr>
            <a:xfrm>
              <a:off x="3873228" y="1731407"/>
              <a:ext cx="3364832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3500"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Effettuare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un</a:t>
              </a:r>
              <a:r>
                <a:rPr lang="mr-IN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’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analisi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della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situazione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attuale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7522906" y="1625600"/>
              <a:ext cx="3576446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 txBox="1"/>
            <p:nvPr/>
          </p:nvSpPr>
          <p:spPr>
            <a:xfrm>
              <a:off x="7628713" y="1731407"/>
              <a:ext cx="3364832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3500"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Fissare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gli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obiettivi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definire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il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campo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d</a:t>
              </a:r>
              <a:r>
                <a:rPr lang="mr-IN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’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applicazione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  <p:sp>
        <p:nvSpPr>
          <p:cNvPr id="108" name="Google Shape;108;p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>
            <a:spLocks noGrp="1"/>
          </p:cNvSpPr>
          <p:nvPr>
            <p:ph type="title"/>
          </p:nvPr>
        </p:nvSpPr>
        <p:spPr>
          <a:xfrm>
            <a:off x="528387" y="151673"/>
            <a:ext cx="7975482" cy="188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1.1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Costruire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team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ed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esplorare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/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cercare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opportunità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supporto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  <p:grpSp>
        <p:nvGrpSpPr>
          <p:cNvPr id="115" name="Google Shape;115;p7"/>
          <p:cNvGrpSpPr/>
          <p:nvPr/>
        </p:nvGrpSpPr>
        <p:grpSpPr>
          <a:xfrm>
            <a:off x="599977" y="1439333"/>
            <a:ext cx="11213024" cy="5418667"/>
            <a:chOff x="5617" y="0"/>
            <a:chExt cx="11213024" cy="5418667"/>
          </a:xfrm>
        </p:grpSpPr>
        <p:sp>
          <p:nvSpPr>
            <p:cNvPr id="116" name="Google Shape;116;p7"/>
            <p:cNvSpPr/>
            <p:nvPr/>
          </p:nvSpPr>
          <p:spPr>
            <a:xfrm>
              <a:off x="841819" y="0"/>
              <a:ext cx="9540621" cy="541866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1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5617" y="1625600"/>
              <a:ext cx="2701933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7"/>
            <p:cNvSpPr txBox="1"/>
            <p:nvPr/>
          </p:nvSpPr>
          <p:spPr>
            <a:xfrm>
              <a:off x="111424" y="1731407"/>
              <a:ext cx="2490319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3000"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Designare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un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coordinatore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2842647" y="1625600"/>
              <a:ext cx="2701933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7"/>
            <p:cNvSpPr txBox="1"/>
            <p:nvPr/>
          </p:nvSpPr>
          <p:spPr>
            <a:xfrm>
              <a:off x="2948454" y="1731407"/>
              <a:ext cx="2490319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3000"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Formare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un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piccolo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gruppo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di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lavoro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5679678" y="1625600"/>
              <a:ext cx="2701933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7"/>
            <p:cNvSpPr txBox="1"/>
            <p:nvPr/>
          </p:nvSpPr>
          <p:spPr>
            <a:xfrm>
              <a:off x="5785485" y="1731407"/>
              <a:ext cx="2490319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3000"/>
              </a:pP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All</a:t>
              </a:r>
              <a:r>
                <a:rPr lang="mr-IN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’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occorrenza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ricorrere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a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competenze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specialistiche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aggiuntive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8516708" y="1625600"/>
              <a:ext cx="2701933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7"/>
            <p:cNvSpPr txBox="1"/>
            <p:nvPr/>
          </p:nvSpPr>
          <p:spPr>
            <a:xfrm>
              <a:off x="8622515" y="1731407"/>
              <a:ext cx="2490319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3000"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Utilizzare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gli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strumenti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le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informazioni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disponibili</a:t>
              </a:r>
              <a:endParaRPr lang="de-DE" sz="2800" dirty="0">
                <a:solidFill>
                  <a:schemeClr val="lt1"/>
                </a:solidFill>
                <a:latin typeface="Aptos" panose="020B00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 txBox="1">
            <a:spLocks noGrp="1"/>
          </p:cNvSpPr>
          <p:nvPr>
            <p:ph type="title"/>
          </p:nvPr>
        </p:nvSpPr>
        <p:spPr>
          <a:xfrm>
            <a:off x="594360" y="37245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1.1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Effettuare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</a:t>
            </a:r>
            <a:r>
              <a:rPr lang="mr-IN" dirty="0">
                <a:latin typeface="Aptos Serif" panose="02020604070405020304" pitchFamily="18" charset="0"/>
              </a:rPr>
              <a:t>’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analisi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della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situazione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attuale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30" name="Google Shape;130;p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  <p:grpSp>
        <p:nvGrpSpPr>
          <p:cNvPr id="131" name="Google Shape;131;p9"/>
          <p:cNvGrpSpPr/>
          <p:nvPr/>
        </p:nvGrpSpPr>
        <p:grpSpPr>
          <a:xfrm>
            <a:off x="967225" y="1531620"/>
            <a:ext cx="10257549" cy="5418667"/>
            <a:chOff x="372865" y="0"/>
            <a:chExt cx="10257549" cy="5418667"/>
          </a:xfrm>
        </p:grpSpPr>
        <p:sp>
          <p:nvSpPr>
            <p:cNvPr id="132" name="Google Shape;132;p9"/>
            <p:cNvSpPr/>
            <p:nvPr/>
          </p:nvSpPr>
          <p:spPr>
            <a:xfrm>
              <a:off x="825245" y="0"/>
              <a:ext cx="9352788" cy="541866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1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372865" y="1625600"/>
              <a:ext cx="3300984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9"/>
            <p:cNvSpPr txBox="1"/>
            <p:nvPr/>
          </p:nvSpPr>
          <p:spPr>
            <a:xfrm>
              <a:off x="478672" y="1731407"/>
              <a:ext cx="3089370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3200"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Individuare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i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colleghi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coinvolti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nell</a:t>
              </a:r>
              <a:r>
                <a:rPr lang="mr-IN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’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approvvigionamento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3851147" y="1625600"/>
              <a:ext cx="3300984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9"/>
            <p:cNvSpPr txBox="1"/>
            <p:nvPr/>
          </p:nvSpPr>
          <p:spPr>
            <a:xfrm>
              <a:off x="3956954" y="1731407"/>
              <a:ext cx="3089370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3200"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Raccolta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dei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dati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tramite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consultazione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con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i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colleghi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7329430" y="1625600"/>
              <a:ext cx="3300984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9"/>
            <p:cNvSpPr txBox="1"/>
            <p:nvPr/>
          </p:nvSpPr>
          <p:spPr>
            <a:xfrm>
              <a:off x="7435237" y="1731407"/>
              <a:ext cx="3089370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3200"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Elaborare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le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informazioni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creare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una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panoramica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>
            <a:spLocks noGrp="1"/>
          </p:cNvSpPr>
          <p:nvPr>
            <p:ph type="title"/>
          </p:nvPr>
        </p:nvSpPr>
        <p:spPr>
          <a:xfrm>
            <a:off x="530435" y="380997"/>
            <a:ext cx="67878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1.1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Fissare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gli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obiettivi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definire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il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campo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</a:t>
            </a:r>
            <a:r>
              <a:rPr lang="mr-IN" dirty="0">
                <a:latin typeface="Aptos Serif" panose="02020604070405020304" pitchFamily="18" charset="0"/>
              </a:rPr>
              <a:t>’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applicazione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45" name="Google Shape;145;p1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  <p:grpSp>
        <p:nvGrpSpPr>
          <p:cNvPr id="146" name="Google Shape;146;p10"/>
          <p:cNvGrpSpPr/>
          <p:nvPr/>
        </p:nvGrpSpPr>
        <p:grpSpPr>
          <a:xfrm>
            <a:off x="595579" y="1439333"/>
            <a:ext cx="11233251" cy="5418667"/>
            <a:chOff x="1219" y="0"/>
            <a:chExt cx="11233251" cy="5418667"/>
          </a:xfrm>
        </p:grpSpPr>
        <p:sp>
          <p:nvSpPr>
            <p:cNvPr id="147" name="Google Shape;147;p10"/>
            <p:cNvSpPr/>
            <p:nvPr/>
          </p:nvSpPr>
          <p:spPr>
            <a:xfrm>
              <a:off x="842676" y="0"/>
              <a:ext cx="9550336" cy="541866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1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1219" y="1625600"/>
              <a:ext cx="2662860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0"/>
            <p:cNvSpPr txBox="1"/>
            <p:nvPr/>
          </p:nvSpPr>
          <p:spPr>
            <a:xfrm>
              <a:off x="107026" y="1731407"/>
              <a:ext cx="2451246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600"/>
              </a:pPr>
              <a:r>
                <a:rPr lang="de-DE" sz="26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Sviluppo</a:t>
              </a:r>
              <a:r>
                <a:rPr lang="de-DE" sz="2600" dirty="0">
                  <a:solidFill>
                    <a:schemeClr val="lt1"/>
                  </a:solidFill>
                  <a:latin typeface="Aptos" panose="020B0004020202020204" pitchFamily="34" charset="0"/>
                </a:rPr>
                <a:t> di </a:t>
              </a:r>
              <a:r>
                <a:rPr lang="de-DE" sz="26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obiettivi</a:t>
              </a:r>
              <a:r>
                <a:rPr lang="de-DE" sz="2600" dirty="0">
                  <a:solidFill>
                    <a:schemeClr val="lt1"/>
                  </a:solidFill>
                  <a:latin typeface="Aptos" panose="020B0004020202020204" pitchFamily="34" charset="0"/>
                </a:rPr>
                <a:t> SMART</a:t>
              </a:r>
              <a:endParaRPr sz="26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50" name="Google Shape;150;p10"/>
            <p:cNvSpPr/>
            <p:nvPr/>
          </p:nvSpPr>
          <p:spPr>
            <a:xfrm>
              <a:off x="2858016" y="1625600"/>
              <a:ext cx="2662860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0"/>
            <p:cNvSpPr txBox="1"/>
            <p:nvPr/>
          </p:nvSpPr>
          <p:spPr>
            <a:xfrm>
              <a:off x="2963823" y="1731407"/>
              <a:ext cx="2451246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600"/>
              </a:pPr>
              <a:r>
                <a:rPr lang="de-DE" sz="26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Selezione</a:t>
              </a:r>
              <a:r>
                <a:rPr lang="de-DE" sz="2600" dirty="0">
                  <a:solidFill>
                    <a:schemeClr val="lt1"/>
                  </a:solidFill>
                  <a:latin typeface="Aptos" panose="020B0004020202020204" pitchFamily="34" charset="0"/>
                </a:rPr>
                <a:t> di </a:t>
              </a:r>
              <a:r>
                <a:rPr lang="de-DE" sz="26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prodotti</a:t>
              </a:r>
              <a:r>
                <a:rPr lang="de-DE" sz="26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6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e</a:t>
              </a:r>
              <a:r>
                <a:rPr lang="de-DE" sz="26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6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servizi</a:t>
              </a:r>
              <a:endParaRPr lang="de-DE" sz="2600" dirty="0">
                <a:solidFill>
                  <a:schemeClr val="lt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152" name="Google Shape;152;p10"/>
            <p:cNvSpPr/>
            <p:nvPr/>
          </p:nvSpPr>
          <p:spPr>
            <a:xfrm>
              <a:off x="5714813" y="1625600"/>
              <a:ext cx="2662860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0"/>
            <p:cNvSpPr txBox="1"/>
            <p:nvPr/>
          </p:nvSpPr>
          <p:spPr>
            <a:xfrm>
              <a:off x="5820620" y="1731407"/>
              <a:ext cx="2451246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600"/>
              </a:pPr>
              <a:r>
                <a:rPr lang="de-DE" sz="26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Selezione</a:t>
              </a:r>
              <a:r>
                <a:rPr lang="de-DE" sz="26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6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dei</a:t>
              </a:r>
              <a:r>
                <a:rPr lang="de-DE" sz="26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6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criteri</a:t>
              </a:r>
              <a:r>
                <a:rPr lang="de-DE" sz="2600" dirty="0">
                  <a:solidFill>
                    <a:schemeClr val="lt1"/>
                  </a:solidFill>
                  <a:latin typeface="Aptos" panose="020B0004020202020204" pitchFamily="34" charset="0"/>
                </a:rPr>
                <a:t> di </a:t>
              </a:r>
              <a:r>
                <a:rPr lang="de-DE" sz="26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sostenibilità</a:t>
              </a:r>
              <a:endParaRPr sz="26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54" name="Google Shape;154;p10"/>
            <p:cNvSpPr/>
            <p:nvPr/>
          </p:nvSpPr>
          <p:spPr>
            <a:xfrm>
              <a:off x="8571610" y="1625600"/>
              <a:ext cx="2662860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0"/>
            <p:cNvSpPr txBox="1"/>
            <p:nvPr/>
          </p:nvSpPr>
          <p:spPr>
            <a:xfrm>
              <a:off x="8571610" y="1731407"/>
              <a:ext cx="2567117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600"/>
              </a:pPr>
              <a:r>
                <a:rPr lang="de-DE" sz="20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Integrazione</a:t>
              </a:r>
              <a:r>
                <a:rPr lang="de-DE" sz="2000" dirty="0">
                  <a:solidFill>
                    <a:schemeClr val="lt1"/>
                  </a:solidFill>
                  <a:latin typeface="Aptos" panose="020B0004020202020204" pitchFamily="34" charset="0"/>
                </a:rPr>
                <a:t> di </a:t>
              </a:r>
              <a:r>
                <a:rPr lang="de-DE" sz="20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criteri</a:t>
              </a:r>
              <a:r>
                <a:rPr lang="de-DE" sz="2000" dirty="0">
                  <a:solidFill>
                    <a:schemeClr val="lt1"/>
                  </a:solidFill>
                  <a:latin typeface="Aptos" panose="020B0004020202020204" pitchFamily="34" charset="0"/>
                </a:rPr>
                <a:t> di </a:t>
              </a:r>
              <a:r>
                <a:rPr lang="de-DE" sz="20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sostenibilità</a:t>
              </a:r>
              <a:r>
                <a:rPr lang="de-DE" sz="20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nel</a:t>
              </a:r>
              <a:r>
                <a:rPr lang="de-DE" sz="20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processo</a:t>
              </a:r>
              <a:r>
                <a:rPr lang="de-DE" sz="2000" dirty="0">
                  <a:solidFill>
                    <a:schemeClr val="lt1"/>
                  </a:solidFill>
                  <a:latin typeface="Aptos" panose="020B0004020202020204" pitchFamily="34" charset="0"/>
                </a:rPr>
                <a:t> di </a:t>
              </a:r>
              <a:r>
                <a:rPr lang="de-DE" sz="20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approvvigionamento</a:t>
              </a:r>
              <a:endParaRPr sz="20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Passi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decisivi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: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61" name="Google Shape;161;p31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8024124" cy="4069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457200" lvl="0" indent="-2286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 dirty="0">
                <a:latin typeface="Aptos" panose="020B0004020202020204" pitchFamily="34" charset="0"/>
              </a:rPr>
              <a:t>1.1 </a:t>
            </a:r>
            <a:r>
              <a:rPr lang="it-IT" dirty="0">
                <a:latin typeface="Aptos" panose="020B0004020202020204" pitchFamily="34" charset="0"/>
              </a:rPr>
              <a:t>Primi passi</a:t>
            </a:r>
            <a:endParaRPr b="0" dirty="0">
              <a:latin typeface="Aptos" panose="020B0004020202020204" pitchFamily="34" charset="0"/>
            </a:endParaRPr>
          </a:p>
          <a:p>
            <a:pPr lvl="0"/>
            <a:r>
              <a:rPr lang="de-DE" dirty="0">
                <a:solidFill>
                  <a:schemeClr val="lt2"/>
                </a:solidFill>
                <a:latin typeface="Aptos" panose="020B0004020202020204" pitchFamily="34" charset="0"/>
              </a:rPr>
              <a:t>1.2 </a:t>
            </a:r>
            <a:r>
              <a:rPr lang="de-DE" dirty="0" err="1">
                <a:solidFill>
                  <a:schemeClr val="lt2"/>
                </a:solidFill>
                <a:latin typeface="Aptos" panose="020B0004020202020204" pitchFamily="34" charset="0"/>
              </a:rPr>
              <a:t>Marchi</a:t>
            </a:r>
            <a:r>
              <a:rPr lang="de-DE" dirty="0">
                <a:solidFill>
                  <a:schemeClr val="lt2"/>
                </a:solidFill>
                <a:latin typeface="Aptos" panose="020B0004020202020204" pitchFamily="34" charset="0"/>
              </a:rPr>
              <a:t> di </a:t>
            </a:r>
            <a:r>
              <a:rPr lang="de-DE" dirty="0" err="1">
                <a:solidFill>
                  <a:schemeClr val="lt2"/>
                </a:solidFill>
                <a:latin typeface="Aptos" panose="020B0004020202020204" pitchFamily="34" charset="0"/>
              </a:rPr>
              <a:t>prodotti</a:t>
            </a:r>
            <a:r>
              <a:rPr lang="de-DE" dirty="0">
                <a:solidFill>
                  <a:schemeClr val="lt2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chemeClr val="lt2"/>
                </a:solidFill>
                <a:latin typeface="Aptos" panose="020B0004020202020204" pitchFamily="34" charset="0"/>
              </a:rPr>
              <a:t>come</a:t>
            </a:r>
            <a:r>
              <a:rPr lang="de-DE" dirty="0">
                <a:solidFill>
                  <a:schemeClr val="lt2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chemeClr val="lt2"/>
                </a:solidFill>
                <a:latin typeface="Aptos" panose="020B0004020202020204" pitchFamily="34" charset="0"/>
              </a:rPr>
              <a:t>strumenti</a:t>
            </a:r>
            <a:r>
              <a:rPr lang="de-DE" dirty="0">
                <a:solidFill>
                  <a:schemeClr val="lt2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chemeClr val="lt2"/>
                </a:solidFill>
                <a:latin typeface="Aptos" panose="020B0004020202020204" pitchFamily="34" charset="0"/>
              </a:rPr>
              <a:t>indispensabili</a:t>
            </a:r>
            <a:endParaRPr b="0" dirty="0">
              <a:solidFill>
                <a:schemeClr val="lt2"/>
              </a:solidFill>
              <a:latin typeface="Aptos" panose="020B0004020202020204" pitchFamily="34" charset="0"/>
            </a:endParaRPr>
          </a:p>
          <a:p>
            <a:pPr lvl="0"/>
            <a:r>
              <a:rPr lang="de-DE" dirty="0">
                <a:latin typeface="Aptos" panose="020B0004020202020204" pitchFamily="34" charset="0"/>
              </a:rPr>
              <a:t>1.3 </a:t>
            </a:r>
            <a:r>
              <a:rPr lang="de-DE" dirty="0" err="1">
                <a:latin typeface="Aptos" panose="020B0004020202020204" pitchFamily="34" charset="0"/>
              </a:rPr>
              <a:t>Esplorare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il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mercato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creare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catalogo</a:t>
            </a:r>
            <a:endParaRPr lang="de-DE" dirty="0">
              <a:latin typeface="Aptos" panose="020B0004020202020204" pitchFamily="34" charset="0"/>
            </a:endParaRPr>
          </a:p>
          <a:p>
            <a:pPr lvl="0"/>
            <a:r>
              <a:rPr lang="de-DE" dirty="0">
                <a:latin typeface="Aptos" panose="020B0004020202020204" pitchFamily="34" charset="0"/>
              </a:rPr>
              <a:t>1.4 </a:t>
            </a:r>
            <a:r>
              <a:rPr lang="de-DE" dirty="0" err="1">
                <a:latin typeface="Aptos" panose="020B0004020202020204" pitchFamily="34" charset="0"/>
              </a:rPr>
              <a:t>Acquistare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prodotti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locali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regionali</a:t>
            </a:r>
            <a:endParaRPr lang="de-DE" dirty="0">
              <a:latin typeface="Aptos" panose="020B0004020202020204" pitchFamily="34" charset="0"/>
            </a:endParaRPr>
          </a:p>
          <a:p>
            <a:pPr lvl="0"/>
            <a:r>
              <a:rPr lang="de-DE" dirty="0">
                <a:latin typeface="Aptos" panose="020B0004020202020204" pitchFamily="34" charset="0"/>
              </a:rPr>
              <a:t>1.5 </a:t>
            </a:r>
            <a:r>
              <a:rPr lang="de-DE" dirty="0" err="1">
                <a:latin typeface="Aptos" panose="020B0004020202020204" pitchFamily="34" charset="0"/>
              </a:rPr>
              <a:t>Come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comunicare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correttamente</a:t>
            </a:r>
            <a:br>
              <a:rPr lang="de-DE" b="0" dirty="0">
                <a:latin typeface="Aptos" panose="020B0004020202020204" pitchFamily="34" charset="0"/>
              </a:rPr>
            </a:br>
            <a:endParaRPr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905</Words>
  <Application>Microsoft Macintosh PowerPoint</Application>
  <PresentationFormat>Breitbild</PresentationFormat>
  <Paragraphs>137</Paragraphs>
  <Slides>22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Aptos</vt:lpstr>
      <vt:lpstr>Aptos Serif</vt:lpstr>
      <vt:lpstr>Arial</vt:lpstr>
      <vt:lpstr>Calibri</vt:lpstr>
      <vt:lpstr>Play</vt:lpstr>
      <vt:lpstr>Benutzerdefiniert</vt:lpstr>
      <vt:lpstr>PowerPoint-Präsentation</vt:lpstr>
      <vt:lpstr>Agenda </vt:lpstr>
      <vt:lpstr>Passi decisivi  per l’attuazione</vt:lpstr>
      <vt:lpstr>Passi decisivi:</vt:lpstr>
      <vt:lpstr>1.1 Primi passi</vt:lpstr>
      <vt:lpstr>1.1 Costruire un team ed esplorare/cercare opportunità di supporto</vt:lpstr>
      <vt:lpstr>1.1 Effettuare un’analisi della situazione attuale</vt:lpstr>
      <vt:lpstr>1.1 Fissare gli obiettivi e definire il campo d’applicazione</vt:lpstr>
      <vt:lpstr>Passi decisivi:</vt:lpstr>
      <vt:lpstr>Una miriade di marchi…</vt:lpstr>
      <vt:lpstr>Perché i marchi sono strumenti indispensabili? </vt:lpstr>
      <vt:lpstr>1. Come attuare un approvvigionamento sostenibile: passi decisivi </vt:lpstr>
      <vt:lpstr>1.3 Esplorare il mercato e creare un catalogo </vt:lpstr>
      <vt:lpstr>Creare la struttura del catalogo</vt:lpstr>
      <vt:lpstr>Identificazione e valutazione dei fornitori</vt:lpstr>
      <vt:lpstr>Regolare verifica e aggiornamento</vt:lpstr>
      <vt:lpstr>1. Come attuare un approvvigionamento sostenibile: passi fondamentali</vt:lpstr>
      <vt:lpstr>1.4 Acquistare prodotti locali e regionali</vt:lpstr>
      <vt:lpstr>1. Come attuare un approvvigionamento sostenibile: passi fondamentali</vt:lpstr>
      <vt:lpstr>1.5 Comunicazione: coinvolgimento dei collaboratori del comune</vt:lpstr>
      <vt:lpstr>1.5 Canali di comunicazione:  coinvolgimento dei gruppi di interesse</vt:lpstr>
      <vt:lpstr>Grazie per l’attenzione!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nicole</dc:creator>
  <cp:lastModifiedBy>Henrieta Winklhofer</cp:lastModifiedBy>
  <cp:revision>28</cp:revision>
  <dcterms:created xsi:type="dcterms:W3CDTF">2024-09-16T10:50:40Z</dcterms:created>
  <dcterms:modified xsi:type="dcterms:W3CDTF">2026-01-22T10:05:09Z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0x010100255B8ECBF0E41D4F84283CBD4EE3A7A4</vt:lpwstr>
  </property>
  <property fmtid="{D5CDD505-2E9C-101B-9397-08002B2CF9AE}" pid="3" name="MediaServiceImageTags">
    <vt:lpwstr/>
  </property>
</Properties>
</file>