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9" roundtripDataSignature="AMtx7miN9CslvNupD2OWzDQnWR/3MpBT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/>
    <p:restoredTop sz="94718"/>
  </p:normalViewPr>
  <p:slideViewPr>
    <p:cSldViewPr snapToGrid="0">
      <p:cViewPr varScale="1">
        <p:scale>
          <a:sx n="113" d="100"/>
          <a:sy n="113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9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1374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259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71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465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694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947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264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54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45" name="Google Shape;24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66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4" name="Google Shape;25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700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87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7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460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441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798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104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03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049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614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45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012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404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1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479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Immagine: https://earth.org/what-is-doughnut-economics/</a:t>
            </a:r>
            <a:endParaRPr/>
          </a:p>
        </p:txBody>
      </p:sp>
      <p:sp>
        <p:nvSpPr>
          <p:cNvPr id="364" name="Google Shape;36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034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669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794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629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083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03" name="Google Shape;40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254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024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3905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64" name="Google Shape;464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813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29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 err="1"/>
              <a:t>Fonti</a:t>
            </a:r>
            <a:r>
              <a:rPr lang="de-DE"/>
              <a:t>: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https://</a:t>
            </a:r>
            <a:r>
              <a:rPr lang="de-DE" dirty="0" err="1"/>
              <a:t>www.un.org</a:t>
            </a:r>
            <a:r>
              <a:rPr lang="de-DE" dirty="0"/>
              <a:t>/en/</a:t>
            </a:r>
            <a:r>
              <a:rPr lang="de-DE" dirty="0" err="1"/>
              <a:t>about-us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https://</a:t>
            </a:r>
            <a:r>
              <a:rPr lang="de-DE" dirty="0" err="1"/>
              <a:t>ec.europa.eu</a:t>
            </a:r>
            <a:r>
              <a:rPr lang="de-DE" dirty="0"/>
              <a:t>/</a:t>
            </a:r>
            <a:r>
              <a:rPr lang="de-DE" dirty="0" err="1"/>
              <a:t>eurostat</a:t>
            </a:r>
            <a:r>
              <a:rPr lang="de-DE" dirty="0"/>
              <a:t>/</a:t>
            </a:r>
            <a:r>
              <a:rPr lang="de-DE" dirty="0" err="1"/>
              <a:t>statistics-explained</a:t>
            </a:r>
            <a:r>
              <a:rPr lang="de-DE" dirty="0"/>
              <a:t>/</a:t>
            </a:r>
            <a:r>
              <a:rPr lang="de-DE" dirty="0" err="1"/>
              <a:t>index.php?title</a:t>
            </a:r>
            <a:r>
              <a:rPr lang="de-DE" dirty="0"/>
              <a:t>=</a:t>
            </a:r>
            <a:r>
              <a:rPr lang="de-DE" dirty="0" err="1"/>
              <a:t>Glossary:European_Union</a:t>
            </a:r>
            <a:r>
              <a:rPr lang="de-DE" dirty="0"/>
              <a:t>_(EU); https://</a:t>
            </a:r>
            <a:r>
              <a:rPr lang="de-DE" dirty="0" err="1"/>
              <a:t>next</a:t>
            </a:r>
            <a:r>
              <a:rPr lang="de-DE" dirty="0"/>
              <a:t>-generation-</a:t>
            </a:r>
            <a:r>
              <a:rPr lang="de-DE" dirty="0" err="1"/>
              <a:t>eu.europa.eu</a:t>
            </a:r>
            <a:r>
              <a:rPr lang="de-DE" dirty="0"/>
              <a:t>/</a:t>
            </a:r>
            <a:r>
              <a:rPr lang="de-DE" dirty="0" err="1"/>
              <a:t>index_de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https://</a:t>
            </a:r>
            <a:r>
              <a:rPr lang="de-DE" dirty="0" err="1"/>
              <a:t>www.iso.org</a:t>
            </a:r>
            <a:r>
              <a:rPr lang="de-DE" dirty="0"/>
              <a:t>/</a:t>
            </a:r>
            <a:r>
              <a:rPr lang="de-DE" dirty="0" err="1"/>
              <a:t>standard</a:t>
            </a:r>
            <a:r>
              <a:rPr lang="de-DE" dirty="0"/>
              <a:t>/63026.html#:~:</a:t>
            </a:r>
            <a:r>
              <a:rPr lang="de-DE" dirty="0" err="1"/>
              <a:t>text</a:t>
            </a:r>
            <a:r>
              <a:rPr lang="de-DE" dirty="0"/>
              <a:t>=ISO%2020400:2017%20provides%20guidance,by%2C%20procurement%20decisions%20and%20processes.</a:t>
            </a:r>
            <a:endParaRPr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3929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7876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2258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8" name="Google Shape;49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1131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7146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82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7372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5308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8563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8" name="Google Shape;568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742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6" name="Google Shape;57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83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7665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4" name="Google Shape;60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7612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2" name="Google Shape;63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4651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2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5" name="Google Shape;665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3849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8563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88" name="Google Shape;6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9" name="Google Shape;68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1192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97" name="Google Shape;697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p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67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60" name="Google Shape;16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21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68" name="Google Shape;16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9" name="Google Shape;16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72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47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87" name="Google Shape;18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13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2" name="Google Shape;92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6" name="Google Shape;106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0" name="Google Shape;70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5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5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8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8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6" name="Google Shape;86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publications/agenda21" TargetMode="External"/><Relationship Id="rId7" Type="http://schemas.openxmlformats.org/officeDocument/2006/relationships/hyperlink" Target="https://sustainabledevelopment.un.org/post2015/ow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stainabledevelopment.un.org/rio20" TargetMode="External"/><Relationship Id="rId5" Type="http://schemas.openxmlformats.org/officeDocument/2006/relationships/hyperlink" Target="https://www.un.org/millenniumgoals/" TargetMode="External"/><Relationship Id="rId4" Type="http://schemas.openxmlformats.org/officeDocument/2006/relationships/hyperlink" Target="https://www.un.org/en/conferences/environment/rio199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post2015/negotiatio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dgs.un.org/goals" TargetMode="External"/><Relationship Id="rId5" Type="http://schemas.openxmlformats.org/officeDocument/2006/relationships/hyperlink" Target="https://sdgs.un.org/2030agenda" TargetMode="External"/><Relationship Id="rId4" Type="http://schemas.openxmlformats.org/officeDocument/2006/relationships/hyperlink" Target="https://sdgs.un.org/frameworks/parisagreemen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nc-sa/4.0/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sdgs.un.org/2030agenda" TargetMode="External"/><Relationship Id="rId13" Type="http://schemas.openxmlformats.org/officeDocument/2006/relationships/hyperlink" Target="https://procuraplus.org/fileadmin/user_upload/ManualProcura_online_version_new_logo.pdf" TargetMode="External"/><Relationship Id="rId3" Type="http://schemas.openxmlformats.org/officeDocument/2006/relationships/hyperlink" Target="https://www.are.admin.ch/are/en/home/media/publications/sustainable-development/brundtland-report.html" TargetMode="External"/><Relationship Id="rId7" Type="http://schemas.openxmlformats.org/officeDocument/2006/relationships/hyperlink" Target="https://asvis.it/goal-e-target-obiettivi-e-traguardi-per-il-2030/" TargetMode="External"/><Relationship Id="rId12" Type="http://schemas.openxmlformats.org/officeDocument/2006/relationships/hyperlink" Target="https://thedocs.worldbank.org/en/doc/e77a9257967cac8b62484c7e8c974e70-0290012024/original/WB-SUSTAINABLE-PROCUREMENT-16574-CH1.pdf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nric.org/it/che-cosa-sono-i-cambiamenti-climatici/" TargetMode="External"/><Relationship Id="rId11" Type="http://schemas.openxmlformats.org/officeDocument/2006/relationships/hyperlink" Target="https://gpp.mase.gov.it/Struttura-dei-CAM" TargetMode="External"/><Relationship Id="rId5" Type="http://schemas.openxmlformats.org/officeDocument/2006/relationships/hyperlink" Target="https://www.un.org/en/conferences/environment/stockholm1972" TargetMode="External"/><Relationship Id="rId10" Type="http://schemas.openxmlformats.org/officeDocument/2006/relationships/hyperlink" Target="https://gpp.mase.gov.it/Home/PianoAzioneNazionaleGPP?utm_source=chatgpt.com" TargetMode="External"/><Relationship Id="rId4" Type="http://schemas.openxmlformats.org/officeDocument/2006/relationships/hyperlink" Target="https://www.clubofrome.org/publication/the-limits-to-growth/#:~:text=Published%201972%20%E2%80%93%20The%20message%20of,long%2C%20even%20with%20advanced%20technology" TargetMode="External"/><Relationship Id="rId9" Type="http://schemas.openxmlformats.org/officeDocument/2006/relationships/hyperlink" Target="https://sdgs.un.org/goals" TargetMode="External"/><Relationship Id="rId14" Type="http://schemas.openxmlformats.org/officeDocument/2006/relationships/hyperlink" Target="https://www.oneplanetnetwork.org/sites/default/files/10yfp_spp_programme_principles_of_sustainable_public_procuremen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ep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131" y="4836746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Data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6309900" y="2607644"/>
            <a:ext cx="5882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Introduzione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it-IT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agli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it-IT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appalti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sostenibili</a:t>
            </a:r>
            <a:endParaRPr sz="36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119" name="Google Shape;119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0822" y="1932754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6309904" y="1332610"/>
            <a:ext cx="489149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  <a:ea typeface="Play"/>
                <a:cs typeface="Play"/>
                <a:sym typeface="Play"/>
              </a:rPr>
              <a:t>Train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  <a:ea typeface="Play"/>
                <a:cs typeface="Play"/>
                <a:sym typeface="Play"/>
              </a:rPr>
              <a:t>the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  <a:ea typeface="Play"/>
                <a:cs typeface="Play"/>
                <a:sym typeface="Play"/>
              </a:rPr>
              <a:t> Trainer: </a:t>
            </a:r>
            <a:endParaRPr dirty="0">
              <a:latin typeface="Aptos" panose="020B0004020202020204" pitchFamily="34" charset="0"/>
            </a:endParaRPr>
          </a:p>
          <a:p>
            <a:pPr>
              <a:buSzPts val="1800"/>
            </a:pPr>
            <a:r>
              <a:rPr lang="it-IT" sz="1800" b="1" dirty="0">
                <a:latin typeface="Aptos" panose="020B0004020202020204" pitchFamily="34" charset="0"/>
                <a:ea typeface="Play"/>
                <a:cs typeface="Play"/>
                <a:sym typeface="Play"/>
              </a:rPr>
              <a:t>Programma formativo per approvvigionamenti sostenibili</a:t>
            </a:r>
            <a:endParaRPr lang="it-IT" sz="1800" b="1" dirty="0">
              <a:solidFill>
                <a:srgbClr val="3F3F3F"/>
              </a:solidFill>
              <a:latin typeface="Aptos" panose="020B0004020202020204" pitchFamily="34" charset="0"/>
              <a:ea typeface="Play"/>
              <a:cs typeface="Play"/>
              <a:sym typeface="Play"/>
            </a:endParaRPr>
          </a:p>
          <a:p>
            <a:pPr lvl="0">
              <a:buSzPts val="1800"/>
            </a:pP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  <a:ea typeface="Play"/>
                <a:cs typeface="Play"/>
                <a:sym typeface="Play"/>
              </a:rPr>
              <a:t> </a:t>
            </a:r>
            <a:endParaRPr sz="1800" b="1" i="0" u="none" strike="noStrike" cap="none" dirty="0">
              <a:solidFill>
                <a:srgbClr val="3F3F3F"/>
              </a:solidFill>
              <a:latin typeface="Aptos" panose="020B0004020202020204" pitchFamily="34" charset="0"/>
              <a:ea typeface="Play"/>
              <a:cs typeface="Play"/>
              <a:sym typeface="Play"/>
            </a:endParaRPr>
          </a:p>
        </p:txBody>
      </p:sp>
      <p:pic>
        <p:nvPicPr>
          <p:cNvPr id="4" name="Grafik 3" descr="Ein Bild, das Text, Screenshot, Schrift enthält.&#10;&#10;KI-generierte Inhalte können fehlerhaft sein.">
            <a:hlinkClick r:id="rId5"/>
            <a:extLst>
              <a:ext uri="{FF2B5EF4-FFF2-40B4-BE49-F238E27FC236}">
                <a16:creationId xmlns:a16="http://schemas.microsoft.com/office/drawing/2014/main" id="{A2C318AD-5DE1-1D87-DF6B-103B5E00D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20" y="5305943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6318884" y="3499667"/>
            <a:ext cx="5873115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UN ALTRO PILASTRO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24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sz="2400" dirty="0">
                <a:latin typeface="Aptos" panose="020B0004020202020204" pitchFamily="34" charset="0"/>
              </a:rPr>
              <a:t>Il pilastro istituzionale </a:t>
            </a:r>
            <a:r>
              <a:rPr lang="de-DE" sz="2400" b="1" dirty="0">
                <a:latin typeface="Aptos" panose="020B0004020202020204" pitchFamily="34" charset="0"/>
              </a:rPr>
              <a:t>non </a:t>
            </a:r>
            <a:r>
              <a:rPr lang="de-DE" sz="2400" b="1" dirty="0" err="1">
                <a:latin typeface="Aptos" panose="020B0004020202020204" pitchFamily="34" charset="0"/>
              </a:rPr>
              <a:t>è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previsto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dal</a:t>
            </a:r>
            <a:r>
              <a:rPr lang="de-DE" sz="2400" b="1" dirty="0">
                <a:latin typeface="Aptos" panose="020B0004020202020204" pitchFamily="34" charset="0"/>
              </a:rPr>
              <a:t> rapporto Brundtland</a:t>
            </a:r>
            <a:r>
              <a:rPr lang="de-DE" sz="2400" dirty="0">
                <a:latin typeface="Aptos" panose="020B0004020202020204" pitchFamily="34" charset="0"/>
              </a:rPr>
              <a:t>, ma è stato aggiunto in seguito per </a:t>
            </a:r>
            <a:r>
              <a:rPr lang="de-DE" sz="2400" dirty="0" err="1">
                <a:latin typeface="Aptos" panose="020B0004020202020204" pitchFamily="34" charset="0"/>
              </a:rPr>
              <a:t>sostenere</a:t>
            </a:r>
            <a:r>
              <a:rPr lang="de-DE" sz="2400" dirty="0">
                <a:latin typeface="Aptos" panose="020B0004020202020204" pitchFamily="34" charset="0"/>
              </a:rPr>
              <a:t> l</a:t>
            </a:r>
            <a:r>
              <a:rPr lang="mr-IN" sz="2400" dirty="0">
                <a:latin typeface="Aptos" panose="020B0004020202020204" pitchFamily="34" charset="0"/>
              </a:rPr>
              <a:t>’</a:t>
            </a:r>
            <a:r>
              <a:rPr lang="de-DE" sz="2400" dirty="0" err="1">
                <a:latin typeface="Aptos" panose="020B0004020202020204" pitchFamily="34" charset="0"/>
              </a:rPr>
              <a:t>idea</a:t>
            </a:r>
            <a:r>
              <a:rPr lang="de-DE" sz="2400" dirty="0">
                <a:latin typeface="Aptos" panose="020B0004020202020204" pitchFamily="34" charset="0"/>
              </a:rPr>
              <a:t> che </a:t>
            </a:r>
            <a:r>
              <a:rPr lang="de-DE" sz="2400" b="1" dirty="0">
                <a:latin typeface="Aptos" panose="020B0004020202020204" pitchFamily="34" charset="0"/>
              </a:rPr>
              <a:t>lo sviluppo sostenibile richiede strutture governative forti per funzionare.</a:t>
            </a:r>
          </a:p>
        </p:txBody>
      </p:sp>
      <p:sp>
        <p:nvSpPr>
          <p:cNvPr id="208" name="Google Shape;208;p34"/>
          <p:cNvSpPr/>
          <p:nvPr/>
        </p:nvSpPr>
        <p:spPr>
          <a:xfrm>
            <a:off x="1168400" y="800100"/>
            <a:ext cx="3824014" cy="1803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rgbClr val="035854"/>
                </a:solidFill>
                <a:latin typeface="Aptos" panose="020B0004020202020204" pitchFamily="34" charset="0"/>
                <a:sym typeface="Arial"/>
              </a:rPr>
              <a:t>ISTITUZIONALE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6363655" y="3109119"/>
            <a:ext cx="5828345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mr-IN" sz="1600" b="1" dirty="0">
                <a:solidFill>
                  <a:srgbClr val="035854"/>
                </a:solidFill>
                <a:latin typeface="Aptos" panose="020B0004020202020204" pitchFamily="34" charset="0"/>
              </a:rPr>
              <a:t>"</a:t>
            </a:r>
            <a:r>
              <a:rPr lang="de-DE" sz="1600" b="1" dirty="0">
                <a:solidFill>
                  <a:srgbClr val="035854"/>
                </a:solidFill>
                <a:latin typeface="Aptos" panose="020B0004020202020204" pitchFamily="34" charset="0"/>
              </a:rPr>
              <a:t>IL NOSTRO FUTURO COMUNE</a:t>
            </a:r>
            <a:r>
              <a:rPr lang="mr-IN" sz="1600" b="1" dirty="0">
                <a:solidFill>
                  <a:srgbClr val="035854"/>
                </a:solidFill>
                <a:latin typeface="Aptos" panose="020B0004020202020204" pitchFamily="34" charset="0"/>
              </a:rPr>
              <a:t>"</a:t>
            </a:r>
            <a:r>
              <a:rPr lang="de-DE" sz="1600" b="1" dirty="0">
                <a:solidFill>
                  <a:srgbClr val="035854"/>
                </a:solidFill>
                <a:latin typeface="Aptos" panose="020B0004020202020204" pitchFamily="34" charset="0"/>
              </a:rPr>
              <a:t> ... </a:t>
            </a:r>
          </a:p>
          <a:p>
            <a:pPr lvl="0">
              <a:buSzPts val="1600"/>
            </a:pPr>
            <a:endParaRPr sz="1600" b="0" i="0" u="none" strike="noStrike" cap="none" dirty="0">
              <a:solidFill>
                <a:srgbClr val="1F1F1F"/>
              </a:solidFill>
              <a:latin typeface="Aptos" panose="020B0004020202020204" pitchFamily="34" charset="0"/>
              <a:sym typeface="Arial"/>
            </a:endParaRPr>
          </a:p>
          <a:p>
            <a:pPr lvl="0">
              <a:buSzPts val="1600"/>
            </a:pPr>
            <a:r>
              <a:rPr lang="mr-IN" dirty="0">
                <a:solidFill>
                  <a:srgbClr val="1F1F1F"/>
                </a:solidFill>
                <a:latin typeface="Aptos" panose="020B0004020202020204" pitchFamily="34" charset="0"/>
              </a:rPr>
              <a:t>"</a:t>
            </a:r>
            <a:r>
              <a:rPr lang="de-DE" dirty="0">
                <a:solidFill>
                  <a:srgbClr val="1F1F1F"/>
                </a:solidFill>
                <a:latin typeface="Aptos" panose="020B0004020202020204" pitchFamily="34" charset="0"/>
              </a:rPr>
              <a:t>In sostanza, lo sviluppo sostenibile è un processo di cambiamento in </a:t>
            </a:r>
            <a:r>
              <a:rPr lang="de-DE" dirty="0" err="1">
                <a:solidFill>
                  <a:srgbClr val="1F1F1F"/>
                </a:solidFill>
                <a:latin typeface="Aptos" panose="020B0004020202020204" pitchFamily="34" charset="0"/>
              </a:rPr>
              <a:t>cui</a:t>
            </a:r>
            <a:r>
              <a:rPr lang="de-DE" dirty="0">
                <a:solidFill>
                  <a:srgbClr val="1F1F1F"/>
                </a:solidFill>
                <a:latin typeface="Aptos" panose="020B0004020202020204" pitchFamily="34" charset="0"/>
              </a:rPr>
              <a:t> 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l</a:t>
            </a:r>
            <a:r>
              <a:rPr lang="mr-IN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uso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delle risorse,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l’orientamento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degli investimenti, l</a:t>
            </a:r>
            <a:r>
              <a:rPr lang="mr-IN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orientamento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dello sviluppo tecnologico e i cambiamenti istituzionali sono in armonia </a:t>
            </a:r>
            <a:r>
              <a:rPr lang="de-DE" dirty="0">
                <a:solidFill>
                  <a:srgbClr val="1F1F1F"/>
                </a:solidFill>
                <a:latin typeface="Aptos" panose="020B0004020202020204" pitchFamily="34" charset="0"/>
              </a:rPr>
              <a:t>e migliorano il potenziale attuale e futuro di soddisfare i bisogni e i </a:t>
            </a:r>
            <a:r>
              <a:rPr lang="de-DE" dirty="0" err="1">
                <a:solidFill>
                  <a:srgbClr val="1F1F1F"/>
                </a:solidFill>
                <a:latin typeface="Aptos" panose="020B0004020202020204" pitchFamily="34" charset="0"/>
              </a:rPr>
              <a:t>desideri</a:t>
            </a:r>
            <a:r>
              <a:rPr lang="de-DE" dirty="0">
                <a:solidFill>
                  <a:srgbClr val="1F1F1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1F1F1F"/>
                </a:solidFill>
                <a:latin typeface="Aptos" panose="020B0004020202020204" pitchFamily="34" charset="0"/>
              </a:rPr>
              <a:t>umani</a:t>
            </a:r>
            <a:r>
              <a:rPr lang="mr-IN" dirty="0">
                <a:solidFill>
                  <a:srgbClr val="1F1F1F"/>
                </a:solidFill>
                <a:latin typeface="Aptos" panose="020B0004020202020204" pitchFamily="34" charset="0"/>
              </a:rPr>
              <a:t>"</a:t>
            </a:r>
            <a:r>
              <a:rPr lang="de-DE" dirty="0">
                <a:solidFill>
                  <a:srgbClr val="1F1F1F"/>
                </a:solidFill>
                <a:latin typeface="Aptos" panose="020B0004020202020204" pitchFamily="34" charset="0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ctrTitle"/>
          </p:nvPr>
        </p:nvSpPr>
        <p:spPr>
          <a:xfrm>
            <a:off x="6293555" y="366323"/>
            <a:ext cx="638610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Introduzione al cambiamento climatico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605095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cos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è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il cambiamento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climatico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?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20" name="Google Shape;220;p35" descr="Immagine che contiene cartone animato, disegno, illustrazione, dipinto&#10;&#10;Il contenuto generato dall'IA potrebbe non essere corretto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833" r="15833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575310" y="2951907"/>
            <a:ext cx="560602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Il </a:t>
            </a:r>
            <a:r>
              <a:rPr lang="de-DE" sz="2400" dirty="0" err="1">
                <a:solidFill>
                  <a:schemeClr val="dk1"/>
                </a:solidFill>
                <a:latin typeface="Aptos" panose="020B0004020202020204" pitchFamily="34" charset="0"/>
              </a:rPr>
              <a:t>termine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 </a:t>
            </a:r>
            <a:r>
              <a:rPr lang="mr-IN" sz="2400" dirty="0">
                <a:solidFill>
                  <a:schemeClr val="dk1"/>
                </a:solidFill>
                <a:latin typeface="Aptos" panose="020B0004020202020204" pitchFamily="34" charset="0"/>
              </a:rPr>
              <a:t>"</a:t>
            </a:r>
            <a:r>
              <a:rPr lang="de-DE" sz="2400" dirty="0" err="1">
                <a:solidFill>
                  <a:schemeClr val="dk1"/>
                </a:solidFill>
                <a:latin typeface="Aptos" panose="020B0004020202020204" pitchFamily="34" charset="0"/>
              </a:rPr>
              <a:t>cambiamento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Aptos" panose="020B0004020202020204" pitchFamily="34" charset="0"/>
              </a:rPr>
              <a:t>climatico</a:t>
            </a:r>
            <a:r>
              <a:rPr lang="mr-IN" sz="2400" dirty="0">
                <a:solidFill>
                  <a:schemeClr val="dk1"/>
                </a:solidFill>
                <a:latin typeface="Aptos" panose="020B0004020202020204" pitchFamily="34" charset="0"/>
              </a:rPr>
              <a:t>"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 si riferisce ai </a:t>
            </a:r>
            <a:r>
              <a:rPr lang="de-DE" sz="2400" b="1" dirty="0">
                <a:solidFill>
                  <a:schemeClr val="dk1"/>
                </a:solidFill>
                <a:latin typeface="Aptos" panose="020B0004020202020204" pitchFamily="34" charset="0"/>
              </a:rPr>
              <a:t>cambiamenti a lungo termine delle temperature e delle condizioni meteorologiche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22" name="Google Shape;222;p35"/>
          <p:cNvSpPr/>
          <p:nvPr/>
        </p:nvSpPr>
        <p:spPr>
          <a:xfrm>
            <a:off x="575310" y="4722301"/>
            <a:ext cx="578791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Dal </a:t>
            </a:r>
            <a:r>
              <a:rPr lang="de-DE" sz="2400" b="1" dirty="0">
                <a:solidFill>
                  <a:schemeClr val="dk1"/>
                </a:solidFill>
                <a:latin typeface="Aptos" panose="020B0004020202020204" pitchFamily="34" charset="0"/>
              </a:rPr>
              <a:t>XIX secolo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, le attività umane sono il fattore principale del cambiamento climatico, </a:t>
            </a:r>
            <a:r>
              <a:rPr lang="de-DE" sz="2400" b="1" dirty="0">
                <a:solidFill>
                  <a:schemeClr val="dk1"/>
                </a:solidFill>
                <a:latin typeface="Aptos" panose="020B0004020202020204" pitchFamily="34" charset="0"/>
              </a:rPr>
              <a:t>dovuto principalmente alla combustione di combustibili fossili come carbone, petrolio e gas.</a:t>
            </a:r>
            <a:endParaRPr sz="1400" b="1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Cause e conseguenze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10000"/>
          </a:bodyPr>
          <a:lstStyle/>
          <a:p>
            <a:pPr marL="571500" lvl="0" indent="-342900">
              <a:lnSpc>
                <a:spcPct val="110000"/>
              </a:lnSpc>
              <a:buFont typeface="Arial"/>
              <a:buChar char="•"/>
            </a:pPr>
            <a:r>
              <a:rPr lang="de-DE" dirty="0">
                <a:latin typeface="Aptos" panose="020B0004020202020204" pitchFamily="34" charset="0"/>
              </a:rPr>
              <a:t>Emissioni di gas serra (CO2, metano, protossido di azoto) – </a:t>
            </a:r>
            <a:r>
              <a:rPr lang="de-DE" b="0" dirty="0">
                <a:latin typeface="Aptos" panose="020B0004020202020204" pitchFamily="34" charset="0"/>
              </a:rPr>
              <a:t>Energia, industria, trasporti, edilizia, agricoltura e uso del suolo sono tra le principali cause.</a:t>
            </a:r>
          </a:p>
          <a:p>
            <a:pPr marL="571500" lvl="0" indent="-342900">
              <a:lnSpc>
                <a:spcPct val="110000"/>
              </a:lnSpc>
              <a:buFont typeface="Arial"/>
              <a:buChar char="•"/>
            </a:pPr>
            <a:r>
              <a:rPr lang="de-DE" dirty="0">
                <a:latin typeface="Aptos" panose="020B0004020202020204" pitchFamily="34" charset="0"/>
              </a:rPr>
              <a:t>Deforestazione</a:t>
            </a:r>
          </a:p>
          <a:p>
            <a:pPr marL="571500" lvl="0" indent="-342900">
              <a:lnSpc>
                <a:spcPct val="110000"/>
              </a:lnSpc>
              <a:buFont typeface="Arial"/>
              <a:buChar char="•"/>
            </a:pPr>
            <a:r>
              <a:rPr lang="de-DE" dirty="0">
                <a:latin typeface="Aptos" panose="020B0004020202020204" pitchFamily="34" charset="0"/>
              </a:rPr>
              <a:t>Inquinamento</a:t>
            </a:r>
          </a:p>
          <a:p>
            <a:pPr marL="571500" lvl="0" indent="-342900">
              <a:lnSpc>
                <a:spcPct val="110000"/>
              </a:lnSpc>
              <a:buFont typeface="Arial"/>
              <a:buChar char="•"/>
            </a:pPr>
            <a:r>
              <a:rPr lang="de-DE" dirty="0">
                <a:latin typeface="Aptos" panose="020B0004020202020204" pitchFamily="34" charset="0"/>
              </a:rPr>
              <a:t>Utilizzo non sostenibile delle risorse naturali </a:t>
            </a:r>
          </a:p>
        </p:txBody>
      </p:sp>
      <p:pic>
        <p:nvPicPr>
          <p:cNvPr id="229" name="Google Shape;22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7162" y="3116794"/>
            <a:ext cx="3610479" cy="2353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70000" lnSpcReduction="20000"/>
          </a:bodyPr>
          <a:lstStyle/>
          <a:p>
            <a:pPr marL="571500" lvl="0" indent="-342900">
              <a:lnSpc>
                <a:spcPct val="110000"/>
              </a:lnSpc>
              <a:buFont typeface="Arial"/>
              <a:buChar char="•"/>
            </a:pPr>
            <a:r>
              <a:rPr lang="de-DE" dirty="0">
                <a:latin typeface="Aptos" panose="020B0004020202020204" pitchFamily="34" charset="0"/>
              </a:rPr>
              <a:t>aumento delle temperature medie globali</a:t>
            </a:r>
          </a:p>
          <a:p>
            <a:pPr marL="571500" lvl="0" indent="-342900">
              <a:lnSpc>
                <a:spcPct val="110000"/>
              </a:lnSpc>
              <a:buFont typeface="Arial"/>
              <a:buChar char="•"/>
            </a:pPr>
            <a:r>
              <a:rPr lang="de-DE" dirty="0">
                <a:latin typeface="Aptos" panose="020B0004020202020204" pitchFamily="34" charset="0"/>
              </a:rPr>
              <a:t>scioglimento dei ghiacciai e innalzamento del livello dei mari</a:t>
            </a:r>
          </a:p>
          <a:p>
            <a:pPr marL="571500" lvl="0" indent="-342900">
              <a:lnSpc>
                <a:spcPct val="110000"/>
              </a:lnSpc>
              <a:buFont typeface="Arial"/>
              <a:buChar char="•"/>
            </a:pPr>
            <a:r>
              <a:rPr lang="de-DE" dirty="0">
                <a:latin typeface="Aptos" panose="020B0004020202020204" pitchFamily="34" charset="0"/>
              </a:rPr>
              <a:t>eventi meteorologici estremi (uragani, siccità, ondate di calore, inondazioni)</a:t>
            </a:r>
          </a:p>
          <a:p>
            <a:pPr marL="571500" lvl="0" indent="-342900">
              <a:lnSpc>
                <a:spcPct val="110000"/>
              </a:lnSpc>
              <a:buFont typeface="Arial"/>
              <a:buChar char="•"/>
            </a:pPr>
            <a:r>
              <a:rPr lang="de-DE" dirty="0">
                <a:latin typeface="Aptos" panose="020B0004020202020204" pitchFamily="34" charset="0"/>
              </a:rPr>
              <a:t>perdita di biodiversità</a:t>
            </a:r>
          </a:p>
          <a:p>
            <a:pPr marL="571500" lvl="0" indent="-342900">
              <a:lnSpc>
                <a:spcPct val="110000"/>
              </a:lnSpc>
              <a:buFont typeface="Arial"/>
              <a:buChar char="•"/>
            </a:pPr>
            <a:r>
              <a:rPr lang="de-DE" dirty="0" err="1">
                <a:latin typeface="Aptos" panose="020B0004020202020204" pitchFamily="34" charset="0"/>
              </a:rPr>
              <a:t>Impatto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agricoltura</a:t>
            </a:r>
            <a:r>
              <a:rPr lang="de-DE" dirty="0">
                <a:latin typeface="Aptos" panose="020B0004020202020204" pitchFamily="34" charset="0"/>
              </a:rPr>
              <a:t>, sulla salute umana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economia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593725" y="188913"/>
            <a:ext cx="6788150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Cause e conseguenze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36" name="Google Shape;236;p37"/>
          <p:cNvSpPr/>
          <p:nvPr/>
        </p:nvSpPr>
        <p:spPr>
          <a:xfrm>
            <a:off x="8329807" y="2906852"/>
            <a:ext cx="2964393" cy="2993720"/>
          </a:xfrm>
          <a:prstGeom prst="teardrop">
            <a:avLst>
              <a:gd name="adj" fmla="val 100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2030 per lo sviluppo sostenibile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4294967295"/>
          </p:nvPr>
        </p:nvSpPr>
        <p:spPr>
          <a:xfrm>
            <a:off x="6705600" y="4549775"/>
            <a:ext cx="5486400" cy="164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accent4"/>
              </a:buClr>
              <a:buSzPts val="2400"/>
            </a:pPr>
            <a:r>
              <a:rPr lang="de-DE" dirty="0">
                <a:latin typeface="Aptos" panose="020B0004020202020204" pitchFamily="34" charset="0"/>
              </a:rPr>
              <a:t>Un piano d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azione</a:t>
            </a:r>
            <a:r>
              <a:rPr lang="de-DE" dirty="0">
                <a:latin typeface="Aptos" panose="020B0004020202020204" pitchFamily="34" charset="0"/>
              </a:rPr>
              <a:t> per le persone, il pianeta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 </a:t>
            </a:r>
            <a:r>
              <a:rPr lang="de-DE" dirty="0" err="1">
                <a:latin typeface="Aptos" panose="020B0004020202020204" pitchFamily="34" charset="0"/>
              </a:rPr>
              <a:t>il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benessere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583072" y="841941"/>
            <a:ext cx="9778365" cy="93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Storia</a:t>
            </a:r>
            <a:endParaRPr sz="48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162837" y="2311052"/>
            <a:ext cx="11010379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lvl="0"/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b="1" dirty="0">
                <a:latin typeface="Aptos" panose="020B0004020202020204" pitchFamily="34" charset="0"/>
              </a:rPr>
              <a:t>L</a:t>
            </a:r>
            <a:r>
              <a:rPr lang="mr-IN" sz="2600" b="1" dirty="0">
                <a:latin typeface="Aptos" panose="020B0004020202020204" pitchFamily="34" charset="0"/>
              </a:rPr>
              <a:t>’</a:t>
            </a:r>
            <a:r>
              <a:rPr lang="de-DE" sz="2600" b="1" dirty="0">
                <a:latin typeface="Aptos" panose="020B0004020202020204" pitchFamily="34" charset="0"/>
              </a:rPr>
              <a:t>Agenda 2030 per lo sviluppo sostenibile</a:t>
            </a:r>
            <a:r>
              <a:rPr lang="de-DE" sz="2600" dirty="0">
                <a:latin typeface="Aptos" panose="020B0004020202020204" pitchFamily="34" charset="0"/>
              </a:rPr>
              <a:t>, adottata </a:t>
            </a:r>
            <a:r>
              <a:rPr lang="de-DE" sz="2600" b="1" dirty="0">
                <a:latin typeface="Aptos" panose="020B0004020202020204" pitchFamily="34" charset="0"/>
              </a:rPr>
              <a:t>nel 2015 </a:t>
            </a:r>
            <a:r>
              <a:rPr lang="de-DE" sz="2600" dirty="0">
                <a:latin typeface="Aptos" panose="020B0004020202020204" pitchFamily="34" charset="0"/>
              </a:rPr>
              <a:t>da tutti gli Stati membri delle Nazioni Unite, offre un </a:t>
            </a:r>
            <a:r>
              <a:rPr lang="de-DE" sz="2600" b="1" dirty="0">
                <a:latin typeface="Aptos" panose="020B0004020202020204" pitchFamily="34" charset="0"/>
              </a:rPr>
              <a:t>progetto comune per la pace e il benessere </a:t>
            </a:r>
            <a:r>
              <a:rPr lang="de-DE" sz="2600" dirty="0">
                <a:latin typeface="Aptos" panose="020B0004020202020204" pitchFamily="34" charset="0"/>
              </a:rPr>
              <a:t>delle persone e del pianeta, ora e in futuro. 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2"/>
          </p:nvPr>
        </p:nvSpPr>
        <p:spPr>
          <a:xfrm>
            <a:off x="6128046" y="4312378"/>
            <a:ext cx="5501640" cy="254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sz="2400" dirty="0">
                <a:solidFill>
                  <a:srgbClr val="4D4D4D"/>
                </a:solidFill>
                <a:latin typeface="Aptos" panose="020B0004020202020204" pitchFamily="34" charset="0"/>
              </a:rPr>
              <a:t>Al centro vi sono i</a:t>
            </a:r>
            <a:r>
              <a:rPr lang="de-DE" sz="2400" b="1" dirty="0">
                <a:solidFill>
                  <a:srgbClr val="4D4D4D"/>
                </a:solidFill>
                <a:latin typeface="Aptos" panose="020B0004020202020204" pitchFamily="34" charset="0"/>
              </a:rPr>
              <a:t> 17 obiettivi di sviluppo sostenibile (SDG)</a:t>
            </a:r>
            <a:r>
              <a:rPr lang="de-DE" sz="2400" dirty="0">
                <a:solidFill>
                  <a:srgbClr val="4D4D4D"/>
                </a:solidFill>
                <a:latin typeface="Aptos" panose="020B0004020202020204" pitchFamily="34" charset="0"/>
              </a:rPr>
              <a:t>, che rappresentano un </a:t>
            </a:r>
            <a:r>
              <a:rPr lang="de-DE" sz="2400" b="1" dirty="0">
                <a:solidFill>
                  <a:srgbClr val="4D4D4D"/>
                </a:solidFill>
                <a:latin typeface="Aptos" panose="020B0004020202020204" pitchFamily="34" charset="0"/>
              </a:rPr>
              <a:t>appello urgente all</a:t>
            </a:r>
            <a:r>
              <a:rPr lang="mr-IN" sz="2400" b="1" dirty="0">
                <a:solidFill>
                  <a:srgbClr val="4D4D4D"/>
                </a:solidFill>
                <a:latin typeface="Aptos" panose="020B0004020202020204" pitchFamily="34" charset="0"/>
              </a:rPr>
              <a:t>’</a:t>
            </a:r>
            <a:r>
              <a:rPr lang="de-DE" sz="2400" b="1" dirty="0" err="1">
                <a:solidFill>
                  <a:srgbClr val="4D4D4D"/>
                </a:solidFill>
                <a:latin typeface="Aptos" panose="020B0004020202020204" pitchFamily="34" charset="0"/>
              </a:rPr>
              <a:t>azione</a:t>
            </a:r>
            <a:r>
              <a:rPr lang="de-DE" sz="2400" b="1" dirty="0">
                <a:solidFill>
                  <a:srgbClr val="4D4D4D"/>
                </a:solidFill>
                <a:latin typeface="Aptos" panose="020B0004020202020204" pitchFamily="34" charset="0"/>
              </a:rPr>
              <a:t> da parte di tutti i </a:t>
            </a:r>
            <a:r>
              <a:rPr lang="de-DE" sz="2400" b="1" dirty="0" err="1">
                <a:solidFill>
                  <a:srgbClr val="4D4D4D"/>
                </a:solidFill>
                <a:latin typeface="Aptos" panose="020B0004020202020204" pitchFamily="34" charset="0"/>
              </a:rPr>
              <a:t>paesi</a:t>
            </a:r>
            <a:r>
              <a:rPr lang="de-DE" sz="2400" b="1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4D4D4D"/>
                </a:solidFill>
                <a:latin typeface="Aptos" panose="020B0004020202020204" pitchFamily="34" charset="0"/>
              </a:rPr>
              <a:t>nell</a:t>
            </a:r>
            <a:r>
              <a:rPr lang="mr-IN" sz="2400" dirty="0">
                <a:solidFill>
                  <a:srgbClr val="4D4D4D"/>
                </a:solidFill>
                <a:latin typeface="Aptos" panose="020B0004020202020204" pitchFamily="34" charset="0"/>
              </a:rPr>
              <a:t>’</a:t>
            </a:r>
            <a:r>
              <a:rPr lang="de-DE" sz="2400" dirty="0" err="1">
                <a:solidFill>
                  <a:srgbClr val="4D4D4D"/>
                </a:solidFill>
                <a:latin typeface="Aptos" panose="020B0004020202020204" pitchFamily="34" charset="0"/>
              </a:rPr>
              <a:t>ambito</a:t>
            </a:r>
            <a:r>
              <a:rPr lang="de-DE" sz="2400" dirty="0">
                <a:solidFill>
                  <a:srgbClr val="4D4D4D"/>
                </a:solidFill>
                <a:latin typeface="Aptos" panose="020B0004020202020204" pitchFamily="34" charset="0"/>
              </a:rPr>
              <a:t> di un partenariato globale.</a:t>
            </a:r>
          </a:p>
        </p:txBody>
      </p:sp>
      <p:pic>
        <p:nvPicPr>
          <p:cNvPr id="251" name="Google Shape;251;p39"/>
          <p:cNvPicPr preferRelativeResize="0"/>
          <p:nvPr/>
        </p:nvPicPr>
        <p:blipFill rotWithShape="1">
          <a:blip r:embed="rId3">
            <a:alphaModFix/>
          </a:blip>
          <a:srcRect l="2900"/>
          <a:stretch/>
        </p:blipFill>
        <p:spPr>
          <a:xfrm>
            <a:off x="-1" y="4546948"/>
            <a:ext cx="5970239" cy="2311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594359" y="1028507"/>
            <a:ext cx="6787747" cy="69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Storia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594359" y="2281917"/>
            <a:ext cx="4841937" cy="446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0">
              <a:lnSpc>
                <a:spcPct val="120000"/>
              </a:lnSpc>
            </a:pP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Gli SDG si basano su decenni di lavoro svolto dai paesi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e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dall</a:t>
            </a:r>
            <a:r>
              <a:rPr lang="mr-IN" sz="1800" dirty="0">
                <a:solidFill>
                  <a:srgbClr val="4D4D4D"/>
                </a:solidFill>
                <a:latin typeface="Aptos" panose="020B0004020202020204" pitchFamily="34" charset="0"/>
              </a:rPr>
              <a:t>’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ONU:</a:t>
            </a:r>
          </a:p>
          <a:p>
            <a:pPr marL="5715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4D4D4D"/>
                </a:solidFill>
                <a:latin typeface="Aptos" panose="020B0004020202020204" pitchFamily="34" charset="0"/>
              </a:rPr>
              <a:t>Nel 1992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</a:rPr>
              <a:t>, </a:t>
            </a:r>
            <a:r>
              <a:rPr lang="de-DE" sz="1600" dirty="0">
                <a:solidFill>
                  <a:srgbClr val="4D4D4D"/>
                </a:solidFill>
                <a:latin typeface="Aptos" panose="020B0004020202020204" pitchFamily="34" charset="0"/>
              </a:rPr>
              <a:t>più di 178 paesi 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</a:rPr>
              <a:t>hanno </a:t>
            </a:r>
            <a:r>
              <a:rPr lang="de-DE" sz="1600" b="0" dirty="0" err="1">
                <a:solidFill>
                  <a:srgbClr val="4D4D4D"/>
                </a:solidFill>
                <a:latin typeface="Aptos" panose="020B0004020202020204" pitchFamily="34" charset="0"/>
              </a:rPr>
              <a:t>approvato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  <a:hlinkClick r:id="rId3"/>
              </a:rPr>
              <a:t>l</a:t>
            </a:r>
            <a:r>
              <a:rPr lang="mr-IN" sz="1600" b="0" dirty="0">
                <a:solidFill>
                  <a:srgbClr val="4D4D4D"/>
                </a:solidFill>
                <a:latin typeface="Aptos" panose="020B0004020202020204" pitchFamily="34" charset="0"/>
                <a:hlinkClick r:id="rId3"/>
              </a:rPr>
              <a:t>’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  <a:hlinkClick r:id="rId3"/>
              </a:rPr>
              <a:t>Agenda 21 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</a:rPr>
              <a:t>al 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  <a:hlinkClick r:id="rId4"/>
              </a:rPr>
              <a:t>Vertice della Terra 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</a:rPr>
              <a:t>di Rio de Janeiro.</a:t>
            </a:r>
          </a:p>
          <a:p>
            <a:pPr marL="5715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4D4D4D"/>
                </a:solidFill>
                <a:latin typeface="Aptos" panose="020B0004020202020204" pitchFamily="34" charset="0"/>
              </a:rPr>
              <a:t>Nel 1997 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</a:rPr>
              <a:t>è stato adottato il Protocollo di Kyoto.</a:t>
            </a:r>
          </a:p>
          <a:p>
            <a:pPr marL="5715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4D4D4D"/>
                </a:solidFill>
                <a:latin typeface="Aptos" panose="020B0004020202020204" pitchFamily="34" charset="0"/>
              </a:rPr>
              <a:t>Nel 2000 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</a:rPr>
              <a:t>il Vertice del Millennio ha portato all</a:t>
            </a:r>
            <a:r>
              <a:rPr lang="mr-IN" sz="1600" b="0" dirty="0">
                <a:solidFill>
                  <a:srgbClr val="4D4D4D"/>
                </a:solidFill>
                <a:latin typeface="Aptos" panose="020B0004020202020204" pitchFamily="34" charset="0"/>
              </a:rPr>
              <a:t>’</a:t>
            </a:r>
            <a:r>
              <a:rPr lang="de-DE" sz="1600" b="0" dirty="0" err="1">
                <a:solidFill>
                  <a:srgbClr val="4D4D4D"/>
                </a:solidFill>
                <a:latin typeface="Aptos" panose="020B0004020202020204" pitchFamily="34" charset="0"/>
              </a:rPr>
              <a:t>elaborazione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</a:rPr>
              <a:t> di otto 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  <a:hlinkClick r:id="rId5"/>
              </a:rPr>
              <a:t>Obiettivi di Sviluppo del Millennio (MDG) </a:t>
            </a:r>
            <a:r>
              <a:rPr lang="de-DE" sz="1600" b="0" dirty="0">
                <a:solidFill>
                  <a:srgbClr val="4D4D4D"/>
                </a:solidFill>
                <a:latin typeface="Aptos" panose="020B0004020202020204" pitchFamily="34" charset="0"/>
              </a:rPr>
              <a:t>per ridurre la povertà estrema entro il 2015.</a:t>
            </a:r>
          </a:p>
        </p:txBody>
      </p:sp>
      <p:sp>
        <p:nvSpPr>
          <p:cNvPr id="259" name="Google Shape;259;p40"/>
          <p:cNvSpPr txBox="1"/>
          <p:nvPr/>
        </p:nvSpPr>
        <p:spPr>
          <a:xfrm>
            <a:off x="5769696" y="2281918"/>
            <a:ext cx="4841937" cy="434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lvl="0" indent="-342900"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1600" b="1" dirty="0">
                <a:solidFill>
                  <a:srgbClr val="4D4D4D"/>
                </a:solidFill>
                <a:latin typeface="Aptos" panose="020B0004020202020204" pitchFamily="34" charset="0"/>
              </a:rPr>
              <a:t>Nel 2012, </a:t>
            </a:r>
            <a:r>
              <a:rPr lang="de-DE" sz="1600" dirty="0">
                <a:solidFill>
                  <a:srgbClr val="4D4D4D"/>
                </a:solidFill>
                <a:latin typeface="Aptos" panose="020B0004020202020204" pitchFamily="34" charset="0"/>
              </a:rPr>
              <a:t>alla </a:t>
            </a:r>
            <a:r>
              <a:rPr lang="de-DE" sz="1600" dirty="0">
                <a:solidFill>
                  <a:srgbClr val="4D4D4D"/>
                </a:solidFill>
                <a:latin typeface="Aptos" panose="020B0004020202020204" pitchFamily="34" charset="0"/>
                <a:hlinkClick r:id="rId6"/>
              </a:rPr>
              <a:t>Conferenza delle Nazioni Unite sullo sviluppo sostenibile (Rio+20), </a:t>
            </a:r>
            <a:r>
              <a:rPr lang="de-DE" sz="1600" dirty="0">
                <a:solidFill>
                  <a:srgbClr val="4D4D4D"/>
                </a:solidFill>
                <a:latin typeface="Aptos" panose="020B0004020202020204" pitchFamily="34" charset="0"/>
              </a:rPr>
              <a:t>gli Stati membri hanno deciso di avviare un processo per lo sviluppo di una serie di SDG.</a:t>
            </a:r>
          </a:p>
          <a:p>
            <a:pPr marL="571500" lvl="0" indent="-342900"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1600" b="1" dirty="0">
                <a:solidFill>
                  <a:srgbClr val="4D4D4D"/>
                </a:solidFill>
                <a:latin typeface="Aptos" panose="020B0004020202020204" pitchFamily="34" charset="0"/>
              </a:rPr>
              <a:t>Nel 2013 </a:t>
            </a:r>
            <a:r>
              <a:rPr lang="de-DE" sz="1600" dirty="0">
                <a:solidFill>
                  <a:srgbClr val="4D4D4D"/>
                </a:solidFill>
                <a:latin typeface="Aptos" panose="020B0004020202020204" pitchFamily="34" charset="0"/>
              </a:rPr>
              <a:t>l</a:t>
            </a:r>
            <a:r>
              <a:rPr lang="mr-IN" sz="1600" dirty="0">
                <a:solidFill>
                  <a:srgbClr val="4D4D4D"/>
                </a:solidFill>
                <a:latin typeface="Aptos" panose="020B0004020202020204" pitchFamily="34" charset="0"/>
              </a:rPr>
              <a:t>’</a:t>
            </a:r>
            <a:r>
              <a:rPr lang="de-DE" sz="1600" dirty="0" err="1">
                <a:solidFill>
                  <a:srgbClr val="4D4D4D"/>
                </a:solidFill>
                <a:latin typeface="Aptos" panose="020B0004020202020204" pitchFamily="34" charset="0"/>
              </a:rPr>
              <a:t>Assemblea</a:t>
            </a:r>
            <a:r>
              <a:rPr lang="de-DE" sz="1600" dirty="0">
                <a:solidFill>
                  <a:srgbClr val="4D4D4D"/>
                </a:solidFill>
                <a:latin typeface="Aptos" panose="020B0004020202020204" pitchFamily="34" charset="0"/>
              </a:rPr>
              <a:t> Generale ha istituito un </a:t>
            </a:r>
            <a:r>
              <a:rPr lang="de-DE" sz="1600" dirty="0">
                <a:solidFill>
                  <a:srgbClr val="4D4D4D"/>
                </a:solidFill>
                <a:latin typeface="Aptos" panose="020B0004020202020204" pitchFamily="34" charset="0"/>
                <a:hlinkClick r:id="rId7"/>
              </a:rPr>
              <a:t>gruppo di lavoro aperto</a:t>
            </a:r>
            <a:r>
              <a:rPr lang="de-DE" sz="1600" dirty="0">
                <a:solidFill>
                  <a:srgbClr val="4D4D4D"/>
                </a:solidFill>
                <a:latin typeface="Aptos" panose="020B0004020202020204" pitchFamily="34" charset="0"/>
              </a:rPr>
              <a:t> composto da 30 membri per elaborare una proposta sugli SDG.</a:t>
            </a:r>
            <a:endParaRPr sz="1600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>
            <a:off x="4020671" y="5381604"/>
            <a:ext cx="21920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2015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754197" y="-81419"/>
            <a:ext cx="5990154" cy="220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/>
          <a:p>
            <a:pPr marL="228600" lvl="0" indent="0"/>
            <a:r>
              <a:rPr lang="de-DE" sz="2800" dirty="0">
                <a:solidFill>
                  <a:srgbClr val="4D4D4D"/>
                </a:solidFill>
                <a:latin typeface="Aptos" panose="020B0004020202020204" pitchFamily="34" charset="0"/>
              </a:rPr>
              <a:t>Nel </a:t>
            </a:r>
            <a:r>
              <a:rPr lang="de-DE" sz="2800" b="1" dirty="0">
                <a:solidFill>
                  <a:srgbClr val="4D4D4D"/>
                </a:solidFill>
                <a:latin typeface="Aptos" panose="020B0004020202020204" pitchFamily="34" charset="0"/>
              </a:rPr>
              <a:t>gennaio 2015 </a:t>
            </a:r>
            <a:r>
              <a:rPr lang="de-DE" sz="2800" dirty="0">
                <a:solidFill>
                  <a:srgbClr val="4D4D4D"/>
                </a:solidFill>
                <a:latin typeface="Aptos" panose="020B0004020202020204" pitchFamily="34" charset="0"/>
              </a:rPr>
              <a:t>l</a:t>
            </a:r>
            <a:r>
              <a:rPr lang="mr-IN" sz="2800" dirty="0">
                <a:solidFill>
                  <a:srgbClr val="4D4D4D"/>
                </a:solidFill>
                <a:latin typeface="Aptos" panose="020B0004020202020204" pitchFamily="34" charset="0"/>
              </a:rPr>
              <a:t>’</a:t>
            </a:r>
            <a:r>
              <a:rPr lang="de-DE" sz="2800" dirty="0" err="1">
                <a:solidFill>
                  <a:srgbClr val="4D4D4D"/>
                </a:solidFill>
                <a:latin typeface="Aptos" panose="020B0004020202020204" pitchFamily="34" charset="0"/>
              </a:rPr>
              <a:t>Assemblea</a:t>
            </a:r>
            <a:r>
              <a:rPr lang="de-DE" sz="2800" dirty="0">
                <a:solidFill>
                  <a:srgbClr val="4D4D4D"/>
                </a:solidFill>
                <a:latin typeface="Aptos" panose="020B0004020202020204" pitchFamily="34" charset="0"/>
              </a:rPr>
              <a:t> generale ha avviato i </a:t>
            </a:r>
            <a:r>
              <a:rPr lang="de-DE" sz="2800" dirty="0" err="1">
                <a:solidFill>
                  <a:srgbClr val="4D4D4D"/>
                </a:solidFill>
                <a:latin typeface="Aptos" panose="020B0004020202020204" pitchFamily="34" charset="0"/>
              </a:rPr>
              <a:t>negoziati</a:t>
            </a:r>
            <a:r>
              <a:rPr lang="de-DE" sz="28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800" dirty="0">
                <a:solidFill>
                  <a:srgbClr val="4D4D4D"/>
                </a:solidFill>
                <a:latin typeface="Aptos" panose="020B0004020202020204" pitchFamily="34" charset="0"/>
                <a:hlinkClick r:id="rId3"/>
              </a:rPr>
              <a:t>sull</a:t>
            </a:r>
            <a:r>
              <a:rPr lang="mr-IN" sz="2800" dirty="0">
                <a:solidFill>
                  <a:srgbClr val="4D4D4D"/>
                </a:solidFill>
                <a:latin typeface="Aptos" panose="020B0004020202020204" pitchFamily="34" charset="0"/>
                <a:hlinkClick r:id="rId3"/>
              </a:rPr>
              <a:t>’</a:t>
            </a:r>
            <a:r>
              <a:rPr lang="de-DE" sz="2800" dirty="0">
                <a:solidFill>
                  <a:srgbClr val="4D4D4D"/>
                </a:solidFill>
                <a:latin typeface="Aptos" panose="020B0004020202020204" pitchFamily="34" charset="0"/>
                <a:hlinkClick r:id="rId3"/>
              </a:rPr>
              <a:t>agenda per lo sviluppo post-2015</a:t>
            </a:r>
            <a:r>
              <a:rPr lang="de-DE" sz="2800" dirty="0">
                <a:solidFill>
                  <a:srgbClr val="4D4D4D"/>
                </a:solidFill>
                <a:latin typeface="Aptos" panose="020B0004020202020204" pitchFamily="34" charset="0"/>
              </a:rPr>
              <a:t>. </a:t>
            </a:r>
            <a:endParaRPr sz="28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2"/>
          </p:nvPr>
        </p:nvSpPr>
        <p:spPr>
          <a:xfrm>
            <a:off x="6819509" y="175364"/>
            <a:ext cx="4867276" cy="55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228600" lvl="0" indent="0"/>
            <a:r>
              <a:rPr lang="de-DE" sz="2800" b="1" dirty="0">
                <a:solidFill>
                  <a:srgbClr val="4D4D4D"/>
                </a:solidFill>
                <a:latin typeface="Aptos" panose="020B0004020202020204" pitchFamily="34" charset="0"/>
              </a:rPr>
              <a:t>Il 2015 è stato un anno fondamentale per il multilateralismo </a:t>
            </a:r>
            <a:r>
              <a:rPr lang="de-DE" sz="2800" dirty="0">
                <a:solidFill>
                  <a:srgbClr val="4D4D4D"/>
                </a:solidFill>
                <a:latin typeface="Aptos" panose="020B0004020202020204" pitchFamily="34" charset="0"/>
              </a:rPr>
              <a:t>e la politica internazionale, durante il quale sono stati adottati</a:t>
            </a:r>
            <a:r>
              <a:rPr lang="de-DE" sz="2800" b="1" dirty="0">
                <a:solidFill>
                  <a:srgbClr val="4D4D4D"/>
                </a:solidFill>
                <a:latin typeface="Aptos" panose="020B0004020202020204" pitchFamily="34" charset="0"/>
              </a:rPr>
              <a:t> diversi accordi importanti</a:t>
            </a:r>
            <a:r>
              <a:rPr lang="de-DE" sz="2800" dirty="0">
                <a:solidFill>
                  <a:srgbClr val="4D4D4D"/>
                </a:solidFill>
                <a:latin typeface="Aptos" panose="020B0004020202020204" pitchFamily="34" charset="0"/>
              </a:rPr>
              <a:t>, tra cui</a:t>
            </a:r>
            <a:endParaRPr sz="2800" i="0" u="sng" strike="noStrike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sz="2800" u="sng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sz="2800" b="0" i="0" u="sng" strike="noStrike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>
              <a:lnSpc>
                <a:spcPct val="110000"/>
              </a:lnSpc>
            </a:pPr>
            <a:r>
              <a:rPr lang="de-DE" sz="2800" b="1" u="sng" dirty="0">
                <a:solidFill>
                  <a:srgbClr val="00ADEF"/>
                </a:solidFill>
                <a:latin typeface="Aptos" panose="020B0004020202020204" pitchFamily="34" charset="0"/>
                <a:hlinkClick r:id="rId4"/>
              </a:rPr>
              <a:t>Accordo di Parigi sul clima (dicembre 2015)</a:t>
            </a:r>
            <a:endParaRPr sz="2800" dirty="0">
              <a:latin typeface="Aptos" panose="020B0004020202020204" pitchFamily="34" charset="0"/>
            </a:endParaRPr>
          </a:p>
        </p:txBody>
      </p:sp>
      <p:sp>
        <p:nvSpPr>
          <p:cNvPr id="267" name="Google Shape;267;p41"/>
          <p:cNvSpPr/>
          <p:nvPr/>
        </p:nvSpPr>
        <p:spPr>
          <a:xfrm>
            <a:off x="3081219" y="2187906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1"/>
          <p:cNvSpPr txBox="1"/>
          <p:nvPr/>
        </p:nvSpPr>
        <p:spPr>
          <a:xfrm>
            <a:off x="754197" y="3469709"/>
            <a:ext cx="5593497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>
              <a:lnSpc>
                <a:spcPct val="90000"/>
              </a:lnSpc>
              <a:buSzPts val="2800"/>
            </a:pPr>
            <a:r>
              <a:rPr lang="de-DE" sz="2800" b="1" dirty="0">
                <a:solidFill>
                  <a:srgbClr val="4D4D4D"/>
                </a:solidFill>
                <a:latin typeface="Aptos" panose="020B0004020202020204" pitchFamily="34" charset="0"/>
              </a:rPr>
              <a:t>l</a:t>
            </a:r>
            <a:r>
              <a:rPr lang="mr-IN" sz="2800" b="1" dirty="0">
                <a:solidFill>
                  <a:srgbClr val="4D4D4D"/>
                </a:solidFill>
                <a:latin typeface="Aptos" panose="020B0004020202020204" pitchFamily="34" charset="0"/>
              </a:rPr>
              <a:t>’</a:t>
            </a:r>
            <a:r>
              <a:rPr lang="de-DE" sz="2800" b="1" dirty="0" err="1">
                <a:solidFill>
                  <a:srgbClr val="4D4D4D"/>
                </a:solidFill>
                <a:latin typeface="Aptos" panose="020B0004020202020204" pitchFamily="34" charset="0"/>
              </a:rPr>
              <a:t>adozione</a:t>
            </a:r>
            <a:r>
              <a:rPr lang="de-DE" sz="2800" b="1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800" b="1" dirty="0">
                <a:solidFill>
                  <a:srgbClr val="4D4D4D"/>
                </a:solidFill>
                <a:latin typeface="Aptos" panose="020B0004020202020204" pitchFamily="34" charset="0"/>
                <a:hlinkClick r:id="rId5"/>
              </a:rPr>
              <a:t>dell</a:t>
            </a:r>
            <a:r>
              <a:rPr lang="mr-IN" sz="2800" b="1" dirty="0">
                <a:solidFill>
                  <a:srgbClr val="4D4D4D"/>
                </a:solidFill>
                <a:latin typeface="Aptos" panose="020B0004020202020204" pitchFamily="34" charset="0"/>
                <a:hlinkClick r:id="rId5"/>
              </a:rPr>
              <a:t>’</a:t>
            </a:r>
            <a:r>
              <a:rPr lang="de-DE" sz="2800" b="1" dirty="0">
                <a:solidFill>
                  <a:srgbClr val="4D4D4D"/>
                </a:solidFill>
                <a:latin typeface="Aptos" panose="020B0004020202020204" pitchFamily="34" charset="0"/>
                <a:hlinkClick r:id="rId5"/>
              </a:rPr>
              <a:t>Agenda 2030 per lo sviluppo sostenibile </a:t>
            </a:r>
            <a:r>
              <a:rPr lang="de-DE" sz="2800" b="1" dirty="0">
                <a:solidFill>
                  <a:srgbClr val="4D4D4D"/>
                </a:solidFill>
                <a:latin typeface="Aptos" panose="020B0004020202020204" pitchFamily="34" charset="0"/>
              </a:rPr>
              <a:t>con</a:t>
            </a:r>
            <a:r>
              <a:rPr lang="de-DE" sz="2800" b="1" dirty="0">
                <a:solidFill>
                  <a:srgbClr val="4D4D4D"/>
                </a:solidFill>
                <a:latin typeface="Aptos" panose="020B0004020202020204" pitchFamily="34" charset="0"/>
                <a:hlinkClick r:id="rId6"/>
              </a:rPr>
              <a:t> 17 obiettivi di sviluppo sostenibile (SDG)</a:t>
            </a:r>
            <a:r>
              <a:rPr lang="de-DE" sz="2800" b="1" dirty="0">
                <a:solidFill>
                  <a:srgbClr val="4D4D4D"/>
                </a:solidFill>
                <a:latin typeface="Aptos" panose="020B0004020202020204" pitchFamily="34" charset="0"/>
              </a:rPr>
              <a:t>.</a:t>
            </a:r>
            <a:endParaRPr sz="2800" b="1" i="0" u="none" strike="noStrike" cap="none" dirty="0">
              <a:solidFill>
                <a:srgbClr val="4D4D4D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9" name="Google Shape;269;p41"/>
          <p:cNvSpPr/>
          <p:nvPr/>
        </p:nvSpPr>
        <p:spPr>
          <a:xfrm>
            <a:off x="8397778" y="3469709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sz="5100" dirty="0">
                <a:latin typeface="Aptos Serif" panose="02020604070405020304" pitchFamily="18" charset="0"/>
                <a:cs typeface="Aptos Serif" panose="02020604070405020304" pitchFamily="18" charset="0"/>
              </a:rPr>
              <a:t>Obiettivi (</a:t>
            </a:r>
            <a:r>
              <a:rPr lang="de-DE" sz="51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inter</a:t>
            </a:r>
            <a:r>
              <a:rPr lang="de-DE" sz="5100" dirty="0">
                <a:latin typeface="Aptos Serif" panose="02020604070405020304" pitchFamily="18" charset="0"/>
                <a:cs typeface="Aptos Serif" panose="02020604070405020304" pitchFamily="18" charset="0"/>
              </a:rPr>
              <a:t>)nazionali per lo sviluppo sostenibile: SDG </a:t>
            </a:r>
            <a:endParaRPr sz="51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4294967295"/>
          </p:nvPr>
        </p:nvSpPr>
        <p:spPr>
          <a:xfrm>
            <a:off x="6705600" y="4568825"/>
            <a:ext cx="5486400" cy="164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accent4"/>
              </a:buClr>
              <a:buSzPts val="2400"/>
            </a:pPr>
            <a:r>
              <a:rPr lang="de-DE" dirty="0">
                <a:latin typeface="Aptos" panose="020B0004020202020204" pitchFamily="34" charset="0"/>
              </a:rPr>
              <a:t>17 obiettivi di sviluppo sostenibile 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594359" y="347227"/>
            <a:ext cx="8644234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- Parte 1: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Fondamenti della sostenibilità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7135708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lnSpcReduction="10000"/>
          </a:bodyPr>
          <a:lstStyle/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Introduzione alla sostenibilità</a:t>
            </a:r>
          </a:p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Introduzione al cambiamento climatico</a:t>
            </a:r>
          </a:p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Agenda 2030</a:t>
            </a:r>
          </a:p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Obiettivi (</a:t>
            </a:r>
            <a:r>
              <a:rPr lang="de-DE" dirty="0" err="1">
                <a:latin typeface="Aptos" panose="020B0004020202020204" pitchFamily="34" charset="0"/>
              </a:rPr>
              <a:t>inter</a:t>
            </a:r>
            <a:r>
              <a:rPr lang="de-DE" dirty="0">
                <a:latin typeface="Aptos" panose="020B0004020202020204" pitchFamily="34" charset="0"/>
              </a:rPr>
              <a:t>)nazionali per lo sviluppo sostenibile: SDG </a:t>
            </a:r>
          </a:p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Introduzione </a:t>
            </a:r>
            <a:r>
              <a:rPr lang="de-DE" dirty="0" err="1">
                <a:latin typeface="Aptos" panose="020B0004020202020204" pitchFamily="34" charset="0"/>
              </a:rPr>
              <a:t>agli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mr-IN" dirty="0">
                <a:latin typeface="Aptos" panose="020B0004020202020204" pitchFamily="34" charset="0"/>
              </a:rPr>
              <a:t>"</a:t>
            </a:r>
            <a:r>
              <a:rPr lang="de-DE" dirty="0" err="1">
                <a:latin typeface="Aptos" panose="020B0004020202020204" pitchFamily="34" charset="0"/>
              </a:rPr>
              <a:t>appalti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sostenibili</a:t>
            </a:r>
            <a:r>
              <a:rPr lang="mr-IN" dirty="0">
                <a:latin typeface="Aptos" panose="020B0004020202020204" pitchFamily="34" charset="0"/>
              </a:rPr>
              <a:t>"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6307596" y="3661176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17 SDG e 169 obiettivi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l="7836" b="1431"/>
          <a:stretch/>
        </p:blipFill>
        <p:spPr>
          <a:xfrm>
            <a:off x="0" y="910864"/>
            <a:ext cx="7954027" cy="421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/>
          <p:nvPr/>
        </p:nvSpPr>
        <p:spPr>
          <a:xfrm>
            <a:off x="5949860" y="847502"/>
            <a:ext cx="1806773" cy="3925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b="1" dirty="0">
                <a:solidFill>
                  <a:schemeClr val="lt1"/>
                </a:solidFill>
                <a:latin typeface="Aptos" panose="020B0004020202020204" pitchFamily="34" charset="0"/>
              </a:rPr>
              <a:t>ECONOMICO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3" name="Google Shape;283;p43"/>
          <p:cNvSpPr/>
          <p:nvPr/>
        </p:nvSpPr>
        <p:spPr>
          <a:xfrm>
            <a:off x="6778666" y="2368084"/>
            <a:ext cx="1352811" cy="23799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SOCIALE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4" name="Google Shape;284;p43"/>
          <p:cNvSpPr/>
          <p:nvPr/>
        </p:nvSpPr>
        <p:spPr>
          <a:xfrm>
            <a:off x="6778666" y="4235885"/>
            <a:ext cx="1889345" cy="28601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b="1" dirty="0">
                <a:solidFill>
                  <a:schemeClr val="lt1"/>
                </a:solidFill>
                <a:latin typeface="Aptos" panose="020B0004020202020204" pitchFamily="34" charset="0"/>
              </a:rPr>
              <a:t>AMBIENTE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>
            <a:spLocks noGrp="1"/>
          </p:cNvSpPr>
          <p:nvPr>
            <p:ph type="title"/>
          </p:nvPr>
        </p:nvSpPr>
        <p:spPr>
          <a:xfrm>
            <a:off x="6318874" y="3499675"/>
            <a:ext cx="56700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Cosa sono gli SDG?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0" name="Google Shape;290;p44"/>
          <p:cNvSpPr txBox="1">
            <a:spLocks noGrp="1"/>
          </p:cNvSpPr>
          <p:nvPr>
            <p:ph type="body" idx="1"/>
          </p:nvPr>
        </p:nvSpPr>
        <p:spPr>
          <a:xfrm>
            <a:off x="228104" y="630877"/>
            <a:ext cx="6586055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Gli SDG sono gli </a:t>
            </a:r>
            <a:r>
              <a:rPr lang="de-DE" sz="2400" b="1" dirty="0">
                <a:solidFill>
                  <a:schemeClr val="dk1"/>
                </a:solidFill>
                <a:latin typeface="Aptos" panose="020B0004020202020204" pitchFamily="34" charset="0"/>
              </a:rPr>
              <a:t>obiettivi di sviluppo sostenibile delle Nazioni Unite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Comprendono</a:t>
            </a:r>
            <a:r>
              <a:rPr lang="de-DE" sz="2400" b="1" dirty="0">
                <a:solidFill>
                  <a:schemeClr val="dk1"/>
                </a:solidFill>
                <a:latin typeface="Aptos" panose="020B0004020202020204" pitchFamily="34" charset="0"/>
              </a:rPr>
              <a:t> 17 obiettivi tematici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, a loro volta suddivisi in</a:t>
            </a:r>
            <a:r>
              <a:rPr lang="de-DE" sz="2400" b="1" dirty="0">
                <a:solidFill>
                  <a:schemeClr val="dk1"/>
                </a:solidFill>
                <a:latin typeface="Aptos" panose="020B0004020202020204" pitchFamily="34" charset="0"/>
              </a:rPr>
              <a:t> 169 sotto-obiettivi 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che esprimono obiettivi quantitativi. </a:t>
            </a:r>
            <a:r>
              <a:rPr lang="de-DE" sz="2400" b="1" dirty="0">
                <a:solidFill>
                  <a:schemeClr val="dk1"/>
                </a:solidFill>
                <a:latin typeface="Aptos" panose="020B0004020202020204" pitchFamily="34" charset="0"/>
              </a:rPr>
              <a:t>Misurabili con 230 potenziali indicatori.</a:t>
            </a:r>
            <a:endParaRPr lang="de-DE" sz="24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sz="2400" b="1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Gli obiettivi sono stati sottoscritti da</a:t>
            </a:r>
            <a:r>
              <a:rPr lang="de-DE" sz="2400" b="1" dirty="0">
                <a:solidFill>
                  <a:schemeClr val="dk1"/>
                </a:solidFill>
                <a:latin typeface="Aptos" panose="020B0004020202020204" pitchFamily="34" charset="0"/>
              </a:rPr>
              <a:t> 193 paesi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sz="2400" b="1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dk1"/>
                </a:solidFill>
                <a:latin typeface="Aptos" panose="020B0004020202020204" pitchFamily="34" charset="0"/>
              </a:rPr>
              <a:t>Sostituiscono 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</a:rPr>
              <a:t>gli Obiettivi di Sviluppo del Millennio, che erano in vigore dal 2000 al 2015.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>
            <a:spLocks noGrp="1"/>
          </p:cNvSpPr>
          <p:nvPr>
            <p:ph type="title"/>
          </p:nvPr>
        </p:nvSpPr>
        <p:spPr>
          <a:xfrm>
            <a:off x="594348" y="189575"/>
            <a:ext cx="79656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Quali sono le caratteristiche degli SDG?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6" name="Google Shape;296;p45"/>
          <p:cNvSpPr txBox="1">
            <a:spLocks noGrp="1"/>
          </p:cNvSpPr>
          <p:nvPr>
            <p:ph type="body" idx="1"/>
          </p:nvPr>
        </p:nvSpPr>
        <p:spPr>
          <a:xfrm>
            <a:off x="594359" y="1975946"/>
            <a:ext cx="11217685" cy="401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lvl="0" indent="-342900">
              <a:lnSpc>
                <a:spcPct val="120000"/>
              </a:lnSpc>
              <a:buSzPct val="117646"/>
              <a:buFont typeface="Noto Sans Symbols"/>
              <a:buChar char="✔"/>
            </a:pPr>
            <a:r>
              <a:rPr lang="de-DE" sz="1600" b="0" dirty="0">
                <a:latin typeface="Aptos" panose="020B0004020202020204" pitchFamily="34" charset="0"/>
              </a:rPr>
              <a:t>Hanno una </a:t>
            </a:r>
            <a:r>
              <a:rPr lang="de-DE" sz="1600" dirty="0">
                <a:latin typeface="Aptos" panose="020B0004020202020204" pitchFamily="34" charset="0"/>
              </a:rPr>
              <a:t>dimensione globale e locale</a:t>
            </a:r>
            <a:r>
              <a:rPr lang="de-DE" sz="1600" b="0" dirty="0">
                <a:latin typeface="Aptos" panose="020B0004020202020204" pitchFamily="34" charset="0"/>
              </a:rPr>
              <a:t>. </a:t>
            </a:r>
          </a:p>
          <a:p>
            <a:pPr marL="571500" lvl="0" indent="-342900">
              <a:lnSpc>
                <a:spcPct val="120000"/>
              </a:lnSpc>
              <a:buSzPct val="117646"/>
              <a:buFont typeface="Noto Sans Symbols"/>
              <a:buChar char="✔"/>
            </a:pPr>
            <a:r>
              <a:rPr lang="de-DE" sz="1600" b="0" dirty="0">
                <a:latin typeface="Aptos" panose="020B0004020202020204" pitchFamily="34" charset="0"/>
              </a:rPr>
              <a:t>Sono </a:t>
            </a:r>
            <a:r>
              <a:rPr lang="de-DE" sz="1600" dirty="0">
                <a:latin typeface="Aptos" panose="020B0004020202020204" pitchFamily="34" charset="0"/>
              </a:rPr>
              <a:t>chiari</a:t>
            </a:r>
            <a:r>
              <a:rPr lang="de-DE" sz="1600" b="0" dirty="0">
                <a:latin typeface="Aptos" panose="020B0004020202020204" pitchFamily="34" charset="0"/>
              </a:rPr>
              <a:t>. </a:t>
            </a:r>
          </a:p>
          <a:p>
            <a:pPr marL="571500" indent="-342900">
              <a:lnSpc>
                <a:spcPct val="120000"/>
              </a:lnSpc>
              <a:buSzPct val="117646"/>
              <a:buFont typeface="Noto Sans Symbols"/>
              <a:buChar char="✔"/>
            </a:pPr>
            <a:r>
              <a:rPr lang="de-DE" sz="1600" b="0" dirty="0" err="1">
                <a:latin typeface="Aptos" panose="020B0004020202020204" pitchFamily="34" charset="0"/>
              </a:rPr>
              <a:t>Sono</a:t>
            </a:r>
            <a:r>
              <a:rPr lang="de-DE" sz="1600" b="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modulabili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impostati</a:t>
            </a:r>
            <a:r>
              <a:rPr lang="de-DE" sz="1600" dirty="0">
                <a:latin typeface="Aptos" panose="020B0004020202020204" pitchFamily="34" charset="0"/>
              </a:rPr>
              <a:t> a lungo termine</a:t>
            </a:r>
            <a:r>
              <a:rPr lang="de-DE" sz="1600" b="0" dirty="0">
                <a:latin typeface="Aptos" panose="020B0004020202020204" pitchFamily="34" charset="0"/>
              </a:rPr>
              <a:t>.</a:t>
            </a:r>
          </a:p>
          <a:p>
            <a:pPr marL="571500" lvl="0" indent="-342900">
              <a:lnSpc>
                <a:spcPct val="120000"/>
              </a:lnSpc>
              <a:buSzPct val="117646"/>
              <a:buFont typeface="Noto Sans Symbols"/>
              <a:buChar char="✔"/>
            </a:pPr>
            <a:r>
              <a:rPr lang="de-DE" sz="1600" b="0" dirty="0">
                <a:latin typeface="Aptos" panose="020B0004020202020204" pitchFamily="34" charset="0"/>
              </a:rPr>
              <a:t>Possono essere </a:t>
            </a:r>
            <a:r>
              <a:rPr lang="de-DE" sz="1600" dirty="0">
                <a:latin typeface="Aptos" panose="020B0004020202020204" pitchFamily="34" charset="0"/>
              </a:rPr>
              <a:t>adattati</a:t>
            </a:r>
            <a:r>
              <a:rPr lang="de-DE" sz="1600" b="0" dirty="0">
                <a:latin typeface="Aptos" panose="020B0004020202020204" pitchFamily="34" charset="0"/>
              </a:rPr>
              <a:t> a governi, istituzioni locali, aziende di diverse dimensioni e di diversi settori. </a:t>
            </a:r>
          </a:p>
          <a:p>
            <a:pPr marL="571500" indent="-342900">
              <a:lnSpc>
                <a:spcPct val="120000"/>
              </a:lnSpc>
              <a:buSzPct val="117646"/>
              <a:buFont typeface="Noto Sans Symbols"/>
              <a:buChar char="✔"/>
            </a:pPr>
            <a:r>
              <a:rPr lang="de-DE" sz="1600" b="0" dirty="0" err="1">
                <a:latin typeface="Aptos" panose="020B0004020202020204" pitchFamily="34" charset="0"/>
              </a:rPr>
              <a:t>Sono</a:t>
            </a:r>
            <a:r>
              <a:rPr lang="de-DE" sz="1600" b="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interdisciplinari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e</a:t>
            </a:r>
            <a:r>
              <a:rPr lang="de-DE" sz="1600" dirty="0">
                <a:latin typeface="Aptos" panose="020B0004020202020204" pitchFamily="34" charset="0"/>
              </a:rPr>
              <a:t> non orientati settorialmente</a:t>
            </a:r>
            <a:r>
              <a:rPr lang="de-DE" sz="1600" b="0" dirty="0">
                <a:latin typeface="Aptos" panose="020B0004020202020204" pitchFamily="34" charset="0"/>
              </a:rPr>
              <a:t>.</a:t>
            </a:r>
          </a:p>
          <a:p>
            <a:pPr marL="571500" lvl="0" indent="-342900">
              <a:lnSpc>
                <a:spcPct val="120000"/>
              </a:lnSpc>
              <a:buSzPct val="117646"/>
              <a:buFont typeface="Noto Sans Symbols"/>
              <a:buChar char="✔"/>
            </a:pPr>
            <a:r>
              <a:rPr lang="de-DE" sz="1600" dirty="0">
                <a:latin typeface="Aptos" panose="020B0004020202020204" pitchFamily="34" charset="0"/>
              </a:rPr>
              <a:t>Definiscono le responsabilità settoriali </a:t>
            </a:r>
            <a:r>
              <a:rPr lang="de-DE" sz="1600" b="0" dirty="0">
                <a:latin typeface="Aptos" panose="020B0004020202020204" pitchFamily="34" charset="0"/>
              </a:rPr>
              <a:t>dei </a:t>
            </a:r>
            <a:r>
              <a:rPr lang="de-DE" sz="1600" dirty="0">
                <a:latin typeface="Aptos" panose="020B0004020202020204" pitchFamily="34" charset="0"/>
              </a:rPr>
              <a:t>diversi gruppi di interesse</a:t>
            </a:r>
            <a:r>
              <a:rPr lang="de-DE" sz="1600" b="0" dirty="0">
                <a:latin typeface="Aptos" panose="020B0004020202020204" pitchFamily="34" charset="0"/>
              </a:rPr>
              <a:t>. </a:t>
            </a:r>
          </a:p>
          <a:p>
            <a:pPr marL="571500" lvl="0" indent="-342900">
              <a:lnSpc>
                <a:spcPct val="120000"/>
              </a:lnSpc>
              <a:buSzPct val="117646"/>
              <a:buFont typeface="Noto Sans Symbols"/>
              <a:buChar char="✔"/>
            </a:pPr>
            <a:r>
              <a:rPr lang="de-DE" sz="1600" b="0" dirty="0">
                <a:latin typeface="Aptos" panose="020B0004020202020204" pitchFamily="34" charset="0"/>
              </a:rPr>
              <a:t>Favoriscono la misurazione </a:t>
            </a:r>
            <a:r>
              <a:rPr lang="de-DE" sz="1600" dirty="0">
                <a:latin typeface="Aptos" panose="020B0004020202020204" pitchFamily="34" charset="0"/>
              </a:rPr>
              <a:t>degli effetti positivi (responsabilità) e comparabili</a:t>
            </a:r>
            <a:r>
              <a:rPr lang="de-DE" sz="1600" b="0" dirty="0">
                <a:latin typeface="Aptos" panose="020B0004020202020204" pitchFamily="34" charset="0"/>
              </a:rPr>
              <a:t>.</a:t>
            </a:r>
            <a:endParaRPr sz="16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3661409" y="4851399"/>
            <a:ext cx="7936230" cy="119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Autorità locali: attori importanti per gli SDG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02" name="Google Shape;302;p46"/>
          <p:cNvSpPr txBox="1">
            <a:spLocks noGrp="1"/>
          </p:cNvSpPr>
          <p:nvPr>
            <p:ph type="body" idx="2"/>
          </p:nvPr>
        </p:nvSpPr>
        <p:spPr>
          <a:xfrm>
            <a:off x="3661409" y="631372"/>
            <a:ext cx="8521066" cy="36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lnSpcReduction="10000"/>
          </a:bodyPr>
          <a:lstStyle/>
          <a:p>
            <a:pPr marL="514350" lvl="0" indent="-285750">
              <a:buFont typeface="Arial"/>
              <a:buChar char="•"/>
            </a:pPr>
            <a:r>
              <a:rPr lang="de-DE" b="1" dirty="0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Le autorità locali </a:t>
            </a:r>
            <a:r>
              <a:rPr lang="de-DE" dirty="0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sono le più vicine ai cittadini e gestiscono servizi importanti: </a:t>
            </a:r>
            <a:r>
              <a:rPr lang="de-DE" b="1" dirty="0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trasporti, </a:t>
            </a:r>
            <a:r>
              <a:rPr lang="de-DE" b="1" dirty="0" err="1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abitazioni</a:t>
            </a:r>
            <a:r>
              <a:rPr lang="de-DE" b="1" dirty="0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, istruzione, rifiuti, acqua, energia, ecc.</a:t>
            </a:r>
          </a:p>
          <a:p>
            <a:pPr marL="514350" lvl="0" indent="-285750">
              <a:buFont typeface="Arial"/>
              <a:buChar char="•"/>
            </a:pPr>
            <a:r>
              <a:rPr lang="de-DE" b="1" dirty="0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Oltre il 65 % degli obiettivi SDG </a:t>
            </a:r>
            <a:r>
              <a:rPr lang="de-DE" dirty="0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può essere raggiunto solo con </a:t>
            </a:r>
            <a:r>
              <a:rPr lang="de-DE" b="1" dirty="0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la partecipazione delle autorità locali e regionali</a:t>
            </a:r>
            <a:r>
              <a:rPr lang="de-DE" dirty="0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.</a:t>
            </a:r>
          </a:p>
          <a:p>
            <a:pPr marL="514350" lvl="0" indent="-285750">
              <a:buFont typeface="Arial"/>
              <a:buChar char="•"/>
            </a:pPr>
            <a:r>
              <a:rPr lang="de-DE" b="1" dirty="0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Le città e i comuni sono in prima linea nella lotta contro il cambiamento climatico, la povertà e la disuguaglianza.</a:t>
            </a:r>
          </a:p>
          <a:p>
            <a:pPr marL="514350" lvl="0" indent="-285750">
              <a:buFont typeface="Arial"/>
              <a:buChar char="•"/>
            </a:pPr>
            <a:r>
              <a:rPr lang="de-DE" b="1" dirty="0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Le azioni locali hanno un impatto globale</a:t>
            </a:r>
            <a:r>
              <a:rPr lang="de-DE" dirty="0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: lo sviluppo urbano sostenibile, l</a:t>
            </a:r>
            <a:r>
              <a:rPr lang="mr-IN" dirty="0">
                <a:solidFill>
                  <a:srgbClr val="035854"/>
                </a:solidFill>
                <a:latin typeface="Aptos" panose="020B0004020202020204" pitchFamily="34" charset="0"/>
              </a:rPr>
              <a:t>’</a:t>
            </a:r>
            <a:r>
              <a:rPr lang="de-DE" dirty="0" err="1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inclusione</a:t>
            </a:r>
            <a:r>
              <a:rPr lang="de-DE" dirty="0">
                <a:solidFill>
                  <a:srgbClr val="035854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sociale e le innovazioni verdi contribuiscono tutti agli obiettivi globali.</a:t>
            </a:r>
            <a:endParaRPr dirty="0">
              <a:latin typeface="Aptos" panose="020B0004020202020204" pitchFamily="34" charset="0"/>
              <a:cs typeface="Aptos Serif" panose="02020604070405020304" pitchFamily="18" charset="0"/>
            </a:endParaRPr>
          </a:p>
        </p:txBody>
      </p:sp>
      <p:pic>
        <p:nvPicPr>
          <p:cNvPr id="303" name="Google Shape;30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682" y="631372"/>
            <a:ext cx="2943636" cy="290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Appalti pubblici sostenibili: uno strumento strategico per gli SDG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309" name="Google Shape;309;p4"/>
          <p:cNvGrpSpPr/>
          <p:nvPr/>
        </p:nvGrpSpPr>
        <p:grpSpPr>
          <a:xfrm>
            <a:off x="967230" y="2067996"/>
            <a:ext cx="10257539" cy="3718812"/>
            <a:chOff x="372870" y="316262"/>
            <a:chExt cx="10257539" cy="3718812"/>
          </a:xfrm>
        </p:grpSpPr>
        <p:sp>
          <p:nvSpPr>
            <p:cNvPr id="310" name="Google Shape;310;p4"/>
            <p:cNvSpPr/>
            <p:nvPr/>
          </p:nvSpPr>
          <p:spPr>
            <a:xfrm>
              <a:off x="779952" y="316262"/>
              <a:ext cx="1273437" cy="1273437"/>
            </a:xfrm>
            <a:prstGeom prst="ellipse">
              <a:avLst/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51341" y="587651"/>
              <a:ext cx="730660" cy="73066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"/>
            <p:cNvSpPr txBox="1"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>
                <a:buSzPts val="1400"/>
              </a:pPr>
              <a:r>
                <a:rPr lang="de-DE" b="1" dirty="0">
                  <a:latin typeface="Aptos" panose="020B0004020202020204" pitchFamily="34" charset="0"/>
                </a:rPr>
                <a:t>In molti paesi gli appalti pubblici rappresentano dal 15 al 20 % del PIL: si tratta quindi di una potente leva economica.</a:t>
              </a:r>
              <a:endParaRPr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3638454" y="316262"/>
              <a:ext cx="1273437" cy="1273437"/>
            </a:xfrm>
            <a:prstGeom prst="ellipse">
              <a:avLst/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909843" y="587651"/>
              <a:ext cx="730660" cy="7306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 txBox="1"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>
                <a:buSzPts val="1400"/>
              </a:pPr>
              <a:r>
                <a:rPr lang="de-DE" b="1" dirty="0">
                  <a:latin typeface="Aptos" panose="020B0004020202020204" pitchFamily="34" charset="0"/>
                </a:rPr>
                <a:t>Attraverso gli appalti sostenibili, le amministrazioni comunali possono: </a:t>
              </a:r>
              <a:br>
                <a:rPr lang="de-DE" b="1" dirty="0">
                  <a:latin typeface="Aptos" panose="020B0004020202020204" pitchFamily="34" charset="0"/>
                </a:rPr>
              </a:br>
              <a:r>
                <a:rPr lang="de-DE" b="1" dirty="0">
                  <a:latin typeface="Aptos" panose="020B0004020202020204" pitchFamily="34" charset="0"/>
                </a:rPr>
                <a:t>- </a:t>
              </a:r>
              <a:r>
                <a:rPr lang="de-DE" b="1" dirty="0" err="1">
                  <a:latin typeface="Aptos" panose="020B0004020202020204" pitchFamily="34" charset="0"/>
                </a:rPr>
                <a:t>ridurre</a:t>
              </a:r>
              <a:r>
                <a:rPr lang="de-DE" b="1" dirty="0">
                  <a:latin typeface="Aptos" panose="020B0004020202020204" pitchFamily="34" charset="0"/>
                </a:rPr>
                <a:t> l</a:t>
              </a:r>
              <a:r>
                <a:rPr lang="mr-IN" b="1" dirty="0">
                  <a:latin typeface="Aptos" panose="020B0004020202020204" pitchFamily="34" charset="0"/>
                </a:rPr>
                <a:t>’</a:t>
              </a:r>
              <a:r>
                <a:rPr lang="de-DE" b="1" dirty="0" err="1">
                  <a:latin typeface="Aptos" panose="020B0004020202020204" pitchFamily="34" charset="0"/>
                </a:rPr>
                <a:t>impatto</a:t>
              </a:r>
              <a:r>
                <a:rPr lang="de-DE" b="1" dirty="0">
                  <a:latin typeface="Aptos" panose="020B0004020202020204" pitchFamily="34" charset="0"/>
                </a:rPr>
                <a:t> ambientale (SDG 12, SDG 13)</a:t>
              </a:r>
            </a:p>
            <a:p>
              <a:pPr marL="285750" lvl="0" indent="-285750" algn="ctr">
                <a:buSzPts val="1400"/>
                <a:buFontTx/>
                <a:buChar char="-"/>
              </a:pPr>
              <a:r>
                <a:rPr lang="de-DE" b="1" dirty="0">
                  <a:latin typeface="Aptos" panose="020B0004020202020204" pitchFamily="34" charset="0"/>
                </a:rPr>
                <a:t>promuovere il lavoro dignitoso </a:t>
              </a:r>
              <a:r>
                <a:rPr lang="de-DE" b="1" dirty="0" err="1">
                  <a:latin typeface="Aptos" panose="020B0004020202020204" pitchFamily="34" charset="0"/>
                </a:rPr>
                <a:t>e</a:t>
              </a:r>
              <a:r>
                <a:rPr lang="de-DE" b="1" dirty="0">
                  <a:latin typeface="Aptos" panose="020B0004020202020204" pitchFamily="34" charset="0"/>
                </a:rPr>
                <a:t> l</a:t>
              </a:r>
              <a:r>
                <a:rPr lang="mr-IN" b="1" dirty="0">
                  <a:latin typeface="Aptos" panose="020B0004020202020204" pitchFamily="34" charset="0"/>
                </a:rPr>
                <a:t>’</a:t>
              </a:r>
              <a:r>
                <a:rPr lang="de-DE" b="1" dirty="0" err="1">
                  <a:latin typeface="Aptos" panose="020B0004020202020204" pitchFamily="34" charset="0"/>
                </a:rPr>
                <a:t>inclusione</a:t>
              </a:r>
              <a:r>
                <a:rPr lang="de-DE" b="1" dirty="0">
                  <a:latin typeface="Aptos" panose="020B0004020202020204" pitchFamily="34" charset="0"/>
                </a:rPr>
                <a:t> sociale (SDG 8, SDG 10)</a:t>
              </a:r>
            </a:p>
            <a:p>
              <a:pPr marL="285750" lvl="0" indent="-285750" algn="ctr">
                <a:buSzPts val="1400"/>
                <a:buFontTx/>
                <a:buChar char="-"/>
              </a:pPr>
              <a:r>
                <a:rPr lang="de-DE" b="1" dirty="0" err="1">
                  <a:latin typeface="Aptos" panose="020B0004020202020204" pitchFamily="34" charset="0"/>
                </a:rPr>
                <a:t>promuovere</a:t>
              </a:r>
              <a:r>
                <a:rPr lang="de-DE" b="1" dirty="0">
                  <a:latin typeface="Aptos" panose="020B0004020202020204" pitchFamily="34" charset="0"/>
                </a:rPr>
                <a:t> l</a:t>
              </a:r>
              <a:r>
                <a:rPr lang="mr-IN" b="1" dirty="0">
                  <a:latin typeface="Aptos" panose="020B0004020202020204" pitchFamily="34" charset="0"/>
                </a:rPr>
                <a:t>’</a:t>
              </a:r>
              <a:r>
                <a:rPr lang="de-DE" b="1" dirty="0" err="1">
                  <a:latin typeface="Aptos" panose="020B0004020202020204" pitchFamily="34" charset="0"/>
                </a:rPr>
                <a:t>innovazione</a:t>
              </a:r>
              <a:r>
                <a:rPr lang="de-DE" b="1" dirty="0">
                  <a:latin typeface="Aptos" panose="020B0004020202020204" pitchFamily="34" charset="0"/>
                </a:rPr>
                <a:t> e le infrastrutture sostenibili (SDG 9, SDG 11)</a:t>
              </a:r>
              <a:endParaRPr sz="14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6496956" y="316262"/>
              <a:ext cx="1273437" cy="1273437"/>
            </a:xfrm>
            <a:prstGeom prst="ellipse">
              <a:avLst/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6768345" y="587651"/>
              <a:ext cx="730660" cy="73066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 txBox="1"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>
                <a:buSzPts val="1400"/>
              </a:pPr>
              <a:r>
                <a:rPr lang="de-DE" b="1" dirty="0">
                  <a:latin typeface="Aptos" panose="020B0004020202020204" pitchFamily="34" charset="0"/>
                </a:rPr>
                <a:t>Ancorare i principi SDG nel processo decisionale quotidiano e nelle strategie a lungo termine.</a:t>
              </a:r>
              <a:endParaRPr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8949889" y="316262"/>
              <a:ext cx="1273437" cy="1273437"/>
            </a:xfrm>
            <a:prstGeom prst="ellipse">
              <a:avLst/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9221277" y="587651"/>
              <a:ext cx="730660" cy="73066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8542807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 txBox="1"/>
            <p:nvPr/>
          </p:nvSpPr>
          <p:spPr>
            <a:xfrm>
              <a:off x="8542807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>
                <a:buSzPts val="1400"/>
              </a:pPr>
              <a:r>
                <a:rPr lang="de-DE" b="1" dirty="0">
                  <a:latin typeface="Aptos" panose="020B0004020202020204" pitchFamily="34" charset="0"/>
                </a:rPr>
                <a:t>Inviare segnali chiari ai mercati e sostenere le imprese responsabili e i modelli di economia circolare.</a:t>
              </a:r>
              <a:endParaRPr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"/>
          <p:cNvSpPr txBox="1">
            <a:spLocks noGrp="1"/>
          </p:cNvSpPr>
          <p:nvPr>
            <p:ph type="ctrTitle"/>
          </p:nvPr>
        </p:nvSpPr>
        <p:spPr>
          <a:xfrm>
            <a:off x="6316647" y="343745"/>
            <a:ext cx="5547975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Introduzione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agli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sostenibili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>
            <a:spLocks noGrp="1"/>
          </p:cNvSpPr>
          <p:nvPr>
            <p:ph type="title"/>
          </p:nvPr>
        </p:nvSpPr>
        <p:spPr>
          <a:xfrm>
            <a:off x="594359" y="402515"/>
            <a:ext cx="80235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– Parte 2: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Introduzione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36" name="Google Shape;336;p52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3048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37" name="Google Shape;337;p52"/>
          <p:cNvSpPr txBox="1"/>
          <p:nvPr/>
        </p:nvSpPr>
        <p:spPr>
          <a:xfrm>
            <a:off x="746759" y="2434318"/>
            <a:ext cx="1096507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4572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Confronto tra modelli di sviluppo </a:t>
            </a:r>
          </a:p>
          <a:p>
            <a:pPr marL="685800" lvl="0" indent="-4572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La definizione di GPP </a:t>
            </a:r>
          </a:p>
          <a:p>
            <a:pPr marL="685800" lvl="0" indent="-4572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Strumenti europei per la diffusione del GPP</a:t>
            </a:r>
          </a:p>
          <a:p>
            <a:pPr marL="685800" lvl="0" indent="-4572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Vantaggi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dell</a:t>
            </a:r>
            <a:r>
              <a:rPr lang="mr-IN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SPP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 txBox="1">
            <a:spLocks noGrp="1"/>
          </p:cNvSpPr>
          <p:nvPr>
            <p:ph type="ctrTitle"/>
          </p:nvPr>
        </p:nvSpPr>
        <p:spPr>
          <a:xfrm>
            <a:off x="6344551" y="390458"/>
            <a:ext cx="5847449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Modelli di sviluppo a confronto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Economia lineare vs economia circolare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48" name="Google Shape;348;p53"/>
          <p:cNvSpPr txBox="1">
            <a:spLocks noGrp="1"/>
          </p:cNvSpPr>
          <p:nvPr>
            <p:ph type="body" idx="2"/>
          </p:nvPr>
        </p:nvSpPr>
        <p:spPr>
          <a:xfrm>
            <a:off x="7736908" y="1772725"/>
            <a:ext cx="4455092" cy="399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01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b="1" dirty="0">
                <a:latin typeface="Aptos" panose="020B0004020202020204" pitchFamily="34" charset="0"/>
                <a:sym typeface="Arial"/>
              </a:rPr>
              <a:t>ECONOMIA LINEARE:</a:t>
            </a:r>
            <a:endParaRPr dirty="0">
              <a:latin typeface="Aptos" panose="020B0004020202020204" pitchFamily="34" charset="0"/>
              <a:sym typeface="Arial"/>
            </a:endParaRPr>
          </a:p>
          <a:p>
            <a:pPr lvl="0"/>
            <a:r>
              <a:rPr lang="it-IT" dirty="0">
                <a:latin typeface="Aptos" panose="020B0004020202020204" pitchFamily="34" charset="0"/>
              </a:rPr>
              <a:t>Estrazione</a:t>
            </a:r>
          </a:p>
          <a:p>
            <a:pPr lvl="0"/>
            <a:r>
              <a:rPr lang="it-IT" dirty="0">
                <a:latin typeface="Aptos" panose="020B0004020202020204" pitchFamily="34" charset="0"/>
              </a:rPr>
              <a:t>Produzione</a:t>
            </a:r>
          </a:p>
          <a:p>
            <a:pPr lvl="0"/>
            <a:r>
              <a:rPr lang="it-IT" dirty="0">
                <a:latin typeface="Aptos" panose="020B0004020202020204" pitchFamily="34" charset="0"/>
              </a:rPr>
              <a:t>Smaltimento</a:t>
            </a:r>
            <a:endParaRPr lang="de-DE" dirty="0">
              <a:latin typeface="Aptos" panose="020B0004020202020204" pitchFamily="34" charset="0"/>
            </a:endParaRPr>
          </a:p>
          <a:p>
            <a:pPr marL="101600" lvl="0" indent="0">
              <a:buNone/>
            </a:pPr>
            <a:r>
              <a:rPr lang="de-DE" b="1" dirty="0">
                <a:latin typeface="Aptos" panose="020B0004020202020204" pitchFamily="34" charset="0"/>
                <a:sym typeface="Arial"/>
              </a:rPr>
              <a:t>ECONOMIA CIRCOLARE:</a:t>
            </a:r>
            <a:endParaRPr dirty="0">
              <a:latin typeface="Aptos" panose="020B0004020202020204" pitchFamily="34" charset="0"/>
              <a:sym typeface="Arial"/>
            </a:endParaRPr>
          </a:p>
          <a:p>
            <a:pPr lvl="0"/>
            <a:r>
              <a:rPr lang="it-IT" dirty="0">
                <a:latin typeface="Aptos" panose="020B0004020202020204" pitchFamily="34" charset="0"/>
              </a:rPr>
              <a:t>Estrazione </a:t>
            </a:r>
          </a:p>
          <a:p>
            <a:pPr lvl="0"/>
            <a:r>
              <a:rPr lang="it-IT" dirty="0">
                <a:latin typeface="Aptos" panose="020B0004020202020204" pitchFamily="34" charset="0"/>
              </a:rPr>
              <a:t>Produzione</a:t>
            </a:r>
          </a:p>
          <a:p>
            <a:pPr lvl="0"/>
            <a:r>
              <a:rPr lang="it-IT" dirty="0">
                <a:latin typeface="Aptos" panose="020B0004020202020204" pitchFamily="34" charset="0"/>
              </a:rPr>
              <a:t>Smaltimento</a:t>
            </a:r>
            <a:endParaRPr lang="de-DE" dirty="0">
              <a:latin typeface="Aptos" panose="020B0004020202020204" pitchFamily="34" charset="0"/>
            </a:endParaRPr>
          </a:p>
          <a:p>
            <a:pPr lvl="0"/>
            <a:r>
              <a:rPr lang="de-DE" dirty="0" err="1">
                <a:latin typeface="Aptos" panose="020B0004020202020204" pitchFamily="34" charset="0"/>
              </a:rPr>
              <a:t>Riutilizzo</a:t>
            </a:r>
            <a:endParaRPr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349" name="Google Shape;34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2676525"/>
            <a:ext cx="6283044" cy="373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3984444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/>
          <a:p>
            <a:pPr lvl="0"/>
            <a:r>
              <a:rPr lang="de-DE" sz="28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Il </a:t>
            </a:r>
            <a:r>
              <a:rPr lang="de-DE" sz="2800" dirty="0" err="1">
                <a:latin typeface="Aptos" panose="020B0004020202020204" pitchFamily="34" charset="0"/>
                <a:ea typeface="Roboto"/>
                <a:cs typeface="Roboto"/>
                <a:sym typeface="Roboto"/>
              </a:rPr>
              <a:t>modello</a:t>
            </a:r>
            <a:r>
              <a:rPr lang="de-DE" sz="28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de-DE" sz="2800" dirty="0" err="1">
                <a:latin typeface="Aptos" panose="020B0004020202020204" pitchFamily="34" charset="0"/>
                <a:ea typeface="Roboto"/>
                <a:cs typeface="Roboto"/>
                <a:sym typeface="Roboto"/>
              </a:rPr>
              <a:t>dell</a:t>
            </a:r>
            <a:r>
              <a:rPr lang="mr-IN" sz="28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’</a:t>
            </a:r>
            <a:r>
              <a:rPr lang="de-DE" sz="28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ECONOMIA LINEARE NON È SOSTENIBILE.</a:t>
            </a:r>
            <a:endParaRPr sz="2800"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54"/>
          <p:cNvSpPr/>
          <p:nvPr/>
        </p:nvSpPr>
        <p:spPr>
          <a:xfrm>
            <a:off x="1404257" y="2808514"/>
            <a:ext cx="2563586" cy="177455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4"/>
          <p:cNvSpPr txBox="1">
            <a:spLocks noGrp="1"/>
          </p:cNvSpPr>
          <p:nvPr>
            <p:ph type="body" idx="2"/>
          </p:nvPr>
        </p:nvSpPr>
        <p:spPr>
          <a:xfrm>
            <a:off x="6220993" y="1357906"/>
            <a:ext cx="6045772" cy="38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85000" lnSpcReduction="20000"/>
          </a:bodyPr>
          <a:lstStyle/>
          <a:p>
            <a:pPr marL="228600" lvl="0" indent="0">
              <a:lnSpc>
                <a:spcPct val="120000"/>
              </a:lnSpc>
            </a:pPr>
            <a:r>
              <a:rPr lang="de-DE" sz="2400" dirty="0">
                <a:latin typeface="Aptos" panose="020B0004020202020204" pitchFamily="34" charset="0"/>
                <a:cs typeface="Aptos Serif" panose="02020604070405020304" pitchFamily="18" charset="0"/>
              </a:rPr>
              <a:t>Uso intensivo </a:t>
            </a:r>
            <a:r>
              <a:rPr lang="de-DE" sz="2400" b="1" dirty="0">
                <a:latin typeface="Aptos" panose="020B0004020202020204" pitchFamily="34" charset="0"/>
                <a:cs typeface="Aptos Serif" panose="02020604070405020304" pitchFamily="18" charset="0"/>
              </a:rPr>
              <a:t>di risorse naturali limitate </a:t>
            </a:r>
          </a:p>
          <a:p>
            <a:pPr marL="228600" lvl="0" indent="0">
              <a:lnSpc>
                <a:spcPct val="120000"/>
              </a:lnSpc>
            </a:pPr>
            <a:r>
              <a:rPr lang="de-DE" sz="2400" dirty="0">
                <a:latin typeface="Aptos" panose="020B0004020202020204" pitchFamily="34" charset="0"/>
                <a:cs typeface="Aptos Serif" panose="02020604070405020304" pitchFamily="18" charset="0"/>
              </a:rPr>
              <a:t>Massiccia </a:t>
            </a:r>
            <a:r>
              <a:rPr lang="de-DE" sz="2400" b="1" dirty="0">
                <a:latin typeface="Aptos" panose="020B0004020202020204" pitchFamily="34" charset="0"/>
                <a:cs typeface="Aptos Serif" panose="02020604070405020304" pitchFamily="18" charset="0"/>
              </a:rPr>
              <a:t>produzione di rifiuti </a:t>
            </a:r>
          </a:p>
          <a:p>
            <a:pPr marL="228600" lvl="0" indent="0">
              <a:lnSpc>
                <a:spcPct val="120000"/>
              </a:lnSpc>
            </a:pPr>
            <a:r>
              <a:rPr lang="de-DE" sz="2400" dirty="0">
                <a:latin typeface="Aptos" panose="020B0004020202020204" pitchFamily="34" charset="0"/>
                <a:cs typeface="Aptos Serif" panose="02020604070405020304" pitchFamily="18" charset="0"/>
              </a:rPr>
              <a:t>Dipendenza dai </a:t>
            </a:r>
            <a:r>
              <a:rPr lang="de-DE" sz="2400" b="1" dirty="0">
                <a:latin typeface="Aptos" panose="020B0004020202020204" pitchFamily="34" charset="0"/>
                <a:cs typeface="Aptos Serif" panose="02020604070405020304" pitchFamily="18" charset="0"/>
              </a:rPr>
              <a:t>combustibili fossili</a:t>
            </a:r>
            <a:r>
              <a:rPr lang="de-DE" sz="2400" dirty="0">
                <a:latin typeface="Aptos" panose="020B0004020202020204" pitchFamily="34" charset="0"/>
                <a:cs typeface="Aptos Serif" panose="02020604070405020304" pitchFamily="18" charset="0"/>
              </a:rPr>
              <a:t>, responsabili delle </a:t>
            </a:r>
            <a:r>
              <a:rPr lang="de-DE" sz="2400" b="1" dirty="0">
                <a:latin typeface="Aptos" panose="020B0004020202020204" pitchFamily="34" charset="0"/>
                <a:cs typeface="Aptos Serif" panose="02020604070405020304" pitchFamily="18" charset="0"/>
              </a:rPr>
              <a:t>emissioni di gas serra</a:t>
            </a:r>
          </a:p>
          <a:p>
            <a:pPr marL="228600" lvl="0" indent="0">
              <a:lnSpc>
                <a:spcPct val="120000"/>
              </a:lnSpc>
            </a:pPr>
            <a:r>
              <a:rPr lang="de-DE" sz="2400" dirty="0">
                <a:latin typeface="Aptos" panose="020B0004020202020204" pitchFamily="34" charset="0"/>
                <a:cs typeface="Aptos Serif" panose="02020604070405020304" pitchFamily="18" charset="0"/>
              </a:rPr>
              <a:t>Causa </a:t>
            </a:r>
            <a:r>
              <a:rPr lang="de-DE" sz="2400" b="1" dirty="0" err="1">
                <a:latin typeface="Aptos" panose="020B0004020202020204" pitchFamily="34" charset="0"/>
                <a:cs typeface="Aptos Serif" panose="02020604070405020304" pitchFamily="18" charset="0"/>
              </a:rPr>
              <a:t>crisi</a:t>
            </a:r>
            <a:r>
              <a:rPr lang="de-DE" sz="2400" b="1" dirty="0"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  <a:cs typeface="Aptos Serif" panose="02020604070405020304" pitchFamily="18" charset="0"/>
              </a:rPr>
              <a:t>nell</a:t>
            </a:r>
            <a:r>
              <a:rPr lang="mr-IN" sz="2400" b="1" dirty="0">
                <a:latin typeface="Aptos" panose="020B0004020202020204" pitchFamily="34" charset="0"/>
              </a:rPr>
              <a:t>’</a:t>
            </a:r>
            <a:r>
              <a:rPr lang="de-DE" sz="2400" b="1" dirty="0" err="1">
                <a:latin typeface="Aptos" panose="020B0004020202020204" pitchFamily="34" charset="0"/>
                <a:cs typeface="Aptos Serif" panose="02020604070405020304" pitchFamily="18" charset="0"/>
              </a:rPr>
              <a:t>approvvigionamento</a:t>
            </a:r>
            <a:r>
              <a:rPr lang="de-DE" sz="2400" b="1" dirty="0">
                <a:latin typeface="Aptos" panose="020B0004020202020204" pitchFamily="34" charset="0"/>
                <a:cs typeface="Aptos Serif" panose="02020604070405020304" pitchFamily="18" charset="0"/>
              </a:rPr>
              <a:t> delle materie prime</a:t>
            </a:r>
          </a:p>
          <a:p>
            <a:pPr marL="228600" lvl="0" indent="0">
              <a:lnSpc>
                <a:spcPct val="120000"/>
              </a:lnSpc>
            </a:pPr>
            <a:r>
              <a:rPr lang="de-DE" sz="2400" b="1" dirty="0">
                <a:latin typeface="Aptos" panose="020B0004020202020204" pitchFamily="34" charset="0"/>
                <a:cs typeface="Aptos Serif" panose="02020604070405020304" pitchFamily="18" charset="0"/>
              </a:rPr>
              <a:t>Perdita del valore economico </a:t>
            </a:r>
            <a:r>
              <a:rPr lang="de-DE" sz="2400" dirty="0">
                <a:latin typeface="Aptos" panose="020B0004020202020204" pitchFamily="34" charset="0"/>
                <a:cs typeface="Aptos Serif" panose="02020604070405020304" pitchFamily="18" charset="0"/>
              </a:rPr>
              <a:t>dei prodotti utilizzati solo per un ciclo di vita </a:t>
            </a:r>
          </a:p>
        </p:txBody>
      </p:sp>
      <p:pic>
        <p:nvPicPr>
          <p:cNvPr id="357" name="Google Shape;357;p54" descr="Albero caducifoglio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469" y="1492502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4" descr="Vietato gettare rifiuti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5470" y="2181270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4" descr="Centrale elettric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5469" y="2928276"/>
            <a:ext cx="630531" cy="63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4" descr="Cristalli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65468" y="3581870"/>
            <a:ext cx="665680" cy="66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4" descr="Dollaro con riempimento a tinta uni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22443" y="4318039"/>
            <a:ext cx="608705" cy="608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ctrTitle"/>
          </p:nvPr>
        </p:nvSpPr>
        <p:spPr>
          <a:xfrm>
            <a:off x="6339009" y="305125"/>
            <a:ext cx="616552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Introduzione alla sostenibilità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Economia a forma di ciambella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r>
              <a:rPr lang="de-DE" sz="2400" b="1" dirty="0">
                <a:latin typeface="Aptos" panose="020B0004020202020204" pitchFamily="34" charset="0"/>
              </a:rPr>
              <a:t>KATE RAWORTH – </a:t>
            </a:r>
            <a:r>
              <a:rPr lang="mr-IN" sz="2400" dirty="0">
                <a:latin typeface="Aptos" panose="020B0004020202020204" pitchFamily="34" charset="0"/>
              </a:rPr>
              <a:t>"</a:t>
            </a:r>
            <a:r>
              <a:rPr lang="de-DE" sz="2400" dirty="0">
                <a:latin typeface="Aptos" panose="020B0004020202020204" pitchFamily="34" charset="0"/>
              </a:rPr>
              <a:t>Il benessere delle persone </a:t>
            </a:r>
            <a:r>
              <a:rPr lang="de-DE" sz="2400" b="1" dirty="0">
                <a:latin typeface="Aptos" panose="020B0004020202020204" pitchFamily="34" charset="0"/>
              </a:rPr>
              <a:t>non dipende solo dal mantenimento delle risorse in buone condizioni naturali</a:t>
            </a:r>
            <a:r>
              <a:rPr lang="de-DE" sz="2400" dirty="0">
                <a:latin typeface="Aptos" panose="020B0004020202020204" pitchFamily="34" charset="0"/>
              </a:rPr>
              <a:t>, ma anche dal </a:t>
            </a:r>
            <a:r>
              <a:rPr lang="de-DE" sz="2400" b="1" dirty="0">
                <a:latin typeface="Aptos" panose="020B0004020202020204" pitchFamily="34" charset="0"/>
              </a:rPr>
              <a:t>soddisfacimento dei bisogni di una vita dignitosa e con le </a:t>
            </a:r>
            <a:r>
              <a:rPr lang="de-DE" sz="2400" b="1" dirty="0" err="1">
                <a:latin typeface="Aptos" panose="020B0004020202020204" pitchFamily="34" charset="0"/>
              </a:rPr>
              <a:t>giuste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opportunità</a:t>
            </a:r>
            <a:r>
              <a:rPr lang="mr-IN" sz="2400" dirty="0">
                <a:latin typeface="Aptos" panose="020B0004020202020204" pitchFamily="34" charset="0"/>
              </a:rPr>
              <a:t>"</a:t>
            </a:r>
            <a:r>
              <a:rPr lang="de-DE" sz="2400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68" name="Google Shape;368;p55" descr="doughnut economics boundar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8867" y="807478"/>
            <a:ext cx="5713133" cy="479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La definizione di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6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Appalti pubblici verdi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79" name="Google Shape;379;p56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620467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/>
            <a:r>
              <a:rPr lang="mr-IN" sz="2200" dirty="0">
                <a:latin typeface="Aptos" panose="020B0004020202020204" pitchFamily="34" charset="0"/>
              </a:rPr>
              <a:t>"</a:t>
            </a:r>
            <a:r>
              <a:rPr lang="de-DE" sz="2200" b="1" dirty="0" err="1">
                <a:latin typeface="Aptos" panose="020B0004020202020204" pitchFamily="34" charset="0"/>
              </a:rPr>
              <a:t>Gli</a:t>
            </a:r>
            <a:r>
              <a:rPr lang="de-DE" sz="2200" b="1" dirty="0">
                <a:latin typeface="Aptos" panose="020B0004020202020204" pitchFamily="34" charset="0"/>
              </a:rPr>
              <a:t> appalti pubblici verdi (Green Public Procurement, GPP) </a:t>
            </a:r>
            <a:r>
              <a:rPr lang="de-DE" sz="2200" dirty="0">
                <a:latin typeface="Aptos" panose="020B0004020202020204" pitchFamily="34" charset="0"/>
              </a:rPr>
              <a:t>sono un approccio in cui le </a:t>
            </a:r>
            <a:r>
              <a:rPr lang="de-DE" sz="2200" b="1" dirty="0">
                <a:latin typeface="Aptos" panose="020B0004020202020204" pitchFamily="34" charset="0"/>
              </a:rPr>
              <a:t>autorità pubbliche integrano criteri ambientali in tutte le fasi del processo di appalto</a:t>
            </a:r>
            <a:r>
              <a:rPr lang="de-DE" sz="2200" dirty="0">
                <a:latin typeface="Aptos" panose="020B0004020202020204" pitchFamily="34" charset="0"/>
              </a:rPr>
              <a:t>, promuovendo così la diffusione delle tecnologie ambientali e lo sviluppo di prodotti ecocompatibili, ricercando e selezionando risultati e soluzioni che </a:t>
            </a:r>
            <a:r>
              <a:rPr lang="de-DE" sz="2200" b="1" dirty="0">
                <a:latin typeface="Aptos" panose="020B0004020202020204" pitchFamily="34" charset="0"/>
              </a:rPr>
              <a:t>abbiano il minor impatto </a:t>
            </a:r>
            <a:r>
              <a:rPr lang="de-DE" sz="2200" b="1" dirty="0" err="1">
                <a:latin typeface="Aptos" panose="020B0004020202020204" pitchFamily="34" charset="0"/>
              </a:rPr>
              <a:t>possibile</a:t>
            </a:r>
            <a:r>
              <a:rPr lang="de-DE" sz="2200" b="1" dirty="0">
                <a:latin typeface="Aptos" panose="020B0004020202020204" pitchFamily="34" charset="0"/>
              </a:rPr>
              <a:t> </a:t>
            </a:r>
            <a:r>
              <a:rPr lang="de-DE" sz="2200" b="1" dirty="0" err="1">
                <a:latin typeface="Aptos" panose="020B0004020202020204" pitchFamily="34" charset="0"/>
              </a:rPr>
              <a:t>sull</a:t>
            </a:r>
            <a:r>
              <a:rPr lang="mr-IN" sz="2200" b="1" dirty="0">
                <a:latin typeface="Aptos" panose="020B0004020202020204" pitchFamily="34" charset="0"/>
              </a:rPr>
              <a:t>’</a:t>
            </a:r>
            <a:r>
              <a:rPr lang="de-DE" sz="2200" b="1" dirty="0" err="1">
                <a:latin typeface="Aptos" panose="020B0004020202020204" pitchFamily="34" charset="0"/>
              </a:rPr>
              <a:t>ambiente</a:t>
            </a:r>
            <a:r>
              <a:rPr lang="de-DE" sz="2200" b="1" dirty="0">
                <a:latin typeface="Aptos" panose="020B0004020202020204" pitchFamily="34" charset="0"/>
              </a:rPr>
              <a:t> durante il loro intero ciclo di </a:t>
            </a:r>
            <a:r>
              <a:rPr lang="de-DE" sz="2200" b="1" dirty="0" err="1">
                <a:latin typeface="Aptos" panose="020B0004020202020204" pitchFamily="34" charset="0"/>
              </a:rPr>
              <a:t>vita</a:t>
            </a:r>
            <a:r>
              <a:rPr lang="mr-IN" sz="2200" dirty="0">
                <a:latin typeface="Aptos" panose="020B0004020202020204" pitchFamily="34" charset="0"/>
              </a:rPr>
              <a:t>"</a:t>
            </a:r>
            <a:r>
              <a:rPr lang="de-DE" sz="2200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380" name="Google Shape;380;p56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101600" lvl="0" indent="0">
              <a:buNone/>
            </a:pPr>
            <a:r>
              <a:rPr lang="de-DE" sz="3000" dirty="0">
                <a:latin typeface="Aptos" panose="020B0004020202020204" pitchFamily="34" charset="0"/>
              </a:rPr>
              <a:t>La definizione europea di appalti pubblici sostenibili sottolinea cinque aspetti:</a:t>
            </a:r>
            <a:endParaRPr sz="30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381" name="Google Shape;381;p56"/>
          <p:cNvSpPr/>
          <p:nvPr/>
        </p:nvSpPr>
        <p:spPr>
          <a:xfrm>
            <a:off x="9105065" y="5519227"/>
            <a:ext cx="977030" cy="97548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7"/>
          <p:cNvSpPr txBox="1">
            <a:spLocks noGrp="1"/>
          </p:cNvSpPr>
          <p:nvPr>
            <p:ph type="title"/>
          </p:nvPr>
        </p:nvSpPr>
        <p:spPr>
          <a:xfrm>
            <a:off x="609600" y="239978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Cinque aspetti del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88" name="Google Shape;388;p57"/>
          <p:cNvSpPr/>
          <p:nvPr/>
        </p:nvSpPr>
        <p:spPr>
          <a:xfrm>
            <a:off x="2242157" y="4361145"/>
            <a:ext cx="2279737" cy="1665961"/>
          </a:xfrm>
          <a:prstGeom prst="flowChartAlternateProcess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fasi del processo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7"/>
          <p:cNvSpPr/>
          <p:nvPr/>
        </p:nvSpPr>
        <p:spPr>
          <a:xfrm>
            <a:off x="4899763" y="4361145"/>
            <a:ext cx="2655518" cy="1665961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Criteri di integrazione</a:t>
            </a:r>
            <a:endParaRPr sz="2400" b="1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0" name="Google Shape;390;p57"/>
          <p:cNvSpPr/>
          <p:nvPr/>
        </p:nvSpPr>
        <p:spPr>
          <a:xfrm>
            <a:off x="7761961" y="4363158"/>
            <a:ext cx="2655518" cy="1665961"/>
          </a:xfrm>
          <a:prstGeom prst="flowChartAlternateProcess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Effetti</a:t>
            </a:r>
            <a:endParaRPr sz="2400" b="1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1" name="Google Shape;391;p57"/>
          <p:cNvSpPr/>
          <p:nvPr/>
        </p:nvSpPr>
        <p:spPr>
          <a:xfrm>
            <a:off x="9244208" y="2434369"/>
            <a:ext cx="2655518" cy="1665961"/>
          </a:xfrm>
          <a:prstGeom prst="flowChartAlternateProcess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Ciclo di vita</a:t>
            </a:r>
            <a:endParaRPr sz="2400" b="1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2" name="Google Shape;392;p57"/>
          <p:cNvSpPr/>
          <p:nvPr/>
        </p:nvSpPr>
        <p:spPr>
          <a:xfrm>
            <a:off x="462456" y="2496856"/>
            <a:ext cx="2747376" cy="1665961"/>
          </a:xfrm>
          <a:prstGeom prst="flowChartAlternateProcess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de-DE" sz="2400" b="1" dirty="0" err="1">
                <a:solidFill>
                  <a:schemeClr val="lt1"/>
                </a:solidFill>
                <a:latin typeface="Aptos" panose="020B0004020202020204" pitchFamily="34" charset="0"/>
              </a:rPr>
              <a:t>Autorità</a:t>
            </a:r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lt1"/>
                </a:solidFill>
                <a:latin typeface="Aptos" panose="020B0004020202020204" pitchFamily="34" charset="0"/>
              </a:rPr>
              <a:t>periferiche</a:t>
            </a:r>
            <a:endParaRPr sz="2400" b="1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93" name="Google Shape;393;p57"/>
          <p:cNvSpPr/>
          <p:nvPr/>
        </p:nvSpPr>
        <p:spPr>
          <a:xfrm>
            <a:off x="2037565" y="4361144"/>
            <a:ext cx="2655518" cy="1665961"/>
          </a:xfrm>
          <a:prstGeom prst="flowChartAlternateProcess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Fasi del processo</a:t>
            </a:r>
            <a:endParaRPr sz="2400" b="1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8"/>
          <p:cNvSpPr txBox="1">
            <a:spLocks noGrp="1"/>
          </p:cNvSpPr>
          <p:nvPr>
            <p:ph type="ctrTitle"/>
          </p:nvPr>
        </p:nvSpPr>
        <p:spPr>
          <a:xfrm>
            <a:off x="6246576" y="4113051"/>
            <a:ext cx="7737231" cy="223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cos</a:t>
            </a:r>
            <a:r>
              <a:rPr lang="mr-IN" sz="5400" dirty="0">
                <a:latin typeface="Aptos Serif" panose="02020604070405020304" pitchFamily="18" charset="0"/>
              </a:rPr>
              <a:t>’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è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l</a:t>
            </a:r>
            <a:r>
              <a:rPr lang="mr-IN" sz="5400" dirty="0">
                <a:latin typeface="Aptos Serif" panose="02020604070405020304" pitchFamily="18" charset="0"/>
              </a:rPr>
              <a:t>’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SPP – Appalti pubblici sostenibili?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4872985" y="777253"/>
            <a:ext cx="695915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chemeClr val="accent4"/>
              </a:buClr>
              <a:buSzPts val="2200"/>
            </a:pP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Gli appalti pubblici sostenibili </a:t>
            </a:r>
            <a:r>
              <a:rPr lang="de-DE" sz="2000" dirty="0">
                <a:solidFill>
                  <a:schemeClr val="accent4"/>
                </a:solidFill>
                <a:latin typeface="Aptos" panose="020B0004020202020204" pitchFamily="34" charset="0"/>
              </a:rPr>
              <a:t>mirano a garantire che i prodotti e i servizi acquistati offrano un buon 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rapporto qualità-prezzo </a:t>
            </a:r>
            <a:r>
              <a:rPr lang="de-DE" sz="2000" dirty="0">
                <a:solidFill>
                  <a:schemeClr val="accent4"/>
                </a:solidFill>
                <a:latin typeface="Aptos" panose="020B0004020202020204" pitchFamily="34" charset="0"/>
              </a:rPr>
              <a:t>in 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base ai costi del ciclo di vita </a:t>
            </a:r>
            <a:r>
              <a:rPr lang="de-DE" sz="2000" dirty="0">
                <a:solidFill>
                  <a:schemeClr val="accent4"/>
                </a:solidFill>
                <a:latin typeface="Aptos" panose="020B0004020202020204" pitchFamily="34" charset="0"/>
              </a:rPr>
              <a:t>e apportino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benefici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all</a:t>
            </a:r>
            <a:r>
              <a:rPr lang="mr-IN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ambiente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, alla società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all</a:t>
            </a:r>
            <a:r>
              <a:rPr lang="mr-IN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economia</a:t>
            </a:r>
            <a:r>
              <a:rPr lang="de-DE" sz="2000" dirty="0">
                <a:solidFill>
                  <a:schemeClr val="accent4"/>
                </a:solidFill>
                <a:latin typeface="Aptos" panose="020B0004020202020204" pitchFamily="34" charset="0"/>
              </a:rPr>
              <a:t>. </a:t>
            </a:r>
          </a:p>
          <a:p>
            <a:pPr lvl="0">
              <a:buClr>
                <a:schemeClr val="accent4"/>
              </a:buClr>
              <a:buSzPts val="2200"/>
            </a:pPr>
            <a:endParaRPr sz="2000" i="0" u="none" strike="noStrike" cap="none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  <a:p>
            <a:pPr lvl="0">
              <a:buClr>
                <a:schemeClr val="dk1"/>
              </a:buClr>
              <a:buSzPts val="2200"/>
            </a:pPr>
            <a:r>
              <a:rPr lang="de-DE" sz="2000" dirty="0">
                <a:solidFill>
                  <a:schemeClr val="accent4"/>
                </a:solidFill>
                <a:latin typeface="Aptos" panose="020B0004020202020204" pitchFamily="34" charset="0"/>
              </a:rPr>
              <a:t>Gli appalti pubblici sostenibili riflettono obiettivi più ampi in termini di 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efficienza delle risorse, cambiamenti climatici, responsabilità sociale e resilienza economica</a:t>
            </a:r>
            <a:r>
              <a:rPr lang="de-DE" sz="2000" dirty="0">
                <a:solidFill>
                  <a:schemeClr val="accent4"/>
                </a:solidFill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400" name="Google Shape;40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054" y="1138954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"/>
          <p:cNvSpPr txBox="1">
            <a:spLocks noGrp="1"/>
          </p:cNvSpPr>
          <p:nvPr>
            <p:ph type="title"/>
          </p:nvPr>
        </p:nvSpPr>
        <p:spPr>
          <a:xfrm>
            <a:off x="7047870" y="2443607"/>
            <a:ext cx="5243210" cy="242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Principi per un approvvigionamento pubblico sostenibile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407" name="Google Shape;407;p59"/>
          <p:cNvGrpSpPr/>
          <p:nvPr/>
        </p:nvGrpSpPr>
        <p:grpSpPr>
          <a:xfrm>
            <a:off x="-104944" y="324101"/>
            <a:ext cx="8609876" cy="6351131"/>
            <a:chOff x="97373" y="942"/>
            <a:chExt cx="8609876" cy="6351131"/>
          </a:xfrm>
        </p:grpSpPr>
        <p:sp>
          <p:nvSpPr>
            <p:cNvPr id="408" name="Google Shape;408;p59"/>
            <p:cNvSpPr/>
            <p:nvPr/>
          </p:nvSpPr>
          <p:spPr>
            <a:xfrm rot="5400000">
              <a:off x="368212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9"/>
            <p:cNvSpPr txBox="1"/>
            <p:nvPr/>
          </p:nvSpPr>
          <p:spPr>
            <a:xfrm>
              <a:off x="4154353" y="367831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r>
                <a:rPr lang="de-DE" sz="1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Un buon appalto pubblico è un appalto pubblico sostenibile.</a:t>
              </a:r>
              <a:endParaRPr lang="de-DE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10" name="Google Shape;410;p59"/>
            <p:cNvSpPr/>
            <p:nvPr/>
          </p:nvSpPr>
          <p:spPr>
            <a:xfrm>
              <a:off x="5945612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9"/>
            <p:cNvSpPr txBox="1"/>
            <p:nvPr/>
          </p:nvSpPr>
          <p:spPr>
            <a:xfrm>
              <a:off x="5945612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r>
                <a:rPr lang="de-DE" sz="1600" dirty="0">
                  <a:latin typeface="Aptos" panose="020B0004020202020204" pitchFamily="34" charset="0"/>
                </a:rPr>
                <a:t>L</a:t>
              </a:r>
              <a:r>
                <a:rPr lang="mr-IN" sz="1600" b="1" dirty="0">
                  <a:latin typeface="Aptos" panose="020B0004020202020204" pitchFamily="34" charset="0"/>
                </a:rPr>
                <a:t>’</a:t>
              </a:r>
              <a:r>
                <a:rPr lang="de-DE" sz="1600" b="1" dirty="0" err="1">
                  <a:latin typeface="Aptos" panose="020B0004020202020204" pitchFamily="34" charset="0"/>
                </a:rPr>
                <a:t>attuazione</a:t>
              </a:r>
              <a:r>
                <a:rPr lang="de-DE" sz="1600" dirty="0">
                  <a:latin typeface="Aptos" panose="020B0004020202020204" pitchFamily="34" charset="0"/>
                </a:rPr>
                <a:t> della SPP </a:t>
              </a:r>
              <a:r>
                <a:rPr lang="de-DE" sz="1600" b="1" dirty="0">
                  <a:latin typeface="Aptos" panose="020B0004020202020204" pitchFamily="34" charset="0"/>
                </a:rPr>
                <a:t>richiede </a:t>
              </a:r>
              <a:r>
                <a:rPr lang="de-DE" sz="1600" dirty="0">
                  <a:latin typeface="Aptos" panose="020B0004020202020204" pitchFamily="34" charset="0"/>
                </a:rPr>
                <a:t>leadership.</a:t>
              </a:r>
            </a:p>
          </p:txBody>
        </p:sp>
        <p:sp>
          <p:nvSpPr>
            <p:cNvPr id="412" name="Google Shape;412;p59"/>
            <p:cNvSpPr/>
            <p:nvPr/>
          </p:nvSpPr>
          <p:spPr>
            <a:xfrm rot="5400000">
              <a:off x="146996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9"/>
            <p:cNvSpPr txBox="1"/>
            <p:nvPr/>
          </p:nvSpPr>
          <p:spPr>
            <a:xfrm>
              <a:off x="1942193" y="367831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9"/>
            <p:cNvSpPr/>
            <p:nvPr/>
          </p:nvSpPr>
          <p:spPr>
            <a:xfrm rot="5400000">
              <a:off x="257180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9"/>
            <p:cNvSpPr txBox="1"/>
            <p:nvPr/>
          </p:nvSpPr>
          <p:spPr>
            <a:xfrm>
              <a:off x="3044035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r>
                <a:rPr lang="de-DE" sz="1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L</a:t>
              </a:r>
              <a:r>
                <a:rPr lang="mr-IN" sz="1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’</a:t>
              </a:r>
              <a:r>
                <a:rPr lang="de-DE" sz="1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SPP contribuisce agli obiettivi politici generali.</a:t>
              </a:r>
              <a:endParaRPr lang="de-DE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16" name="Google Shape;416;p59"/>
            <p:cNvSpPr/>
            <p:nvPr/>
          </p:nvSpPr>
          <p:spPr>
            <a:xfrm>
              <a:off x="97373" y="2470199"/>
              <a:ext cx="2542712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9"/>
            <p:cNvSpPr txBox="1"/>
            <p:nvPr/>
          </p:nvSpPr>
          <p:spPr>
            <a:xfrm>
              <a:off x="146845" y="2399532"/>
              <a:ext cx="2542712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r"/>
              <a:r>
                <a:rPr lang="de-DE" sz="1600" b="1" dirty="0">
                  <a:latin typeface="Aptos" panose="020B0004020202020204" pitchFamily="34" charset="0"/>
                </a:rPr>
                <a:t>L</a:t>
              </a:r>
              <a:r>
                <a:rPr lang="mr-IN" sz="1600" b="1" dirty="0">
                  <a:latin typeface="Aptos" panose="020B0004020202020204" pitchFamily="34" charset="0"/>
                </a:rPr>
                <a:t>’</a:t>
              </a:r>
              <a:r>
                <a:rPr lang="de-DE" sz="1600" b="1" dirty="0" err="1">
                  <a:latin typeface="Aptos" panose="020B0004020202020204" pitchFamily="34" charset="0"/>
                </a:rPr>
                <a:t>attuazione</a:t>
              </a:r>
              <a:r>
                <a:rPr lang="de-DE" sz="1600" dirty="0">
                  <a:latin typeface="Aptos" panose="020B0004020202020204" pitchFamily="34" charset="0"/>
                </a:rPr>
                <a:t> della SPP </a:t>
              </a:r>
              <a:r>
                <a:rPr lang="de-DE" sz="1600" b="1" dirty="0">
                  <a:latin typeface="Aptos" panose="020B0004020202020204" pitchFamily="34" charset="0"/>
                </a:rPr>
                <a:t>si basa su solidi principi di gestione organizzativa</a:t>
              </a:r>
              <a:r>
                <a:rPr lang="de-DE" sz="1600" dirty="0">
                  <a:latin typeface="Aptos" panose="020B0004020202020204" pitchFamily="34" charset="0"/>
                </a:rPr>
                <a:t>.</a:t>
              </a:r>
            </a:p>
          </p:txBody>
        </p:sp>
        <p:sp>
          <p:nvSpPr>
            <p:cNvPr id="418" name="Google Shape;418;p59"/>
            <p:cNvSpPr/>
            <p:nvPr/>
          </p:nvSpPr>
          <p:spPr>
            <a:xfrm rot="5400000">
              <a:off x="478396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BDA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9"/>
            <p:cNvSpPr txBox="1"/>
            <p:nvPr/>
          </p:nvSpPr>
          <p:spPr>
            <a:xfrm>
              <a:off x="5256195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9"/>
            <p:cNvSpPr/>
            <p:nvPr/>
          </p:nvSpPr>
          <p:spPr>
            <a:xfrm rot="5400000">
              <a:off x="368212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A2C3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9"/>
            <p:cNvSpPr txBox="1"/>
            <p:nvPr/>
          </p:nvSpPr>
          <p:spPr>
            <a:xfrm>
              <a:off x="4154353" y="4364599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r>
                <a:rPr lang="de-DE" sz="1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La SPP coinvolge tutte le parti interessate.</a:t>
              </a:r>
              <a:endParaRPr lang="de-DE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22" name="Google Shape;422;p59"/>
            <p:cNvSpPr/>
            <p:nvPr/>
          </p:nvSpPr>
          <p:spPr>
            <a:xfrm>
              <a:off x="5945612" y="4468583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9"/>
            <p:cNvSpPr txBox="1"/>
            <p:nvPr/>
          </p:nvSpPr>
          <p:spPr>
            <a:xfrm>
              <a:off x="6079780" y="4794976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r>
                <a:rPr lang="de-DE" sz="1600" b="1" dirty="0">
                  <a:latin typeface="Aptos" panose="020B0004020202020204" pitchFamily="34" charset="0"/>
                </a:rPr>
                <a:t>La SPP monitora i propri risultati e le proprie prestazioni</a:t>
              </a:r>
              <a:r>
                <a:rPr lang="de-DE" sz="1600" dirty="0">
                  <a:latin typeface="Aptos" panose="020B0004020202020204" pitchFamily="34" charset="0"/>
                </a:rPr>
                <a:t>.</a:t>
              </a:r>
            </a:p>
          </p:txBody>
        </p:sp>
        <p:sp>
          <p:nvSpPr>
            <p:cNvPr id="424" name="Google Shape;424;p59"/>
            <p:cNvSpPr/>
            <p:nvPr/>
          </p:nvSpPr>
          <p:spPr>
            <a:xfrm rot="5400000">
              <a:off x="146996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9"/>
            <p:cNvSpPr txBox="1"/>
            <p:nvPr/>
          </p:nvSpPr>
          <p:spPr>
            <a:xfrm>
              <a:off x="1942193" y="4364599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0"/>
          <p:cNvSpPr txBox="1">
            <a:spLocks noGrp="1"/>
          </p:cNvSpPr>
          <p:nvPr>
            <p:ph type="title"/>
          </p:nvPr>
        </p:nvSpPr>
        <p:spPr>
          <a:xfrm>
            <a:off x="594360" y="570334"/>
            <a:ext cx="848614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Appalti pubblici sostenibili vs. appalti pubblici ecologici</a:t>
            </a:r>
          </a:p>
        </p:txBody>
      </p:sp>
      <p:grpSp>
        <p:nvGrpSpPr>
          <p:cNvPr id="431" name="Google Shape;431;p60"/>
          <p:cNvGrpSpPr/>
          <p:nvPr/>
        </p:nvGrpSpPr>
        <p:grpSpPr>
          <a:xfrm>
            <a:off x="749093" y="2311742"/>
            <a:ext cx="10693812" cy="4344360"/>
            <a:chOff x="154733" y="3488"/>
            <a:chExt cx="10693812" cy="4344360"/>
          </a:xfrm>
        </p:grpSpPr>
        <p:sp>
          <p:nvSpPr>
            <p:cNvPr id="432" name="Google Shape;432;p60"/>
            <p:cNvSpPr/>
            <p:nvPr/>
          </p:nvSpPr>
          <p:spPr>
            <a:xfrm>
              <a:off x="154733" y="3488"/>
              <a:ext cx="3341816" cy="2005089"/>
            </a:xfrm>
            <a:prstGeom prst="rect">
              <a:avLst/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0"/>
            <p:cNvSpPr txBox="1"/>
            <p:nvPr/>
          </p:nvSpPr>
          <p:spPr>
            <a:xfrm>
              <a:off x="154733" y="3488"/>
              <a:ext cx="3341816" cy="2005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  <a:sym typeface="Arial"/>
                </a:rPr>
                <a:t>🌿 </a:t>
              </a:r>
              <a:r>
                <a:rPr lang="de-DE" sz="1600" dirty="0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Appalti </a:t>
              </a:r>
              <a:r>
                <a:rPr lang="de-DE" sz="1600" dirty="0" err="1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orientati</a:t>
              </a:r>
              <a:r>
                <a:rPr lang="de-DE" sz="1600" dirty="0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all</a:t>
              </a:r>
              <a:r>
                <a:rPr lang="mr-IN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’</a:t>
              </a:r>
              <a:r>
                <a:rPr lang="de-DE" sz="1600" dirty="0" err="1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ambiente</a:t>
              </a:r>
              <a:r>
                <a:rPr lang="de-DE" sz="1600" dirty="0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(GPP): si concentrano sulla riduzione al </a:t>
              </a:r>
              <a:r>
                <a:rPr lang="de-DE" sz="1600" dirty="0" err="1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minimo</a:t>
              </a:r>
              <a:r>
                <a:rPr lang="de-DE" sz="1600" dirty="0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</a:t>
              </a:r>
              <a:r>
                <a:rPr lang="de-DE" sz="1600" dirty="0" err="1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dell</a:t>
              </a:r>
              <a:r>
                <a:rPr lang="mr-IN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’</a:t>
              </a:r>
              <a:r>
                <a:rPr lang="de-DE" sz="1600" dirty="0" err="1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impatto</a:t>
              </a:r>
              <a:r>
                <a:rPr lang="de-DE" sz="1600" dirty="0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 ambientale attraverso le decisioni di approvvigionamento (ad es. efficienza energetica, basse emissioni, riciclabilità).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endParaRPr>
            </a:p>
          </p:txBody>
        </p:sp>
        <p:sp>
          <p:nvSpPr>
            <p:cNvPr id="434" name="Google Shape;434;p60"/>
            <p:cNvSpPr/>
            <p:nvPr/>
          </p:nvSpPr>
          <p:spPr>
            <a:xfrm>
              <a:off x="3830731" y="3488"/>
              <a:ext cx="3341816" cy="2005089"/>
            </a:xfrm>
            <a:prstGeom prst="rect">
              <a:avLst/>
            </a:prstGeom>
            <a:solidFill>
              <a:srgbClr val="77DA1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0"/>
            <p:cNvSpPr txBox="1"/>
            <p:nvPr/>
          </p:nvSpPr>
          <p:spPr>
            <a:xfrm>
              <a:off x="3830731" y="3488"/>
              <a:ext cx="3341816" cy="2005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sz="19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🔄 </a:t>
              </a:r>
              <a:r>
                <a:rPr lang="de-DE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Appalti pubblici sostenibili (SPP): un concetto più ampio che tiene conto degli aspetti ambientali, sociali ed economici.</a:t>
              </a:r>
              <a:endParaRPr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6" name="Google Shape;436;p60"/>
            <p:cNvSpPr/>
            <p:nvPr/>
          </p:nvSpPr>
          <p:spPr>
            <a:xfrm>
              <a:off x="7506729" y="3488"/>
              <a:ext cx="3341816" cy="2005089"/>
            </a:xfrm>
            <a:prstGeom prst="rect">
              <a:avLst/>
            </a:prstGeom>
            <a:solidFill>
              <a:srgbClr val="30BC5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0"/>
            <p:cNvSpPr txBox="1"/>
            <p:nvPr/>
          </p:nvSpPr>
          <p:spPr>
            <a:xfrm>
              <a:off x="7506729" y="3488"/>
              <a:ext cx="3341816" cy="2005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➡️ </a:t>
              </a:r>
              <a:r>
                <a:rPr lang="de-DE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Il GPP è un </a:t>
              </a:r>
              <a:r>
                <a:rPr lang="de-DE" sz="16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sottoinsieme</a:t>
              </a:r>
              <a:r>
                <a:rPr lang="de-DE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dell</a:t>
              </a:r>
              <a:r>
                <a:rPr lang="mr-IN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’</a:t>
              </a:r>
              <a:r>
                <a:rPr lang="de-DE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SPP. Tutti i GPP sono SPP, ma non tutti gli SPP sono GPP.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8" name="Google Shape;438;p60"/>
            <p:cNvSpPr/>
            <p:nvPr/>
          </p:nvSpPr>
          <p:spPr>
            <a:xfrm>
              <a:off x="3830731" y="2342759"/>
              <a:ext cx="3341816" cy="2005089"/>
            </a:xfrm>
            <a:prstGeom prst="rect">
              <a:avLst/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0"/>
            <p:cNvSpPr txBox="1"/>
            <p:nvPr/>
          </p:nvSpPr>
          <p:spPr>
            <a:xfrm>
              <a:off x="3830731" y="2342759"/>
              <a:ext cx="3341816" cy="2005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⚖️ </a:t>
              </a:r>
              <a:r>
                <a:rPr lang="de-DE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L</a:t>
              </a:r>
              <a:r>
                <a:rPr lang="mr-IN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’</a:t>
              </a:r>
              <a:r>
                <a:rPr lang="de-DE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SPP integra criteri quali pratiche di lavoro eque, diversità, approvvigionamento etico e costi del ciclo di vita oltre ai criteri ambientali.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"/>
          <p:cNvSpPr txBox="1">
            <a:spLocks noGrp="1"/>
          </p:cNvSpPr>
          <p:nvPr>
            <p:ph type="title"/>
          </p:nvPr>
        </p:nvSpPr>
        <p:spPr>
          <a:xfrm>
            <a:off x="667189" y="184473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Ruolo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strategico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dell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SPP nella politica pubblica</a:t>
            </a:r>
          </a:p>
        </p:txBody>
      </p:sp>
      <p:grpSp>
        <p:nvGrpSpPr>
          <p:cNvPr id="445" name="Google Shape;445;p5"/>
          <p:cNvGrpSpPr/>
          <p:nvPr/>
        </p:nvGrpSpPr>
        <p:grpSpPr>
          <a:xfrm>
            <a:off x="667189" y="1511841"/>
            <a:ext cx="11003280" cy="4347726"/>
            <a:chOff x="0" y="1805"/>
            <a:chExt cx="11003280" cy="4347726"/>
          </a:xfrm>
        </p:grpSpPr>
        <p:sp>
          <p:nvSpPr>
            <p:cNvPr id="446" name="Google Shape;446;p5"/>
            <p:cNvSpPr/>
            <p:nvPr/>
          </p:nvSpPr>
          <p:spPr>
            <a:xfrm>
              <a:off x="0" y="1805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276881" y="207750"/>
              <a:ext cx="503420" cy="5034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"/>
            <p:cNvSpPr txBox="1"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200"/>
              </a:pPr>
              <a:r>
                <a:rPr lang="de-DE" sz="2400" dirty="0">
                  <a:latin typeface="Aptos" panose="020B0004020202020204" pitchFamily="34" charset="0"/>
                </a:rPr>
                <a:t>Allinea la spesa pubblica agli obiettivi di sostenibilità nazionali e locali.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0" y="1145944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276881" y="1351889"/>
              <a:ext cx="503420" cy="5034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 txBox="1"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200"/>
              </a:pPr>
              <a:r>
                <a:rPr lang="de-DE" sz="2400" dirty="0" err="1">
                  <a:latin typeface="Aptos" panose="020B0004020202020204" pitchFamily="34" charset="0"/>
                </a:rPr>
                <a:t>Supporta</a:t>
              </a:r>
              <a:r>
                <a:rPr lang="de-DE" sz="2400" dirty="0">
                  <a:latin typeface="Aptos" panose="020B0004020202020204" pitchFamily="34" charset="0"/>
                </a:rPr>
                <a:t> l</a:t>
              </a:r>
              <a:r>
                <a:rPr lang="mr-IN" sz="2400" dirty="0">
                  <a:latin typeface="Aptos" panose="020B0004020202020204" pitchFamily="34" charset="0"/>
                </a:rPr>
                <a:t>’</a:t>
              </a:r>
              <a:r>
                <a:rPr lang="de-DE" sz="2400" dirty="0" err="1">
                  <a:latin typeface="Aptos" panose="020B0004020202020204" pitchFamily="34" charset="0"/>
                </a:rPr>
                <a:t>attuazione</a:t>
              </a:r>
              <a:r>
                <a:rPr lang="de-DE" sz="2400" dirty="0">
                  <a:latin typeface="Aptos" panose="020B0004020202020204" pitchFamily="34" charset="0"/>
                </a:rPr>
                <a:t> degli SDG (in particolare SDG 8, 9, 10, 12 e 13).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0" y="2290082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276881" y="2496027"/>
              <a:ext cx="503420" cy="5034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"/>
            <p:cNvSpPr txBox="1"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200"/>
              </a:pPr>
              <a:r>
                <a:rPr lang="de-DE" sz="2400" dirty="0">
                  <a:latin typeface="Aptos" panose="020B0004020202020204" pitchFamily="34" charset="0"/>
                </a:rPr>
                <a:t>Stimola la domanda di prodotti e servizi sostenibili sul mercato.</a:t>
              </a:r>
              <a:endParaRPr sz="2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0" y="3434221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276881" y="3640166"/>
              <a:ext cx="503420" cy="50342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"/>
            <p:cNvSpPr txBox="1"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200"/>
              </a:pPr>
              <a:r>
                <a:rPr lang="de-DE" sz="2400" dirty="0">
                  <a:latin typeface="Aptos" panose="020B0004020202020204" pitchFamily="34" charset="0"/>
                </a:rPr>
                <a:t>Contribuisce a una transizione equa, alla coesione sociale e agli obiettivi climatici.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1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Lo strumento degli appalti pubblici e il GPP</a:t>
            </a:r>
          </a:p>
        </p:txBody>
      </p:sp>
      <p:sp>
        <p:nvSpPr>
          <p:cNvPr id="468" name="Google Shape;468;p61"/>
          <p:cNvSpPr txBox="1">
            <a:spLocks noGrp="1"/>
          </p:cNvSpPr>
          <p:nvPr>
            <p:ph type="body" idx="1"/>
          </p:nvPr>
        </p:nvSpPr>
        <p:spPr>
          <a:xfrm>
            <a:off x="594360" y="2689051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e-DE" sz="2800" dirty="0">
                <a:latin typeface="Aptos" panose="020B0004020202020204" pitchFamily="34" charset="0"/>
              </a:rPr>
              <a:t>L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de-DE" sz="2800" dirty="0" err="1">
                <a:latin typeface="Aptos" panose="020B0004020202020204" pitchFamily="34" charset="0"/>
              </a:rPr>
              <a:t>integrazione</a:t>
            </a:r>
            <a:r>
              <a:rPr lang="de-DE" sz="2800" dirty="0">
                <a:latin typeface="Aptos" panose="020B0004020202020204" pitchFamily="34" charset="0"/>
              </a:rPr>
              <a:t> di criteri ambientali e sociali negli appalti pubblici degli Stati </a:t>
            </a:r>
            <a:r>
              <a:rPr lang="de-DE" sz="2800" dirty="0" err="1">
                <a:latin typeface="Aptos" panose="020B0004020202020204" pitchFamily="34" charset="0"/>
              </a:rPr>
              <a:t>membri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dell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de-DE" sz="2800" dirty="0">
                <a:latin typeface="Aptos" panose="020B0004020202020204" pitchFamily="34" charset="0"/>
              </a:rPr>
              <a:t>UE </a:t>
            </a:r>
            <a:r>
              <a:rPr lang="de-DE" sz="2800" b="1" dirty="0">
                <a:latin typeface="Aptos" panose="020B0004020202020204" pitchFamily="34" charset="0"/>
              </a:rPr>
              <a:t>va </a:t>
            </a:r>
            <a:r>
              <a:rPr lang="de-DE" sz="2800" dirty="0">
                <a:latin typeface="Aptos" panose="020B0004020202020204" pitchFamily="34" charset="0"/>
              </a:rPr>
              <a:t>a </a:t>
            </a:r>
            <a:r>
              <a:rPr lang="de-DE" sz="2800" dirty="0" err="1">
                <a:latin typeface="Aptos" panose="020B0004020202020204" pitchFamily="34" charset="0"/>
              </a:rPr>
              <a:t>vantaggio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b="1" dirty="0" err="1">
                <a:latin typeface="Aptos" panose="020B0004020202020204" pitchFamily="34" charset="0"/>
              </a:rPr>
              <a:t>dell</a:t>
            </a:r>
            <a:r>
              <a:rPr lang="mr-IN" sz="2800" b="1" dirty="0">
                <a:latin typeface="Aptos" panose="020B0004020202020204" pitchFamily="34" charset="0"/>
              </a:rPr>
              <a:t>’</a:t>
            </a:r>
            <a:r>
              <a:rPr lang="de-DE" sz="2800" b="1" dirty="0" err="1">
                <a:latin typeface="Aptos" panose="020B0004020202020204" pitchFamily="34" charset="0"/>
              </a:rPr>
              <a:t>industria</a:t>
            </a:r>
            <a:r>
              <a:rPr lang="de-DE" sz="2800" b="1" dirty="0">
                <a:latin typeface="Aptos" panose="020B0004020202020204" pitchFamily="34" charset="0"/>
              </a:rPr>
              <a:t> </a:t>
            </a:r>
            <a:r>
              <a:rPr lang="de-DE" sz="2800" b="1" dirty="0" err="1">
                <a:latin typeface="Aptos" panose="020B0004020202020204" pitchFamily="34" charset="0"/>
              </a:rPr>
              <a:t>e</a:t>
            </a:r>
            <a:r>
              <a:rPr lang="de-DE" sz="2800" b="1" dirty="0">
                <a:latin typeface="Aptos" panose="020B0004020202020204" pitchFamily="34" charset="0"/>
              </a:rPr>
              <a:t> </a:t>
            </a:r>
            <a:r>
              <a:rPr lang="de-DE" sz="2800" b="1" dirty="0" err="1">
                <a:latin typeface="Aptos" panose="020B0004020202020204" pitchFamily="34" charset="0"/>
              </a:rPr>
              <a:t>dell</a:t>
            </a:r>
            <a:r>
              <a:rPr lang="mr-IN" sz="2800" b="1" dirty="0">
                <a:latin typeface="Aptos" panose="020B0004020202020204" pitchFamily="34" charset="0"/>
              </a:rPr>
              <a:t>’</a:t>
            </a:r>
            <a:r>
              <a:rPr lang="de-DE" sz="2800" b="1" dirty="0" err="1">
                <a:latin typeface="Aptos" panose="020B0004020202020204" pitchFamily="34" charset="0"/>
              </a:rPr>
              <a:t>economia</a:t>
            </a:r>
            <a:r>
              <a:rPr lang="de-DE" sz="2800" b="1" dirty="0">
                <a:latin typeface="Aptos" panose="020B0004020202020204" pitchFamily="34" charset="0"/>
              </a:rPr>
              <a:t> europee</a:t>
            </a:r>
            <a:r>
              <a:rPr lang="de-DE" sz="2800" dirty="0">
                <a:latin typeface="Aptos" panose="020B0004020202020204" pitchFamily="34" charset="0"/>
              </a:rPr>
              <a:t>, che continuano a registrare prestazioni ambientali e sociali superiori rispetto alle industrie dei paesi concorrenti.</a:t>
            </a:r>
          </a:p>
        </p:txBody>
      </p:sp>
      <p:sp>
        <p:nvSpPr>
          <p:cNvPr id="469" name="Google Shape;469;p61"/>
          <p:cNvSpPr txBox="1">
            <a:spLocks noGrp="1"/>
          </p:cNvSpPr>
          <p:nvPr>
            <p:ph type="body" idx="2"/>
          </p:nvPr>
        </p:nvSpPr>
        <p:spPr>
          <a:xfrm>
            <a:off x="6905298" y="2689051"/>
            <a:ext cx="4781486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01600" indent="0">
              <a:buNone/>
            </a:pPr>
            <a:r>
              <a:rPr lang="de-DE" sz="2400" dirty="0">
                <a:latin typeface="Aptos" panose="020B0004020202020204" pitchFamily="34" charset="0"/>
              </a:rPr>
              <a:t>L</a:t>
            </a:r>
            <a:r>
              <a:rPr lang="mr-IN" sz="2400" dirty="0">
                <a:latin typeface="Aptos" panose="020B0004020202020204" pitchFamily="34" charset="0"/>
              </a:rPr>
              <a:t>’</a:t>
            </a:r>
            <a:r>
              <a:rPr lang="de-DE" sz="2400" dirty="0" err="1">
                <a:latin typeface="Aptos" panose="020B0004020202020204" pitchFamily="34" charset="0"/>
              </a:rPr>
              <a:t>integrazione</a:t>
            </a:r>
            <a:r>
              <a:rPr lang="de-DE" sz="2400" dirty="0">
                <a:latin typeface="Aptos" panose="020B0004020202020204" pitchFamily="34" charset="0"/>
              </a:rPr>
              <a:t> di criteri ambientali e sociali negli appalti pubblici </a:t>
            </a:r>
            <a:r>
              <a:rPr lang="de-DE" sz="2400" b="1" dirty="0">
                <a:latin typeface="Aptos" panose="020B0004020202020204" pitchFamily="34" charset="0"/>
              </a:rPr>
              <a:t>allontana i concorrenti extraeuropei </a:t>
            </a:r>
            <a:r>
              <a:rPr lang="de-DE" sz="2400" dirty="0">
                <a:latin typeface="Aptos" panose="020B0004020202020204" pitchFamily="34" charset="0"/>
              </a:rPr>
              <a:t>e orienta la produzione verso un futuro più sostenibile.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62"/>
          <p:cNvPicPr preferRelativeResize="0"/>
          <p:nvPr/>
        </p:nvPicPr>
        <p:blipFill rotWithShape="1">
          <a:blip r:embed="rId3">
            <a:alphaModFix/>
          </a:blip>
          <a:srcRect b="43514"/>
          <a:stretch/>
        </p:blipFill>
        <p:spPr>
          <a:xfrm>
            <a:off x="1890032" y="2246294"/>
            <a:ext cx="9422203" cy="266108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2"/>
          <p:cNvSpPr txBox="1">
            <a:spLocks noGrp="1"/>
          </p:cNvSpPr>
          <p:nvPr>
            <p:ph type="title"/>
          </p:nvPr>
        </p:nvSpPr>
        <p:spPr>
          <a:xfrm>
            <a:off x="609600" y="296101"/>
            <a:ext cx="1097280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Lo strumento per gli appalti pubblici e il GPP</a:t>
            </a:r>
          </a:p>
        </p:txBody>
      </p:sp>
      <p:sp>
        <p:nvSpPr>
          <p:cNvPr id="476" name="Google Shape;476;p62"/>
          <p:cNvSpPr/>
          <p:nvPr/>
        </p:nvSpPr>
        <p:spPr>
          <a:xfrm>
            <a:off x="1444505" y="4910203"/>
            <a:ext cx="3194137" cy="86429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DECARBONIZZAZIONE</a:t>
            </a:r>
            <a:endParaRPr lang="de-DE" sz="1800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sp>
        <p:nvSpPr>
          <p:cNvPr id="477" name="Google Shape;477;p62"/>
          <p:cNvSpPr/>
          <p:nvPr/>
        </p:nvSpPr>
        <p:spPr>
          <a:xfrm>
            <a:off x="5004066" y="4910203"/>
            <a:ext cx="3194137" cy="86429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1800" b="1" i="0" u="none" strike="noStrike" cap="none" dirty="0">
                <a:solidFill>
                  <a:srgbClr val="035854"/>
                </a:solidFill>
                <a:latin typeface="Aptos" panose="020B0004020202020204" pitchFamily="34" charset="0"/>
                <a:sym typeface="Arial"/>
              </a:rPr>
              <a:t>ECONOMIA CIRCOLARE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478" name="Google Shape;478;p62"/>
          <p:cNvSpPr/>
          <p:nvPr/>
        </p:nvSpPr>
        <p:spPr>
          <a:xfrm>
            <a:off x="8563627" y="4910203"/>
            <a:ext cx="3194137" cy="86429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1800" b="1" i="0" u="none" strike="noStrike" cap="none" dirty="0">
                <a:solidFill>
                  <a:srgbClr val="035854"/>
                </a:solidFill>
                <a:latin typeface="Aptos" panose="020B0004020202020204" pitchFamily="34" charset="0"/>
                <a:sym typeface="Arial"/>
              </a:rPr>
              <a:t>BIODIVERSITÀ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594360" y="316028"/>
            <a:ext cx="7415107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br>
              <a:rPr lang="de-DE" dirty="0"/>
            </a:br>
            <a:endParaRPr sz="2800">
              <a:solidFill>
                <a:srgbClr val="595959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594360" y="2599266"/>
            <a:ext cx="9237134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Nazioni Unite (ONU): </a:t>
            </a:r>
            <a:r>
              <a:rPr lang="de-DE" sz="1800" dirty="0">
                <a:latin typeface="Aptos" panose="020B0004020202020204" pitchFamily="34" charset="0"/>
              </a:rPr>
              <a:t>fondate nel 1945, le Nazioni Unite contano oggi 193 Stati membri. Costituiscono un forum globale in cui le nazioni collaborano per affrontare sfide comuni e promuovere il bene comune.</a:t>
            </a:r>
          </a:p>
          <a:p>
            <a:pPr lvl="0"/>
            <a:endParaRPr lang="de-DE" sz="1800" dirty="0">
              <a:latin typeface="Aptos" panose="020B0004020202020204" pitchFamily="34" charset="0"/>
            </a:endParaRPr>
          </a:p>
          <a:p>
            <a:pPr lvl="0"/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Unione Europea (UE): </a:t>
            </a:r>
            <a:r>
              <a:rPr lang="de-DE" sz="1800" dirty="0">
                <a:latin typeface="Aptos" panose="020B0004020202020204" pitchFamily="34" charset="0"/>
              </a:rPr>
              <a:t>L</a:t>
            </a:r>
            <a:r>
              <a:rPr lang="mr-IN" sz="1800" dirty="0">
                <a:latin typeface="Aptos" panose="020B0004020202020204" pitchFamily="34" charset="0"/>
              </a:rPr>
              <a:t>’</a:t>
            </a:r>
            <a:r>
              <a:rPr lang="de-DE" sz="1800" dirty="0">
                <a:latin typeface="Aptos" panose="020B0004020202020204" pitchFamily="34" charset="0"/>
              </a:rPr>
              <a:t>Unione Europea (UE) è stata fondata nel 1993 ed è un</a:t>
            </a:r>
            <a:r>
              <a:rPr lang="mr-IN" sz="1800" dirty="0">
                <a:latin typeface="Aptos" panose="020B0004020202020204" pitchFamily="34" charset="0"/>
              </a:rPr>
              <a:t>’</a:t>
            </a:r>
            <a:r>
              <a:rPr lang="de-DE" sz="1800" dirty="0">
                <a:latin typeface="Aptos" panose="020B0004020202020204" pitchFamily="34" charset="0"/>
              </a:rPr>
              <a:t>unione politica ed economica di nazioni europee.</a:t>
            </a:r>
          </a:p>
          <a:p>
            <a:pPr lvl="0"/>
            <a:endParaRPr lang="de-DE" sz="1800" dirty="0">
              <a:latin typeface="Aptos" panose="020B0004020202020204" pitchFamily="34" charset="0"/>
            </a:endParaRPr>
          </a:p>
          <a:p>
            <a:pPr lvl="0"/>
            <a:r>
              <a:rPr lang="de-DE" sz="1800" b="1" dirty="0">
                <a:solidFill>
                  <a:schemeClr val="accent4"/>
                </a:solidFill>
                <a:latin typeface="Aptos" panose="020B0004020202020204" pitchFamily="34" charset="0"/>
              </a:rPr>
              <a:t>ISO 20400: </a:t>
            </a:r>
            <a:r>
              <a:rPr lang="de-DE" sz="1800" dirty="0">
                <a:latin typeface="Aptos" panose="020B0004020202020204" pitchFamily="34" charset="0"/>
              </a:rPr>
              <a:t>ISO 20400 è uno standard che fornisce alle organizzazioni di qualsiasi dimensione e settore linee guida per integrare la sostenibilità nelle loro pratiche di approvvigionamento. Si rivolge a tutti gli attori coinvolti o interessati nelle attività di approvvigionamento.</a:t>
            </a:r>
            <a:endParaRPr sz="18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41" name="Google Shape;141;p3" descr="ISO - ISO name and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445" y="4868023"/>
            <a:ext cx="1061615" cy="9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UN Logo and Flag | United N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498" y="2599267"/>
            <a:ext cx="1776010" cy="50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NextGenerationEU: für ein stärkeres und gefestigtes Europa ..."/>
          <p:cNvPicPr preferRelativeResize="0"/>
          <p:nvPr/>
        </p:nvPicPr>
        <p:blipFill rotWithShape="1">
          <a:blip r:embed="rId5">
            <a:alphaModFix/>
          </a:blip>
          <a:srcRect l="30018" t="25082" r="30478" b="26372"/>
          <a:stretch/>
        </p:blipFill>
        <p:spPr>
          <a:xfrm>
            <a:off x="10043807" y="3548122"/>
            <a:ext cx="1351387" cy="8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594360" y="882459"/>
            <a:ext cx="617050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4400" b="1" dirty="0">
                <a:solidFill>
                  <a:schemeClr val="dk1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Definizioni importanti</a:t>
            </a:r>
            <a:endParaRPr sz="4400" b="1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3"/>
          <p:cNvSpPr txBox="1">
            <a:spLocks noGrp="1"/>
          </p:cNvSpPr>
          <p:nvPr>
            <p:ph type="title"/>
          </p:nvPr>
        </p:nvSpPr>
        <p:spPr>
          <a:xfrm>
            <a:off x="3661408" y="4661717"/>
            <a:ext cx="8288853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Il GPP nella politica europea</a:t>
            </a:r>
          </a:p>
        </p:txBody>
      </p:sp>
      <p:sp>
        <p:nvSpPr>
          <p:cNvPr id="484" name="Google Shape;484;p63"/>
          <p:cNvSpPr txBox="1">
            <a:spLocks noGrp="1"/>
          </p:cNvSpPr>
          <p:nvPr>
            <p:ph type="body" idx="2"/>
          </p:nvPr>
        </p:nvSpPr>
        <p:spPr>
          <a:xfrm>
            <a:off x="1139867" y="458744"/>
            <a:ext cx="10457772" cy="495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de-DE" sz="2600" dirty="0">
                <a:latin typeface="Aptos" panose="020B0004020202020204" pitchFamily="34" charset="0"/>
              </a:rPr>
              <a:t>Per questi motivi, l</a:t>
            </a:r>
            <a:r>
              <a:rPr lang="mr-IN" sz="2600" dirty="0">
                <a:latin typeface="Aptos" panose="020B0004020202020204" pitchFamily="34" charset="0"/>
              </a:rPr>
              <a:t>’</a:t>
            </a:r>
            <a:r>
              <a:rPr lang="de-DE" sz="2600" dirty="0" err="1">
                <a:latin typeface="Aptos" panose="020B0004020202020204" pitchFamily="34" charset="0"/>
              </a:rPr>
              <a:t>interesse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dirty="0" err="1">
                <a:latin typeface="Aptos" panose="020B0004020202020204" pitchFamily="34" charset="0"/>
              </a:rPr>
              <a:t>dell</a:t>
            </a:r>
            <a:r>
              <a:rPr lang="mr-IN" sz="2600" dirty="0">
                <a:latin typeface="Aptos" panose="020B0004020202020204" pitchFamily="34" charset="0"/>
              </a:rPr>
              <a:t>’</a:t>
            </a:r>
            <a:r>
              <a:rPr lang="de-DE" sz="2600" dirty="0" err="1">
                <a:latin typeface="Aptos" panose="020B0004020202020204" pitchFamily="34" charset="0"/>
              </a:rPr>
              <a:t>Unione</a:t>
            </a:r>
            <a:r>
              <a:rPr lang="de-DE" sz="2600" dirty="0">
                <a:latin typeface="Aptos" panose="020B0004020202020204" pitchFamily="34" charset="0"/>
              </a:rPr>
              <a:t> europea per il GPP si è sviluppato nel corso del tempo in sei fasi:</a:t>
            </a: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Aptos" panose="020B0004020202020204" pitchFamily="34" charset="0"/>
              </a:rPr>
              <a:t>l</a:t>
            </a:r>
            <a:r>
              <a:rPr lang="mr-IN" sz="2400" b="1" dirty="0">
                <a:latin typeface="Aptos" panose="020B0004020202020204" pitchFamily="34" charset="0"/>
              </a:rPr>
              <a:t>’</a:t>
            </a:r>
            <a:r>
              <a:rPr lang="de-DE" sz="2400" b="1" dirty="0" err="1">
                <a:latin typeface="Aptos" panose="020B0004020202020204" pitchFamily="34" charset="0"/>
              </a:rPr>
              <a:t>introduzione</a:t>
            </a:r>
            <a:r>
              <a:rPr lang="de-DE" sz="2400" b="1" dirty="0">
                <a:latin typeface="Aptos" panose="020B0004020202020204" pitchFamily="34" charset="0"/>
              </a:rPr>
              <a:t> del GPP</a:t>
            </a:r>
            <a:r>
              <a:rPr lang="de-DE" sz="2400" dirty="0">
                <a:latin typeface="Aptos" panose="020B0004020202020204" pitchFamily="34" charset="0"/>
              </a:rPr>
              <a:t>: (2001-2004);</a:t>
            </a: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la creazione del </a:t>
            </a:r>
            <a:r>
              <a:rPr lang="de-DE" sz="2400" b="1" dirty="0">
                <a:latin typeface="Aptos" panose="020B0004020202020204" pitchFamily="34" charset="0"/>
              </a:rPr>
              <a:t>quadro politico per il GPP</a:t>
            </a:r>
            <a:r>
              <a:rPr lang="de-DE" sz="2400" dirty="0">
                <a:latin typeface="Aptos" panose="020B0004020202020204" pitchFamily="34" charset="0"/>
              </a:rPr>
              <a:t>: (2004-2008);</a:t>
            </a: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promozione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dell</a:t>
            </a:r>
            <a:r>
              <a:rPr lang="mr-IN" sz="2400" b="1" dirty="0">
                <a:latin typeface="Aptos" panose="020B0004020202020204" pitchFamily="34" charset="0"/>
              </a:rPr>
              <a:t>’</a:t>
            </a:r>
            <a:r>
              <a:rPr lang="de-DE" sz="2400" b="1" dirty="0" err="1">
                <a:latin typeface="Aptos" panose="020B0004020202020204" pitchFamily="34" charset="0"/>
              </a:rPr>
              <a:t>introduzione</a:t>
            </a:r>
            <a:r>
              <a:rPr lang="de-DE" sz="2400" b="1" dirty="0">
                <a:latin typeface="Aptos" panose="020B0004020202020204" pitchFamily="34" charset="0"/>
              </a:rPr>
              <a:t> del GPP</a:t>
            </a:r>
            <a:r>
              <a:rPr lang="de-DE" sz="2400" dirty="0">
                <a:latin typeface="Aptos" panose="020B0004020202020204" pitchFamily="34" charset="0"/>
              </a:rPr>
              <a:t>: (dal 2009)</a:t>
            </a: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Aptos" panose="020B0004020202020204" pitchFamily="34" charset="0"/>
              </a:rPr>
              <a:t>il rafforzamento del contesto politico</a:t>
            </a:r>
            <a:r>
              <a:rPr lang="de-DE" sz="2400" dirty="0">
                <a:latin typeface="Aptos" panose="020B0004020202020204" pitchFamily="34" charset="0"/>
              </a:rPr>
              <a:t>: (2010-2014);</a:t>
            </a: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integrazione del </a:t>
            </a:r>
            <a:r>
              <a:rPr lang="de-DE" sz="2400" b="1" dirty="0">
                <a:latin typeface="Aptos" panose="020B0004020202020204" pitchFamily="34" charset="0"/>
              </a:rPr>
              <a:t>GPP nel </a:t>
            </a:r>
            <a:r>
              <a:rPr lang="de-DE" sz="2400" b="1" dirty="0" err="1">
                <a:latin typeface="Aptos" panose="020B0004020202020204" pitchFamily="34" charset="0"/>
              </a:rPr>
              <a:t>contesto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dell</a:t>
            </a:r>
            <a:r>
              <a:rPr lang="mr-IN" sz="2400" b="1" dirty="0">
                <a:latin typeface="Aptos" panose="020B0004020202020204" pitchFamily="34" charset="0"/>
              </a:rPr>
              <a:t>’</a:t>
            </a:r>
            <a:r>
              <a:rPr lang="de-DE" sz="2400" b="1" dirty="0" err="1">
                <a:latin typeface="Aptos" panose="020B0004020202020204" pitchFamily="34" charset="0"/>
              </a:rPr>
              <a:t>economia</a:t>
            </a:r>
            <a:r>
              <a:rPr lang="de-DE" sz="2400" b="1" dirty="0">
                <a:latin typeface="Aptos" panose="020B0004020202020204" pitchFamily="34" charset="0"/>
              </a:rPr>
              <a:t> circolare </a:t>
            </a:r>
            <a:r>
              <a:rPr lang="de-DE" sz="2400" dirty="0">
                <a:latin typeface="Aptos" panose="020B0004020202020204" pitchFamily="34" charset="0"/>
              </a:rPr>
              <a:t>(dal 2014 ad oggi), del Green Deal europeo e del piano di ripresa economica;</a:t>
            </a: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il GPP è al centro del </a:t>
            </a:r>
            <a:r>
              <a:rPr lang="de-DE" sz="2400" b="1" dirty="0">
                <a:latin typeface="Aptos" panose="020B0004020202020204" pitchFamily="34" charset="0"/>
              </a:rPr>
              <a:t>principio </a:t>
            </a:r>
            <a:r>
              <a:rPr lang="de-DE" sz="2400" dirty="0">
                <a:latin typeface="Aptos" panose="020B0004020202020204" pitchFamily="34" charset="0"/>
              </a:rPr>
              <a:t>DNSH contenuto nella </a:t>
            </a:r>
            <a:r>
              <a:rPr lang="de-DE" sz="2400" b="1" dirty="0">
                <a:latin typeface="Aptos" panose="020B0004020202020204" pitchFamily="34" charset="0"/>
              </a:rPr>
              <a:t>tassonomia ambientale e nel PNRR</a:t>
            </a:r>
            <a:r>
              <a:rPr lang="de-DE" sz="2400" dirty="0">
                <a:latin typeface="Aptos" panose="020B00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4"/>
          <p:cNvSpPr txBox="1">
            <a:spLocks noGrp="1"/>
          </p:cNvSpPr>
          <p:nvPr>
            <p:ph type="title"/>
          </p:nvPr>
        </p:nvSpPr>
        <p:spPr>
          <a:xfrm>
            <a:off x="594360" y="-613816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10 DOCUMENTO CHIAVE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490" name="Google Shape;490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1352859"/>
            <a:ext cx="2221877" cy="16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6109" y="171346"/>
            <a:ext cx="2997896" cy="128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59311" y="4651884"/>
            <a:ext cx="2932689" cy="1283896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64"/>
          <p:cNvSpPr txBox="1"/>
          <p:nvPr/>
        </p:nvSpPr>
        <p:spPr>
          <a:xfrm>
            <a:off x="2816237" y="1455242"/>
            <a:ext cx="729226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Le </a:t>
            </a:r>
            <a:r>
              <a:rPr lang="de-DE" sz="2400" b="1" dirty="0">
                <a:latin typeface="Aptos" panose="020B0004020202020204" pitchFamily="34" charset="0"/>
              </a:rPr>
              <a:t>comunicazioni 274 del 2001 e 566 del 2001</a:t>
            </a:r>
            <a:r>
              <a:rPr lang="de-DE" sz="2400" dirty="0">
                <a:latin typeface="Aptos" panose="020B00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Politica integrata dei prodotti e </a:t>
            </a:r>
            <a:r>
              <a:rPr lang="de-DE" sz="2400" dirty="0" err="1">
                <a:latin typeface="Aptos" panose="020B0004020202020204" pitchFamily="34" charset="0"/>
              </a:rPr>
              <a:t>piani</a:t>
            </a:r>
            <a:r>
              <a:rPr lang="de-DE" sz="2400" dirty="0">
                <a:latin typeface="Aptos" panose="020B0004020202020204" pitchFamily="34" charset="0"/>
              </a:rPr>
              <a:t> d</a:t>
            </a:r>
            <a:r>
              <a:rPr lang="mr-IN" sz="2400" dirty="0">
                <a:latin typeface="Aptos" panose="020B0004020202020204" pitchFamily="34" charset="0"/>
              </a:rPr>
              <a:t>’</a:t>
            </a:r>
            <a:r>
              <a:rPr lang="de-DE" sz="2400" dirty="0" err="1">
                <a:latin typeface="Aptos" panose="020B0004020202020204" pitchFamily="34" charset="0"/>
              </a:rPr>
              <a:t>azione</a:t>
            </a:r>
            <a:r>
              <a:rPr lang="de-DE" sz="2400" dirty="0">
                <a:latin typeface="Aptos" panose="020B0004020202020204" pitchFamily="34" charset="0"/>
              </a:rPr>
              <a:t> nazionali;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Il </a:t>
            </a:r>
            <a:r>
              <a:rPr lang="de-DE" sz="2400" b="1" dirty="0" err="1">
                <a:latin typeface="Aptos" panose="020B0004020202020204" pitchFamily="34" charset="0"/>
              </a:rPr>
              <a:t>manuale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mr-IN" sz="2400" b="1" dirty="0">
                <a:latin typeface="Aptos" panose="020B0004020202020204" pitchFamily="34" charset="0"/>
              </a:rPr>
              <a:t>"</a:t>
            </a:r>
            <a:r>
              <a:rPr lang="de-DE" sz="2400" b="1" dirty="0" err="1">
                <a:latin typeface="Aptos" panose="020B0004020202020204" pitchFamily="34" charset="0"/>
              </a:rPr>
              <a:t>Buying</a:t>
            </a:r>
            <a:r>
              <a:rPr lang="de-DE" sz="2400" b="1" dirty="0">
                <a:latin typeface="Aptos" panose="020B0004020202020204" pitchFamily="34" charset="0"/>
              </a:rPr>
              <a:t> Green</a:t>
            </a:r>
            <a:r>
              <a:rPr lang="mr-IN" sz="2400" b="1" dirty="0">
                <a:latin typeface="Aptos" panose="020B0004020202020204" pitchFamily="34" charset="0"/>
              </a:rPr>
              <a:t>"</a:t>
            </a:r>
            <a:r>
              <a:rPr lang="de-DE" sz="2400" dirty="0">
                <a:latin typeface="Aptos" panose="020B0004020202020204" pitchFamily="34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Aptos" panose="020B0004020202020204" pitchFamily="34" charset="0"/>
              </a:rPr>
              <a:t>Comunicazione 400 del 2008</a:t>
            </a:r>
            <a:r>
              <a:rPr lang="de-DE" sz="2400" dirty="0">
                <a:latin typeface="Aptos" panose="020B0004020202020204" pitchFamily="34" charset="0"/>
              </a:rPr>
              <a:t>: Appalti pubblici per un ambiente migliore (e comunicazione 572 del 2017) La </a:t>
            </a:r>
            <a:r>
              <a:rPr lang="de-DE" sz="2400" b="1" dirty="0">
                <a:latin typeface="Aptos" panose="020B0004020202020204" pitchFamily="34" charset="0"/>
              </a:rPr>
              <a:t>strategia europea 2020</a:t>
            </a:r>
            <a:r>
              <a:rPr lang="de-DE" sz="2400" dirty="0">
                <a:latin typeface="Aptos" panose="020B00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Aptos" panose="020B0004020202020204" pitchFamily="34" charset="0"/>
              </a:rPr>
              <a:t>Economia circolare;</a:t>
            </a:r>
            <a:endParaRPr lang="de-DE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Aptos" panose="020B0004020202020204" pitchFamily="34" charset="0"/>
              </a:rPr>
              <a:t>Appalti sociali;</a:t>
            </a:r>
            <a:endParaRPr lang="de-DE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Aptos" panose="020B0004020202020204" pitchFamily="34" charset="0"/>
              </a:rPr>
              <a:t>Green Deal europeo</a:t>
            </a:r>
            <a:r>
              <a:rPr lang="de-DE" sz="2400" dirty="0">
                <a:latin typeface="Aptos" panose="020B00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Green Deal e </a:t>
            </a:r>
            <a:r>
              <a:rPr lang="de-DE" sz="2400" b="1" dirty="0">
                <a:latin typeface="Aptos" panose="020B0004020202020204" pitchFamily="34" charset="0"/>
              </a:rPr>
              <a:t>finanza sostenibile</a:t>
            </a:r>
            <a:r>
              <a:rPr lang="de-DE" sz="2400" dirty="0">
                <a:latin typeface="Aptos" panose="020B00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Aptos" panose="020B0004020202020204" pitchFamily="34" charset="0"/>
              </a:rPr>
              <a:t>DNSH </a:t>
            </a:r>
            <a:r>
              <a:rPr lang="de-DE" sz="2400" dirty="0">
                <a:latin typeface="Aptos" panose="020B0004020202020204" pitchFamily="34" charset="0"/>
              </a:rPr>
              <a:t>e PNRR</a:t>
            </a:r>
          </a:p>
        </p:txBody>
      </p:sp>
      <p:pic>
        <p:nvPicPr>
          <p:cNvPr id="494" name="Google Shape;494;p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860099"/>
            <a:ext cx="1490741" cy="19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8690" y="3960217"/>
            <a:ext cx="1249611" cy="166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5"/>
          <p:cNvSpPr txBox="1">
            <a:spLocks noGrp="1"/>
          </p:cNvSpPr>
          <p:nvPr>
            <p:ph type="title"/>
          </p:nvPr>
        </p:nvSpPr>
        <p:spPr>
          <a:xfrm>
            <a:off x="6318885" y="5219363"/>
            <a:ext cx="4939666" cy="82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Acquistare verde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01" name="Google Shape;501;p6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42</a:t>
            </a:fld>
            <a:endParaRPr/>
          </a:p>
        </p:txBody>
      </p:sp>
      <p:sp>
        <p:nvSpPr>
          <p:cNvPr id="502" name="Google Shape;502;p65"/>
          <p:cNvSpPr/>
          <p:nvPr/>
        </p:nvSpPr>
        <p:spPr>
          <a:xfrm>
            <a:off x="445273" y="1014272"/>
            <a:ext cx="6289482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b="1" dirty="0">
                <a:latin typeface="Aptos" panose="020B0004020202020204" pitchFamily="34" charset="0"/>
              </a:rPr>
              <a:t>Il </a:t>
            </a:r>
            <a:r>
              <a:rPr lang="de-DE" sz="2000" b="1" dirty="0" err="1">
                <a:latin typeface="Aptos" panose="020B0004020202020204" pitchFamily="34" charset="0"/>
              </a:rPr>
              <a:t>manuale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mr-IN" sz="2000" b="1" dirty="0">
                <a:latin typeface="Aptos" panose="020B0004020202020204" pitchFamily="34" charset="0"/>
              </a:rPr>
              <a:t>"</a:t>
            </a:r>
            <a:r>
              <a:rPr lang="de-DE" sz="2000" b="1" dirty="0" err="1">
                <a:latin typeface="Aptos" panose="020B0004020202020204" pitchFamily="34" charset="0"/>
              </a:rPr>
              <a:t>Buying</a:t>
            </a:r>
            <a:r>
              <a:rPr lang="de-DE" sz="2000" b="1" dirty="0">
                <a:latin typeface="Aptos" panose="020B0004020202020204" pitchFamily="34" charset="0"/>
              </a:rPr>
              <a:t> Green!</a:t>
            </a:r>
            <a:r>
              <a:rPr lang="mr-IN" sz="2000" b="1" dirty="0">
                <a:latin typeface="Aptos" panose="020B0004020202020204" pitchFamily="34" charset="0"/>
              </a:rPr>
              <a:t>"</a:t>
            </a:r>
            <a:r>
              <a:rPr lang="de-DE" sz="2000" b="1" dirty="0">
                <a:latin typeface="Aptos" panose="020B0004020202020204" pitchFamily="34" charset="0"/>
              </a:rPr>
              <a:t> </a:t>
            </a:r>
            <a:r>
              <a:rPr lang="de-DE" sz="2000" dirty="0">
                <a:latin typeface="Aptos" panose="020B0004020202020204" pitchFamily="34" charset="0"/>
              </a:rPr>
              <a:t>è stato pubblicato tre volte: nel 2004, nel 2011 e nel 2016.</a:t>
            </a:r>
          </a:p>
          <a:p>
            <a:r>
              <a:rPr lang="de-DE" sz="2000" dirty="0">
                <a:latin typeface="Aptos" panose="020B0004020202020204" pitchFamily="34" charset="0"/>
              </a:rPr>
              <a:t>Il manuale illustra </a:t>
            </a:r>
            <a:r>
              <a:rPr lang="de-DE" sz="2000" b="1" dirty="0">
                <a:latin typeface="Aptos" panose="020B0004020202020204" pitchFamily="34" charset="0"/>
              </a:rPr>
              <a:t>le possibilità di applicazione del GPP </a:t>
            </a:r>
            <a:r>
              <a:rPr lang="de-DE" sz="2000" dirty="0" err="1">
                <a:latin typeface="Aptos" panose="020B0004020202020204" pitchFamily="34" charset="0"/>
              </a:rPr>
              <a:t>disponibili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nell</a:t>
            </a:r>
            <a:r>
              <a:rPr lang="mr-IN" sz="2000" dirty="0">
                <a:latin typeface="Aptos" panose="020B0004020202020204" pitchFamily="34" charset="0"/>
              </a:rPr>
              <a:t>’</a:t>
            </a:r>
            <a:r>
              <a:rPr lang="de-DE" sz="2000" dirty="0" err="1">
                <a:latin typeface="Aptos" panose="020B0004020202020204" pitchFamily="34" charset="0"/>
              </a:rPr>
              <a:t>ambito</a:t>
            </a:r>
            <a:r>
              <a:rPr lang="de-DE" sz="2000" dirty="0">
                <a:latin typeface="Aptos" panose="020B0004020202020204" pitchFamily="34" charset="0"/>
              </a:rPr>
              <a:t> delle direttive sugli appalti pubblici.</a:t>
            </a:r>
          </a:p>
          <a:p>
            <a:endParaRPr lang="de-DE" sz="2000" dirty="0">
              <a:latin typeface="Aptos" panose="020B0004020202020204" pitchFamily="34" charset="0"/>
            </a:endParaRPr>
          </a:p>
          <a:p>
            <a:r>
              <a:rPr lang="de-DE" sz="2000" dirty="0">
                <a:latin typeface="Aptos" panose="020B0004020202020204" pitchFamily="34" charset="0"/>
              </a:rPr>
              <a:t>Il manuale </a:t>
            </a:r>
            <a:r>
              <a:rPr lang="de-DE" sz="2000" b="1" dirty="0">
                <a:latin typeface="Aptos" panose="020B0004020202020204" pitchFamily="34" charset="0"/>
              </a:rPr>
              <a:t>aiuta le autorità pubbliche </a:t>
            </a:r>
            <a:r>
              <a:rPr lang="de-DE" sz="2000" dirty="0">
                <a:latin typeface="Aptos" panose="020B0004020202020204" pitchFamily="34" charset="0"/>
              </a:rPr>
              <a:t>a pianificare e attuare il GPP.</a:t>
            </a:r>
          </a:p>
          <a:p>
            <a:r>
              <a:rPr lang="de-DE" sz="2000" dirty="0">
                <a:latin typeface="Aptos" panose="020B0004020202020204" pitchFamily="34" charset="0"/>
              </a:rPr>
              <a:t>Contiene una </a:t>
            </a:r>
            <a:r>
              <a:rPr lang="de-DE" sz="2000" b="1" dirty="0">
                <a:latin typeface="Aptos" panose="020B0004020202020204" pitchFamily="34" charset="0"/>
              </a:rPr>
              <a:t>spiegazione pratica </a:t>
            </a:r>
            <a:r>
              <a:rPr lang="de-DE" sz="2000" dirty="0">
                <a:latin typeface="Aptos" panose="020B0004020202020204" pitchFamily="34" charset="0"/>
              </a:rPr>
              <a:t>delle possibilità offerte dalla </a:t>
            </a:r>
            <a:r>
              <a:rPr lang="de-DE" sz="2000" dirty="0" err="1">
                <a:latin typeface="Aptos" panose="020B0004020202020204" pitchFamily="34" charset="0"/>
              </a:rPr>
              <a:t>legislazione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dell</a:t>
            </a:r>
            <a:r>
              <a:rPr lang="mr-IN" sz="2000" dirty="0">
                <a:latin typeface="Aptos" panose="020B0004020202020204" pitchFamily="34" charset="0"/>
              </a:rPr>
              <a:t>’</a:t>
            </a:r>
            <a:r>
              <a:rPr lang="de-DE" sz="2000" dirty="0">
                <a:latin typeface="Aptos" panose="020B0004020202020204" pitchFamily="34" charset="0"/>
              </a:rPr>
              <a:t>UE e illustra un approccio semplice ed efficace, illustrando anche le migliori pratiche.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503" name="Google Shape;50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7504" y="1407707"/>
            <a:ext cx="2994496" cy="427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Appalti sociali</a:t>
            </a:r>
          </a:p>
        </p:txBody>
      </p:sp>
      <p:sp>
        <p:nvSpPr>
          <p:cNvPr id="509" name="Google Shape;509;p6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43</a:t>
            </a:fld>
            <a:endParaRPr/>
          </a:p>
        </p:txBody>
      </p:sp>
      <p:sp>
        <p:nvSpPr>
          <p:cNvPr id="510" name="Google Shape;510;p66"/>
          <p:cNvSpPr/>
          <p:nvPr/>
        </p:nvSpPr>
        <p:spPr>
          <a:xfrm>
            <a:off x="1117600" y="561550"/>
            <a:ext cx="820786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de-DE" sz="1800" dirty="0">
                <a:solidFill>
                  <a:schemeClr val="dk1"/>
                </a:solidFill>
                <a:latin typeface="Aptos" panose="020B0004020202020204" pitchFamily="34" charset="0"/>
              </a:rPr>
              <a:t>La seconda edizione (2021) della </a:t>
            </a:r>
            <a:r>
              <a:rPr lang="de-DE" sz="1800" dirty="0" err="1">
                <a:solidFill>
                  <a:schemeClr val="dk1"/>
                </a:solidFill>
                <a:latin typeface="Aptos" panose="020B0004020202020204" pitchFamily="34" charset="0"/>
              </a:rPr>
              <a:t>guida</a:t>
            </a:r>
            <a:r>
              <a:rPr lang="de-DE" sz="1800" dirty="0">
                <a:solidFill>
                  <a:schemeClr val="dk1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latin typeface="Aptos" panose="020B0004020202020204" pitchFamily="34" charset="0"/>
              </a:rPr>
              <a:t>dell</a:t>
            </a:r>
            <a:r>
              <a:rPr lang="mr-IN" sz="1800" dirty="0">
                <a:solidFill>
                  <a:schemeClr val="dk1"/>
                </a:solidFill>
                <a:latin typeface="Aptos" panose="020B0004020202020204" pitchFamily="34" charset="0"/>
              </a:rPr>
              <a:t>’</a:t>
            </a:r>
            <a:r>
              <a:rPr lang="de-DE" sz="1800" dirty="0" err="1">
                <a:solidFill>
                  <a:schemeClr val="dk1"/>
                </a:solidFill>
                <a:latin typeface="Aptos" panose="020B0004020202020204" pitchFamily="34" charset="0"/>
              </a:rPr>
              <a:t>Unione</a:t>
            </a:r>
            <a:r>
              <a:rPr lang="de-DE" sz="1800" dirty="0">
                <a:solidFill>
                  <a:schemeClr val="dk1"/>
                </a:solidFill>
                <a:latin typeface="Aptos" panose="020B0004020202020204" pitchFamily="34" charset="0"/>
              </a:rPr>
              <a:t> europea sugli appalti sociali </a:t>
            </a:r>
            <a:r>
              <a:rPr lang="de-DE" sz="1800" dirty="0" err="1">
                <a:solidFill>
                  <a:schemeClr val="dk1"/>
                </a:solidFill>
                <a:latin typeface="Aptos" panose="020B0004020202020204" pitchFamily="34" charset="0"/>
              </a:rPr>
              <a:t>promuove</a:t>
            </a:r>
            <a:r>
              <a:rPr lang="de-DE" sz="1800" dirty="0">
                <a:solidFill>
                  <a:schemeClr val="dk1"/>
                </a:solidFill>
                <a:latin typeface="Aptos" panose="020B0004020202020204" pitchFamily="34" charset="0"/>
              </a:rPr>
              <a:t> "</a:t>
            </a:r>
            <a:r>
              <a:rPr lang="de-DE" sz="1800" dirty="0" err="1">
                <a:solidFill>
                  <a:schemeClr val="dk1"/>
                </a:solidFill>
                <a:latin typeface="Aptos" panose="020B0004020202020204" pitchFamily="34" charset="0"/>
              </a:rPr>
              <a:t>appalti</a:t>
            </a:r>
            <a:r>
              <a:rPr lang="de-DE" sz="1800" dirty="0">
                <a:solidFill>
                  <a:schemeClr val="dk1"/>
                </a:solidFill>
                <a:latin typeface="Aptos" panose="020B0004020202020204" pitchFamily="34" charset="0"/>
              </a:rPr>
              <a:t> pubblici socialmente responsabili volti a ottenere un impatto </a:t>
            </a:r>
            <a:r>
              <a:rPr lang="de-DE" sz="1800" dirty="0" err="1">
                <a:solidFill>
                  <a:schemeClr val="dk1"/>
                </a:solidFill>
                <a:latin typeface="Aptos" panose="020B0004020202020204" pitchFamily="34" charset="0"/>
              </a:rPr>
              <a:t>sociale</a:t>
            </a:r>
            <a:r>
              <a:rPr lang="de-DE" sz="1800" dirty="0">
                <a:solidFill>
                  <a:schemeClr val="dk1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latin typeface="Aptos" panose="020B0004020202020204" pitchFamily="34" charset="0"/>
              </a:rPr>
              <a:t>positivo</a:t>
            </a:r>
            <a:r>
              <a:rPr lang="de-DE" sz="1800" dirty="0">
                <a:solidFill>
                  <a:schemeClr val="dk1"/>
                </a:solidFill>
                <a:latin typeface="Aptos" panose="020B0004020202020204" pitchFamily="34" charset="0"/>
              </a:rPr>
              <a:t>". Gli obiettivi sono:</a:t>
            </a:r>
          </a:p>
          <a:p>
            <a:pPr lvl="0">
              <a:buSzPts val="2000"/>
            </a:pP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>
                <a:latin typeface="Aptos" panose="020B0004020202020204" pitchFamily="34" charset="0"/>
              </a:rPr>
              <a:t>Promuovere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b="1" dirty="0">
                <a:latin typeface="Aptos" panose="020B0004020202020204" pitchFamily="34" charset="0"/>
              </a:rPr>
              <a:t>opportunità di lavoro e di inclusione sociale eque </a:t>
            </a:r>
            <a:r>
              <a:rPr lang="de-DE" sz="1800" dirty="0">
                <a:latin typeface="Aptos" panose="020B0004020202020204" pitchFamily="34" charset="0"/>
              </a:rPr>
              <a:t>(opportunità di lavoro per i giovani e i lavoratori anziani, parità di genere, partecipazione sociale e opportunità di lavoro per le persone con disabilità)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Creare opportunità per l</a:t>
            </a:r>
            <a:r>
              <a:rPr lang="mr-IN" sz="1800" dirty="0">
                <a:latin typeface="Aptos" panose="020B0004020202020204" pitchFamily="34" charset="0"/>
              </a:rPr>
              <a:t>’</a:t>
            </a:r>
            <a:r>
              <a:rPr lang="de-DE" sz="1800" b="1" dirty="0" err="1">
                <a:latin typeface="Aptos" panose="020B0004020202020204" pitchFamily="34" charset="0"/>
              </a:rPr>
              <a:t>economia</a:t>
            </a:r>
            <a:r>
              <a:rPr lang="de-DE" sz="1800" b="1" dirty="0">
                <a:latin typeface="Aptos" panose="020B0004020202020204" pitchFamily="34" charset="0"/>
              </a:rPr>
              <a:t> sociale e le imprese sociali</a:t>
            </a:r>
            <a:endParaRPr lang="de-DE" sz="18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>
                <a:latin typeface="Aptos" panose="020B0004020202020204" pitchFamily="34" charset="0"/>
              </a:rPr>
              <a:t>Promuovere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b="1" dirty="0">
                <a:latin typeface="Aptos" panose="020B0004020202020204" pitchFamily="34" charset="0"/>
              </a:rPr>
              <a:t>condizioni di lavoro adeguate</a:t>
            </a:r>
            <a:endParaRPr lang="de-DE" sz="18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Garantire il </a:t>
            </a:r>
            <a:r>
              <a:rPr lang="de-DE" sz="1800" b="1" dirty="0">
                <a:latin typeface="Aptos" panose="020B0004020202020204" pitchFamily="34" charset="0"/>
              </a:rPr>
              <a:t>rispetto dei diritti sociali e dei diritti dei lavoratori</a:t>
            </a:r>
            <a:endParaRPr lang="de-DE" sz="18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Accessibilità e </a:t>
            </a:r>
            <a:r>
              <a:rPr lang="de-DE" sz="1800" b="1" dirty="0">
                <a:latin typeface="Aptos" panose="020B0004020202020204" pitchFamily="34" charset="0"/>
              </a:rPr>
              <a:t>progettazione</a:t>
            </a:r>
            <a:r>
              <a:rPr lang="de-DE" sz="1800" dirty="0">
                <a:latin typeface="Aptos" panose="020B0004020202020204" pitchFamily="34" charset="0"/>
              </a:rPr>
              <a:t> adeguata </a:t>
            </a:r>
            <a:r>
              <a:rPr lang="de-DE" sz="1800" b="1" dirty="0">
                <a:latin typeface="Aptos" panose="020B0004020202020204" pitchFamily="34" charset="0"/>
              </a:rPr>
              <a:t>per tutti</a:t>
            </a:r>
            <a:endParaRPr lang="de-DE" sz="18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Rispetto </a:t>
            </a:r>
            <a:r>
              <a:rPr lang="de-DE" sz="1800" b="1" dirty="0">
                <a:latin typeface="Aptos" panose="020B0004020202020204" pitchFamily="34" charset="0"/>
              </a:rPr>
              <a:t>dei diritti umani e delle questioni commerciali etiche</a:t>
            </a:r>
            <a:endParaRPr lang="de-DE" sz="18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r-IN" sz="1800" b="1" dirty="0">
                <a:latin typeface="Aptos" panose="020B0004020202020204" pitchFamily="34" charset="0"/>
              </a:rPr>
              <a:t>"</a:t>
            </a:r>
            <a:r>
              <a:rPr lang="de-DE" sz="1800" b="1" dirty="0" err="1">
                <a:latin typeface="Aptos" panose="020B0004020202020204" pitchFamily="34" charset="0"/>
              </a:rPr>
              <a:t>Regolamentazione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latin typeface="Aptos" panose="020B0004020202020204" pitchFamily="34" charset="0"/>
              </a:rPr>
              <a:t>agevolata</a:t>
            </a:r>
            <a:r>
              <a:rPr lang="mr-IN" sz="1800" b="1" dirty="0">
                <a:latin typeface="Aptos" panose="020B0004020202020204" pitchFamily="34" charset="0"/>
              </a:rPr>
              <a:t>"</a:t>
            </a:r>
            <a:r>
              <a:rPr lang="de-DE" sz="1800" b="1" dirty="0">
                <a:latin typeface="Aptos" panose="020B0004020202020204" pitchFamily="34" charset="0"/>
              </a:rPr>
              <a:t> </a:t>
            </a:r>
            <a:r>
              <a:rPr lang="de-DE" sz="1800" dirty="0">
                <a:latin typeface="Aptos" panose="020B0004020202020204" pitchFamily="34" charset="0"/>
              </a:rPr>
              <a:t>per la fornitura di servizi sociali, sanitari, educativi e culturali di alta qualità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511" name="Google Shape;511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5467" y="635549"/>
            <a:ext cx="2682472" cy="3796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7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European Green Deal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17" name="Google Shape;517;p67"/>
          <p:cNvSpPr txBox="1">
            <a:spLocks noGrp="1"/>
          </p:cNvSpPr>
          <p:nvPr>
            <p:ph type="body" idx="1"/>
          </p:nvPr>
        </p:nvSpPr>
        <p:spPr>
          <a:xfrm>
            <a:off x="594360" y="2345635"/>
            <a:ext cx="4923845" cy="392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Aptos" panose="020B0004020202020204" pitchFamily="34" charset="0"/>
              </a:rPr>
              <a:t>Nella comunicazione alla </a:t>
            </a:r>
            <a:r>
              <a:rPr lang="de-DE" dirty="0" err="1">
                <a:latin typeface="Aptos" panose="020B0004020202020204" pitchFamily="34" charset="0"/>
              </a:rPr>
              <a:t>Commissione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mr-IN" b="1" dirty="0">
                <a:solidFill>
                  <a:schemeClr val="accent4"/>
                </a:solidFill>
                <a:latin typeface="Aptos" panose="020B0004020202020204" pitchFamily="34" charset="0"/>
              </a:rPr>
              <a:t>"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Piano di investimenti per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un</a:t>
            </a:r>
            <a:r>
              <a:rPr lang="mr-IN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Europa sostenibile. Piano di investimenti per il Green Deal </a:t>
            </a: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europeo</a:t>
            </a:r>
            <a:r>
              <a:rPr lang="mr-IN" b="1" dirty="0">
                <a:solidFill>
                  <a:schemeClr val="accent4"/>
                </a:solidFill>
                <a:latin typeface="Aptos" panose="020B0004020202020204" pitchFamily="34" charset="0"/>
              </a:rPr>
              <a:t>"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(21/2020) </a:t>
            </a:r>
            <a:r>
              <a:rPr lang="de-DE" dirty="0">
                <a:latin typeface="Aptos" panose="020B0004020202020204" pitchFamily="34" charset="0"/>
              </a:rPr>
              <a:t>si legge: </a:t>
            </a:r>
            <a:r>
              <a:rPr lang="mr-IN" dirty="0">
                <a:latin typeface="Aptos" panose="020B0004020202020204" pitchFamily="34" charset="0"/>
              </a:rPr>
              <a:t>"</a:t>
            </a:r>
            <a:r>
              <a:rPr lang="de-DE" dirty="0">
                <a:latin typeface="Aptos" panose="020B0004020202020204" pitchFamily="34" charset="0"/>
              </a:rPr>
              <a:t>La Commissione proporrà 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criteri </a:t>
            </a:r>
            <a:r>
              <a:rPr lang="de-DE" dirty="0">
                <a:latin typeface="Aptos" panose="020B0004020202020204" pitchFamily="34" charset="0"/>
              </a:rPr>
              <a:t>o obiettivi 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minimi obbligatori </a:t>
            </a:r>
            <a:r>
              <a:rPr lang="de-DE" dirty="0">
                <a:latin typeface="Aptos" panose="020B0004020202020204" pitchFamily="34" charset="0"/>
              </a:rPr>
              <a:t>in materia di appalti pubblici nella legislazione relativa alle iniziative settoriali, ai </a:t>
            </a:r>
            <a:r>
              <a:rPr lang="de-DE" dirty="0" err="1">
                <a:latin typeface="Aptos" panose="020B0004020202020204" pitchFamily="34" charset="0"/>
              </a:rPr>
              <a:t>finanziamenti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>
                <a:latin typeface="Aptos" panose="020B0004020202020204" pitchFamily="34" charset="0"/>
              </a:rPr>
              <a:t>UE o a determinati prodotti. 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Tali criteri minimi creeranno di fatto una definizione comune di appalto verde. </a:t>
            </a:r>
            <a:r>
              <a:rPr lang="de-DE" dirty="0">
                <a:latin typeface="Aptos" panose="020B0004020202020204" pitchFamily="34" charset="0"/>
              </a:rPr>
              <a:t>(...) Allo stesso tempo, gli </a:t>
            </a:r>
            <a:r>
              <a:rPr lang="de-DE" dirty="0" err="1">
                <a:latin typeface="Aptos" panose="020B0004020202020204" pitchFamily="34" charset="0"/>
              </a:rPr>
              <a:t>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appaltanti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dovrebbero</a:t>
            </a:r>
            <a:r>
              <a:rPr lang="de-DE" dirty="0">
                <a:latin typeface="Aptos" panose="020B0004020202020204" pitchFamily="34" charset="0"/>
              </a:rPr>
              <a:t> applicare, ove possibile, metodi di calcolo dei costi del ciclo di vita. </a:t>
            </a:r>
          </a:p>
        </p:txBody>
      </p:sp>
      <p:sp>
        <p:nvSpPr>
          <p:cNvPr id="518" name="Google Shape;518;p67"/>
          <p:cNvSpPr txBox="1">
            <a:spLocks noGrp="1"/>
          </p:cNvSpPr>
          <p:nvPr>
            <p:ph type="body" idx="2"/>
          </p:nvPr>
        </p:nvSpPr>
        <p:spPr>
          <a:xfrm>
            <a:off x="5881898" y="2345635"/>
            <a:ext cx="5003438" cy="392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92500" lnSpcReduction="20000"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de-DE" b="1" dirty="0">
                <a:latin typeface="Aptos" panose="020B0004020202020204" pitchFamily="34" charset="0"/>
              </a:rPr>
              <a:t>Tre punti importanti:</a:t>
            </a:r>
            <a:endParaRPr dirty="0">
              <a:latin typeface="Aptos" panose="020B0004020202020204" pitchFamily="34" charset="0"/>
            </a:endParaRP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Adozione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 di criteri </a:t>
            </a:r>
            <a:r>
              <a:rPr lang="de-DE" dirty="0">
                <a:latin typeface="Aptos" panose="020B0004020202020204" pitchFamily="34" charset="0"/>
              </a:rPr>
              <a:t>o obiettivi 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minimi vincolanti </a:t>
            </a:r>
            <a:r>
              <a:rPr lang="de-DE" dirty="0">
                <a:latin typeface="Aptos" panose="020B0004020202020204" pitchFamily="34" charset="0"/>
              </a:rPr>
              <a:t>per gli appalti pubblici sostenibili nella legislazione relativa alle iniziative settoriali, ai </a:t>
            </a:r>
            <a:r>
              <a:rPr lang="de-DE" dirty="0" err="1">
                <a:latin typeface="Aptos" panose="020B0004020202020204" pitchFamily="34" charset="0"/>
              </a:rPr>
              <a:t>finanziamenti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>
                <a:latin typeface="Aptos" panose="020B0004020202020204" pitchFamily="34" charset="0"/>
              </a:rPr>
              <a:t>UE o a determinati prodotti</a:t>
            </a: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Adozione di una </a:t>
            </a: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definizione comune di appalti pubblici sostenibili dal punto di vista ambientale</a:t>
            </a:r>
            <a:endParaRPr lang="de-DE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Estensione dei metodi di calcolo dei costi del ciclo di vita</a:t>
            </a:r>
            <a:endParaRPr lang="de-DE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8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Strumenti europei per la diffusione degli appalti pubblici sostenibili (GPP)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9"/>
          <p:cNvSpPr txBox="1">
            <a:spLocks noGrp="1"/>
          </p:cNvSpPr>
          <p:nvPr>
            <p:ph type="title"/>
          </p:nvPr>
        </p:nvSpPr>
        <p:spPr>
          <a:xfrm>
            <a:off x="594361" y="429279"/>
            <a:ext cx="8937784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Strumenti europei per la diffusione degli appalti pubblici sostenibili</a:t>
            </a:r>
          </a:p>
        </p:txBody>
      </p:sp>
      <p:sp>
        <p:nvSpPr>
          <p:cNvPr id="529" name="Google Shape;529;p6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46</a:t>
            </a:fld>
            <a:endParaRPr/>
          </a:p>
        </p:txBody>
      </p:sp>
      <p:grpSp>
        <p:nvGrpSpPr>
          <p:cNvPr id="530" name="Google Shape;530;p69"/>
          <p:cNvGrpSpPr/>
          <p:nvPr/>
        </p:nvGrpSpPr>
        <p:grpSpPr>
          <a:xfrm>
            <a:off x="979247" y="2954354"/>
            <a:ext cx="10233504" cy="2984770"/>
            <a:chOff x="5001" y="918874"/>
            <a:chExt cx="10233504" cy="2984770"/>
          </a:xfrm>
        </p:grpSpPr>
        <p:sp>
          <p:nvSpPr>
            <p:cNvPr id="531" name="Google Shape;531;p69"/>
            <p:cNvSpPr/>
            <p:nvPr/>
          </p:nvSpPr>
          <p:spPr>
            <a:xfrm>
              <a:off x="500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9"/>
            <p:cNvSpPr txBox="1"/>
            <p:nvPr/>
          </p:nvSpPr>
          <p:spPr>
            <a:xfrm>
              <a:off x="29978" y="943851"/>
              <a:ext cx="1655629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/>
              <a:r>
                <a:rPr lang="de-DE" sz="1600" b="1" dirty="0">
                  <a:latin typeface="Aptos" panose="020B0004020202020204" pitchFamily="34" charset="0"/>
                </a:rPr>
                <a:t>Piano d</a:t>
              </a:r>
              <a:r>
                <a:rPr lang="mr-IN" sz="1600" b="1" dirty="0">
                  <a:latin typeface="Aptos" panose="020B0004020202020204" pitchFamily="34" charset="0"/>
                </a:rPr>
                <a:t>’</a:t>
              </a:r>
              <a:r>
                <a:rPr lang="de-DE" sz="1600" b="1" dirty="0" err="1">
                  <a:latin typeface="Aptos" panose="020B0004020202020204" pitchFamily="34" charset="0"/>
                </a:rPr>
                <a:t>azione</a:t>
              </a:r>
              <a:r>
                <a:rPr lang="de-DE" sz="1600" b="1" dirty="0">
                  <a:latin typeface="Aptos" panose="020B0004020202020204" pitchFamily="34" charset="0"/>
                </a:rPr>
                <a:t> nazionale per il GPP</a:t>
              </a:r>
              <a:endParaRPr lang="de-DE" sz="1600" dirty="0">
                <a:latin typeface="Aptos" panose="020B0004020202020204" pitchFamily="34" charset="0"/>
              </a:endParaRPr>
            </a:p>
          </p:txBody>
        </p:sp>
        <p:sp>
          <p:nvSpPr>
            <p:cNvPr id="533" name="Google Shape;533;p69"/>
            <p:cNvSpPr/>
            <p:nvPr/>
          </p:nvSpPr>
          <p:spPr>
            <a:xfrm>
              <a:off x="17556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9"/>
            <p:cNvSpPr/>
            <p:nvPr/>
          </p:nvSpPr>
          <p:spPr>
            <a:xfrm>
              <a:off x="34611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FAB5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9"/>
            <p:cNvSpPr txBox="1"/>
            <p:nvPr/>
          </p:nvSpPr>
          <p:spPr>
            <a:xfrm>
              <a:off x="37109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23 </a:t>
              </a:r>
              <a:r>
                <a:rPr lang="de-DE" sz="1800" b="1" dirty="0">
                  <a:latin typeface="Aptos" panose="020B0004020202020204" pitchFamily="34" charset="0"/>
                </a:rPr>
                <a:t>su</a:t>
              </a:r>
              <a:r>
                <a:rPr lang="de-DE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 27 </a:t>
              </a:r>
              <a:r>
                <a:rPr lang="de-DE" sz="1800" b="1" dirty="0">
                  <a:latin typeface="Aptos" panose="020B0004020202020204" pitchFamily="34" charset="0"/>
                </a:rPr>
                <a:t>paesi</a:t>
              </a:r>
              <a:r>
                <a:rPr lang="de-DE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 </a:t>
              </a:r>
              <a:endParaRPr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36" name="Google Shape;536;p69"/>
            <p:cNvSpPr/>
            <p:nvPr/>
          </p:nvSpPr>
          <p:spPr>
            <a:xfrm>
              <a:off x="213698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A0E31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9"/>
            <p:cNvSpPr txBox="1"/>
            <p:nvPr/>
          </p:nvSpPr>
          <p:spPr>
            <a:xfrm>
              <a:off x="2161958" y="943851"/>
              <a:ext cx="1655629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sz="19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Criteri</a:t>
              </a:r>
              <a:r>
                <a:rPr lang="de-DE" sz="1900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GPP </a:t>
              </a:r>
              <a:r>
                <a:rPr lang="de-DE" sz="1900" b="1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dell</a:t>
              </a:r>
              <a:r>
                <a:rPr lang="mr-IN" sz="1900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’</a:t>
              </a:r>
              <a:r>
                <a:rPr lang="de-DE" sz="1900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UE </a:t>
              </a:r>
              <a:endParaRPr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38" name="Google Shape;538;p69"/>
            <p:cNvSpPr/>
            <p:nvPr/>
          </p:nvSpPr>
          <p:spPr>
            <a:xfrm>
              <a:off x="230754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9"/>
            <p:cNvSpPr/>
            <p:nvPr/>
          </p:nvSpPr>
          <p:spPr>
            <a:xfrm>
              <a:off x="247809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BCE8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69"/>
            <p:cNvSpPr txBox="1"/>
            <p:nvPr/>
          </p:nvSpPr>
          <p:spPr>
            <a:xfrm>
              <a:off x="250307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20 criteri GPP </a:t>
              </a:r>
              <a:r>
                <a:rPr lang="de-DE" sz="1800" b="1" i="0" u="none" strike="noStrike" cap="none" dirty="0" err="1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dell</a:t>
              </a:r>
              <a:r>
                <a:rPr lang="mr-IN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’</a:t>
              </a:r>
              <a:r>
                <a:rPr lang="de-DE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UE </a:t>
              </a:r>
              <a:endParaRPr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1" name="Google Shape;541;p69"/>
            <p:cNvSpPr/>
            <p:nvPr/>
          </p:nvSpPr>
          <p:spPr>
            <a:xfrm>
              <a:off x="2307540" y="1771666"/>
              <a:ext cx="170558" cy="1705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9"/>
            <p:cNvSpPr/>
            <p:nvPr/>
          </p:nvSpPr>
          <p:spPr>
            <a:xfrm>
              <a:off x="2478098" y="3050853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59D5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9"/>
            <p:cNvSpPr txBox="1"/>
            <p:nvPr/>
          </p:nvSpPr>
          <p:spPr>
            <a:xfrm>
              <a:off x="2503075" y="3075830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Toolkit </a:t>
              </a:r>
              <a:r>
                <a:rPr lang="de-DE" sz="1800" b="1" dirty="0">
                  <a:latin typeface="Aptos" panose="020B0004020202020204" pitchFamily="34" charset="0"/>
                </a:rPr>
                <a:t>europeo</a:t>
              </a:r>
              <a:endParaRPr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4" name="Google Shape;544;p69"/>
            <p:cNvSpPr/>
            <p:nvPr/>
          </p:nvSpPr>
          <p:spPr>
            <a:xfrm>
              <a:off x="426896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32CC2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9"/>
            <p:cNvSpPr txBox="1"/>
            <p:nvPr/>
          </p:nvSpPr>
          <p:spPr>
            <a:xfrm>
              <a:off x="4293938" y="943851"/>
              <a:ext cx="1655629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sz="19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Obiettivo</a:t>
              </a:r>
              <a:r>
                <a:rPr lang="de-DE" sz="1900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GPP </a:t>
              </a:r>
              <a:endParaRPr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6" name="Google Shape;546;p69"/>
            <p:cNvSpPr/>
            <p:nvPr/>
          </p:nvSpPr>
          <p:spPr>
            <a:xfrm>
              <a:off x="443951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9"/>
            <p:cNvSpPr/>
            <p:nvPr/>
          </p:nvSpPr>
          <p:spPr>
            <a:xfrm>
              <a:off x="461007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2CC3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69"/>
            <p:cNvSpPr txBox="1"/>
            <p:nvPr/>
          </p:nvSpPr>
          <p:spPr>
            <a:xfrm>
              <a:off x="463505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50</a:t>
              </a:r>
              <a:endParaRPr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9" name="Google Shape;549;p69"/>
            <p:cNvSpPr/>
            <p:nvPr/>
          </p:nvSpPr>
          <p:spPr>
            <a:xfrm>
              <a:off x="640094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35B57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9"/>
            <p:cNvSpPr txBox="1"/>
            <p:nvPr/>
          </p:nvSpPr>
          <p:spPr>
            <a:xfrm>
              <a:off x="6425918" y="943851"/>
              <a:ext cx="1655629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sz="1900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Indicatori di monitoraggio</a:t>
              </a:r>
              <a:endParaRPr sz="19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51" name="Google Shape;551;p69"/>
            <p:cNvSpPr/>
            <p:nvPr/>
          </p:nvSpPr>
          <p:spPr>
            <a:xfrm>
              <a:off x="657149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9"/>
            <p:cNvSpPr/>
            <p:nvPr/>
          </p:nvSpPr>
          <p:spPr>
            <a:xfrm>
              <a:off x="674205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38B1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69"/>
            <p:cNvSpPr txBox="1"/>
            <p:nvPr/>
          </p:nvSpPr>
          <p:spPr>
            <a:xfrm>
              <a:off x="676703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sz="16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Acquisti verdi/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sz="1600" b="1" dirty="0">
                  <a:latin typeface="Aptos" panose="020B0004020202020204" pitchFamily="34" charset="0"/>
                </a:rPr>
                <a:t>Acquisti totali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54" name="Google Shape;554;p69"/>
            <p:cNvSpPr/>
            <p:nvPr/>
          </p:nvSpPr>
          <p:spPr>
            <a:xfrm>
              <a:off x="853292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9"/>
            <p:cNvSpPr txBox="1"/>
            <p:nvPr/>
          </p:nvSpPr>
          <p:spPr>
            <a:xfrm>
              <a:off x="8557898" y="943851"/>
              <a:ext cx="1655629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sz="19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Economia circolare</a:t>
              </a:r>
              <a:r>
                <a:rPr lang="de-DE" sz="1900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56" name="Google Shape;556;p69"/>
            <p:cNvSpPr/>
            <p:nvPr/>
          </p:nvSpPr>
          <p:spPr>
            <a:xfrm>
              <a:off x="870347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9"/>
            <p:cNvSpPr/>
            <p:nvPr/>
          </p:nvSpPr>
          <p:spPr>
            <a:xfrm>
              <a:off x="887403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4393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9"/>
            <p:cNvSpPr txBox="1"/>
            <p:nvPr/>
          </p:nvSpPr>
          <p:spPr>
            <a:xfrm>
              <a:off x="889901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sz="1800" b="1" i="0" u="none" strike="noStrike" cap="none" dirty="0" err="1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Indicatore</a:t>
              </a:r>
              <a:r>
                <a:rPr lang="de-DE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 CE n.2</a:t>
              </a:r>
              <a:endParaRPr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0"/>
          <p:cNvSpPr txBox="1">
            <a:spLocks noGrp="1"/>
          </p:cNvSpPr>
          <p:nvPr>
            <p:ph type="title"/>
          </p:nvPr>
        </p:nvSpPr>
        <p:spPr>
          <a:xfrm>
            <a:off x="3661408" y="4661717"/>
            <a:ext cx="8288853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Piano d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nazionale per il GPP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64" name="Google Shape;564;p70"/>
          <p:cNvSpPr txBox="1">
            <a:spLocks noGrp="1"/>
          </p:cNvSpPr>
          <p:nvPr>
            <p:ph type="body" idx="2"/>
          </p:nvPr>
        </p:nvSpPr>
        <p:spPr>
          <a:xfrm>
            <a:off x="4897676" y="87682"/>
            <a:ext cx="6912905" cy="517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La comunicazione 302 della Commissione europea del 2003 </a:t>
            </a:r>
            <a:r>
              <a:rPr lang="de-DE" sz="1600" dirty="0">
                <a:latin typeface="Aptos" panose="020B0004020202020204" pitchFamily="34" charset="0"/>
              </a:rPr>
              <a:t>sulla politica integrata dei prodotti invitava gli Stati membri ad </a:t>
            </a:r>
            <a:r>
              <a:rPr lang="mr-IN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"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adottare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piani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d</a:t>
            </a:r>
            <a:r>
              <a:rPr lang="mr-IN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azione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accessibili al pubblico per l</a:t>
            </a:r>
            <a:r>
              <a:rPr lang="mr-IN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integrazione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dei requisiti ambientali negli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appalti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pubblici</a:t>
            </a:r>
            <a:r>
              <a:rPr lang="mr-IN" sz="1600" dirty="0">
                <a:solidFill>
                  <a:schemeClr val="accent4"/>
                </a:solidFill>
                <a:latin typeface="Aptos" panose="020B0004020202020204" pitchFamily="34" charset="0"/>
              </a:rPr>
              <a:t>"</a:t>
            </a:r>
            <a:r>
              <a:rPr lang="de-DE" sz="1600" dirty="0">
                <a:solidFill>
                  <a:schemeClr val="accent4"/>
                </a:solidFill>
                <a:latin typeface="Aptos" panose="020B0004020202020204" pitchFamily="34" charset="0"/>
              </a:rPr>
              <a:t>.</a:t>
            </a:r>
          </a:p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Piani d</a:t>
            </a:r>
            <a:r>
              <a:rPr lang="mr-IN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azione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nazionali adottati: 23 </a:t>
            </a:r>
            <a:endParaRPr lang="de-DE" sz="16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11430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Austria</a:t>
            </a:r>
            <a:r>
              <a:rPr lang="de-DE" sz="1600" dirty="0">
                <a:solidFill>
                  <a:schemeClr val="accent4"/>
                </a:solidFill>
                <a:latin typeface="Aptos" panose="020B0004020202020204" pitchFamily="34" charset="0"/>
              </a:rPr>
              <a:t>, </a:t>
            </a:r>
            <a:r>
              <a:rPr lang="de-DE" sz="1600" dirty="0">
                <a:latin typeface="Aptos" panose="020B0004020202020204" pitchFamily="34" charset="0"/>
              </a:rPr>
              <a:t>Belgio, Bulgaria, Cipro, Croazia, Repubblica Ceca, Danimarca, Finlandia</a:t>
            </a:r>
            <a:r>
              <a:rPr lang="de-DE" sz="1600" b="1" dirty="0">
                <a:latin typeface="Aptos" panose="020B0004020202020204" pitchFamily="34" charset="0"/>
              </a:rPr>
              <a:t>, 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Francia, Germania</a:t>
            </a:r>
            <a:r>
              <a:rPr lang="de-DE" sz="1600" dirty="0">
                <a:latin typeface="Aptos" panose="020B0004020202020204" pitchFamily="34" charset="0"/>
              </a:rPr>
              <a:t>, Grecia, Irlanda, 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Italia</a:t>
            </a:r>
            <a:r>
              <a:rPr lang="de-DE" sz="1600" b="1" dirty="0">
                <a:latin typeface="Aptos" panose="020B0004020202020204" pitchFamily="34" charset="0"/>
              </a:rPr>
              <a:t>, </a:t>
            </a:r>
            <a:r>
              <a:rPr lang="de-DE" sz="1600" dirty="0">
                <a:latin typeface="Aptos" panose="020B0004020202020204" pitchFamily="34" charset="0"/>
              </a:rPr>
              <a:t>Lettonia, Lituania, Malta, Paesi Bassi, Polonia, Portogallo, Repubblica Slovacca, 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Slovenia</a:t>
            </a:r>
            <a:r>
              <a:rPr lang="de-DE" sz="1600" dirty="0">
                <a:latin typeface="Aptos" panose="020B0004020202020204" pitchFamily="34" charset="0"/>
              </a:rPr>
              <a:t>, Spagna, Svezia</a:t>
            </a:r>
          </a:p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Piani d</a:t>
            </a:r>
            <a:r>
              <a:rPr lang="mr-IN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azione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nazionali in fase di preparazione: 4 </a:t>
            </a:r>
          </a:p>
          <a:p>
            <a:pPr marL="11430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Aptos" panose="020B0004020202020204" pitchFamily="34" charset="0"/>
              </a:rPr>
              <a:t>Estonia, 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Lussemburgo</a:t>
            </a:r>
            <a:r>
              <a:rPr lang="de-DE" sz="1600" dirty="0">
                <a:latin typeface="Aptos" panose="020B0004020202020204" pitchFamily="34" charset="0"/>
              </a:rPr>
              <a:t>, Romania, Ungheria</a:t>
            </a:r>
          </a:p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Sistemi di monitoraggio: 11 adottati</a:t>
            </a:r>
          </a:p>
        </p:txBody>
      </p:sp>
      <p:pic>
        <p:nvPicPr>
          <p:cNvPr id="565" name="Google Shape;565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419" y="686360"/>
            <a:ext cx="4572638" cy="301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Criteri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dell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UE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71" name="Google Shape;571;p71"/>
          <p:cNvSpPr txBox="1">
            <a:spLocks noGrp="1"/>
          </p:cNvSpPr>
          <p:nvPr>
            <p:ph type="body" idx="1"/>
          </p:nvPr>
        </p:nvSpPr>
        <p:spPr>
          <a:xfrm>
            <a:off x="289560" y="2105041"/>
            <a:ext cx="412367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La comunicazione della Commissione sugli appalti pubblici per un ambiente migliore (n. 400 del 2008) stabilisce criteri comuni europei (criteri GPP):</a:t>
            </a:r>
          </a:p>
        </p:txBody>
      </p:sp>
      <p:sp>
        <p:nvSpPr>
          <p:cNvPr id="572" name="Google Shape;572;p71"/>
          <p:cNvSpPr/>
          <p:nvPr/>
        </p:nvSpPr>
        <p:spPr>
          <a:xfrm>
            <a:off x="1455837" y="5642275"/>
            <a:ext cx="1941534" cy="97943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452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71"/>
          <p:cNvSpPr txBox="1"/>
          <p:nvPr/>
        </p:nvSpPr>
        <p:spPr>
          <a:xfrm>
            <a:off x="4718037" y="2458834"/>
            <a:ext cx="6787746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sono definiti sulla </a:t>
            </a:r>
            <a:r>
              <a:rPr lang="de-DE" sz="2000" dirty="0" err="1">
                <a:latin typeface="Aptos" panose="020B0004020202020204" pitchFamily="34" charset="0"/>
              </a:rPr>
              <a:t>base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dell</a:t>
            </a:r>
            <a:r>
              <a:rPr lang="mr-IN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analisi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del ciclo di vita (documenti di riferimento ) e dello scambio tra più parti interessate</a:t>
            </a:r>
            <a:endParaRPr lang="de-DE" sz="20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forniscono una definizione e un ambito di applicazione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identificano i principali impatti ambientali </a:t>
            </a:r>
            <a:r>
              <a:rPr lang="de-DE" sz="2000" dirty="0">
                <a:latin typeface="Aptos" panose="020B0004020202020204" pitchFamily="34" charset="0"/>
              </a:rPr>
              <a:t>(aspetti ambientali e approccio GPP)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definiscono i criteri GPP</a:t>
            </a:r>
            <a:r>
              <a:rPr lang="de-DE" sz="2000" dirty="0">
                <a:latin typeface="Aptos" panose="020B0004020202020204" pitchFamily="34" charset="0"/>
              </a:rPr>
              <a:t>: fondamentali e generali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descrivono 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i sistemi di verifica</a:t>
            </a:r>
            <a:endParaRPr lang="de-DE" sz="20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calcolano 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i costi del ciclo di vita</a:t>
            </a:r>
            <a:endParaRPr lang="de-DE" sz="20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2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Criteri GPP </a:t>
            </a:r>
            <a:r>
              <a:rPr lang="de-DE" dirty="0" err="1">
                <a:latin typeface="Aptos" panose="020B0004020202020204" pitchFamily="34" charset="0"/>
              </a:rPr>
              <a:t>dell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>
                <a:latin typeface="Aptos" panose="020B0004020202020204" pitchFamily="34" charset="0"/>
              </a:rPr>
              <a:t>UE: 20 gruppi di prodotti e servizi </a:t>
            </a:r>
            <a:endParaRPr dirty="0">
              <a:latin typeface="Aptos" panose="020B0004020202020204" pitchFamily="34" charset="0"/>
            </a:endParaRPr>
          </a:p>
        </p:txBody>
      </p:sp>
      <p:grpSp>
        <p:nvGrpSpPr>
          <p:cNvPr id="579" name="Google Shape;579;p72"/>
          <p:cNvGrpSpPr/>
          <p:nvPr/>
        </p:nvGrpSpPr>
        <p:grpSpPr>
          <a:xfrm>
            <a:off x="-2901900" y="1533708"/>
            <a:ext cx="13016318" cy="5878177"/>
            <a:chOff x="-4933900" y="-756284"/>
            <a:chExt cx="13016318" cy="5878177"/>
          </a:xfrm>
        </p:grpSpPr>
        <p:sp>
          <p:nvSpPr>
            <p:cNvPr id="580" name="Google Shape;580;p72"/>
            <p:cNvSpPr/>
            <p:nvPr/>
          </p:nvSpPr>
          <p:spPr>
            <a:xfrm>
              <a:off x="-4933900" y="-756284"/>
              <a:ext cx="5878177" cy="5878177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72"/>
            <p:cNvSpPr/>
            <p:nvPr/>
          </p:nvSpPr>
          <p:spPr>
            <a:xfrm>
              <a:off x="306247" y="198460"/>
              <a:ext cx="7776171" cy="396746"/>
            </a:xfrm>
            <a:prstGeom prst="rect">
              <a:avLst/>
            </a:prstGeom>
            <a:gradFill>
              <a:gsLst>
                <a:gs pos="0">
                  <a:srgbClr val="FFE376"/>
                </a:gs>
                <a:gs pos="35000">
                  <a:srgbClr val="FFE9A1"/>
                </a:gs>
                <a:gs pos="100000">
                  <a:srgbClr val="FFF7D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72"/>
            <p:cNvSpPr txBox="1"/>
            <p:nvPr/>
          </p:nvSpPr>
          <p:spPr>
            <a:xfrm>
              <a:off x="306247" y="198460"/>
              <a:ext cx="7776171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800" b="1" dirty="0">
                  <a:latin typeface="Aptos" panose="020B0004020202020204" pitchFamily="34" charset="0"/>
                </a:rPr>
                <a:t>Prodotti e servizi per la pulizia</a:t>
              </a:r>
              <a:endParaRPr lang="de-DE" sz="1800" dirty="0">
                <a:latin typeface="Aptos" panose="020B0004020202020204" pitchFamily="34" charset="0"/>
              </a:endParaRPr>
            </a:p>
          </p:txBody>
        </p:sp>
        <p:sp>
          <p:nvSpPr>
            <p:cNvPr id="583" name="Google Shape;583;p72"/>
            <p:cNvSpPr/>
            <p:nvPr/>
          </p:nvSpPr>
          <p:spPr>
            <a:xfrm>
              <a:off x="58280" y="148867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FAB5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72"/>
            <p:cNvSpPr/>
            <p:nvPr/>
          </p:nvSpPr>
          <p:spPr>
            <a:xfrm>
              <a:off x="665536" y="793929"/>
              <a:ext cx="7416882" cy="396746"/>
            </a:xfrm>
            <a:prstGeom prst="rect">
              <a:avLst/>
            </a:prstGeom>
            <a:gradFill>
              <a:gsLst>
                <a:gs pos="0">
                  <a:srgbClr val="FFFF7E"/>
                </a:gs>
                <a:gs pos="35000">
                  <a:srgbClr val="FFFFA5"/>
                </a:gs>
                <a:gs pos="100000">
                  <a:srgbClr val="FFFFDA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72"/>
            <p:cNvSpPr txBox="1"/>
            <p:nvPr/>
          </p:nvSpPr>
          <p:spPr>
            <a:xfrm>
              <a:off x="665536" y="793929"/>
              <a:ext cx="7416882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800" b="1" dirty="0">
                  <a:latin typeface="Aptos" panose="020B0004020202020204" pitchFamily="34" charset="0"/>
                </a:rPr>
                <a:t>Carta per fotocopie e grafica</a:t>
              </a:r>
              <a:endParaRPr lang="de-DE" sz="1800" dirty="0">
                <a:latin typeface="Aptos" panose="020B0004020202020204" pitchFamily="34" charset="0"/>
              </a:endParaRPr>
            </a:p>
          </p:txBody>
        </p:sp>
        <p:sp>
          <p:nvSpPr>
            <p:cNvPr id="586" name="Google Shape;586;p72"/>
            <p:cNvSpPr/>
            <p:nvPr/>
          </p:nvSpPr>
          <p:spPr>
            <a:xfrm>
              <a:off x="417570" y="744336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D0EB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72"/>
            <p:cNvSpPr/>
            <p:nvPr/>
          </p:nvSpPr>
          <p:spPr>
            <a:xfrm>
              <a:off x="862425" y="1388961"/>
              <a:ext cx="7219993" cy="396746"/>
            </a:xfrm>
            <a:prstGeom prst="rect">
              <a:avLst/>
            </a:prstGeom>
            <a:gradFill>
              <a:gsLst>
                <a:gs pos="0">
                  <a:srgbClr val="B3FF89"/>
                </a:gs>
                <a:gs pos="35000">
                  <a:srgbClr val="CAFFAC"/>
                </a:gs>
                <a:gs pos="100000">
                  <a:srgbClr val="E7FFDC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72"/>
            <p:cNvSpPr txBox="1"/>
            <p:nvPr/>
          </p:nvSpPr>
          <p:spPr>
            <a:xfrm>
              <a:off x="862425" y="1388961"/>
              <a:ext cx="7219993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800" b="1" dirty="0">
                  <a:latin typeface="Aptos" panose="020B0004020202020204" pitchFamily="34" charset="0"/>
                </a:rPr>
                <a:t>Vernici, </a:t>
              </a:r>
              <a:r>
                <a:rPr lang="de-DE" sz="1800" b="1" dirty="0" err="1">
                  <a:latin typeface="Aptos" panose="020B0004020202020204" pitchFamily="34" charset="0"/>
                </a:rPr>
                <a:t>smalti</a:t>
              </a:r>
              <a:r>
                <a:rPr lang="de-DE" sz="1800" b="1" dirty="0">
                  <a:latin typeface="Aptos" panose="020B0004020202020204" pitchFamily="34" charset="0"/>
                </a:rPr>
                <a:t> </a:t>
              </a:r>
              <a:r>
                <a:rPr lang="de-DE" sz="1800" b="1" dirty="0" err="1">
                  <a:latin typeface="Aptos" panose="020B0004020202020204" pitchFamily="34" charset="0"/>
                </a:rPr>
                <a:t>e</a:t>
              </a:r>
              <a:r>
                <a:rPr lang="de-DE" sz="1800" b="1" dirty="0">
                  <a:latin typeface="Aptos" panose="020B0004020202020204" pitchFamily="34" charset="0"/>
                </a:rPr>
                <a:t> segnaletica stradale</a:t>
              </a:r>
              <a:endParaRPr lang="de-DE" sz="1800" dirty="0">
                <a:latin typeface="Aptos" panose="020B0004020202020204" pitchFamily="34" charset="0"/>
              </a:endParaRPr>
            </a:p>
          </p:txBody>
        </p:sp>
        <p:sp>
          <p:nvSpPr>
            <p:cNvPr id="589" name="Google Shape;589;p72"/>
            <p:cNvSpPr/>
            <p:nvPr/>
          </p:nvSpPr>
          <p:spPr>
            <a:xfrm>
              <a:off x="614459" y="1339368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77DA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72"/>
            <p:cNvSpPr/>
            <p:nvPr/>
          </p:nvSpPr>
          <p:spPr>
            <a:xfrm>
              <a:off x="925290" y="1984430"/>
              <a:ext cx="7157128" cy="396746"/>
            </a:xfrm>
            <a:prstGeom prst="rect">
              <a:avLst/>
            </a:prstGeom>
            <a:gradFill>
              <a:gsLst>
                <a:gs pos="0">
                  <a:srgbClr val="92FF8F"/>
                </a:gs>
                <a:gs pos="35000">
                  <a:srgbClr val="B1FFB1"/>
                </a:gs>
                <a:gs pos="100000">
                  <a:srgbClr val="DFFFD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72"/>
            <p:cNvSpPr txBox="1"/>
            <p:nvPr/>
          </p:nvSpPr>
          <p:spPr>
            <a:xfrm>
              <a:off x="925290" y="1984430"/>
              <a:ext cx="7157128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800" b="1" dirty="0">
                  <a:latin typeface="Aptos" panose="020B0004020202020204" pitchFamily="34" charset="0"/>
                </a:rPr>
                <a:t>Apparecchiature elettriche ed elettroniche nel settore sanitario</a:t>
              </a:r>
              <a:endParaRPr lang="de-DE" sz="1800" dirty="0">
                <a:latin typeface="Aptos" panose="020B0004020202020204" pitchFamily="34" charset="0"/>
              </a:endParaRPr>
            </a:p>
          </p:txBody>
        </p:sp>
        <p:sp>
          <p:nvSpPr>
            <p:cNvPr id="592" name="Google Shape;592;p72"/>
            <p:cNvSpPr/>
            <p:nvPr/>
          </p:nvSpPr>
          <p:spPr>
            <a:xfrm>
              <a:off x="677324" y="1934837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32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72"/>
            <p:cNvSpPr/>
            <p:nvPr/>
          </p:nvSpPr>
          <p:spPr>
            <a:xfrm>
              <a:off x="862425" y="2579899"/>
              <a:ext cx="7219993" cy="396746"/>
            </a:xfrm>
            <a:prstGeom prst="rect">
              <a:avLst/>
            </a:prstGeom>
            <a:gradFill>
              <a:gsLst>
                <a:gs pos="0">
                  <a:srgbClr val="97FFAB"/>
                </a:gs>
                <a:gs pos="35000">
                  <a:srgbClr val="B7FFC6"/>
                </a:gs>
                <a:gs pos="100000">
                  <a:srgbClr val="E1FFE8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72"/>
            <p:cNvSpPr txBox="1"/>
            <p:nvPr/>
          </p:nvSpPr>
          <p:spPr>
            <a:xfrm>
              <a:off x="862425" y="2579899"/>
              <a:ext cx="7219993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1800" b="1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Elettricità</a:t>
              </a:r>
              <a:endParaRPr sz="18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95" name="Google Shape;595;p72"/>
            <p:cNvSpPr/>
            <p:nvPr/>
          </p:nvSpPr>
          <p:spPr>
            <a:xfrm>
              <a:off x="614459" y="2530306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30B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72"/>
            <p:cNvSpPr/>
            <p:nvPr/>
          </p:nvSpPr>
          <p:spPr>
            <a:xfrm>
              <a:off x="665536" y="3174932"/>
              <a:ext cx="7416882" cy="396746"/>
            </a:xfrm>
            <a:prstGeom prst="rect">
              <a:avLst/>
            </a:prstGeom>
            <a:gradFill>
              <a:gsLst>
                <a:gs pos="0">
                  <a:srgbClr val="9EF9D7"/>
                </a:gs>
                <a:gs pos="35000">
                  <a:srgbClr val="BDF9E4"/>
                </a:gs>
                <a:gs pos="100000">
                  <a:srgbClr val="E5FDF3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72"/>
            <p:cNvSpPr txBox="1"/>
            <p:nvPr/>
          </p:nvSpPr>
          <p:spPr>
            <a:xfrm>
              <a:off x="665536" y="3174932"/>
              <a:ext cx="7416882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800" b="1" dirty="0">
                  <a:latin typeface="Aptos" panose="020B0004020202020204" pitchFamily="34" charset="0"/>
                </a:rPr>
                <a:t>Alimentari, catering e distributori automatici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598" name="Google Shape;598;p72"/>
            <p:cNvSpPr/>
            <p:nvPr/>
          </p:nvSpPr>
          <p:spPr>
            <a:xfrm>
              <a:off x="417570" y="3125338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39AE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72"/>
            <p:cNvSpPr/>
            <p:nvPr/>
          </p:nvSpPr>
          <p:spPr>
            <a:xfrm>
              <a:off x="306247" y="3770401"/>
              <a:ext cx="7776171" cy="396746"/>
            </a:xfrm>
            <a:prstGeom prst="rect">
              <a:avLst/>
            </a:prstGeom>
            <a:gradFill>
              <a:gsLst>
                <a:gs pos="0">
                  <a:srgbClr val="A6DFED"/>
                </a:gs>
                <a:gs pos="35000">
                  <a:srgbClr val="C2E7F0"/>
                </a:gs>
                <a:gs pos="100000">
                  <a:srgbClr val="E6F4FB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72"/>
            <p:cNvSpPr txBox="1"/>
            <p:nvPr/>
          </p:nvSpPr>
          <p:spPr>
            <a:xfrm>
              <a:off x="306247" y="3770401"/>
              <a:ext cx="7776171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800" b="1" dirty="0" err="1">
                  <a:latin typeface="Aptos" panose="020B0004020202020204" pitchFamily="34" charset="0"/>
                </a:rPr>
                <a:t>Arredamento</a:t>
              </a:r>
              <a:r>
                <a:rPr lang="de-DE" sz="1800" b="1" dirty="0">
                  <a:latin typeface="Aptos" panose="020B0004020202020204" pitchFamily="34" charset="0"/>
                </a:rPr>
                <a:t> d</a:t>
              </a:r>
              <a:r>
                <a:rPr lang="mr-IN" sz="1800" b="1" dirty="0">
                  <a:latin typeface="Aptos" panose="020B0004020202020204" pitchFamily="34" charset="0"/>
                </a:rPr>
                <a:t>’</a:t>
              </a:r>
              <a:r>
                <a:rPr lang="de-DE" sz="1800" b="1" dirty="0" err="1">
                  <a:latin typeface="Aptos" panose="020B0004020202020204" pitchFamily="34" charset="0"/>
                </a:rPr>
                <a:t>interni</a:t>
              </a:r>
              <a:endParaRPr lang="de-DE" sz="1800" dirty="0">
                <a:latin typeface="Aptos" panose="020B0004020202020204" pitchFamily="34" charset="0"/>
              </a:endParaRPr>
            </a:p>
          </p:txBody>
        </p:sp>
        <p:sp>
          <p:nvSpPr>
            <p:cNvPr id="601" name="Google Shape;601;p72"/>
            <p:cNvSpPr/>
            <p:nvPr/>
          </p:nvSpPr>
          <p:spPr>
            <a:xfrm>
              <a:off x="58280" y="3720807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4393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072" r="11072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611806" y="1110425"/>
            <a:ext cx="548419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2800"/>
            </a:pPr>
            <a:r>
              <a:rPr lang="de-DE" sz="4400" b="1" dirty="0">
                <a:solidFill>
                  <a:schemeClr val="dk1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Alcune date storiche importanti</a:t>
            </a:r>
            <a:endParaRPr sz="4400" b="1" i="0" u="none" strike="noStrike" cap="none" dirty="0">
              <a:solidFill>
                <a:schemeClr val="dk1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585975" y="3871903"/>
            <a:ext cx="60939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de-DE" sz="20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1972 – 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</a:rPr>
              <a:t>Conferenza delle Nazioni Unite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</a:rPr>
              <a:t>sull</a:t>
            </a:r>
            <a:r>
              <a:rPr lang="mr-IN" sz="2000" b="1" dirty="0">
                <a:solidFill>
                  <a:srgbClr val="035854"/>
                </a:solidFill>
                <a:latin typeface="Aptos" panose="020B0004020202020204" pitchFamily="34" charset="0"/>
              </a:rPr>
              <a:t>’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</a:rPr>
              <a:t>ambiente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</a:rPr>
              <a:t> umano </a:t>
            </a:r>
            <a:endParaRPr sz="2000" b="0" i="0" u="none" strike="noStrike" cap="none" dirty="0">
              <a:solidFill>
                <a:srgbClr val="03585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585975" y="5763219"/>
            <a:ext cx="60939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de-DE" sz="20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1987 – 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</a:rPr>
              <a:t>Rapporto Brundtland: </a:t>
            </a:r>
            <a:r>
              <a:rPr lang="mr-IN" sz="2000" b="1" dirty="0">
                <a:solidFill>
                  <a:srgbClr val="035854"/>
                </a:solidFill>
                <a:latin typeface="Aptos" panose="020B0004020202020204" pitchFamily="34" charset="0"/>
              </a:rPr>
              <a:t>"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</a:rPr>
              <a:t>Il nostro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</a:rPr>
              <a:t>futuro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</a:rPr>
              <a:t>comune</a:t>
            </a:r>
            <a:r>
              <a:rPr lang="mr-IN" sz="2000" b="1" dirty="0">
                <a:solidFill>
                  <a:srgbClr val="035854"/>
                </a:solidFill>
                <a:latin typeface="Aptos" panose="020B0004020202020204" pitchFamily="34" charset="0"/>
              </a:rPr>
              <a:t>"</a:t>
            </a:r>
            <a:endParaRPr sz="2000" b="0" i="0" u="none" strike="noStrike" cap="none" dirty="0">
              <a:solidFill>
                <a:srgbClr val="03585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585975" y="5002090"/>
            <a:ext cx="65661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de-DE" sz="20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1972 –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</a:rPr>
              <a:t>Rapporto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</a:rPr>
              <a:t> </a:t>
            </a:r>
            <a:r>
              <a:rPr lang="mr-IN" sz="2000" b="1" dirty="0">
                <a:solidFill>
                  <a:srgbClr val="035854"/>
                </a:solidFill>
                <a:latin typeface="Aptos" panose="020B0004020202020204" pitchFamily="34" charset="0"/>
              </a:rPr>
              <a:t>"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</a:rPr>
              <a:t>I limiti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</a:rPr>
              <a:t>dello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</a:rPr>
              <a:t>sviluppo</a:t>
            </a:r>
            <a:r>
              <a:rPr lang="mr-IN" sz="2000" b="1" dirty="0">
                <a:solidFill>
                  <a:srgbClr val="035854"/>
                </a:solidFill>
                <a:latin typeface="Aptos" panose="020B0004020202020204" pitchFamily="34" charset="0"/>
              </a:rPr>
              <a:t>"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</a:rPr>
              <a:t> (Club di Roma)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55" name="Google Shape;155;p8" descr="Globo terrestre: Asi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775" y="387898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 descr="Documento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775" y="4930677"/>
            <a:ext cx="481653" cy="4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 descr="Mano aperta con pianta con riempimento a tinta uni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157" y="577822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3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Criteri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dell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UE: 20 gruppi di prodotti e servizi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607" name="Google Shape;607;p73"/>
          <p:cNvGrpSpPr/>
          <p:nvPr/>
        </p:nvGrpSpPr>
        <p:grpSpPr>
          <a:xfrm>
            <a:off x="-2901900" y="1533708"/>
            <a:ext cx="13016318" cy="5878177"/>
            <a:chOff x="-4933900" y="-756284"/>
            <a:chExt cx="13016318" cy="5878177"/>
          </a:xfrm>
        </p:grpSpPr>
        <p:sp>
          <p:nvSpPr>
            <p:cNvPr id="608" name="Google Shape;608;p73"/>
            <p:cNvSpPr/>
            <p:nvPr/>
          </p:nvSpPr>
          <p:spPr>
            <a:xfrm>
              <a:off x="-4933900" y="-756284"/>
              <a:ext cx="5878177" cy="5878177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73"/>
            <p:cNvSpPr/>
            <p:nvPr/>
          </p:nvSpPr>
          <p:spPr>
            <a:xfrm>
              <a:off x="306247" y="198460"/>
              <a:ext cx="7776171" cy="396746"/>
            </a:xfrm>
            <a:prstGeom prst="rect">
              <a:avLst/>
            </a:prstGeom>
            <a:gradFill>
              <a:gsLst>
                <a:gs pos="0">
                  <a:srgbClr val="FFE376"/>
                </a:gs>
                <a:gs pos="35000">
                  <a:srgbClr val="FFE9A1"/>
                </a:gs>
                <a:gs pos="100000">
                  <a:srgbClr val="FFF7D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73"/>
            <p:cNvSpPr txBox="1"/>
            <p:nvPr/>
          </p:nvSpPr>
          <p:spPr>
            <a:xfrm>
              <a:off x="306247" y="198460"/>
              <a:ext cx="7776171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1600" b="1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Centri di calcolo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11" name="Google Shape;611;p73"/>
            <p:cNvSpPr/>
            <p:nvPr/>
          </p:nvSpPr>
          <p:spPr>
            <a:xfrm>
              <a:off x="58280" y="148867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FAB5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73"/>
            <p:cNvSpPr/>
            <p:nvPr/>
          </p:nvSpPr>
          <p:spPr>
            <a:xfrm>
              <a:off x="665536" y="793929"/>
              <a:ext cx="7416882" cy="396746"/>
            </a:xfrm>
            <a:prstGeom prst="rect">
              <a:avLst/>
            </a:prstGeom>
            <a:gradFill>
              <a:gsLst>
                <a:gs pos="0">
                  <a:srgbClr val="FFFF7E"/>
                </a:gs>
                <a:gs pos="35000">
                  <a:srgbClr val="FFFFA5"/>
                </a:gs>
                <a:gs pos="100000">
                  <a:srgbClr val="FFFFDA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73"/>
            <p:cNvSpPr txBox="1"/>
            <p:nvPr/>
          </p:nvSpPr>
          <p:spPr>
            <a:xfrm>
              <a:off x="665536" y="793929"/>
              <a:ext cx="7416882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600" b="1" dirty="0">
                  <a:latin typeface="Aptos" panose="020B0004020202020204" pitchFamily="34" charset="0"/>
                </a:rPr>
                <a:t>Apparecchiature di imaging, materiali di consumo e servizi di stampa</a:t>
              </a:r>
              <a:endParaRPr lang="de-DE" sz="1600" dirty="0">
                <a:latin typeface="Aptos" panose="020B0004020202020204" pitchFamily="34" charset="0"/>
              </a:endParaRPr>
            </a:p>
          </p:txBody>
        </p:sp>
        <p:sp>
          <p:nvSpPr>
            <p:cNvPr id="614" name="Google Shape;614;p73"/>
            <p:cNvSpPr/>
            <p:nvPr/>
          </p:nvSpPr>
          <p:spPr>
            <a:xfrm>
              <a:off x="417570" y="744336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D0EB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73"/>
            <p:cNvSpPr/>
            <p:nvPr/>
          </p:nvSpPr>
          <p:spPr>
            <a:xfrm>
              <a:off x="862425" y="1388961"/>
              <a:ext cx="7219993" cy="396746"/>
            </a:xfrm>
            <a:prstGeom prst="rect">
              <a:avLst/>
            </a:prstGeom>
            <a:gradFill>
              <a:gsLst>
                <a:gs pos="0">
                  <a:srgbClr val="B3FF89"/>
                </a:gs>
                <a:gs pos="35000">
                  <a:srgbClr val="CAFFAC"/>
                </a:gs>
                <a:gs pos="100000">
                  <a:srgbClr val="E7FFDC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73"/>
            <p:cNvSpPr txBox="1"/>
            <p:nvPr/>
          </p:nvSpPr>
          <p:spPr>
            <a:xfrm>
              <a:off x="862425" y="1388961"/>
              <a:ext cx="7219993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600" b="1" dirty="0">
                  <a:latin typeface="Aptos" panose="020B0004020202020204" pitchFamily="34" charset="0"/>
                </a:rPr>
                <a:t>Progettazione, costruzione e manutenzione stradale</a:t>
              </a:r>
              <a:endParaRPr lang="de-DE" sz="1600" dirty="0">
                <a:latin typeface="Aptos" panose="020B0004020202020204" pitchFamily="34" charset="0"/>
              </a:endParaRPr>
            </a:p>
          </p:txBody>
        </p:sp>
        <p:sp>
          <p:nvSpPr>
            <p:cNvPr id="617" name="Google Shape;617;p73"/>
            <p:cNvSpPr/>
            <p:nvPr/>
          </p:nvSpPr>
          <p:spPr>
            <a:xfrm>
              <a:off x="614459" y="1339368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77DA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73"/>
            <p:cNvSpPr/>
            <p:nvPr/>
          </p:nvSpPr>
          <p:spPr>
            <a:xfrm>
              <a:off x="925290" y="1984430"/>
              <a:ext cx="7157128" cy="396746"/>
            </a:xfrm>
            <a:prstGeom prst="rect">
              <a:avLst/>
            </a:prstGeom>
            <a:gradFill>
              <a:gsLst>
                <a:gs pos="0">
                  <a:srgbClr val="92FF8F"/>
                </a:gs>
                <a:gs pos="35000">
                  <a:srgbClr val="B1FFB1"/>
                </a:gs>
                <a:gs pos="100000">
                  <a:srgbClr val="DFFFD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73"/>
            <p:cNvSpPr txBox="1"/>
            <p:nvPr/>
          </p:nvSpPr>
          <p:spPr>
            <a:xfrm>
              <a:off x="925290" y="1984430"/>
              <a:ext cx="7157128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600" b="1" dirty="0">
                  <a:latin typeface="Aptos" panose="020B0004020202020204" pitchFamily="34" charset="0"/>
                </a:rPr>
                <a:t>Rubinetteria</a:t>
              </a:r>
              <a:endParaRPr lang="de-DE" sz="1600" dirty="0">
                <a:latin typeface="Aptos" panose="020B0004020202020204" pitchFamily="34" charset="0"/>
              </a:endParaRPr>
            </a:p>
          </p:txBody>
        </p:sp>
        <p:sp>
          <p:nvSpPr>
            <p:cNvPr id="620" name="Google Shape;620;p73"/>
            <p:cNvSpPr/>
            <p:nvPr/>
          </p:nvSpPr>
          <p:spPr>
            <a:xfrm>
              <a:off x="677324" y="1934837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32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73"/>
            <p:cNvSpPr/>
            <p:nvPr/>
          </p:nvSpPr>
          <p:spPr>
            <a:xfrm>
              <a:off x="862425" y="2579899"/>
              <a:ext cx="7219993" cy="396746"/>
            </a:xfrm>
            <a:prstGeom prst="rect">
              <a:avLst/>
            </a:prstGeom>
            <a:gradFill>
              <a:gsLst>
                <a:gs pos="0">
                  <a:srgbClr val="97FFAB"/>
                </a:gs>
                <a:gs pos="35000">
                  <a:srgbClr val="B7FFC6"/>
                </a:gs>
                <a:gs pos="100000">
                  <a:srgbClr val="E1FFE8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73"/>
            <p:cNvSpPr txBox="1"/>
            <p:nvPr/>
          </p:nvSpPr>
          <p:spPr>
            <a:xfrm>
              <a:off x="862425" y="2579899"/>
              <a:ext cx="7219993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600" b="1" dirty="0">
                  <a:latin typeface="Aptos" panose="020B0004020202020204" pitchFamily="34" charset="0"/>
                </a:rPr>
                <a:t>Illuminazione stradale e segnaletica stradale</a:t>
              </a:r>
              <a:endParaRPr lang="de-DE" sz="1600" dirty="0">
                <a:latin typeface="Aptos" panose="020B0004020202020204" pitchFamily="34" charset="0"/>
              </a:endParaRPr>
            </a:p>
          </p:txBody>
        </p:sp>
        <p:sp>
          <p:nvSpPr>
            <p:cNvPr id="623" name="Google Shape;623;p73"/>
            <p:cNvSpPr/>
            <p:nvPr/>
          </p:nvSpPr>
          <p:spPr>
            <a:xfrm>
              <a:off x="614459" y="2530306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30B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73"/>
            <p:cNvSpPr/>
            <p:nvPr/>
          </p:nvSpPr>
          <p:spPr>
            <a:xfrm>
              <a:off x="665536" y="3174932"/>
              <a:ext cx="7416882" cy="396746"/>
            </a:xfrm>
            <a:prstGeom prst="rect">
              <a:avLst/>
            </a:prstGeom>
            <a:gradFill>
              <a:gsLst>
                <a:gs pos="0">
                  <a:srgbClr val="9EF9D7"/>
                </a:gs>
                <a:gs pos="35000">
                  <a:srgbClr val="BDF9E4"/>
                </a:gs>
                <a:gs pos="100000">
                  <a:srgbClr val="E5FDF3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73"/>
            <p:cNvSpPr txBox="1"/>
            <p:nvPr/>
          </p:nvSpPr>
          <p:spPr>
            <a:xfrm>
              <a:off x="665536" y="3174932"/>
              <a:ext cx="7416882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1600" b="1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Tessili</a:t>
              </a:r>
              <a:endParaRPr sz="16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26" name="Google Shape;626;p73"/>
            <p:cNvSpPr/>
            <p:nvPr/>
          </p:nvSpPr>
          <p:spPr>
            <a:xfrm>
              <a:off x="417570" y="3125338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39AE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73"/>
            <p:cNvSpPr/>
            <p:nvPr/>
          </p:nvSpPr>
          <p:spPr>
            <a:xfrm>
              <a:off x="306247" y="3770401"/>
              <a:ext cx="7776171" cy="396746"/>
            </a:xfrm>
            <a:prstGeom prst="rect">
              <a:avLst/>
            </a:prstGeom>
            <a:gradFill>
              <a:gsLst>
                <a:gs pos="0">
                  <a:srgbClr val="A6DFED"/>
                </a:gs>
                <a:gs pos="35000">
                  <a:srgbClr val="C2E7F0"/>
                </a:gs>
                <a:gs pos="100000">
                  <a:srgbClr val="E6F4FB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73"/>
            <p:cNvSpPr txBox="1"/>
            <p:nvPr/>
          </p:nvSpPr>
          <p:spPr>
            <a:xfrm>
              <a:off x="306247" y="3770401"/>
              <a:ext cx="7776171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0800" rIns="50800" bIns="50800" anchor="ctr" anchorCtr="0">
              <a:noAutofit/>
            </a:bodyPr>
            <a:lstStyle/>
            <a:p>
              <a:r>
                <a:rPr lang="de-DE" sz="1600" b="1" dirty="0">
                  <a:latin typeface="Aptos" panose="020B0004020202020204" pitchFamily="34" charset="0"/>
                </a:rPr>
                <a:t>Contenitori sanitari e orinatoi</a:t>
              </a:r>
              <a:endParaRPr lang="de-DE" sz="1600" dirty="0">
                <a:latin typeface="Aptos" panose="020B0004020202020204" pitchFamily="34" charset="0"/>
              </a:endParaRPr>
            </a:p>
          </p:txBody>
        </p:sp>
        <p:sp>
          <p:nvSpPr>
            <p:cNvPr id="629" name="Google Shape;629;p73"/>
            <p:cNvSpPr/>
            <p:nvPr/>
          </p:nvSpPr>
          <p:spPr>
            <a:xfrm>
              <a:off x="58280" y="3720807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4393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4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Criteri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dell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UE: 20 gruppi di prodotti e servizi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635" name="Google Shape;635;p74"/>
          <p:cNvGrpSpPr/>
          <p:nvPr/>
        </p:nvGrpSpPr>
        <p:grpSpPr>
          <a:xfrm>
            <a:off x="-2901900" y="1533708"/>
            <a:ext cx="13016318" cy="5878177"/>
            <a:chOff x="-4933900" y="-756284"/>
            <a:chExt cx="13016318" cy="5878177"/>
          </a:xfrm>
        </p:grpSpPr>
        <p:sp>
          <p:nvSpPr>
            <p:cNvPr id="636" name="Google Shape;636;p74"/>
            <p:cNvSpPr/>
            <p:nvPr/>
          </p:nvSpPr>
          <p:spPr>
            <a:xfrm>
              <a:off x="-4933900" y="-756284"/>
              <a:ext cx="5878177" cy="5878177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4"/>
            <p:cNvSpPr/>
            <p:nvPr/>
          </p:nvSpPr>
          <p:spPr>
            <a:xfrm>
              <a:off x="306247" y="198460"/>
              <a:ext cx="7776171" cy="396746"/>
            </a:xfrm>
            <a:prstGeom prst="rect">
              <a:avLst/>
            </a:prstGeom>
            <a:gradFill>
              <a:gsLst>
                <a:gs pos="0">
                  <a:srgbClr val="FFE376"/>
                </a:gs>
                <a:gs pos="35000">
                  <a:srgbClr val="FFE9A1"/>
                </a:gs>
                <a:gs pos="100000">
                  <a:srgbClr val="FFF7D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4"/>
            <p:cNvSpPr txBox="1"/>
            <p:nvPr/>
          </p:nvSpPr>
          <p:spPr>
            <a:xfrm>
              <a:off x="306247" y="198460"/>
              <a:ext cx="7776171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de-DE" sz="1800" b="1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Trasporti</a:t>
              </a:r>
              <a:endParaRPr sz="18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39" name="Google Shape;639;p74"/>
            <p:cNvSpPr/>
            <p:nvPr/>
          </p:nvSpPr>
          <p:spPr>
            <a:xfrm>
              <a:off x="58280" y="148867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FAB5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4"/>
            <p:cNvSpPr/>
            <p:nvPr/>
          </p:nvSpPr>
          <p:spPr>
            <a:xfrm>
              <a:off x="665536" y="793929"/>
              <a:ext cx="7416882" cy="396746"/>
            </a:xfrm>
            <a:prstGeom prst="rect">
              <a:avLst/>
            </a:prstGeom>
            <a:gradFill>
              <a:gsLst>
                <a:gs pos="0">
                  <a:srgbClr val="FFFF7E"/>
                </a:gs>
                <a:gs pos="35000">
                  <a:srgbClr val="FFFFA5"/>
                </a:gs>
                <a:gs pos="100000">
                  <a:srgbClr val="FFFFDA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74"/>
            <p:cNvSpPr txBox="1"/>
            <p:nvPr/>
          </p:nvSpPr>
          <p:spPr>
            <a:xfrm>
              <a:off x="665536" y="793929"/>
              <a:ext cx="7416882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3325" rIns="53325" bIns="53325" anchor="ctr" anchorCtr="0">
              <a:noAutofit/>
            </a:bodyPr>
            <a:lstStyle/>
            <a:p>
              <a:r>
                <a:rPr lang="de-DE" sz="1800" b="1" dirty="0">
                  <a:latin typeface="Aptos" panose="020B0004020202020204" pitchFamily="34" charset="0"/>
                </a:rPr>
                <a:t>Trasporto su strada (NUOVO)</a:t>
              </a:r>
              <a:endParaRPr lang="de-DE" sz="1800" dirty="0">
                <a:latin typeface="Aptos" panose="020B0004020202020204" pitchFamily="34" charset="0"/>
              </a:endParaRPr>
            </a:p>
          </p:txBody>
        </p:sp>
        <p:sp>
          <p:nvSpPr>
            <p:cNvPr id="642" name="Google Shape;642;p74"/>
            <p:cNvSpPr/>
            <p:nvPr/>
          </p:nvSpPr>
          <p:spPr>
            <a:xfrm>
              <a:off x="417570" y="744336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D0EB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74"/>
            <p:cNvSpPr/>
            <p:nvPr/>
          </p:nvSpPr>
          <p:spPr>
            <a:xfrm>
              <a:off x="862425" y="1388961"/>
              <a:ext cx="7219993" cy="396746"/>
            </a:xfrm>
            <a:prstGeom prst="rect">
              <a:avLst/>
            </a:prstGeom>
            <a:gradFill>
              <a:gsLst>
                <a:gs pos="0">
                  <a:srgbClr val="B3FF89"/>
                </a:gs>
                <a:gs pos="35000">
                  <a:srgbClr val="CAFFAC"/>
                </a:gs>
                <a:gs pos="100000">
                  <a:srgbClr val="E7FFDC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74"/>
            <p:cNvSpPr txBox="1"/>
            <p:nvPr/>
          </p:nvSpPr>
          <p:spPr>
            <a:xfrm>
              <a:off x="862425" y="1388961"/>
              <a:ext cx="7219993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3325" rIns="53325" bIns="53325" anchor="ctr" anchorCtr="0">
              <a:noAutofit/>
            </a:bodyPr>
            <a:lstStyle/>
            <a:p>
              <a:r>
                <a:rPr lang="de-DE" sz="1800" b="1" dirty="0">
                  <a:latin typeface="Aptos" panose="020B0004020202020204" pitchFamily="34" charset="0"/>
                </a:rPr>
                <a:t>Infrastrutture fognarie</a:t>
              </a:r>
              <a:endParaRPr lang="de-DE" sz="1800" dirty="0">
                <a:latin typeface="Aptos" panose="020B0004020202020204" pitchFamily="34" charset="0"/>
              </a:endParaRPr>
            </a:p>
          </p:txBody>
        </p:sp>
        <p:sp>
          <p:nvSpPr>
            <p:cNvPr id="645" name="Google Shape;645;p74"/>
            <p:cNvSpPr/>
            <p:nvPr/>
          </p:nvSpPr>
          <p:spPr>
            <a:xfrm>
              <a:off x="614459" y="1339368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77DA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74"/>
            <p:cNvSpPr/>
            <p:nvPr/>
          </p:nvSpPr>
          <p:spPr>
            <a:xfrm>
              <a:off x="925290" y="1984430"/>
              <a:ext cx="7157128" cy="396746"/>
            </a:xfrm>
            <a:prstGeom prst="rect">
              <a:avLst/>
            </a:prstGeom>
            <a:gradFill>
              <a:gsLst>
                <a:gs pos="0">
                  <a:srgbClr val="92FF8F"/>
                </a:gs>
                <a:gs pos="35000">
                  <a:srgbClr val="B1FFB1"/>
                </a:gs>
                <a:gs pos="100000">
                  <a:srgbClr val="DFFFD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74"/>
            <p:cNvSpPr txBox="1"/>
            <p:nvPr/>
          </p:nvSpPr>
          <p:spPr>
            <a:xfrm>
              <a:off x="925290" y="1984430"/>
              <a:ext cx="7157128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de-DE" sz="1800" b="1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Produzione di acqua calda</a:t>
              </a:r>
              <a:endParaRPr sz="18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648" name="Google Shape;648;p74"/>
            <p:cNvSpPr/>
            <p:nvPr/>
          </p:nvSpPr>
          <p:spPr>
            <a:xfrm>
              <a:off x="677324" y="1934837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32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74"/>
            <p:cNvSpPr/>
            <p:nvPr/>
          </p:nvSpPr>
          <p:spPr>
            <a:xfrm>
              <a:off x="862425" y="2579899"/>
              <a:ext cx="7219993" cy="396746"/>
            </a:xfrm>
            <a:prstGeom prst="rect">
              <a:avLst/>
            </a:prstGeom>
            <a:gradFill>
              <a:gsLst>
                <a:gs pos="0">
                  <a:srgbClr val="97FFAB"/>
                </a:gs>
                <a:gs pos="35000">
                  <a:srgbClr val="B7FFC6"/>
                </a:gs>
                <a:gs pos="100000">
                  <a:srgbClr val="E1FFE8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74"/>
            <p:cNvSpPr txBox="1"/>
            <p:nvPr/>
          </p:nvSpPr>
          <p:spPr>
            <a:xfrm>
              <a:off x="862425" y="2579899"/>
              <a:ext cx="7219993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3325" rIns="53325" bIns="53325" anchor="ctr" anchorCtr="0">
              <a:noAutofit/>
            </a:bodyPr>
            <a:lstStyle/>
            <a:p>
              <a:r>
                <a:rPr lang="de-DE" sz="1800" b="1" dirty="0">
                  <a:latin typeface="Aptos" panose="020B0004020202020204" pitchFamily="34" charset="0"/>
                </a:rPr>
                <a:t>Manutenzione degli spazi pubblici</a:t>
              </a:r>
              <a:endParaRPr lang="de-DE" sz="1800" dirty="0">
                <a:latin typeface="Aptos" panose="020B0004020202020204" pitchFamily="34" charset="0"/>
              </a:endParaRPr>
            </a:p>
          </p:txBody>
        </p:sp>
        <p:sp>
          <p:nvSpPr>
            <p:cNvPr id="651" name="Google Shape;651;p74"/>
            <p:cNvSpPr/>
            <p:nvPr/>
          </p:nvSpPr>
          <p:spPr>
            <a:xfrm>
              <a:off x="614459" y="2530306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30B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74"/>
            <p:cNvSpPr/>
            <p:nvPr/>
          </p:nvSpPr>
          <p:spPr>
            <a:xfrm>
              <a:off x="665536" y="3174932"/>
              <a:ext cx="7416882" cy="396746"/>
            </a:xfrm>
            <a:prstGeom prst="rect">
              <a:avLst/>
            </a:prstGeom>
            <a:gradFill>
              <a:gsLst>
                <a:gs pos="0">
                  <a:srgbClr val="9EF9D7"/>
                </a:gs>
                <a:gs pos="35000">
                  <a:srgbClr val="BDF9E4"/>
                </a:gs>
                <a:gs pos="100000">
                  <a:srgbClr val="E5FDF3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74"/>
            <p:cNvSpPr txBox="1"/>
            <p:nvPr/>
          </p:nvSpPr>
          <p:spPr>
            <a:xfrm>
              <a:off x="665536" y="3174932"/>
              <a:ext cx="7416882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3325" rIns="53325" bIns="53325" anchor="ctr" anchorCtr="0">
              <a:noAutofit/>
            </a:bodyPr>
            <a:lstStyle/>
            <a:p>
              <a:r>
                <a:rPr lang="de-DE" sz="1800" b="1" dirty="0">
                  <a:latin typeface="Aptos" panose="020B0004020202020204" pitchFamily="34" charset="0"/>
                </a:rPr>
                <a:t>Computer, monitor, tablet, smartphone (NOVITÀ)</a:t>
              </a:r>
              <a:endParaRPr lang="de-DE" sz="1800" dirty="0">
                <a:latin typeface="Aptos" panose="020B0004020202020204" pitchFamily="34" charset="0"/>
              </a:endParaRPr>
            </a:p>
          </p:txBody>
        </p:sp>
        <p:sp>
          <p:nvSpPr>
            <p:cNvPr id="654" name="Google Shape;654;p74"/>
            <p:cNvSpPr/>
            <p:nvPr/>
          </p:nvSpPr>
          <p:spPr>
            <a:xfrm>
              <a:off x="417570" y="3125338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39AE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74"/>
            <p:cNvSpPr/>
            <p:nvPr/>
          </p:nvSpPr>
          <p:spPr>
            <a:xfrm>
              <a:off x="306247" y="3770401"/>
              <a:ext cx="7776171" cy="396746"/>
            </a:xfrm>
            <a:prstGeom prst="rect">
              <a:avLst/>
            </a:prstGeom>
            <a:gradFill>
              <a:gsLst>
                <a:gs pos="0">
                  <a:srgbClr val="A6DFED"/>
                </a:gs>
                <a:gs pos="35000">
                  <a:srgbClr val="C2E7F0"/>
                </a:gs>
                <a:gs pos="100000">
                  <a:srgbClr val="E6F4FB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74"/>
            <p:cNvSpPr txBox="1"/>
            <p:nvPr/>
          </p:nvSpPr>
          <p:spPr>
            <a:xfrm>
              <a:off x="306247" y="3770401"/>
              <a:ext cx="7776171" cy="396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900" tIns="53325" rIns="53325" bIns="53325" anchor="ctr" anchorCtr="0">
              <a:noAutofit/>
            </a:bodyPr>
            <a:lstStyle/>
            <a:p>
              <a:r>
                <a:rPr lang="de-DE" sz="1800" b="1" dirty="0">
                  <a:latin typeface="Aptos" panose="020B0004020202020204" pitchFamily="34" charset="0"/>
                </a:rPr>
                <a:t>Centri di calcolo, </a:t>
              </a:r>
              <a:r>
                <a:rPr lang="de-DE" sz="1800" b="1" dirty="0" err="1">
                  <a:latin typeface="Aptos" panose="020B0004020202020204" pitchFamily="34" charset="0"/>
                </a:rPr>
                <a:t>locali</a:t>
              </a:r>
              <a:r>
                <a:rPr lang="de-DE" sz="1800" dirty="0">
                  <a:latin typeface="Aptos" panose="020B0004020202020204" pitchFamily="34" charset="0"/>
                </a:rPr>
                <a:t> </a:t>
              </a:r>
              <a:r>
                <a:rPr lang="de-DE" sz="1800" b="1" dirty="0" err="1">
                  <a:latin typeface="Aptos" panose="020B0004020202020204" pitchFamily="34" charset="0"/>
                </a:rPr>
                <a:t>server</a:t>
              </a:r>
              <a:r>
                <a:rPr lang="de-DE" sz="1800" b="1" dirty="0">
                  <a:latin typeface="Aptos" panose="020B0004020202020204" pitchFamily="34" charset="0"/>
                </a:rPr>
                <a:t> e servizi cloud</a:t>
              </a:r>
              <a:endParaRPr lang="de-DE" sz="1800" dirty="0">
                <a:latin typeface="Aptos" panose="020B0004020202020204" pitchFamily="34" charset="0"/>
              </a:endParaRPr>
            </a:p>
          </p:txBody>
        </p:sp>
        <p:sp>
          <p:nvSpPr>
            <p:cNvPr id="657" name="Google Shape;657;p74"/>
            <p:cNvSpPr/>
            <p:nvPr/>
          </p:nvSpPr>
          <p:spPr>
            <a:xfrm>
              <a:off x="58280" y="3720807"/>
              <a:ext cx="495933" cy="49593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w="9525" cap="flat" cmpd="sng">
              <a:solidFill>
                <a:srgbClr val="4393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2"/>
          <p:cNvSpPr txBox="1">
            <a:spLocks noGrp="1"/>
          </p:cNvSpPr>
          <p:nvPr>
            <p:ph type="ctrTitle"/>
          </p:nvPr>
        </p:nvSpPr>
        <p:spPr>
          <a:xfrm>
            <a:off x="5283201" y="400190"/>
            <a:ext cx="7709728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Vantaggi di un approvvigionamento pubblico sostenibile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5"/>
          <p:cNvSpPr txBox="1">
            <a:spLocks noGrp="1"/>
          </p:cNvSpPr>
          <p:nvPr>
            <p:ph type="title"/>
          </p:nvPr>
        </p:nvSpPr>
        <p:spPr>
          <a:xfrm>
            <a:off x="3661409" y="4848480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dell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SPP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668" name="Google Shape;668;p75"/>
          <p:cNvGrpSpPr/>
          <p:nvPr/>
        </p:nvGrpSpPr>
        <p:grpSpPr>
          <a:xfrm>
            <a:off x="1747158" y="100943"/>
            <a:ext cx="10012992" cy="5387799"/>
            <a:chOff x="0" y="35628"/>
            <a:chExt cx="10012992" cy="5387799"/>
          </a:xfrm>
        </p:grpSpPr>
        <p:sp>
          <p:nvSpPr>
            <p:cNvPr id="669" name="Google Shape;669;p75"/>
            <p:cNvSpPr/>
            <p:nvPr/>
          </p:nvSpPr>
          <p:spPr>
            <a:xfrm>
              <a:off x="0" y="356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75"/>
            <p:cNvSpPr txBox="1"/>
            <p:nvPr/>
          </p:nvSpPr>
          <p:spPr>
            <a:xfrm>
              <a:off x="50118" y="857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Riduce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le emissioni, l</a:t>
              </a:r>
              <a:r>
                <a:rPr lang="mr-IN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’</a:t>
              </a:r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inquinamento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i rifiuti</a:t>
              </a:r>
              <a:endParaRPr lang="de-DE" sz="28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71" name="Google Shape;671;p75"/>
            <p:cNvSpPr/>
            <p:nvPr/>
          </p:nvSpPr>
          <p:spPr>
            <a:xfrm>
              <a:off x="0" y="221139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5"/>
            <p:cNvSpPr txBox="1"/>
            <p:nvPr/>
          </p:nvSpPr>
          <p:spPr>
            <a:xfrm>
              <a:off x="50118" y="226151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  <a:cs typeface="Aptos Serif" panose="02020604070405020304" pitchFamily="18" charset="0"/>
                </a:rPr>
                <a:t>Riduce le emissioni di gas serra</a:t>
              </a:r>
              <a:endParaRPr lang="de-DE" sz="2800" dirty="0">
                <a:solidFill>
                  <a:schemeClr val="bg1"/>
                </a:solidFill>
                <a:latin typeface="Aptos" panose="020B0004020202020204" pitchFamily="34" charset="0"/>
                <a:cs typeface="Aptos Serif" panose="02020604070405020304" pitchFamily="18" charset="0"/>
              </a:endParaRPr>
            </a:p>
          </p:txBody>
        </p:sp>
        <p:sp>
          <p:nvSpPr>
            <p:cNvPr id="673" name="Google Shape;673;p75"/>
            <p:cNvSpPr/>
            <p:nvPr/>
          </p:nvSpPr>
          <p:spPr>
            <a:xfrm>
              <a:off x="0" y="33158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75"/>
            <p:cNvSpPr txBox="1"/>
            <p:nvPr/>
          </p:nvSpPr>
          <p:spPr>
            <a:xfrm>
              <a:off x="50118" y="33659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Promuove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la </a:t>
              </a:r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biodiversità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la </a:t>
              </a:r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conservazione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delle risorse</a:t>
              </a:r>
              <a:endParaRPr lang="de-DE" sz="28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75" name="Google Shape;675;p75"/>
            <p:cNvSpPr/>
            <p:nvPr/>
          </p:nvSpPr>
          <p:spPr>
            <a:xfrm>
              <a:off x="0" y="4396752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CBDA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75"/>
            <p:cNvSpPr txBox="1"/>
            <p:nvPr/>
          </p:nvSpPr>
          <p:spPr>
            <a:xfrm>
              <a:off x="50118" y="4446870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Promuove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l’nclusione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sociale, condizioni di lavoro eque </a:t>
              </a:r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lo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sviluppo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economico locale</a:t>
              </a:r>
              <a:endParaRPr lang="de-DE" sz="28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77" name="Google Shape;677;p75"/>
            <p:cNvSpPr/>
            <p:nvPr/>
          </p:nvSpPr>
          <p:spPr>
            <a:xfrm>
              <a:off x="0" y="114871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A2C3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75"/>
            <p:cNvSpPr txBox="1"/>
            <p:nvPr/>
          </p:nvSpPr>
          <p:spPr>
            <a:xfrm>
              <a:off x="50118" y="119883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Rafforza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l</a:t>
              </a:r>
              <a:r>
                <a:rPr lang="mr-IN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’</a:t>
              </a:r>
              <a:r>
                <a:rPr lang="de-DE" sz="2800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economia</a:t>
              </a:r>
              <a:r>
                <a:rPr lang="de-DE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circolare</a:t>
              </a:r>
              <a:endParaRPr lang="de-DE" sz="28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Sommario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684" name="Google Shape;684;p13"/>
          <p:cNvSpPr txBox="1">
            <a:spLocks noGrp="1"/>
          </p:cNvSpPr>
          <p:nvPr>
            <p:ph type="body" idx="1"/>
          </p:nvPr>
        </p:nvSpPr>
        <p:spPr>
          <a:xfrm>
            <a:off x="594360" y="2629051"/>
            <a:ext cx="5501641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40000" lnSpcReduction="20000"/>
          </a:bodyPr>
          <a:lstStyle/>
          <a:p>
            <a:r>
              <a:rPr lang="de-DE" sz="5500" dirty="0">
                <a:latin typeface="Aptos" panose="020B0004020202020204" pitchFamily="34" charset="0"/>
              </a:rPr>
              <a:t>Parte 1: Fondamenti di sostenibilità</a:t>
            </a:r>
          </a:p>
          <a:p>
            <a:pPr marL="1143000" indent="-914400">
              <a:lnSpc>
                <a:spcPct val="120000"/>
              </a:lnSpc>
              <a:buFont typeface="+mj-lt"/>
              <a:buAutoNum type="arabicPeriod"/>
            </a:pPr>
            <a:r>
              <a:rPr lang="de-DE" sz="4000" dirty="0">
                <a:latin typeface="Aptos" panose="020B0004020202020204" pitchFamily="34" charset="0"/>
              </a:rPr>
              <a:t>Introduzione alla </a:t>
            </a:r>
            <a:r>
              <a:rPr lang="mr-IN" sz="4000" dirty="0">
                <a:latin typeface="Aptos" panose="020B0004020202020204" pitchFamily="34" charset="0"/>
              </a:rPr>
              <a:t>"</a:t>
            </a:r>
            <a:r>
              <a:rPr lang="de-DE" sz="4000" dirty="0" err="1">
                <a:latin typeface="Aptos" panose="020B0004020202020204" pitchFamily="34" charset="0"/>
              </a:rPr>
              <a:t>sostenibilità</a:t>
            </a:r>
            <a:r>
              <a:rPr lang="mr-IN" sz="4000" dirty="0">
                <a:latin typeface="Aptos" panose="020B0004020202020204" pitchFamily="34" charset="0"/>
              </a:rPr>
              <a:t>"</a:t>
            </a:r>
            <a:endParaRPr lang="de-DE" sz="4000" dirty="0">
              <a:latin typeface="Aptos" panose="020B0004020202020204" pitchFamily="34" charset="0"/>
            </a:endParaRPr>
          </a:p>
          <a:p>
            <a:pPr marL="1143000" indent="-914400">
              <a:lnSpc>
                <a:spcPct val="120000"/>
              </a:lnSpc>
              <a:buFont typeface="+mj-lt"/>
              <a:buAutoNum type="arabicPeriod"/>
            </a:pPr>
            <a:r>
              <a:rPr lang="de-DE" sz="4000" dirty="0">
                <a:latin typeface="Aptos" panose="020B0004020202020204" pitchFamily="34" charset="0"/>
              </a:rPr>
              <a:t>Introduzione al </a:t>
            </a:r>
            <a:r>
              <a:rPr lang="mr-IN" sz="4000" dirty="0">
                <a:latin typeface="Aptos" panose="020B0004020202020204" pitchFamily="34" charset="0"/>
              </a:rPr>
              <a:t>"</a:t>
            </a:r>
            <a:r>
              <a:rPr lang="de-DE" sz="4000" dirty="0" err="1">
                <a:latin typeface="Aptos" panose="020B0004020202020204" pitchFamily="34" charset="0"/>
              </a:rPr>
              <a:t>cambiamento</a:t>
            </a:r>
            <a:r>
              <a:rPr lang="de-DE" sz="4000" dirty="0">
                <a:latin typeface="Aptos" panose="020B0004020202020204" pitchFamily="34" charset="0"/>
              </a:rPr>
              <a:t> </a:t>
            </a:r>
            <a:r>
              <a:rPr lang="de-DE" sz="4000" dirty="0" err="1">
                <a:latin typeface="Aptos" panose="020B0004020202020204" pitchFamily="34" charset="0"/>
              </a:rPr>
              <a:t>climatico</a:t>
            </a:r>
            <a:r>
              <a:rPr lang="mr-IN" sz="4000" dirty="0">
                <a:latin typeface="Aptos" panose="020B0004020202020204" pitchFamily="34" charset="0"/>
              </a:rPr>
              <a:t>"</a:t>
            </a:r>
            <a:endParaRPr lang="de-DE" sz="4000" dirty="0">
              <a:latin typeface="Aptos" panose="020B0004020202020204" pitchFamily="34" charset="0"/>
            </a:endParaRPr>
          </a:p>
          <a:p>
            <a:pPr marL="1143000" indent="-914400">
              <a:lnSpc>
                <a:spcPct val="120000"/>
              </a:lnSpc>
              <a:buFont typeface="+mj-lt"/>
              <a:buAutoNum type="arabicPeriod"/>
            </a:pPr>
            <a:r>
              <a:rPr lang="de-DE" sz="4000" dirty="0">
                <a:latin typeface="Aptos" panose="020B0004020202020204" pitchFamily="34" charset="0"/>
              </a:rPr>
              <a:t>Agenda 2030</a:t>
            </a:r>
          </a:p>
          <a:p>
            <a:pPr marL="1143000" indent="-914400">
              <a:lnSpc>
                <a:spcPct val="120000"/>
              </a:lnSpc>
              <a:buFont typeface="+mj-lt"/>
              <a:buAutoNum type="arabicPeriod"/>
            </a:pPr>
            <a:r>
              <a:rPr lang="de-DE" sz="4000" dirty="0">
                <a:latin typeface="Aptos" panose="020B0004020202020204" pitchFamily="34" charset="0"/>
              </a:rPr>
              <a:t>Obiettivi (</a:t>
            </a:r>
            <a:r>
              <a:rPr lang="de-DE" sz="4000" dirty="0" err="1">
                <a:latin typeface="Aptos" panose="020B0004020202020204" pitchFamily="34" charset="0"/>
              </a:rPr>
              <a:t>inter</a:t>
            </a:r>
            <a:r>
              <a:rPr lang="de-DE" sz="4000" dirty="0">
                <a:latin typeface="Aptos" panose="020B0004020202020204" pitchFamily="34" charset="0"/>
              </a:rPr>
              <a:t>)nazionali per lo sviluppo sostenibile: SDG</a:t>
            </a:r>
          </a:p>
          <a:p>
            <a:pPr marL="1143000" indent="-914400">
              <a:lnSpc>
                <a:spcPct val="120000"/>
              </a:lnSpc>
              <a:buFont typeface="+mj-lt"/>
              <a:buAutoNum type="arabicPeriod"/>
            </a:pPr>
            <a:r>
              <a:rPr lang="de-DE" sz="4000" dirty="0">
                <a:latin typeface="Aptos" panose="020B0004020202020204" pitchFamily="34" charset="0"/>
              </a:rPr>
              <a:t>Introduzione </a:t>
            </a:r>
            <a:r>
              <a:rPr lang="de-DE" sz="4000" dirty="0" err="1">
                <a:latin typeface="Aptos" panose="020B0004020202020204" pitchFamily="34" charset="0"/>
              </a:rPr>
              <a:t>agli</a:t>
            </a:r>
            <a:r>
              <a:rPr lang="de-DE" sz="4000" dirty="0">
                <a:latin typeface="Aptos" panose="020B0004020202020204" pitchFamily="34" charset="0"/>
              </a:rPr>
              <a:t> </a:t>
            </a:r>
            <a:r>
              <a:rPr lang="mr-IN" sz="4000" dirty="0">
                <a:latin typeface="Aptos" panose="020B0004020202020204" pitchFamily="34" charset="0"/>
              </a:rPr>
              <a:t>"</a:t>
            </a:r>
            <a:r>
              <a:rPr lang="de-DE" sz="4000" dirty="0" err="1">
                <a:latin typeface="Aptos" panose="020B0004020202020204" pitchFamily="34" charset="0"/>
              </a:rPr>
              <a:t>appalti</a:t>
            </a:r>
            <a:r>
              <a:rPr lang="de-DE" sz="4000" dirty="0">
                <a:latin typeface="Aptos" panose="020B0004020202020204" pitchFamily="34" charset="0"/>
              </a:rPr>
              <a:t> </a:t>
            </a:r>
            <a:r>
              <a:rPr lang="de-DE" sz="4000" dirty="0" err="1">
                <a:latin typeface="Aptos" panose="020B0004020202020204" pitchFamily="34" charset="0"/>
              </a:rPr>
              <a:t>sostenibili</a:t>
            </a:r>
            <a:r>
              <a:rPr lang="mr-IN" sz="3500" dirty="0">
                <a:latin typeface="Aptos" panose="020B0004020202020204" pitchFamily="34" charset="0"/>
              </a:rPr>
              <a:t>"</a:t>
            </a:r>
            <a:endParaRPr lang="de-DE" sz="35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ct val="108108"/>
              <a:buFont typeface="Arial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685" name="Google Shape;685;p13"/>
          <p:cNvSpPr txBox="1"/>
          <p:nvPr/>
        </p:nvSpPr>
        <p:spPr>
          <a:xfrm>
            <a:off x="6597225" y="2569783"/>
            <a:ext cx="5501641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Parte 2: Introduzione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agli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appalti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sostenibili</a:t>
            </a:r>
            <a:endParaRPr lang="de-DE" sz="2400" b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endParaRPr lang="de-DE" sz="24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Confronto tra modelli di sviluppo</a:t>
            </a:r>
            <a:endParaRPr lang="de-DE" sz="24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Definizione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GPP</a:t>
            </a:r>
            <a:endParaRPr lang="de-DE" sz="24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Strumenti europei per la diffusione del GPP</a:t>
            </a:r>
            <a:endParaRPr lang="de-DE" sz="24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Vantaggi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dell</a:t>
            </a:r>
            <a:r>
              <a:rPr lang="mr-IN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SPP</a:t>
            </a:r>
            <a:endParaRPr lang="de-DE" sz="24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457200" marR="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Grazie per l</a:t>
            </a:r>
            <a:r>
              <a:rPr lang="mr-IN" sz="5400" dirty="0">
                <a:latin typeface="Aptos Serif" panose="02020604070405020304" pitchFamily="18" charset="0"/>
              </a:rPr>
              <a:t>’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attenzione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692" name="Google Shape;692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8737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Ein Bild, das Text, Screenshot, Schrift enthält.&#10;&#10;KI-generierte Inhalte können fehlerhaft sein.">
            <a:hlinkClick r:id="rId4"/>
            <a:extLst>
              <a:ext uri="{FF2B5EF4-FFF2-40B4-BE49-F238E27FC236}">
                <a16:creationId xmlns:a16="http://schemas.microsoft.com/office/drawing/2014/main" id="{BF6FE6B9-E8F2-24C8-2081-0089C420A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14" y="518830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4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Fonti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-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Contenuto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1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701" name="Google Shape;701;p84"/>
          <p:cNvSpPr txBox="1"/>
          <p:nvPr/>
        </p:nvSpPr>
        <p:spPr>
          <a:xfrm>
            <a:off x="506677" y="2325274"/>
            <a:ext cx="10972799" cy="398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sng" strike="noStrike" cap="none" dirty="0">
                <a:solidFill>
                  <a:srgbClr val="467886"/>
                </a:solidFill>
                <a:latin typeface="Aptos" panose="020B00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https://www.are.admin.ch/are/en/home/media/publications/sustainable-development/brundtland-report.html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sng" strike="noStrike" cap="none" dirty="0">
                <a:solidFill>
                  <a:srgbClr val="467886"/>
                </a:solidFill>
                <a:latin typeface="Aptos" panose="020B0004020202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https://www.clubofrome.org/publication/the-limits-to-growth/#:~:text=Pubblicato%20nel%201972%20%E2%80%93%20Il%20messaggio%20di,lungo%20tempo%2C%20anche%20con%20la%20tecnologia%20avanzata.</a:t>
            </a:r>
            <a:r>
              <a:rPr lang="de-DE"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sng" strike="noStrike" cap="none" dirty="0">
                <a:solidFill>
                  <a:srgbClr val="467886"/>
                </a:solidFill>
                <a:latin typeface="Aptos" panose="020B000402020202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https://www.un.org/en/conferences/environment/stockholm1972</a:t>
            </a:r>
            <a:r>
              <a:rPr lang="de-DE"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sng" strike="noStrike" cap="none" dirty="0">
                <a:solidFill>
                  <a:srgbClr val="467886"/>
                </a:solidFill>
                <a:latin typeface="Aptos" panose="020B0004020202020204" pitchFamily="34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https://unric.org/it/che-cosa-sono-i-cambiamenti-climatici/</a:t>
            </a:r>
            <a:r>
              <a:rPr lang="de-DE"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sng" strike="noStrike" cap="none" dirty="0">
                <a:solidFill>
                  <a:srgbClr val="467886"/>
                </a:solidFill>
                <a:latin typeface="Aptos" panose="020B0004020202020204" pitchFamily="34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https://asvis.it/goal-e-target-obiettivi-e-traguardi-per-il-2030/</a:t>
            </a:r>
            <a:r>
              <a:rPr lang="de-DE"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sng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https://sdgs.un.org/2030agenda</a:t>
            </a:r>
            <a:r>
              <a:rPr lang="de-DE"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sng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https://sdgs.un.org/goals</a:t>
            </a:r>
            <a:r>
              <a:rPr lang="de-DE"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sng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https://gpp.mase.gov.it/Home/PianoAzioneNazionaleGPP?utm_source=chatgpt.com</a:t>
            </a:r>
            <a:r>
              <a:rPr lang="de-DE"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sng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https://gpp.mase.gov.it/Struttura-dei-CAM</a:t>
            </a:r>
            <a:r>
              <a:rPr lang="de-DE"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sng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https://thedocs.worldbank.org/en/doc/e77a9257967cac8b62484c7e8c974e70-0290012024/original/WB-SUSTAINABLE-PROCUREMENT-16574-CH1.pdf</a:t>
            </a:r>
            <a:r>
              <a:rPr lang="de-DE"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sng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https://procuraplus.org/fileadmin/user_upload/ManualProcura_online_version_new_logo.pdf</a:t>
            </a:r>
            <a:r>
              <a:rPr lang="de-DE"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sng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https://www.oneplanetnetwork.org/sites/default/files/10yfp_spp_programme_principles_of_sustainable_public_procurement.pdf</a:t>
            </a:r>
            <a:r>
              <a:rPr lang="de-DE" sz="12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de-DE" b="1" dirty="0">
                <a:latin typeface="Aptos Serif" panose="02020604070405020304" pitchFamily="18" charset="0"/>
                <a:cs typeface="Aptos Serif" panose="02020604070405020304" pitchFamily="18" charset="0"/>
              </a:rPr>
              <a:t>1972 – 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Conferenza delle Nazioni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Unite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sull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ambiente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umano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 t="11487" r="1" b="11487"/>
          <a:stretch/>
        </p:blipFill>
        <p:spPr>
          <a:xfrm>
            <a:off x="594360" y="1881188"/>
            <a:ext cx="5311140" cy="4352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>
            <a:spLocks noGrp="1"/>
          </p:cNvSpPr>
          <p:nvPr>
            <p:ph type="body" idx="4294967295"/>
          </p:nvPr>
        </p:nvSpPr>
        <p:spPr>
          <a:xfrm>
            <a:off x="6286500" y="1881188"/>
            <a:ext cx="531114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1500" lvl="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600" dirty="0">
                <a:latin typeface="Aptos" panose="020B0004020202020204" pitchFamily="34" charset="0"/>
              </a:rPr>
              <a:t>È stata la prima conferenza mondiale in </a:t>
            </a:r>
            <a:r>
              <a:rPr lang="de-DE" sz="2600" dirty="0" err="1">
                <a:latin typeface="Aptos" panose="020B0004020202020204" pitchFamily="34" charset="0"/>
              </a:rPr>
              <a:t>cui</a:t>
            </a:r>
            <a:r>
              <a:rPr lang="de-DE" sz="2600" dirty="0">
                <a:latin typeface="Aptos" panose="020B0004020202020204" pitchFamily="34" charset="0"/>
              </a:rPr>
              <a:t> </a:t>
            </a:r>
            <a:r>
              <a:rPr lang="de-DE" sz="2600" b="1" dirty="0">
                <a:latin typeface="Aptos" panose="020B0004020202020204" pitchFamily="34" charset="0"/>
              </a:rPr>
              <a:t>l</a:t>
            </a:r>
            <a:r>
              <a:rPr lang="mr-IN" sz="2600" b="1" dirty="0">
                <a:latin typeface="Aptos" panose="020B0004020202020204" pitchFamily="34" charset="0"/>
              </a:rPr>
              <a:t>’</a:t>
            </a:r>
            <a:r>
              <a:rPr lang="de-DE" sz="2600" b="1" dirty="0" err="1">
                <a:latin typeface="Aptos" panose="020B0004020202020204" pitchFamily="34" charset="0"/>
              </a:rPr>
              <a:t>ambiente</a:t>
            </a:r>
            <a:r>
              <a:rPr lang="de-DE" sz="2600" b="1" dirty="0">
                <a:latin typeface="Aptos" panose="020B0004020202020204" pitchFamily="34" charset="0"/>
              </a:rPr>
              <a:t> </a:t>
            </a:r>
            <a:r>
              <a:rPr lang="de-DE" sz="2600" dirty="0">
                <a:latin typeface="Aptos" panose="020B0004020202020204" pitchFamily="34" charset="0"/>
              </a:rPr>
              <a:t>è diventato</a:t>
            </a:r>
            <a:r>
              <a:rPr lang="de-DE" sz="2600" b="1" dirty="0">
                <a:latin typeface="Aptos" panose="020B0004020202020204" pitchFamily="34" charset="0"/>
              </a:rPr>
              <a:t> un tema importante</a:t>
            </a:r>
            <a:r>
              <a:rPr lang="de-DE" sz="2600" dirty="0">
                <a:latin typeface="Aptos" panose="020B0004020202020204" pitchFamily="34" charset="0"/>
              </a:rPr>
              <a:t>.</a:t>
            </a:r>
          </a:p>
          <a:p>
            <a:pPr marL="571500" lvl="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600" dirty="0">
                <a:latin typeface="Aptos" panose="020B0004020202020204" pitchFamily="34" charset="0"/>
              </a:rPr>
              <a:t>Fu approvata la </a:t>
            </a:r>
            <a:r>
              <a:rPr lang="de-DE" sz="2600" b="1" dirty="0">
                <a:latin typeface="Aptos" panose="020B0004020202020204" pitchFamily="34" charset="0"/>
              </a:rPr>
              <a:t>Dichiarazione di Stoccolma</a:t>
            </a:r>
            <a:r>
              <a:rPr lang="de-DE" sz="2600" dirty="0">
                <a:latin typeface="Aptos" panose="020B0004020202020204" pitchFamily="34" charset="0"/>
              </a:rPr>
              <a:t>.</a:t>
            </a:r>
          </a:p>
          <a:p>
            <a:pPr marL="571500" lvl="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600" dirty="0">
                <a:latin typeface="Aptos" panose="020B0004020202020204" pitchFamily="34" charset="0"/>
              </a:rPr>
              <a:t>Uno dei risultati più importanti della conferenza di Stoccolma fu la </a:t>
            </a:r>
            <a:r>
              <a:rPr lang="de-DE" sz="2600" b="1" dirty="0">
                <a:latin typeface="Aptos" panose="020B0004020202020204" pitchFamily="34" charset="0"/>
                <a:hlinkClick r:id="rId4"/>
              </a:rPr>
              <a:t>fondazione del Programma delle Nazioni Unite per l</a:t>
            </a:r>
            <a:r>
              <a:rPr lang="mr-IN" sz="2600" b="1" dirty="0">
                <a:latin typeface="Aptos" panose="020B0004020202020204" pitchFamily="34" charset="0"/>
                <a:hlinkClick r:id="rId4"/>
              </a:rPr>
              <a:t>’</a:t>
            </a:r>
            <a:r>
              <a:rPr lang="de-DE" sz="2600" b="1" dirty="0">
                <a:latin typeface="Aptos" panose="020B0004020202020204" pitchFamily="34" charset="0"/>
                <a:hlinkClick r:id="rId4"/>
              </a:rPr>
              <a:t>ambiente (UNEP).</a:t>
            </a:r>
            <a:endParaRPr sz="2600" b="1" i="0" u="none" strike="noStrike" cap="none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400" b="1" i="0" u="none" strike="noStrike" cap="none" dirty="0"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1972 -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Rapporto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mr-IN" dirty="0">
                <a:latin typeface="Aptos Serif" panose="02020604070405020304" pitchFamily="18" charset="0"/>
              </a:rPr>
              <a:t>"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I limiti della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crescita</a:t>
            </a:r>
            <a:r>
              <a:rPr lang="mr-IN" dirty="0">
                <a:latin typeface="Aptos Serif" panose="02020604070405020304" pitchFamily="18" charset="0"/>
              </a:rPr>
              <a:t>"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(Club di Roma)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594359" y="2589322"/>
            <a:ext cx="744735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SzPts val="2000"/>
              <a:buFont typeface="Arial"/>
              <a:buChar char="•"/>
            </a:pP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1970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– Un gruppo internazionale di ricercatori del Massachusetts Institute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Technology (MIT) avvia uno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studio sugli effetti della crescita globale sostenuta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pPr marL="285750" lvl="0" indent="-285750">
              <a:buSzPts val="2000"/>
              <a:buFont typeface="Arial"/>
              <a:buChar char="•"/>
            </a:pP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1972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- Il Club di Roma pubblica il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rapporto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mr-IN" sz="2000" b="1" dirty="0">
                <a:solidFill>
                  <a:srgbClr val="3F3F3F"/>
                </a:solidFill>
                <a:latin typeface="Aptos" panose="020B0004020202020204" pitchFamily="34" charset="0"/>
              </a:rPr>
              <a:t>"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I limiti della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crescita</a:t>
            </a:r>
            <a:r>
              <a:rPr lang="mr-IN" sz="2000" b="1" dirty="0">
                <a:solidFill>
                  <a:srgbClr val="3F3F3F"/>
                </a:solidFill>
                <a:latin typeface="Aptos" panose="020B0004020202020204" pitchFamily="34" charset="0"/>
              </a:rPr>
              <a:t>"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1400" b="1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73" name="Google Shape;173;p31"/>
          <p:cNvSpPr/>
          <p:nvPr/>
        </p:nvSpPr>
        <p:spPr>
          <a:xfrm rot="-5400000">
            <a:off x="707094" y="5231021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1358448" y="4624315"/>
            <a:ext cx="731873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Il rapporto sottolineava la 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necessità di uno sviluppo sostenibile e di una gestione responsabile delle risorse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pPr lvl="0">
              <a:buSzPts val="2000"/>
            </a:pP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Lo studio prevedeva che, se tali tendenze fossero continuate, le risorse della Terra si sarebbero esaurite entro la fine del XXI secolo, causando un possibile 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collasso economico e ambientale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1800" b="1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719" y="1772725"/>
            <a:ext cx="2557921" cy="3571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400" b="1" dirty="0"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1987 – 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Rapporto Brundtland: </a:t>
            </a:r>
            <a:r>
              <a:rPr lang="mr-IN" dirty="0">
                <a:latin typeface="Aptos Serif" panose="02020604070405020304" pitchFamily="18" charset="0"/>
              </a:rPr>
              <a:t>"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Il nostro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futuro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comune</a:t>
            </a:r>
            <a:r>
              <a:rPr lang="mr-IN" dirty="0">
                <a:latin typeface="Aptos Serif" panose="02020604070405020304" pitchFamily="18" charset="0"/>
              </a:rPr>
              <a:t>"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594360" y="2571783"/>
            <a:ext cx="609391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SzPts val="2000"/>
              <a:buFont typeface="Arial"/>
              <a:buChar char="•"/>
            </a:pP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1983 –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Viene istituita la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Commissione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mondiale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sull</a:t>
            </a:r>
            <a:r>
              <a:rPr lang="mr-IN" sz="2000" b="1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ambiente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e lo sviluppo (WCED)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pPr marL="342900" lvl="0" indent="-342900">
              <a:buSzPts val="2000"/>
              <a:buFont typeface="Arial"/>
              <a:buChar char="•"/>
            </a:pPr>
            <a:endParaRPr lang="de-DE" sz="2000" b="1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lvl="0" indent="-342900">
              <a:buSzPts val="2000"/>
              <a:buFont typeface="Arial"/>
              <a:buChar char="•"/>
            </a:pP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1987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– La WCED pubblica il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rapporto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mr-IN" sz="2000" dirty="0">
                <a:solidFill>
                  <a:srgbClr val="3F3F3F"/>
                </a:solidFill>
                <a:latin typeface="Aptos" panose="020B0004020202020204" pitchFamily="34" charset="0"/>
              </a:rPr>
              <a:t>"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Il nostro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futuro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comune</a:t>
            </a:r>
            <a:r>
              <a:rPr lang="mr-IN" sz="2000" dirty="0">
                <a:solidFill>
                  <a:srgbClr val="3F3F3F"/>
                </a:solidFill>
                <a:latin typeface="Aptos" panose="020B0004020202020204" pitchFamily="34" charset="0"/>
              </a:rPr>
              <a:t>"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 Il documento viene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chiamato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mr-IN" sz="2000" b="1" dirty="0">
                <a:solidFill>
                  <a:srgbClr val="3F3F3F"/>
                </a:solidFill>
                <a:latin typeface="Aptos" panose="020B0004020202020204" pitchFamily="34" charset="0"/>
              </a:rPr>
              <a:t>"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Rapporto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Brundtland</a:t>
            </a:r>
            <a:r>
              <a:rPr lang="mr-IN" sz="2000" b="1" dirty="0">
                <a:solidFill>
                  <a:srgbClr val="3F3F3F"/>
                </a:solidFill>
                <a:latin typeface="Aptos" panose="020B0004020202020204" pitchFamily="34" charset="0"/>
              </a:rPr>
              <a:t>"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dal nome della presidente della commissione, Gro Harlem Brundtland. </a:t>
            </a:r>
          </a:p>
        </p:txBody>
      </p:sp>
      <p:sp>
        <p:nvSpPr>
          <p:cNvPr id="182" name="Google Shape;182;p32"/>
          <p:cNvSpPr/>
          <p:nvPr/>
        </p:nvSpPr>
        <p:spPr>
          <a:xfrm rot="-5400000">
            <a:off x="1377863" y="5098093"/>
            <a:ext cx="851770" cy="10146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3219030" y="4948603"/>
            <a:ext cx="661061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Il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termine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mr-IN" sz="1800" b="1" dirty="0">
                <a:solidFill>
                  <a:srgbClr val="3F3F3F"/>
                </a:solidFill>
                <a:latin typeface="Aptos" panose="020B0004020202020204" pitchFamily="34" charset="0"/>
              </a:rPr>
              <a:t>"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sviluppo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sostenibile</a:t>
            </a:r>
            <a:r>
              <a:rPr lang="mr-IN" sz="1800" b="1" dirty="0">
                <a:solidFill>
                  <a:srgbClr val="3F3F3F"/>
                </a:solidFill>
                <a:latin typeface="Aptos" panose="020B0004020202020204" pitchFamily="34" charset="0"/>
              </a:rPr>
              <a:t>"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viene coniato ufficialmente e definito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come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mr-IN" sz="1800" dirty="0">
                <a:solidFill>
                  <a:srgbClr val="3F3F3F"/>
                </a:solidFill>
                <a:latin typeface="Aptos" panose="020B0004020202020204" pitchFamily="34" charset="0"/>
              </a:rPr>
              <a:t>"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il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processo che consente di soddisfare i bisogni della generazione attuale senza compromettere la capacità delle generazioni future di soddisfare i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propri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bisogni</a:t>
            </a:r>
            <a:r>
              <a:rPr lang="mr-IN" sz="1800" b="1" dirty="0">
                <a:solidFill>
                  <a:srgbClr val="3F3F3F"/>
                </a:solidFill>
                <a:latin typeface="Aptos" panose="020B0004020202020204" pitchFamily="34" charset="0"/>
              </a:rPr>
              <a:t>"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1200" b="1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84" name="Google Shape;18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1048" y="1551021"/>
            <a:ext cx="2219635" cy="326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3 PILASTRI PRINCIPALI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91" name="Google Shape;191;p33"/>
          <p:cNvGrpSpPr/>
          <p:nvPr/>
        </p:nvGrpSpPr>
        <p:grpSpPr>
          <a:xfrm>
            <a:off x="4032670" y="878445"/>
            <a:ext cx="6489771" cy="6329817"/>
            <a:chOff x="1036166" y="-267106"/>
            <a:chExt cx="6489771" cy="6329817"/>
          </a:xfrm>
        </p:grpSpPr>
        <p:sp>
          <p:nvSpPr>
            <p:cNvPr id="192" name="Google Shape;192;p33"/>
            <p:cNvSpPr/>
            <p:nvPr/>
          </p:nvSpPr>
          <p:spPr>
            <a:xfrm>
              <a:off x="3804875" y="2637466"/>
              <a:ext cx="3031318" cy="29802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283" y="19133"/>
                  </a:moveTo>
                  <a:lnTo>
                    <a:pt x="94379" y="11203"/>
                  </a:lnTo>
                  <a:lnTo>
                    <a:pt x="101908" y="17494"/>
                  </a:lnTo>
                  <a:lnTo>
                    <a:pt x="96026" y="28109"/>
                  </a:lnTo>
                  <a:lnTo>
                    <a:pt x="96026" y="28109"/>
                  </a:lnTo>
                  <a:cubicBezTo>
                    <a:pt x="100376" y="32983"/>
                    <a:pt x="103684" y="38688"/>
                    <a:pt x="105747" y="44877"/>
                  </a:cubicBezTo>
                  <a:lnTo>
                    <a:pt x="117727" y="44832"/>
                  </a:lnTo>
                  <a:lnTo>
                    <a:pt x="119425" y="54421"/>
                  </a:lnTo>
                  <a:lnTo>
                    <a:pt x="108182" y="58630"/>
                  </a:lnTo>
                  <a:lnTo>
                    <a:pt x="108182" y="58630"/>
                  </a:lnTo>
                  <a:cubicBezTo>
                    <a:pt x="108369" y="65148"/>
                    <a:pt x="107221" y="71636"/>
                    <a:pt x="104806" y="77697"/>
                  </a:cubicBezTo>
                  <a:lnTo>
                    <a:pt x="113912" y="85615"/>
                  </a:lnTo>
                  <a:lnTo>
                    <a:pt x="109013" y="94065"/>
                  </a:lnTo>
                  <a:lnTo>
                    <a:pt x="97794" y="89792"/>
                  </a:lnTo>
                  <a:lnTo>
                    <a:pt x="97794" y="89792"/>
                  </a:lnTo>
                  <a:cubicBezTo>
                    <a:pt x="93730" y="94905"/>
                    <a:pt x="88662" y="99139"/>
                    <a:pt x="82900" y="102237"/>
                  </a:cubicBezTo>
                  <a:lnTo>
                    <a:pt x="84901" y="114251"/>
                  </a:lnTo>
                  <a:lnTo>
                    <a:pt x="75641" y="117607"/>
                  </a:lnTo>
                  <a:lnTo>
                    <a:pt x="69721" y="107014"/>
                  </a:lnTo>
                  <a:lnTo>
                    <a:pt x="69721" y="107014"/>
                  </a:lnTo>
                  <a:cubicBezTo>
                    <a:pt x="63308" y="108329"/>
                    <a:pt x="56692" y="108329"/>
                    <a:pt x="50279" y="107014"/>
                  </a:cubicBezTo>
                  <a:lnTo>
                    <a:pt x="44359" y="117607"/>
                  </a:lnTo>
                  <a:lnTo>
                    <a:pt x="35099" y="114251"/>
                  </a:lnTo>
                  <a:lnTo>
                    <a:pt x="37100" y="102237"/>
                  </a:lnTo>
                  <a:cubicBezTo>
                    <a:pt x="31338" y="99139"/>
                    <a:pt x="26270" y="94905"/>
                    <a:pt x="22206" y="89792"/>
                  </a:cubicBezTo>
                  <a:lnTo>
                    <a:pt x="10987" y="94065"/>
                  </a:lnTo>
                  <a:lnTo>
                    <a:pt x="6088" y="85615"/>
                  </a:lnTo>
                  <a:lnTo>
                    <a:pt x="15194" y="77697"/>
                  </a:lnTo>
                  <a:cubicBezTo>
                    <a:pt x="12779" y="71636"/>
                    <a:pt x="11631" y="65148"/>
                    <a:pt x="11818" y="58630"/>
                  </a:cubicBezTo>
                  <a:lnTo>
                    <a:pt x="575" y="54421"/>
                  </a:lnTo>
                  <a:lnTo>
                    <a:pt x="2273" y="44832"/>
                  </a:lnTo>
                  <a:lnTo>
                    <a:pt x="14253" y="44877"/>
                  </a:lnTo>
                  <a:lnTo>
                    <a:pt x="14253" y="44877"/>
                  </a:lnTo>
                  <a:cubicBezTo>
                    <a:pt x="16316" y="38688"/>
                    <a:pt x="19624" y="32983"/>
                    <a:pt x="23974" y="28109"/>
                  </a:cubicBezTo>
                  <a:lnTo>
                    <a:pt x="18092" y="17494"/>
                  </a:lnTo>
                  <a:lnTo>
                    <a:pt x="25621" y="11203"/>
                  </a:lnTo>
                  <a:lnTo>
                    <a:pt x="34717" y="19133"/>
                  </a:lnTo>
                  <a:lnTo>
                    <a:pt x="34717" y="19133"/>
                  </a:lnTo>
                  <a:cubicBezTo>
                    <a:pt x="40293" y="15712"/>
                    <a:pt x="46509" y="13459"/>
                    <a:pt x="52988" y="12511"/>
                  </a:cubicBezTo>
                  <a:lnTo>
                    <a:pt x="55068" y="511"/>
                  </a:lnTo>
                  <a:lnTo>
                    <a:pt x="64932" y="511"/>
                  </a:lnTo>
                  <a:lnTo>
                    <a:pt x="67012" y="12511"/>
                  </a:lnTo>
                  <a:cubicBezTo>
                    <a:pt x="73491" y="13459"/>
                    <a:pt x="79707" y="15712"/>
                    <a:pt x="85283" y="19133"/>
                  </a:cubicBezTo>
                  <a:close/>
                </a:path>
              </a:pathLst>
            </a:cu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 txBox="1"/>
            <p:nvPr/>
          </p:nvSpPr>
          <p:spPr>
            <a:xfrm>
              <a:off x="4410489" y="3335579"/>
              <a:ext cx="1820090" cy="1531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dirty="0">
                  <a:solidFill>
                    <a:srgbClr val="035854"/>
                  </a:solidFill>
                  <a:latin typeface="Aptos" panose="020B0004020202020204" pitchFamily="34" charset="0"/>
                </a:rPr>
                <a:t>Ambiente</a:t>
              </a:r>
              <a:endParaRPr sz="2000" b="1" i="0" u="none" strike="noStrike" cap="none" dirty="0">
                <a:solidFill>
                  <a:srgbClr val="035854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1462523" y="1581955"/>
              <a:ext cx="3217951" cy="3080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333" y="30393"/>
                  </a:moveTo>
                  <a:lnTo>
                    <a:pt x="107139" y="24580"/>
                  </a:lnTo>
                  <a:lnTo>
                    <a:pt x="113841" y="35980"/>
                  </a:lnTo>
                  <a:lnTo>
                    <a:pt x="101275" y="49005"/>
                  </a:lnTo>
                  <a:cubicBezTo>
                    <a:pt x="103264" y="56205"/>
                    <a:pt x="103264" y="63795"/>
                    <a:pt x="101275" y="70995"/>
                  </a:cubicBezTo>
                  <a:lnTo>
                    <a:pt x="113841" y="84020"/>
                  </a:lnTo>
                  <a:lnTo>
                    <a:pt x="107139" y="95420"/>
                  </a:lnTo>
                  <a:lnTo>
                    <a:pt x="90333" y="89607"/>
                  </a:lnTo>
                  <a:lnTo>
                    <a:pt x="90333" y="89607"/>
                  </a:lnTo>
                  <a:cubicBezTo>
                    <a:pt x="84979" y="94898"/>
                    <a:pt x="78285" y="98693"/>
                    <a:pt x="70942" y="100602"/>
                  </a:cubicBezTo>
                  <a:lnTo>
                    <a:pt x="66891" y="118602"/>
                  </a:lnTo>
                  <a:lnTo>
                    <a:pt x="53109" y="118602"/>
                  </a:lnTo>
                  <a:lnTo>
                    <a:pt x="49058" y="100602"/>
                  </a:lnTo>
                  <a:cubicBezTo>
                    <a:pt x="41715" y="98693"/>
                    <a:pt x="35021" y="94898"/>
                    <a:pt x="29667" y="89607"/>
                  </a:cubicBezTo>
                  <a:lnTo>
                    <a:pt x="12861" y="95420"/>
                  </a:lnTo>
                  <a:lnTo>
                    <a:pt x="6159" y="84020"/>
                  </a:lnTo>
                  <a:lnTo>
                    <a:pt x="18725" y="70995"/>
                  </a:lnTo>
                  <a:lnTo>
                    <a:pt x="18725" y="70995"/>
                  </a:lnTo>
                  <a:cubicBezTo>
                    <a:pt x="16736" y="63795"/>
                    <a:pt x="16736" y="56205"/>
                    <a:pt x="18725" y="49005"/>
                  </a:cubicBezTo>
                  <a:lnTo>
                    <a:pt x="6159" y="35980"/>
                  </a:lnTo>
                  <a:lnTo>
                    <a:pt x="12861" y="24580"/>
                  </a:lnTo>
                  <a:lnTo>
                    <a:pt x="29667" y="30393"/>
                  </a:lnTo>
                  <a:lnTo>
                    <a:pt x="29667" y="30393"/>
                  </a:lnTo>
                  <a:cubicBezTo>
                    <a:pt x="35021" y="25102"/>
                    <a:pt x="41715" y="21307"/>
                    <a:pt x="49058" y="19398"/>
                  </a:cubicBezTo>
                  <a:lnTo>
                    <a:pt x="53109" y="1398"/>
                  </a:lnTo>
                  <a:lnTo>
                    <a:pt x="66891" y="1398"/>
                  </a:lnTo>
                  <a:lnTo>
                    <a:pt x="70942" y="19398"/>
                  </a:lnTo>
                  <a:lnTo>
                    <a:pt x="70942" y="19398"/>
                  </a:lnTo>
                  <a:cubicBezTo>
                    <a:pt x="78285" y="21307"/>
                    <a:pt x="84979" y="25102"/>
                    <a:pt x="90333" y="30393"/>
                  </a:cubicBezTo>
                  <a:close/>
                </a:path>
              </a:pathLst>
            </a:cu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 txBox="1"/>
            <p:nvPr/>
          </p:nvSpPr>
          <p:spPr>
            <a:xfrm>
              <a:off x="2258069" y="2362264"/>
              <a:ext cx="1626859" cy="152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i="0" u="none" strike="noStrike" cap="none" dirty="0">
                  <a:solidFill>
                    <a:srgbClr val="035854"/>
                  </a:solidFill>
                  <a:latin typeface="Aptos" panose="020B0004020202020204" pitchFamily="34" charset="0"/>
                  <a:sym typeface="Arial"/>
                </a:rPr>
                <a:t>Sociale</a:t>
              </a:r>
              <a:endParaRPr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 rot="-900000">
              <a:off x="2954375" y="78307"/>
              <a:ext cx="3061281" cy="29785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135" y="30393"/>
                  </a:moveTo>
                  <a:lnTo>
                    <a:pt x="107269" y="24757"/>
                  </a:lnTo>
                  <a:lnTo>
                    <a:pt x="113902" y="36113"/>
                  </a:lnTo>
                  <a:lnTo>
                    <a:pt x="101005" y="49005"/>
                  </a:lnTo>
                  <a:lnTo>
                    <a:pt x="101005" y="49005"/>
                  </a:lnTo>
                  <a:cubicBezTo>
                    <a:pt x="102980" y="56205"/>
                    <a:pt x="102980" y="63795"/>
                    <a:pt x="101005" y="70995"/>
                  </a:cubicBezTo>
                  <a:lnTo>
                    <a:pt x="113902" y="83887"/>
                  </a:lnTo>
                  <a:lnTo>
                    <a:pt x="107269" y="95243"/>
                  </a:lnTo>
                  <a:lnTo>
                    <a:pt x="90135" y="89607"/>
                  </a:lnTo>
                  <a:lnTo>
                    <a:pt x="90135" y="89607"/>
                  </a:lnTo>
                  <a:cubicBezTo>
                    <a:pt x="84815" y="94898"/>
                    <a:pt x="78165" y="98693"/>
                    <a:pt x="70870" y="100602"/>
                  </a:cubicBezTo>
                  <a:lnTo>
                    <a:pt x="66753" y="118602"/>
                  </a:lnTo>
                  <a:lnTo>
                    <a:pt x="53247" y="118602"/>
                  </a:lnTo>
                  <a:lnTo>
                    <a:pt x="49130" y="100602"/>
                  </a:lnTo>
                  <a:lnTo>
                    <a:pt x="49130" y="100602"/>
                  </a:lnTo>
                  <a:cubicBezTo>
                    <a:pt x="41835" y="98693"/>
                    <a:pt x="35185" y="94898"/>
                    <a:pt x="29865" y="89607"/>
                  </a:cubicBezTo>
                  <a:lnTo>
                    <a:pt x="12731" y="95243"/>
                  </a:lnTo>
                  <a:lnTo>
                    <a:pt x="6098" y="83887"/>
                  </a:lnTo>
                  <a:lnTo>
                    <a:pt x="18995" y="70995"/>
                  </a:lnTo>
                  <a:cubicBezTo>
                    <a:pt x="17020" y="63795"/>
                    <a:pt x="17020" y="56205"/>
                    <a:pt x="18995" y="49005"/>
                  </a:cubicBezTo>
                  <a:lnTo>
                    <a:pt x="6098" y="36113"/>
                  </a:lnTo>
                  <a:lnTo>
                    <a:pt x="12731" y="24757"/>
                  </a:lnTo>
                  <a:lnTo>
                    <a:pt x="29865" y="30393"/>
                  </a:lnTo>
                  <a:lnTo>
                    <a:pt x="29865" y="30393"/>
                  </a:lnTo>
                  <a:cubicBezTo>
                    <a:pt x="35185" y="25102"/>
                    <a:pt x="41835" y="21307"/>
                    <a:pt x="49130" y="19398"/>
                  </a:cubicBezTo>
                  <a:lnTo>
                    <a:pt x="53247" y="1398"/>
                  </a:lnTo>
                  <a:lnTo>
                    <a:pt x="66753" y="1398"/>
                  </a:lnTo>
                  <a:lnTo>
                    <a:pt x="70870" y="19398"/>
                  </a:lnTo>
                  <a:lnTo>
                    <a:pt x="70870" y="19398"/>
                  </a:lnTo>
                  <a:cubicBezTo>
                    <a:pt x="78165" y="21307"/>
                    <a:pt x="84815" y="25102"/>
                    <a:pt x="90135" y="30393"/>
                  </a:cubicBezTo>
                  <a:close/>
                </a:path>
              </a:pathLst>
            </a:cu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 txBox="1"/>
            <p:nvPr/>
          </p:nvSpPr>
          <p:spPr>
            <a:xfrm>
              <a:off x="3630711" y="726685"/>
              <a:ext cx="1708610" cy="168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dirty="0">
                  <a:solidFill>
                    <a:srgbClr val="035854"/>
                  </a:solidFill>
                  <a:latin typeface="Aptos" panose="020B0004020202020204" pitchFamily="34" charset="0"/>
                </a:rPr>
                <a:t>Economia</a:t>
              </a:r>
              <a:endParaRPr sz="2000" b="1" i="0" u="none" strike="noStrike" cap="none" dirty="0">
                <a:solidFill>
                  <a:srgbClr val="035854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3564814" y="2247970"/>
              <a:ext cx="3814741" cy="3814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670" y="4107"/>
                  </a:moveTo>
                  <a:lnTo>
                    <a:pt x="53670" y="4107"/>
                  </a:lnTo>
                  <a:cubicBezTo>
                    <a:pt x="76994" y="1466"/>
                    <a:pt x="99507" y="13586"/>
                    <a:pt x="110144" y="34511"/>
                  </a:cubicBezTo>
                  <a:cubicBezTo>
                    <a:pt x="120780" y="55436"/>
                    <a:pt x="117304" y="80767"/>
                    <a:pt x="101424" y="98054"/>
                  </a:cubicBezTo>
                  <a:lnTo>
                    <a:pt x="103960" y="100802"/>
                  </a:lnTo>
                  <a:lnTo>
                    <a:pt x="96235" y="99275"/>
                  </a:lnTo>
                  <a:lnTo>
                    <a:pt x="95060" y="91155"/>
                  </a:lnTo>
                  <a:lnTo>
                    <a:pt x="97595" y="93903"/>
                  </a:lnTo>
                  <a:cubicBezTo>
                    <a:pt x="111686" y="78278"/>
                    <a:pt x="114643" y="55565"/>
                    <a:pt x="105023" y="36853"/>
                  </a:cubicBezTo>
                  <a:cubicBezTo>
                    <a:pt x="95402" y="18140"/>
                    <a:pt x="75210" y="7329"/>
                    <a:pt x="54303" y="9697"/>
                  </a:cubicBezTo>
                  <a:close/>
                </a:path>
              </a:pathLst>
            </a:custGeom>
            <a:solidFill>
              <a:srgbClr val="D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36166" y="1441079"/>
              <a:ext cx="2771648" cy="27716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D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 rot="7066418">
              <a:off x="3548119" y="1045167"/>
              <a:ext cx="3647933" cy="29473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86" y="65877"/>
                  </a:moveTo>
                  <a:lnTo>
                    <a:pt x="4186" y="65877"/>
                  </a:lnTo>
                  <a:cubicBezTo>
                    <a:pt x="2239" y="47981"/>
                    <a:pt x="9282" y="30274"/>
                    <a:pt x="23059" y="18429"/>
                  </a:cubicBezTo>
                  <a:lnTo>
                    <a:pt x="20496" y="14848"/>
                  </a:lnTo>
                  <a:lnTo>
                    <a:pt x="29648" y="17591"/>
                  </a:lnTo>
                  <a:lnTo>
                    <a:pt x="29472" y="27389"/>
                  </a:lnTo>
                  <a:lnTo>
                    <a:pt x="26909" y="23808"/>
                  </a:lnTo>
                  <a:lnTo>
                    <a:pt x="26909" y="23808"/>
                  </a:lnTo>
                  <a:cubicBezTo>
                    <a:pt x="14492" y="34149"/>
                    <a:pt x="8166" y="49635"/>
                    <a:pt x="9973" y="65268"/>
                  </a:cubicBezTo>
                  <a:close/>
                </a:path>
              </a:pathLst>
            </a:custGeom>
            <a:solidFill>
              <a:srgbClr val="D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33"/>
          <p:cNvSpPr txBox="1"/>
          <p:nvPr/>
        </p:nvSpPr>
        <p:spPr>
          <a:xfrm>
            <a:off x="764088" y="2943616"/>
            <a:ext cx="250520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de-DE" sz="2400" dirty="0">
                <a:latin typeface="Aptos" panose="020B0004020202020204" pitchFamily="34" charset="0"/>
              </a:rPr>
              <a:t>Il </a:t>
            </a:r>
            <a:r>
              <a:rPr lang="de-DE" sz="2400" b="1" dirty="0">
                <a:latin typeface="Aptos" panose="020B0004020202020204" pitchFamily="34" charset="0"/>
              </a:rPr>
              <a:t>rapporto Brundtland </a:t>
            </a:r>
            <a:r>
              <a:rPr lang="de-DE" sz="2400" dirty="0">
                <a:latin typeface="Aptos" panose="020B0004020202020204" pitchFamily="34" charset="0"/>
              </a:rPr>
              <a:t>individua tre pilastri su cui si basa questo processo: </a:t>
            </a:r>
            <a:r>
              <a:rPr lang="de-DE" sz="2400" b="1" dirty="0">
                <a:latin typeface="Aptos" panose="020B0004020202020204" pitchFamily="34" charset="0"/>
              </a:rPr>
              <a:t>ambiente, economia e sociale.</a:t>
            </a:r>
            <a:endParaRPr sz="2400" b="1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3552</Words>
  <Application>Microsoft Macintosh PowerPoint</Application>
  <PresentationFormat>Breitbild</PresentationFormat>
  <Paragraphs>327</Paragraphs>
  <Slides>56</Slides>
  <Notes>56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3" baseType="lpstr">
      <vt:lpstr>Aptos</vt:lpstr>
      <vt:lpstr>Aptos Serif</vt:lpstr>
      <vt:lpstr>Arial</vt:lpstr>
      <vt:lpstr>Calibri</vt:lpstr>
      <vt:lpstr>Noto Sans Symbols</vt:lpstr>
      <vt:lpstr>Play</vt:lpstr>
      <vt:lpstr>Benutzerdefiniert</vt:lpstr>
      <vt:lpstr>PowerPoint-Präsentation</vt:lpstr>
      <vt:lpstr>Agenda - Parte 1: Fondamenti della sostenibilità</vt:lpstr>
      <vt:lpstr>Introduzione alla sostenibilità</vt:lpstr>
      <vt:lpstr> </vt:lpstr>
      <vt:lpstr>PowerPoint-Präsentation</vt:lpstr>
      <vt:lpstr>1972 – Conferenza delle Nazioni Unite sull’ambiente umano</vt:lpstr>
      <vt:lpstr>1972 - Rapporto "I limiti della crescita" (Club di Roma)</vt:lpstr>
      <vt:lpstr>1987 – Rapporto Brundtland: "Il nostro futuro comune"</vt:lpstr>
      <vt:lpstr>3 PILASTRI PRINCIPALI</vt:lpstr>
      <vt:lpstr>UN ALTRO PILASTRO</vt:lpstr>
      <vt:lpstr>Introduzione al cambiamento climatico</vt:lpstr>
      <vt:lpstr>Che cos’è il cambiamento climatico?</vt:lpstr>
      <vt:lpstr>Cause e conseguenze </vt:lpstr>
      <vt:lpstr>Cause e conseguenze </vt:lpstr>
      <vt:lpstr>Agenda 2030 per lo sviluppo sostenibile</vt:lpstr>
      <vt:lpstr>Storia</vt:lpstr>
      <vt:lpstr>Storia</vt:lpstr>
      <vt:lpstr>2015 </vt:lpstr>
      <vt:lpstr>Obiettivi (inter)nazionali per lo sviluppo sostenibile: SDG </vt:lpstr>
      <vt:lpstr>17 SDG e 169 obiettivi</vt:lpstr>
      <vt:lpstr>Cosa sono gli SDG?</vt:lpstr>
      <vt:lpstr>Quali sono le caratteristiche degli SDG?</vt:lpstr>
      <vt:lpstr>Autorità locali: attori importanti per gli SDG</vt:lpstr>
      <vt:lpstr>Appalti pubblici sostenibili: uno strumento strategico per gli SDG</vt:lpstr>
      <vt:lpstr>Introduzione agli appalti sostenibili</vt:lpstr>
      <vt:lpstr>Agenda – Parte 2: Introduzione agli appalti sostenibili</vt:lpstr>
      <vt:lpstr>Modelli di sviluppo a confronto</vt:lpstr>
      <vt:lpstr>Economia lineare vs economia circolare</vt:lpstr>
      <vt:lpstr>PowerPoint-Präsentation</vt:lpstr>
      <vt:lpstr>Economia a forma di ciambella</vt:lpstr>
      <vt:lpstr>La definizione di GPP</vt:lpstr>
      <vt:lpstr>Appalti pubblici verdi</vt:lpstr>
      <vt:lpstr>Cinque aspetti del GPP</vt:lpstr>
      <vt:lpstr>Che cos’è l’SPP – Appalti pubblici sostenibili?</vt:lpstr>
      <vt:lpstr>Principi per un approvvigionamento pubblico sostenibile</vt:lpstr>
      <vt:lpstr>Appalti pubblici sostenibili vs. appalti pubblici ecologici</vt:lpstr>
      <vt:lpstr>Ruolo strategico dell’SPP nella politica pubblica</vt:lpstr>
      <vt:lpstr>Lo strumento degli appalti pubblici e il GPP</vt:lpstr>
      <vt:lpstr>Lo strumento per gli appalti pubblici e il GPP</vt:lpstr>
      <vt:lpstr>Il GPP nella politica europea</vt:lpstr>
      <vt:lpstr>10 DOCUMENTO CHIAVE</vt:lpstr>
      <vt:lpstr>Acquistare verde!</vt:lpstr>
      <vt:lpstr>Appalti sociali</vt:lpstr>
      <vt:lpstr>European Green Deal </vt:lpstr>
      <vt:lpstr>Strumenti europei per la diffusione degli appalti pubblici sostenibili (GPP)</vt:lpstr>
      <vt:lpstr>Strumenti europei per la diffusione degli appalti pubblici sostenibili</vt:lpstr>
      <vt:lpstr>Piano d’azione nazionale per il GPP </vt:lpstr>
      <vt:lpstr>Criteri GPP dell’UE </vt:lpstr>
      <vt:lpstr>Criteri GPP dell’UE: 20 gruppi di prodotti e servizi </vt:lpstr>
      <vt:lpstr>Criteri GPP dell’UE: 20 gruppi di prodotti e servizi</vt:lpstr>
      <vt:lpstr>Criteri GPP dell’UE: 20 gruppi di prodotti e servizi</vt:lpstr>
      <vt:lpstr>Vantaggi di un approvvigionamento pubblico sostenibile</vt:lpstr>
      <vt:lpstr>Vantaggi dell’SPP </vt:lpstr>
      <vt:lpstr>Sommario</vt:lpstr>
      <vt:lpstr>Grazie per l’attenzione!</vt:lpstr>
      <vt:lpstr>Fonti - Contenuto 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nicole</dc:creator>
  <cp:keywords>, docId:6D6A75D772F0F3D70C0981CA65275E69</cp:keywords>
  <cp:lastModifiedBy>Henrieta Winklhofer</cp:lastModifiedBy>
  <cp:revision>19</cp:revision>
  <dcterms:created xsi:type="dcterms:W3CDTF">2024-09-16T10:50:40Z</dcterms:created>
  <dcterms:modified xsi:type="dcterms:W3CDTF">2026-01-22T09:52:33Z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