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7" roundtripDataSignature="AMtx7mgK7+Zvf2hDxZ0qaHC+cd1K7VyK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709B59-1765-4B87-A5F9-57B7EB0444A3}">
  <a:tblStyle styleId="{02709B59-1765-4B87-A5F9-57B7EB0444A3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1EFF1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1F7F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45"/>
  </p:normalViewPr>
  <p:slideViewPr>
    <p:cSldViewPr snapToGrid="0">
      <p:cViewPr varScale="1">
        <p:scale>
          <a:sx n="91" d="100"/>
          <a:sy n="91" d="100"/>
        </p:scale>
        <p:origin x="19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7037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466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53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919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0059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433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362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278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8038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096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7667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5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525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842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094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8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896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25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38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95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1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6309902" y="411479"/>
            <a:ext cx="5486402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4" name="Google Shape;14;p21"/>
          <p:cNvCxnSpPr/>
          <p:nvPr/>
        </p:nvCxnSpPr>
        <p:spPr>
          <a:xfrm>
            <a:off x="6309359" y="3950208"/>
            <a:ext cx="2133602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2" cy="164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>
                <a:solidFill>
                  <a:schemeClr val="accent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/>
          <p:nvPr/>
        </p:nvSpPr>
        <p:spPr>
          <a:xfrm rot="-5400000">
            <a:off x="-958405" y="3819957"/>
            <a:ext cx="3988606" cy="20717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1"/>
          <p:cNvSpPr/>
          <p:nvPr/>
        </p:nvSpPr>
        <p:spPr>
          <a:xfrm rot="10800000">
            <a:off x="1657654" y="5606710"/>
            <a:ext cx="2376842" cy="12512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5B2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1"/>
          <p:cNvSpPr/>
          <p:nvPr/>
        </p:nvSpPr>
        <p:spPr>
          <a:xfrm rot="-8153822">
            <a:off x="691435" y="2439790"/>
            <a:ext cx="1375057" cy="14068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inhalt und Tabelle">
  <p:cSld name="Titelinhalt und Tabel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0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0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2" cy="138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89" name="Google Shape;89;p30"/>
          <p:cNvCxnSpPr/>
          <p:nvPr/>
        </p:nvCxnSpPr>
        <p:spPr>
          <a:xfrm>
            <a:off x="3670933" y="6313170"/>
            <a:ext cx="2133603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0" name="Google Shape;90;p30"/>
          <p:cNvSpPr txBox="1">
            <a:spLocks noGrp="1"/>
          </p:cNvSpPr>
          <p:nvPr>
            <p:ph type="body" idx="1"/>
          </p:nvPr>
        </p:nvSpPr>
        <p:spPr>
          <a:xfrm>
            <a:off x="603884" y="584005"/>
            <a:ext cx="2825116" cy="3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1" name="Google Shape;91;p30"/>
          <p:cNvGrpSpPr/>
          <p:nvPr/>
        </p:nvGrpSpPr>
        <p:grpSpPr>
          <a:xfrm>
            <a:off x="5884" y="3804832"/>
            <a:ext cx="1315506" cy="3053171"/>
            <a:chOff x="-2" y="-1"/>
            <a:chExt cx="1315504" cy="3053169"/>
          </a:xfrm>
        </p:grpSpPr>
        <p:sp>
          <p:nvSpPr>
            <p:cNvPr id="92" name="Google Shape;92;p30"/>
            <p:cNvSpPr/>
            <p:nvPr/>
          </p:nvSpPr>
          <p:spPr>
            <a:xfrm rot="-5400000">
              <a:off x="-441923" y="441921"/>
              <a:ext cx="1839160" cy="9553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0"/>
            <p:cNvSpPr/>
            <p:nvPr/>
          </p:nvSpPr>
          <p:spPr>
            <a:xfrm rot="-5400000">
              <a:off x="-259498" y="2216696"/>
              <a:ext cx="1095969" cy="5769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5B2B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0"/>
            <p:cNvSpPr/>
            <p:nvPr/>
          </p:nvSpPr>
          <p:spPr>
            <a:xfrm rot="-5400000">
              <a:off x="669141" y="1627857"/>
              <a:ext cx="634043" cy="65868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30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title"/>
          </p:nvPr>
        </p:nvSpPr>
        <p:spPr>
          <a:xfrm>
            <a:off x="594359" y="198407"/>
            <a:ext cx="10972801" cy="157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2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/>
          <p:nvPr/>
        </p:nvSpPr>
        <p:spPr>
          <a:xfrm>
            <a:off x="9879382" y="-2"/>
            <a:ext cx="2338192" cy="11690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1"/>
          <p:cNvSpPr/>
          <p:nvPr/>
        </p:nvSpPr>
        <p:spPr>
          <a:xfrm>
            <a:off x="8335967" y="-1"/>
            <a:ext cx="1393348" cy="7060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5B2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1"/>
          <p:cNvSpPr/>
          <p:nvPr/>
        </p:nvSpPr>
        <p:spPr>
          <a:xfrm>
            <a:off x="9762831" y="493293"/>
            <a:ext cx="806083" cy="8060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1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2"/>
          <p:cNvSpPr txBox="1">
            <a:spLocks noGrp="1"/>
          </p:cNvSpPr>
          <p:nvPr>
            <p:ph type="title"/>
          </p:nvPr>
        </p:nvSpPr>
        <p:spPr>
          <a:xfrm>
            <a:off x="594359" y="202400"/>
            <a:ext cx="10972801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3">
  <p:cSld name="Titel 3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3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594359" y="411479"/>
            <a:ext cx="5486402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1"/>
          </p:nvPr>
        </p:nvSpPr>
        <p:spPr>
          <a:xfrm>
            <a:off x="594359" y="4549552"/>
            <a:ext cx="5486402" cy="164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>
                <a:solidFill>
                  <a:schemeClr val="accent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0" name="Google Shape;110;p33"/>
          <p:cNvCxnSpPr/>
          <p:nvPr/>
        </p:nvCxnSpPr>
        <p:spPr>
          <a:xfrm>
            <a:off x="594359" y="3950208"/>
            <a:ext cx="2133602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1" name="Google Shape;111;p33"/>
          <p:cNvSpPr/>
          <p:nvPr/>
        </p:nvSpPr>
        <p:spPr>
          <a:xfrm>
            <a:off x="10874687" y="-9"/>
            <a:ext cx="1317315" cy="12449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17" y="21600"/>
                </a:moveTo>
                <a:cubicBezTo>
                  <a:pt x="9633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3"/>
          <p:cNvSpPr/>
          <p:nvPr/>
        </p:nvSpPr>
        <p:spPr>
          <a:xfrm>
            <a:off x="6210034" y="0"/>
            <a:ext cx="3792979" cy="1896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3"/>
          <p:cNvSpPr/>
          <p:nvPr/>
        </p:nvSpPr>
        <p:spPr>
          <a:xfrm rot="5400000">
            <a:off x="9347265" y="2480753"/>
            <a:ext cx="3792978" cy="18964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5B2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nzierung">
  <p:cSld name="Finanzierung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4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4"/>
          <p:cNvSpPr txBox="1">
            <a:spLocks noGrp="1"/>
          </p:cNvSpPr>
          <p:nvPr>
            <p:ph type="body" idx="1"/>
          </p:nvPr>
        </p:nvSpPr>
        <p:spPr>
          <a:xfrm>
            <a:off x="2179160" y="3113784"/>
            <a:ext cx="4749961" cy="203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34" descr="Grafik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069" y="2129065"/>
            <a:ext cx="3150693" cy="87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Inhalt ">
  <p:cSld name="Titel und Inhalt 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2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6318884" y="3499667"/>
            <a:ext cx="4939668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23" name="Google Shape;23;p22"/>
          <p:cNvCxnSpPr/>
          <p:nvPr/>
        </p:nvCxnSpPr>
        <p:spPr>
          <a:xfrm>
            <a:off x="6347458" y="6313170"/>
            <a:ext cx="2133603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603884" y="457201"/>
            <a:ext cx="5198272" cy="230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/>
          <p:nvPr/>
        </p:nvSpPr>
        <p:spPr>
          <a:xfrm>
            <a:off x="8601557" y="7977"/>
            <a:ext cx="2848222" cy="14241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6179401" y="7977"/>
            <a:ext cx="1807676" cy="9160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5B2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7827281" y="1627027"/>
            <a:ext cx="1307559" cy="1307559"/>
          </a:xfrm>
          <a:prstGeom prst="ellipse">
            <a:avLst/>
          </a:prstGeom>
          <a:solidFill>
            <a:srgbClr val="CCE279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usammenfassung 2">
  <p:cSld name="Zusammenfassung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3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23"/>
          <p:cNvCxnSpPr/>
          <p:nvPr/>
        </p:nvCxnSpPr>
        <p:spPr>
          <a:xfrm>
            <a:off x="594359" y="2148838"/>
            <a:ext cx="2133602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594359" y="102874"/>
            <a:ext cx="11318838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3657598" y="2282007"/>
            <a:ext cx="8130211" cy="369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4" name="Google Shape;34;p23"/>
          <p:cNvGrpSpPr/>
          <p:nvPr/>
        </p:nvGrpSpPr>
        <p:grpSpPr>
          <a:xfrm>
            <a:off x="-4" y="3804832"/>
            <a:ext cx="961205" cy="3033145"/>
            <a:chOff x="-1" y="-1"/>
            <a:chExt cx="961204" cy="3033143"/>
          </a:xfrm>
        </p:grpSpPr>
        <p:sp>
          <p:nvSpPr>
            <p:cNvPr id="35" name="Google Shape;35;p23"/>
            <p:cNvSpPr/>
            <p:nvPr/>
          </p:nvSpPr>
          <p:spPr>
            <a:xfrm rot="-5400000">
              <a:off x="-436036" y="441921"/>
              <a:ext cx="1839161" cy="9553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 rot="-5400000">
              <a:off x="-219321" y="2326180"/>
              <a:ext cx="926281" cy="4876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5B2B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 rot="-5400000">
              <a:off x="209622" y="1219890"/>
              <a:ext cx="634043" cy="65868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inhalt und Bild">
  <p:cSld name="Titelinhalt und Bil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5063493" cy="235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594359" y="3279578"/>
            <a:ext cx="5044443" cy="299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4"/>
          <p:cNvCxnSpPr/>
          <p:nvPr/>
        </p:nvCxnSpPr>
        <p:spPr>
          <a:xfrm>
            <a:off x="594359" y="2997457"/>
            <a:ext cx="2133602" cy="3993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4" name="Google Shape;44;p24"/>
          <p:cNvSpPr>
            <a:spLocks noGrp="1"/>
          </p:cNvSpPr>
          <p:nvPr>
            <p:ph type="pic" idx="2"/>
          </p:nvPr>
        </p:nvSpPr>
        <p:spPr>
          <a:xfrm flipH="1">
            <a:off x="6733503" y="0"/>
            <a:ext cx="5458498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3">
  <p:cSld name="Titel 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5" descr="Google Shape;1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594359" y="411479"/>
            <a:ext cx="5486402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1"/>
          </p:nvPr>
        </p:nvSpPr>
        <p:spPr>
          <a:xfrm>
            <a:off x="594359" y="4549552"/>
            <a:ext cx="5486402" cy="164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0" name="Google Shape;50;p25"/>
          <p:cNvCxnSpPr/>
          <p:nvPr/>
        </p:nvCxnSpPr>
        <p:spPr>
          <a:xfrm>
            <a:off x="594359" y="3950208"/>
            <a:ext cx="2133602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1" name="Google Shape;51;p25"/>
          <p:cNvSpPr/>
          <p:nvPr/>
        </p:nvSpPr>
        <p:spPr>
          <a:xfrm>
            <a:off x="10874687" y="-9"/>
            <a:ext cx="1317315" cy="12449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17" y="21600"/>
                </a:moveTo>
                <a:cubicBezTo>
                  <a:pt x="9633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5"/>
          <p:cNvSpPr/>
          <p:nvPr/>
        </p:nvSpPr>
        <p:spPr>
          <a:xfrm>
            <a:off x="6210034" y="0"/>
            <a:ext cx="3792979" cy="1896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5"/>
          <p:cNvSpPr/>
          <p:nvPr/>
        </p:nvSpPr>
        <p:spPr>
          <a:xfrm rot="5400000">
            <a:off x="9347265" y="2480753"/>
            <a:ext cx="3792978" cy="18964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4B1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4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100" b="1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1">
  <p:cSld name="Titel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6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6"/>
          <p:cNvSpPr/>
          <p:nvPr/>
        </p:nvSpPr>
        <p:spPr>
          <a:xfrm rot="10800000">
            <a:off x="331999" y="4831776"/>
            <a:ext cx="4356929" cy="20262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6"/>
          <p:cNvSpPr txBox="1">
            <a:spLocks noGrp="1"/>
          </p:cNvSpPr>
          <p:nvPr>
            <p:ph type="title"/>
          </p:nvPr>
        </p:nvSpPr>
        <p:spPr>
          <a:xfrm>
            <a:off x="6309902" y="411479"/>
            <a:ext cx="5486402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59" name="Google Shape;59;p26"/>
          <p:cNvCxnSpPr/>
          <p:nvPr/>
        </p:nvCxnSpPr>
        <p:spPr>
          <a:xfrm>
            <a:off x="6309358" y="3950208"/>
            <a:ext cx="2133603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0" name="Google Shape;60;p26"/>
          <p:cNvSpPr/>
          <p:nvPr/>
        </p:nvSpPr>
        <p:spPr>
          <a:xfrm rot="10800000">
            <a:off x="7748" y="5613104"/>
            <a:ext cx="1317315" cy="12449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17" y="21600"/>
                </a:moveTo>
                <a:cubicBezTo>
                  <a:pt x="9633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6"/>
          <p:cNvSpPr/>
          <p:nvPr/>
        </p:nvSpPr>
        <p:spPr>
          <a:xfrm rot="-5400000">
            <a:off x="-524072" y="1350507"/>
            <a:ext cx="2127281" cy="10636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">
  <p:cSld name="Agenda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7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7"/>
          <p:cNvSpPr/>
          <p:nvPr/>
        </p:nvSpPr>
        <p:spPr>
          <a:xfrm>
            <a:off x="9879382" y="-2"/>
            <a:ext cx="2338192" cy="11690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594359" y="189572"/>
            <a:ext cx="6787748" cy="15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>
                <a:solidFill>
                  <a:schemeClr val="accent4"/>
                </a:solidFill>
              </a:defRPr>
            </a:lvl1pPr>
            <a:lvl2pPr marL="914400" lvl="1" indent="-3810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2pPr>
            <a:lvl3pPr marL="1371600" lvl="2" indent="-3810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3pPr>
            <a:lvl4pPr marL="1828800" lvl="3" indent="-3810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4pPr>
            <a:lvl5pPr marL="2286000" lvl="4" indent="-3810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8" name="Google Shape;68;p27"/>
          <p:cNvCxnSpPr/>
          <p:nvPr/>
        </p:nvCxnSpPr>
        <p:spPr>
          <a:xfrm>
            <a:off x="594360" y="2148839"/>
            <a:ext cx="2130552" cy="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9" name="Google Shape;69;p27"/>
          <p:cNvSpPr/>
          <p:nvPr/>
        </p:nvSpPr>
        <p:spPr>
          <a:xfrm>
            <a:off x="8076006" y="-1"/>
            <a:ext cx="1393348" cy="7060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65B2B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7"/>
          <p:cNvSpPr/>
          <p:nvPr/>
        </p:nvSpPr>
        <p:spPr>
          <a:xfrm>
            <a:off x="9723418" y="301731"/>
            <a:ext cx="846745" cy="8087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2">
  <p:cSld name="Titel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8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6299834" y="430529"/>
            <a:ext cx="5486402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1"/>
          </p:nvPr>
        </p:nvSpPr>
        <p:spPr>
          <a:xfrm>
            <a:off x="6299834" y="4568602"/>
            <a:ext cx="5486402" cy="164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>
                <a:solidFill>
                  <a:schemeClr val="accent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1">
                <a:solidFill>
                  <a:schemeClr val="accent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6" name="Google Shape;76;p28"/>
          <p:cNvCxnSpPr/>
          <p:nvPr/>
        </p:nvCxnSpPr>
        <p:spPr>
          <a:xfrm>
            <a:off x="6309358" y="3950208"/>
            <a:ext cx="2133603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7" name="Google Shape;77;p28"/>
          <p:cNvSpPr>
            <a:spLocks noGrp="1"/>
          </p:cNvSpPr>
          <p:nvPr>
            <p:ph type="pic" idx="2"/>
          </p:nvPr>
        </p:nvSpPr>
        <p:spPr>
          <a:xfrm>
            <a:off x="-2" y="-11115"/>
            <a:ext cx="5628072" cy="6858002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168089" cy="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>
            <a:off x="594359" y="278129"/>
            <a:ext cx="9778367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594359" y="2676525"/>
            <a:ext cx="449083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/>
          <p:nvPr/>
        </p:nvSpPr>
        <p:spPr>
          <a:xfrm>
            <a:off x="9879382" y="-2"/>
            <a:ext cx="2338192" cy="11690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rgbClr val="B0D8D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9"/>
          <p:cNvSpPr/>
          <p:nvPr/>
        </p:nvSpPr>
        <p:spPr>
          <a:xfrm>
            <a:off x="8335967" y="-1"/>
            <a:ext cx="1393348" cy="7060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9"/>
          <p:cNvSpPr/>
          <p:nvPr/>
        </p:nvSpPr>
        <p:spPr>
          <a:xfrm>
            <a:off x="9624159" y="313423"/>
            <a:ext cx="1157489" cy="11574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0" descr="Grafik 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7;p20"/>
          <p:cNvCxnSpPr/>
          <p:nvPr/>
        </p:nvCxnSpPr>
        <p:spPr>
          <a:xfrm>
            <a:off x="594359" y="2148838"/>
            <a:ext cx="2133602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" name="Google Shape;8;p20"/>
          <p:cNvSpPr txBox="1">
            <a:spLocks noGrp="1"/>
          </p:cNvSpPr>
          <p:nvPr>
            <p:ph type="title"/>
          </p:nvPr>
        </p:nvSpPr>
        <p:spPr>
          <a:xfrm>
            <a:off x="594359" y="202400"/>
            <a:ext cx="10972801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>
            <a:spLocks noGrp="1"/>
          </p:cNvSpPr>
          <p:nvPr>
            <p:ph type="title"/>
          </p:nvPr>
        </p:nvSpPr>
        <p:spPr>
          <a:xfrm>
            <a:off x="6221794" y="411477"/>
            <a:ext cx="6884021" cy="329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6000"/>
              <a:buFont typeface="Play"/>
              <a:buNone/>
            </a:pPr>
            <a:r>
              <a:rPr lang="en-US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WP4 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lvl="0"/>
            <a:r>
              <a:rPr lang="en-US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Train the Trainer 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25" name="Google Shape;125;p1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2" cy="164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Competenze formative – </a:t>
            </a:r>
            <a:r>
              <a:rPr lang="en-US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Introduzione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" name="Grafik 1" descr="Ein Bild, das Text, Screenshot, Schrift enthält.&#10;&#10;KI-generierte Inhalte können fehlerhaft sein.">
            <a:hlinkClick r:id="rId3"/>
            <a:extLst>
              <a:ext uri="{FF2B5EF4-FFF2-40B4-BE49-F238E27FC236}">
                <a16:creationId xmlns:a16="http://schemas.microsoft.com/office/drawing/2014/main" id="{CB8993BF-7496-9AE6-A38E-4F25FA61D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72" y="5171621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en-US" sz="4400" b="1" i="0" u="none" strike="noStrike" cap="none" dirty="0" err="1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Troppe informazioni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9" name="Google Shape;209;p10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>
              <a:spcBef>
                <a:spcPts val="0"/>
              </a:spcBef>
              <a:buSzPts val="2200"/>
            </a:pPr>
            <a:r>
              <a:rPr lang="en-US" sz="2200" dirty="0">
                <a:latin typeface="Aptos" panose="020B0004020202020204" pitchFamily="34" charset="0"/>
              </a:rPr>
              <a:t>Fate </a:t>
            </a:r>
            <a:r>
              <a:rPr lang="en-US" sz="2200" dirty="0" err="1">
                <a:latin typeface="Aptos" panose="020B0004020202020204" pitchFamily="34" charset="0"/>
              </a:rPr>
              <a:t>una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ricognizione</a:t>
            </a:r>
            <a:r>
              <a:rPr lang="en-US" sz="2200" dirty="0">
                <a:latin typeface="Aptos" panose="020B0004020202020204" pitchFamily="34" charset="0"/>
              </a:rPr>
              <a:t> del </a:t>
            </a:r>
            <a:r>
              <a:rPr lang="en-US" sz="2200" dirty="0" err="1">
                <a:latin typeface="Aptos" panose="020B0004020202020204" pitchFamily="34" charset="0"/>
              </a:rPr>
              <a:t>comune</a:t>
            </a:r>
            <a:r>
              <a:rPr lang="en-US" sz="2200" dirty="0">
                <a:latin typeface="Aptos" panose="020B0004020202020204" pitchFamily="34" charset="0"/>
              </a:rPr>
              <a:t> prima di </a:t>
            </a:r>
            <a:r>
              <a:rPr lang="en-US" sz="2200" dirty="0" err="1">
                <a:latin typeface="Aptos" panose="020B0004020202020204" pitchFamily="34" charset="0"/>
              </a:rPr>
              <a:t>iniziare</a:t>
            </a:r>
            <a:r>
              <a:rPr lang="en-US" sz="2200" dirty="0">
                <a:latin typeface="Aptos" panose="020B0004020202020204" pitchFamily="34" charset="0"/>
              </a:rPr>
              <a:t> la </a:t>
            </a:r>
            <a:r>
              <a:rPr lang="en-US" sz="2200" dirty="0" err="1">
                <a:latin typeface="Aptos" panose="020B0004020202020204" pitchFamily="34" charset="0"/>
              </a:rPr>
              <a:t>formazione</a:t>
            </a:r>
            <a:r>
              <a:rPr lang="en-US" sz="2200" dirty="0">
                <a:latin typeface="Aptos" panose="020B0004020202020204" pitchFamily="34" charset="0"/>
              </a:rPr>
              <a:t> e </a:t>
            </a:r>
            <a:r>
              <a:rPr lang="en-US" sz="2200" dirty="0" err="1">
                <a:latin typeface="Aptos" panose="020B0004020202020204" pitchFamily="34" charset="0"/>
              </a:rPr>
              <a:t>selezionate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i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contenuti</a:t>
            </a:r>
            <a:r>
              <a:rPr lang="en-US" sz="2200" dirty="0">
                <a:latin typeface="Aptos" panose="020B0004020202020204" pitchFamily="34" charset="0"/>
              </a:rPr>
              <a:t> in base </a:t>
            </a:r>
            <a:r>
              <a:rPr lang="en-US" sz="2200" dirty="0" err="1">
                <a:latin typeface="Aptos" panose="020B0004020202020204" pitchFamily="34" charset="0"/>
              </a:rPr>
              <a:t>alle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vostre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conoscenze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sulle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seguenti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domande</a:t>
            </a:r>
            <a:r>
              <a:rPr lang="en-US" sz="2200" dirty="0">
                <a:latin typeface="Aptos" panose="020B0004020202020204" pitchFamily="34" charset="0"/>
              </a:rPr>
              <a:t>:</a:t>
            </a:r>
          </a:p>
          <a:p>
            <a:pPr marL="0" lvl="0" indent="0">
              <a:spcBef>
                <a:spcPts val="0"/>
              </a:spcBef>
              <a:buSzPts val="2200"/>
            </a:pPr>
            <a:endParaRPr lang="en-US" sz="2200" dirty="0">
              <a:latin typeface="Aptos" panose="020B0004020202020204" pitchFamily="34" charset="0"/>
            </a:endParaRPr>
          </a:p>
          <a:p>
            <a:pPr marL="342900" lvl="0" indent="-342900">
              <a:spcBef>
                <a:spcPts val="0"/>
              </a:spcBef>
              <a:buSzPts val="2200"/>
              <a:buFontTx/>
              <a:buChar char="-"/>
            </a:pPr>
            <a:r>
              <a:rPr lang="en-US" sz="2200" dirty="0">
                <a:latin typeface="Aptos" panose="020B0004020202020204" pitchFamily="34" charset="0"/>
              </a:rPr>
              <a:t>Quali </a:t>
            </a:r>
            <a:r>
              <a:rPr lang="en-US" sz="2200" dirty="0" err="1">
                <a:latin typeface="Aptos" panose="020B0004020202020204" pitchFamily="34" charset="0"/>
              </a:rPr>
              <a:t>sono</a:t>
            </a:r>
            <a:r>
              <a:rPr lang="en-US" sz="2200" dirty="0">
                <a:latin typeface="Aptos" panose="020B0004020202020204" pitchFamily="34" charset="0"/>
              </a:rPr>
              <a:t> gli </a:t>
            </a:r>
            <a:r>
              <a:rPr lang="en-US" sz="2200" dirty="0" err="1">
                <a:latin typeface="Aptos" panose="020B0004020202020204" pitchFamily="34" charset="0"/>
              </a:rPr>
              <a:t>obiettivi</a:t>
            </a:r>
            <a:r>
              <a:rPr lang="en-US" sz="2200" dirty="0">
                <a:latin typeface="Aptos" panose="020B0004020202020204" pitchFamily="34" charset="0"/>
              </a:rPr>
              <a:t> del </a:t>
            </a:r>
            <a:r>
              <a:rPr lang="en-US" sz="2200" dirty="0" err="1">
                <a:latin typeface="Aptos" panose="020B0004020202020204" pitchFamily="34" charset="0"/>
              </a:rPr>
              <a:t>comune</a:t>
            </a:r>
            <a:r>
              <a:rPr lang="en-US" sz="2200" dirty="0">
                <a:latin typeface="Aptos" panose="020B0004020202020204" pitchFamily="34" charset="0"/>
              </a:rPr>
              <a:t>?</a:t>
            </a:r>
          </a:p>
          <a:p>
            <a:pPr marL="342900" lvl="2" indent="-342900">
              <a:spcBef>
                <a:spcPts val="600"/>
              </a:spcBef>
              <a:buSzPts val="2200"/>
              <a:buFontTx/>
              <a:buChar char="-"/>
            </a:pPr>
            <a:r>
              <a:rPr lang="en-US" sz="2200" dirty="0" err="1">
                <a:latin typeface="Aptos" panose="020B0004020202020204" pitchFamily="34" charset="0"/>
              </a:rPr>
              <a:t>Quali competenze sono già disponibili</a:t>
            </a:r>
            <a:r>
              <a:rPr lang="en-US" sz="2200" dirty="0">
                <a:latin typeface="Aptos" panose="020B0004020202020204" pitchFamily="34" charset="0"/>
              </a:rPr>
              <a:t>?</a:t>
            </a:r>
          </a:p>
          <a:p>
            <a:pPr marL="342900" lvl="2" indent="-342900">
              <a:spcBef>
                <a:spcPts val="600"/>
              </a:spcBef>
              <a:buSzPts val="2200"/>
              <a:buFontTx/>
              <a:buChar char="-"/>
            </a:pPr>
            <a:r>
              <a:rPr lang="en-US" sz="2200" dirty="0" err="1">
                <a:latin typeface="Aptos" panose="020B0004020202020204" pitchFamily="34" charset="0"/>
              </a:rPr>
              <a:t>Quali competenze specifiche richiedono </a:t>
            </a:r>
            <a:r>
              <a:rPr lang="en-US" sz="2200" dirty="0">
                <a:latin typeface="Aptos" panose="020B0004020202020204" pitchFamily="34" charset="0"/>
              </a:rPr>
              <a:t>conoscenze e </a:t>
            </a:r>
            <a:r>
              <a:rPr lang="en-US" sz="2200" dirty="0" err="1">
                <a:latin typeface="Aptos" panose="020B0004020202020204" pitchFamily="34" charset="0"/>
              </a:rPr>
              <a:t>pratica</a:t>
            </a:r>
            <a:r>
              <a:rPr lang="en-US" sz="2200" dirty="0">
                <a:latin typeface="Aptos" panose="020B0004020202020204" pitchFamily="34" charset="0"/>
              </a:rPr>
              <a:t>?</a:t>
            </a:r>
          </a:p>
          <a:p>
            <a:pPr marL="342900" lvl="2" indent="-342900">
              <a:spcBef>
                <a:spcPts val="600"/>
              </a:spcBef>
              <a:buSzPts val="2200"/>
              <a:buFontTx/>
              <a:buChar char="-"/>
            </a:pPr>
            <a:r>
              <a:rPr lang="en-US" sz="2200" dirty="0" err="1">
                <a:latin typeface="Aptos" panose="020B0004020202020204" pitchFamily="34" charset="0"/>
              </a:rPr>
              <a:t>Chi può </a:t>
            </a:r>
            <a:r>
              <a:rPr lang="en-US" sz="2200" dirty="0">
                <a:latin typeface="Aptos" panose="020B0004020202020204" pitchFamily="34" charset="0"/>
              </a:rPr>
              <a:t>essere </a:t>
            </a:r>
            <a:r>
              <a:rPr lang="en-US" sz="2200" dirty="0" err="1">
                <a:latin typeface="Aptos" panose="020B0004020202020204" pitchFamily="34" charset="0"/>
              </a:rPr>
              <a:t>responsabile</a:t>
            </a:r>
            <a:r>
              <a:rPr lang="en-US" sz="2200" dirty="0">
                <a:latin typeface="Aptos" panose="020B0004020202020204" pitchFamily="34" charset="0"/>
              </a:rPr>
              <a:t> di cosa? </a:t>
            </a:r>
            <a:r>
              <a:rPr lang="en-US" sz="2200" dirty="0" err="1">
                <a:latin typeface="Aptos" panose="020B0004020202020204" pitchFamily="34" charset="0"/>
              </a:rPr>
              <a:t>Assegnate</a:t>
            </a:r>
            <a:r>
              <a:rPr lang="en-US" sz="2200" dirty="0">
                <a:latin typeface="Aptos" panose="020B0004020202020204" pitchFamily="34" charset="0"/>
              </a:rPr>
              <a:t> i ruoli. </a:t>
            </a:r>
          </a:p>
          <a:p>
            <a:pPr marL="342900" lvl="2" indent="-342900">
              <a:spcBef>
                <a:spcPts val="600"/>
              </a:spcBef>
              <a:buSzPts val="2200"/>
              <a:buFontTx/>
              <a:buChar char="-"/>
            </a:pPr>
            <a:r>
              <a:rPr lang="en-US" sz="2200" dirty="0">
                <a:latin typeface="Aptos" panose="020B0004020202020204" pitchFamily="34" charset="0"/>
              </a:rPr>
              <a:t>Di </a:t>
            </a:r>
            <a:r>
              <a:rPr lang="en-US" sz="2200" dirty="0" err="1">
                <a:latin typeface="Aptos" panose="020B0004020202020204" pitchFamily="34" charset="0"/>
              </a:rPr>
              <a:t>quali</a:t>
            </a:r>
            <a:r>
              <a:rPr lang="en-US" sz="2200" dirty="0">
                <a:latin typeface="Aptos" panose="020B0004020202020204" pitchFamily="34" charset="0"/>
              </a:rPr>
              <a:t> conoscenze </a:t>
            </a:r>
            <a:r>
              <a:rPr lang="en-US" sz="2200" dirty="0" err="1">
                <a:latin typeface="Aptos" panose="020B0004020202020204" pitchFamily="34" charset="0"/>
              </a:rPr>
              <a:t>hanno bisogno</a:t>
            </a:r>
            <a:r>
              <a:rPr lang="en-US" sz="2200" dirty="0">
                <a:latin typeface="Aptos" panose="020B0004020202020204" pitchFamily="34" charset="0"/>
              </a:rPr>
              <a:t>?</a:t>
            </a:r>
          </a:p>
          <a:p>
            <a:pPr marL="0" lvl="2" indent="301752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0817D"/>
              </a:buClr>
              <a:buSzPts val="2000"/>
              <a:buFont typeface="Arial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2" indent="301752">
              <a:lnSpc>
                <a:spcPct val="70000"/>
              </a:lnSpc>
              <a:spcBef>
                <a:spcPts val="600"/>
              </a:spcBef>
              <a:buClr>
                <a:srgbClr val="40817D"/>
              </a:buClr>
              <a:buSzPts val="2200"/>
              <a:buNone/>
            </a:pP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Concentratevi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su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piccoli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passi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,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invece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di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cercare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di fare</a:t>
            </a:r>
          </a:p>
          <a:p>
            <a:pPr marL="0" lvl="2" indent="301752">
              <a:lnSpc>
                <a:spcPct val="70000"/>
              </a:lnSpc>
              <a:spcBef>
                <a:spcPts val="600"/>
              </a:spcBef>
              <a:buClr>
                <a:srgbClr val="40817D"/>
              </a:buClr>
              <a:buSzPts val="2200"/>
              <a:buNone/>
            </a:pP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tutto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contemporaneamente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!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10" name="Google Shape;210;p10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en-US" sz="4400" b="1" i="0" u="none" strike="noStrike" cap="none" dirty="0" err="1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Procedura poco chiara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300"/>
            </a:pPr>
            <a:r>
              <a:rPr lang="en-US" dirty="0">
                <a:latin typeface="Aptos" panose="020B0004020202020204" pitchFamily="34" charset="0"/>
              </a:rPr>
              <a:t>Come </a:t>
            </a:r>
            <a:r>
              <a:rPr lang="en-US" dirty="0" err="1">
                <a:latin typeface="Aptos" panose="020B0004020202020204" pitchFamily="34" charset="0"/>
              </a:rPr>
              <a:t>funziona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il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comune</a:t>
            </a:r>
            <a:r>
              <a:rPr lang="en-US" dirty="0">
                <a:latin typeface="Aptos" panose="020B0004020202020204" pitchFamily="34" charset="0"/>
              </a:rPr>
              <a:t>? </a:t>
            </a:r>
            <a:r>
              <a:rPr lang="en-US" dirty="0" err="1">
                <a:latin typeface="Aptos" panose="020B0004020202020204" pitchFamily="34" charset="0"/>
              </a:rPr>
              <a:t>Chi è responsabile</a:t>
            </a:r>
            <a:r>
              <a:rPr lang="en-US" dirty="0">
                <a:latin typeface="Aptos" panose="020B0004020202020204" pitchFamily="34" charset="0"/>
              </a:rPr>
              <a:t>?</a:t>
            </a:r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</a:pPr>
            <a:endParaRPr dirty="0">
              <a:latin typeface="Aptos" panose="020B0004020202020204" pitchFamily="34" charset="0"/>
            </a:endParaRPr>
          </a:p>
          <a:p>
            <a:pPr marL="505325" lvl="1" indent="-238625">
              <a:spcBef>
                <a:spcPts val="700"/>
              </a:spcBef>
              <a:buSzPts val="2300"/>
            </a:pPr>
            <a:r>
              <a:rPr lang="en-US" dirty="0" err="1">
                <a:latin typeface="Aptos" panose="020B0004020202020204" pitchFamily="34" charset="0"/>
              </a:rPr>
              <a:t>Incontrate </a:t>
            </a:r>
            <a:r>
              <a:rPr lang="en-US" dirty="0">
                <a:latin typeface="Aptos" panose="020B0004020202020204" pitchFamily="34" charset="0"/>
              </a:rPr>
              <a:t>le </a:t>
            </a:r>
            <a:r>
              <a:rPr lang="en-US" dirty="0" err="1">
                <a:latin typeface="Aptos" panose="020B0004020202020204" pitchFamily="34" charset="0"/>
              </a:rPr>
              <a:t>persone responsabili </a:t>
            </a:r>
            <a:r>
              <a:rPr lang="en-US" dirty="0">
                <a:latin typeface="Aptos" panose="020B0004020202020204" pitchFamily="34" charset="0"/>
              </a:rPr>
              <a:t>dei </a:t>
            </a:r>
            <a:r>
              <a:rPr lang="en-US" dirty="0" err="1">
                <a:latin typeface="Aptos" panose="020B0004020202020204" pitchFamily="34" charset="0"/>
              </a:rPr>
              <a:t>processi amministrativi interni </a:t>
            </a:r>
            <a:r>
              <a:rPr lang="en-US" dirty="0">
                <a:latin typeface="Aptos" panose="020B0004020202020204" pitchFamily="34" charset="0"/>
              </a:rPr>
              <a:t>e definite le </a:t>
            </a:r>
            <a:r>
              <a:rPr lang="en-US" dirty="0" err="1">
                <a:latin typeface="Aptos" panose="020B0004020202020204" pitchFamily="34" charset="0"/>
              </a:rPr>
              <a:t>aree </a:t>
            </a:r>
            <a:r>
              <a:rPr lang="en-US" dirty="0">
                <a:latin typeface="Aptos" panose="020B0004020202020204" pitchFamily="34" charset="0"/>
              </a:rPr>
              <a:t>in </a:t>
            </a:r>
            <a:r>
              <a:rPr lang="en-US" dirty="0" err="1">
                <a:latin typeface="Aptos" panose="020B0004020202020204" pitchFamily="34" charset="0"/>
              </a:rPr>
              <a:t>cui sono necessari dei cambiamenti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nonché </a:t>
            </a:r>
            <a:r>
              <a:rPr lang="en-US" dirty="0">
                <a:latin typeface="Aptos" panose="020B0004020202020204" pitchFamily="34" charset="0"/>
              </a:rPr>
              <a:t>le relative </a:t>
            </a:r>
            <a:r>
              <a:rPr lang="en-US" dirty="0" err="1">
                <a:latin typeface="Aptos" panose="020B0004020202020204" pitchFamily="34" charset="0"/>
              </a:rPr>
              <a:t>competenze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marL="505325" lvl="1" indent="-238625">
              <a:spcBef>
                <a:spcPts val="700"/>
              </a:spcBef>
              <a:buSzPts val="2300"/>
            </a:pPr>
            <a:r>
              <a:rPr lang="en-US" dirty="0" err="1">
                <a:latin typeface="Aptos" panose="020B0004020202020204" pitchFamily="34" charset="0"/>
              </a:rPr>
              <a:t>Promuovete</a:t>
            </a:r>
            <a:r>
              <a:rPr lang="en-US" dirty="0">
                <a:latin typeface="Aptos" panose="020B0004020202020204" pitchFamily="34" charset="0"/>
              </a:rPr>
              <a:t> 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en-US" dirty="0" err="1">
                <a:latin typeface="Aptos" panose="020B0004020202020204" pitchFamily="34" charset="0"/>
              </a:rPr>
              <a:t>istituzione</a:t>
            </a:r>
            <a:r>
              <a:rPr lang="en-US" dirty="0">
                <a:latin typeface="Aptos" panose="020B0004020202020204" pitchFamily="34" charset="0"/>
              </a:rPr>
              <a:t> di un sistema di feedback.</a:t>
            </a:r>
          </a:p>
          <a:p>
            <a:pPr marL="505325" lvl="1" indent="-238625">
              <a:spcBef>
                <a:spcPts val="700"/>
              </a:spcBef>
              <a:buSzPts val="2300"/>
            </a:pPr>
            <a:r>
              <a:rPr lang="en-US" dirty="0">
                <a:latin typeface="Aptos" panose="020B0004020202020204" pitchFamily="34" charset="0"/>
              </a:rPr>
              <a:t>Durante </a:t>
            </a:r>
            <a:r>
              <a:rPr lang="en-US" dirty="0" err="1">
                <a:latin typeface="Aptos" panose="020B0004020202020204" pitchFamily="34" charset="0"/>
              </a:rPr>
              <a:t>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corsi</a:t>
            </a:r>
            <a:r>
              <a:rPr lang="en-US" dirty="0">
                <a:latin typeface="Aptos" panose="020B0004020202020204" pitchFamily="34" charset="0"/>
              </a:rPr>
              <a:t> di </a:t>
            </a:r>
            <a:r>
              <a:rPr lang="en-US" dirty="0" err="1">
                <a:latin typeface="Aptos" panose="020B0004020202020204" pitchFamily="34" charset="0"/>
              </a:rPr>
              <a:t>formazione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attenetevi</a:t>
            </a:r>
            <a:r>
              <a:rPr lang="en-US" dirty="0">
                <a:latin typeface="Aptos" panose="020B0004020202020204" pitchFamily="34" charset="0"/>
              </a:rPr>
              <a:t> agli </a:t>
            </a:r>
            <a:r>
              <a:rPr lang="en-US" dirty="0" err="1">
                <a:latin typeface="Aptos" panose="020B0004020202020204" pitchFamily="34" charset="0"/>
              </a:rPr>
              <a:t>ambiti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definiti</a:t>
            </a:r>
            <a:r>
              <a:rPr lang="en-US" dirty="0">
                <a:latin typeface="Aptos" panose="020B0004020202020204" pitchFamily="34" charset="0"/>
              </a:rPr>
              <a:t> nella fase </a:t>
            </a:r>
            <a:r>
              <a:rPr lang="en-US" dirty="0" err="1">
                <a:latin typeface="Aptos" panose="020B0004020202020204" pitchFamily="34" charset="0"/>
              </a:rPr>
              <a:t>preparatoria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anche</a:t>
            </a:r>
            <a:r>
              <a:rPr lang="en-US" dirty="0">
                <a:latin typeface="Aptos" panose="020B0004020202020204" pitchFamily="34" charset="0"/>
              </a:rPr>
              <a:t> se </a:t>
            </a:r>
            <a:r>
              <a:rPr lang="en-US" dirty="0" err="1">
                <a:latin typeface="Aptos" panose="020B0004020202020204" pitchFamily="34" charset="0"/>
              </a:rPr>
              <a:t>sono</a:t>
            </a:r>
            <a:r>
              <a:rPr lang="en-US" dirty="0">
                <a:latin typeface="Aptos" panose="020B0004020202020204" pitchFamily="34" charset="0"/>
              </a:rPr>
              <a:t> di </a:t>
            </a:r>
            <a:r>
              <a:rPr lang="en-US" dirty="0" err="1">
                <a:latin typeface="Aptos" panose="020B0004020202020204" pitchFamily="34" charset="0"/>
              </a:rPr>
              <a:t>portata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limitata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marL="266700" lvl="1" indent="0">
              <a:spcBef>
                <a:spcPts val="700"/>
              </a:spcBef>
              <a:buSzPts val="2300"/>
              <a:buNone/>
            </a:pPr>
            <a:endParaRPr lang="en-US" b="1" dirty="0">
              <a:solidFill>
                <a:srgbClr val="40817D"/>
              </a:solidFill>
              <a:latin typeface="Aptos" panose="020B0004020202020204" pitchFamily="34" charset="0"/>
            </a:endParaRPr>
          </a:p>
          <a:p>
            <a:pPr marL="266700" lvl="1" indent="0">
              <a:spcBef>
                <a:spcPts val="700"/>
              </a:spcBef>
              <a:buSzPts val="2300"/>
              <a:buNone/>
            </a:pP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La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probabilità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che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le persone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continuino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svolgere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il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proprio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lavoro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in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autonomia</a:t>
            </a:r>
            <a:endParaRPr lang="en-US" b="1" dirty="0">
              <a:solidFill>
                <a:srgbClr val="40817D"/>
              </a:solidFill>
              <a:latin typeface="Aptos" panose="020B0004020202020204" pitchFamily="34" charset="0"/>
            </a:endParaRPr>
          </a:p>
          <a:p>
            <a:pPr marL="266700" lvl="1" indent="0">
              <a:spcBef>
                <a:spcPts val="700"/>
              </a:spcBef>
              <a:buSzPts val="2300"/>
              <a:buNone/>
            </a:pP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è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maggiore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quando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vedono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che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il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loro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lavoro porta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effettivamente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a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dei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cambiamenti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17" name="Google Shape;217;p11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045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en-US" sz="4400" b="1" i="0" u="none" strike="noStrike" cap="none" dirty="0" err="1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Rilevanza poco chiara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3" name="Google Shape;223;p12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300"/>
            </a:pPr>
            <a:r>
              <a:rPr lang="en-US" sz="2300" dirty="0">
                <a:latin typeface="Aptos" panose="020B0004020202020204" pitchFamily="34" charset="0"/>
              </a:rPr>
              <a:t>Come </a:t>
            </a:r>
            <a:r>
              <a:rPr lang="en-US" sz="2300" dirty="0" err="1">
                <a:latin typeface="Aptos" panose="020B0004020202020204" pitchFamily="34" charset="0"/>
              </a:rPr>
              <a:t>funziona </a:t>
            </a:r>
            <a:r>
              <a:rPr lang="en-US" sz="2300" dirty="0">
                <a:latin typeface="Aptos" panose="020B0004020202020204" pitchFamily="34" charset="0"/>
              </a:rPr>
              <a:t>il comune? Quali </a:t>
            </a:r>
            <a:r>
              <a:rPr lang="en-US" sz="2300" dirty="0" err="1">
                <a:latin typeface="Aptos" panose="020B0004020202020204" pitchFamily="34" charset="0"/>
              </a:rPr>
              <a:t>sono i suoi obiettivi futuri</a:t>
            </a:r>
            <a:r>
              <a:rPr lang="en-US" sz="2300" dirty="0">
                <a:latin typeface="Aptos" panose="020B0004020202020204" pitchFamily="34" charset="0"/>
              </a:rPr>
              <a:t>? Qual </a:t>
            </a:r>
            <a:r>
              <a:rPr lang="en-US" sz="2300" dirty="0" err="1">
                <a:latin typeface="Aptos" panose="020B0004020202020204" pitchFamily="34" charset="0"/>
              </a:rPr>
              <a:t>è </a:t>
            </a:r>
            <a:r>
              <a:rPr lang="en-US" sz="2300" dirty="0">
                <a:latin typeface="Aptos" panose="020B0004020202020204" pitchFamily="34" charset="0"/>
              </a:rPr>
              <a:t>il quadro </a:t>
            </a:r>
            <a:r>
              <a:rPr lang="en-US" sz="2300" dirty="0" err="1">
                <a:latin typeface="Aptos" panose="020B0004020202020204" pitchFamily="34" charset="0"/>
              </a:rPr>
              <a:t>politico generale</a:t>
            </a:r>
            <a:r>
              <a:rPr lang="en-US" sz="2300" dirty="0">
                <a:latin typeface="Aptos" panose="020B0004020202020204" pitchFamily="34" charset="0"/>
              </a:rPr>
              <a:t>?</a:t>
            </a:r>
          </a:p>
          <a:p>
            <a:pPr marL="0" lvl="0" indent="0">
              <a:spcBef>
                <a:spcPts val="0"/>
              </a:spcBef>
              <a:buSzPts val="2300"/>
            </a:pPr>
            <a:endParaRPr dirty="0">
              <a:latin typeface="Aptos" panose="020B0004020202020204" pitchFamily="34" charset="0"/>
            </a:endParaRPr>
          </a:p>
          <a:p>
            <a:pPr marL="505325" lvl="1" indent="-238625">
              <a:spcBef>
                <a:spcPts val="700"/>
              </a:spcBef>
              <a:buSzPts val="2300"/>
            </a:pPr>
            <a:r>
              <a:rPr lang="en-US" sz="2300" dirty="0" err="1">
                <a:latin typeface="Aptos" panose="020B0004020202020204" pitchFamily="34" charset="0"/>
              </a:rPr>
              <a:t>Scoprite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quali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cambiamenti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vorrebbe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apportare</a:t>
            </a:r>
            <a:r>
              <a:rPr lang="en-US" sz="2400" dirty="0">
                <a:latin typeface="Aptos" panose="020B0004020202020204" pitchFamily="34" charset="0"/>
              </a:rPr>
              <a:t> la </a:t>
            </a:r>
            <a:r>
              <a:rPr lang="en-US" sz="2400" dirty="0" err="1">
                <a:latin typeface="Aptos" panose="020B0004020202020204" pitchFamily="34" charset="0"/>
              </a:rPr>
              <a:t>comunità</a:t>
            </a:r>
            <a:r>
              <a:rPr lang="en-US" sz="2300" dirty="0">
                <a:latin typeface="Aptos" panose="020B0004020202020204" pitchFamily="34" charset="0"/>
              </a:rPr>
              <a:t>.</a:t>
            </a:r>
          </a:p>
          <a:p>
            <a:pPr marL="505325" lvl="1" indent="-238625">
              <a:spcBef>
                <a:spcPts val="700"/>
              </a:spcBef>
              <a:buSzPts val="2300"/>
            </a:pPr>
            <a:r>
              <a:rPr lang="en-US" sz="2300" dirty="0" err="1">
                <a:latin typeface="Aptos" panose="020B0004020202020204" pitchFamily="34" charset="0"/>
              </a:rPr>
              <a:t>Comunicate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ai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partecipanti</a:t>
            </a:r>
            <a:r>
              <a:rPr lang="en-US" sz="2300" dirty="0">
                <a:latin typeface="Aptos" panose="020B0004020202020204" pitchFamily="34" charset="0"/>
              </a:rPr>
              <a:t> gli </a:t>
            </a:r>
            <a:r>
              <a:rPr lang="en-US" sz="2300" dirty="0" err="1">
                <a:latin typeface="Aptos" panose="020B0004020202020204" pitchFamily="34" charset="0"/>
              </a:rPr>
              <a:t>obiettivi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ufficiali</a:t>
            </a:r>
            <a:r>
              <a:rPr lang="en-US" sz="2300" dirty="0">
                <a:latin typeface="Aptos" panose="020B0004020202020204" pitchFamily="34" charset="0"/>
              </a:rPr>
              <a:t>.</a:t>
            </a:r>
          </a:p>
          <a:p>
            <a:pPr marL="505325" lvl="1" indent="-238625">
              <a:spcBef>
                <a:spcPts val="700"/>
              </a:spcBef>
              <a:buSzPts val="2300"/>
            </a:pPr>
            <a:r>
              <a:rPr lang="en-US" sz="2300" dirty="0" err="1">
                <a:latin typeface="Aptos" panose="020B0004020202020204" pitchFamily="34" charset="0"/>
              </a:rPr>
              <a:t>Concentratevi sul mostrare loro perché questi obiettivi sono</a:t>
            </a:r>
            <a:r>
              <a:rPr lang="en-US" sz="2300" dirty="0">
                <a:latin typeface="Aptos" panose="020B0004020202020204" pitchFamily="34" charset="0"/>
              </a:rPr>
              <a:t> rilevanti e </a:t>
            </a:r>
            <a:r>
              <a:rPr lang="en-US" sz="2300" dirty="0" err="1">
                <a:latin typeface="Aptos" panose="020B0004020202020204" pitchFamily="34" charset="0"/>
              </a:rPr>
              <a:t>perché le loro capacità individuali sono necessarie </a:t>
            </a:r>
            <a:r>
              <a:rPr lang="en-US" sz="2300" dirty="0">
                <a:latin typeface="Aptos" panose="020B0004020202020204" pitchFamily="34" charset="0"/>
              </a:rPr>
              <a:t>per il </a:t>
            </a:r>
            <a:r>
              <a:rPr lang="en-US" sz="2300" dirty="0" err="1">
                <a:latin typeface="Aptos" panose="020B0004020202020204" pitchFamily="34" charset="0"/>
              </a:rPr>
              <a:t>successo di ciascuno di </a:t>
            </a:r>
            <a:r>
              <a:rPr lang="en-US" sz="2300" dirty="0">
                <a:latin typeface="Aptos" panose="020B0004020202020204" pitchFamily="34" charset="0"/>
              </a:rPr>
              <a:t>essi.</a:t>
            </a:r>
          </a:p>
          <a:p>
            <a:pPr marL="266700" lvl="1" indent="0">
              <a:spcBef>
                <a:spcPts val="700"/>
              </a:spcBef>
              <a:buSzPts val="23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2" indent="320038">
              <a:lnSpc>
                <a:spcPct val="70000"/>
              </a:lnSpc>
              <a:spcBef>
                <a:spcPts val="700"/>
              </a:spcBef>
              <a:buClr>
                <a:srgbClr val="40817D"/>
              </a:buClr>
              <a:buSzPts val="2300"/>
              <a:buNone/>
            </a:pPr>
            <a:r>
              <a:rPr lang="en-US" sz="2300" b="1" dirty="0">
                <a:solidFill>
                  <a:srgbClr val="40817D"/>
                </a:solidFill>
                <a:latin typeface="Aptos" panose="020B0004020202020204" pitchFamily="34" charset="0"/>
              </a:rPr>
              <a:t>Incoraggiateli </a:t>
            </a:r>
            <a:r>
              <a:rPr lang="en-US" sz="2300" b="1" dirty="0" err="1">
                <a:solidFill>
                  <a:srgbClr val="40817D"/>
                </a:solidFill>
                <a:latin typeface="Aptos" panose="020B0004020202020204" pitchFamily="34" charset="0"/>
              </a:rPr>
              <a:t>ad assumersi delle responsabilità</a:t>
            </a:r>
            <a:r>
              <a:rPr lang="en-US" sz="2300" b="1" dirty="0">
                <a:solidFill>
                  <a:srgbClr val="40817D"/>
                </a:solidFill>
                <a:latin typeface="Aptos" panose="020B0004020202020204" pitchFamily="34" charset="0"/>
              </a:rPr>
              <a:t>. </a:t>
            </a:r>
            <a:r>
              <a:rPr lang="en-US" sz="2300" b="1" dirty="0" err="1">
                <a:solidFill>
                  <a:srgbClr val="40817D"/>
                </a:solidFill>
                <a:latin typeface="Aptos" panose="020B0004020202020204" pitchFamily="34" charset="0"/>
              </a:rPr>
              <a:t>Questo</a:t>
            </a:r>
            <a:r>
              <a:rPr lang="en-US" sz="23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300" b="1" dirty="0" err="1">
                <a:solidFill>
                  <a:srgbClr val="40817D"/>
                </a:solidFill>
                <a:latin typeface="Aptos" panose="020B0004020202020204" pitchFamily="34" charset="0"/>
              </a:rPr>
              <a:t>produrrà</a:t>
            </a:r>
            <a:r>
              <a:rPr lang="en-US" sz="23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</a:p>
          <a:p>
            <a:pPr marL="0" lvl="2" indent="320038">
              <a:lnSpc>
                <a:spcPct val="70000"/>
              </a:lnSpc>
              <a:spcBef>
                <a:spcPts val="700"/>
              </a:spcBef>
              <a:buClr>
                <a:srgbClr val="40817D"/>
              </a:buClr>
              <a:buSzPts val="2300"/>
              <a:buNone/>
            </a:pPr>
            <a:r>
              <a:rPr lang="en-US" sz="2300" b="1" dirty="0" err="1">
                <a:solidFill>
                  <a:srgbClr val="40817D"/>
                </a:solidFill>
                <a:latin typeface="Aptos" panose="020B0004020202020204" pitchFamily="34" charset="0"/>
              </a:rPr>
              <a:t>autoefficacia</a:t>
            </a:r>
            <a:r>
              <a:rPr lang="en-US" sz="2300" b="1" dirty="0">
                <a:solidFill>
                  <a:srgbClr val="40817D"/>
                </a:solidFill>
                <a:latin typeface="Aptos" panose="020B0004020202020204" pitchFamily="34" charset="0"/>
              </a:rPr>
              <a:t> e </a:t>
            </a:r>
            <a:r>
              <a:rPr lang="en-US" sz="2300" b="1" dirty="0" err="1">
                <a:solidFill>
                  <a:srgbClr val="40817D"/>
                </a:solidFill>
                <a:latin typeface="Aptos" panose="020B0004020202020204" pitchFamily="34" charset="0"/>
              </a:rPr>
              <a:t>sentimento</a:t>
            </a:r>
            <a:r>
              <a:rPr lang="en-US" sz="2300" b="1" dirty="0">
                <a:solidFill>
                  <a:srgbClr val="40817D"/>
                </a:solidFill>
                <a:latin typeface="Aptos" panose="020B0004020202020204" pitchFamily="34" charset="0"/>
              </a:rPr>
              <a:t> di </a:t>
            </a:r>
            <a:r>
              <a:rPr lang="en-US" sz="2300" b="1" dirty="0" err="1">
                <a:solidFill>
                  <a:srgbClr val="40817D"/>
                </a:solidFill>
                <a:latin typeface="Aptos" panose="020B0004020202020204" pitchFamily="34" charset="0"/>
              </a:rPr>
              <a:t>rilevanza</a:t>
            </a:r>
            <a:r>
              <a:rPr lang="en-US" sz="2300" b="1" dirty="0">
                <a:solidFill>
                  <a:srgbClr val="40817D"/>
                </a:solidFill>
                <a:latin typeface="Aptos" panose="020B0004020202020204" pitchFamily="34" charset="0"/>
              </a:rPr>
              <a:t>. </a:t>
            </a:r>
          </a:p>
        </p:txBody>
      </p:sp>
      <p:sp>
        <p:nvSpPr>
          <p:cNvPr id="224" name="Google Shape;224;p12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en-US" sz="4400" b="1" i="0" u="none" strike="noStrike" cap="none" dirty="0" err="1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Mancanza </a:t>
            </a:r>
            <a:r>
              <a:rPr lang="en-US" sz="4400" b="1" i="0" u="none" strike="noStrike" cap="none" dirty="0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di tempo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30" name="Google Shape;230;p13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300"/>
            </a:pPr>
            <a:r>
              <a:rPr lang="en-US" dirty="0" err="1">
                <a:latin typeface="Aptos" panose="020B0004020202020204" pitchFamily="34" charset="0"/>
              </a:rPr>
              <a:t>Scoprite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insieme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partecipanti</a:t>
            </a:r>
            <a:r>
              <a:rPr lang="en-US" dirty="0">
                <a:latin typeface="Aptos" panose="020B0004020202020204" pitchFamily="34" charset="0"/>
              </a:rPr>
              <a:t> in </a:t>
            </a:r>
            <a:r>
              <a:rPr lang="en-US" dirty="0" err="1">
                <a:latin typeface="Aptos" panose="020B0004020202020204" pitchFamily="34" charset="0"/>
              </a:rPr>
              <a:t>quali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ambiti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manca</a:t>
            </a:r>
            <a:r>
              <a:rPr lang="en-US" dirty="0">
                <a:latin typeface="Aptos" panose="020B0004020202020204" pitchFamily="34" charset="0"/>
              </a:rPr>
              <a:t> tempo. </a:t>
            </a:r>
            <a:r>
              <a:rPr lang="en-US" dirty="0" err="1">
                <a:latin typeface="Aptos" panose="020B0004020202020204" pitchFamily="34" charset="0"/>
              </a:rPr>
              <a:t>Orientatevi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alle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seguenti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domande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SzPts val="2300"/>
            </a:pPr>
            <a:endParaRPr lang="en-US" dirty="0">
              <a:latin typeface="Aptos" panose="020B0004020202020204" pitchFamily="34" charset="0"/>
            </a:endParaRPr>
          </a:p>
          <a:p>
            <a:pPr marL="342900" lvl="0" indent="-342900">
              <a:spcBef>
                <a:spcPts val="0"/>
              </a:spcBef>
              <a:buSzPts val="2300"/>
              <a:buFontTx/>
              <a:buChar char="-"/>
            </a:pPr>
            <a:r>
              <a:rPr lang="en-US" dirty="0">
                <a:latin typeface="Aptos" panose="020B0004020202020204" pitchFamily="34" charset="0"/>
              </a:rPr>
              <a:t>A </a:t>
            </a:r>
            <a:r>
              <a:rPr lang="en-US" dirty="0" err="1">
                <a:latin typeface="Aptos" panose="020B0004020202020204" pitchFamily="34" charset="0"/>
              </a:rPr>
              <a:t>che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punto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è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attualmente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il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nostro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processo</a:t>
            </a:r>
            <a:r>
              <a:rPr lang="en-US" dirty="0">
                <a:latin typeface="Aptos" panose="020B0004020202020204" pitchFamily="34" charset="0"/>
              </a:rPr>
              <a:t>?</a:t>
            </a:r>
          </a:p>
          <a:p>
            <a:pPr marL="342900" lvl="0" indent="-342900">
              <a:spcBef>
                <a:spcPts val="0"/>
              </a:spcBef>
              <a:buSzPts val="2300"/>
              <a:buFontTx/>
              <a:buChar char="-"/>
            </a:pPr>
            <a:r>
              <a:rPr lang="en-US" dirty="0">
                <a:latin typeface="Aptos" panose="020B0004020202020204" pitchFamily="34" charset="0"/>
              </a:rPr>
              <a:t>Cosa deve </a:t>
            </a:r>
            <a:r>
              <a:rPr lang="en-US" dirty="0" err="1">
                <a:latin typeface="Aptos" panose="020B0004020202020204" pitchFamily="34" charset="0"/>
              </a:rPr>
              <a:t>essere modificato</a:t>
            </a:r>
            <a:r>
              <a:rPr lang="en-US" dirty="0">
                <a:latin typeface="Aptos" panose="020B0004020202020204" pitchFamily="34" charset="0"/>
              </a:rPr>
              <a:t>?</a:t>
            </a:r>
          </a:p>
          <a:p>
            <a:pPr marL="342900" lvl="0" indent="-342900">
              <a:spcBef>
                <a:spcPts val="0"/>
              </a:spcBef>
              <a:buSzPts val="2300"/>
              <a:buFontTx/>
              <a:buChar char="-"/>
            </a:pPr>
            <a:r>
              <a:rPr lang="en-US" dirty="0">
                <a:latin typeface="Aptos" panose="020B0004020202020204" pitchFamily="34" charset="0"/>
              </a:rPr>
              <a:t>Cosa </a:t>
            </a:r>
            <a:r>
              <a:rPr lang="en-US" dirty="0" err="1">
                <a:latin typeface="Aptos" panose="020B0004020202020204" pitchFamily="34" charset="0"/>
              </a:rPr>
              <a:t>può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rimanere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così</a:t>
            </a:r>
            <a:r>
              <a:rPr lang="en-US" dirty="0">
                <a:latin typeface="Aptos" panose="020B0004020202020204" pitchFamily="34" charset="0"/>
              </a:rPr>
              <a:t> com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en-US" dirty="0" err="1">
                <a:latin typeface="Aptos" panose="020B0004020202020204" pitchFamily="34" charset="0"/>
              </a:rPr>
              <a:t>è</a:t>
            </a:r>
            <a:r>
              <a:rPr lang="en-US" dirty="0">
                <a:latin typeface="Aptos" panose="020B0004020202020204" pitchFamily="34" charset="0"/>
              </a:rPr>
              <a:t>?</a:t>
            </a:r>
          </a:p>
          <a:p>
            <a:pPr marL="342900" lvl="0" indent="-342900">
              <a:spcBef>
                <a:spcPts val="0"/>
              </a:spcBef>
              <a:buSzPts val="2300"/>
              <a:buFontTx/>
              <a:buChar char="-"/>
            </a:pPr>
            <a:r>
              <a:rPr lang="en-US" dirty="0">
                <a:latin typeface="Aptos" panose="020B0004020202020204" pitchFamily="34" charset="0"/>
              </a:rPr>
              <a:t>Cosa </a:t>
            </a:r>
            <a:r>
              <a:rPr lang="en-US" dirty="0" err="1">
                <a:latin typeface="Aptos" panose="020B0004020202020204" pitchFamily="34" charset="0"/>
              </a:rPr>
              <a:t>può essere eliminato</a:t>
            </a:r>
            <a:r>
              <a:rPr lang="en-US" dirty="0">
                <a:latin typeface="Aptos" panose="020B0004020202020204" pitchFamily="34" charset="0"/>
              </a:rPr>
              <a:t>?</a:t>
            </a:r>
          </a:p>
          <a:p>
            <a:pPr marL="0" lvl="2" indent="320038">
              <a:lnSpc>
                <a:spcPct val="70000"/>
              </a:lnSpc>
              <a:spcBef>
                <a:spcPts val="700"/>
              </a:spcBef>
              <a:buClr>
                <a:srgbClr val="40817D"/>
              </a:buClr>
              <a:buSzPts val="2300"/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0" lvl="2" indent="320038">
              <a:lnSpc>
                <a:spcPct val="70000"/>
              </a:lnSpc>
              <a:spcBef>
                <a:spcPts val="700"/>
              </a:spcBef>
              <a:buClr>
                <a:srgbClr val="40817D"/>
              </a:buClr>
              <a:buSzPts val="2300"/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0" lvl="2" indent="320038">
              <a:lnSpc>
                <a:spcPct val="70000"/>
              </a:lnSpc>
              <a:spcBef>
                <a:spcPts val="700"/>
              </a:spcBef>
              <a:buClr>
                <a:srgbClr val="40817D"/>
              </a:buClr>
              <a:buSzPts val="2300"/>
              <a:buNone/>
            </a:pPr>
            <a:r>
              <a:rPr lang="en-US" dirty="0" err="1">
                <a:latin typeface="Aptos" panose="020B0004020202020204" pitchFamily="34" charset="0"/>
              </a:rPr>
              <a:t>Nella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maggior</a:t>
            </a:r>
            <a:r>
              <a:rPr lang="en-US" dirty="0">
                <a:latin typeface="Aptos" panose="020B0004020202020204" pitchFamily="34" charset="0"/>
              </a:rPr>
              <a:t> parte </a:t>
            </a:r>
            <a:r>
              <a:rPr lang="en-US" dirty="0" err="1">
                <a:latin typeface="Aptos" panose="020B0004020202020204" pitchFamily="34" charset="0"/>
              </a:rPr>
              <a:t>dei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casi</a:t>
            </a:r>
            <a:r>
              <a:rPr lang="en-US" dirty="0">
                <a:latin typeface="Aptos" panose="020B0004020202020204" pitchFamily="34" charset="0"/>
              </a:rPr>
              <a:t> si </a:t>
            </a:r>
            <a:r>
              <a:rPr lang="en-US" dirty="0" err="1">
                <a:latin typeface="Aptos" panose="020B0004020202020204" pitchFamily="34" charset="0"/>
              </a:rPr>
              <a:t>tratta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più</a:t>
            </a:r>
            <a:r>
              <a:rPr lang="en-US" dirty="0">
                <a:latin typeface="Aptos" panose="020B0004020202020204" pitchFamily="34" charset="0"/>
              </a:rPr>
              <a:t> di </a:t>
            </a:r>
            <a:r>
              <a:rPr lang="en-US" dirty="0" err="1">
                <a:latin typeface="Aptos" panose="020B0004020202020204" pitchFamily="34" charset="0"/>
              </a:rPr>
              <a:t>una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tendenza</a:t>
            </a:r>
            <a:r>
              <a:rPr lang="en-US" dirty="0">
                <a:latin typeface="Aptos" panose="020B0004020202020204" pitchFamily="34" charset="0"/>
              </a:rPr>
              <a:t> a </a:t>
            </a:r>
            <a:r>
              <a:rPr lang="en-US" dirty="0" err="1">
                <a:latin typeface="Aptos" panose="020B0004020202020204" pitchFamily="34" charset="0"/>
              </a:rPr>
              <a:t>rimandare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che</a:t>
            </a:r>
            <a:r>
              <a:rPr lang="en-US" dirty="0">
                <a:latin typeface="Aptos" panose="020B0004020202020204" pitchFamily="34" charset="0"/>
              </a:rPr>
              <a:t> di </a:t>
            </a:r>
            <a:r>
              <a:rPr lang="en-US" dirty="0" err="1">
                <a:latin typeface="Aptos" panose="020B0004020202020204" pitchFamily="34" charset="0"/>
              </a:rPr>
              <a:t>una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reale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mancanza</a:t>
            </a:r>
            <a:r>
              <a:rPr lang="en-US" dirty="0">
                <a:latin typeface="Aptos" panose="020B0004020202020204" pitchFamily="34" charset="0"/>
              </a:rPr>
              <a:t> di tempo.</a:t>
            </a:r>
          </a:p>
        </p:txBody>
      </p:sp>
      <p:sp>
        <p:nvSpPr>
          <p:cNvPr id="231" name="Google Shape;231;p13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Diversi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livelli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en-US" sz="4400" b="1" i="0" u="none" strike="noStrike" cap="none" dirty="0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di </a:t>
            </a:r>
            <a:r>
              <a:rPr lang="en-US" sz="4400" b="1" i="0" u="none" strike="noStrike" cap="none" dirty="0" err="1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conoscenza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37" name="Google Shape;237;p14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>
              <a:spcBef>
                <a:spcPts val="0"/>
              </a:spcBef>
              <a:buSzPts val="2200"/>
            </a:pPr>
            <a:r>
              <a:rPr lang="it-IT" sz="2200" dirty="0">
                <a:latin typeface="Aptos" panose="020B0004020202020204" pitchFamily="34" charset="0"/>
              </a:rPr>
              <a:t>Imparate a conoscere i partecipanti e le loro conoscenze </a:t>
            </a:r>
            <a:r>
              <a:rPr lang="en-US" sz="2200" dirty="0">
                <a:latin typeface="Aptos" panose="020B0004020202020204" pitchFamily="34" charset="0"/>
              </a:rPr>
              <a:t>in </a:t>
            </a:r>
            <a:r>
              <a:rPr lang="en-US" sz="2200" dirty="0" err="1">
                <a:latin typeface="Aptos" panose="020B0004020202020204" pitchFamily="34" charset="0"/>
              </a:rPr>
              <a:t>materia</a:t>
            </a:r>
            <a:r>
              <a:rPr lang="en-US" sz="2200" dirty="0">
                <a:latin typeface="Aptos" panose="020B0004020202020204" pitchFamily="34" charset="0"/>
              </a:rPr>
              <a:t> di </a:t>
            </a:r>
            <a:r>
              <a:rPr lang="en-US" sz="2200" dirty="0" err="1">
                <a:latin typeface="Aptos" panose="020B0004020202020204" pitchFamily="34" charset="0"/>
              </a:rPr>
              <a:t>sostenibilità</a:t>
            </a:r>
            <a:r>
              <a:rPr lang="en-US" sz="2200" dirty="0">
                <a:latin typeface="Aptos" panose="020B0004020202020204" pitchFamily="34" charset="0"/>
              </a:rPr>
              <a:t> e </a:t>
            </a:r>
            <a:r>
              <a:rPr lang="en-US" sz="2200" dirty="0" err="1">
                <a:latin typeface="Aptos" panose="020B0004020202020204" pitchFamily="34" charset="0"/>
              </a:rPr>
              <a:t>approvvigionamento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sostenibile</a:t>
            </a:r>
            <a:r>
              <a:rPr lang="en-US" sz="2200" dirty="0">
                <a:latin typeface="Aptos" panose="020B0004020202020204" pitchFamily="34" charset="0"/>
              </a:rPr>
              <a:t>. Quali </a:t>
            </a:r>
            <a:r>
              <a:rPr lang="en-US" sz="2200" dirty="0" err="1">
                <a:latin typeface="Aptos" panose="020B0004020202020204" pitchFamily="34" charset="0"/>
              </a:rPr>
              <a:t>sono</a:t>
            </a:r>
            <a:r>
              <a:rPr lang="en-US" sz="2200" dirty="0">
                <a:latin typeface="Aptos" panose="020B0004020202020204" pitchFamily="34" charset="0"/>
              </a:rPr>
              <a:t> le </a:t>
            </a:r>
            <a:r>
              <a:rPr lang="en-US" sz="2200" dirty="0" err="1">
                <a:latin typeface="Aptos" panose="020B0004020202020204" pitchFamily="34" charset="0"/>
              </a:rPr>
              <a:t>loro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motivazioni</a:t>
            </a:r>
            <a:r>
              <a:rPr lang="en-US" sz="2200" dirty="0">
                <a:latin typeface="Aptos" panose="020B0004020202020204" pitchFamily="34" charset="0"/>
              </a:rPr>
              <a:t>? Quanto </a:t>
            </a:r>
            <a:r>
              <a:rPr lang="en-US" sz="2200" dirty="0" err="1">
                <a:latin typeface="Aptos" panose="020B0004020202020204" pitchFamily="34" charset="0"/>
              </a:rPr>
              <a:t>sono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disposti</a:t>
            </a:r>
            <a:r>
              <a:rPr lang="en-US" sz="2200" dirty="0">
                <a:latin typeface="Aptos" panose="020B0004020202020204" pitchFamily="34" charset="0"/>
              </a:rPr>
              <a:t> a </a:t>
            </a:r>
            <a:r>
              <a:rPr lang="en-US" sz="2200" dirty="0" err="1">
                <a:latin typeface="Aptos" panose="020B0004020202020204" pitchFamily="34" charset="0"/>
              </a:rPr>
              <a:t>investire</a:t>
            </a:r>
            <a:r>
              <a:rPr lang="en-US" sz="2200" dirty="0">
                <a:latin typeface="Aptos" panose="020B0004020202020204" pitchFamily="34" charset="0"/>
              </a:rPr>
              <a:t> per </a:t>
            </a:r>
            <a:r>
              <a:rPr lang="en-US" sz="2200" dirty="0" err="1">
                <a:latin typeface="Aptos" panose="020B0004020202020204" pitchFamily="34" charset="0"/>
              </a:rPr>
              <a:t>adeguare</a:t>
            </a:r>
            <a:r>
              <a:rPr lang="en-US" sz="2200" dirty="0">
                <a:latin typeface="Aptos" panose="020B0004020202020204" pitchFamily="34" charset="0"/>
              </a:rPr>
              <a:t> l</a:t>
            </a:r>
            <a:r>
              <a:rPr lang="mr-IN" sz="2200" dirty="0">
                <a:latin typeface="Aptos" panose="020B0004020202020204" pitchFamily="34" charset="0"/>
              </a:rPr>
              <a:t>’</a:t>
            </a:r>
            <a:r>
              <a:rPr lang="en-US" sz="2200" dirty="0" err="1">
                <a:latin typeface="Aptos" panose="020B0004020202020204" pitchFamily="34" charset="0"/>
              </a:rPr>
              <a:t>approvvigionamento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nel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loro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comune</a:t>
            </a:r>
            <a:r>
              <a:rPr lang="en-US" sz="2200" dirty="0">
                <a:latin typeface="Aptos" panose="020B0004020202020204" pitchFamily="34" charset="0"/>
              </a:rPr>
              <a:t>?</a:t>
            </a:r>
            <a:br>
              <a:rPr lang="en-US" sz="2200" dirty="0">
                <a:latin typeface="Aptos" panose="020B0004020202020204" pitchFamily="34" charset="0"/>
              </a:rPr>
            </a:br>
            <a:endParaRPr dirty="0">
              <a:latin typeface="Aptos" panose="020B0004020202020204" pitchFamily="34" charset="0"/>
            </a:endParaRPr>
          </a:p>
          <a:p>
            <a:pPr marL="476449" lvl="1" indent="-224989">
              <a:spcBef>
                <a:spcPts val="600"/>
              </a:spcBef>
              <a:buSzPts val="2200"/>
            </a:pPr>
            <a:r>
              <a:rPr lang="en-US" sz="2200" dirty="0">
                <a:latin typeface="Aptos" panose="020B0004020202020204" pitchFamily="34" charset="0"/>
              </a:rPr>
              <a:t>Promuovete lo </a:t>
            </a:r>
            <a:r>
              <a:rPr lang="en-US" sz="2200" dirty="0" err="1">
                <a:latin typeface="Aptos" panose="020B0004020202020204" pitchFamily="34" charset="0"/>
              </a:rPr>
              <a:t>scambio tra </a:t>
            </a:r>
            <a:r>
              <a:rPr lang="en-US" sz="2200" dirty="0">
                <a:latin typeface="Aptos" panose="020B0004020202020204" pitchFamily="34" charset="0"/>
              </a:rPr>
              <a:t>i </a:t>
            </a:r>
            <a:r>
              <a:rPr lang="en-US" sz="2200" dirty="0" err="1">
                <a:latin typeface="Aptos" panose="020B0004020202020204" pitchFamily="34" charset="0"/>
              </a:rPr>
              <a:t>partecipanti.</a:t>
            </a:r>
          </a:p>
          <a:p>
            <a:pPr marL="476449" lvl="1" indent="-224989">
              <a:spcBef>
                <a:spcPts val="600"/>
              </a:spcBef>
              <a:buSzPts val="2200"/>
            </a:pPr>
            <a:r>
              <a:rPr lang="en-US" sz="2200" dirty="0" err="1">
                <a:latin typeface="Aptos" panose="020B0004020202020204" pitchFamily="34" charset="0"/>
              </a:rPr>
              <a:t>Coinvolgete </a:t>
            </a:r>
            <a:r>
              <a:rPr lang="en-US" sz="2200" dirty="0">
                <a:latin typeface="Aptos" panose="020B0004020202020204" pitchFamily="34" charset="0"/>
              </a:rPr>
              <a:t>i </a:t>
            </a:r>
            <a:r>
              <a:rPr lang="en-US" sz="2200" dirty="0" err="1">
                <a:latin typeface="Aptos" panose="020B0004020202020204" pitchFamily="34" charset="0"/>
              </a:rPr>
              <a:t>partecipanti </a:t>
            </a:r>
            <a:r>
              <a:rPr lang="en-US" sz="2200" dirty="0">
                <a:latin typeface="Aptos" panose="020B0004020202020204" pitchFamily="34" charset="0"/>
              </a:rPr>
              <a:t>e le</a:t>
            </a:r>
            <a:r>
              <a:rPr lang="en-US" sz="2200" dirty="0" err="1">
                <a:latin typeface="Aptos" panose="020B0004020202020204" pitchFamily="34" charset="0"/>
              </a:rPr>
              <a:t> loro </a:t>
            </a:r>
            <a:r>
              <a:rPr lang="en-US" sz="2200" dirty="0">
                <a:latin typeface="Aptos" panose="020B0004020202020204" pitchFamily="34" charset="0"/>
              </a:rPr>
              <a:t>conoscenze nella </a:t>
            </a:r>
            <a:r>
              <a:rPr lang="en-US" sz="2200" dirty="0" err="1">
                <a:latin typeface="Aptos" panose="020B0004020202020204" pitchFamily="34" charset="0"/>
              </a:rPr>
              <a:t>vostra formazione</a:t>
            </a:r>
            <a:r>
              <a:rPr lang="en-US" sz="2200" dirty="0">
                <a:latin typeface="Aptos" panose="020B0004020202020204" pitchFamily="34" charset="0"/>
              </a:rPr>
              <a:t>. </a:t>
            </a:r>
          </a:p>
          <a:p>
            <a:pPr marL="476449" lvl="1" indent="-224989">
              <a:spcBef>
                <a:spcPts val="600"/>
              </a:spcBef>
              <a:buSzPts val="2200"/>
            </a:pPr>
            <a:r>
              <a:rPr lang="en-US" sz="2200" dirty="0">
                <a:latin typeface="Aptos" panose="020B0004020202020204" pitchFamily="34" charset="0"/>
              </a:rPr>
              <a:t>Date </a:t>
            </a:r>
            <a:r>
              <a:rPr lang="en-US" sz="2200" dirty="0" err="1">
                <a:latin typeface="Aptos" panose="020B0004020202020204" pitchFamily="34" charset="0"/>
              </a:rPr>
              <a:t>loro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spazio</a:t>
            </a:r>
            <a:r>
              <a:rPr lang="en-US" sz="2200" dirty="0">
                <a:latin typeface="Aptos" panose="020B0004020202020204" pitchFamily="34" charset="0"/>
              </a:rPr>
              <a:t>.</a:t>
            </a:r>
          </a:p>
          <a:p>
            <a:pPr marL="476449" lvl="1" indent="-224989">
              <a:spcBef>
                <a:spcPts val="600"/>
              </a:spcBef>
              <a:buSzPts val="2200"/>
            </a:pPr>
            <a:endParaRPr lang="en-US" sz="2200" b="1" dirty="0">
              <a:solidFill>
                <a:srgbClr val="40817D"/>
              </a:solidFill>
              <a:latin typeface="Aptos" panose="020B0004020202020204" pitchFamily="34" charset="0"/>
            </a:endParaRPr>
          </a:p>
          <a:p>
            <a:pPr marL="251460" lvl="1" indent="0">
              <a:spcBef>
                <a:spcPts val="600"/>
              </a:spcBef>
              <a:buSzPts val="2200"/>
              <a:buNone/>
            </a:pP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Tutti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i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partecipanti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saranno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probabilmente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più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motivati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a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continuare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il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loro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ottimo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lavoro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se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vedranno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ciò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che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è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già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stato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realizzato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anziché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essere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semplicemente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esortati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da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voi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 a fare </a:t>
            </a:r>
            <a:r>
              <a:rPr lang="en-US" sz="2200" b="1" dirty="0" err="1">
                <a:solidFill>
                  <a:srgbClr val="40817D"/>
                </a:solidFill>
                <a:latin typeface="Aptos" panose="020B0004020202020204" pitchFamily="34" charset="0"/>
              </a:rPr>
              <a:t>qualcosa</a:t>
            </a:r>
            <a:r>
              <a:rPr lang="en-US" sz="2200" b="1" dirty="0">
                <a:solidFill>
                  <a:srgbClr val="40817D"/>
                </a:solidFill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238" name="Google Shape;238;p14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>
              <a:buSzPts val="4400"/>
            </a:pP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Mancanza di feedback 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e </a:t>
            </a: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sistemi di supporto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4" name="Google Shape;244;p15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2300"/>
            </a:pPr>
            <a:r>
              <a:rPr lang="en-US" dirty="0" err="1">
                <a:latin typeface="Aptos" panose="020B0004020202020204" pitchFamily="34" charset="0"/>
              </a:rPr>
              <a:t>Acquisite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conoscenze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sul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funzionamento</a:t>
            </a:r>
            <a:r>
              <a:rPr lang="en-US" dirty="0">
                <a:latin typeface="Aptos" panose="020B0004020202020204" pitchFamily="34" charset="0"/>
              </a:rPr>
              <a:t> del </a:t>
            </a:r>
            <a:r>
              <a:rPr lang="en-US" dirty="0" err="1">
                <a:latin typeface="Aptos" panose="020B0004020202020204" pitchFamily="34" charset="0"/>
              </a:rPr>
              <a:t>comune</a:t>
            </a:r>
            <a:r>
              <a:rPr lang="en-US" dirty="0">
                <a:latin typeface="Aptos" panose="020B0004020202020204" pitchFamily="34" charset="0"/>
              </a:rPr>
              <a:t> e sui </a:t>
            </a:r>
            <a:r>
              <a:rPr lang="en-US" dirty="0" err="1">
                <a:latin typeface="Aptos" panose="020B0004020202020204" pitchFamily="34" charset="0"/>
              </a:rPr>
              <a:t>responsabili</a:t>
            </a:r>
            <a:r>
              <a:rPr lang="en-US" dirty="0">
                <a:latin typeface="Aptos" panose="020B0004020202020204" pitchFamily="34" charset="0"/>
              </a:rPr>
              <a:t>. </a:t>
            </a:r>
            <a:r>
              <a:rPr lang="en-US" dirty="0" err="1">
                <a:latin typeface="Aptos" panose="020B0004020202020204" pitchFamily="34" charset="0"/>
              </a:rPr>
              <a:t>Ascoltate</a:t>
            </a:r>
            <a:r>
              <a:rPr lang="en-US" dirty="0">
                <a:latin typeface="Aptos" panose="020B0004020202020204" pitchFamily="34" charset="0"/>
              </a:rPr>
              <a:t> le </a:t>
            </a:r>
            <a:r>
              <a:rPr lang="en-US" dirty="0" err="1">
                <a:latin typeface="Aptos" panose="020B0004020202020204" pitchFamily="34" charset="0"/>
              </a:rPr>
              <a:t>persone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che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partecipano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alla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vostra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formazione</a:t>
            </a:r>
            <a:r>
              <a:rPr lang="en-US" dirty="0">
                <a:latin typeface="Aptos" panose="020B0004020202020204" pitchFamily="34" charset="0"/>
              </a:rPr>
              <a:t>. </a:t>
            </a:r>
            <a:endParaRPr dirty="0">
              <a:latin typeface="Aptos" panose="020B0004020202020204" pitchFamily="34" charset="0"/>
            </a:endParaRPr>
          </a:p>
          <a:p>
            <a:pPr marL="505325" lvl="1" indent="-238625">
              <a:lnSpc>
                <a:spcPct val="100000"/>
              </a:lnSpc>
              <a:spcBef>
                <a:spcPts val="700"/>
              </a:spcBef>
              <a:buSzPts val="2300"/>
            </a:pPr>
            <a:r>
              <a:rPr lang="en-US" dirty="0" err="1">
                <a:latin typeface="Aptos" panose="020B0004020202020204" pitchFamily="34" charset="0"/>
              </a:rPr>
              <a:t>Incontrate </a:t>
            </a:r>
            <a:r>
              <a:rPr lang="en-US" dirty="0">
                <a:latin typeface="Aptos" panose="020B0004020202020204" pitchFamily="34" charset="0"/>
              </a:rPr>
              <a:t>le </a:t>
            </a:r>
            <a:r>
              <a:rPr lang="en-US" dirty="0" err="1">
                <a:latin typeface="Aptos" panose="020B0004020202020204" pitchFamily="34" charset="0"/>
              </a:rPr>
              <a:t>persone responsabili</a:t>
            </a:r>
            <a:r>
              <a:rPr lang="en-US" dirty="0">
                <a:latin typeface="Aptos" panose="020B0004020202020204" pitchFamily="34" charset="0"/>
              </a:rPr>
              <a:t> della gestione interna.</a:t>
            </a:r>
          </a:p>
          <a:p>
            <a:pPr marL="505325" lvl="1" indent="-238625">
              <a:lnSpc>
                <a:spcPct val="100000"/>
              </a:lnSpc>
              <a:spcBef>
                <a:spcPts val="700"/>
              </a:spcBef>
              <a:buSzPts val="2300"/>
            </a:pPr>
            <a:r>
              <a:rPr lang="en-US" dirty="0" err="1">
                <a:latin typeface="Aptos" panose="020B0004020202020204" pitchFamily="34" charset="0"/>
              </a:rPr>
              <a:t>Raccogliete</a:t>
            </a:r>
            <a:r>
              <a:rPr lang="en-US" dirty="0">
                <a:latin typeface="Aptos" panose="020B0004020202020204" pitchFamily="34" charset="0"/>
              </a:rPr>
              <a:t> i feedback dei </a:t>
            </a:r>
            <a:r>
              <a:rPr lang="en-US" dirty="0" err="1">
                <a:latin typeface="Aptos" panose="020B0004020202020204" pitchFamily="34" charset="0"/>
              </a:rPr>
              <a:t>partecipanti</a:t>
            </a:r>
            <a:r>
              <a:rPr lang="en-US" dirty="0">
                <a:latin typeface="Aptos" panose="020B0004020202020204" pitchFamily="34" charset="0"/>
              </a:rPr>
              <a:t> al </a:t>
            </a:r>
            <a:r>
              <a:rPr lang="en-US" dirty="0" err="1">
                <a:latin typeface="Aptos" panose="020B0004020202020204" pitchFamily="34" charset="0"/>
              </a:rPr>
              <a:t>corso</a:t>
            </a:r>
            <a:r>
              <a:rPr lang="en-US" dirty="0">
                <a:latin typeface="Aptos" panose="020B0004020202020204" pitchFamily="34" charset="0"/>
              </a:rPr>
              <a:t> di </a:t>
            </a:r>
            <a:r>
              <a:rPr lang="en-US" dirty="0" err="1">
                <a:latin typeface="Aptos" panose="020B0004020202020204" pitchFamily="34" charset="0"/>
              </a:rPr>
              <a:t>formazione</a:t>
            </a:r>
            <a:r>
              <a:rPr lang="en-US" dirty="0">
                <a:latin typeface="Aptos" panose="020B0004020202020204" pitchFamily="34" charset="0"/>
              </a:rPr>
              <a:t> e </a:t>
            </a:r>
            <a:r>
              <a:rPr lang="en-US" dirty="0" err="1">
                <a:latin typeface="Aptos" panose="020B0004020202020204" pitchFamily="34" charset="0"/>
              </a:rPr>
              <a:t>lavorate</a:t>
            </a:r>
            <a:r>
              <a:rPr lang="en-US" dirty="0">
                <a:latin typeface="Aptos" panose="020B0004020202020204" pitchFamily="34" charset="0"/>
              </a:rPr>
              <a:t> su un sistema di feedback.</a:t>
            </a:r>
          </a:p>
          <a:p>
            <a:pPr marL="505325" lvl="1" indent="-238625">
              <a:lnSpc>
                <a:spcPct val="100000"/>
              </a:lnSpc>
              <a:spcBef>
                <a:spcPts val="700"/>
              </a:spcBef>
              <a:buSzPts val="2300"/>
            </a:pPr>
            <a:r>
              <a:rPr lang="en-US" dirty="0">
                <a:latin typeface="Aptos" panose="020B0004020202020204" pitchFamily="34" charset="0"/>
              </a:rPr>
              <a:t>Promuovete la </a:t>
            </a:r>
            <a:r>
              <a:rPr lang="en-US" dirty="0" err="1">
                <a:latin typeface="Aptos" panose="020B0004020202020204" pitchFamily="34" charset="0"/>
              </a:rPr>
              <a:t>creazione di un </a:t>
            </a:r>
            <a:r>
              <a:rPr lang="en-US" dirty="0">
                <a:latin typeface="Aptos" panose="020B0004020202020204" pitchFamily="34" charset="0"/>
              </a:rPr>
              <a:t>sistema di feedback.</a:t>
            </a:r>
          </a:p>
          <a:p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Un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ciclo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di feedback,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anche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a breve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termine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e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che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richieda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poco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tempo,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garantisce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che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i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nuovi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processi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continuino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a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funzionare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40817D"/>
                </a:solidFill>
                <a:latin typeface="Aptos" panose="020B0004020202020204" pitchFamily="34" charset="0"/>
              </a:rPr>
              <a:t>correttamente</a:t>
            </a:r>
            <a:r>
              <a:rPr lang="en-US" b="1" dirty="0">
                <a:solidFill>
                  <a:srgbClr val="40817D"/>
                </a:solidFill>
                <a:latin typeface="Aptos" panose="020B0004020202020204" pitchFamily="34" charset="0"/>
              </a:rPr>
              <a:t>.</a:t>
            </a:r>
          </a:p>
          <a:p>
            <a:pPr marL="266700" lvl="1" indent="0">
              <a:lnSpc>
                <a:spcPct val="100000"/>
              </a:lnSpc>
              <a:spcBef>
                <a:spcPts val="700"/>
              </a:spcBef>
              <a:buSzPts val="2300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245" name="Google Shape;245;p15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Resistenze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51" name="Google Shape;251;p16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3359" lvl="0" indent="-213359">
              <a:lnSpc>
                <a:spcPct val="100000"/>
              </a:lnSpc>
              <a:spcBef>
                <a:spcPts val="0"/>
              </a:spcBef>
              <a:buSzPts val="2300"/>
              <a:buFont typeface="Arial"/>
              <a:buChar char="•"/>
            </a:pPr>
            <a:r>
              <a:rPr lang="en-US" dirty="0" err="1">
                <a:latin typeface="Aptos" panose="020B0004020202020204" pitchFamily="34" charset="0"/>
              </a:rPr>
              <a:t>Chiarite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gli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elementi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comuni</a:t>
            </a:r>
            <a:r>
              <a:rPr lang="en-US" dirty="0">
                <a:latin typeface="Aptos" panose="020B0004020202020204" pitchFamily="34" charset="0"/>
              </a:rPr>
              <a:t> e le </a:t>
            </a:r>
            <a:r>
              <a:rPr lang="en-US" dirty="0" err="1">
                <a:latin typeface="Aptos" panose="020B0004020202020204" pitchFamily="34" charset="0"/>
              </a:rPr>
              <a:t>definizioni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dei</a:t>
            </a:r>
            <a:r>
              <a:rPr lang="en-US" dirty="0">
                <a:latin typeface="Aptos" panose="020B0004020202020204" pitchFamily="34" charset="0"/>
              </a:rPr>
              <a:t> termini.</a:t>
            </a:r>
          </a:p>
          <a:p>
            <a:pPr marL="213359" lvl="0" indent="-213359">
              <a:lnSpc>
                <a:spcPct val="100000"/>
              </a:lnSpc>
              <a:spcBef>
                <a:spcPts val="0"/>
              </a:spcBef>
              <a:buSzPts val="2300"/>
              <a:buFont typeface="Arial"/>
              <a:buChar char="•"/>
            </a:pPr>
            <a:r>
              <a:rPr lang="en-US" dirty="0">
                <a:latin typeface="Aptos" panose="020B0004020202020204" pitchFamily="34" charset="0"/>
              </a:rPr>
              <a:t>Seguite le </a:t>
            </a:r>
            <a:r>
              <a:rPr lang="en-US" dirty="0" err="1">
                <a:latin typeface="Aptos" panose="020B0004020202020204" pitchFamily="34" charset="0"/>
              </a:rPr>
              <a:t>regole di una buona comunicazione</a:t>
            </a:r>
            <a:r>
              <a:rPr lang="en-US" dirty="0">
                <a:latin typeface="Aptos" panose="020B0004020202020204" pitchFamily="34" charset="0"/>
              </a:rPr>
              <a:t>: </a:t>
            </a:r>
            <a:r>
              <a:rPr lang="en-US" dirty="0" err="1">
                <a:latin typeface="Aptos" panose="020B0004020202020204" pitchFamily="34" charset="0"/>
              </a:rPr>
              <a:t>siate rispettosi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ascoltate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attivamente</a:t>
            </a:r>
            <a:r>
              <a:rPr lang="en-US" dirty="0">
                <a:latin typeface="Aptos" panose="020B0004020202020204" pitchFamily="34" charset="0"/>
              </a:rPr>
              <a:t>, lasciate </a:t>
            </a:r>
            <a:r>
              <a:rPr lang="en-US" dirty="0" err="1">
                <a:latin typeface="Aptos" panose="020B0004020202020204" pitchFamily="34" charset="0"/>
              </a:rPr>
              <a:t>parlare gli altri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marL="213359" lvl="0" indent="-213359">
              <a:lnSpc>
                <a:spcPct val="100000"/>
              </a:lnSpc>
              <a:spcBef>
                <a:spcPts val="0"/>
              </a:spcBef>
              <a:buSzPts val="2300"/>
              <a:buFont typeface="Arial"/>
              <a:buChar char="•"/>
            </a:pPr>
            <a:r>
              <a:rPr lang="en-US" dirty="0" err="1">
                <a:latin typeface="Aptos" panose="020B0004020202020204" pitchFamily="34" charset="0"/>
              </a:rPr>
              <a:t>Mantenete</a:t>
            </a:r>
            <a:r>
              <a:rPr lang="en-US" dirty="0">
                <a:latin typeface="Aptos" panose="020B0004020202020204" pitchFamily="34" charset="0"/>
              </a:rPr>
              <a:t> un </a:t>
            </a:r>
            <a:r>
              <a:rPr lang="en-US" dirty="0" err="1">
                <a:latin typeface="Aptos" panose="020B0004020202020204" pitchFamily="34" charset="0"/>
              </a:rPr>
              <a:t>atteggiamento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etico-pedagogico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marL="213359" lvl="0" indent="-213359">
              <a:lnSpc>
                <a:spcPct val="100000"/>
              </a:lnSpc>
              <a:spcBef>
                <a:spcPts val="0"/>
              </a:spcBef>
              <a:buSzPts val="2300"/>
              <a:buFont typeface="Arial"/>
              <a:buChar char="•"/>
            </a:pPr>
            <a:r>
              <a:rPr lang="en-US" dirty="0" err="1">
                <a:latin typeface="Aptos" panose="020B0004020202020204" pitchFamily="34" charset="0"/>
              </a:rPr>
              <a:t>Preparatevi</a:t>
            </a:r>
            <a:r>
              <a:rPr lang="en-US" dirty="0">
                <a:latin typeface="Aptos" panose="020B0004020202020204" pitchFamily="34" charset="0"/>
              </a:rPr>
              <a:t> alle </a:t>
            </a:r>
            <a:r>
              <a:rPr lang="en-US" dirty="0" err="1">
                <a:latin typeface="Aptos" panose="020B0004020202020204" pitchFamily="34" charset="0"/>
              </a:rPr>
              <a:t>discussioni</a:t>
            </a:r>
            <a:r>
              <a:rPr lang="en-US" dirty="0">
                <a:latin typeface="Aptos" panose="020B0004020202020204" pitchFamily="34" charset="0"/>
              </a:rPr>
              <a:t> con </a:t>
            </a:r>
            <a:r>
              <a:rPr lang="en-US" dirty="0" err="1">
                <a:latin typeface="Aptos" panose="020B0004020202020204" pitchFamily="34" charset="0"/>
              </a:rPr>
              <a:t>dati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sulla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sostenibilità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ecologica</a:t>
            </a:r>
            <a:r>
              <a:rPr lang="en-US" dirty="0">
                <a:latin typeface="Aptos" panose="020B0004020202020204" pitchFamily="34" charset="0"/>
              </a:rPr>
              <a:t> e </a:t>
            </a:r>
            <a:r>
              <a:rPr lang="en-US" dirty="0" err="1">
                <a:latin typeface="Aptos" panose="020B0004020202020204" pitchFamily="34" charset="0"/>
              </a:rPr>
              <a:t>sociale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marL="213359" lvl="0" indent="-213359">
              <a:lnSpc>
                <a:spcPct val="100000"/>
              </a:lnSpc>
              <a:spcBef>
                <a:spcPts val="0"/>
              </a:spcBef>
              <a:buSzPts val="2300"/>
              <a:buFont typeface="Arial"/>
              <a:buChar char="•"/>
            </a:pPr>
            <a:r>
              <a:rPr lang="en-US" dirty="0" err="1">
                <a:latin typeface="Aptos" panose="020B0004020202020204" pitchFamily="34" charset="0"/>
              </a:rPr>
              <a:t>Preparatevi</a:t>
            </a:r>
            <a:r>
              <a:rPr lang="en-US" dirty="0">
                <a:latin typeface="Aptos" panose="020B0004020202020204" pitchFamily="34" charset="0"/>
              </a:rPr>
              <a:t> ad </a:t>
            </a:r>
            <a:r>
              <a:rPr lang="en-US" dirty="0" err="1">
                <a:latin typeface="Aptos" panose="020B0004020202020204" pitchFamily="34" charset="0"/>
              </a:rPr>
              <a:t>affrontare</a:t>
            </a:r>
            <a:r>
              <a:rPr lang="en-US" dirty="0">
                <a:latin typeface="Aptos" panose="020B0004020202020204" pitchFamily="34" charset="0"/>
              </a:rPr>
              <a:t> le </a:t>
            </a:r>
            <a:r>
              <a:rPr lang="en-US" dirty="0" err="1">
                <a:latin typeface="Aptos" panose="020B0004020202020204" pitchFamily="34" charset="0"/>
              </a:rPr>
              <a:t>strategie</a:t>
            </a:r>
            <a:r>
              <a:rPr lang="en-US" dirty="0">
                <a:latin typeface="Aptos" panose="020B0004020202020204" pitchFamily="34" charset="0"/>
              </a:rPr>
              <a:t> di </a:t>
            </a:r>
            <a:r>
              <a:rPr lang="en-US" dirty="0" err="1">
                <a:latin typeface="Aptos" panose="020B0004020202020204" pitchFamily="34" charset="0"/>
              </a:rPr>
              <a:t>disinformazione</a:t>
            </a:r>
            <a:r>
              <a:rPr lang="en-US" dirty="0">
                <a:latin typeface="Aptos" panose="020B0004020202020204" pitchFamily="34" charset="0"/>
              </a:rPr>
              <a:t>.</a:t>
            </a:r>
            <a:endParaRPr sz="1800" dirty="0">
              <a:latin typeface="Aptos" panose="020B0004020202020204" pitchFamily="34" charset="0"/>
            </a:endParaRPr>
          </a:p>
        </p:txBody>
      </p:sp>
      <p:sp>
        <p:nvSpPr>
          <p:cNvPr id="252" name="Google Shape;252;p16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>
            <a:spLocks noGrp="1"/>
          </p:cNvSpPr>
          <p:nvPr>
            <p:ph type="title"/>
          </p:nvPr>
        </p:nvSpPr>
        <p:spPr>
          <a:xfrm>
            <a:off x="575309" y="451240"/>
            <a:ext cx="3739771" cy="235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Play"/>
              <a:buNone/>
            </a:pPr>
            <a:r>
              <a:rPr lang="en-US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Strategie </a:t>
            </a:r>
            <a:r>
              <a:rPr lang="en-US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di </a:t>
            </a:r>
            <a:r>
              <a:rPr lang="en-US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disinformazione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58" name="Google Shape;258;p17"/>
          <p:cNvSpPr txBox="1">
            <a:spLocks noGrp="1"/>
          </p:cNvSpPr>
          <p:nvPr>
            <p:ph type="body" idx="1"/>
          </p:nvPr>
        </p:nvSpPr>
        <p:spPr>
          <a:xfrm>
            <a:off x="1675803" y="3665808"/>
            <a:ext cx="3338603" cy="299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535353"/>
                </a:solidFill>
              </a:rPr>
              <a:t>www.klimafakten.de</a:t>
            </a:r>
            <a:endParaRPr/>
          </a:p>
        </p:txBody>
      </p:sp>
      <p:pic>
        <p:nvPicPr>
          <p:cNvPr id="259" name="Google Shape;259;p17" descr="fliccdisinformation101jpg-2000px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573" b="5572"/>
          <a:stretch/>
        </p:blipFill>
        <p:spPr>
          <a:xfrm>
            <a:off x="5142490" y="194468"/>
            <a:ext cx="5148900" cy="6469025"/>
          </a:xfrm>
          <a:prstGeom prst="rect">
            <a:avLst/>
          </a:prstGeom>
          <a:noFill/>
          <a:ln w="25400" cap="flat" cmpd="sng">
            <a:solidFill>
              <a:srgbClr val="02464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0" name="Google Shape;260;p17"/>
          <p:cNvSpPr/>
          <p:nvPr/>
        </p:nvSpPr>
        <p:spPr>
          <a:xfrm>
            <a:off x="6490947" y="4765785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9141317" y="2279294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7"/>
          <p:cNvSpPr/>
          <p:nvPr/>
        </p:nvSpPr>
        <p:spPr>
          <a:xfrm>
            <a:off x="8214365" y="772996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9141317" y="1223598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6360460" y="1532582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body" idx="1"/>
          </p:nvPr>
        </p:nvSpPr>
        <p:spPr>
          <a:xfrm>
            <a:off x="1366520" y="24550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09092" lvl="0" indent="-209092">
              <a:lnSpc>
                <a:spcPct val="100000"/>
              </a:lnSpc>
              <a:spcBef>
                <a:spcPts val="0"/>
              </a:spcBef>
              <a:buSzPts val="2254"/>
              <a:buFont typeface="Arial"/>
              <a:buChar char="•"/>
            </a:pPr>
            <a:r>
              <a:rPr lang="en-US" dirty="0">
                <a:latin typeface="Aptos" panose="020B0004020202020204" pitchFamily="34" charset="0"/>
              </a:rPr>
              <a:t>Accettate il </a:t>
            </a:r>
            <a:r>
              <a:rPr lang="en-US" dirty="0" err="1">
                <a:latin typeface="Aptos" panose="020B0004020202020204" pitchFamily="34" charset="0"/>
              </a:rPr>
              <a:t>fatto che i partecipanti con opinioni ben radicate raramente possono essere convinti completamente </a:t>
            </a:r>
            <a:r>
              <a:rPr lang="en-US" dirty="0">
                <a:latin typeface="Aptos" panose="020B0004020202020204" pitchFamily="34" charset="0"/>
              </a:rPr>
              <a:t>e </a:t>
            </a:r>
            <a:r>
              <a:rPr lang="en-US" dirty="0" err="1">
                <a:latin typeface="Aptos" panose="020B0004020202020204" pitchFamily="34" charset="0"/>
              </a:rPr>
              <a:t>concentratevi invece </a:t>
            </a:r>
            <a:r>
              <a:rPr lang="en-US" dirty="0">
                <a:latin typeface="Aptos" panose="020B0004020202020204" pitchFamily="34" charset="0"/>
              </a:rPr>
              <a:t>sugli </a:t>
            </a:r>
            <a:r>
              <a:rPr lang="en-US" dirty="0" err="1">
                <a:latin typeface="Aptos" panose="020B0004020202020204" pitchFamily="34" charset="0"/>
              </a:rPr>
              <a:t>altri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partecipanti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marL="209092" lvl="0" indent="-209092">
              <a:lnSpc>
                <a:spcPct val="100000"/>
              </a:lnSpc>
              <a:spcBef>
                <a:spcPts val="0"/>
              </a:spcBef>
              <a:buSzPts val="2254"/>
              <a:buFont typeface="Arial"/>
              <a:buChar char="•"/>
            </a:pPr>
            <a:r>
              <a:rPr lang="en-US" dirty="0">
                <a:latin typeface="Aptos" panose="020B0004020202020204" pitchFamily="34" charset="0"/>
              </a:rPr>
              <a:t>Ponete </a:t>
            </a:r>
            <a:r>
              <a:rPr lang="en-US" dirty="0" err="1">
                <a:latin typeface="Aptos" panose="020B0004020202020204" pitchFamily="34" charset="0"/>
              </a:rPr>
              <a:t>domande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anziché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esprimere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giudizi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marL="209092" lvl="0" indent="-209092">
              <a:lnSpc>
                <a:spcPct val="100000"/>
              </a:lnSpc>
              <a:spcBef>
                <a:spcPts val="0"/>
              </a:spcBef>
              <a:buSzPts val="2254"/>
              <a:buFont typeface="Arial"/>
              <a:buChar char="•"/>
            </a:pPr>
            <a:r>
              <a:rPr lang="en-US" dirty="0" err="1">
                <a:latin typeface="Aptos" panose="020B0004020202020204" pitchFamily="34" charset="0"/>
              </a:rPr>
              <a:t>Identificate </a:t>
            </a:r>
            <a:r>
              <a:rPr lang="en-US" dirty="0">
                <a:latin typeface="Aptos" panose="020B0004020202020204" pitchFamily="34" charset="0"/>
              </a:rPr>
              <a:t>e </a:t>
            </a:r>
            <a:r>
              <a:rPr lang="en-US" dirty="0" err="1">
                <a:latin typeface="Aptos" panose="020B0004020202020204" pitchFamily="34" charset="0"/>
              </a:rPr>
              <a:t>riconoscete </a:t>
            </a:r>
            <a:r>
              <a:rPr lang="en-US" dirty="0">
                <a:latin typeface="Aptos" panose="020B0004020202020204" pitchFamily="34" charset="0"/>
              </a:rPr>
              <a:t>le</a:t>
            </a:r>
            <a:r>
              <a:rPr lang="en-US" dirty="0" err="1">
                <a:latin typeface="Aptos" panose="020B0004020202020204" pitchFamily="34" charset="0"/>
              </a:rPr>
              <a:t> emozioni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marL="209092" lvl="0" indent="-209092">
              <a:lnSpc>
                <a:spcPct val="100000"/>
              </a:lnSpc>
              <a:spcBef>
                <a:spcPts val="0"/>
              </a:spcBef>
              <a:buSzPts val="2254"/>
              <a:buFont typeface="Arial"/>
              <a:buChar char="•"/>
            </a:pPr>
            <a:r>
              <a:rPr lang="en-US" dirty="0" err="1">
                <a:latin typeface="Aptos" panose="020B0004020202020204" pitchFamily="34" charset="0"/>
              </a:rPr>
              <a:t>Chiedete alternative</a:t>
            </a:r>
            <a:r>
              <a:rPr lang="en-US" dirty="0">
                <a:latin typeface="Aptos" panose="020B0004020202020204" pitchFamily="34" charset="0"/>
              </a:rPr>
              <a:t>. Questo </a:t>
            </a:r>
            <a:r>
              <a:rPr lang="en-US" dirty="0" err="1">
                <a:latin typeface="Aptos" panose="020B0004020202020204" pitchFamily="34" charset="0"/>
              </a:rPr>
              <a:t>sposta</a:t>
            </a:r>
            <a:r>
              <a:rPr lang="en-US" dirty="0">
                <a:latin typeface="Aptos" panose="020B0004020202020204" pitchFamily="34" charset="0"/>
              </a:rPr>
              <a:t> 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en-US" dirty="0" err="1">
                <a:latin typeface="Aptos" panose="020B0004020202020204" pitchFamily="34" charset="0"/>
              </a:rPr>
              <a:t>attenzione</a:t>
            </a:r>
            <a:r>
              <a:rPr lang="en-US" dirty="0">
                <a:latin typeface="Aptos" panose="020B0004020202020204" pitchFamily="34" charset="0"/>
              </a:rPr>
              <a:t> in </a:t>
            </a:r>
            <a:r>
              <a:rPr lang="en-US" dirty="0" err="1">
                <a:latin typeface="Aptos" panose="020B0004020202020204" pitchFamily="34" charset="0"/>
              </a:rPr>
              <a:t>avanti</a:t>
            </a:r>
            <a:r>
              <a:rPr lang="en-US" dirty="0">
                <a:latin typeface="Aptos" panose="020B0004020202020204" pitchFamily="34" charset="0"/>
              </a:rPr>
              <a:t> e porta la </a:t>
            </a:r>
            <a:r>
              <a:rPr lang="en-US" dirty="0" err="1">
                <a:latin typeface="Aptos" panose="020B0004020202020204" pitchFamily="34" charset="0"/>
              </a:rPr>
              <a:t>discussione</a:t>
            </a:r>
            <a:r>
              <a:rPr lang="en-US" dirty="0">
                <a:latin typeface="Aptos" panose="020B0004020202020204" pitchFamily="34" charset="0"/>
              </a:rPr>
              <a:t> verso </a:t>
            </a:r>
            <a:r>
              <a:rPr lang="en-US" dirty="0" err="1">
                <a:latin typeface="Aptos" panose="020B0004020202020204" pitchFamily="34" charset="0"/>
              </a:rPr>
              <a:t>possibili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soluzioni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marL="209092" lvl="0" indent="-209092">
              <a:lnSpc>
                <a:spcPct val="100000"/>
              </a:lnSpc>
              <a:spcBef>
                <a:spcPts val="0"/>
              </a:spcBef>
              <a:buSzPts val="2254"/>
              <a:buFont typeface="Arial"/>
              <a:buChar char="•"/>
            </a:pPr>
            <a:r>
              <a:rPr lang="en-US" dirty="0">
                <a:latin typeface="Aptos" panose="020B0004020202020204" pitchFamily="34" charset="0"/>
              </a:rPr>
              <a:t>Concedete tempo per </a:t>
            </a:r>
            <a:r>
              <a:rPr lang="en-US" dirty="0" err="1">
                <a:latin typeface="Aptos" panose="020B0004020202020204" pitchFamily="34" charset="0"/>
              </a:rPr>
              <a:t>riflettere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interrompete</a:t>
            </a:r>
            <a:r>
              <a:rPr lang="en-US" dirty="0">
                <a:latin typeface="Aptos" panose="020B0004020202020204" pitchFamily="34" charset="0"/>
              </a:rPr>
              <a:t> la </a:t>
            </a:r>
            <a:r>
              <a:rPr lang="en-US" dirty="0" err="1">
                <a:latin typeface="Aptos" panose="020B0004020202020204" pitchFamily="34" charset="0"/>
              </a:rPr>
              <a:t>discussione</a:t>
            </a:r>
            <a:r>
              <a:rPr lang="en-US" dirty="0">
                <a:latin typeface="Aptos" panose="020B0004020202020204" pitchFamily="34" charset="0"/>
              </a:rPr>
              <a:t> e proseguite o concludete con un </a:t>
            </a:r>
            <a:r>
              <a:rPr lang="en-US" dirty="0" err="1">
                <a:latin typeface="Aptos" panose="020B0004020202020204" pitchFamily="34" charset="0"/>
              </a:rPr>
              <a:t>compito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scritto</a:t>
            </a:r>
            <a:r>
              <a:rPr lang="en-US" dirty="0">
                <a:latin typeface="Aptos" panose="020B0004020202020204" pitchFamily="34" charset="0"/>
              </a:rPr>
              <a:t> o </a:t>
            </a:r>
            <a:r>
              <a:rPr lang="en-US" dirty="0" err="1">
                <a:latin typeface="Aptos" panose="020B0004020202020204" pitchFamily="34" charset="0"/>
              </a:rPr>
              <a:t>una</a:t>
            </a:r>
            <a:r>
              <a:rPr lang="en-US" dirty="0">
                <a:latin typeface="Aptos" panose="020B0004020202020204" pitchFamily="34" charset="0"/>
              </a:rPr>
              <a:t> fase di </a:t>
            </a:r>
            <a:r>
              <a:rPr lang="en-US" dirty="0" err="1">
                <a:latin typeface="Aptos" panose="020B0004020202020204" pitchFamily="34" charset="0"/>
              </a:rPr>
              <a:t>riflessione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marL="209092" lvl="0" indent="-209092">
              <a:lnSpc>
                <a:spcPct val="100000"/>
              </a:lnSpc>
              <a:spcBef>
                <a:spcPts val="0"/>
              </a:spcBef>
              <a:buSzPts val="2254"/>
              <a:buFont typeface="Arial"/>
              <a:buChar char="•"/>
            </a:pPr>
            <a:r>
              <a:rPr lang="en-US" dirty="0" err="1">
                <a:latin typeface="Aptos" panose="020B0004020202020204" pitchFamily="34" charset="0"/>
              </a:rPr>
              <a:t>Consentite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il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posizionamento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autonomo</a:t>
            </a:r>
            <a:r>
              <a:rPr lang="en-US" dirty="0">
                <a:latin typeface="Aptos" panose="020B0004020202020204" pitchFamily="34" charset="0"/>
              </a:rPr>
              <a:t>, ma non </a:t>
            </a:r>
            <a:r>
              <a:rPr lang="en-US" dirty="0" err="1">
                <a:latin typeface="Aptos" panose="020B0004020202020204" pitchFamily="34" charset="0"/>
              </a:rPr>
              <a:t>forzatelo</a:t>
            </a:r>
            <a:r>
              <a:rPr lang="en-US" dirty="0">
                <a:latin typeface="Aptos" panose="020B0004020202020204" pitchFamily="34" charset="0"/>
              </a:rPr>
              <a:t>. </a:t>
            </a:r>
            <a:r>
              <a:rPr lang="en-US" dirty="0" err="1">
                <a:latin typeface="Aptos" panose="020B0004020202020204" pitchFamily="34" charset="0"/>
              </a:rPr>
              <a:t>Alcuni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partecipanti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hanno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bisogno</a:t>
            </a:r>
            <a:r>
              <a:rPr lang="en-US" dirty="0">
                <a:latin typeface="Aptos" panose="020B0004020202020204" pitchFamily="34" charset="0"/>
              </a:rPr>
              <a:t> di tempo.</a:t>
            </a:r>
          </a:p>
          <a:p>
            <a:pPr marL="209092" lvl="0" indent="-209092">
              <a:lnSpc>
                <a:spcPct val="100000"/>
              </a:lnSpc>
              <a:spcBef>
                <a:spcPts val="0"/>
              </a:spcBef>
              <a:buSzPts val="2254"/>
              <a:buFont typeface="Arial"/>
              <a:buChar char="•"/>
            </a:pPr>
            <a:r>
              <a:rPr lang="en-US" dirty="0">
                <a:latin typeface="Aptos" panose="020B0004020202020204" pitchFamily="34" charset="0"/>
              </a:rPr>
              <a:t>Empowerment </a:t>
            </a:r>
            <a:r>
              <a:rPr lang="en-US" dirty="0" err="1">
                <a:latin typeface="Aptos" panose="020B0004020202020204" pitchFamily="34" charset="0"/>
              </a:rPr>
              <a:t>anziché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colpevolizzazione</a:t>
            </a:r>
            <a:r>
              <a:rPr lang="en-US" dirty="0">
                <a:latin typeface="Aptos" panose="020B0004020202020204" pitchFamily="34" charset="0"/>
              </a:rPr>
              <a:t>: </a:t>
            </a:r>
            <a:r>
              <a:rPr lang="en-US" dirty="0" err="1">
                <a:latin typeface="Aptos" panose="020B0004020202020204" pitchFamily="34" charset="0"/>
              </a:rPr>
              <a:t>concentratevi</a:t>
            </a:r>
            <a:r>
              <a:rPr lang="en-US" dirty="0">
                <a:latin typeface="Aptos" panose="020B0004020202020204" pitchFamily="34" charset="0"/>
              </a:rPr>
              <a:t> sulle </a:t>
            </a:r>
            <a:r>
              <a:rPr lang="en-US" dirty="0" err="1">
                <a:latin typeface="Aptos" panose="020B0004020202020204" pitchFamily="34" charset="0"/>
              </a:rPr>
              <a:t>opzioni</a:t>
            </a:r>
            <a:r>
              <a:rPr lang="en-US" dirty="0">
                <a:latin typeface="Aptos" panose="020B0004020202020204" pitchFamily="34" charset="0"/>
              </a:rPr>
              <a:t> operative e </a:t>
            </a:r>
          </a:p>
          <a:p>
            <a:pPr marL="209092" lvl="0" indent="-209092">
              <a:lnSpc>
                <a:spcPct val="100000"/>
              </a:lnSpc>
              <a:spcBef>
                <a:spcPts val="0"/>
              </a:spcBef>
              <a:buSzPts val="2254"/>
              <a:buFont typeface="Arial"/>
              <a:buChar char="•"/>
            </a:pPr>
            <a:r>
              <a:rPr lang="en-US" dirty="0">
                <a:latin typeface="Aptos" panose="020B0004020202020204" pitchFamily="34" charset="0"/>
              </a:rPr>
              <a:t>Sui </a:t>
            </a:r>
            <a:r>
              <a:rPr lang="en-US" dirty="0" err="1">
                <a:latin typeface="Aptos" panose="020B0004020202020204" pitchFamily="34" charset="0"/>
              </a:rPr>
              <a:t>potenziali</a:t>
            </a:r>
            <a:r>
              <a:rPr lang="en-US" dirty="0">
                <a:latin typeface="Aptos" panose="020B0004020202020204" pitchFamily="34" charset="0"/>
              </a:rPr>
              <a:t> di </a:t>
            </a:r>
            <a:r>
              <a:rPr lang="en-US" dirty="0" err="1">
                <a:latin typeface="Aptos" panose="020B0004020202020204" pitchFamily="34" charset="0"/>
              </a:rPr>
              <a:t>cambiamento</a:t>
            </a:r>
            <a:r>
              <a:rPr lang="en-US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71" name="Google Shape;271;p18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Strategie 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per </a:t>
            </a: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una buona discussione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>
            <a:spLocks noGrp="1"/>
          </p:cNvSpPr>
          <p:nvPr>
            <p:ph type="title"/>
          </p:nvPr>
        </p:nvSpPr>
        <p:spPr>
          <a:xfrm>
            <a:off x="594359" y="411477"/>
            <a:ext cx="9019542" cy="329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Play"/>
              <a:buNone/>
            </a:pP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Grazie per l</a:t>
            </a:r>
            <a:r>
              <a:rPr lang="mr-IN" sz="4800" dirty="0">
                <a:latin typeface="Aptos Serif" panose="02020604070405020304" pitchFamily="18" charset="0"/>
              </a:rPr>
              <a:t>’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attenzione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sz="48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78" name="Google Shape;278;p19" descr="Google Shape;2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975" y="4953701"/>
            <a:ext cx="5273751" cy="190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 descr="Ein Bild, das Text, Screenshot, Schrift enthält.&#10;&#10;KI-generierte Inhalte können fehlerhaft sein.">
            <a:hlinkClick r:id="rId4"/>
            <a:extLst>
              <a:ext uri="{FF2B5EF4-FFF2-40B4-BE49-F238E27FC236}">
                <a16:creationId xmlns:a16="http://schemas.microsoft.com/office/drawing/2014/main" id="{343DC9F5-34BD-FAD6-E788-6040B0188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72" y="5171621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body" idx="1"/>
          </p:nvPr>
        </p:nvSpPr>
        <p:spPr>
          <a:xfrm>
            <a:off x="723102" y="2488191"/>
            <a:ext cx="10472119" cy="330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Informazioni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de-DE" sz="2400" dirty="0">
                <a:latin typeface="Aptos" panose="020B0004020202020204" pitchFamily="34" charset="0"/>
                <a:ea typeface="Play"/>
                <a:cs typeface="Arial" panose="020B0604020202020204" pitchFamily="34" charset="0"/>
                <a:sym typeface="Play"/>
              </a:rPr>
              <a:t>di base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+mj-lt"/>
              <a:buAutoNum type="arabicPeriod"/>
            </a:pPr>
            <a:r>
              <a:rPr lang="de-DE" sz="2400" dirty="0" err="1">
                <a:latin typeface="Aptos" panose="020B0004020202020204" pitchFamily="34" charset="0"/>
                <a:ea typeface="Play"/>
                <a:cs typeface="Arial" panose="020B0604020202020204" pitchFamily="34" charset="0"/>
                <a:sym typeface="Play"/>
              </a:rPr>
              <a:t>Principi</a:t>
            </a:r>
            <a:r>
              <a:rPr lang="de-DE" sz="2400" dirty="0">
                <a:latin typeface="Aptos" panose="020B0004020202020204" pitchFamily="34" charset="0"/>
                <a:ea typeface="Play"/>
                <a:cs typeface="Arial" panose="020B0604020202020204" pitchFamily="34" charset="0"/>
                <a:sym typeface="Play"/>
              </a:rPr>
              <a:t> della </a:t>
            </a:r>
            <a:r>
              <a:rPr lang="de-DE" sz="2400" dirty="0" err="1">
                <a:latin typeface="Aptos" panose="020B0004020202020204" pitchFamily="34" charset="0"/>
                <a:ea typeface="Play"/>
                <a:cs typeface="Arial" panose="020B0604020202020204" pitchFamily="34" charset="0"/>
                <a:sym typeface="Play"/>
              </a:rPr>
              <a:t>formazione</a:t>
            </a:r>
            <a:r>
              <a:rPr lang="de-DE" sz="2400" dirty="0">
                <a:latin typeface="Aptos" panose="020B0004020202020204" pitchFamily="34" charset="0"/>
                <a:ea typeface="Play"/>
                <a:cs typeface="Arial" panose="020B0604020202020204" pitchFamily="34" charset="0"/>
                <a:sym typeface="Play"/>
              </a:rPr>
              <a:t> per </a:t>
            </a:r>
            <a:r>
              <a:rPr lang="de-DE" sz="2400" dirty="0" err="1">
                <a:latin typeface="Aptos" panose="020B0004020202020204" pitchFamily="34" charset="0"/>
                <a:ea typeface="Play"/>
                <a:cs typeface="Arial" panose="020B0604020202020204" pitchFamily="34" charset="0"/>
                <a:sym typeface="Play"/>
              </a:rPr>
              <a:t>adulti</a:t>
            </a:r>
            <a:endParaRPr lang="de-DE" sz="2400" dirty="0">
              <a:latin typeface="Aptos" panose="020B0004020202020204" pitchFamily="34" charset="0"/>
              <a:ea typeface="Play"/>
              <a:cs typeface="Arial" panose="020B0604020202020204" pitchFamily="34" charset="0"/>
            </a:endParaRPr>
          </a:p>
          <a:p>
            <a:pPr lvl="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  <a:ea typeface="Play"/>
                <a:cs typeface="Arial" panose="020B0604020202020204" pitchFamily="34" charset="0"/>
                <a:sym typeface="Play"/>
              </a:rPr>
              <a:t>Sfide</a:t>
            </a:r>
            <a:r>
              <a:rPr lang="en-US" sz="2400" dirty="0">
                <a:latin typeface="Aptos" panose="020B0004020202020204" pitchFamily="34" charset="0"/>
                <a:ea typeface="Play"/>
                <a:cs typeface="Arial" panose="020B0604020202020204" pitchFamily="34" charset="0"/>
                <a:sym typeface="Play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Arial" panose="020B0604020202020204" pitchFamily="34" charset="0"/>
              </a:rPr>
              <a:t>frequenti</a:t>
            </a:r>
            <a:r>
              <a:rPr 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Play"/>
                <a:cs typeface="Arial" panose="020B0604020202020204" pitchFamily="34" charset="0"/>
                <a:sym typeface="Play"/>
              </a:rPr>
              <a:t>nella</a:t>
            </a:r>
            <a:r>
              <a:rPr lang="en-US" sz="2400" dirty="0">
                <a:latin typeface="Aptos" panose="020B0004020202020204" pitchFamily="34" charset="0"/>
                <a:ea typeface="Play"/>
                <a:cs typeface="Arial" panose="020B0604020202020204" pitchFamily="34" charset="0"/>
                <a:sym typeface="Play"/>
              </a:rPr>
              <a:t> formazione e come </a:t>
            </a:r>
            <a:r>
              <a:rPr lang="en-US" sz="2400" dirty="0" err="1">
                <a:latin typeface="Aptos" panose="020B0004020202020204" pitchFamily="34" charset="0"/>
                <a:ea typeface="Play"/>
                <a:cs typeface="Arial" panose="020B0604020202020204" pitchFamily="34" charset="0"/>
                <a:sym typeface="Play"/>
              </a:rPr>
              <a:t>affrontarle</a:t>
            </a:r>
            <a:endParaRPr sz="2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Google Shape;131;p2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Contenuto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2" name="Google Shape;132;p2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3">
              <a:buSzPts val="4400"/>
            </a:pP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Informazioni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 di base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9865772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1800"/>
            </a:pPr>
            <a:r>
              <a:rPr lang="en-US" sz="1800" b="1" dirty="0">
                <a:latin typeface="Aptos" panose="020B0004020202020204" pitchFamily="34" charset="0"/>
              </a:rPr>
              <a:t>Il </a:t>
            </a:r>
            <a:r>
              <a:rPr lang="en-US" sz="1800" b="1" dirty="0" err="1">
                <a:latin typeface="Aptos" panose="020B0004020202020204" pitchFamily="34" charset="0"/>
              </a:rPr>
              <a:t>trasferimento</a:t>
            </a:r>
            <a:r>
              <a:rPr lang="en-US" sz="1800" b="1" dirty="0">
                <a:latin typeface="Aptos" panose="020B0004020202020204" pitchFamily="34" charset="0"/>
              </a:rPr>
              <a:t> di </a:t>
            </a:r>
            <a:r>
              <a:rPr lang="en-US" sz="1800" b="1" dirty="0" err="1">
                <a:latin typeface="Aptos" panose="020B0004020202020204" pitchFamily="34" charset="0"/>
              </a:rPr>
              <a:t>conoscenze</a:t>
            </a:r>
            <a:r>
              <a:rPr lang="en-US" sz="1800" b="1" dirty="0">
                <a:latin typeface="Aptos" panose="020B0004020202020204" pitchFamily="34" charset="0"/>
              </a:rPr>
              <a:t> </a:t>
            </a:r>
            <a:r>
              <a:rPr lang="en-US" sz="1800" b="1" dirty="0" err="1">
                <a:latin typeface="Aptos" panose="020B0004020202020204" pitchFamily="34" charset="0"/>
              </a:rPr>
              <a:t>rimane</a:t>
            </a:r>
            <a:r>
              <a:rPr lang="en-US" sz="1800" b="1" dirty="0">
                <a:latin typeface="Aptos" panose="020B0004020202020204" pitchFamily="34" charset="0"/>
              </a:rPr>
              <a:t> l</a:t>
            </a:r>
            <a:r>
              <a:rPr lang="mr-IN" sz="1800" b="1" dirty="0">
                <a:latin typeface="Aptos" panose="020B0004020202020204" pitchFamily="34" charset="0"/>
              </a:rPr>
              <a:t>’</a:t>
            </a:r>
            <a:r>
              <a:rPr lang="en-US" sz="1800" b="1" dirty="0" err="1">
                <a:latin typeface="Aptos" panose="020B0004020202020204" pitchFamily="34" charset="0"/>
              </a:rPr>
              <a:t>approccio</a:t>
            </a:r>
            <a:r>
              <a:rPr lang="en-US" sz="1800" b="1" dirty="0">
                <a:latin typeface="Aptos" panose="020B0004020202020204" pitchFamily="34" charset="0"/>
              </a:rPr>
              <a:t> più </a:t>
            </a:r>
            <a:r>
              <a:rPr lang="en-US" sz="1800" b="1" dirty="0" err="1">
                <a:latin typeface="Aptos" panose="020B0004020202020204" pitchFamily="34" charset="0"/>
              </a:rPr>
              <a:t>comunemente</a:t>
            </a:r>
            <a:r>
              <a:rPr lang="en-US" sz="1800" b="1" dirty="0">
                <a:latin typeface="Aptos" panose="020B0004020202020204" pitchFamily="34" charset="0"/>
              </a:rPr>
              <a:t> </a:t>
            </a:r>
            <a:r>
              <a:rPr lang="en-US" sz="1800" b="1" dirty="0" err="1">
                <a:latin typeface="Aptos" panose="020B0004020202020204" pitchFamily="34" charset="0"/>
              </a:rPr>
              <a:t>utilizzato</a:t>
            </a:r>
            <a:r>
              <a:rPr lang="en-US" sz="1800" b="1" dirty="0">
                <a:latin typeface="Aptos" panose="020B0004020202020204" pitchFamily="34" charset="0"/>
              </a:rPr>
              <a:t> per </a:t>
            </a:r>
            <a:r>
              <a:rPr lang="en-US" sz="1800" b="1" dirty="0" err="1">
                <a:latin typeface="Aptos" panose="020B0004020202020204" pitchFamily="34" charset="0"/>
              </a:rPr>
              <a:t>stimolare</a:t>
            </a:r>
            <a:r>
              <a:rPr lang="en-US" sz="1800" b="1" dirty="0">
                <a:latin typeface="Aptos" panose="020B0004020202020204" pitchFamily="34" charset="0"/>
              </a:rPr>
              <a:t> </a:t>
            </a:r>
            <a:r>
              <a:rPr lang="en-US" sz="1800" b="1" dirty="0" err="1">
                <a:latin typeface="Aptos" panose="020B0004020202020204" pitchFamily="34" charset="0"/>
              </a:rPr>
              <a:t>cambiamenti</a:t>
            </a:r>
            <a:r>
              <a:rPr lang="en-US" sz="1800" b="1" dirty="0">
                <a:latin typeface="Aptos" panose="020B0004020202020204" pitchFamily="34" charset="0"/>
              </a:rPr>
              <a:t> </a:t>
            </a:r>
            <a:r>
              <a:rPr lang="en-US" sz="1800" b="1" dirty="0" err="1">
                <a:latin typeface="Aptos" panose="020B0004020202020204" pitchFamily="34" charset="0"/>
              </a:rPr>
              <a:t>comportamentali</a:t>
            </a:r>
            <a:r>
              <a:rPr lang="en-US" sz="1800" b="1" dirty="0">
                <a:latin typeface="Aptos" panose="020B0004020202020204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SzPts val="1800"/>
            </a:pPr>
            <a:endParaRPr lang="en-US" sz="1800" b="1" dirty="0">
              <a:latin typeface="Aptos" panose="020B0004020202020204" pitchFamily="34" charset="0"/>
            </a:endParaRPr>
          </a:p>
          <a:p>
            <a:pPr marL="285750" lvl="0" indent="-28575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Aptos" panose="020B0004020202020204" pitchFamily="34" charset="0"/>
              </a:rPr>
              <a:t>Conoscenza del problema</a:t>
            </a:r>
            <a:r>
              <a:rPr lang="en-US" sz="1800" dirty="0">
                <a:latin typeface="Aptos" panose="020B0004020202020204" pitchFamily="34" charset="0"/>
              </a:rPr>
              <a:t>: conoscenza </a:t>
            </a:r>
            <a:r>
              <a:rPr lang="en-US" sz="1800" dirty="0" err="1">
                <a:latin typeface="Aptos" panose="020B0004020202020204" pitchFamily="34" charset="0"/>
              </a:rPr>
              <a:t>di argomenti </a:t>
            </a:r>
            <a:r>
              <a:rPr lang="en-US" sz="1800" dirty="0">
                <a:latin typeface="Aptos" panose="020B0004020202020204" pitchFamily="34" charset="0"/>
              </a:rPr>
              <a:t>quali, ad esempio, </a:t>
            </a:r>
            <a:r>
              <a:rPr lang="en-US" sz="1800" dirty="0" err="1">
                <a:latin typeface="Aptos" panose="020B0004020202020204" pitchFamily="34" charset="0"/>
              </a:rPr>
              <a:t>problemi ambientali</a:t>
            </a:r>
            <a:r>
              <a:rPr lang="en-US" sz="1800" dirty="0">
                <a:latin typeface="Aptos" panose="020B0004020202020204" pitchFamily="34" charset="0"/>
              </a:rPr>
              <a:t>, </a:t>
            </a:r>
            <a:r>
              <a:rPr lang="en-US" sz="1800" dirty="0" err="1">
                <a:latin typeface="Aptos" panose="020B0004020202020204" pitchFamily="34" charset="0"/>
              </a:rPr>
              <a:t>impatto sociale</a:t>
            </a:r>
            <a:endParaRPr lang="en-US" sz="1800" dirty="0">
              <a:latin typeface="Aptos" panose="020B0004020202020204" pitchFamily="34" charset="0"/>
            </a:endParaRPr>
          </a:p>
          <a:p>
            <a:pPr marL="285750" lvl="0" indent="-28575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Aptos" panose="020B0004020202020204" pitchFamily="34" charset="0"/>
              </a:rPr>
              <a:t>Conoscenza operativa</a:t>
            </a:r>
            <a:r>
              <a:rPr lang="en-US" sz="1800" dirty="0">
                <a:latin typeface="Aptos" panose="020B0004020202020204" pitchFamily="34" charset="0"/>
              </a:rPr>
              <a:t>: conoscenza </a:t>
            </a:r>
            <a:r>
              <a:rPr lang="en-US" sz="1800" dirty="0" err="1">
                <a:latin typeface="Aptos" panose="020B0004020202020204" pitchFamily="34" charset="0"/>
              </a:rPr>
              <a:t>di comportamenti utili</a:t>
            </a:r>
            <a:endParaRPr sz="1800" dirty="0">
              <a:latin typeface="Aptos" panose="020B0004020202020204" pitchFamily="34" charset="0"/>
            </a:endParaRPr>
          </a:p>
          <a:p>
            <a:pPr marL="0" lvl="0" indent="0">
              <a:spcBef>
                <a:spcPts val="1600"/>
              </a:spcBef>
              <a:buClr>
                <a:srgbClr val="40817D"/>
              </a:buClr>
              <a:buSzPts val="1800"/>
            </a:pPr>
            <a:endParaRPr lang="en-US" sz="1800" b="1" dirty="0">
              <a:solidFill>
                <a:srgbClr val="40817D"/>
              </a:solidFill>
              <a:latin typeface="Aptos" panose="020B0004020202020204" pitchFamily="34" charset="0"/>
            </a:endParaRPr>
          </a:p>
          <a:p>
            <a:pPr marL="0" lvl="0" indent="0">
              <a:spcBef>
                <a:spcPts val="1600"/>
              </a:spcBef>
              <a:buClr>
                <a:srgbClr val="40817D"/>
              </a:buClr>
              <a:buSzPts val="1800"/>
            </a:pPr>
            <a:r>
              <a:rPr lang="en-US" sz="1800" b="1" dirty="0">
                <a:solidFill>
                  <a:srgbClr val="40817D"/>
                </a:solidFill>
                <a:latin typeface="Aptos" panose="020B0004020202020204" pitchFamily="34" charset="0"/>
              </a:rPr>
              <a:t>La conoscenza </a:t>
            </a:r>
            <a:r>
              <a:rPr lang="en-US" sz="1800" b="1" dirty="0" err="1">
                <a:solidFill>
                  <a:srgbClr val="40817D"/>
                </a:solidFill>
                <a:latin typeface="Aptos" panose="020B0004020202020204" pitchFamily="34" charset="0"/>
              </a:rPr>
              <a:t>come base </a:t>
            </a:r>
            <a:r>
              <a:rPr lang="en-US" sz="1800" b="1" dirty="0">
                <a:solidFill>
                  <a:srgbClr val="40817D"/>
                </a:solidFill>
                <a:latin typeface="Aptos" panose="020B0004020202020204" pitchFamily="34" charset="0"/>
              </a:rPr>
              <a:t>per </a:t>
            </a:r>
            <a:r>
              <a:rPr lang="en-US" sz="1800" b="1" dirty="0" err="1">
                <a:solidFill>
                  <a:srgbClr val="40817D"/>
                </a:solidFill>
                <a:latin typeface="Aptos" panose="020B0004020202020204" pitchFamily="34" charset="0"/>
              </a:rPr>
              <a:t>giustificare </a:t>
            </a:r>
            <a:r>
              <a:rPr lang="en-US" sz="1800" b="1" dirty="0">
                <a:solidFill>
                  <a:srgbClr val="40817D"/>
                </a:solidFill>
                <a:latin typeface="Aptos" panose="020B0004020202020204" pitchFamily="34" charset="0"/>
              </a:rPr>
              <a:t>la </a:t>
            </a:r>
            <a:r>
              <a:rPr lang="en-US" sz="1800" b="1" dirty="0" err="1">
                <a:solidFill>
                  <a:srgbClr val="40817D"/>
                </a:solidFill>
                <a:latin typeface="Aptos" panose="020B0004020202020204" pitchFamily="34" charset="0"/>
              </a:rPr>
              <a:t>necessità </a:t>
            </a:r>
            <a:r>
              <a:rPr lang="en-US" sz="1800" b="1" dirty="0">
                <a:solidFill>
                  <a:srgbClr val="40817D"/>
                </a:solidFill>
                <a:latin typeface="Aptos" panose="020B0004020202020204" pitchFamily="34" charset="0"/>
              </a:rPr>
              <a:t>di </a:t>
            </a:r>
            <a:r>
              <a:rPr lang="en-US" sz="1800" b="1" dirty="0" err="1">
                <a:solidFill>
                  <a:srgbClr val="40817D"/>
                </a:solidFill>
                <a:latin typeface="Aptos" panose="020B0004020202020204" pitchFamily="34" charset="0"/>
              </a:rPr>
              <a:t>cambiamenti comportamentali</a:t>
            </a:r>
            <a:r>
              <a:rPr lang="en-US" sz="1800" b="1" dirty="0">
                <a:solidFill>
                  <a:srgbClr val="40817D"/>
                </a:solidFill>
                <a:latin typeface="Aptos" panose="020B0004020202020204" pitchFamily="34" charset="0"/>
              </a:rPr>
              <a:t>.</a:t>
            </a:r>
          </a:p>
          <a:p>
            <a:pPr marL="0" lvl="0" indent="0">
              <a:spcBef>
                <a:spcPts val="1600"/>
              </a:spcBef>
              <a:buClr>
                <a:srgbClr val="40817D"/>
              </a:buClr>
              <a:buSzPts val="1800"/>
            </a:pPr>
            <a:endParaRPr sz="1800" dirty="0">
              <a:latin typeface="Aptos" panose="020B0004020202020204" pitchFamily="34" charset="0"/>
            </a:endParaRPr>
          </a:p>
          <a:p>
            <a:pPr marL="0" lvl="0" indent="0">
              <a:spcBef>
                <a:spcPts val="1600"/>
              </a:spcBef>
              <a:buClr>
                <a:srgbClr val="829C21"/>
              </a:buClr>
              <a:buSzPts val="1800"/>
            </a:pPr>
            <a:r>
              <a:rPr lang="en-US" sz="1800" b="1" dirty="0">
                <a:solidFill>
                  <a:srgbClr val="829C21"/>
                </a:solidFill>
                <a:latin typeface="Aptos" panose="020B0004020202020204" pitchFamily="34" charset="0"/>
              </a:rPr>
              <a:t>MA</a:t>
            </a:r>
            <a:r>
              <a:rPr lang="en-US" sz="1800" b="0" dirty="0">
                <a:latin typeface="Aptos" panose="020B0004020202020204" pitchFamily="34" charset="0"/>
              </a:rPr>
              <a:t>: </a:t>
            </a:r>
            <a:r>
              <a:rPr lang="en-US" sz="1800" dirty="0">
                <a:latin typeface="Aptos" panose="020B0004020202020204" pitchFamily="34" charset="0"/>
              </a:rPr>
              <a:t>il </a:t>
            </a:r>
            <a:r>
              <a:rPr lang="en-US" sz="1800" dirty="0" err="1">
                <a:latin typeface="Aptos" panose="020B0004020202020204" pitchFamily="34" charset="0"/>
              </a:rPr>
              <a:t>legame tra </a:t>
            </a:r>
            <a:r>
              <a:rPr lang="en-US" sz="1800" dirty="0">
                <a:latin typeface="Aptos" panose="020B0004020202020204" pitchFamily="34" charset="0"/>
              </a:rPr>
              <a:t>conoscenza e </a:t>
            </a:r>
            <a:r>
              <a:rPr lang="en-US" sz="1800" dirty="0" err="1">
                <a:latin typeface="Aptos" panose="020B0004020202020204" pitchFamily="34" charset="0"/>
              </a:rPr>
              <a:t>azione è piuttosto debole</a:t>
            </a:r>
            <a:r>
              <a:rPr lang="en-US" sz="1800" dirty="0">
                <a:latin typeface="Aptos" panose="020B0004020202020204" pitchFamily="34" charset="0"/>
              </a:rPr>
              <a:t>: </a:t>
            </a:r>
            <a:r>
              <a:rPr lang="en-US" sz="1800" b="1" dirty="0">
                <a:latin typeface="Aptos" panose="020B0004020202020204" pitchFamily="34" charset="0"/>
              </a:rPr>
              <a:t>la conoscenza </a:t>
            </a:r>
            <a:r>
              <a:rPr lang="en-US" sz="1800" b="1" dirty="0" err="1">
                <a:latin typeface="Aptos" panose="020B0004020202020204" pitchFamily="34" charset="0"/>
              </a:rPr>
              <a:t>da sola </a:t>
            </a:r>
            <a:r>
              <a:rPr lang="en-US" sz="1800" b="1" dirty="0">
                <a:latin typeface="Aptos" panose="020B0004020202020204" pitchFamily="34" charset="0"/>
              </a:rPr>
              <a:t>non </a:t>
            </a:r>
            <a:r>
              <a:rPr lang="en-US" sz="1800" b="1" dirty="0" err="1">
                <a:latin typeface="Aptos" panose="020B0004020202020204" pitchFamily="34" charset="0"/>
              </a:rPr>
              <a:t>è sufficiente </a:t>
            </a:r>
            <a:r>
              <a:rPr lang="en-US" sz="1800" b="1" dirty="0">
                <a:latin typeface="Aptos" panose="020B0004020202020204" pitchFamily="34" charset="0"/>
              </a:rPr>
              <a:t>per </a:t>
            </a:r>
            <a:r>
              <a:rPr lang="en-US" sz="1800" b="1" dirty="0" err="1">
                <a:latin typeface="Aptos" panose="020B0004020202020204" pitchFamily="34" charset="0"/>
              </a:rPr>
              <a:t>ottenere un cambiamento comportamentale</a:t>
            </a:r>
            <a:r>
              <a:rPr lang="en-US" sz="1800" b="1" dirty="0">
                <a:latin typeface="Aptos" panose="020B0004020202020204" pitchFamily="34" charset="0"/>
              </a:rPr>
              <a:t>!</a:t>
            </a:r>
            <a:endParaRPr sz="1800" b="1" dirty="0">
              <a:latin typeface="Aptos" panose="020B0004020202020204" pitchFamily="34" charset="0"/>
            </a:endParaRPr>
          </a:p>
        </p:txBody>
      </p:sp>
      <p:sp>
        <p:nvSpPr>
          <p:cNvPr id="139" name="Google Shape;139;p3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La </a:t>
            </a:r>
            <a:r>
              <a:rPr lang="en-US" dirty="0" err="1">
                <a:latin typeface="Aptos" panose="020B0004020202020204" pitchFamily="34" charset="0"/>
              </a:rPr>
              <a:t>trasmissione</a:t>
            </a:r>
            <a:r>
              <a:rPr lang="en-US" dirty="0">
                <a:latin typeface="Aptos" panose="020B0004020202020204" pitchFamily="34" charset="0"/>
              </a:rPr>
              <a:t> di </a:t>
            </a:r>
            <a:r>
              <a:rPr lang="en-US" dirty="0" err="1">
                <a:latin typeface="Aptos" panose="020B0004020202020204" pitchFamily="34" charset="0"/>
              </a:rPr>
              <a:t>conoscenze</a:t>
            </a:r>
            <a:r>
              <a:rPr lang="en-US" dirty="0">
                <a:latin typeface="Aptos" panose="020B0004020202020204" pitchFamily="34" charset="0"/>
              </a:rPr>
              <a:t> relative a un </a:t>
            </a:r>
            <a:r>
              <a:rPr lang="en-US" dirty="0" err="1">
                <a:latin typeface="Aptos" panose="020B0004020202020204" pitchFamily="34" charset="0"/>
              </a:rPr>
              <a:t>problema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senza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opzioni</a:t>
            </a:r>
            <a:r>
              <a:rPr lang="en-US" dirty="0">
                <a:latin typeface="Aptos" panose="020B0004020202020204" pitchFamily="34" charset="0"/>
              </a:rPr>
              <a:t> concrete di </a:t>
            </a:r>
            <a:r>
              <a:rPr lang="en-US" dirty="0" err="1">
                <a:latin typeface="Aptos" panose="020B0004020202020204" pitchFamily="34" charset="0"/>
              </a:rPr>
              <a:t>azione</a:t>
            </a:r>
            <a:r>
              <a:rPr lang="en-US" dirty="0">
                <a:latin typeface="Aptos" panose="020B0004020202020204" pitchFamily="34" charset="0"/>
              </a:rPr>
              <a:t> (</a:t>
            </a:r>
            <a:r>
              <a:rPr lang="en-US" dirty="0" err="1">
                <a:latin typeface="Aptos" panose="020B0004020202020204" pitchFamily="34" charset="0"/>
              </a:rPr>
              <a:t>conoscenza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operativa</a:t>
            </a:r>
            <a:r>
              <a:rPr lang="en-US" dirty="0">
                <a:latin typeface="Aptos" panose="020B0004020202020204" pitchFamily="34" charset="0"/>
              </a:rPr>
              <a:t>) porta a </a:t>
            </a:r>
            <a:r>
              <a:rPr lang="en-US" dirty="0" err="1">
                <a:latin typeface="Aptos" panose="020B0004020202020204" pitchFamily="34" charset="0"/>
              </a:rPr>
              <a:t>una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dissonanza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cognitiva</a:t>
            </a:r>
            <a:r>
              <a:rPr lang="en-US" dirty="0">
                <a:latin typeface="Aptos" panose="020B0004020202020204" pitchFamily="34" charset="0"/>
              </a:rPr>
              <a:t>.</a:t>
            </a:r>
            <a:endParaRPr b="1" dirty="0">
              <a:latin typeface="Aptos" panose="020B0004020202020204" pitchFamily="34" charset="0"/>
            </a:endParaRPr>
          </a:p>
          <a:p>
            <a:pPr marL="0" lvl="0" indent="0">
              <a:buClr>
                <a:srgbClr val="86A8AF"/>
              </a:buClr>
            </a:pP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Definizione: uno 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stato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emotivo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spiacevole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si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verifica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quando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 le 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proprie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azioni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 non 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sono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 in 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linea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 con le 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proprie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convinzioni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/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valori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/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supposizioni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 (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stato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 di </a:t>
            </a:r>
            <a:r>
              <a:rPr lang="en-US" b="1" dirty="0" err="1">
                <a:solidFill>
                  <a:srgbClr val="86A8AF"/>
                </a:solidFill>
                <a:latin typeface="Aptos" panose="020B0004020202020204" pitchFamily="34" charset="0"/>
              </a:rPr>
              <a:t>tensione</a:t>
            </a:r>
            <a:r>
              <a:rPr lang="en-US" b="1" dirty="0">
                <a:solidFill>
                  <a:srgbClr val="86A8AF"/>
                </a:solidFill>
                <a:latin typeface="Aptos" panose="020B0004020202020204" pitchFamily="34" charset="0"/>
              </a:rPr>
              <a:t>).</a:t>
            </a:r>
            <a:endParaRPr dirty="0">
              <a:latin typeface="Aptos" panose="020B0004020202020204" pitchFamily="34" charset="0"/>
            </a:endParaRPr>
          </a:p>
          <a:p>
            <a:pPr marL="0" indent="0"/>
            <a:r>
              <a:rPr lang="en-US" dirty="0" err="1">
                <a:latin typeface="Aptos" panose="020B0004020202020204" pitchFamily="34" charset="0"/>
              </a:rPr>
              <a:t>Esempio</a:t>
            </a:r>
            <a:r>
              <a:rPr lang="en-US" dirty="0">
                <a:latin typeface="Aptos" panose="020B0004020202020204" pitchFamily="34" charset="0"/>
              </a:rPr>
              <a:t>: </a:t>
            </a:r>
            <a:r>
              <a:rPr lang="en-US" dirty="0" err="1">
                <a:latin typeface="Aptos" panose="020B0004020202020204" pitchFamily="34" charset="0"/>
              </a:rPr>
              <a:t>Volare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è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dannoso</a:t>
            </a:r>
            <a:r>
              <a:rPr lang="en-US" dirty="0">
                <a:latin typeface="Aptos" panose="020B0004020202020204" pitchFamily="34" charset="0"/>
              </a:rPr>
              <a:t> per il clima, ma </a:t>
            </a:r>
            <a:r>
              <a:rPr lang="en-US" dirty="0" err="1">
                <a:latin typeface="Aptos" panose="020B0004020202020204" pitchFamily="34" charset="0"/>
              </a:rPr>
              <a:t>vorrei</a:t>
            </a:r>
            <a:r>
              <a:rPr lang="en-US" dirty="0">
                <a:latin typeface="Aptos" panose="020B0004020202020204" pitchFamily="34" charset="0"/>
              </a:rPr>
              <a:t> fare un </a:t>
            </a:r>
            <a:r>
              <a:rPr lang="en-US" dirty="0" err="1">
                <a:latin typeface="Aptos" panose="020B0004020202020204" pitchFamily="34" charset="0"/>
              </a:rPr>
              <a:t>viaggio</a:t>
            </a:r>
            <a:r>
              <a:rPr lang="en-US" dirty="0">
                <a:latin typeface="Aptos" panose="020B0004020202020204" pitchFamily="34" charset="0"/>
              </a:rPr>
              <a:t> in un </a:t>
            </a:r>
            <a:r>
              <a:rPr lang="en-US" dirty="0" err="1">
                <a:latin typeface="Aptos" panose="020B0004020202020204" pitchFamily="34" charset="0"/>
              </a:rPr>
              <a:t>paese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lontano</a:t>
            </a:r>
            <a:endParaRPr lang="en-US" dirty="0">
              <a:latin typeface="Aptos" panose="020B0004020202020204" pitchFamily="34" charset="0"/>
            </a:endParaRPr>
          </a:p>
          <a:p>
            <a:pPr marL="0" lvl="0" indent="0"/>
            <a:r>
              <a:rPr lang="en-US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3">
              <a:buSzPts val="4400"/>
            </a:pP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Informazioni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 di base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1800"/>
            </a:pPr>
            <a:r>
              <a:rPr lang="en-US" dirty="0">
                <a:latin typeface="Aptos" panose="020B0004020202020204" pitchFamily="34" charset="0"/>
              </a:rPr>
              <a:t>Se </a:t>
            </a:r>
            <a:r>
              <a:rPr lang="en-US" dirty="0" err="1">
                <a:latin typeface="Aptos" panose="020B0004020202020204" pitchFamily="34" charset="0"/>
              </a:rPr>
              <a:t>le opzioni più sostenibili sono meno disponibili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più complicate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meno convenienti </a:t>
            </a:r>
            <a:r>
              <a:rPr lang="en-US" dirty="0">
                <a:latin typeface="Aptos" panose="020B0004020202020204" pitchFamily="34" charset="0"/>
              </a:rPr>
              <a:t>e </a:t>
            </a:r>
            <a:r>
              <a:rPr lang="en-US" dirty="0" err="1">
                <a:latin typeface="Aptos" panose="020B0004020202020204" pitchFamily="34" charset="0"/>
              </a:rPr>
              <a:t>più costose rispetto alle opzioni tradizionali</a:t>
            </a:r>
            <a:r>
              <a:rPr lang="en-US" dirty="0">
                <a:latin typeface="Aptos" panose="020B0004020202020204" pitchFamily="34" charset="0"/>
              </a:rPr>
              <a:t>, ciò comporta </a:t>
            </a:r>
            <a:r>
              <a:rPr lang="en-US" dirty="0" err="1">
                <a:latin typeface="Aptos" panose="020B0004020202020204" pitchFamily="34" charset="0"/>
              </a:rPr>
              <a:t>due conseguenze fondamentali</a:t>
            </a:r>
            <a:r>
              <a:rPr lang="en-US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180472" lvl="0" indent="-180472">
              <a:spcBef>
                <a:spcPts val="1600"/>
              </a:spcBef>
              <a:buSzPts val="1800"/>
              <a:buFont typeface="Arial"/>
              <a:buChar char="•"/>
            </a:pPr>
            <a:r>
              <a:rPr lang="en-US" dirty="0">
                <a:latin typeface="Aptos" panose="020B0004020202020204" pitchFamily="34" charset="0"/>
              </a:rPr>
              <a:t>Le persone che </a:t>
            </a:r>
            <a:r>
              <a:rPr lang="en-US" dirty="0" err="1">
                <a:latin typeface="Aptos" panose="020B0004020202020204" pitchFamily="34" charset="0"/>
              </a:rPr>
              <a:t>desiderano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comportarsi</a:t>
            </a:r>
            <a:r>
              <a:rPr lang="en-US" dirty="0">
                <a:latin typeface="Aptos" panose="020B0004020202020204" pitchFamily="34" charset="0"/>
              </a:rPr>
              <a:t> in </a:t>
            </a:r>
            <a:r>
              <a:rPr lang="en-US" dirty="0" err="1">
                <a:latin typeface="Aptos" panose="020B0004020202020204" pitchFamily="34" charset="0"/>
              </a:rPr>
              <a:t>modo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sostenibile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hanno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difficoltà</a:t>
            </a:r>
            <a:r>
              <a:rPr lang="en-US" dirty="0">
                <a:latin typeface="Aptos" panose="020B0004020202020204" pitchFamily="34" charset="0"/>
              </a:rPr>
              <a:t> a </a:t>
            </a:r>
            <a:r>
              <a:rPr lang="en-US" dirty="0" err="1">
                <a:latin typeface="Aptos" panose="020B0004020202020204" pitchFamily="34" charset="0"/>
              </a:rPr>
              <a:t>risolvere</a:t>
            </a:r>
            <a:r>
              <a:rPr lang="en-US" dirty="0">
                <a:latin typeface="Aptos" panose="020B0004020202020204" pitchFamily="34" charset="0"/>
              </a:rPr>
              <a:t> le </a:t>
            </a:r>
            <a:r>
              <a:rPr lang="en-US" dirty="0" err="1">
                <a:latin typeface="Aptos" panose="020B0004020202020204" pitchFamily="34" charset="0"/>
              </a:rPr>
              <a:t>dissonanze</a:t>
            </a:r>
            <a:r>
              <a:rPr lang="en-US" dirty="0">
                <a:latin typeface="Aptos" panose="020B0004020202020204" pitchFamily="34" charset="0"/>
              </a:rPr>
              <a:t> cognitive </a:t>
            </a:r>
            <a:r>
              <a:rPr lang="en-US" dirty="0" err="1">
                <a:latin typeface="Aptos" panose="020B0004020202020204" pitchFamily="34" charset="0"/>
              </a:rPr>
              <a:t>attraverso</a:t>
            </a:r>
            <a:r>
              <a:rPr lang="en-US" dirty="0">
                <a:latin typeface="Aptos" panose="020B0004020202020204" pitchFamily="34" charset="0"/>
              </a:rPr>
              <a:t> un </a:t>
            </a:r>
            <a:r>
              <a:rPr lang="en-US" dirty="0" err="1">
                <a:latin typeface="Aptos" panose="020B0004020202020204" pitchFamily="34" charset="0"/>
              </a:rPr>
              <a:t>cambiamento</a:t>
            </a:r>
            <a:r>
              <a:rPr lang="en-US" dirty="0">
                <a:latin typeface="Aptos" panose="020B0004020202020204" pitchFamily="34" charset="0"/>
              </a:rPr>
              <a:t> di </a:t>
            </a:r>
            <a:r>
              <a:rPr lang="en-US" dirty="0" err="1">
                <a:latin typeface="Aptos" panose="020B0004020202020204" pitchFamily="34" charset="0"/>
              </a:rPr>
              <a:t>comportamento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marL="180472" lvl="0" indent="-180472">
              <a:spcBef>
                <a:spcPts val="1600"/>
              </a:spcBef>
              <a:buSzPts val="1800"/>
              <a:buFont typeface="Arial"/>
              <a:buChar char="•"/>
            </a:pPr>
            <a:r>
              <a:rPr lang="en-US" dirty="0">
                <a:latin typeface="Aptos" panose="020B0004020202020204" pitchFamily="34" charset="0"/>
              </a:rPr>
              <a:t>Spesso </a:t>
            </a:r>
            <a:r>
              <a:rPr lang="en-US" dirty="0" err="1">
                <a:latin typeface="Aptos" panose="020B0004020202020204" pitchFamily="34" charset="0"/>
              </a:rPr>
              <a:t>tendono a risolverle adattando le proprie convinzioni</a:t>
            </a:r>
            <a:r>
              <a:rPr lang="en-US" dirty="0">
                <a:latin typeface="Aptos" panose="020B0004020202020204" pitchFamily="34" charset="0"/>
              </a:rPr>
              <a:t>:</a:t>
            </a:r>
          </a:p>
          <a:p>
            <a:pPr marL="637672" lvl="1" indent="-180472">
              <a:spcBef>
                <a:spcPts val="1600"/>
              </a:spcBef>
              <a:buSzPts val="1800"/>
            </a:pPr>
            <a:r>
              <a:rPr lang="en-US" dirty="0" err="1">
                <a:latin typeface="Aptos" panose="020B0004020202020204" pitchFamily="34" charset="0"/>
              </a:rPr>
              <a:t>Banalizzazione</a:t>
            </a:r>
            <a:r>
              <a:rPr lang="en-US" dirty="0">
                <a:latin typeface="Aptos" panose="020B0004020202020204" pitchFamily="34" charset="0"/>
              </a:rPr>
              <a:t> ("Se fosse </a:t>
            </a:r>
            <a:r>
              <a:rPr lang="en-US" dirty="0" err="1">
                <a:latin typeface="Aptos" panose="020B0004020202020204" pitchFamily="34" charset="0"/>
              </a:rPr>
              <a:t>davvero</a:t>
            </a:r>
            <a:r>
              <a:rPr lang="en-US" dirty="0">
                <a:latin typeface="Aptos" panose="020B0004020202020204" pitchFamily="34" charset="0"/>
              </a:rPr>
              <a:t> così grave, non sarebbe </a:t>
            </a:r>
            <a:r>
              <a:rPr lang="en-US" dirty="0" err="1">
                <a:latin typeface="Aptos" panose="020B0004020202020204" pitchFamily="34" charset="0"/>
              </a:rPr>
              <a:t>permesso</a:t>
            </a:r>
            <a:r>
              <a:rPr lang="en-US" dirty="0">
                <a:latin typeface="Aptos" panose="020B0004020202020204" pitchFamily="34" charset="0"/>
              </a:rPr>
              <a:t>.")</a:t>
            </a:r>
          </a:p>
          <a:p>
            <a:pPr marL="637672" lvl="1" indent="-180472">
              <a:spcBef>
                <a:spcPts val="1600"/>
              </a:spcBef>
              <a:buSzPts val="1800"/>
            </a:pPr>
            <a:r>
              <a:rPr lang="en-US" dirty="0" err="1">
                <a:latin typeface="Aptos" panose="020B0004020202020204" pitchFamily="34" charset="0"/>
              </a:rPr>
              <a:t>Esternalizzazione</a:t>
            </a:r>
            <a:r>
              <a:rPr lang="en-US" dirty="0">
                <a:latin typeface="Aptos" panose="020B0004020202020204" pitchFamily="34" charset="0"/>
              </a:rPr>
              <a:t> della </a:t>
            </a:r>
            <a:r>
              <a:rPr lang="en-US" dirty="0" err="1">
                <a:latin typeface="Aptos" panose="020B0004020202020204" pitchFamily="34" charset="0"/>
              </a:rPr>
              <a:t>responsabilità</a:t>
            </a:r>
            <a:r>
              <a:rPr lang="en-US" dirty="0">
                <a:latin typeface="Aptos" panose="020B0004020202020204" pitchFamily="34" charset="0"/>
              </a:rPr>
              <a:t> (“Prima </a:t>
            </a:r>
            <a:r>
              <a:rPr lang="en-US" dirty="0" err="1">
                <a:latin typeface="Aptos" panose="020B0004020202020204" pitchFamily="34" charset="0"/>
              </a:rPr>
              <a:t>devono</a:t>
            </a:r>
            <a:r>
              <a:rPr lang="en-US" dirty="0">
                <a:latin typeface="Aptos" panose="020B0004020202020204" pitchFamily="34" charset="0"/>
              </a:rPr>
              <a:t> fare </a:t>
            </a:r>
            <a:r>
              <a:rPr lang="en-US" dirty="0" err="1">
                <a:latin typeface="Aptos" panose="020B0004020202020204" pitchFamily="34" charset="0"/>
              </a:rPr>
              <a:t>qualcosa</a:t>
            </a:r>
            <a:r>
              <a:rPr lang="en-US" dirty="0">
                <a:latin typeface="Aptos" panose="020B0004020202020204" pitchFamily="34" charset="0"/>
              </a:rPr>
              <a:t> I </a:t>
            </a:r>
            <a:r>
              <a:rPr lang="en-US" dirty="0" err="1">
                <a:latin typeface="Aptos" panose="020B0004020202020204" pitchFamily="34" charset="0"/>
              </a:rPr>
              <a:t>politici</a:t>
            </a:r>
            <a:r>
              <a:rPr lang="en-US" dirty="0">
                <a:latin typeface="Aptos" panose="020B0004020202020204" pitchFamily="34" charset="0"/>
              </a:rPr>
              <a:t> .")</a:t>
            </a:r>
          </a:p>
          <a:p>
            <a:pPr marL="637672" lvl="1" indent="-180472">
              <a:spcBef>
                <a:spcPts val="1600"/>
              </a:spcBef>
              <a:buSzPts val="1800"/>
            </a:pPr>
            <a:r>
              <a:rPr lang="en-US" dirty="0" err="1">
                <a:latin typeface="Aptos" panose="020B0004020202020204" pitchFamily="34" charset="0"/>
              </a:rPr>
              <a:t>Confronti sociali al ribasso </a:t>
            </a:r>
            <a:r>
              <a:rPr lang="en-US" dirty="0">
                <a:latin typeface="Aptos" panose="020B0004020202020204" pitchFamily="34" charset="0"/>
              </a:rPr>
              <a:t>("Gli altri </a:t>
            </a:r>
            <a:r>
              <a:rPr lang="en-US" dirty="0" err="1">
                <a:latin typeface="Aptos" panose="020B0004020202020204" pitchFamily="34" charset="0"/>
              </a:rPr>
              <a:t>si comportano in modo molto meno sostenibile di </a:t>
            </a:r>
            <a:r>
              <a:rPr lang="en-US" dirty="0">
                <a:latin typeface="Aptos" panose="020B0004020202020204" pitchFamily="34" charset="0"/>
              </a:rPr>
              <a:t>me.")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52" name="Google Shape;152;p5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Informazioni di base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en-US" sz="4400" b="1" i="0" u="none" strike="noStrike" cap="none" dirty="0" err="1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Possibili</a:t>
            </a:r>
            <a:r>
              <a:rPr lang="en-US" sz="4400" b="1" i="0" u="none" strike="noStrike" cap="none" dirty="0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vie d</a:t>
            </a:r>
            <a:r>
              <a:rPr lang="mr-IN" sz="4400" b="1" i="0" u="none" strike="noStrike" cap="none" dirty="0">
                <a:solidFill>
                  <a:srgbClr val="404040"/>
                </a:solidFill>
                <a:latin typeface="Aptos Serif" panose="02020604070405020304" pitchFamily="18" charset="0"/>
                <a:sym typeface="Play"/>
              </a:rPr>
              <a:t>’</a:t>
            </a:r>
            <a:r>
              <a:rPr lang="en-US" sz="4400" b="1" i="0" u="none" strike="noStrike" cap="none" dirty="0" err="1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uscita</a:t>
            </a:r>
            <a:r>
              <a:rPr lang="en-US" sz="4400" b="1" i="0" u="none" strike="noStrike" cap="none" dirty="0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dal dilemma: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100"/>
            </a:pPr>
            <a:r>
              <a:rPr lang="en-US" sz="1800" dirty="0" err="1">
                <a:latin typeface="Aptos" panose="020B0004020202020204" pitchFamily="34" charset="0"/>
              </a:rPr>
              <a:t>Valori</a:t>
            </a:r>
            <a:r>
              <a:rPr lang="en-US" sz="1800" dirty="0">
                <a:latin typeface="Aptos" panose="020B0004020202020204" pitchFamily="34" charset="0"/>
              </a:rPr>
              <a:t>:</a:t>
            </a:r>
            <a:endParaRPr sz="1800" dirty="0">
              <a:latin typeface="Aptos" panose="020B0004020202020204" pitchFamily="34" charset="0"/>
            </a:endParaRPr>
          </a:p>
          <a:p>
            <a:pPr marL="802906" lvl="2" indent="-216165">
              <a:spcBef>
                <a:spcPts val="700"/>
              </a:spcBef>
              <a:buSzPts val="2100"/>
            </a:pPr>
            <a:r>
              <a:rPr lang="en-US" sz="1800" dirty="0" err="1">
                <a:latin typeface="Aptos" panose="020B0004020202020204" pitchFamily="34" charset="0"/>
              </a:rPr>
              <a:t>Trasmissione dei valori </a:t>
            </a:r>
            <a:r>
              <a:rPr lang="en-US" sz="1800" dirty="0">
                <a:latin typeface="Aptos" panose="020B0004020202020204" pitchFamily="34" charset="0"/>
              </a:rPr>
              <a:t>in </a:t>
            </a:r>
            <a:r>
              <a:rPr lang="en-US" sz="1800" dirty="0" err="1">
                <a:latin typeface="Aptos" panose="020B0004020202020204" pitchFamily="34" charset="0"/>
              </a:rPr>
              <a:t>relazione </a:t>
            </a:r>
            <a:r>
              <a:rPr lang="en-US" sz="1800" dirty="0">
                <a:latin typeface="Aptos" panose="020B0004020202020204" pitchFamily="34" charset="0"/>
              </a:rPr>
              <a:t>alla </a:t>
            </a:r>
            <a:r>
              <a:rPr lang="en-US" sz="1800" dirty="0" err="1">
                <a:latin typeface="Aptos" panose="020B0004020202020204" pitchFamily="34" charset="0"/>
              </a:rPr>
              <a:t>sostenibilità</a:t>
            </a:r>
            <a:endParaRPr lang="en-US" sz="1800" dirty="0">
              <a:latin typeface="Aptos" panose="020B0004020202020204" pitchFamily="34" charset="0"/>
            </a:endParaRPr>
          </a:p>
          <a:p>
            <a:pPr marL="802906" lvl="2" indent="-216165">
              <a:spcBef>
                <a:spcPts val="700"/>
              </a:spcBef>
              <a:buSzPts val="2100"/>
            </a:pPr>
            <a:endParaRPr lang="en-US" sz="1800" b="1" dirty="0">
              <a:solidFill>
                <a:srgbClr val="829C21"/>
              </a:solidFill>
              <a:latin typeface="Aptos" panose="020B0004020202020204" pitchFamily="34" charset="0"/>
            </a:endParaRPr>
          </a:p>
          <a:p>
            <a:pPr marL="586741" lvl="2" indent="0">
              <a:spcBef>
                <a:spcPts val="700"/>
              </a:spcBef>
              <a:buSzPts val="2100"/>
              <a:buNone/>
            </a:pPr>
            <a:r>
              <a:rPr lang="en-US" sz="1800" b="1" dirty="0">
                <a:solidFill>
                  <a:srgbClr val="829C21"/>
                </a:solidFill>
                <a:latin typeface="Aptos" panose="020B0004020202020204" pitchFamily="34" charset="0"/>
              </a:rPr>
              <a:t>MA: </a:t>
            </a:r>
            <a:r>
              <a:rPr lang="en-US" sz="1800" dirty="0">
                <a:latin typeface="Aptos" panose="020B0004020202020204" pitchFamily="34" charset="0"/>
              </a:rPr>
              <a:t>non aspettatevi </a:t>
            </a:r>
            <a:r>
              <a:rPr lang="en-US" sz="1800" dirty="0" err="1">
                <a:latin typeface="Aptos" panose="020B0004020202020204" pitchFamily="34" charset="0"/>
              </a:rPr>
              <a:t>effetti</a:t>
            </a:r>
            <a:r>
              <a:rPr lang="en-US" sz="1800" dirty="0">
                <a:latin typeface="Aptos" panose="020B0004020202020204" pitchFamily="34" charset="0"/>
              </a:rPr>
              <a:t> </a:t>
            </a:r>
            <a:r>
              <a:rPr lang="en-US" sz="1800" dirty="0" err="1">
                <a:latin typeface="Aptos" panose="020B0004020202020204" pitchFamily="34" charset="0"/>
              </a:rPr>
              <a:t>tangibili</a:t>
            </a:r>
            <a:r>
              <a:rPr lang="en-US" sz="1800" dirty="0">
                <a:latin typeface="Aptos" panose="020B0004020202020204" pitchFamily="34" charset="0"/>
              </a:rPr>
              <a:t> a breve </a:t>
            </a:r>
            <a:r>
              <a:rPr lang="en-US" sz="1800" dirty="0" err="1">
                <a:latin typeface="Aptos" panose="020B0004020202020204" pitchFamily="34" charset="0"/>
              </a:rPr>
              <a:t>termine</a:t>
            </a:r>
            <a:r>
              <a:rPr lang="en-US" sz="1800" dirty="0">
                <a:latin typeface="Aptos" panose="020B0004020202020204" pitchFamily="34" charset="0"/>
              </a:rPr>
              <a:t>; </a:t>
            </a:r>
            <a:r>
              <a:rPr lang="en-US" sz="1800" dirty="0" err="1">
                <a:latin typeface="Aptos" panose="020B0004020202020204" pitchFamily="34" charset="0"/>
              </a:rPr>
              <a:t>i</a:t>
            </a:r>
            <a:r>
              <a:rPr lang="en-US" sz="1800" dirty="0">
                <a:latin typeface="Aptos" panose="020B0004020202020204" pitchFamily="34" charset="0"/>
              </a:rPr>
              <a:t> </a:t>
            </a:r>
            <a:r>
              <a:rPr lang="en-US" sz="1800" dirty="0" err="1">
                <a:latin typeface="Aptos" panose="020B0004020202020204" pitchFamily="34" charset="0"/>
              </a:rPr>
              <a:t>valori</a:t>
            </a:r>
            <a:r>
              <a:rPr lang="en-US" sz="1800" dirty="0">
                <a:latin typeface="Aptos" panose="020B0004020202020204" pitchFamily="34" charset="0"/>
              </a:rPr>
              <a:t> e le norme </a:t>
            </a:r>
            <a:r>
              <a:rPr lang="en-US" sz="1800" dirty="0" err="1">
                <a:latin typeface="Aptos" panose="020B0004020202020204" pitchFamily="34" charset="0"/>
              </a:rPr>
              <a:t>possono</a:t>
            </a:r>
            <a:r>
              <a:rPr lang="en-US" sz="1800" dirty="0">
                <a:latin typeface="Aptos" panose="020B0004020202020204" pitchFamily="34" charset="0"/>
              </a:rPr>
              <a:t> </a:t>
            </a:r>
            <a:r>
              <a:rPr lang="en-US" sz="1800" dirty="0" err="1">
                <a:latin typeface="Aptos" panose="020B0004020202020204" pitchFamily="34" charset="0"/>
              </a:rPr>
              <a:t>essere</a:t>
            </a:r>
            <a:r>
              <a:rPr lang="en-US" sz="1800" dirty="0">
                <a:latin typeface="Aptos" panose="020B0004020202020204" pitchFamily="34" charset="0"/>
              </a:rPr>
              <a:t> </a:t>
            </a:r>
            <a:r>
              <a:rPr lang="en-US" sz="1800" dirty="0" err="1">
                <a:latin typeface="Aptos" panose="020B0004020202020204" pitchFamily="34" charset="0"/>
              </a:rPr>
              <a:t>influenzati</a:t>
            </a:r>
            <a:r>
              <a:rPr lang="en-US" sz="1800" dirty="0">
                <a:latin typeface="Aptos" panose="020B0004020202020204" pitchFamily="34" charset="0"/>
              </a:rPr>
              <a:t> solo a </a:t>
            </a:r>
            <a:r>
              <a:rPr lang="en-US" sz="1800" dirty="0" err="1">
                <a:latin typeface="Aptos" panose="020B0004020202020204" pitchFamily="34" charset="0"/>
              </a:rPr>
              <a:t>lungo</a:t>
            </a:r>
            <a:r>
              <a:rPr lang="en-US" sz="1800" dirty="0">
                <a:latin typeface="Aptos" panose="020B0004020202020204" pitchFamily="34" charset="0"/>
              </a:rPr>
              <a:t> </a:t>
            </a:r>
            <a:r>
              <a:rPr lang="en-US" sz="1800" dirty="0" err="1">
                <a:latin typeface="Aptos" panose="020B0004020202020204" pitchFamily="34" charset="0"/>
              </a:rPr>
              <a:t>termine</a:t>
            </a:r>
            <a:r>
              <a:rPr lang="en-US" sz="1800" dirty="0">
                <a:latin typeface="Aptos" panose="020B0004020202020204" pitchFamily="34" charset="0"/>
              </a:rPr>
              <a:t>.</a:t>
            </a:r>
            <a:endParaRPr sz="1800" b="0" dirty="0">
              <a:solidFill>
                <a:srgbClr val="404040"/>
              </a:solidFill>
              <a:latin typeface="Aptos" panose="020B0004020202020204" pitchFamily="34" charset="0"/>
            </a:endParaRPr>
          </a:p>
          <a:p>
            <a:pPr marL="0" lvl="0" indent="0">
              <a:spcBef>
                <a:spcPts val="700"/>
              </a:spcBef>
              <a:buSzPts val="2100"/>
            </a:pPr>
            <a:endParaRPr lang="en-US" sz="1800" dirty="0">
              <a:latin typeface="Aptos" panose="020B0004020202020204" pitchFamily="34" charset="0"/>
            </a:endParaRPr>
          </a:p>
          <a:p>
            <a:pPr marL="0" lvl="0" indent="0">
              <a:spcBef>
                <a:spcPts val="700"/>
              </a:spcBef>
              <a:buSzPts val="2100"/>
            </a:pPr>
            <a:r>
              <a:rPr lang="en-US" sz="1800" dirty="0" err="1">
                <a:latin typeface="Aptos" panose="020B0004020202020204" pitchFamily="34" charset="0"/>
              </a:rPr>
              <a:t>Sfruttate maggiormente </a:t>
            </a:r>
            <a:r>
              <a:rPr lang="en-US" sz="1800" dirty="0">
                <a:latin typeface="Aptos" panose="020B0004020202020204" pitchFamily="34" charset="0"/>
              </a:rPr>
              <a:t>il potere delle norme </a:t>
            </a:r>
            <a:r>
              <a:rPr lang="en-US" sz="1800" dirty="0" err="1">
                <a:latin typeface="Aptos" panose="020B0004020202020204" pitchFamily="34" charset="0"/>
              </a:rPr>
              <a:t>sociali</a:t>
            </a:r>
            <a:endParaRPr lang="en-US" sz="1800" dirty="0">
              <a:latin typeface="Aptos" panose="020B0004020202020204" pitchFamily="34" charset="0"/>
            </a:endParaRPr>
          </a:p>
          <a:p>
            <a:pPr marL="802906" lvl="2" indent="-216165">
              <a:spcBef>
                <a:spcPts val="700"/>
              </a:spcBef>
              <a:buSzPts val="2100"/>
            </a:pPr>
            <a:r>
              <a:rPr lang="en-US" sz="1800" dirty="0">
                <a:latin typeface="Aptos" panose="020B0004020202020204" pitchFamily="34" charset="0"/>
              </a:rPr>
              <a:t>Comunicate </a:t>
            </a:r>
            <a:r>
              <a:rPr lang="en-US" sz="1800" dirty="0" err="1">
                <a:latin typeface="Aptos" panose="020B0004020202020204" pitchFamily="34" charset="0"/>
              </a:rPr>
              <a:t>quante </a:t>
            </a:r>
            <a:r>
              <a:rPr lang="en-US" sz="1800" dirty="0">
                <a:latin typeface="Aptos" panose="020B0004020202020204" pitchFamily="34" charset="0"/>
              </a:rPr>
              <a:t>e </a:t>
            </a:r>
            <a:r>
              <a:rPr lang="en-US" sz="1800" dirty="0" err="1">
                <a:latin typeface="Aptos" panose="020B0004020202020204" pitchFamily="34" charset="0"/>
              </a:rPr>
              <a:t>quali persone sono già attive </a:t>
            </a:r>
            <a:r>
              <a:rPr lang="en-US" sz="1800" dirty="0">
                <a:latin typeface="Aptos" panose="020B0004020202020204" pitchFamily="34" charset="0"/>
              </a:rPr>
              <a:t>e rendete </a:t>
            </a:r>
            <a:r>
              <a:rPr lang="en-US" sz="1800" dirty="0" err="1">
                <a:latin typeface="Aptos" panose="020B0004020202020204" pitchFamily="34" charset="0"/>
              </a:rPr>
              <a:t>pubbliche queste persone impegnate come moltiplicatori</a:t>
            </a:r>
            <a:r>
              <a:rPr lang="en-US" sz="1800" dirty="0">
                <a:latin typeface="Aptos" panose="020B0004020202020204" pitchFamily="34" charset="0"/>
              </a:rPr>
              <a:t>.</a:t>
            </a:r>
          </a:p>
          <a:p>
            <a:pPr marL="802906" lvl="2" indent="-8916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</a:pPr>
            <a:endParaRPr sz="1800" dirty="0">
              <a:latin typeface="Aptos" panose="020B0004020202020204" pitchFamily="34" charset="0"/>
            </a:endParaRPr>
          </a:p>
          <a:p>
            <a:pPr marL="0" lvl="0" indent="0">
              <a:spcBef>
                <a:spcPts val="700"/>
              </a:spcBef>
              <a:buSzPts val="2100"/>
            </a:pPr>
            <a:r>
              <a:rPr lang="en-US" sz="1800" dirty="0" err="1">
                <a:latin typeface="Aptos" panose="020B0004020202020204" pitchFamily="34" charset="0"/>
              </a:rPr>
              <a:t>Promuovere</a:t>
            </a:r>
            <a:r>
              <a:rPr lang="en-US" sz="1800" dirty="0">
                <a:latin typeface="Aptos" panose="020B0004020202020204" pitchFamily="34" charset="0"/>
              </a:rPr>
              <a:t> l</a:t>
            </a:r>
            <a:r>
              <a:rPr lang="mr-IN" sz="1800" dirty="0">
                <a:latin typeface="Aptos" panose="020B0004020202020204" pitchFamily="34" charset="0"/>
              </a:rPr>
              <a:t>’</a:t>
            </a:r>
            <a:r>
              <a:rPr lang="en-US" sz="1800" dirty="0" err="1">
                <a:latin typeface="Aptos" panose="020B0004020202020204" pitchFamily="34" charset="0"/>
              </a:rPr>
              <a:t>identità</a:t>
            </a:r>
            <a:r>
              <a:rPr lang="en-US" sz="1800" dirty="0">
                <a:latin typeface="Aptos" panose="020B0004020202020204" pitchFamily="34" charset="0"/>
              </a:rPr>
              <a:t> di </a:t>
            </a:r>
            <a:r>
              <a:rPr lang="en-US" sz="1800" dirty="0" err="1">
                <a:latin typeface="Aptos" panose="020B0004020202020204" pitchFamily="34" charset="0"/>
              </a:rPr>
              <a:t>gruppo</a:t>
            </a:r>
            <a:r>
              <a:rPr lang="en-US" sz="1800" dirty="0">
                <a:latin typeface="Aptos" panose="020B0004020202020204" pitchFamily="34" charset="0"/>
              </a:rPr>
              <a:t>, </a:t>
            </a:r>
            <a:r>
              <a:rPr lang="en-US" sz="1800" dirty="0" err="1">
                <a:latin typeface="Aptos" panose="020B0004020202020204" pitchFamily="34" charset="0"/>
              </a:rPr>
              <a:t>rafforzare</a:t>
            </a:r>
            <a:r>
              <a:rPr lang="en-US" sz="1800" dirty="0">
                <a:latin typeface="Aptos" panose="020B0004020202020204" pitchFamily="34" charset="0"/>
              </a:rPr>
              <a:t> l</a:t>
            </a:r>
            <a:r>
              <a:rPr lang="mr-IN" sz="1800" dirty="0">
                <a:latin typeface="Aptos" panose="020B0004020202020204" pitchFamily="34" charset="0"/>
              </a:rPr>
              <a:t>’</a:t>
            </a:r>
            <a:r>
              <a:rPr lang="en-US" sz="1800" dirty="0" err="1">
                <a:latin typeface="Aptos" panose="020B0004020202020204" pitchFamily="34" charset="0"/>
              </a:rPr>
              <a:t>autoefficacia</a:t>
            </a:r>
            <a:r>
              <a:rPr lang="en-US" sz="1800" dirty="0">
                <a:latin typeface="Aptos" panose="020B0004020202020204" pitchFamily="34" charset="0"/>
              </a:rPr>
              <a:t> </a:t>
            </a:r>
            <a:r>
              <a:rPr lang="en-US" sz="1800" dirty="0" err="1">
                <a:latin typeface="Aptos" panose="020B0004020202020204" pitchFamily="34" charset="0"/>
              </a:rPr>
              <a:t>collettiva</a:t>
            </a:r>
            <a:br>
              <a:rPr lang="en-US" sz="1800" dirty="0">
                <a:latin typeface="Aptos" panose="020B0004020202020204" pitchFamily="34" charset="0"/>
              </a:rPr>
            </a:br>
            <a:endParaRPr sz="1800" dirty="0">
              <a:latin typeface="Aptos" panose="020B0004020202020204" pitchFamily="34" charset="0"/>
            </a:endParaRPr>
          </a:p>
        </p:txBody>
      </p:sp>
      <p:sp>
        <p:nvSpPr>
          <p:cNvPr id="160" name="Google Shape;160;p6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en-US" sz="4400" b="1" i="0" u="none" strike="noStrike" cap="none" dirty="0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2. </a:t>
            </a: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Principi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della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formazione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 per </a:t>
            </a: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adulti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aphicFrame>
        <p:nvGraphicFramePr>
          <p:cNvPr id="166" name="Google Shape;166;p7"/>
          <p:cNvGraphicFramePr/>
          <p:nvPr>
            <p:extLst>
              <p:ext uri="{D42A27DB-BD31-4B8C-83A1-F6EECF244321}">
                <p14:modId xmlns:p14="http://schemas.microsoft.com/office/powerpoint/2010/main" val="3543762261"/>
              </p:ext>
            </p:extLst>
          </p:nvPr>
        </p:nvGraphicFramePr>
        <p:xfrm>
          <a:off x="1185332" y="2386956"/>
          <a:ext cx="9821325" cy="3470525"/>
        </p:xfrm>
        <a:graphic>
          <a:graphicData uri="http://schemas.openxmlformats.org/drawingml/2006/table">
            <a:tbl>
              <a:tblPr bandRow="1">
                <a:noFill/>
                <a:tableStyleId>{02709B59-1765-4B87-A5F9-57B7EB0444A3}</a:tableStyleId>
              </a:tblPr>
              <a:tblGrid>
                <a:gridCol w="236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b="1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Informazioni utili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Rilevanza 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e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ripercussioni 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sulla vita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personale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b="1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Autostima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Assumere il controllo del proprio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processo di apprendimento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decidere 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cosa,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come 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e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quando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b="1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Esperienza precedente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Il background e l</a:t>
                      </a:r>
                      <a:r>
                        <a:rPr lang="mr-IN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’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esperienza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influenzano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il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modo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in cui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gli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adulti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percepiscono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le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nuove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informazioni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b="1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Disponibilità</a:t>
                      </a:r>
                      <a:r>
                        <a:rPr lang="en-US" sz="2000" b="1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all</a:t>
                      </a:r>
                      <a:r>
                        <a:rPr lang="mr-IN" sz="2000" b="1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’</a:t>
                      </a:r>
                      <a:r>
                        <a:rPr lang="en-US" sz="2000" b="1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apprendimento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La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disponibilità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all</a:t>
                      </a:r>
                      <a:r>
                        <a:rPr lang="mr-IN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’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apprendimento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è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legata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alle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esigenze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attuali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b="1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Orientamento</a:t>
                      </a:r>
                      <a:r>
                        <a:rPr lang="en-US" sz="2000" b="1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all</a:t>
                      </a:r>
                      <a:r>
                        <a:rPr lang="mr-IN" sz="2000" b="1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’</a:t>
                      </a:r>
                      <a:r>
                        <a:rPr lang="en-US" sz="2000" b="1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apprendimento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Competenza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nella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risoluzione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dei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problemi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approccio</a:t>
                      </a:r>
                      <a:r>
                        <a:rPr lang="en-US" sz="2000" u="none" strike="noStrike" cap="none" baseline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pratico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e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orientamento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operativo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b="1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Motivazione</a:t>
                      </a:r>
                      <a:r>
                        <a:rPr lang="en-US" sz="2000" b="1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 all</a:t>
                      </a:r>
                      <a:r>
                        <a:rPr lang="mr-IN" sz="2000" b="1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’</a:t>
                      </a:r>
                      <a:r>
                        <a:rPr lang="en-US" sz="2000" b="1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apprendimento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Investimento prevalentemente intrinseco </a:t>
                      </a:r>
                      <a:r>
                        <a:rPr lang="en-US" sz="2000" u="none" strike="noStrike" cap="none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e </a:t>
                      </a:r>
                      <a:r>
                        <a:rPr lang="en-US" sz="2000" u="none" strike="noStrike" cap="none" dirty="0" err="1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personale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FBC8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7" name="Google Shape;167;p7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594359" y="325796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en-US" sz="4400" b="1" i="0" u="none" strike="noStrike" cap="none" dirty="0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2. </a:t>
            </a:r>
            <a:r>
              <a:rPr lang="en-US" sz="4400" b="1" i="0" u="none" strike="noStrike" cap="none" dirty="0" err="1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Applicazione </a:t>
            </a:r>
            <a:r>
              <a:rPr lang="en-US" sz="4400" b="1" i="0" u="none" strike="noStrike" cap="none" dirty="0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dei </a:t>
            </a:r>
            <a:r>
              <a:rPr lang="en-US" sz="4400" b="1" i="0" u="none" strike="noStrike" cap="none" dirty="0" err="1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principi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73" name="Google Shape;173;p8"/>
          <p:cNvGrpSpPr/>
          <p:nvPr/>
        </p:nvGrpSpPr>
        <p:grpSpPr>
          <a:xfrm>
            <a:off x="6626646" y="2047555"/>
            <a:ext cx="1694050" cy="1649043"/>
            <a:chOff x="0" y="-1"/>
            <a:chExt cx="1694048" cy="1649042"/>
          </a:xfrm>
        </p:grpSpPr>
        <p:sp>
          <p:nvSpPr>
            <p:cNvPr id="174" name="Google Shape;174;p8"/>
            <p:cNvSpPr/>
            <p:nvPr/>
          </p:nvSpPr>
          <p:spPr>
            <a:xfrm>
              <a:off x="0" y="-1"/>
              <a:ext cx="1694048" cy="1649042"/>
            </a:xfrm>
            <a:prstGeom prst="ellipse">
              <a:avLst/>
            </a:prstGeom>
            <a:gradFill>
              <a:gsLst>
                <a:gs pos="0">
                  <a:srgbClr val="D2E093"/>
                </a:gs>
                <a:gs pos="50000">
                  <a:srgbClr val="CFDF80"/>
                </a:gs>
                <a:gs pos="100000">
                  <a:srgbClr val="BACB6C"/>
                </a:gs>
              </a:gsLst>
              <a:lin ang="5400000" scaled="0"/>
            </a:gra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0" y="639874"/>
              <a:ext cx="1694047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 err="1">
                  <a:solidFill>
                    <a:srgbClr val="FFFFFF"/>
                  </a:solidFill>
                  <a:latin typeface="Aptos" panose="020B0004020202020204" pitchFamily="34" charset="0"/>
                  <a:sym typeface="Arial"/>
                </a:rPr>
                <a:t>Collaborativo</a:t>
              </a:r>
              <a:endParaRPr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176" name="Google Shape;176;p8"/>
          <p:cNvGrpSpPr/>
          <p:nvPr/>
        </p:nvGrpSpPr>
        <p:grpSpPr>
          <a:xfrm>
            <a:off x="5564439" y="3766788"/>
            <a:ext cx="1569837" cy="1576021"/>
            <a:chOff x="-1" y="-1"/>
            <a:chExt cx="1569836" cy="1576020"/>
          </a:xfrm>
        </p:grpSpPr>
        <p:sp>
          <p:nvSpPr>
            <p:cNvPr id="177" name="Google Shape;177;p8"/>
            <p:cNvSpPr/>
            <p:nvPr/>
          </p:nvSpPr>
          <p:spPr>
            <a:xfrm>
              <a:off x="-1" y="-1"/>
              <a:ext cx="1569836" cy="1576020"/>
            </a:xfrm>
            <a:prstGeom prst="ellipse">
              <a:avLst/>
            </a:prstGeom>
            <a:gradFill>
              <a:gsLst>
                <a:gs pos="0">
                  <a:srgbClr val="9AABA9"/>
                </a:gs>
                <a:gs pos="50000">
                  <a:srgbClr val="8D9E9D"/>
                </a:gs>
                <a:gs pos="100000">
                  <a:srgbClr val="78908E"/>
                </a:gs>
              </a:gsLst>
              <a:lin ang="5400000" scaled="0"/>
            </a:gra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-1" y="603364"/>
              <a:ext cx="1569836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 err="1">
                  <a:solidFill>
                    <a:srgbClr val="FFFFFF"/>
                  </a:solidFill>
                  <a:latin typeface="Aptos" panose="020B0004020202020204" pitchFamily="34" charset="0"/>
                  <a:sym typeface="Arial"/>
                </a:rPr>
                <a:t>Sperimentale</a:t>
              </a:r>
              <a:endParaRPr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179" name="Google Shape;179;p8"/>
          <p:cNvGrpSpPr/>
          <p:nvPr/>
        </p:nvGrpSpPr>
        <p:grpSpPr>
          <a:xfrm>
            <a:off x="1751893" y="3214935"/>
            <a:ext cx="1569834" cy="1576021"/>
            <a:chOff x="0" y="-1"/>
            <a:chExt cx="1569832" cy="1576020"/>
          </a:xfrm>
        </p:grpSpPr>
        <p:sp>
          <p:nvSpPr>
            <p:cNvPr id="180" name="Google Shape;180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138552" y="602590"/>
              <a:ext cx="1325364" cy="370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 err="1">
                  <a:solidFill>
                    <a:srgbClr val="FFFFFF"/>
                  </a:solidFill>
                  <a:latin typeface="Aptos" panose="020B0004020202020204" pitchFamily="34" charset="0"/>
                  <a:sym typeface="Arial"/>
                </a:rPr>
                <a:t>Flessibile</a:t>
              </a:r>
              <a:endParaRPr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182" name="Google Shape;182;p8"/>
          <p:cNvGrpSpPr/>
          <p:nvPr/>
        </p:nvGrpSpPr>
        <p:grpSpPr>
          <a:xfrm>
            <a:off x="3449563" y="4088647"/>
            <a:ext cx="1569834" cy="1576021"/>
            <a:chOff x="0" y="-1"/>
            <a:chExt cx="1569832" cy="1576020"/>
          </a:xfrm>
        </p:grpSpPr>
        <p:sp>
          <p:nvSpPr>
            <p:cNvPr id="183" name="Google Shape;183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gradFill>
              <a:gsLst>
                <a:gs pos="0">
                  <a:srgbClr val="D2E093"/>
                </a:gs>
                <a:gs pos="50000">
                  <a:srgbClr val="CFDF80"/>
                </a:gs>
                <a:gs pos="100000">
                  <a:srgbClr val="BACB6C"/>
                </a:gs>
              </a:gsLst>
              <a:lin ang="5400000" scaled="0"/>
            </a:gra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95153" y="612786"/>
              <a:ext cx="1415447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US" sz="1800" b="1" dirty="0" err="1">
                  <a:solidFill>
                    <a:srgbClr val="FFFFFF"/>
                  </a:solidFill>
                  <a:latin typeface="Aptos" panose="020B0004020202020204" pitchFamily="34" charset="0"/>
                </a:rPr>
                <a:t>Autogestito</a:t>
              </a:r>
              <a:endParaRPr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185" name="Google Shape;185;p8"/>
          <p:cNvGrpSpPr/>
          <p:nvPr/>
        </p:nvGrpSpPr>
        <p:grpSpPr>
          <a:xfrm>
            <a:off x="9258741" y="2084065"/>
            <a:ext cx="1569834" cy="1576021"/>
            <a:chOff x="0" y="-1"/>
            <a:chExt cx="1569832" cy="1576020"/>
          </a:xfrm>
        </p:grpSpPr>
        <p:sp>
          <p:nvSpPr>
            <p:cNvPr id="186" name="Google Shape;186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gradFill>
              <a:gsLst>
                <a:gs pos="0">
                  <a:srgbClr val="9AABA9"/>
                </a:gs>
                <a:gs pos="50000">
                  <a:srgbClr val="8D9E9D"/>
                </a:gs>
                <a:gs pos="100000">
                  <a:srgbClr val="78908E"/>
                </a:gs>
              </a:gsLst>
              <a:lin ang="5400000" scaled="0"/>
            </a:gra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88898" y="603364"/>
              <a:ext cx="148093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US" sz="1800" b="1" dirty="0" err="1">
                  <a:solidFill>
                    <a:srgbClr val="FFFFFF"/>
                  </a:solidFill>
                  <a:latin typeface="Aptos" panose="020B0004020202020204" pitchFamily="34" charset="0"/>
                </a:rPr>
                <a:t>Contestuale</a:t>
              </a:r>
              <a:endParaRPr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188" name="Google Shape;188;p8"/>
          <p:cNvGrpSpPr/>
          <p:nvPr/>
        </p:nvGrpSpPr>
        <p:grpSpPr>
          <a:xfrm>
            <a:off x="8014052" y="3544438"/>
            <a:ext cx="1569834" cy="1576021"/>
            <a:chOff x="0" y="-1"/>
            <a:chExt cx="1569832" cy="1576020"/>
          </a:xfrm>
        </p:grpSpPr>
        <p:sp>
          <p:nvSpPr>
            <p:cNvPr id="189" name="Google Shape;189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236246" y="603364"/>
              <a:ext cx="1209427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Aptos" panose="020B0004020202020204" pitchFamily="34" charset="0"/>
                  <a:sym typeface="Arial"/>
                </a:rPr>
                <a:t>Rilevante</a:t>
              </a:r>
              <a:endParaRPr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191" name="Google Shape;191;p8"/>
          <p:cNvGrpSpPr/>
          <p:nvPr/>
        </p:nvGrpSpPr>
        <p:grpSpPr>
          <a:xfrm>
            <a:off x="4118767" y="2133059"/>
            <a:ext cx="1569834" cy="1576022"/>
            <a:chOff x="0" y="-1"/>
            <a:chExt cx="1569832" cy="1576020"/>
          </a:xfrm>
        </p:grpSpPr>
        <p:sp>
          <p:nvSpPr>
            <p:cNvPr id="192" name="Google Shape;192;p8"/>
            <p:cNvSpPr/>
            <p:nvPr/>
          </p:nvSpPr>
          <p:spPr>
            <a:xfrm>
              <a:off x="0" y="-1"/>
              <a:ext cx="1569832" cy="157602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024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115712" y="603363"/>
              <a:ext cx="120942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 err="1">
                  <a:solidFill>
                    <a:srgbClr val="FFFFFF"/>
                  </a:solidFill>
                  <a:latin typeface="Aptos" panose="020B0004020202020204" pitchFamily="34" charset="0"/>
                  <a:sym typeface="Arial"/>
                </a:rPr>
                <a:t>Interattivo</a:t>
              </a:r>
              <a:endParaRPr dirty="0">
                <a:latin typeface="Aptos" panose="020B0004020202020204" pitchFamily="34" charset="0"/>
              </a:endParaRPr>
            </a:p>
          </p:txBody>
        </p:sp>
      </p:grpSp>
      <p:sp>
        <p:nvSpPr>
          <p:cNvPr id="194" name="Google Shape;194;p8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96" name="Google Shape;196;p8"/>
          <p:cNvSpPr txBox="1"/>
          <p:nvPr/>
        </p:nvSpPr>
        <p:spPr>
          <a:xfrm>
            <a:off x="511236" y="2347045"/>
            <a:ext cx="3519005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535353"/>
                </a:solidFill>
                <a:latin typeface="Aptos" panose="020B0004020202020204" pitchFamily="34" charset="0"/>
                <a:sym typeface="Arial"/>
              </a:rPr>
              <a:t>Essere e </a:t>
            </a:r>
            <a:r>
              <a:rPr lang="en-US" sz="2800" b="1" i="0" u="none" strike="noStrike" cap="none" dirty="0" err="1">
                <a:solidFill>
                  <a:srgbClr val="535353"/>
                </a:solidFill>
                <a:latin typeface="Aptos" panose="020B0004020202020204" pitchFamily="34" charset="0"/>
                <a:sym typeface="Arial"/>
              </a:rPr>
              <a:t>lavorare</a:t>
            </a:r>
            <a:r>
              <a:rPr lang="en-US" sz="2800" b="1" i="0" u="none" strike="noStrike" cap="none" dirty="0">
                <a:solidFill>
                  <a:srgbClr val="535353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en-US" sz="2800" b="1" i="0" u="none" strike="noStrike" cap="none" dirty="0" err="1">
                <a:solidFill>
                  <a:srgbClr val="535353"/>
                </a:solidFill>
                <a:latin typeface="Aptos" panose="020B0004020202020204" pitchFamily="34" charset="0"/>
                <a:sym typeface="Arial"/>
              </a:rPr>
              <a:t>modo</a:t>
            </a:r>
            <a:r>
              <a:rPr lang="en-US" sz="2800" b="1" i="0" u="none" strike="noStrike" cap="none" dirty="0">
                <a:solidFill>
                  <a:srgbClr val="535353"/>
                </a:solidFill>
                <a:latin typeface="Aptos" panose="020B0004020202020204" pitchFamily="34" charset="0"/>
                <a:sym typeface="Arial"/>
              </a:rPr>
              <a:t>... 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594358" y="102874"/>
            <a:ext cx="10873744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en-US" sz="4400" b="1" i="0" u="none" strike="noStrike" cap="none" dirty="0">
                <a:solidFill>
                  <a:srgbClr val="404040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3. </a:t>
            </a: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Sfide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frequenti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nella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en-US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formazione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2" name="Google Shape;202;p9"/>
          <p:cNvSpPr txBox="1">
            <a:spLocks noGrp="1"/>
          </p:cNvSpPr>
          <p:nvPr>
            <p:ph type="body" idx="1"/>
          </p:nvPr>
        </p:nvSpPr>
        <p:spPr>
          <a:xfrm>
            <a:off x="1366520" y="2518590"/>
            <a:ext cx="10088706" cy="398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7396" lvl="0" indent="-227396">
              <a:spcBef>
                <a:spcPts val="0"/>
              </a:spcBef>
              <a:buSzPts val="2700"/>
              <a:buFont typeface="Arial"/>
              <a:buChar char="•"/>
            </a:pPr>
            <a:r>
              <a:rPr lang="en-US" dirty="0" err="1">
                <a:latin typeface="Aptos" panose="020B0004020202020204" pitchFamily="34" charset="0"/>
              </a:rPr>
              <a:t>Troppe informazioni</a:t>
            </a:r>
            <a:endParaRPr lang="en-US" dirty="0">
              <a:latin typeface="Aptos" panose="020B0004020202020204" pitchFamily="34" charset="0"/>
            </a:endParaRPr>
          </a:p>
          <a:p>
            <a:pPr marL="227396" lvl="0" indent="-227396">
              <a:spcBef>
                <a:spcPts val="0"/>
              </a:spcBef>
              <a:buSzPts val="2700"/>
              <a:buFont typeface="Arial"/>
              <a:buChar char="•"/>
            </a:pPr>
            <a:r>
              <a:rPr lang="en-US" dirty="0">
                <a:latin typeface="Aptos" panose="020B0004020202020204" pitchFamily="34" charset="0"/>
              </a:rPr>
              <a:t>Sistema </a:t>
            </a:r>
            <a:r>
              <a:rPr lang="en-US" dirty="0" err="1">
                <a:latin typeface="Aptos" panose="020B0004020202020204" pitchFamily="34" charset="0"/>
              </a:rPr>
              <a:t>rigido</a:t>
            </a:r>
            <a:r>
              <a:rPr lang="en-US" dirty="0">
                <a:latin typeface="Aptos" panose="020B0004020202020204" pitchFamily="34" charset="0"/>
              </a:rPr>
              <a:t> all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en-US" dirty="0" err="1">
                <a:latin typeface="Aptos" panose="020B0004020202020204" pitchFamily="34" charset="0"/>
              </a:rPr>
              <a:t>interno</a:t>
            </a:r>
            <a:r>
              <a:rPr lang="en-US" dirty="0">
                <a:latin typeface="Aptos" panose="020B0004020202020204" pitchFamily="34" charset="0"/>
              </a:rPr>
              <a:t> del </a:t>
            </a:r>
            <a:r>
              <a:rPr lang="en-US" dirty="0" err="1">
                <a:latin typeface="Aptos" panose="020B0004020202020204" pitchFamily="34" charset="0"/>
              </a:rPr>
              <a:t>comune</a:t>
            </a:r>
            <a:r>
              <a:rPr lang="en-US" dirty="0">
                <a:latin typeface="Aptos" panose="020B0004020202020204" pitchFamily="34" charset="0"/>
              </a:rPr>
              <a:t> – </a:t>
            </a:r>
            <a:r>
              <a:rPr lang="en-US" dirty="0" err="1">
                <a:latin typeface="Aptos" panose="020B0004020202020204" pitchFamily="34" charset="0"/>
              </a:rPr>
              <a:t>procedura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poco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chiara</a:t>
            </a:r>
            <a:endParaRPr lang="en-US" dirty="0">
              <a:latin typeface="Aptos" panose="020B0004020202020204" pitchFamily="34" charset="0"/>
            </a:endParaRPr>
          </a:p>
          <a:p>
            <a:pPr marL="227396" lvl="0" indent="-227396">
              <a:spcBef>
                <a:spcPts val="0"/>
              </a:spcBef>
              <a:buSzPts val="2700"/>
              <a:buFont typeface="Arial"/>
              <a:buChar char="•"/>
            </a:pPr>
            <a:r>
              <a:rPr lang="en-US" dirty="0" err="1">
                <a:latin typeface="Aptos" panose="020B0004020202020204" pitchFamily="34" charset="0"/>
              </a:rPr>
              <a:t>Rilevanza poco chiara</a:t>
            </a:r>
            <a:endParaRPr lang="en-US" dirty="0">
              <a:latin typeface="Aptos" panose="020B0004020202020204" pitchFamily="34" charset="0"/>
            </a:endParaRPr>
          </a:p>
          <a:p>
            <a:pPr marL="227396" lvl="0" indent="-227396">
              <a:spcBef>
                <a:spcPts val="0"/>
              </a:spcBef>
              <a:buSzPts val="2700"/>
              <a:buFont typeface="Arial"/>
              <a:buChar char="•"/>
            </a:pPr>
            <a:r>
              <a:rPr lang="en-US" dirty="0" err="1">
                <a:latin typeface="Aptos" panose="020B0004020202020204" pitchFamily="34" charset="0"/>
              </a:rPr>
              <a:t>Mancanza di </a:t>
            </a:r>
            <a:r>
              <a:rPr lang="en-US" dirty="0">
                <a:latin typeface="Aptos" panose="020B0004020202020204" pitchFamily="34" charset="0"/>
              </a:rPr>
              <a:t>tempo</a:t>
            </a:r>
          </a:p>
          <a:p>
            <a:pPr marL="227396" lvl="0" indent="-227396">
              <a:spcBef>
                <a:spcPts val="0"/>
              </a:spcBef>
              <a:buSzPts val="2700"/>
              <a:buFont typeface="Arial"/>
              <a:buChar char="•"/>
            </a:pPr>
            <a:r>
              <a:rPr lang="en-US" dirty="0" err="1">
                <a:latin typeface="Aptos" panose="020B0004020202020204" pitchFamily="34" charset="0"/>
              </a:rPr>
              <a:t>Livelli di conoscenza diversi</a:t>
            </a:r>
            <a:endParaRPr lang="en-US" dirty="0">
              <a:latin typeface="Aptos" panose="020B0004020202020204" pitchFamily="34" charset="0"/>
            </a:endParaRPr>
          </a:p>
          <a:p>
            <a:pPr marL="227396" lvl="0" indent="-227396">
              <a:spcBef>
                <a:spcPts val="0"/>
              </a:spcBef>
              <a:buSzPts val="2700"/>
              <a:buFont typeface="Arial"/>
              <a:buChar char="•"/>
            </a:pPr>
            <a:r>
              <a:rPr lang="en-US" dirty="0" err="1">
                <a:latin typeface="Aptos" panose="020B0004020202020204" pitchFamily="34" charset="0"/>
              </a:rPr>
              <a:t>Mancanza di feedback </a:t>
            </a:r>
            <a:r>
              <a:rPr lang="en-US" dirty="0">
                <a:latin typeface="Aptos" panose="020B0004020202020204" pitchFamily="34" charset="0"/>
              </a:rPr>
              <a:t>e </a:t>
            </a:r>
            <a:r>
              <a:rPr lang="en-US" dirty="0" err="1">
                <a:latin typeface="Aptos" panose="020B0004020202020204" pitchFamily="34" charset="0"/>
              </a:rPr>
              <a:t>sistemi di supporto</a:t>
            </a:r>
            <a:endParaRPr lang="en-US" dirty="0">
              <a:latin typeface="Aptos" panose="020B0004020202020204" pitchFamily="34" charset="0"/>
            </a:endParaRPr>
          </a:p>
          <a:p>
            <a:pPr marL="227396" lvl="0" indent="-227396">
              <a:spcBef>
                <a:spcPts val="0"/>
              </a:spcBef>
              <a:buSzPts val="2700"/>
              <a:buFont typeface="Arial"/>
              <a:buChar char="•"/>
            </a:pPr>
            <a:r>
              <a:rPr lang="en-US" dirty="0" err="1">
                <a:latin typeface="Aptos" panose="020B0004020202020204" pitchFamily="34" charset="0"/>
              </a:rPr>
              <a:t>Resistenze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"/>
              <a:buNone/>
            </a:pPr>
            <a:b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Times"/>
                <a:cs typeface="Times"/>
                <a:sym typeface="Times"/>
              </a:rPr>
            </a:br>
            <a:endParaRPr dirty="0">
              <a:solidFill>
                <a:srgbClr val="000000"/>
              </a:solidFill>
              <a:latin typeface="Aptos" panose="020B0004020202020204" pitchFamily="34" charset="0"/>
              <a:ea typeface="Times"/>
              <a:cs typeface="Times"/>
              <a:sym typeface="Times"/>
            </a:endParaRPr>
          </a:p>
        </p:txBody>
      </p:sp>
      <p:sp>
        <p:nvSpPr>
          <p:cNvPr id="203" name="Google Shape;203;p9"/>
          <p:cNvSpPr txBox="1">
            <a:spLocks noGrp="1"/>
          </p:cNvSpPr>
          <p:nvPr>
            <p:ph type="sldNum" idx="4294967295"/>
          </p:nvPr>
        </p:nvSpPr>
        <p:spPr>
          <a:xfrm>
            <a:off x="594359" y="6332220"/>
            <a:ext cx="127001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">
  <a:themeElements>
    <a:clrScheme name="Benutzerdefinier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Microsoft Macintosh PowerPoint</Application>
  <PresentationFormat>Breitbild</PresentationFormat>
  <Paragraphs>156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Aptos</vt:lpstr>
      <vt:lpstr>Aptos Serif</vt:lpstr>
      <vt:lpstr>Arial</vt:lpstr>
      <vt:lpstr>Calibri</vt:lpstr>
      <vt:lpstr>Helvetica Neue</vt:lpstr>
      <vt:lpstr>Play</vt:lpstr>
      <vt:lpstr>Times</vt:lpstr>
      <vt:lpstr>Benutzerdefiniert</vt:lpstr>
      <vt:lpstr>WP4  Train the Trainer </vt:lpstr>
      <vt:lpstr>Contenuto</vt:lpstr>
      <vt:lpstr>1. Informazioni di base</vt:lpstr>
      <vt:lpstr>1. Informazioni di base</vt:lpstr>
      <vt:lpstr>1. Informazioni di base</vt:lpstr>
      <vt:lpstr>Possibili vie d’uscita dal dilemma:</vt:lpstr>
      <vt:lpstr>2. Principi della formazione per adulti</vt:lpstr>
      <vt:lpstr>2. Applicazione dei principi</vt:lpstr>
      <vt:lpstr>3. Sfide frequenti nella formazione </vt:lpstr>
      <vt:lpstr>Troppe informazioni</vt:lpstr>
      <vt:lpstr>Procedura poco chiara</vt:lpstr>
      <vt:lpstr>Rilevanza poco chiara</vt:lpstr>
      <vt:lpstr>Mancanza di tempo</vt:lpstr>
      <vt:lpstr>Diversi livelli di conoscenza</vt:lpstr>
      <vt:lpstr>Mancanza di feedback e sistemi di supporto</vt:lpstr>
      <vt:lpstr>Resistenze</vt:lpstr>
      <vt:lpstr>Strategie di disinformazione</vt:lpstr>
      <vt:lpstr>Strategie per una buona discussione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WP4  Train the Trainer </dc:title>
  <dc:creator>User</dc:creator>
  <cp:keywords>, docId:09FD058F1E9E59A0D6DE2F6AF88DDF83</cp:keywords>
  <cp:lastModifiedBy>Henrieta Winklhofer</cp:lastModifiedBy>
  <cp:revision>30</cp:revision>
  <dcterms:modified xsi:type="dcterms:W3CDTF">2026-01-22T10:03:22Z</dcterms:modified>
</cp:coreProperties>
</file>