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48" r:id="rId1"/>
  </p:sldMasterIdLst>
  <p:notesMasterIdLst>
    <p:notesMasterId r:id="rId40"/>
  </p:notesMasterIdLst>
  <p:sldIdLst>
    <p:sldId id="256" r:id="rId2"/>
    <p:sldId id="269" r:id="rId3"/>
    <p:sldId id="270" r:id="rId4"/>
    <p:sldId id="271" r:id="rId5"/>
    <p:sldId id="391" r:id="rId6"/>
    <p:sldId id="392" r:id="rId7"/>
    <p:sldId id="272" r:id="rId8"/>
    <p:sldId id="394" r:id="rId9"/>
    <p:sldId id="396" r:id="rId10"/>
    <p:sldId id="397" r:id="rId11"/>
    <p:sldId id="273" r:id="rId12"/>
    <p:sldId id="398" r:id="rId13"/>
    <p:sldId id="399" r:id="rId14"/>
    <p:sldId id="400" r:id="rId15"/>
    <p:sldId id="401" r:id="rId16"/>
    <p:sldId id="404" r:id="rId17"/>
    <p:sldId id="402" r:id="rId18"/>
    <p:sldId id="415" r:id="rId19"/>
    <p:sldId id="406" r:id="rId20"/>
    <p:sldId id="422" r:id="rId21"/>
    <p:sldId id="274" r:id="rId22"/>
    <p:sldId id="407" r:id="rId23"/>
    <p:sldId id="275" r:id="rId24"/>
    <p:sldId id="408" r:id="rId25"/>
    <p:sldId id="409" r:id="rId26"/>
    <p:sldId id="410" r:id="rId27"/>
    <p:sldId id="411" r:id="rId28"/>
    <p:sldId id="412" r:id="rId29"/>
    <p:sldId id="413" r:id="rId30"/>
    <p:sldId id="414" r:id="rId31"/>
    <p:sldId id="416" r:id="rId32"/>
    <p:sldId id="417" r:id="rId33"/>
    <p:sldId id="419" r:id="rId34"/>
    <p:sldId id="420" r:id="rId35"/>
    <p:sldId id="423" r:id="rId36"/>
    <p:sldId id="424" r:id="rId37"/>
    <p:sldId id="268" r:id="rId38"/>
    <p:sldId id="418" r:id="rId39"/>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r:id="rId60" roundtripDataSignature="AMtx7mjHj+pt+BLxbZT+pkqjDNQ7NwOT8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896"/>
    <p:restoredTop sz="91429" autoAdjust="0"/>
  </p:normalViewPr>
  <p:slideViewPr>
    <p:cSldViewPr snapToGrid="0">
      <p:cViewPr varScale="1">
        <p:scale>
          <a:sx n="89" d="100"/>
          <a:sy n="89" d="100"/>
        </p:scale>
        <p:origin x="200" y="7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63"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61"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60" Type="http://customschemas.google.com/relationships/presentationmetadata" Target="meta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64"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6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de-DE" sz="1200" b="0" i="0" u="none" strike="noStrike" cap="none">
                <a:solidFill>
                  <a:schemeClr val="dk1"/>
                </a:solidFill>
                <a:latin typeface="Calibri"/>
                <a:ea typeface="Calibri"/>
                <a:cs typeface="Calibri"/>
                <a:sym typeface="Calibri"/>
              </a:rPr>
              <a:t>‹Nr.›</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356416049"/>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7" name="Google Shape;117;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b="0" i="0" u="none" strike="noStrike" cap="none">
              <a:solidFill>
                <a:schemeClr val="dk1"/>
              </a:solidFill>
              <a:latin typeface="Calibri"/>
              <a:ea typeface="Calibri"/>
              <a:cs typeface="Calibri"/>
              <a:sym typeface="Calibri"/>
            </a:endParaRPr>
          </a:p>
        </p:txBody>
      </p:sp>
      <p:sp>
        <p:nvSpPr>
          <p:cNvPr id="118" name="Google Shape;118;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de-DE" sz="1200" b="0" i="0" u="none" strike="noStrike" cap="none">
                <a:solidFill>
                  <a:schemeClr val="dk1"/>
                </a:solidFill>
                <a:latin typeface="Calibri"/>
                <a:ea typeface="Calibri"/>
                <a:cs typeface="Calibri"/>
                <a:sym typeface="Calibri"/>
              </a:rPr>
              <a:t>1</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7456226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EA3AC8-7370-DD01-381B-7882389DB2C2}"/>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661BE141-13D9-B978-5A79-BE09ED9D4303}"/>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74D8D066-B984-ABF0-32DD-09A58E407D92}"/>
              </a:ext>
            </a:extLst>
          </p:cNvPr>
          <p:cNvSpPr>
            <a:spLocks noGrp="1"/>
          </p:cNvSpPr>
          <p:nvPr>
            <p:ph type="body" idx="1"/>
          </p:nvPr>
        </p:nvSpPr>
        <p:spPr/>
        <p:txBody>
          <a:bodyPr/>
          <a:lstStyle/>
          <a:p>
            <a:endParaRPr lang="de-DE" dirty="0"/>
          </a:p>
        </p:txBody>
      </p:sp>
      <p:sp>
        <p:nvSpPr>
          <p:cNvPr id="4" name="Foliennummernplatzhalter 3">
            <a:extLst>
              <a:ext uri="{FF2B5EF4-FFF2-40B4-BE49-F238E27FC236}">
                <a16:creationId xmlns:a16="http://schemas.microsoft.com/office/drawing/2014/main" id="{C515A047-885C-6E7B-1D3C-B0D9BADDE785}"/>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de-DE" sz="1200" b="0" i="0" u="none" strike="noStrike" cap="none" smtClean="0">
                <a:solidFill>
                  <a:schemeClr val="dk1"/>
                </a:solidFill>
                <a:latin typeface="Calibri"/>
                <a:ea typeface="Calibri"/>
                <a:cs typeface="Calibri"/>
                <a:sym typeface="Calibri"/>
              </a:rPr>
              <a:t>16</a:t>
            </a:fld>
            <a:endParaRPr lang="de-DE"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8459441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EFDCD2-9492-483D-A00A-D210EB8B738C}"/>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38369DFD-656C-D39A-E49C-AF4576DE86DB}"/>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32E3D0AD-AB96-630D-5262-46DFDBEB1E02}"/>
              </a:ext>
            </a:extLst>
          </p:cNvPr>
          <p:cNvSpPr>
            <a:spLocks noGrp="1"/>
          </p:cNvSpPr>
          <p:nvPr>
            <p:ph type="body" idx="1"/>
          </p:nvPr>
        </p:nvSpPr>
        <p:spPr/>
        <p:txBody>
          <a:bodyPr/>
          <a:lstStyle/>
          <a:p>
            <a:endParaRPr lang="de-DE" dirty="0"/>
          </a:p>
        </p:txBody>
      </p:sp>
      <p:sp>
        <p:nvSpPr>
          <p:cNvPr id="4" name="Foliennummernplatzhalter 3">
            <a:extLst>
              <a:ext uri="{FF2B5EF4-FFF2-40B4-BE49-F238E27FC236}">
                <a16:creationId xmlns:a16="http://schemas.microsoft.com/office/drawing/2014/main" id="{914E4CA8-76BB-72BB-598C-9DDF8FDDD4F7}"/>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de-DE" sz="1200" b="0" i="0" u="none" strike="noStrike" cap="none" smtClean="0">
                <a:solidFill>
                  <a:schemeClr val="dk1"/>
                </a:solidFill>
                <a:latin typeface="Calibri"/>
                <a:ea typeface="Calibri"/>
                <a:cs typeface="Calibri"/>
                <a:sym typeface="Calibri"/>
              </a:rPr>
              <a:t>17</a:t>
            </a:fld>
            <a:endParaRPr lang="de-DE"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73636829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457200" marR="0" lvl="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GB" dirty="0"/>
              <a:t>Le procedure aperte e ristrette possono essere utilizzate in linea di principio per qualsiasi appalto. </a:t>
            </a:r>
            <a:r>
              <a:rPr lang="en-US" dirty="0"/>
              <a:t>La procedura ristretta dovrebbe essere utilizzata per gli appalti per i quali l'analisi di mercato ha dimostrato che molti offerenti potrebbero soddisfare i requisiti e presentare un'offerta. La procedura ristretta è un processo in due fasi. Nella prima fase si svolge una procedura di selezione in cui vengono valutate la capacità, le risorse e l'esperienza degli offerenti nell'esecuzione dell'appalto sulla base del documento unico di appalto, al fine di effettuare una preselezione degli offerenti. Ciò significa che il numero di offerenti può essere ridotto nella fase di selezione. Nella seconda fase viene pubblicato il bando di gara e le offerte vengono valutate al fine di individuare l'offerta economicamente più vantaggiosa, che servirà come base per l'aggiudicazione dell'appalto. Solo gli offerenti preselezionati sono invitati a presentare un'offerta. Ciò riduce i costi per gli offerenti e per l'amministrazione aggiudicatrice.</a:t>
            </a:r>
            <a:endParaRPr lang="en-GB" dirty="0"/>
          </a:p>
          <a:p>
            <a:pPr marL="457200" marR="0" lvl="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endParaRPr lang="en-GB" dirty="0"/>
          </a:p>
          <a:p>
            <a:pPr marL="457200" marR="0" lvl="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GB" dirty="0"/>
              <a:t>È possibile ricorrere alla procedura negoziata, al dialogo competitivo o al partenariato per l'innovazione se le esigenze dell'amministrazione aggiudicatrice non possono essere soddisfatte senza adattare le soluzioni disponibili, se queste comprendono progetti o soluzioni innovative o in determinate altre circostanze specificate all'articolo 26, paragrafo 4, della direttiva 2014/24/UE. </a:t>
            </a:r>
          </a:p>
          <a:p>
            <a:endParaRPr lang="de-DE" dirty="0"/>
          </a:p>
        </p:txBody>
      </p:sp>
      <p:sp>
        <p:nvSpPr>
          <p:cNvPr id="4" name="Foliennummernplatzhalt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de-DE" sz="1200" b="0" i="0" u="none" strike="noStrike" cap="none" smtClean="0">
                <a:solidFill>
                  <a:schemeClr val="dk1"/>
                </a:solidFill>
                <a:latin typeface="Calibri"/>
                <a:ea typeface="Calibri"/>
                <a:cs typeface="Calibri"/>
                <a:sym typeface="Calibri"/>
              </a:rPr>
              <a:t>18</a:t>
            </a:fld>
            <a:endParaRPr lang="de-DE"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37195831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F2A564-D7E8-62A6-0C65-9C584F44E1CD}"/>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C22C04BC-7A06-5217-FDA8-D2E4203BB0F5}"/>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1B0AEFD0-8900-7B70-E84F-A7449A0BBFB1}"/>
              </a:ext>
            </a:extLst>
          </p:cNvPr>
          <p:cNvSpPr>
            <a:spLocks noGrp="1"/>
          </p:cNvSpPr>
          <p:nvPr>
            <p:ph type="body" idx="1"/>
          </p:nvPr>
        </p:nvSpPr>
        <p:spPr/>
        <p:txBody>
          <a:bodyPr/>
          <a:lstStyle/>
          <a:p>
            <a:r>
              <a:rPr lang="en-US" dirty="0"/>
              <a:t>In una procedura aperta, la capacità tecnica e professionale (compresa l'esperienza precedente) viene valutata solo sulla base di un giudizio "superato/non superato". Ciò può avvenire prima o dopo la valutazione delle offerte. Le procedure a più fasi offrono la possibilità di preselezionare gli offerenti sulla base della loro capacità tecnica e professionale.</a:t>
            </a:r>
          </a:p>
          <a:p>
            <a:endParaRPr lang="en-US" dirty="0"/>
          </a:p>
          <a:p>
            <a:r>
              <a:rPr lang="en-US" dirty="0"/>
              <a:t>La scelta della procedura per gli appalti pubblici orientati all'ambiente può essere influenzata anche dalle dimensioni del mercato in questione. Se non ci sono molte imprese in grado di fornire il prodotto/servizio, una procedura aperta può essere efficiente. Se il mercato è molto ampio, una procedura a più fasi può far risparmiare tempo, poiché è possibile controllare il numero di offerte pervenute. </a:t>
            </a:r>
          </a:p>
          <a:p>
            <a:endParaRPr lang="en-US" dirty="0"/>
          </a:p>
          <a:p>
            <a:r>
              <a:rPr lang="en-US" dirty="0"/>
              <a:t>Le </a:t>
            </a:r>
            <a:r>
              <a:rPr lang="en-US" dirty="0" err="1"/>
              <a:t>direttive</a:t>
            </a:r>
            <a:r>
              <a:rPr lang="en-US" dirty="0"/>
              <a:t> </a:t>
            </a:r>
            <a:r>
              <a:rPr lang="en-US" dirty="0" err="1"/>
              <a:t>stabiliscono</a:t>
            </a:r>
            <a:r>
              <a:rPr lang="en-US" dirty="0"/>
              <a:t> </a:t>
            </a:r>
            <a:r>
              <a:rPr lang="en-US" dirty="0" err="1"/>
              <a:t>scadenze</a:t>
            </a:r>
            <a:r>
              <a:rPr lang="en-US" dirty="0"/>
              <a:t> </a:t>
            </a:r>
            <a:r>
              <a:rPr lang="en-US" dirty="0" err="1"/>
              <a:t>minime</a:t>
            </a:r>
            <a:r>
              <a:rPr lang="en-US" dirty="0"/>
              <a:t> per </a:t>
            </a:r>
            <a:r>
              <a:rPr lang="en-US" dirty="0" err="1"/>
              <a:t>ciascuna</a:t>
            </a:r>
            <a:r>
              <a:rPr lang="en-US" dirty="0"/>
              <a:t> </a:t>
            </a:r>
            <a:r>
              <a:rPr lang="en-US" dirty="0" err="1"/>
              <a:t>procedura</a:t>
            </a:r>
            <a:r>
              <a:rPr lang="en-US" dirty="0"/>
              <a:t>. </a:t>
            </a:r>
            <a:r>
              <a:rPr lang="en-US" dirty="0" err="1"/>
              <a:t>Queste</a:t>
            </a:r>
            <a:r>
              <a:rPr lang="en-US" dirty="0"/>
              <a:t> </a:t>
            </a:r>
            <a:r>
              <a:rPr lang="en-US" dirty="0" err="1"/>
              <a:t>sono</a:t>
            </a:r>
            <a:r>
              <a:rPr lang="en-US" dirty="0"/>
              <a:t> </a:t>
            </a:r>
            <a:r>
              <a:rPr lang="en-US" dirty="0" err="1"/>
              <a:t>soggette</a:t>
            </a:r>
            <a:r>
              <a:rPr lang="en-US" dirty="0"/>
              <a:t> al </a:t>
            </a:r>
            <a:r>
              <a:rPr lang="en-US" dirty="0" err="1"/>
              <a:t>requisito</a:t>
            </a:r>
            <a:r>
              <a:rPr lang="en-US" dirty="0"/>
              <a:t> </a:t>
            </a:r>
            <a:r>
              <a:rPr lang="en-US" dirty="0" err="1"/>
              <a:t>generale</a:t>
            </a:r>
            <a:r>
              <a:rPr lang="en-US" dirty="0"/>
              <a:t> di </a:t>
            </a:r>
            <a:r>
              <a:rPr lang="en-US" dirty="0" err="1"/>
              <a:t>prevedere</a:t>
            </a:r>
            <a:r>
              <a:rPr lang="en-US" dirty="0"/>
              <a:t> un tempo </a:t>
            </a:r>
            <a:r>
              <a:rPr lang="en-US" dirty="0" err="1"/>
              <a:t>sufficiente</a:t>
            </a:r>
            <a:r>
              <a:rPr lang="en-US" dirty="0"/>
              <a:t> a </a:t>
            </a:r>
            <a:r>
              <a:rPr lang="en-US" dirty="0" err="1"/>
              <a:t>seconda</a:t>
            </a:r>
            <a:r>
              <a:rPr lang="en-US" dirty="0"/>
              <a:t> </a:t>
            </a:r>
            <a:r>
              <a:rPr lang="en-US" dirty="0" err="1"/>
              <a:t>della</a:t>
            </a:r>
            <a:r>
              <a:rPr lang="en-US" dirty="0"/>
              <a:t> </a:t>
            </a:r>
            <a:r>
              <a:rPr lang="en-US" dirty="0" err="1"/>
              <a:t>complessità</a:t>
            </a:r>
            <a:r>
              <a:rPr lang="en-US" dirty="0"/>
              <a:t> </a:t>
            </a:r>
            <a:r>
              <a:rPr lang="en-US" dirty="0" err="1"/>
              <a:t>dell'appalto</a:t>
            </a:r>
            <a:r>
              <a:rPr lang="en-US" dirty="0"/>
              <a:t> (</a:t>
            </a:r>
            <a:r>
              <a:rPr lang="en-US" dirty="0" err="1"/>
              <a:t>articolo</a:t>
            </a:r>
            <a:r>
              <a:rPr lang="en-US" dirty="0"/>
              <a:t> 47 </a:t>
            </a:r>
            <a:r>
              <a:rPr lang="en-US" dirty="0" err="1"/>
              <a:t>della</a:t>
            </a:r>
            <a:r>
              <a:rPr lang="en-US" dirty="0"/>
              <a:t> </a:t>
            </a:r>
            <a:r>
              <a:rPr lang="en-US" dirty="0" err="1"/>
              <a:t>direttiva</a:t>
            </a:r>
            <a:r>
              <a:rPr lang="en-US" dirty="0"/>
              <a:t> 2014/24/UE). </a:t>
            </a:r>
            <a:r>
              <a:rPr lang="en-US" dirty="0" err="1"/>
              <a:t>Quando</a:t>
            </a:r>
            <a:r>
              <a:rPr lang="en-US" dirty="0"/>
              <a:t> </a:t>
            </a:r>
            <a:r>
              <a:rPr lang="en-US" dirty="0" err="1"/>
              <a:t>si</a:t>
            </a:r>
            <a:r>
              <a:rPr lang="en-US" dirty="0"/>
              <a:t> </a:t>
            </a:r>
            <a:r>
              <a:rPr lang="en-US" dirty="0" err="1"/>
              <a:t>stabiliscono</a:t>
            </a:r>
            <a:r>
              <a:rPr lang="en-US" dirty="0"/>
              <a:t> le </a:t>
            </a:r>
            <a:r>
              <a:rPr lang="en-US" dirty="0" err="1"/>
              <a:t>scadenze</a:t>
            </a:r>
            <a:r>
              <a:rPr lang="en-US" dirty="0"/>
              <a:t>, </a:t>
            </a:r>
            <a:r>
              <a:rPr lang="en-US" dirty="0" err="1"/>
              <a:t>tenere</a:t>
            </a:r>
            <a:r>
              <a:rPr lang="en-US" dirty="0"/>
              <a:t> </a:t>
            </a:r>
            <a:r>
              <a:rPr lang="en-US" dirty="0" err="1"/>
              <a:t>conto</a:t>
            </a:r>
            <a:r>
              <a:rPr lang="en-US" dirty="0"/>
              <a:t> </a:t>
            </a:r>
            <a:r>
              <a:rPr lang="en-US" dirty="0" err="1"/>
              <a:t>della</a:t>
            </a:r>
            <a:r>
              <a:rPr lang="en-US" dirty="0"/>
              <a:t> </a:t>
            </a:r>
            <a:r>
              <a:rPr lang="en-US" dirty="0" err="1"/>
              <a:t>qualità</a:t>
            </a:r>
            <a:r>
              <a:rPr lang="en-US" dirty="0"/>
              <a:t> </a:t>
            </a:r>
            <a:r>
              <a:rPr lang="en-US" dirty="0" err="1"/>
              <a:t>delle</a:t>
            </a:r>
            <a:r>
              <a:rPr lang="en-US" dirty="0"/>
              <a:t> </a:t>
            </a:r>
            <a:r>
              <a:rPr lang="en-US" dirty="0" err="1"/>
              <a:t>risposte</a:t>
            </a:r>
            <a:r>
              <a:rPr lang="en-US" dirty="0"/>
              <a:t> </a:t>
            </a:r>
            <a:r>
              <a:rPr lang="en-US" dirty="0" err="1"/>
              <a:t>che</a:t>
            </a:r>
            <a:r>
              <a:rPr lang="en-US" dirty="0"/>
              <a:t> </a:t>
            </a:r>
            <a:r>
              <a:rPr lang="en-US" dirty="0" err="1"/>
              <a:t>si</a:t>
            </a:r>
            <a:r>
              <a:rPr lang="en-US" dirty="0"/>
              <a:t> </a:t>
            </a:r>
            <a:r>
              <a:rPr lang="en-US" dirty="0" err="1"/>
              <a:t>riceveranno</a:t>
            </a:r>
            <a:r>
              <a:rPr lang="en-US" dirty="0"/>
              <a:t>: </a:t>
            </a:r>
            <a:r>
              <a:rPr lang="en-US" dirty="0" err="1"/>
              <a:t>scadenze</a:t>
            </a:r>
            <a:r>
              <a:rPr lang="en-US" dirty="0"/>
              <a:t> molto </a:t>
            </a:r>
            <a:r>
              <a:rPr lang="en-US" dirty="0" err="1"/>
              <a:t>brevi</a:t>
            </a:r>
            <a:r>
              <a:rPr lang="en-US" dirty="0"/>
              <a:t> </a:t>
            </a:r>
            <a:r>
              <a:rPr lang="en-US" dirty="0" err="1"/>
              <a:t>possono</a:t>
            </a:r>
            <a:r>
              <a:rPr lang="en-US" dirty="0"/>
              <a:t> </a:t>
            </a:r>
            <a:r>
              <a:rPr lang="en-US" dirty="0" err="1"/>
              <a:t>talvolta</a:t>
            </a:r>
            <a:r>
              <a:rPr lang="en-US" dirty="0"/>
              <a:t> </a:t>
            </a:r>
            <a:r>
              <a:rPr lang="en-US" dirty="0" err="1"/>
              <a:t>essere</a:t>
            </a:r>
            <a:r>
              <a:rPr lang="en-US" dirty="0"/>
              <a:t> </a:t>
            </a:r>
            <a:r>
              <a:rPr lang="en-US" dirty="0" err="1"/>
              <a:t>controproducenti</a:t>
            </a:r>
            <a:r>
              <a:rPr lang="en-US" dirty="0"/>
              <a:t> se </a:t>
            </a:r>
            <a:r>
              <a:rPr lang="en-US" dirty="0" err="1"/>
              <a:t>comportano</a:t>
            </a:r>
            <a:r>
              <a:rPr lang="en-US" dirty="0"/>
              <a:t> un </a:t>
            </a:r>
            <a:r>
              <a:rPr lang="en-US" dirty="0" err="1"/>
              <a:t>aumento</a:t>
            </a:r>
            <a:r>
              <a:rPr lang="en-US" dirty="0"/>
              <a:t> del tempo </a:t>
            </a:r>
            <a:r>
              <a:rPr lang="en-US" dirty="0" err="1"/>
              <a:t>necessario</a:t>
            </a:r>
            <a:r>
              <a:rPr lang="en-US" dirty="0"/>
              <a:t> per </a:t>
            </a:r>
            <a:r>
              <a:rPr lang="en-US" dirty="0" err="1"/>
              <a:t>ottenere</a:t>
            </a:r>
            <a:r>
              <a:rPr lang="en-US" dirty="0"/>
              <a:t> </a:t>
            </a:r>
            <a:r>
              <a:rPr lang="en-US" dirty="0" err="1"/>
              <a:t>chiarimenti</a:t>
            </a:r>
            <a:r>
              <a:rPr lang="en-US" dirty="0"/>
              <a:t> </a:t>
            </a:r>
            <a:r>
              <a:rPr lang="en-US" dirty="0" err="1"/>
              <a:t>sulle</a:t>
            </a:r>
            <a:r>
              <a:rPr lang="en-US" dirty="0"/>
              <a:t> </a:t>
            </a:r>
            <a:r>
              <a:rPr lang="en-US" dirty="0" err="1"/>
              <a:t>offerte</a:t>
            </a:r>
            <a:r>
              <a:rPr lang="en-US" dirty="0"/>
              <a:t>.</a:t>
            </a:r>
            <a:endParaRPr lang="de-DE" dirty="0"/>
          </a:p>
        </p:txBody>
      </p:sp>
      <p:sp>
        <p:nvSpPr>
          <p:cNvPr id="4" name="Foliennummernplatzhalter 3">
            <a:extLst>
              <a:ext uri="{FF2B5EF4-FFF2-40B4-BE49-F238E27FC236}">
                <a16:creationId xmlns:a16="http://schemas.microsoft.com/office/drawing/2014/main" id="{A7D7FDEE-BD8E-691C-92AC-DF2367153386}"/>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de-DE" sz="1200" b="0" i="0" u="none" strike="noStrike" cap="none" smtClean="0">
                <a:solidFill>
                  <a:schemeClr val="dk1"/>
                </a:solidFill>
                <a:latin typeface="Calibri"/>
                <a:ea typeface="Calibri"/>
                <a:cs typeface="Calibri"/>
                <a:sym typeface="Calibri"/>
              </a:rPr>
              <a:t>19</a:t>
            </a:fld>
            <a:endParaRPr lang="de-DE"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35198845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B4F216-595A-37D1-4E5C-2EEA47D2FE1A}"/>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AC6A9783-6987-9EDB-8A04-B3574ED31348}"/>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CF86BBFF-51F3-DD03-DE5F-346D26B78AA4}"/>
              </a:ext>
            </a:extLst>
          </p:cNvPr>
          <p:cNvSpPr>
            <a:spLocks noGrp="1"/>
          </p:cNvSpPr>
          <p:nvPr>
            <p:ph type="body" idx="1"/>
          </p:nvPr>
        </p:nvSpPr>
        <p:spPr/>
        <p:txBody>
          <a:bodyPr/>
          <a:lstStyle/>
          <a:p>
            <a:r>
              <a:rPr lang="en-US" dirty="0"/>
              <a:t>Una delle preoccupazioni che alcuni committenti pubblici nutrono riguardo agli appalti sostenibili riguarda l'impatto sulla concorrenza. Gli offerenti saranno in grado di soddisfare i criteri sociali e ambientali e quante offerte valide saranno presentate? </a:t>
            </a:r>
          </a:p>
          <a:p>
            <a:endParaRPr lang="en-US" dirty="0"/>
          </a:p>
          <a:p>
            <a:r>
              <a:rPr lang="en-US" dirty="0"/>
              <a:t>Procedure flessibili possono contribuire a dissipare tali timori, consentendo una maggiore interazione tra l'ente appaltante e gli offerenti. Ad esempio, in una procedura di appalto competitiva con negoziazione, è possibile negoziare aspetti relativi alle prestazioni ambientali (oltre ai requisiti minimi eventualmente stabiliti) e le modalità di rendicontazione applicabili. Concentrandosi su soluzioni innovative, il dialogo competitivo e i partenariati per l'innovazione possono contribuire a risolvere problemi sociali e ambientali complessi.</a:t>
            </a:r>
          </a:p>
          <a:p>
            <a:endParaRPr lang="en-US" dirty="0"/>
          </a:p>
          <a:p>
            <a:r>
              <a:rPr lang="en-US" dirty="0"/>
              <a:t>Occorre tuttavia tenere presente che tali procedure richiedono anche maggiori risorse e un certo livello di competenza specialistica. Una soluzione più semplice potrebbe consistere nell'effettuare una consultazione preliminare del mercato prima di una procedura aperta o ristretta. </a:t>
            </a:r>
            <a:endParaRPr lang="de-DE" dirty="0"/>
          </a:p>
        </p:txBody>
      </p:sp>
      <p:sp>
        <p:nvSpPr>
          <p:cNvPr id="4" name="Foliennummernplatzhalter 3">
            <a:extLst>
              <a:ext uri="{FF2B5EF4-FFF2-40B4-BE49-F238E27FC236}">
                <a16:creationId xmlns:a16="http://schemas.microsoft.com/office/drawing/2014/main" id="{283FED59-8574-8B85-3202-142E4C3B0B01}"/>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de-DE" sz="1200" b="0" i="0" u="none" strike="noStrike" cap="none" smtClean="0">
                <a:solidFill>
                  <a:schemeClr val="dk1"/>
                </a:solidFill>
                <a:latin typeface="Calibri"/>
                <a:ea typeface="Calibri"/>
                <a:cs typeface="Calibri"/>
                <a:sym typeface="Calibri"/>
              </a:rPr>
              <a:t>20</a:t>
            </a:fld>
            <a:endParaRPr lang="de-DE"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96327784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a:buNone/>
            </a:pPr>
            <a:r>
              <a:rPr lang="en-US" dirty="0"/>
              <a:t>Le specifiche tecniche devono essere non discriminatorie, garantire pari accesso agli offerenti ed evitare inutili barriere alla concorrenza. Ad esempio, è generalmente vietato fare riferimento a una marca specifica o a una caratteristica offerta solo da una determinata impresa.</a:t>
            </a:r>
          </a:p>
          <a:p>
            <a:endParaRPr lang="en-US" dirty="0"/>
          </a:p>
          <a:p>
            <a:r>
              <a:rPr lang="en-US" dirty="0"/>
              <a:t>L'impatto sulla sostenibilità durante il ciclo di vita può essere preso in considerazione nelle specifiche che riguardano la produzione, le prestazioni operative e la fine del ciclo di vita. Ad esempio, un contratto di ristorazione può prescrivere l'uso di prodotti biologici, contenitori riutilizzabili e la raccolta differenziata dei rifiuti. La prima specifica è una specifica basata su standard, mentre le ultime due sono specifiche funzionali.</a:t>
            </a:r>
          </a:p>
          <a:p>
            <a:endParaRPr lang="de-DE" dirty="0"/>
          </a:p>
        </p:txBody>
      </p:sp>
      <p:sp>
        <p:nvSpPr>
          <p:cNvPr id="4" name="Foliennummernplatzhalt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de-DE" sz="1200" b="0" i="0" u="none" strike="noStrike" cap="none" smtClean="0">
                <a:solidFill>
                  <a:schemeClr val="dk1"/>
                </a:solidFill>
                <a:latin typeface="Calibri"/>
                <a:ea typeface="Calibri"/>
                <a:cs typeface="Calibri"/>
                <a:sym typeface="Calibri"/>
              </a:rPr>
              <a:t>22</a:t>
            </a:fld>
            <a:endParaRPr lang="de-DE"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90473311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a:buNone/>
            </a:pPr>
            <a:r>
              <a:rPr lang="en-US" dirty="0"/>
              <a:t>Se un marchio soddisfa tutti i requisiti, può essere citato direttamente nelle specifiche, nei criteri di aggiudicazione o nelle condizioni contrattuali, ad esempio richiedendo che il prodotto rechi il marchio o un marchio equivalente.</a:t>
            </a:r>
          </a:p>
          <a:p>
            <a:pPr>
              <a:buNone/>
            </a:pPr>
            <a:endParaRPr lang="en-US" dirty="0"/>
          </a:p>
          <a:p>
            <a:pPr>
              <a:buNone/>
            </a:pPr>
            <a:r>
              <a:rPr lang="en-US" dirty="0"/>
              <a:t>Se </a:t>
            </a:r>
            <a:r>
              <a:rPr lang="en-US" dirty="0" err="1"/>
              <a:t>i</a:t>
            </a:r>
            <a:r>
              <a:rPr lang="en-US" dirty="0"/>
              <a:t> </a:t>
            </a:r>
            <a:r>
              <a:rPr lang="en-US" dirty="0" err="1"/>
              <a:t>marchi</a:t>
            </a:r>
            <a:r>
              <a:rPr lang="en-US" dirty="0"/>
              <a:t> </a:t>
            </a:r>
            <a:r>
              <a:rPr lang="en-US" dirty="0" err="1"/>
              <a:t>contengono</a:t>
            </a:r>
            <a:r>
              <a:rPr lang="en-US" dirty="0"/>
              <a:t> criteri non pertinenti (ad esempio requisiti di prestazione per un contratto di fornitura), le autorità dovrebbero fare riferimento ai </a:t>
            </a:r>
            <a:r>
              <a:rPr lang="en-US" dirty="0" err="1"/>
              <a:t>requisiti</a:t>
            </a:r>
            <a:r>
              <a:rPr lang="en-US" dirty="0"/>
              <a:t> del </a:t>
            </a:r>
            <a:r>
              <a:rPr lang="en-US" dirty="0" err="1"/>
              <a:t>marchio</a:t>
            </a:r>
            <a:r>
              <a:rPr lang="en-US" dirty="0"/>
              <a:t> </a:t>
            </a:r>
            <a:r>
              <a:rPr lang="en-US" dirty="0" err="1"/>
              <a:t>corrispondente</a:t>
            </a:r>
            <a:r>
              <a:rPr lang="en-US" dirty="0"/>
              <a:t> invece di </a:t>
            </a:r>
            <a:r>
              <a:rPr lang="en-US" dirty="0" err="1"/>
              <a:t>richiedere</a:t>
            </a:r>
            <a:r>
              <a:rPr lang="en-US" dirty="0"/>
              <a:t> </a:t>
            </a:r>
            <a:r>
              <a:rPr lang="en-US" dirty="0" err="1"/>
              <a:t>il</a:t>
            </a:r>
            <a:r>
              <a:rPr lang="en-US" dirty="0"/>
              <a:t> </a:t>
            </a:r>
            <a:r>
              <a:rPr lang="en-US" dirty="0" err="1"/>
              <a:t>marchio</a:t>
            </a:r>
            <a:r>
              <a:rPr lang="en-US" dirty="0"/>
              <a:t> </a:t>
            </a:r>
            <a:r>
              <a:rPr lang="en-US" dirty="0" err="1"/>
              <a:t>stessa</a:t>
            </a:r>
            <a:r>
              <a:rPr lang="en-US" dirty="0"/>
              <a:t>.</a:t>
            </a:r>
          </a:p>
          <a:p>
            <a:pPr>
              <a:buNone/>
            </a:pPr>
            <a:endParaRPr lang="en-US" dirty="0"/>
          </a:p>
          <a:p>
            <a:pPr>
              <a:buNone/>
            </a:pPr>
            <a:r>
              <a:rPr lang="en-US" dirty="0"/>
              <a:t>I </a:t>
            </a:r>
            <a:r>
              <a:rPr lang="en-US" dirty="0" err="1"/>
              <a:t>marchi</a:t>
            </a:r>
            <a:r>
              <a:rPr lang="en-US" dirty="0"/>
              <a:t> con requisiti equivalenti devono sempre </a:t>
            </a:r>
            <a:r>
              <a:rPr lang="en-US" dirty="0" err="1"/>
              <a:t>essere</a:t>
            </a:r>
            <a:r>
              <a:rPr lang="en-US" dirty="0"/>
              <a:t> </a:t>
            </a:r>
            <a:r>
              <a:rPr lang="en-US" dirty="0" err="1"/>
              <a:t>accettati</a:t>
            </a:r>
            <a:r>
              <a:rPr lang="en-US" dirty="0"/>
              <a:t>.</a:t>
            </a:r>
          </a:p>
          <a:p>
            <a:endParaRPr lang="en-US" dirty="0"/>
          </a:p>
          <a:p>
            <a:r>
              <a:rPr lang="en-US" dirty="0"/>
              <a:t>Se un offerente non ha accesso a un marchio di terze parti a causa di fattori che esulano dal suo controllo, può presentare un fascicolo tecnico o altra prova, ad esempio nei casi in cui i termini di gara sono brevi.</a:t>
            </a:r>
          </a:p>
          <a:p>
            <a:endParaRPr lang="de-DE" dirty="0"/>
          </a:p>
        </p:txBody>
      </p:sp>
      <p:sp>
        <p:nvSpPr>
          <p:cNvPr id="4" name="Foliennummernplatzhalt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de-DE" sz="1200" b="0" i="0" u="none" strike="noStrike" cap="none" smtClean="0">
                <a:solidFill>
                  <a:schemeClr val="dk1"/>
                </a:solidFill>
                <a:latin typeface="Calibri"/>
                <a:ea typeface="Calibri"/>
                <a:cs typeface="Calibri"/>
                <a:sym typeface="Calibri"/>
              </a:rPr>
              <a:t>24</a:t>
            </a:fld>
            <a:endParaRPr lang="de-DE"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62587336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5121EB-1D5C-CD5D-5B3F-305B3AD4C4B2}"/>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7F232900-7788-5AB0-62B6-9108F69F3D0B}"/>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0A91D389-9925-AF62-9070-7613E68F0B7B}"/>
              </a:ext>
            </a:extLst>
          </p:cNvPr>
          <p:cNvSpPr>
            <a:spLocks noGrp="1"/>
          </p:cNvSpPr>
          <p:nvPr>
            <p:ph type="body" idx="1"/>
          </p:nvPr>
        </p:nvSpPr>
        <p:spPr/>
        <p:txBody>
          <a:bodyPr/>
          <a:lstStyle/>
          <a:p>
            <a:r>
              <a:rPr lang="en-US" dirty="0"/>
              <a:t>I motivi di esclusione obbligatori sono stabiliti all'articolo 57, paragrafi 1 e 2, della direttiva 2014/24/UE e devono essere applicati in tutti gli Stati membri. Si riferiscono a reati gravi commessi dagli offerenti e non sono direttamente collegati agli appalti sostenibili.</a:t>
            </a:r>
          </a:p>
          <a:p>
            <a:endParaRPr lang="en-US" dirty="0"/>
          </a:p>
          <a:p>
            <a:r>
              <a:rPr lang="en-US" dirty="0"/>
              <a:t>I motivi di esclusione facoltativi di cui all'articolo 57, paragrafo 4, comprendono i motivi </a:t>
            </a:r>
            <a:r>
              <a:rPr lang="en-US" dirty="0" err="1"/>
              <a:t>indicati</a:t>
            </a:r>
            <a:r>
              <a:rPr lang="en-US" dirty="0"/>
              <a:t> </a:t>
            </a:r>
            <a:r>
              <a:rPr lang="en-US" dirty="0" err="1"/>
              <a:t>nella</a:t>
            </a:r>
            <a:r>
              <a:rPr lang="en-US" dirty="0"/>
              <a:t> slide. Per gli appalti sostenibili è particolarmente rilevante la possibilità di escludere gli offerenti che non rispettano la legislazione sociale e ambientale vigente. Tali leggi sono elencate all'articolo 18, paragrafo 2, e nell'allegato X della direttiva. Gli Stati membri possono decidere di rendere obbligatoria l'esclusione per tali motivi.</a:t>
            </a:r>
            <a:endParaRPr lang="de-DE" dirty="0"/>
          </a:p>
        </p:txBody>
      </p:sp>
      <p:sp>
        <p:nvSpPr>
          <p:cNvPr id="4" name="Foliennummernplatzhalter 3">
            <a:extLst>
              <a:ext uri="{FF2B5EF4-FFF2-40B4-BE49-F238E27FC236}">
                <a16:creationId xmlns:a16="http://schemas.microsoft.com/office/drawing/2014/main" id="{12849DEF-F202-4FBB-0DCE-3E111732B9F2}"/>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de-DE" sz="1200" b="0" i="0" u="none" strike="noStrike" cap="none" smtClean="0">
                <a:solidFill>
                  <a:schemeClr val="dk1"/>
                </a:solidFill>
                <a:latin typeface="Calibri"/>
                <a:ea typeface="Calibri"/>
                <a:cs typeface="Calibri"/>
                <a:sym typeface="Calibri"/>
              </a:rPr>
              <a:t>25</a:t>
            </a:fld>
            <a:endParaRPr lang="de-DE"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8505152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507742-F5CD-5E80-FD76-4884F31EF8DE}"/>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EAE396A6-F5EF-9480-E1E2-04922B1D6846}"/>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B1A277EE-2793-ED16-46AB-DA956E1A1B8E}"/>
              </a:ext>
            </a:extLst>
          </p:cNvPr>
          <p:cNvSpPr>
            <a:spLocks noGrp="1"/>
          </p:cNvSpPr>
          <p:nvPr>
            <p:ph type="body" idx="1"/>
          </p:nvPr>
        </p:nvSpPr>
        <p:spPr/>
        <p:txBody>
          <a:bodyPr/>
          <a:lstStyle/>
          <a:p>
            <a:pPr>
              <a:buNone/>
            </a:pPr>
            <a:r>
              <a:rPr lang="en-US" dirty="0"/>
              <a:t>Le condizioni per l'applicazione dei criteri di selezione e le prove richieste sono stabilite all'articolo 58 e nell'allegato XII della direttiva 2014/24/UE.</a:t>
            </a:r>
          </a:p>
          <a:p>
            <a:pPr>
              <a:buNone/>
            </a:pPr>
            <a:endParaRPr lang="en-US" dirty="0"/>
          </a:p>
          <a:p>
            <a:pPr>
              <a:buNone/>
            </a:pPr>
            <a:r>
              <a:rPr lang="en-US" dirty="0"/>
              <a:t>Esempi di risorse che possono essere richieste nella fase di selezione per un appalto di lavori sono il personale con esperienza in progetti con requisiti ambientali simili e attrezzature adeguate per prevenire l'inquinamento dell'aria, del suolo e dell'acqua.</a:t>
            </a:r>
          </a:p>
          <a:p>
            <a:pPr>
              <a:buNone/>
            </a:pPr>
            <a:endParaRPr lang="en-US" dirty="0"/>
          </a:p>
          <a:p>
            <a:pPr>
              <a:buNone/>
            </a:pPr>
            <a:r>
              <a:rPr lang="en-US" dirty="0"/>
              <a:t>Se le qualifiche professionali e di istruzione del personale sono valutate nella fase di selezione, esse non dovrebbero essere utilizzate come criteri di aggiudicazione.</a:t>
            </a:r>
          </a:p>
          <a:p>
            <a:pPr>
              <a:buNone/>
            </a:pPr>
            <a:endParaRPr lang="en-US" dirty="0"/>
          </a:p>
          <a:p>
            <a:r>
              <a:rPr lang="en-US" dirty="0"/>
              <a:t>Gli offerenti possono avvalersi delle capacità di altre imprese, ad esempio di subappaltatori con attrezzature o esperienze specializzate, e devono impegnarsi a garantire che tali risorse siano disponibili per l'esecuzione del contratto.</a:t>
            </a:r>
          </a:p>
          <a:p>
            <a:endParaRPr lang="de-DE" dirty="0"/>
          </a:p>
        </p:txBody>
      </p:sp>
      <p:sp>
        <p:nvSpPr>
          <p:cNvPr id="4" name="Foliennummernplatzhalter 3">
            <a:extLst>
              <a:ext uri="{FF2B5EF4-FFF2-40B4-BE49-F238E27FC236}">
                <a16:creationId xmlns:a16="http://schemas.microsoft.com/office/drawing/2014/main" id="{5D989860-E538-3DAA-C387-B27B0477546A}"/>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de-DE" sz="1200" b="0" i="0" u="none" strike="noStrike" cap="none" smtClean="0">
                <a:solidFill>
                  <a:schemeClr val="dk1"/>
                </a:solidFill>
                <a:latin typeface="Calibri"/>
                <a:ea typeface="Calibri"/>
                <a:cs typeface="Calibri"/>
                <a:sym typeface="Calibri"/>
              </a:rPr>
              <a:t>26</a:t>
            </a:fld>
            <a:endParaRPr lang="de-DE"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99854172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FD47A6-21AC-A524-7FAD-C9F0DB43E26E}"/>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8D315361-B022-B0C7-CEEC-FF07C59A81BB}"/>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CC3BCE4B-7A9B-08E3-CEBE-AFE53F4B2CB4}"/>
              </a:ext>
            </a:extLst>
          </p:cNvPr>
          <p:cNvSpPr>
            <a:spLocks noGrp="1"/>
          </p:cNvSpPr>
          <p:nvPr>
            <p:ph type="body" idx="1"/>
          </p:nvPr>
        </p:nvSpPr>
        <p:spPr/>
        <p:txBody>
          <a:bodyPr/>
          <a:lstStyle/>
          <a:p>
            <a:pPr>
              <a:buNone/>
            </a:pPr>
            <a:r>
              <a:rPr lang="en-US" dirty="0"/>
              <a:t>Un EMS può dimostrare la capacità di un'impresa di soddisfare i criteri GPP e può essere richiesto nella fase di selezione, se opportuno. Devono essere prese in considerazione </a:t>
            </a:r>
            <a:r>
              <a:rPr lang="en-US" dirty="0" err="1"/>
              <a:t>anche</a:t>
            </a:r>
            <a:r>
              <a:rPr lang="en-US" dirty="0"/>
              <a:t> </a:t>
            </a:r>
            <a:r>
              <a:rPr lang="en-US" dirty="0" err="1"/>
              <a:t>forme</a:t>
            </a:r>
            <a:r>
              <a:rPr lang="en-US" dirty="0"/>
              <a:t> di </a:t>
            </a:r>
            <a:r>
              <a:rPr lang="en-US" dirty="0" err="1"/>
              <a:t>certificazione</a:t>
            </a:r>
            <a:r>
              <a:rPr lang="en-US" dirty="0"/>
              <a:t> </a:t>
            </a:r>
            <a:r>
              <a:rPr lang="en-US" dirty="0" err="1"/>
              <a:t>equivalenti</a:t>
            </a:r>
            <a:r>
              <a:rPr lang="en-US" dirty="0"/>
              <a:t>.</a:t>
            </a:r>
          </a:p>
          <a:p>
            <a:pPr>
              <a:buNone/>
            </a:pPr>
            <a:endParaRPr lang="en-US" dirty="0"/>
          </a:p>
          <a:p>
            <a:r>
              <a:rPr lang="en-US" dirty="0"/>
              <a:t>Può anche essere valutato nella fase di aggiudicazione come prova della capacità degli offerenti di soddisfare gli aspetti ambientali dell'appalto (ad esempio, gestione dei rifiuti, dell'energia o dell'acqua).</a:t>
            </a:r>
          </a:p>
          <a:p>
            <a:endParaRPr lang="en-US" dirty="0"/>
          </a:p>
          <a:p>
            <a:endParaRPr lang="de-DE" dirty="0"/>
          </a:p>
        </p:txBody>
      </p:sp>
      <p:sp>
        <p:nvSpPr>
          <p:cNvPr id="4" name="Foliennummernplatzhalter 3">
            <a:extLst>
              <a:ext uri="{FF2B5EF4-FFF2-40B4-BE49-F238E27FC236}">
                <a16:creationId xmlns:a16="http://schemas.microsoft.com/office/drawing/2014/main" id="{6C090A18-B235-7531-EFEF-BB80791BB97D}"/>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de-DE" sz="1200" b="0" i="0" u="none" strike="noStrike" cap="none" smtClean="0">
                <a:solidFill>
                  <a:schemeClr val="dk1"/>
                </a:solidFill>
                <a:latin typeface="Calibri"/>
                <a:ea typeface="Calibri"/>
                <a:cs typeface="Calibri"/>
                <a:sym typeface="Calibri"/>
              </a:rPr>
              <a:t>27</a:t>
            </a:fld>
            <a:endParaRPr lang="de-DE"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42484456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en-US" dirty="0"/>
              <a:t>Il trattato è diritto primario e direttamente vincolante per tutti gli Stati membri. I principi del trattato (vedi sotto) si applicano a tutti i contratti di interesse transfrontaliero, non solo a quelli che superano le soglie UE. </a:t>
            </a:r>
            <a:r>
              <a:rPr lang="en-GB" dirty="0"/>
              <a:t>Le direttive sugli appalti pubblici devono essere recepite nel diritto nazionale, ma sono vincolanti per quanto riguarda gli obiettivi in esse stabiliti e possono avere effetto diretto anche se non sono state completamente recepite nel diritto nazionale. </a:t>
            </a:r>
          </a:p>
          <a:p>
            <a:endParaRPr lang="en-US" dirty="0"/>
          </a:p>
          <a:p>
            <a:r>
              <a:rPr lang="en-US" dirty="0"/>
              <a:t>Le direttive sugli appalti pubblici devono essere recepite nel diritto nazionale, ma sono vincolanti per quanto riguarda gli obiettivi in esse fissati e possono avere effetto diretto anche se non sono state completamente recepite nel diritto nazionale.</a:t>
            </a:r>
            <a:endParaRPr lang="en-GB" dirty="0"/>
          </a:p>
          <a:p>
            <a:endParaRPr lang="en-GB" dirty="0"/>
          </a:p>
          <a:p>
            <a:r>
              <a:rPr lang="en-US" dirty="0"/>
              <a:t>Le norme ambientali dell'UE si applicano a molti settori di prodotti/servizi e in alcuni casi hanno un impatto diretto sulle procedure di appalto. Ne sono un esempio l'obbligo di tenere conto delle emissioni e del consumo energetico dei veicoli ai sensi della direttiva sui veicoli puliti e i requisiti di </a:t>
            </a:r>
            <a:r>
              <a:rPr lang="en-US" dirty="0" err="1"/>
              <a:t>progettazione ecocompatibile </a:t>
            </a:r>
            <a:r>
              <a:rPr lang="en-US" dirty="0"/>
              <a:t>ed efficienza energetica ai sensi della direttiva sull'efficienza energetica. Il 12 luglio 2023 l'UE ha inoltre adottato un nuovo regolamento sulle batterie che mira a </a:t>
            </a:r>
            <a:r>
              <a:rPr lang="en-US" dirty="0" err="1"/>
              <a:t>ridurre al minimo</a:t>
            </a:r>
            <a:r>
              <a:rPr lang="en-US" dirty="0"/>
              <a:t> l'impatto ambientale della domanda globale di batterie alla luce delle nuove condizioni socioeconomiche, degli sviluppi tecnologici, dei mercati e degli usi delle batterie. </a:t>
            </a:r>
          </a:p>
          <a:p>
            <a:endParaRPr lang="en-US" dirty="0"/>
          </a:p>
          <a:p>
            <a:r>
              <a:rPr lang="en-US" dirty="0"/>
              <a:t>Le sentenze della Corte di giustizia di Lussemburgo sono vincolanti per tutti gli Stati membri e devono essere applicate dai tribunali nazionali. La Corte di giustizia ha statuito su oltre 500 casi nel settore degli appalti pubblici, tra cui una serie di casi che hanno un'importanza diretta per gli appalti pubblici sostenibili. Tra questi figurano le cause C-513/99 Concordia Bus Finland, C-448/01 EVN </a:t>
            </a:r>
            <a:r>
              <a:rPr lang="en-US" dirty="0" err="1"/>
              <a:t>Wienstrom </a:t>
            </a:r>
            <a:r>
              <a:rPr lang="en-US" dirty="0"/>
              <a:t>e C-368/10 Max </a:t>
            </a:r>
            <a:r>
              <a:rPr lang="en-US" dirty="0" err="1"/>
              <a:t>Havelaar</a:t>
            </a:r>
            <a:r>
              <a:rPr lang="en-US" dirty="0"/>
              <a:t>. </a:t>
            </a:r>
          </a:p>
          <a:p>
            <a:endParaRPr lang="en-US" dirty="0"/>
          </a:p>
          <a:p>
            <a:r>
              <a:rPr lang="en-US" dirty="0"/>
              <a:t>L'accordo dell'OMC sugli appalti pubblici (GPA) si applica a tutti gli Stati membri dell'UE, ai paesi del SEE (Norvegia, Islanda, Liechtenstein) nonché ad Armenia, Canada, Taipei cinese, Hong Kong, Israele, Giappone, Repubblica di Corea, Paesi Bassi per quanto riguarda Aruba, Repubblica di Moldova, Montenegro, Nuova Zelanda, Singapore, Svizzera, Stati Uniti e Ucraina. Le direttive richiedono che le offerte provenienti da questi paesi siano trattate allo stesso modo delle offerte provenienti dall'UE.</a:t>
            </a:r>
            <a:endParaRPr lang="de-DE" dirty="0"/>
          </a:p>
        </p:txBody>
      </p:sp>
      <p:sp>
        <p:nvSpPr>
          <p:cNvPr id="4" name="Foliennummernplatzhalt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de-DE" sz="1200" b="0" i="0" u="none" strike="noStrike" cap="none" smtClean="0">
                <a:solidFill>
                  <a:schemeClr val="dk1"/>
                </a:solidFill>
                <a:latin typeface="Calibri"/>
                <a:ea typeface="Calibri"/>
                <a:cs typeface="Calibri"/>
                <a:sym typeface="Calibri"/>
              </a:rPr>
              <a:t>8</a:t>
            </a:fld>
            <a:endParaRPr lang="de-DE"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5633330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a:buNone/>
            </a:pPr>
            <a:r>
              <a:rPr lang="en-US" dirty="0"/>
              <a:t>I criteri di aggiudicazione vengono applicati in tutte le procedure. Sono particolarmente importanti per gli appalti sostenibili, poiché consentono di confrontare le prestazioni ambientali delle offerte.</a:t>
            </a:r>
          </a:p>
          <a:p>
            <a:pPr>
              <a:buNone/>
            </a:pPr>
            <a:endParaRPr lang="en-US" dirty="0"/>
          </a:p>
          <a:p>
            <a:r>
              <a:rPr lang="en-US" dirty="0"/>
              <a:t>Le amministrazioni aggiudicatrici possono stabilire i propri criteri, ma devono garantire la trasparenza e il rispetto dei principi del contratto.</a:t>
            </a:r>
          </a:p>
          <a:p>
            <a:endParaRPr lang="en-US" dirty="0"/>
          </a:p>
          <a:p>
            <a:r>
              <a:rPr lang="en-US" dirty="0"/>
              <a:t>I criteri di </a:t>
            </a:r>
            <a:r>
              <a:rPr lang="en-US" dirty="0" err="1"/>
              <a:t>aggiudicazione</a:t>
            </a:r>
            <a:r>
              <a:rPr lang="en-US" dirty="0"/>
              <a:t> </a:t>
            </a:r>
            <a:r>
              <a:rPr lang="en-US" i="0" dirty="0" err="1"/>
              <a:t>devono</a:t>
            </a:r>
            <a:r>
              <a:rPr lang="en-US" i="0" dirty="0"/>
              <a:t>:</a:t>
            </a:r>
          </a:p>
          <a:p>
            <a:r>
              <a:rPr lang="en-GB" i="0" dirty="0"/>
              <a:t>essere connessi all'oggetto dell'appalto;</a:t>
            </a:r>
          </a:p>
          <a:p>
            <a:r>
              <a:rPr lang="en-GB" i="0" dirty="0"/>
              <a:t>non conferire all'amministrazione aggiudicatrice una libertà di scelta illimitata;</a:t>
            </a:r>
          </a:p>
          <a:p>
            <a:r>
              <a:rPr lang="en-GB" i="0" dirty="0"/>
              <a:t>garantire la possibilità di una concorrenza effettiva;</a:t>
            </a:r>
          </a:p>
          <a:p>
            <a:r>
              <a:rPr lang="en-GB" i="0" dirty="0"/>
              <a:t>essere espressamente indicati nel bando di gara e nel capitolato d'oneri, insieme alla loro ponderazione ed eventuali sottocriteri; </a:t>
            </a:r>
          </a:p>
          <a:p>
            <a:r>
              <a:rPr lang="en-GB" i="0" dirty="0" err="1"/>
              <a:t>essere</a:t>
            </a:r>
            <a:r>
              <a:rPr lang="en-GB" i="0" dirty="0"/>
              <a:t> conformi ai principi del contratto.</a:t>
            </a:r>
            <a:endParaRPr lang="en-US" sz="1400" i="0" dirty="0">
              <a:solidFill>
                <a:schemeClr val="tx1"/>
              </a:solidFill>
              <a:latin typeface="Gill Sans MT" pitchFamily="34" charset="0"/>
              <a:cs typeface="Arial" pitchFamily="34" charset="0"/>
            </a:endParaRPr>
          </a:p>
          <a:p>
            <a:endParaRPr lang="en-US" dirty="0"/>
          </a:p>
          <a:p>
            <a:r>
              <a:rPr lang="de-DE" dirty="0"/>
              <a:t>È anche possibile </a:t>
            </a:r>
            <a:r>
              <a:rPr lang="de-DE" dirty="0" err="1"/>
              <a:t>combinare specifiche tecniche </a:t>
            </a:r>
            <a:r>
              <a:rPr lang="de-DE" dirty="0"/>
              <a:t>e </a:t>
            </a:r>
            <a:r>
              <a:rPr lang="de-DE" dirty="0" err="1"/>
              <a:t>criteri di aggiudicazione</a:t>
            </a:r>
            <a:r>
              <a:rPr lang="de-DE" dirty="0"/>
              <a:t>: </a:t>
            </a:r>
            <a:r>
              <a:rPr lang="en-US" sz="1800" b="0" i="0" u="none" strike="noStrike" baseline="0" dirty="0">
                <a:solidFill>
                  <a:srgbClr val="000000"/>
                </a:solidFill>
                <a:latin typeface="Calibri" panose="020F0502020204030204" pitchFamily="34" charset="0"/>
              </a:rPr>
              <a:t>le specifiche tecniche dovrebbero sempre stabilire i </a:t>
            </a:r>
            <a:r>
              <a:rPr lang="en-US" sz="1800" b="1" i="0" u="none" strike="noStrike" baseline="0" dirty="0">
                <a:solidFill>
                  <a:srgbClr val="000000"/>
                </a:solidFill>
                <a:latin typeface="Calibri" panose="020F0502020204030204" pitchFamily="34" charset="0"/>
              </a:rPr>
              <a:t>requisiti minimi</a:t>
            </a:r>
            <a:r>
              <a:rPr lang="en-US" sz="1800" b="0" i="0" u="none" strike="noStrike" baseline="0" dirty="0">
                <a:solidFill>
                  <a:srgbClr val="000000"/>
                </a:solidFill>
                <a:latin typeface="Calibri" panose="020F0502020204030204" pitchFamily="34" charset="0"/>
              </a:rPr>
              <a:t>, mentre i criteri di aggiudicazione servono a ottenere prestazioni </a:t>
            </a:r>
            <a:r>
              <a:rPr lang="en-US" sz="1800" b="1" i="0" u="none" strike="noStrike" baseline="0" dirty="0">
                <a:solidFill>
                  <a:srgbClr val="000000"/>
                </a:solidFill>
                <a:latin typeface="Calibri" panose="020F0502020204030204" pitchFamily="34" charset="0"/>
              </a:rPr>
              <a:t>che vanno oltre il minimo</a:t>
            </a:r>
            <a:r>
              <a:rPr lang="en-US" sz="1800" b="0" i="0" u="none" strike="noStrike" baseline="0" dirty="0">
                <a:solidFill>
                  <a:srgbClr val="000000"/>
                </a:solidFill>
                <a:latin typeface="Calibri" panose="020F0502020204030204" pitchFamily="34" charset="0"/>
              </a:rPr>
              <a:t>. Vedi secondo esempio </a:t>
            </a:r>
            <a:r>
              <a:rPr lang="en-US" sz="1800" b="0" i="0" u="none" strike="noStrike" baseline="0" dirty="0" err="1">
                <a:solidFill>
                  <a:srgbClr val="000000"/>
                </a:solidFill>
                <a:latin typeface="Calibri" panose="020F0502020204030204" pitchFamily="34" charset="0"/>
              </a:rPr>
              <a:t>nella</a:t>
            </a:r>
            <a:r>
              <a:rPr lang="en-US" sz="1800" b="0" i="0" u="none" strike="noStrike" baseline="0" dirty="0">
                <a:solidFill>
                  <a:srgbClr val="000000"/>
                </a:solidFill>
                <a:latin typeface="Calibri" panose="020F0502020204030204" pitchFamily="34" charset="0"/>
              </a:rPr>
              <a:t> slide</a:t>
            </a:r>
            <a:endParaRPr lang="de-DE" dirty="0"/>
          </a:p>
        </p:txBody>
      </p:sp>
      <p:sp>
        <p:nvSpPr>
          <p:cNvPr id="4" name="Foliennummernplatzhalt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de-DE" sz="1200" b="0" i="0" u="none" strike="noStrike" cap="none" smtClean="0">
                <a:solidFill>
                  <a:schemeClr val="dk1"/>
                </a:solidFill>
                <a:latin typeface="Calibri"/>
                <a:ea typeface="Calibri"/>
                <a:cs typeface="Calibri"/>
                <a:sym typeface="Calibri"/>
              </a:rPr>
              <a:t>28</a:t>
            </a:fld>
            <a:endParaRPr lang="de-DE"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55276139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FF3C44-67AB-F630-C4F2-8244702EEC60}"/>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0BA7A1DD-69AE-0945-29BE-D4DF6CAC6311}"/>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6F910195-3DF9-60B6-E366-A50035B6AF3C}"/>
              </a:ext>
            </a:extLst>
          </p:cNvPr>
          <p:cNvSpPr>
            <a:spLocks noGrp="1"/>
          </p:cNvSpPr>
          <p:nvPr>
            <p:ph type="body" idx="1"/>
          </p:nvPr>
        </p:nvSpPr>
        <p:spPr/>
        <p:txBody>
          <a:bodyPr/>
          <a:lstStyle/>
          <a:p>
            <a:pPr marL="457200" marR="0" lvl="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GB" dirty="0"/>
              <a:t>Le direttive non prescrivono metodi di ponderazione e valutazione fissi, ma questi devono essere trasparenti e non devono falsare la concorrenza. Molti committenti pubblici decidono di applicare più di un criterio di sostenibilità in un bando di gara.</a:t>
            </a:r>
          </a:p>
          <a:p>
            <a:endParaRPr lang="de-DE" dirty="0"/>
          </a:p>
        </p:txBody>
      </p:sp>
      <p:sp>
        <p:nvSpPr>
          <p:cNvPr id="4" name="Foliennummernplatzhalter 3">
            <a:extLst>
              <a:ext uri="{FF2B5EF4-FFF2-40B4-BE49-F238E27FC236}">
                <a16:creationId xmlns:a16="http://schemas.microsoft.com/office/drawing/2014/main" id="{5EF94629-DC59-FE95-ACFE-9B3B5742D762}"/>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de-DE" sz="1200" b="0" i="0" u="none" strike="noStrike" cap="none" smtClean="0">
                <a:solidFill>
                  <a:schemeClr val="dk1"/>
                </a:solidFill>
                <a:latin typeface="Calibri"/>
                <a:ea typeface="Calibri"/>
                <a:cs typeface="Calibri"/>
                <a:sym typeface="Calibri"/>
              </a:rPr>
              <a:t>29</a:t>
            </a:fld>
            <a:endParaRPr lang="de-DE"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83049588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7BD822-AB80-220E-E592-14B5CD3C013C}"/>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0B83268E-2DAA-B57B-AFC1-340F04E90F85}"/>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8617DB32-24C2-850F-CC57-F2DD8DC31710}"/>
              </a:ext>
            </a:extLst>
          </p:cNvPr>
          <p:cNvSpPr>
            <a:spLocks noGrp="1"/>
          </p:cNvSpPr>
          <p:nvPr>
            <p:ph type="body" idx="1"/>
          </p:nvPr>
        </p:nvSpPr>
        <p:spPr/>
        <p:txBody>
          <a:bodyPr/>
          <a:lstStyle/>
          <a:p>
            <a:pPr>
              <a:buNone/>
            </a:pPr>
            <a:endParaRPr lang="de-DE" dirty="0"/>
          </a:p>
        </p:txBody>
      </p:sp>
      <p:sp>
        <p:nvSpPr>
          <p:cNvPr id="4" name="Foliennummernplatzhalter 3">
            <a:extLst>
              <a:ext uri="{FF2B5EF4-FFF2-40B4-BE49-F238E27FC236}">
                <a16:creationId xmlns:a16="http://schemas.microsoft.com/office/drawing/2014/main" id="{89EBA70A-D9E7-AC5E-43B7-05954D57BD8A}"/>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de-DE" sz="1200" b="0" i="0" u="none" strike="noStrike" cap="none" smtClean="0">
                <a:solidFill>
                  <a:schemeClr val="dk1"/>
                </a:solidFill>
                <a:latin typeface="Calibri"/>
                <a:ea typeface="Calibri"/>
                <a:cs typeface="Calibri"/>
                <a:sym typeface="Calibri"/>
              </a:rPr>
              <a:t>30</a:t>
            </a:fld>
            <a:endParaRPr lang="de-DE"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27169569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GB" dirty="0"/>
          </a:p>
          <a:p>
            <a:endParaRPr lang="de-DE" dirty="0"/>
          </a:p>
        </p:txBody>
      </p:sp>
      <p:sp>
        <p:nvSpPr>
          <p:cNvPr id="4" name="Foliennummernplatzhalt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de-DE" sz="1200" b="0" i="0" u="none" strike="noStrike" cap="none" smtClean="0">
                <a:solidFill>
                  <a:schemeClr val="dk1"/>
                </a:solidFill>
                <a:latin typeface="Calibri"/>
                <a:ea typeface="Calibri"/>
                <a:cs typeface="Calibri"/>
                <a:sym typeface="Calibri"/>
              </a:rPr>
              <a:t>31</a:t>
            </a:fld>
            <a:endParaRPr lang="de-DE"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67034774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7A9071-898C-6705-FB07-903CD9E099D6}"/>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70253F6B-8699-959A-C1E0-DA3EBE8BDA8F}"/>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B7AE73D9-495E-1C1C-1B3D-41F4FA3A6C7C}"/>
              </a:ext>
            </a:extLst>
          </p:cNvPr>
          <p:cNvSpPr>
            <a:spLocks noGrp="1"/>
          </p:cNvSpPr>
          <p:nvPr>
            <p:ph type="body" idx="1"/>
          </p:nvPr>
        </p:nvSpPr>
        <p:spPr/>
        <p:txBody>
          <a:bodyPr/>
          <a:lstStyle/>
          <a:p>
            <a:r>
              <a:rPr lang="en-US" dirty="0"/>
              <a:t>Il riferimento ai requisiti oggettivi significa che questi non devono riguardare le pratiche commerciali generali, ma devono riferirsi a ciò che viene fornito nell'ambito del contratto in questione. </a:t>
            </a:r>
          </a:p>
          <a:p>
            <a:endParaRPr lang="en-US" dirty="0"/>
          </a:p>
          <a:p>
            <a:r>
              <a:rPr lang="en-US" dirty="0"/>
              <a:t>Garantire che gli offerenti accettino i termini contrattuali al momento della presentazione delle offerte riduce il rischio di violazioni (ad esempio, mancata copertura dei costi di monitoraggio/rendicontazione).</a:t>
            </a:r>
            <a:endParaRPr lang="de-DE" dirty="0"/>
          </a:p>
        </p:txBody>
      </p:sp>
      <p:sp>
        <p:nvSpPr>
          <p:cNvPr id="4" name="Foliennummernplatzhalter 3">
            <a:extLst>
              <a:ext uri="{FF2B5EF4-FFF2-40B4-BE49-F238E27FC236}">
                <a16:creationId xmlns:a16="http://schemas.microsoft.com/office/drawing/2014/main" id="{7EBE28FC-6457-9873-A8FC-9F79B86740D0}"/>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de-DE" sz="1200" b="0" i="0" u="none" strike="noStrike" cap="none" smtClean="0">
                <a:solidFill>
                  <a:schemeClr val="dk1"/>
                </a:solidFill>
                <a:latin typeface="Calibri"/>
                <a:ea typeface="Calibri"/>
                <a:cs typeface="Calibri"/>
                <a:sym typeface="Calibri"/>
              </a:rPr>
              <a:t>32</a:t>
            </a:fld>
            <a:endParaRPr lang="de-DE"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56163037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B901A2-4250-88F2-531F-F27DEA4F2AC3}"/>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0D2A3A29-C72C-00C0-AED2-3A5FCC5D9B53}"/>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130AAAE9-5856-759C-B66E-1DC840FFA482}"/>
              </a:ext>
            </a:extLst>
          </p:cNvPr>
          <p:cNvSpPr>
            <a:spLocks noGrp="1"/>
          </p:cNvSpPr>
          <p:nvPr>
            <p:ph type="body" idx="1"/>
          </p:nvPr>
        </p:nvSpPr>
        <p:spPr/>
        <p:txBody>
          <a:bodyPr/>
          <a:lstStyle/>
          <a:p>
            <a:endParaRPr lang="de-DE" dirty="0"/>
          </a:p>
        </p:txBody>
      </p:sp>
      <p:sp>
        <p:nvSpPr>
          <p:cNvPr id="4" name="Foliennummernplatzhalter 3">
            <a:extLst>
              <a:ext uri="{FF2B5EF4-FFF2-40B4-BE49-F238E27FC236}">
                <a16:creationId xmlns:a16="http://schemas.microsoft.com/office/drawing/2014/main" id="{6CCEEFAC-1397-E468-9943-4419221FD602}"/>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de-DE" sz="1200" b="0" i="0" u="none" strike="noStrike" cap="none" smtClean="0">
                <a:solidFill>
                  <a:schemeClr val="dk1"/>
                </a:solidFill>
                <a:latin typeface="Calibri"/>
                <a:ea typeface="Calibri"/>
                <a:cs typeface="Calibri"/>
                <a:sym typeface="Calibri"/>
              </a:rPr>
              <a:t>33</a:t>
            </a:fld>
            <a:endParaRPr lang="de-DE"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33948571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CBDD4F-1ACD-C826-39FA-D30A0B0920DA}"/>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DE04B54F-B189-A323-B230-9CF8735CCA81}"/>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3F057B08-8F6E-BE15-1730-4452FD24FCA6}"/>
              </a:ext>
            </a:extLst>
          </p:cNvPr>
          <p:cNvSpPr>
            <a:spLocks noGrp="1"/>
          </p:cNvSpPr>
          <p:nvPr>
            <p:ph type="body" idx="1"/>
          </p:nvPr>
        </p:nvSpPr>
        <p:spPr/>
        <p:txBody>
          <a:bodyPr/>
          <a:lstStyle/>
          <a:p>
            <a:endParaRPr lang="de-DE" dirty="0"/>
          </a:p>
        </p:txBody>
      </p:sp>
      <p:sp>
        <p:nvSpPr>
          <p:cNvPr id="4" name="Foliennummernplatzhalter 3">
            <a:extLst>
              <a:ext uri="{FF2B5EF4-FFF2-40B4-BE49-F238E27FC236}">
                <a16:creationId xmlns:a16="http://schemas.microsoft.com/office/drawing/2014/main" id="{C42BC765-D118-3CDE-9CD3-41A1E307B06D}"/>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de-DE" sz="1200" b="0" i="0" u="none" strike="noStrike" cap="none" smtClean="0">
                <a:solidFill>
                  <a:schemeClr val="dk1"/>
                </a:solidFill>
                <a:latin typeface="Calibri"/>
                <a:ea typeface="Calibri"/>
                <a:cs typeface="Calibri"/>
                <a:sym typeface="Calibri"/>
              </a:rPr>
              <a:t>34</a:t>
            </a:fld>
            <a:endParaRPr lang="de-DE"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03579092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de-DE" sz="1200" b="0" i="0" u="none" strike="noStrike" cap="none" smtClean="0">
                <a:solidFill>
                  <a:schemeClr val="dk1"/>
                </a:solidFill>
                <a:latin typeface="Calibri"/>
                <a:ea typeface="Calibri"/>
                <a:cs typeface="Calibri"/>
                <a:sym typeface="Calibri"/>
              </a:rPr>
              <a:t>35</a:t>
            </a:fld>
            <a:endParaRPr lang="de-DE"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59247184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de-DE" sz="1200" b="0" i="0" u="none" strike="noStrike" cap="none" smtClean="0">
                <a:solidFill>
                  <a:schemeClr val="dk1"/>
                </a:solidFill>
                <a:latin typeface="Calibri"/>
                <a:ea typeface="Calibri"/>
                <a:cs typeface="Calibri"/>
                <a:sym typeface="Calibri"/>
              </a:rPr>
              <a:t>36</a:t>
            </a:fld>
            <a:endParaRPr lang="de-DE"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65965424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1"/>
        <p:cNvGrpSpPr/>
        <p:nvPr/>
      </p:nvGrpSpPr>
      <p:grpSpPr>
        <a:xfrm>
          <a:off x="0" y="0"/>
          <a:ext cx="0" cy="0"/>
          <a:chOff x="0" y="0"/>
          <a:chExt cx="0" cy="0"/>
        </a:xfrm>
      </p:grpSpPr>
      <p:sp>
        <p:nvSpPr>
          <p:cNvPr id="222" name="Google Shape;222;p1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23" name="Google Shape;223;p1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dirty="0"/>
          </a:p>
        </p:txBody>
      </p:sp>
      <p:sp>
        <p:nvSpPr>
          <p:cNvPr id="224" name="Google Shape;224;p1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de-DE" sz="1200">
                <a:solidFill>
                  <a:schemeClr val="dk1"/>
                </a:solidFill>
                <a:latin typeface="Calibri"/>
                <a:ea typeface="Calibri"/>
                <a:cs typeface="Calibri"/>
                <a:sym typeface="Calibri"/>
              </a:rPr>
              <a:t>37</a:t>
            </a:fld>
            <a:endParaRPr sz="12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5301111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lvl="0" indent="0">
              <a:lnSpc>
                <a:spcPct val="107000"/>
              </a:lnSpc>
              <a:spcAft>
                <a:spcPts val="800"/>
              </a:spcAft>
              <a:buSzPts val="1000"/>
              <a:buFont typeface="Symbol" panose="05050102010706020507" pitchFamily="18" charset="2"/>
              <a:buNone/>
              <a:tabLst>
                <a:tab pos="457200" algn="l"/>
              </a:tabLst>
            </a:pPr>
            <a:r>
              <a:rPr lang="de-DE" sz="1100" b="0" kern="100" dirty="0" err="1">
                <a:effectLst/>
                <a:latin typeface="Calibri" panose="020F0502020204030204" pitchFamily="34" charset="0"/>
                <a:ea typeface="Calibri" panose="020F0502020204030204" pitchFamily="34" charset="0"/>
                <a:cs typeface="Mangal" panose="02040503050203030202" pitchFamily="18" charset="0"/>
              </a:rPr>
              <a:t>Principi </a:t>
            </a:r>
            <a:r>
              <a:rPr lang="de-DE" sz="1100" b="0" kern="100" dirty="0">
                <a:effectLst/>
                <a:latin typeface="Calibri" panose="020F0502020204030204" pitchFamily="34" charset="0"/>
                <a:ea typeface="Calibri" panose="020F0502020204030204" pitchFamily="34" charset="0"/>
                <a:cs typeface="Mangal" panose="02040503050203030202" pitchFamily="18" charset="0"/>
              </a:rPr>
              <a:t>del trattato UE</a:t>
            </a:r>
          </a:p>
          <a:p>
            <a:pPr marL="742950" lvl="1" indent="-285750">
              <a:lnSpc>
                <a:spcPct val="107000"/>
              </a:lnSpc>
              <a:spcAft>
                <a:spcPts val="800"/>
              </a:spcAft>
              <a:buSzPts val="1000"/>
              <a:buFont typeface="Courier New" panose="02070309020205020404" pitchFamily="49" charset="0"/>
              <a:buChar char="o"/>
              <a:tabLst>
                <a:tab pos="914400" algn="l"/>
              </a:tabLst>
            </a:pPr>
            <a:r>
              <a:rPr lang="de-DE" sz="1100" b="0" kern="100" dirty="0">
                <a:effectLst/>
                <a:latin typeface="Calibri" panose="020F0502020204030204" pitchFamily="34" charset="0"/>
                <a:ea typeface="Calibri" panose="020F0502020204030204" pitchFamily="34" charset="0"/>
                <a:cs typeface="Times New Roman" panose="02020603050405020304" pitchFamily="18" charset="0"/>
              </a:rPr>
              <a:t>Libera circolazione delle merci</a:t>
            </a:r>
          </a:p>
          <a:p>
            <a:pPr marL="742950" lvl="1" indent="-285750">
              <a:lnSpc>
                <a:spcPct val="107000"/>
              </a:lnSpc>
              <a:spcAft>
                <a:spcPts val="800"/>
              </a:spcAft>
              <a:buSzPts val="1000"/>
              <a:buFont typeface="Courier New" panose="02070309020205020404" pitchFamily="49" charset="0"/>
              <a:buChar char="o"/>
              <a:tabLst>
                <a:tab pos="914400" algn="l"/>
              </a:tabLst>
            </a:pPr>
            <a:r>
              <a:rPr lang="de-DE" sz="1100" b="0" kern="100" dirty="0" err="1">
                <a:effectLst/>
                <a:latin typeface="Calibri" panose="020F0502020204030204" pitchFamily="34" charset="0"/>
                <a:ea typeface="Calibri" panose="020F0502020204030204" pitchFamily="34" charset="0"/>
                <a:cs typeface="Times New Roman" panose="02020603050405020304" pitchFamily="18" charset="0"/>
              </a:rPr>
              <a:t>Non discriminazione </a:t>
            </a:r>
            <a:r>
              <a:rPr lang="de-DE" sz="1100" b="0" kern="100" dirty="0">
                <a:effectLst/>
                <a:latin typeface="Calibri" panose="020F0502020204030204" pitchFamily="34" charset="0"/>
                <a:ea typeface="Calibri" panose="020F0502020204030204" pitchFamily="34" charset="0"/>
                <a:cs typeface="Times New Roman" panose="02020603050405020304" pitchFamily="18" charset="0"/>
              </a:rPr>
              <a:t>e parità di trattamento</a:t>
            </a:r>
          </a:p>
          <a:p>
            <a:pPr marL="742950" lvl="1" indent="-285750">
              <a:lnSpc>
                <a:spcPct val="107000"/>
              </a:lnSpc>
              <a:spcAft>
                <a:spcPts val="800"/>
              </a:spcAft>
              <a:buSzPts val="1000"/>
              <a:buFont typeface="Courier New" panose="02070309020205020404" pitchFamily="49" charset="0"/>
              <a:buChar char="o"/>
              <a:tabLst>
                <a:tab pos="914400" algn="l"/>
              </a:tabLst>
            </a:pPr>
            <a:r>
              <a:rPr lang="de-DE" sz="1100" b="0" kern="100" dirty="0">
                <a:effectLst/>
                <a:latin typeface="Calibri" panose="020F0502020204030204" pitchFamily="34" charset="0"/>
                <a:ea typeface="Calibri" panose="020F0502020204030204" pitchFamily="34" charset="0"/>
                <a:cs typeface="Times New Roman" panose="02020603050405020304" pitchFamily="18" charset="0"/>
              </a:rPr>
              <a:t>Trasparenza</a:t>
            </a:r>
          </a:p>
          <a:p>
            <a:pPr marL="742950" lvl="1" indent="-285750">
              <a:lnSpc>
                <a:spcPct val="107000"/>
              </a:lnSpc>
              <a:spcAft>
                <a:spcPts val="800"/>
              </a:spcAft>
              <a:buSzPts val="1000"/>
              <a:buFont typeface="Courier New" panose="02070309020205020404" pitchFamily="49" charset="0"/>
              <a:buChar char="o"/>
              <a:tabLst>
                <a:tab pos="914400" algn="l"/>
              </a:tabLst>
            </a:pPr>
            <a:r>
              <a:rPr lang="de-DE" sz="1100" b="0" kern="100" dirty="0" err="1">
                <a:effectLst/>
                <a:latin typeface="Calibri" panose="020F0502020204030204" pitchFamily="34" charset="0"/>
                <a:ea typeface="Calibri" panose="020F0502020204030204" pitchFamily="34" charset="0"/>
                <a:cs typeface="Times New Roman" panose="02020603050405020304" pitchFamily="18" charset="0"/>
              </a:rPr>
              <a:t>Proporzionalità</a:t>
            </a:r>
            <a:endParaRPr lang="de-DE" sz="1100" b="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a:p>
            <a:endParaRPr lang="en-GB" dirty="0"/>
          </a:p>
          <a:p>
            <a:r>
              <a:rPr lang="en-GB" dirty="0"/>
              <a:t>Parità di trattamento nella pratica </a:t>
            </a:r>
            <a:r>
              <a:rPr lang="en-GB" baseline="0" dirty="0"/>
              <a:t>– </a:t>
            </a:r>
            <a:r>
              <a:rPr lang="en-GB" dirty="0"/>
              <a:t>Esempi:</a:t>
            </a:r>
          </a:p>
          <a:p>
            <a:endParaRPr lang="en-GB" dirty="0"/>
          </a:p>
          <a:p>
            <a:pPr marL="285750" lvl="0" indent="-285750">
              <a:buClr>
                <a:srgbClr val="00B050"/>
              </a:buClr>
              <a:buFont typeface="+mj-lt"/>
              <a:buAutoNum type="romanLcPeriod"/>
            </a:pPr>
            <a:r>
              <a:rPr lang="en-US" sz="1200" dirty="0">
                <a:solidFill>
                  <a:schemeClr val="tx1"/>
                </a:solidFill>
                <a:latin typeface="Arial" pitchFamily="34" charset="0"/>
                <a:cs typeface="Arial" pitchFamily="34" charset="0"/>
              </a:rPr>
              <a:t>A tutti gli offerenti devono essere applicati gli stessi criteri di aggiudicazione.</a:t>
            </a:r>
          </a:p>
          <a:p>
            <a:pPr marL="514350" lvl="0" indent="-514350">
              <a:buFont typeface="+mj-lt"/>
              <a:buAutoNum type="romanLcPeriod"/>
            </a:pPr>
            <a:endParaRPr lang="en-GB" sz="800" dirty="0">
              <a:solidFill>
                <a:schemeClr val="tx1"/>
              </a:solidFill>
              <a:latin typeface="Arial" pitchFamily="34" charset="0"/>
              <a:cs typeface="Arial" pitchFamily="34" charset="0"/>
            </a:endParaRPr>
          </a:p>
          <a:p>
            <a:pPr marL="285750" lvl="0" indent="-285750">
              <a:buClr>
                <a:srgbClr val="00B050"/>
              </a:buClr>
              <a:buFont typeface="+mj-lt"/>
              <a:buAutoNum type="romanLcPeriod"/>
            </a:pPr>
            <a:r>
              <a:rPr lang="en-US" sz="1200" dirty="0">
                <a:solidFill>
                  <a:schemeClr val="tx1"/>
                </a:solidFill>
                <a:latin typeface="Arial" pitchFamily="34" charset="0"/>
                <a:cs typeface="Arial" pitchFamily="34" charset="0"/>
              </a:rPr>
              <a:t>Chiarimenti: se due offerte contengono errori o omissioni simili, è opportuno adottare lo stesso approccio di chiarimento</a:t>
            </a:r>
            <a:r>
              <a:rPr lang="en-US" sz="1200" i="1" dirty="0">
                <a:solidFill>
                  <a:schemeClr val="tx1"/>
                </a:solidFill>
                <a:latin typeface="Arial" pitchFamily="34" charset="0"/>
                <a:cs typeface="Arial" pitchFamily="34" charset="0"/>
              </a:rPr>
              <a:t>, a meno che </a:t>
            </a:r>
            <a:r>
              <a:rPr lang="en-US" sz="1200" dirty="0">
                <a:solidFill>
                  <a:schemeClr val="tx1"/>
                </a:solidFill>
                <a:latin typeface="Arial" pitchFamily="34" charset="0"/>
                <a:cs typeface="Arial" pitchFamily="34" charset="0"/>
              </a:rPr>
              <a:t>non si trovino oggettivamente in una situazione diversa (ad esempio, se un'offerta non è valida a causa di un altro fattore).</a:t>
            </a:r>
          </a:p>
          <a:p>
            <a:pPr marL="514350" lvl="0" indent="-514350">
              <a:buClr>
                <a:srgbClr val="00B050"/>
              </a:buClr>
              <a:buFont typeface="+mj-lt"/>
              <a:buAutoNum type="romanLcPeriod"/>
            </a:pPr>
            <a:endParaRPr lang="en-GB" sz="800" dirty="0">
              <a:solidFill>
                <a:schemeClr val="tx1"/>
              </a:solidFill>
              <a:latin typeface="Arial" pitchFamily="34" charset="0"/>
              <a:cs typeface="Arial" pitchFamily="34" charset="0"/>
            </a:endParaRPr>
          </a:p>
          <a:p>
            <a:pPr marL="285750" lvl="0" indent="-285750">
              <a:buClr>
                <a:srgbClr val="00B050"/>
              </a:buClr>
              <a:buFont typeface="+mj-lt"/>
              <a:buAutoNum type="romanLcPeriod"/>
            </a:pPr>
            <a:r>
              <a:rPr lang="en-US" sz="1200" dirty="0">
                <a:solidFill>
                  <a:schemeClr val="tx1"/>
                </a:solidFill>
                <a:latin typeface="Arial" pitchFamily="34" charset="0"/>
                <a:cs typeface="Arial" pitchFamily="34" charset="0"/>
              </a:rPr>
              <a:t>La valutazione deve riflettere realmente le differenze tra le offerte (ad esempio, non è possibile assegnare lo stesso punteggio a due offerte con prestazioni diverse in base a un criterio). </a:t>
            </a:r>
            <a:endParaRPr lang="en-GB" sz="1200" dirty="0">
              <a:solidFill>
                <a:schemeClr val="tx1"/>
              </a:solidFill>
              <a:latin typeface="Arial" pitchFamily="34" charset="0"/>
              <a:cs typeface="Arial" pitchFamily="34" charset="0"/>
            </a:endParaRPr>
          </a:p>
          <a:p>
            <a:endParaRPr lang="de-DE" dirty="0"/>
          </a:p>
          <a:p>
            <a:endParaRPr lang="de-DE" dirty="0"/>
          </a:p>
          <a:p>
            <a:r>
              <a:rPr lang="en-GB" dirty="0"/>
              <a:t>Trasparenza nella pratica </a:t>
            </a:r>
            <a:r>
              <a:rPr lang="en-GB" baseline="0" dirty="0"/>
              <a:t>– </a:t>
            </a:r>
            <a:r>
              <a:rPr lang="en-GB" dirty="0"/>
              <a:t>Esempi:</a:t>
            </a:r>
          </a:p>
          <a:p>
            <a:pPr marL="0" indent="0">
              <a:buClr>
                <a:srgbClr val="368E5E"/>
              </a:buClr>
              <a:buNone/>
            </a:pPr>
            <a:endParaRPr lang="en-US" sz="300" dirty="0">
              <a:solidFill>
                <a:schemeClr val="tx1"/>
              </a:solidFill>
              <a:latin typeface="Arial" pitchFamily="34" charset="0"/>
              <a:cs typeface="Arial" pitchFamily="34" charset="0"/>
            </a:endParaRPr>
          </a:p>
          <a:p>
            <a:pPr marL="514350" indent="-514350">
              <a:buClr>
                <a:srgbClr val="368E5E"/>
              </a:buClr>
              <a:buFont typeface="+mj-lt"/>
              <a:buAutoNum type="romanLcPeriod"/>
            </a:pPr>
            <a:r>
              <a:rPr lang="en-US" sz="1200" dirty="0">
                <a:solidFill>
                  <a:schemeClr val="tx1"/>
                </a:solidFill>
                <a:latin typeface="Arial" pitchFamily="34" charset="0"/>
                <a:cs typeface="Arial" pitchFamily="34" charset="0"/>
              </a:rPr>
              <a:t>i contratti devono essere adeguatamente pubblicizzati/pubblicati. </a:t>
            </a:r>
            <a:endParaRPr lang="en-US" sz="800" dirty="0">
              <a:solidFill>
                <a:schemeClr val="tx1"/>
              </a:solidFill>
              <a:latin typeface="Arial" pitchFamily="34" charset="0"/>
              <a:cs typeface="Arial" pitchFamily="34" charset="0"/>
            </a:endParaRPr>
          </a:p>
          <a:p>
            <a:pPr marL="514350" indent="-514350">
              <a:buClr>
                <a:srgbClr val="368E5E"/>
              </a:buClr>
              <a:buFont typeface="+mj-lt"/>
              <a:buAutoNum type="romanLcPeriod"/>
            </a:pPr>
            <a:r>
              <a:rPr lang="en-US" sz="1200" dirty="0">
                <a:solidFill>
                  <a:schemeClr val="tx1"/>
                </a:solidFill>
                <a:latin typeface="Arial" pitchFamily="34" charset="0"/>
                <a:cs typeface="Arial" pitchFamily="34" charset="0"/>
              </a:rPr>
              <a:t>I documenti di gara e le eventuali modifiche devono essere pubblicati in tempo utile affinché gli offerenti possano reagire. </a:t>
            </a:r>
            <a:endParaRPr lang="en-US" sz="800" dirty="0">
              <a:solidFill>
                <a:schemeClr val="tx1"/>
              </a:solidFill>
              <a:latin typeface="Arial" pitchFamily="34" charset="0"/>
              <a:cs typeface="Arial" pitchFamily="34" charset="0"/>
            </a:endParaRPr>
          </a:p>
          <a:p>
            <a:pPr marL="514350" indent="-514350">
              <a:buClr>
                <a:srgbClr val="368E5E"/>
              </a:buClr>
              <a:buFont typeface="+mj-lt"/>
              <a:buAutoNum type="romanLcPeriod"/>
            </a:pPr>
            <a:r>
              <a:rPr lang="en-US" sz="1200" dirty="0">
                <a:solidFill>
                  <a:schemeClr val="tx1"/>
                </a:solidFill>
                <a:latin typeface="Arial" pitchFamily="34" charset="0"/>
                <a:cs typeface="Arial" pitchFamily="34" charset="0"/>
              </a:rPr>
              <a:t>I criteri di selezione e di aggiudicazione devono essere pubblicati in anticipo insieme alle ponderazioni. </a:t>
            </a:r>
          </a:p>
          <a:p>
            <a:pPr marL="514350" indent="-514350">
              <a:buClr>
                <a:srgbClr val="368E5E"/>
              </a:buClr>
              <a:buFont typeface="+mj-lt"/>
              <a:buAutoNum type="romanLcPeriod"/>
            </a:pPr>
            <a:r>
              <a:rPr lang="en-US" sz="1200" dirty="0">
                <a:solidFill>
                  <a:schemeClr val="tx1"/>
                </a:solidFill>
                <a:latin typeface="Arial" pitchFamily="34" charset="0"/>
                <a:cs typeface="Arial" pitchFamily="34" charset="0"/>
              </a:rPr>
              <a:t>I criteri e le specifiche devono essere formulati in modo chiaro.</a:t>
            </a:r>
          </a:p>
          <a:p>
            <a:pPr marL="514350" indent="-514350">
              <a:buClr>
                <a:srgbClr val="368E5E"/>
              </a:buClr>
              <a:buFont typeface="+mj-lt"/>
              <a:buAutoNum type="romanLcPeriod"/>
            </a:pPr>
            <a:r>
              <a:rPr lang="en-US" sz="1200" dirty="0">
                <a:solidFill>
                  <a:schemeClr val="tx1"/>
                </a:solidFill>
                <a:latin typeface="Arial" pitchFamily="34" charset="0"/>
                <a:cs typeface="Arial" pitchFamily="34" charset="0"/>
              </a:rPr>
              <a:t>I candidati e gli offerenti devono essere informati dell'esito delle loro manifestazioni di interesse e delle loro offerte o dell'annullamento di una procedura, con indicazione dei motivi. </a:t>
            </a:r>
          </a:p>
          <a:p>
            <a:pPr marL="514350" indent="-514350">
              <a:buClr>
                <a:srgbClr val="368E5E"/>
              </a:buClr>
              <a:buFont typeface="+mj-lt"/>
              <a:buAutoNum type="romanLcPeriod"/>
            </a:pPr>
            <a:r>
              <a:rPr lang="en-US" sz="1200" dirty="0">
                <a:solidFill>
                  <a:schemeClr val="tx1"/>
                </a:solidFill>
                <a:latin typeface="Arial" pitchFamily="34" charset="0"/>
                <a:cs typeface="Arial" pitchFamily="34" charset="0"/>
              </a:rPr>
              <a:t>Le modifiche apportate a un appalto dopo la sua aggiudicazione non devono essere sostanziali o devono essere consentite ai sensi dell'articolo 72 della direttiva 2014/24/UE (articolo 43 della direttiva 2014/23/UE, articolo 89 della direttiva 2014/25/UE).</a:t>
            </a:r>
          </a:p>
          <a:p>
            <a:pPr marL="514350" indent="-514350">
              <a:buClr>
                <a:srgbClr val="368E5E"/>
              </a:buClr>
              <a:buAutoNum type="romanLcPeriod"/>
            </a:pPr>
            <a:endParaRPr lang="en-US" sz="1200" dirty="0">
              <a:solidFill>
                <a:schemeClr val="tx1"/>
              </a:solidFill>
              <a:latin typeface="Arial" pitchFamily="34" charset="0"/>
              <a:cs typeface="Arial" pitchFamily="34" charset="0"/>
            </a:endParaRPr>
          </a:p>
          <a:p>
            <a:endParaRPr lang="de-DE" dirty="0"/>
          </a:p>
        </p:txBody>
      </p:sp>
      <p:sp>
        <p:nvSpPr>
          <p:cNvPr id="4" name="Foliennummernplatzhalt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de-DE" sz="1200" b="0" i="0" u="none" strike="noStrike" cap="none" smtClean="0">
                <a:solidFill>
                  <a:schemeClr val="dk1"/>
                </a:solidFill>
                <a:latin typeface="Calibri"/>
                <a:ea typeface="Calibri"/>
                <a:cs typeface="Calibri"/>
                <a:sym typeface="Calibri"/>
              </a:rPr>
              <a:t>9</a:t>
            </a:fld>
            <a:endParaRPr lang="de-DE"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8283988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718561-D99E-2781-1B5C-E843AD19EE23}"/>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D594ADBC-9D2A-5AF7-B206-D00CF776983E}"/>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7309AD45-9BAA-B3E1-B343-5BA43CFF4099}"/>
              </a:ext>
            </a:extLst>
          </p:cNvPr>
          <p:cNvSpPr>
            <a:spLocks noGrp="1"/>
          </p:cNvSpPr>
          <p:nvPr>
            <p:ph type="body" idx="1"/>
          </p:nvPr>
        </p:nvSpPr>
        <p:spPr/>
        <p:txBody>
          <a:bodyPr/>
          <a:lstStyle/>
          <a:p>
            <a:pPr marL="514350" indent="-514350">
              <a:buClr>
                <a:srgbClr val="368E5E"/>
              </a:buClr>
              <a:buAutoNum type="romanLcPeriod"/>
            </a:pPr>
            <a:endParaRPr lang="en-US" sz="1200" dirty="0">
              <a:solidFill>
                <a:schemeClr val="tx1"/>
              </a:solidFill>
              <a:latin typeface="Arial" pitchFamily="34" charset="0"/>
              <a:cs typeface="Arial" pitchFamily="34" charset="0"/>
            </a:endParaRPr>
          </a:p>
          <a:p>
            <a:endParaRPr lang="de-DE" dirty="0"/>
          </a:p>
        </p:txBody>
      </p:sp>
      <p:sp>
        <p:nvSpPr>
          <p:cNvPr id="4" name="Foliennummernplatzhalter 3">
            <a:extLst>
              <a:ext uri="{FF2B5EF4-FFF2-40B4-BE49-F238E27FC236}">
                <a16:creationId xmlns:a16="http://schemas.microsoft.com/office/drawing/2014/main" id="{5B79030D-BA23-732E-3315-0AA7AF23B77B}"/>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de-DE" sz="1200" b="0" i="0" u="none" strike="noStrike" cap="none" smtClean="0">
                <a:solidFill>
                  <a:schemeClr val="dk1"/>
                </a:solidFill>
                <a:latin typeface="Calibri"/>
                <a:ea typeface="Calibri"/>
                <a:cs typeface="Calibri"/>
                <a:sym typeface="Calibri"/>
              </a:rPr>
              <a:t>10</a:t>
            </a:fld>
            <a:endParaRPr lang="de-DE"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940297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en-US" dirty="0"/>
              <a:t>Si raccomanda di tenere conto, oltre al prezzo di acquisto, anche dei costi del ciclo di vita e dell'impatto ambientale e sociale. La possibilità di definire processi e metodi di produzione comprende l'energia da fonti rinnovabili, gli alimenti provenienti dal commercio equo e solidale o dall'agricoltura biologica o i prodotti realizzati con materiali riciclati. </a:t>
            </a:r>
          </a:p>
          <a:p>
            <a:endParaRPr lang="en-US" dirty="0"/>
          </a:p>
          <a:p>
            <a:r>
              <a:rPr lang="en-US" dirty="0"/>
              <a:t>Per verificare il rispetto di tali criteri può essere necessaria una certificazione da parte di terzi.</a:t>
            </a:r>
          </a:p>
          <a:p>
            <a:endParaRPr lang="en-US" dirty="0"/>
          </a:p>
          <a:p>
            <a:r>
              <a:rPr lang="en-US" dirty="0"/>
              <a:t>La conformità alle normative ambientali e sociali dell'UE e nazionali, nonché agli accordi internazionali ratificati da tutti gli Stati membri, può essere applicata nelle procedure di appalto. Tali disposizioni sono illustrate in maggior dettaglio nelle sezioni seguenti.</a:t>
            </a:r>
            <a:endParaRPr lang="de-DE" dirty="0"/>
          </a:p>
        </p:txBody>
      </p:sp>
      <p:sp>
        <p:nvSpPr>
          <p:cNvPr id="4" name="Foliennummernplatzhalt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de-DE" sz="1200" b="0" i="0" u="none" strike="noStrike" cap="none" smtClean="0">
                <a:solidFill>
                  <a:schemeClr val="dk1"/>
                </a:solidFill>
                <a:latin typeface="Calibri"/>
                <a:ea typeface="Calibri"/>
                <a:cs typeface="Calibri"/>
                <a:sym typeface="Calibri"/>
              </a:rPr>
              <a:t>11</a:t>
            </a:fld>
            <a:endParaRPr lang="de-DE"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5674514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en-GB" dirty="0"/>
              <a:t>Le specifiche tecniche descrivono ciò che viene acquistato e sono soggette a norme dettagliate contenute nelle direttive, al fine di garantire che non discriminino gli offerenti di altri Stati membri. I nomi di marchi/marchi commerciali ecc. possono essere indicati solo in casi eccezionali, quando non è possibile fornire una descrizione sufficientemente precisa e comprensibile dell'oggetto.</a:t>
            </a:r>
          </a:p>
          <a:p>
            <a:endParaRPr lang="de-DE" dirty="0"/>
          </a:p>
        </p:txBody>
      </p:sp>
      <p:sp>
        <p:nvSpPr>
          <p:cNvPr id="4" name="Foliennummernplatzhalt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de-DE" sz="1200" b="0" i="0" u="none" strike="noStrike" cap="none" smtClean="0">
                <a:solidFill>
                  <a:schemeClr val="dk1"/>
                </a:solidFill>
                <a:latin typeface="Calibri"/>
                <a:ea typeface="Calibri"/>
                <a:cs typeface="Calibri"/>
                <a:sym typeface="Calibri"/>
              </a:rPr>
              <a:t>12</a:t>
            </a:fld>
            <a:endParaRPr lang="de-DE"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4368378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53C6FC-8581-252F-3798-06A654E275E1}"/>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444AB6A1-AEBD-F51F-A252-9FA3016EE4B9}"/>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DE9612B3-FF9C-B51F-9F0A-62A014F6B20E}"/>
              </a:ext>
            </a:extLst>
          </p:cNvPr>
          <p:cNvSpPr>
            <a:spLocks noGrp="1"/>
          </p:cNvSpPr>
          <p:nvPr>
            <p:ph type="body" idx="1"/>
          </p:nvPr>
        </p:nvSpPr>
        <p:spPr/>
        <p:txBody>
          <a:bodyPr/>
          <a:lstStyle/>
          <a:p>
            <a:r>
              <a:rPr lang="de-DE" dirty="0" err="1"/>
              <a:t>Esempi: </a:t>
            </a:r>
            <a:r>
              <a:rPr lang="de-DE" dirty="0"/>
              <a:t>vedi </a:t>
            </a:r>
            <a:r>
              <a:rPr lang="de-DE" dirty="0" err="1"/>
              <a:t>diapositive </a:t>
            </a:r>
            <a:r>
              <a:rPr lang="de-DE" dirty="0"/>
              <a:t>xx</a:t>
            </a:r>
          </a:p>
        </p:txBody>
      </p:sp>
      <p:sp>
        <p:nvSpPr>
          <p:cNvPr id="4" name="Foliennummernplatzhalter 3">
            <a:extLst>
              <a:ext uri="{FF2B5EF4-FFF2-40B4-BE49-F238E27FC236}">
                <a16:creationId xmlns:a16="http://schemas.microsoft.com/office/drawing/2014/main" id="{EE0B61AB-4AE2-CD39-7CC6-9F7BEAE0E010}"/>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de-DE" sz="1200" b="0" i="0" u="none" strike="noStrike" cap="none" smtClean="0">
                <a:solidFill>
                  <a:schemeClr val="dk1"/>
                </a:solidFill>
                <a:latin typeface="Calibri"/>
                <a:ea typeface="Calibri"/>
                <a:cs typeface="Calibri"/>
                <a:sym typeface="Calibri"/>
              </a:rPr>
              <a:t>13</a:t>
            </a:fld>
            <a:endParaRPr lang="de-DE"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8458726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044520-DBA5-15A4-4348-6CE33C6C5E41}"/>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BD0D8A7A-ABDE-B852-895C-0CE1BB9830FA}"/>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6EF2336A-FDDA-53CB-7B7C-879ED61E7727}"/>
              </a:ext>
            </a:extLst>
          </p:cNvPr>
          <p:cNvSpPr>
            <a:spLocks noGrp="1"/>
          </p:cNvSpPr>
          <p:nvPr>
            <p:ph type="body" idx="1"/>
          </p:nvPr>
        </p:nvSpPr>
        <p:spPr/>
        <p:txBody>
          <a:bodyPr/>
          <a:lstStyle/>
          <a:p>
            <a:r>
              <a:rPr lang="en-US" dirty="0"/>
              <a:t>Le direttive contengono solo esempi di criteri di aggiudicazione, ma non un elenco esaustivo. Le amministrazioni aggiudicatrici possono anche utilizzare altri criteri, purché siano pertinenti all'oggetto dell'appalto, non conferiscano all'amministrazione aggiudicatrice una libertà di scelta illimitata, garantiscano una concorrenza effettiva e siano verificabili. </a:t>
            </a:r>
          </a:p>
          <a:p>
            <a:endParaRPr lang="en-US" dirty="0"/>
          </a:p>
          <a:p>
            <a:r>
              <a:rPr lang="en-US" dirty="0"/>
              <a:t>I criteri di aggiudicazione devono essere indicati nel bando di gara o nel capitolato d'oneri, insieme alla loro ponderazione ed eventuali sottocriteri. Il principio di trasparenza richiede che i criteri di aggiudicazione siano comprensibili per un «offerente mediamente informato e normalmente diligente», il che significa che devono essere spiegati chiaramente in un linguaggio comprensibile alle persone che operano in un </a:t>
            </a:r>
            <a:r>
              <a:rPr lang="en-US" dirty="0" err="1"/>
              <a:t>determinato</a:t>
            </a:r>
            <a:r>
              <a:rPr lang="en-US" dirty="0"/>
              <a:t> </a:t>
            </a:r>
            <a:r>
              <a:rPr lang="en-US" dirty="0" err="1"/>
              <a:t>settore</a:t>
            </a:r>
            <a:r>
              <a:rPr lang="en-US" dirty="0"/>
              <a:t>.</a:t>
            </a:r>
            <a:endParaRPr lang="de-DE" dirty="0"/>
          </a:p>
        </p:txBody>
      </p:sp>
      <p:sp>
        <p:nvSpPr>
          <p:cNvPr id="4" name="Foliennummernplatzhalter 3">
            <a:extLst>
              <a:ext uri="{FF2B5EF4-FFF2-40B4-BE49-F238E27FC236}">
                <a16:creationId xmlns:a16="http://schemas.microsoft.com/office/drawing/2014/main" id="{D83F3266-3909-4859-95B5-98FF4ED18CD3}"/>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de-DE" sz="1200" b="0" i="0" u="none" strike="noStrike" cap="none" smtClean="0">
                <a:solidFill>
                  <a:schemeClr val="dk1"/>
                </a:solidFill>
                <a:latin typeface="Calibri"/>
                <a:ea typeface="Calibri"/>
                <a:cs typeface="Calibri"/>
                <a:sym typeface="Calibri"/>
              </a:rPr>
              <a:t>14</a:t>
            </a:fld>
            <a:endParaRPr lang="de-DE"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8804272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458E4D-F49E-DBE9-867F-ADBB7A407C56}"/>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86EF09C6-8BC4-8278-7B44-5B96ADC537DE}"/>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DD2D5EA5-CF23-6C03-E1FE-7105AE56CA9E}"/>
              </a:ext>
            </a:extLst>
          </p:cNvPr>
          <p:cNvSpPr>
            <a:spLocks noGrp="1"/>
          </p:cNvSpPr>
          <p:nvPr>
            <p:ph type="body" idx="1"/>
          </p:nvPr>
        </p:nvSpPr>
        <p:spPr/>
        <p:txBody>
          <a:bodyPr/>
          <a:lstStyle/>
          <a:p>
            <a:endParaRPr lang="de-DE" dirty="0"/>
          </a:p>
        </p:txBody>
      </p:sp>
      <p:sp>
        <p:nvSpPr>
          <p:cNvPr id="4" name="Foliennummernplatzhalter 3">
            <a:extLst>
              <a:ext uri="{FF2B5EF4-FFF2-40B4-BE49-F238E27FC236}">
                <a16:creationId xmlns:a16="http://schemas.microsoft.com/office/drawing/2014/main" id="{BD3FD5FB-B651-9D0A-1251-667B56B1A7AB}"/>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de-DE" sz="1200" b="0" i="0" u="none" strike="noStrike" cap="none" smtClean="0">
                <a:solidFill>
                  <a:schemeClr val="dk1"/>
                </a:solidFill>
                <a:latin typeface="Calibri"/>
                <a:ea typeface="Calibri"/>
                <a:cs typeface="Calibri"/>
                <a:sym typeface="Calibri"/>
              </a:rPr>
              <a:t>15</a:t>
            </a:fld>
            <a:endParaRPr lang="de-DE"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8299870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el 1">
  <p:cSld name="Titel 1">
    <p:bg>
      <p:bgPr>
        <a:solidFill>
          <a:schemeClr val="lt1"/>
        </a:solidFill>
        <a:effectLst/>
      </p:bgPr>
    </p:bg>
    <p:spTree>
      <p:nvGrpSpPr>
        <p:cNvPr id="1" name="Shape 15"/>
        <p:cNvGrpSpPr/>
        <p:nvPr/>
      </p:nvGrpSpPr>
      <p:grpSpPr>
        <a:xfrm>
          <a:off x="0" y="0"/>
          <a:ext cx="0" cy="0"/>
          <a:chOff x="0" y="0"/>
          <a:chExt cx="0" cy="0"/>
        </a:xfrm>
      </p:grpSpPr>
      <p:sp>
        <p:nvSpPr>
          <p:cNvPr id="16" name="Google Shape;16;p17"/>
          <p:cNvSpPr/>
          <p:nvPr/>
        </p:nvSpPr>
        <p:spPr>
          <a:xfrm rot="10800000">
            <a:off x="332000" y="4831776"/>
            <a:ext cx="4356925" cy="4052448"/>
          </a:xfrm>
          <a:prstGeom prst="pie">
            <a:avLst>
              <a:gd name="adj1" fmla="val 0"/>
              <a:gd name="adj2" fmla="val 10801609"/>
            </a:avLst>
          </a:pr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7" name="Google Shape;17;p17"/>
          <p:cNvSpPr txBox="1">
            <a:spLocks noGrp="1"/>
          </p:cNvSpPr>
          <p:nvPr>
            <p:ph type="ctrTitle"/>
          </p:nvPr>
        </p:nvSpPr>
        <p:spPr>
          <a:xfrm>
            <a:off x="6309904" y="411479"/>
            <a:ext cx="5486400" cy="3291840"/>
          </a:xfrm>
          <a:prstGeom prst="rect">
            <a:avLst/>
          </a:prstGeom>
          <a:noFill/>
          <a:ln>
            <a:noFill/>
          </a:ln>
        </p:spPr>
        <p:txBody>
          <a:bodyPr spcFirstLastPara="1" wrap="square" lIns="0" tIns="0" rIns="0" bIns="0" anchor="b" anchorCtr="0">
            <a:noAutofit/>
          </a:bodyPr>
          <a:lstStyle>
            <a:lvl1pPr lvl="0" algn="l">
              <a:lnSpc>
                <a:spcPct val="80000"/>
              </a:lnSpc>
              <a:spcBef>
                <a:spcPts val="0"/>
              </a:spcBef>
              <a:spcAft>
                <a:spcPts val="0"/>
              </a:spcAft>
              <a:buClr>
                <a:srgbClr val="3F3F3F"/>
              </a:buClr>
              <a:buSzPts val="6000"/>
              <a:buFont typeface="Play"/>
              <a:buNone/>
              <a:defRPr sz="6000" b="1" i="0">
                <a:solidFill>
                  <a:srgbClr val="3F3F3F"/>
                </a:solidFill>
                <a:latin typeface="Play"/>
                <a:ea typeface="Play"/>
                <a:cs typeface="Play"/>
                <a:sym typeface="Play"/>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cxnSp>
        <p:nvCxnSpPr>
          <p:cNvPr id="18" name="Google Shape;18;p17"/>
          <p:cNvCxnSpPr/>
          <p:nvPr/>
        </p:nvCxnSpPr>
        <p:spPr>
          <a:xfrm>
            <a:off x="6309360" y="3950208"/>
            <a:ext cx="2133600" cy="3992"/>
          </a:xfrm>
          <a:prstGeom prst="straightConnector1">
            <a:avLst/>
          </a:prstGeom>
          <a:noFill/>
          <a:ln w="101600" cap="flat" cmpd="sng">
            <a:solidFill>
              <a:schemeClr val="accent3"/>
            </a:solidFill>
            <a:prstDash val="solid"/>
            <a:miter lim="800000"/>
            <a:headEnd type="none" w="sm" len="sm"/>
            <a:tailEnd type="none" w="sm" len="sm"/>
          </a:ln>
        </p:spPr>
      </p:cxnSp>
      <p:sp>
        <p:nvSpPr>
          <p:cNvPr id="19" name="Google Shape;19;p17"/>
          <p:cNvSpPr/>
          <p:nvPr/>
        </p:nvSpPr>
        <p:spPr>
          <a:xfrm rot="10800000">
            <a:off x="-1304496" y="5613097"/>
            <a:ext cx="2624490" cy="2489806"/>
          </a:xfrm>
          <a:prstGeom prst="pie">
            <a:avLst>
              <a:gd name="adj1" fmla="val 5413995"/>
              <a:gd name="adj2" fmla="val 10826281"/>
            </a:avLst>
          </a:prstGeom>
          <a:solidFill>
            <a:schemeClr val="l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20" name="Google Shape;20;p17"/>
          <p:cNvSpPr/>
          <p:nvPr/>
        </p:nvSpPr>
        <p:spPr>
          <a:xfrm rot="-5400000">
            <a:off x="-1055890" y="818688"/>
            <a:ext cx="2127278" cy="2127278"/>
          </a:xfrm>
          <a:prstGeom prst="pie">
            <a:avLst>
              <a:gd name="adj1" fmla="val 0"/>
              <a:gd name="adj2" fmla="val 10851802"/>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Finanzierung">
  <p:cSld name="Finanzierung">
    <p:spTree>
      <p:nvGrpSpPr>
        <p:cNvPr id="1" name="Shape 112"/>
        <p:cNvGrpSpPr/>
        <p:nvPr/>
      </p:nvGrpSpPr>
      <p:grpSpPr>
        <a:xfrm>
          <a:off x="0" y="0"/>
          <a:ext cx="0" cy="0"/>
          <a:chOff x="0" y="0"/>
          <a:chExt cx="0" cy="0"/>
        </a:xfrm>
      </p:grpSpPr>
      <p:sp>
        <p:nvSpPr>
          <p:cNvPr id="113" name="Google Shape;113;p29"/>
          <p:cNvSpPr txBox="1">
            <a:spLocks noGrp="1"/>
          </p:cNvSpPr>
          <p:nvPr>
            <p:ph type="body" idx="1"/>
          </p:nvPr>
        </p:nvSpPr>
        <p:spPr>
          <a:xfrm>
            <a:off x="2179161" y="3113786"/>
            <a:ext cx="4749959" cy="2036763"/>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3F3F3F"/>
              </a:buClr>
              <a:buSzPts val="1800"/>
              <a:buNone/>
              <a:defRPr/>
            </a:lvl1pPr>
            <a:lvl2pPr marL="914400" lvl="1" indent="-342900" algn="l">
              <a:lnSpc>
                <a:spcPct val="90000"/>
              </a:lnSpc>
              <a:spcBef>
                <a:spcPts val="500"/>
              </a:spcBef>
              <a:spcAft>
                <a:spcPts val="0"/>
              </a:spcAft>
              <a:buClr>
                <a:srgbClr val="3F3F3F"/>
              </a:buClr>
              <a:buSzPts val="1800"/>
              <a:buChar char="•"/>
              <a:defRPr/>
            </a:lvl2pPr>
            <a:lvl3pPr marL="1371600" lvl="2" indent="-342900" algn="l">
              <a:lnSpc>
                <a:spcPct val="90000"/>
              </a:lnSpc>
              <a:spcBef>
                <a:spcPts val="500"/>
              </a:spcBef>
              <a:spcAft>
                <a:spcPts val="0"/>
              </a:spcAft>
              <a:buClr>
                <a:srgbClr val="3F3F3F"/>
              </a:buClr>
              <a:buSzPts val="1800"/>
              <a:buChar char="•"/>
              <a:defRPr/>
            </a:lvl3pPr>
            <a:lvl4pPr marL="1828800" lvl="3" indent="-342900" algn="l">
              <a:lnSpc>
                <a:spcPct val="90000"/>
              </a:lnSpc>
              <a:spcBef>
                <a:spcPts val="500"/>
              </a:spcBef>
              <a:spcAft>
                <a:spcPts val="0"/>
              </a:spcAft>
              <a:buClr>
                <a:srgbClr val="3F3F3F"/>
              </a:buClr>
              <a:buSzPts val="1800"/>
              <a:buChar char="•"/>
              <a:defRPr/>
            </a:lvl4pPr>
            <a:lvl5pPr marL="2286000" lvl="4" indent="-342900" algn="l">
              <a:lnSpc>
                <a:spcPct val="90000"/>
              </a:lnSpc>
              <a:spcBef>
                <a:spcPts val="500"/>
              </a:spcBef>
              <a:spcAft>
                <a:spcPts val="0"/>
              </a:spcAft>
              <a:buClr>
                <a:srgbClr val="3F3F3F"/>
              </a:buClr>
              <a:buSzPts val="1800"/>
              <a:buChar char="•"/>
              <a:defRPr/>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pic>
        <p:nvPicPr>
          <p:cNvPr id="114" name="Google Shape;114;p29" descr="Ein Bild, das Screenshot, Schrift, Text, Electric Blue (Farbe) enthält.&#10;&#10;Automatisch generierte Beschreibung"/>
          <p:cNvPicPr preferRelativeResize="0"/>
          <p:nvPr/>
        </p:nvPicPr>
        <p:blipFill rotWithShape="1">
          <a:blip r:embed="rId2">
            <a:alphaModFix/>
          </a:blip>
          <a:srcRect/>
          <a:stretch/>
        </p:blipFill>
        <p:spPr>
          <a:xfrm>
            <a:off x="2041071" y="2129065"/>
            <a:ext cx="3150689" cy="872961"/>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Agenda 1">
  <p:cSld name="Agenda 1">
    <p:spTree>
      <p:nvGrpSpPr>
        <p:cNvPr id="1" name="Shape 21"/>
        <p:cNvGrpSpPr/>
        <p:nvPr/>
      </p:nvGrpSpPr>
      <p:grpSpPr>
        <a:xfrm>
          <a:off x="0" y="0"/>
          <a:ext cx="0" cy="0"/>
          <a:chOff x="0" y="0"/>
          <a:chExt cx="0" cy="0"/>
        </a:xfrm>
      </p:grpSpPr>
      <p:sp>
        <p:nvSpPr>
          <p:cNvPr id="22" name="Google Shape;22;p18"/>
          <p:cNvSpPr/>
          <p:nvPr/>
        </p:nvSpPr>
        <p:spPr>
          <a:xfrm>
            <a:off x="9879382" y="-1169095"/>
            <a:ext cx="2338190" cy="2338190"/>
          </a:xfrm>
          <a:prstGeom prst="pie">
            <a:avLst>
              <a:gd name="adj1" fmla="val 0"/>
              <a:gd name="adj2" fmla="val 10795612"/>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3" name="Google Shape;23;p18"/>
          <p:cNvSpPr txBox="1">
            <a:spLocks noGrp="1"/>
          </p:cNvSpPr>
          <p:nvPr>
            <p:ph type="title"/>
          </p:nvPr>
        </p:nvSpPr>
        <p:spPr>
          <a:xfrm>
            <a:off x="594360" y="189572"/>
            <a:ext cx="6787747" cy="1593507"/>
          </a:xfrm>
          <a:prstGeom prst="rect">
            <a:avLst/>
          </a:prstGeom>
          <a:noFill/>
          <a:ln>
            <a:noFill/>
          </a:ln>
        </p:spPr>
        <p:txBody>
          <a:bodyPr spcFirstLastPara="1" wrap="square" lIns="0" tIns="0" rIns="0" bIns="0" anchor="b" anchorCtr="0">
            <a:noAutofit/>
          </a:bodyPr>
          <a:lstStyle>
            <a:lvl1pPr lvl="0" algn="l">
              <a:lnSpc>
                <a:spcPct val="80000"/>
              </a:lnSpc>
              <a:spcBef>
                <a:spcPts val="0"/>
              </a:spcBef>
              <a:spcAft>
                <a:spcPts val="0"/>
              </a:spcAft>
              <a:buClr>
                <a:srgbClr val="3F3F3F"/>
              </a:buClr>
              <a:buSzPts val="4400"/>
              <a:buFont typeface="Play"/>
              <a:buNone/>
              <a:defRPr sz="4400" b="1" i="0">
                <a:solidFill>
                  <a:srgbClr val="3F3F3F"/>
                </a:solidFill>
                <a:latin typeface="Play"/>
                <a:ea typeface="Play"/>
                <a:cs typeface="Play"/>
                <a:sym typeface="Play"/>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4" name="Google Shape;24;p18"/>
          <p:cNvSpPr txBox="1">
            <a:spLocks noGrp="1"/>
          </p:cNvSpPr>
          <p:nvPr>
            <p:ph type="body" idx="1"/>
          </p:nvPr>
        </p:nvSpPr>
        <p:spPr>
          <a:xfrm>
            <a:off x="594359" y="2281918"/>
            <a:ext cx="6787747" cy="3708517"/>
          </a:xfrm>
          <a:prstGeom prst="rect">
            <a:avLst/>
          </a:prstGeom>
          <a:noFill/>
          <a:ln>
            <a:noFill/>
          </a:ln>
        </p:spPr>
        <p:txBody>
          <a:bodyPr spcFirstLastPara="1" wrap="square" lIns="0" tIns="228600" rIns="0" bIns="0" anchor="t" anchorCtr="0">
            <a:normAutofit/>
          </a:bodyPr>
          <a:lstStyle>
            <a:lvl1pPr marL="457200" lvl="0" indent="-228600" algn="l">
              <a:lnSpc>
                <a:spcPct val="80000"/>
              </a:lnSpc>
              <a:spcBef>
                <a:spcPts val="2200"/>
              </a:spcBef>
              <a:spcAft>
                <a:spcPts val="0"/>
              </a:spcAft>
              <a:buClr>
                <a:schemeClr val="accent4"/>
              </a:buClr>
              <a:buSzPts val="2400"/>
              <a:buFont typeface="Arial"/>
              <a:buNone/>
              <a:defRPr sz="2400" b="1" i="0">
                <a:solidFill>
                  <a:schemeClr val="accent4"/>
                </a:solidFill>
                <a:latin typeface="Arial"/>
                <a:ea typeface="Arial"/>
                <a:cs typeface="Arial"/>
                <a:sym typeface="Arial"/>
              </a:defRPr>
            </a:lvl1pPr>
            <a:lvl2pPr marL="914400" lvl="1" indent="-355600" algn="l">
              <a:lnSpc>
                <a:spcPct val="90000"/>
              </a:lnSpc>
              <a:spcBef>
                <a:spcPts val="600"/>
              </a:spcBef>
              <a:spcAft>
                <a:spcPts val="0"/>
              </a:spcAft>
              <a:buClr>
                <a:srgbClr val="3F3F3F"/>
              </a:buClr>
              <a:buSzPts val="2000"/>
              <a:buChar char="•"/>
              <a:defRPr sz="2000"/>
            </a:lvl2pPr>
            <a:lvl3pPr marL="1371600" lvl="2" indent="-355600" algn="l">
              <a:lnSpc>
                <a:spcPct val="90000"/>
              </a:lnSpc>
              <a:spcBef>
                <a:spcPts val="1800"/>
              </a:spcBef>
              <a:spcAft>
                <a:spcPts val="0"/>
              </a:spcAft>
              <a:buClr>
                <a:srgbClr val="3F3F3F"/>
              </a:buClr>
              <a:buSzPts val="2000"/>
              <a:buChar char="•"/>
              <a:defRPr sz="2000"/>
            </a:lvl3pPr>
            <a:lvl4pPr marL="1828800" lvl="3" indent="-355600" algn="l">
              <a:lnSpc>
                <a:spcPct val="90000"/>
              </a:lnSpc>
              <a:spcBef>
                <a:spcPts val="1800"/>
              </a:spcBef>
              <a:spcAft>
                <a:spcPts val="0"/>
              </a:spcAft>
              <a:buClr>
                <a:srgbClr val="3F3F3F"/>
              </a:buClr>
              <a:buSzPts val="2000"/>
              <a:buChar char="•"/>
              <a:defRPr sz="2000"/>
            </a:lvl4pPr>
            <a:lvl5pPr marL="2286000" lvl="4" indent="-355600" algn="l">
              <a:lnSpc>
                <a:spcPct val="90000"/>
              </a:lnSpc>
              <a:spcBef>
                <a:spcPts val="1800"/>
              </a:spcBef>
              <a:spcAft>
                <a:spcPts val="0"/>
              </a:spcAft>
              <a:buClr>
                <a:srgbClr val="3F3F3F"/>
              </a:buClr>
              <a:buSzPts val="2000"/>
              <a:buChar char="•"/>
              <a:defRPr sz="2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25" name="Google Shape;25;p18"/>
          <p:cNvSpPr txBox="1">
            <a:spLocks noGrp="1"/>
          </p:cNvSpPr>
          <p:nvPr>
            <p:ph type="sldNum" idx="12"/>
          </p:nvPr>
        </p:nvSpPr>
        <p:spPr>
          <a:xfrm>
            <a:off x="594360" y="6332220"/>
            <a:ext cx="523240" cy="247651"/>
          </a:xfrm>
          <a:prstGeom prst="rect">
            <a:avLst/>
          </a:prstGeom>
          <a:noFill/>
          <a:ln>
            <a:noFill/>
          </a:ln>
        </p:spPr>
        <p:txBody>
          <a:bodyPr spcFirstLastPara="1" wrap="square" lIns="0" tIns="0" rIns="0" bIns="0" anchor="t" anchorCtr="0">
            <a:noAutofit/>
          </a:bodyPr>
          <a:lstStyle>
            <a:lvl1pPr marL="0" marR="0" lvl="0" indent="0" algn="l">
              <a:spcBef>
                <a:spcPts val="0"/>
              </a:spcBef>
              <a:buNone/>
              <a:defRPr sz="1100" b="1" i="0">
                <a:solidFill>
                  <a:schemeClr val="dk1"/>
                </a:solidFill>
                <a:latin typeface="Arial"/>
                <a:ea typeface="Arial"/>
                <a:cs typeface="Arial"/>
                <a:sym typeface="Arial"/>
              </a:defRPr>
            </a:lvl1pPr>
            <a:lvl2pPr marL="0" marR="0" lvl="1" indent="0" algn="l">
              <a:spcBef>
                <a:spcPts val="0"/>
              </a:spcBef>
              <a:buNone/>
              <a:defRPr sz="1100" b="1" i="0">
                <a:solidFill>
                  <a:schemeClr val="dk1"/>
                </a:solidFill>
                <a:latin typeface="Arial"/>
                <a:ea typeface="Arial"/>
                <a:cs typeface="Arial"/>
                <a:sym typeface="Arial"/>
              </a:defRPr>
            </a:lvl2pPr>
            <a:lvl3pPr marL="0" marR="0" lvl="2" indent="0" algn="l">
              <a:spcBef>
                <a:spcPts val="0"/>
              </a:spcBef>
              <a:buNone/>
              <a:defRPr sz="1100" b="1" i="0">
                <a:solidFill>
                  <a:schemeClr val="dk1"/>
                </a:solidFill>
                <a:latin typeface="Arial"/>
                <a:ea typeface="Arial"/>
                <a:cs typeface="Arial"/>
                <a:sym typeface="Arial"/>
              </a:defRPr>
            </a:lvl3pPr>
            <a:lvl4pPr marL="0" marR="0" lvl="3" indent="0" algn="l">
              <a:spcBef>
                <a:spcPts val="0"/>
              </a:spcBef>
              <a:buNone/>
              <a:defRPr sz="1100" b="1" i="0">
                <a:solidFill>
                  <a:schemeClr val="dk1"/>
                </a:solidFill>
                <a:latin typeface="Arial"/>
                <a:ea typeface="Arial"/>
                <a:cs typeface="Arial"/>
                <a:sym typeface="Arial"/>
              </a:defRPr>
            </a:lvl4pPr>
            <a:lvl5pPr marL="0" marR="0" lvl="4" indent="0" algn="l">
              <a:spcBef>
                <a:spcPts val="0"/>
              </a:spcBef>
              <a:buNone/>
              <a:defRPr sz="1100" b="1" i="0">
                <a:solidFill>
                  <a:schemeClr val="dk1"/>
                </a:solidFill>
                <a:latin typeface="Arial"/>
                <a:ea typeface="Arial"/>
                <a:cs typeface="Arial"/>
                <a:sym typeface="Arial"/>
              </a:defRPr>
            </a:lvl5pPr>
            <a:lvl6pPr marL="0" marR="0" lvl="5" indent="0" algn="l">
              <a:spcBef>
                <a:spcPts val="0"/>
              </a:spcBef>
              <a:buNone/>
              <a:defRPr sz="1100" b="1" i="0">
                <a:solidFill>
                  <a:schemeClr val="dk1"/>
                </a:solidFill>
                <a:latin typeface="Arial"/>
                <a:ea typeface="Arial"/>
                <a:cs typeface="Arial"/>
                <a:sym typeface="Arial"/>
              </a:defRPr>
            </a:lvl6pPr>
            <a:lvl7pPr marL="0" marR="0" lvl="6" indent="0" algn="l">
              <a:spcBef>
                <a:spcPts val="0"/>
              </a:spcBef>
              <a:buNone/>
              <a:defRPr sz="1100" b="1" i="0">
                <a:solidFill>
                  <a:schemeClr val="dk1"/>
                </a:solidFill>
                <a:latin typeface="Arial"/>
                <a:ea typeface="Arial"/>
                <a:cs typeface="Arial"/>
                <a:sym typeface="Arial"/>
              </a:defRPr>
            </a:lvl7pPr>
            <a:lvl8pPr marL="0" marR="0" lvl="7" indent="0" algn="l">
              <a:spcBef>
                <a:spcPts val="0"/>
              </a:spcBef>
              <a:buNone/>
              <a:defRPr sz="1100" b="1" i="0">
                <a:solidFill>
                  <a:schemeClr val="dk1"/>
                </a:solidFill>
                <a:latin typeface="Arial"/>
                <a:ea typeface="Arial"/>
                <a:cs typeface="Arial"/>
                <a:sym typeface="Arial"/>
              </a:defRPr>
            </a:lvl8pPr>
            <a:lvl9pPr marL="0" marR="0" lvl="8" indent="0" algn="l">
              <a:spcBef>
                <a:spcPts val="0"/>
              </a:spcBef>
              <a:buNone/>
              <a:defRPr sz="1100" b="1" i="0">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de-DE"/>
              <a:t>‹Nr.›</a:t>
            </a:fld>
            <a:endParaRPr/>
          </a:p>
        </p:txBody>
      </p:sp>
      <p:sp>
        <p:nvSpPr>
          <p:cNvPr id="26" name="Google Shape;26;p18"/>
          <p:cNvSpPr txBox="1">
            <a:spLocks noGrp="1"/>
          </p:cNvSpPr>
          <p:nvPr>
            <p:ph type="dt" idx="10"/>
          </p:nvPr>
        </p:nvSpPr>
        <p:spPr>
          <a:xfrm>
            <a:off x="1133648" y="6332220"/>
            <a:ext cx="1313180" cy="247651"/>
          </a:xfrm>
          <a:prstGeom prst="rect">
            <a:avLst/>
          </a:prstGeom>
          <a:noFill/>
          <a:ln>
            <a:noFill/>
          </a:ln>
        </p:spPr>
        <p:txBody>
          <a:bodyPr spcFirstLastPara="1" wrap="square" lIns="0" tIns="0" rIns="0" bIns="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cxnSp>
        <p:nvCxnSpPr>
          <p:cNvPr id="27" name="Google Shape;27;p18"/>
          <p:cNvCxnSpPr/>
          <p:nvPr/>
        </p:nvCxnSpPr>
        <p:spPr>
          <a:xfrm>
            <a:off x="594360" y="2148840"/>
            <a:ext cx="2130552" cy="0"/>
          </a:xfrm>
          <a:prstGeom prst="straightConnector1">
            <a:avLst/>
          </a:prstGeom>
          <a:noFill/>
          <a:ln w="101600" cap="flat" cmpd="sng">
            <a:solidFill>
              <a:schemeClr val="accent4"/>
            </a:solidFill>
            <a:prstDash val="solid"/>
            <a:miter lim="800000"/>
            <a:headEnd type="none" w="sm" len="sm"/>
            <a:tailEnd type="none" w="sm" len="sm"/>
          </a:ln>
        </p:spPr>
      </p:cxnSp>
      <p:sp>
        <p:nvSpPr>
          <p:cNvPr id="28" name="Google Shape;28;p18"/>
          <p:cNvSpPr/>
          <p:nvPr/>
        </p:nvSpPr>
        <p:spPr>
          <a:xfrm>
            <a:off x="8076007" y="-706089"/>
            <a:ext cx="1393345" cy="1412178"/>
          </a:xfrm>
          <a:prstGeom prst="pie">
            <a:avLst>
              <a:gd name="adj1" fmla="val 0"/>
              <a:gd name="adj2" fmla="val 10851802"/>
            </a:avLst>
          </a:prstGeom>
          <a:solidFill>
            <a:srgbClr val="64B1BE"/>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 name="Google Shape;29;p18"/>
          <p:cNvSpPr/>
          <p:nvPr/>
        </p:nvSpPr>
        <p:spPr>
          <a:xfrm>
            <a:off x="9723419" y="301731"/>
            <a:ext cx="846741" cy="808715"/>
          </a:xfrm>
          <a:prstGeom prst="ellipse">
            <a:avLst/>
          </a:prstGeom>
          <a:solidFill>
            <a:schemeClr val="l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el 3">
  <p:cSld name="Titel 3">
    <p:bg>
      <p:bgPr>
        <a:solidFill>
          <a:schemeClr val="lt1"/>
        </a:solidFill>
        <a:effectLst/>
      </p:bgPr>
    </p:bg>
    <p:spTree>
      <p:nvGrpSpPr>
        <p:cNvPr id="1" name="Shape 40"/>
        <p:cNvGrpSpPr/>
        <p:nvPr/>
      </p:nvGrpSpPr>
      <p:grpSpPr>
        <a:xfrm>
          <a:off x="0" y="0"/>
          <a:ext cx="0" cy="0"/>
          <a:chOff x="0" y="0"/>
          <a:chExt cx="0" cy="0"/>
        </a:xfrm>
      </p:grpSpPr>
      <p:sp>
        <p:nvSpPr>
          <p:cNvPr id="41" name="Google Shape;41;p20"/>
          <p:cNvSpPr txBox="1">
            <a:spLocks noGrp="1"/>
          </p:cNvSpPr>
          <p:nvPr>
            <p:ph type="ctrTitle"/>
          </p:nvPr>
        </p:nvSpPr>
        <p:spPr>
          <a:xfrm>
            <a:off x="594360" y="411479"/>
            <a:ext cx="5486400" cy="3291840"/>
          </a:xfrm>
          <a:prstGeom prst="rect">
            <a:avLst/>
          </a:prstGeom>
          <a:noFill/>
          <a:ln>
            <a:noFill/>
          </a:ln>
        </p:spPr>
        <p:txBody>
          <a:bodyPr spcFirstLastPara="1" wrap="square" lIns="0" tIns="0" rIns="0" bIns="0" anchor="b" anchorCtr="0">
            <a:noAutofit/>
          </a:bodyPr>
          <a:lstStyle>
            <a:lvl1pPr lvl="0" algn="l">
              <a:lnSpc>
                <a:spcPct val="80000"/>
              </a:lnSpc>
              <a:spcBef>
                <a:spcPts val="0"/>
              </a:spcBef>
              <a:spcAft>
                <a:spcPts val="0"/>
              </a:spcAft>
              <a:buClr>
                <a:srgbClr val="3F3F3F"/>
              </a:buClr>
              <a:buSzPts val="6000"/>
              <a:buFont typeface="Play"/>
              <a:buNone/>
              <a:defRPr sz="6000" b="1" i="0">
                <a:solidFill>
                  <a:srgbClr val="3F3F3F"/>
                </a:solidFill>
                <a:latin typeface="Play"/>
                <a:ea typeface="Play"/>
                <a:cs typeface="Play"/>
                <a:sym typeface="Play"/>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2" name="Google Shape;42;p20"/>
          <p:cNvSpPr txBox="1">
            <a:spLocks noGrp="1"/>
          </p:cNvSpPr>
          <p:nvPr>
            <p:ph type="body" idx="1"/>
          </p:nvPr>
        </p:nvSpPr>
        <p:spPr>
          <a:xfrm>
            <a:off x="594360" y="4549552"/>
            <a:ext cx="5486400" cy="1645920"/>
          </a:xfrm>
          <a:prstGeom prst="rect">
            <a:avLst/>
          </a:prstGeom>
          <a:noFill/>
          <a:ln>
            <a:noFill/>
          </a:ln>
        </p:spPr>
        <p:txBody>
          <a:bodyPr spcFirstLastPara="1" wrap="square" lIns="0" tIns="0" rIns="0" bIns="0" anchor="t" anchorCtr="0">
            <a:noAutofit/>
          </a:bodyPr>
          <a:lstStyle>
            <a:lvl1pPr marL="457200" lvl="0" indent="-228600" algn="l">
              <a:lnSpc>
                <a:spcPct val="90000"/>
              </a:lnSpc>
              <a:spcBef>
                <a:spcPts val="1000"/>
              </a:spcBef>
              <a:spcAft>
                <a:spcPts val="0"/>
              </a:spcAft>
              <a:buClr>
                <a:schemeClr val="accent4"/>
              </a:buClr>
              <a:buSzPts val="2400"/>
              <a:buNone/>
              <a:defRPr sz="2400" b="1" i="0">
                <a:solidFill>
                  <a:schemeClr val="accent4"/>
                </a:solidFill>
                <a:latin typeface="Arial"/>
                <a:ea typeface="Arial"/>
                <a:cs typeface="Arial"/>
                <a:sym typeface="Arial"/>
              </a:defRPr>
            </a:lvl1pPr>
            <a:lvl2pPr marL="914400" lvl="1" indent="-482600" algn="l">
              <a:lnSpc>
                <a:spcPct val="90000"/>
              </a:lnSpc>
              <a:spcBef>
                <a:spcPts val="500"/>
              </a:spcBef>
              <a:spcAft>
                <a:spcPts val="0"/>
              </a:spcAft>
              <a:buClr>
                <a:srgbClr val="3F3F3F"/>
              </a:buClr>
              <a:buSzPts val="4000"/>
              <a:buChar char="•"/>
              <a:defRPr sz="4000"/>
            </a:lvl2pPr>
            <a:lvl3pPr marL="1371600" lvl="2" indent="-482600" algn="l">
              <a:lnSpc>
                <a:spcPct val="90000"/>
              </a:lnSpc>
              <a:spcBef>
                <a:spcPts val="500"/>
              </a:spcBef>
              <a:spcAft>
                <a:spcPts val="0"/>
              </a:spcAft>
              <a:buClr>
                <a:srgbClr val="3F3F3F"/>
              </a:buClr>
              <a:buSzPts val="4000"/>
              <a:buChar char="•"/>
              <a:defRPr sz="4000"/>
            </a:lvl3pPr>
            <a:lvl4pPr marL="1828800" lvl="3" indent="-482600" algn="l">
              <a:lnSpc>
                <a:spcPct val="90000"/>
              </a:lnSpc>
              <a:spcBef>
                <a:spcPts val="500"/>
              </a:spcBef>
              <a:spcAft>
                <a:spcPts val="0"/>
              </a:spcAft>
              <a:buClr>
                <a:srgbClr val="3F3F3F"/>
              </a:buClr>
              <a:buSzPts val="4000"/>
              <a:buChar char="•"/>
              <a:defRPr sz="4000"/>
            </a:lvl4pPr>
            <a:lvl5pPr marL="2286000" lvl="4" indent="-482600" algn="l">
              <a:lnSpc>
                <a:spcPct val="90000"/>
              </a:lnSpc>
              <a:spcBef>
                <a:spcPts val="500"/>
              </a:spcBef>
              <a:spcAft>
                <a:spcPts val="0"/>
              </a:spcAft>
              <a:buClr>
                <a:srgbClr val="3F3F3F"/>
              </a:buClr>
              <a:buSzPts val="4000"/>
              <a:buChar char="•"/>
              <a:defRPr sz="4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cxnSp>
        <p:nvCxnSpPr>
          <p:cNvPr id="43" name="Google Shape;43;p20"/>
          <p:cNvCxnSpPr/>
          <p:nvPr/>
        </p:nvCxnSpPr>
        <p:spPr>
          <a:xfrm>
            <a:off x="594360" y="3950208"/>
            <a:ext cx="2133600" cy="3992"/>
          </a:xfrm>
          <a:prstGeom prst="straightConnector1">
            <a:avLst/>
          </a:prstGeom>
          <a:noFill/>
          <a:ln w="101600" cap="flat" cmpd="sng">
            <a:solidFill>
              <a:schemeClr val="accent4"/>
            </a:solidFill>
            <a:prstDash val="solid"/>
            <a:miter lim="800000"/>
            <a:headEnd type="none" w="sm" len="sm"/>
            <a:tailEnd type="none" w="sm" len="sm"/>
          </a:ln>
        </p:spPr>
      </p:cxnSp>
      <p:sp>
        <p:nvSpPr>
          <p:cNvPr id="44" name="Google Shape;44;p20"/>
          <p:cNvSpPr/>
          <p:nvPr/>
        </p:nvSpPr>
        <p:spPr>
          <a:xfrm>
            <a:off x="10879755" y="-1244903"/>
            <a:ext cx="2624490" cy="2489806"/>
          </a:xfrm>
          <a:prstGeom prst="pie">
            <a:avLst>
              <a:gd name="adj1" fmla="val 5413995"/>
              <a:gd name="adj2" fmla="val 10826281"/>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45" name="Google Shape;45;p20"/>
          <p:cNvSpPr/>
          <p:nvPr/>
        </p:nvSpPr>
        <p:spPr>
          <a:xfrm>
            <a:off x="6210036" y="-1896488"/>
            <a:ext cx="3792975" cy="3792975"/>
          </a:xfrm>
          <a:prstGeom prst="pie">
            <a:avLst>
              <a:gd name="adj1" fmla="val 0"/>
              <a:gd name="adj2" fmla="val 10851802"/>
            </a:avLst>
          </a:prstGeom>
          <a:solidFill>
            <a:schemeClr val="l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46" name="Google Shape;46;p20"/>
          <p:cNvSpPr/>
          <p:nvPr/>
        </p:nvSpPr>
        <p:spPr>
          <a:xfrm rot="5400000">
            <a:off x="10295512" y="1532512"/>
            <a:ext cx="3792975" cy="3792975"/>
          </a:xfrm>
          <a:prstGeom prst="pie">
            <a:avLst>
              <a:gd name="adj1" fmla="val 0"/>
              <a:gd name="adj2" fmla="val 10837603"/>
            </a:avLst>
          </a:prstGeom>
          <a:solidFill>
            <a:srgbClr val="64B1BE"/>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el 2">
  <p:cSld name="Titel 2">
    <p:bg>
      <p:bgPr>
        <a:solidFill>
          <a:schemeClr val="lt1"/>
        </a:solidFill>
        <a:effectLst/>
      </p:bgPr>
    </p:bg>
    <p:spTree>
      <p:nvGrpSpPr>
        <p:cNvPr id="1" name="Shape 47"/>
        <p:cNvGrpSpPr/>
        <p:nvPr/>
      </p:nvGrpSpPr>
      <p:grpSpPr>
        <a:xfrm>
          <a:off x="0" y="0"/>
          <a:ext cx="0" cy="0"/>
          <a:chOff x="0" y="0"/>
          <a:chExt cx="0" cy="0"/>
        </a:xfrm>
      </p:grpSpPr>
      <p:sp>
        <p:nvSpPr>
          <p:cNvPr id="48" name="Google Shape;48;p21"/>
          <p:cNvSpPr txBox="1">
            <a:spLocks noGrp="1"/>
          </p:cNvSpPr>
          <p:nvPr>
            <p:ph type="ctrTitle"/>
          </p:nvPr>
        </p:nvSpPr>
        <p:spPr>
          <a:xfrm>
            <a:off x="6299835" y="430529"/>
            <a:ext cx="5486400" cy="3291840"/>
          </a:xfrm>
          <a:prstGeom prst="rect">
            <a:avLst/>
          </a:prstGeom>
          <a:noFill/>
          <a:ln>
            <a:noFill/>
          </a:ln>
        </p:spPr>
        <p:txBody>
          <a:bodyPr spcFirstLastPara="1" wrap="square" lIns="0" tIns="0" rIns="0" bIns="0" anchor="b" anchorCtr="0">
            <a:noAutofit/>
          </a:bodyPr>
          <a:lstStyle>
            <a:lvl1pPr lvl="0" algn="l">
              <a:lnSpc>
                <a:spcPct val="80000"/>
              </a:lnSpc>
              <a:spcBef>
                <a:spcPts val="0"/>
              </a:spcBef>
              <a:spcAft>
                <a:spcPts val="0"/>
              </a:spcAft>
              <a:buClr>
                <a:srgbClr val="3F3F3F"/>
              </a:buClr>
              <a:buSzPts val="6000"/>
              <a:buFont typeface="Play"/>
              <a:buNone/>
              <a:defRPr sz="6000" b="1" i="0">
                <a:solidFill>
                  <a:srgbClr val="3F3F3F"/>
                </a:solidFill>
                <a:latin typeface="Play"/>
                <a:ea typeface="Play"/>
                <a:cs typeface="Play"/>
                <a:sym typeface="Play"/>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21"/>
          <p:cNvSpPr txBox="1">
            <a:spLocks noGrp="1"/>
          </p:cNvSpPr>
          <p:nvPr>
            <p:ph type="body" idx="1"/>
          </p:nvPr>
        </p:nvSpPr>
        <p:spPr>
          <a:xfrm>
            <a:off x="6299835" y="4568602"/>
            <a:ext cx="5486400" cy="1645920"/>
          </a:xfrm>
          <a:prstGeom prst="rect">
            <a:avLst/>
          </a:prstGeom>
          <a:noFill/>
          <a:ln>
            <a:noFill/>
          </a:ln>
        </p:spPr>
        <p:txBody>
          <a:bodyPr spcFirstLastPara="1" wrap="square" lIns="0" tIns="0" rIns="0" bIns="0" anchor="t" anchorCtr="0">
            <a:noAutofit/>
          </a:bodyPr>
          <a:lstStyle>
            <a:lvl1pPr marL="457200" lvl="0" indent="-228600" algn="l">
              <a:lnSpc>
                <a:spcPct val="90000"/>
              </a:lnSpc>
              <a:spcBef>
                <a:spcPts val="1000"/>
              </a:spcBef>
              <a:spcAft>
                <a:spcPts val="0"/>
              </a:spcAft>
              <a:buClr>
                <a:schemeClr val="accent4"/>
              </a:buClr>
              <a:buSzPts val="2400"/>
              <a:buNone/>
              <a:defRPr sz="2400" b="1" i="0">
                <a:solidFill>
                  <a:schemeClr val="accent4"/>
                </a:solidFill>
                <a:latin typeface="Arial"/>
                <a:ea typeface="Arial"/>
                <a:cs typeface="Arial"/>
                <a:sym typeface="Arial"/>
              </a:defRPr>
            </a:lvl1pPr>
            <a:lvl2pPr marL="914400" lvl="1" indent="-482600" algn="l">
              <a:lnSpc>
                <a:spcPct val="90000"/>
              </a:lnSpc>
              <a:spcBef>
                <a:spcPts val="500"/>
              </a:spcBef>
              <a:spcAft>
                <a:spcPts val="0"/>
              </a:spcAft>
              <a:buClr>
                <a:srgbClr val="3F3F3F"/>
              </a:buClr>
              <a:buSzPts val="4000"/>
              <a:buChar char="•"/>
              <a:defRPr sz="4000"/>
            </a:lvl2pPr>
            <a:lvl3pPr marL="1371600" lvl="2" indent="-482600" algn="l">
              <a:lnSpc>
                <a:spcPct val="90000"/>
              </a:lnSpc>
              <a:spcBef>
                <a:spcPts val="500"/>
              </a:spcBef>
              <a:spcAft>
                <a:spcPts val="0"/>
              </a:spcAft>
              <a:buClr>
                <a:srgbClr val="3F3F3F"/>
              </a:buClr>
              <a:buSzPts val="4000"/>
              <a:buChar char="•"/>
              <a:defRPr sz="4000"/>
            </a:lvl3pPr>
            <a:lvl4pPr marL="1828800" lvl="3" indent="-482600" algn="l">
              <a:lnSpc>
                <a:spcPct val="90000"/>
              </a:lnSpc>
              <a:spcBef>
                <a:spcPts val="500"/>
              </a:spcBef>
              <a:spcAft>
                <a:spcPts val="0"/>
              </a:spcAft>
              <a:buClr>
                <a:srgbClr val="3F3F3F"/>
              </a:buClr>
              <a:buSzPts val="4000"/>
              <a:buChar char="•"/>
              <a:defRPr sz="4000"/>
            </a:lvl4pPr>
            <a:lvl5pPr marL="2286000" lvl="4" indent="-482600" algn="l">
              <a:lnSpc>
                <a:spcPct val="90000"/>
              </a:lnSpc>
              <a:spcBef>
                <a:spcPts val="500"/>
              </a:spcBef>
              <a:spcAft>
                <a:spcPts val="0"/>
              </a:spcAft>
              <a:buClr>
                <a:srgbClr val="3F3F3F"/>
              </a:buClr>
              <a:buSzPts val="4000"/>
              <a:buChar char="•"/>
              <a:defRPr sz="4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cxnSp>
        <p:nvCxnSpPr>
          <p:cNvPr id="50" name="Google Shape;50;p21"/>
          <p:cNvCxnSpPr/>
          <p:nvPr/>
        </p:nvCxnSpPr>
        <p:spPr>
          <a:xfrm>
            <a:off x="6309360" y="3950208"/>
            <a:ext cx="2133600" cy="3992"/>
          </a:xfrm>
          <a:prstGeom prst="straightConnector1">
            <a:avLst/>
          </a:prstGeom>
          <a:noFill/>
          <a:ln w="101600" cap="flat" cmpd="sng">
            <a:solidFill>
              <a:schemeClr val="accent4"/>
            </a:solidFill>
            <a:prstDash val="solid"/>
            <a:miter lim="800000"/>
            <a:headEnd type="none" w="sm" len="sm"/>
            <a:tailEnd type="none" w="sm" len="sm"/>
          </a:ln>
        </p:spPr>
      </p:cxnSp>
      <p:sp>
        <p:nvSpPr>
          <p:cNvPr id="51" name="Google Shape;51;p21"/>
          <p:cNvSpPr>
            <a:spLocks noGrp="1"/>
          </p:cNvSpPr>
          <p:nvPr>
            <p:ph type="pic" idx="2"/>
          </p:nvPr>
        </p:nvSpPr>
        <p:spPr>
          <a:xfrm>
            <a:off x="0" y="-11113"/>
            <a:ext cx="5628068" cy="6858000"/>
          </a:xfrm>
          <a:prstGeom prst="flowChartDelay">
            <a:avLst/>
          </a:prstGeom>
          <a:solidFill>
            <a:srgbClr val="87C3CD"/>
          </a:solidFill>
          <a:ln>
            <a:noFill/>
          </a:ln>
        </p:spPr>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el">
  <p:cSld name="Titel">
    <p:bg>
      <p:bgPr>
        <a:solidFill>
          <a:schemeClr val="lt1"/>
        </a:solidFill>
        <a:effectLst/>
      </p:bgPr>
    </p:bg>
    <p:spTree>
      <p:nvGrpSpPr>
        <p:cNvPr id="1" name="Shape 52"/>
        <p:cNvGrpSpPr/>
        <p:nvPr/>
      </p:nvGrpSpPr>
      <p:grpSpPr>
        <a:xfrm>
          <a:off x="0" y="0"/>
          <a:ext cx="0" cy="0"/>
          <a:chOff x="0" y="0"/>
          <a:chExt cx="0" cy="0"/>
        </a:xfrm>
      </p:grpSpPr>
      <p:sp>
        <p:nvSpPr>
          <p:cNvPr id="53" name="Google Shape;53;p22"/>
          <p:cNvSpPr txBox="1">
            <a:spLocks noGrp="1"/>
          </p:cNvSpPr>
          <p:nvPr>
            <p:ph type="ctrTitle"/>
          </p:nvPr>
        </p:nvSpPr>
        <p:spPr>
          <a:xfrm>
            <a:off x="6309904" y="411479"/>
            <a:ext cx="5486400" cy="3291840"/>
          </a:xfrm>
          <a:prstGeom prst="rect">
            <a:avLst/>
          </a:prstGeom>
          <a:noFill/>
          <a:ln>
            <a:noFill/>
          </a:ln>
        </p:spPr>
        <p:txBody>
          <a:bodyPr spcFirstLastPara="1" wrap="square" lIns="0" tIns="0" rIns="0" bIns="0" anchor="b" anchorCtr="0">
            <a:noAutofit/>
          </a:bodyPr>
          <a:lstStyle>
            <a:lvl1pPr lvl="0" algn="l">
              <a:lnSpc>
                <a:spcPct val="80000"/>
              </a:lnSpc>
              <a:spcBef>
                <a:spcPts val="0"/>
              </a:spcBef>
              <a:spcAft>
                <a:spcPts val="0"/>
              </a:spcAft>
              <a:buClr>
                <a:srgbClr val="3F3F3F"/>
              </a:buClr>
              <a:buSzPts val="6000"/>
              <a:buFont typeface="Play"/>
              <a:buNone/>
              <a:defRPr sz="6000" b="1" i="0">
                <a:solidFill>
                  <a:srgbClr val="3F3F3F"/>
                </a:solidFill>
                <a:latin typeface="Play"/>
                <a:ea typeface="Play"/>
                <a:cs typeface="Play"/>
                <a:sym typeface="Play"/>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cxnSp>
        <p:nvCxnSpPr>
          <p:cNvPr id="54" name="Google Shape;54;p22"/>
          <p:cNvCxnSpPr/>
          <p:nvPr/>
        </p:nvCxnSpPr>
        <p:spPr>
          <a:xfrm>
            <a:off x="6309360" y="3950208"/>
            <a:ext cx="2133600" cy="3992"/>
          </a:xfrm>
          <a:prstGeom prst="straightConnector1">
            <a:avLst/>
          </a:prstGeom>
          <a:noFill/>
          <a:ln w="101600" cap="flat" cmpd="sng">
            <a:solidFill>
              <a:schemeClr val="accent4"/>
            </a:solidFill>
            <a:prstDash val="solid"/>
            <a:miter lim="800000"/>
            <a:headEnd type="none" w="sm" len="sm"/>
            <a:tailEnd type="none" w="sm" len="sm"/>
          </a:ln>
        </p:spPr>
      </p:cxnSp>
      <p:sp>
        <p:nvSpPr>
          <p:cNvPr id="55" name="Google Shape;55;p22"/>
          <p:cNvSpPr txBox="1">
            <a:spLocks noGrp="1"/>
          </p:cNvSpPr>
          <p:nvPr>
            <p:ph type="body" idx="1"/>
          </p:nvPr>
        </p:nvSpPr>
        <p:spPr>
          <a:xfrm>
            <a:off x="6309905" y="4549552"/>
            <a:ext cx="5486400" cy="1645920"/>
          </a:xfrm>
          <a:prstGeom prst="rect">
            <a:avLst/>
          </a:prstGeom>
          <a:noFill/>
          <a:ln>
            <a:noFill/>
          </a:ln>
        </p:spPr>
        <p:txBody>
          <a:bodyPr spcFirstLastPara="1" wrap="square" lIns="0" tIns="0" rIns="0" bIns="0" anchor="t" anchorCtr="0">
            <a:noAutofit/>
          </a:bodyPr>
          <a:lstStyle>
            <a:lvl1pPr marL="457200" lvl="0" indent="-228600" algn="l">
              <a:lnSpc>
                <a:spcPct val="90000"/>
              </a:lnSpc>
              <a:spcBef>
                <a:spcPts val="1000"/>
              </a:spcBef>
              <a:spcAft>
                <a:spcPts val="0"/>
              </a:spcAft>
              <a:buClr>
                <a:schemeClr val="accent4"/>
              </a:buClr>
              <a:buSzPts val="2400"/>
              <a:buNone/>
              <a:defRPr sz="2400" b="1" i="0">
                <a:solidFill>
                  <a:schemeClr val="accent4"/>
                </a:solidFill>
                <a:latin typeface="Arial"/>
                <a:ea typeface="Arial"/>
                <a:cs typeface="Arial"/>
                <a:sym typeface="Arial"/>
              </a:defRPr>
            </a:lvl1pPr>
            <a:lvl2pPr marL="914400" lvl="1" indent="-482600" algn="l">
              <a:lnSpc>
                <a:spcPct val="90000"/>
              </a:lnSpc>
              <a:spcBef>
                <a:spcPts val="500"/>
              </a:spcBef>
              <a:spcAft>
                <a:spcPts val="0"/>
              </a:spcAft>
              <a:buClr>
                <a:srgbClr val="3F3F3F"/>
              </a:buClr>
              <a:buSzPts val="4000"/>
              <a:buChar char="•"/>
              <a:defRPr sz="4000"/>
            </a:lvl2pPr>
            <a:lvl3pPr marL="1371600" lvl="2" indent="-482600" algn="l">
              <a:lnSpc>
                <a:spcPct val="90000"/>
              </a:lnSpc>
              <a:spcBef>
                <a:spcPts val="500"/>
              </a:spcBef>
              <a:spcAft>
                <a:spcPts val="0"/>
              </a:spcAft>
              <a:buClr>
                <a:srgbClr val="3F3F3F"/>
              </a:buClr>
              <a:buSzPts val="4000"/>
              <a:buChar char="•"/>
              <a:defRPr sz="4000"/>
            </a:lvl3pPr>
            <a:lvl4pPr marL="1828800" lvl="3" indent="-482600" algn="l">
              <a:lnSpc>
                <a:spcPct val="90000"/>
              </a:lnSpc>
              <a:spcBef>
                <a:spcPts val="500"/>
              </a:spcBef>
              <a:spcAft>
                <a:spcPts val="0"/>
              </a:spcAft>
              <a:buClr>
                <a:srgbClr val="3F3F3F"/>
              </a:buClr>
              <a:buSzPts val="4000"/>
              <a:buChar char="•"/>
              <a:defRPr sz="4000"/>
            </a:lvl4pPr>
            <a:lvl5pPr marL="2286000" lvl="4" indent="-482600" algn="l">
              <a:lnSpc>
                <a:spcPct val="90000"/>
              </a:lnSpc>
              <a:spcBef>
                <a:spcPts val="500"/>
              </a:spcBef>
              <a:spcAft>
                <a:spcPts val="0"/>
              </a:spcAft>
              <a:buClr>
                <a:srgbClr val="3F3F3F"/>
              </a:buClr>
              <a:buSzPts val="4000"/>
              <a:buChar char="•"/>
              <a:defRPr sz="4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56" name="Google Shape;56;p22"/>
          <p:cNvSpPr/>
          <p:nvPr/>
        </p:nvSpPr>
        <p:spPr>
          <a:xfrm rot="-5400000">
            <a:off x="-1994302" y="2784058"/>
            <a:ext cx="3988604" cy="4143593"/>
          </a:xfrm>
          <a:prstGeom prst="pie">
            <a:avLst>
              <a:gd name="adj1" fmla="val 0"/>
              <a:gd name="adj2" fmla="val 10795612"/>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57" name="Google Shape;57;p22"/>
          <p:cNvSpPr/>
          <p:nvPr/>
        </p:nvSpPr>
        <p:spPr>
          <a:xfrm rot="10800000">
            <a:off x="1657654" y="5606713"/>
            <a:ext cx="2376839" cy="2502573"/>
          </a:xfrm>
          <a:prstGeom prst="pie">
            <a:avLst>
              <a:gd name="adj1" fmla="val 0"/>
              <a:gd name="adj2" fmla="val 10851802"/>
            </a:avLst>
          </a:prstGeom>
          <a:solidFill>
            <a:srgbClr val="64B1BE"/>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58" name="Google Shape;58;p22"/>
          <p:cNvSpPr/>
          <p:nvPr/>
        </p:nvSpPr>
        <p:spPr>
          <a:xfrm rot="-8153822">
            <a:off x="691437" y="2439793"/>
            <a:ext cx="1375053" cy="1406890"/>
          </a:xfrm>
          <a:prstGeom prst="ellipse">
            <a:avLst/>
          </a:prstGeom>
          <a:solidFill>
            <a:schemeClr val="l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el und zwei Inhalte 2">
  <p:cSld name="Titel und zwei Inhalte 2">
    <p:bg>
      <p:bgPr>
        <a:solidFill>
          <a:schemeClr val="lt1"/>
        </a:solidFill>
        <a:effectLst/>
      </p:bgPr>
    </p:bg>
    <p:spTree>
      <p:nvGrpSpPr>
        <p:cNvPr id="1" name="Shape 59"/>
        <p:cNvGrpSpPr/>
        <p:nvPr/>
      </p:nvGrpSpPr>
      <p:grpSpPr>
        <a:xfrm>
          <a:off x="0" y="0"/>
          <a:ext cx="0" cy="0"/>
          <a:chOff x="0" y="0"/>
          <a:chExt cx="0" cy="0"/>
        </a:xfrm>
      </p:grpSpPr>
      <p:sp>
        <p:nvSpPr>
          <p:cNvPr id="60" name="Google Shape;60;p23"/>
          <p:cNvSpPr txBox="1">
            <a:spLocks noGrp="1"/>
          </p:cNvSpPr>
          <p:nvPr>
            <p:ph type="title"/>
          </p:nvPr>
        </p:nvSpPr>
        <p:spPr>
          <a:xfrm>
            <a:off x="594360" y="278129"/>
            <a:ext cx="9778365" cy="1494596"/>
          </a:xfrm>
          <a:prstGeom prst="rect">
            <a:avLst/>
          </a:prstGeom>
          <a:noFill/>
          <a:ln>
            <a:noFill/>
          </a:ln>
        </p:spPr>
        <p:txBody>
          <a:bodyPr spcFirstLastPara="1" wrap="square" lIns="0" tIns="0" rIns="0" bIns="0" anchor="b" anchorCtr="0">
            <a:noAutofit/>
          </a:bodyPr>
          <a:lstStyle>
            <a:lvl1pPr lvl="0" algn="l">
              <a:lnSpc>
                <a:spcPct val="80000"/>
              </a:lnSpc>
              <a:spcBef>
                <a:spcPts val="0"/>
              </a:spcBef>
              <a:spcAft>
                <a:spcPts val="0"/>
              </a:spcAft>
              <a:buClr>
                <a:srgbClr val="3F3F3F"/>
              </a:buClr>
              <a:buSzPts val="4400"/>
              <a:buFont typeface="Play"/>
              <a:buNone/>
              <a:defRPr sz="4400" b="1" i="0">
                <a:solidFill>
                  <a:srgbClr val="3F3F3F"/>
                </a:solidFill>
                <a:latin typeface="Play"/>
                <a:ea typeface="Play"/>
                <a:cs typeface="Play"/>
                <a:sym typeface="Play"/>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1" name="Google Shape;61;p23"/>
          <p:cNvSpPr txBox="1">
            <a:spLocks noGrp="1"/>
          </p:cNvSpPr>
          <p:nvPr>
            <p:ph type="body" idx="1"/>
          </p:nvPr>
        </p:nvSpPr>
        <p:spPr>
          <a:xfrm>
            <a:off x="594360" y="2676525"/>
            <a:ext cx="4490827" cy="3597470"/>
          </a:xfrm>
          <a:prstGeom prst="rect">
            <a:avLst/>
          </a:prstGeom>
          <a:noFill/>
          <a:ln>
            <a:noFill/>
          </a:ln>
        </p:spPr>
        <p:txBody>
          <a:bodyPr spcFirstLastPara="1" wrap="square" lIns="0" tIns="45700" rIns="0" bIns="0" anchor="t" anchorCtr="0">
            <a:normAutofit/>
          </a:bodyPr>
          <a:lstStyle>
            <a:lvl1pPr marL="457200" lvl="0" indent="-228600" algn="l">
              <a:lnSpc>
                <a:spcPct val="90000"/>
              </a:lnSpc>
              <a:spcBef>
                <a:spcPts val="1800"/>
              </a:spcBef>
              <a:spcAft>
                <a:spcPts val="0"/>
              </a:spcAft>
              <a:buClr>
                <a:srgbClr val="3F3F3F"/>
              </a:buClr>
              <a:buSzPts val="2000"/>
              <a:buFont typeface="Arial"/>
              <a:buNone/>
              <a:defRPr sz="2000"/>
            </a:lvl1pPr>
            <a:lvl2pPr marL="914400" lvl="1" indent="-355600" algn="l">
              <a:lnSpc>
                <a:spcPct val="90000"/>
              </a:lnSpc>
              <a:spcBef>
                <a:spcPts val="1800"/>
              </a:spcBef>
              <a:spcAft>
                <a:spcPts val="0"/>
              </a:spcAft>
              <a:buClr>
                <a:srgbClr val="3F3F3F"/>
              </a:buClr>
              <a:buSzPts val="2000"/>
              <a:buChar char="•"/>
              <a:defRPr sz="2000"/>
            </a:lvl2pPr>
            <a:lvl3pPr marL="1371600" lvl="2" indent="-355600" algn="l">
              <a:lnSpc>
                <a:spcPct val="90000"/>
              </a:lnSpc>
              <a:spcBef>
                <a:spcPts val="1800"/>
              </a:spcBef>
              <a:spcAft>
                <a:spcPts val="0"/>
              </a:spcAft>
              <a:buClr>
                <a:srgbClr val="3F3F3F"/>
              </a:buClr>
              <a:buSzPts val="2000"/>
              <a:buChar char="•"/>
              <a:defRPr sz="2000"/>
            </a:lvl3pPr>
            <a:lvl4pPr marL="1828800" lvl="3" indent="-355600" algn="l">
              <a:lnSpc>
                <a:spcPct val="90000"/>
              </a:lnSpc>
              <a:spcBef>
                <a:spcPts val="1800"/>
              </a:spcBef>
              <a:spcAft>
                <a:spcPts val="0"/>
              </a:spcAft>
              <a:buClr>
                <a:srgbClr val="3F3F3F"/>
              </a:buClr>
              <a:buSzPts val="2000"/>
              <a:buChar char="•"/>
              <a:defRPr sz="2000"/>
            </a:lvl4pPr>
            <a:lvl5pPr marL="2286000" lvl="4" indent="-355600" algn="l">
              <a:lnSpc>
                <a:spcPct val="90000"/>
              </a:lnSpc>
              <a:spcBef>
                <a:spcPts val="1800"/>
              </a:spcBef>
              <a:spcAft>
                <a:spcPts val="0"/>
              </a:spcAft>
              <a:buClr>
                <a:srgbClr val="3F3F3F"/>
              </a:buClr>
              <a:buSzPts val="2000"/>
              <a:buChar char="•"/>
              <a:defRPr sz="2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62" name="Google Shape;62;p23"/>
          <p:cNvSpPr txBox="1">
            <a:spLocks noGrp="1"/>
          </p:cNvSpPr>
          <p:nvPr>
            <p:ph type="body" idx="2"/>
          </p:nvPr>
        </p:nvSpPr>
        <p:spPr>
          <a:xfrm>
            <a:off x="5881898" y="2676525"/>
            <a:ext cx="4490827" cy="3597470"/>
          </a:xfrm>
          <a:prstGeom prst="rect">
            <a:avLst/>
          </a:prstGeom>
          <a:noFill/>
          <a:ln>
            <a:noFill/>
          </a:ln>
        </p:spPr>
        <p:txBody>
          <a:bodyPr spcFirstLastPara="1" wrap="square" lIns="0" tIns="45700" rIns="0" bIns="0" anchor="t" anchorCtr="0">
            <a:normAutofit/>
          </a:bodyPr>
          <a:lstStyle>
            <a:lvl1pPr marL="457200" lvl="0" indent="-228600" algn="l">
              <a:lnSpc>
                <a:spcPct val="90000"/>
              </a:lnSpc>
              <a:spcBef>
                <a:spcPts val="1800"/>
              </a:spcBef>
              <a:spcAft>
                <a:spcPts val="0"/>
              </a:spcAft>
              <a:buClr>
                <a:srgbClr val="3F3F3F"/>
              </a:buClr>
              <a:buSzPts val="2000"/>
              <a:buFont typeface="Arial"/>
              <a:buNone/>
              <a:defRPr sz="2000"/>
            </a:lvl1pPr>
            <a:lvl2pPr marL="914400" lvl="1" indent="-355600" algn="l">
              <a:lnSpc>
                <a:spcPct val="90000"/>
              </a:lnSpc>
              <a:spcBef>
                <a:spcPts val="1800"/>
              </a:spcBef>
              <a:spcAft>
                <a:spcPts val="0"/>
              </a:spcAft>
              <a:buClr>
                <a:srgbClr val="3F3F3F"/>
              </a:buClr>
              <a:buSzPts val="2000"/>
              <a:buChar char="•"/>
              <a:defRPr sz="2000"/>
            </a:lvl2pPr>
            <a:lvl3pPr marL="1371600" lvl="2" indent="-355600" algn="l">
              <a:lnSpc>
                <a:spcPct val="90000"/>
              </a:lnSpc>
              <a:spcBef>
                <a:spcPts val="1800"/>
              </a:spcBef>
              <a:spcAft>
                <a:spcPts val="0"/>
              </a:spcAft>
              <a:buClr>
                <a:srgbClr val="3F3F3F"/>
              </a:buClr>
              <a:buSzPts val="2000"/>
              <a:buChar char="•"/>
              <a:defRPr sz="2000"/>
            </a:lvl3pPr>
            <a:lvl4pPr marL="1828800" lvl="3" indent="-355600" algn="l">
              <a:lnSpc>
                <a:spcPct val="90000"/>
              </a:lnSpc>
              <a:spcBef>
                <a:spcPts val="1800"/>
              </a:spcBef>
              <a:spcAft>
                <a:spcPts val="0"/>
              </a:spcAft>
              <a:buClr>
                <a:srgbClr val="3F3F3F"/>
              </a:buClr>
              <a:buSzPts val="2000"/>
              <a:buChar char="•"/>
              <a:defRPr sz="2000"/>
            </a:lvl4pPr>
            <a:lvl5pPr marL="2286000" lvl="4" indent="-355600" algn="l">
              <a:lnSpc>
                <a:spcPct val="90000"/>
              </a:lnSpc>
              <a:spcBef>
                <a:spcPts val="1800"/>
              </a:spcBef>
              <a:spcAft>
                <a:spcPts val="0"/>
              </a:spcAft>
              <a:buClr>
                <a:srgbClr val="3F3F3F"/>
              </a:buClr>
              <a:buSzPts val="2000"/>
              <a:buChar char="•"/>
              <a:defRPr sz="2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63" name="Google Shape;63;p23"/>
          <p:cNvSpPr txBox="1">
            <a:spLocks noGrp="1"/>
          </p:cNvSpPr>
          <p:nvPr>
            <p:ph type="sldNum" idx="12"/>
          </p:nvPr>
        </p:nvSpPr>
        <p:spPr>
          <a:xfrm>
            <a:off x="594360" y="6332220"/>
            <a:ext cx="523240" cy="247651"/>
          </a:xfrm>
          <a:prstGeom prst="rect">
            <a:avLst/>
          </a:prstGeom>
          <a:noFill/>
          <a:ln>
            <a:noFill/>
          </a:ln>
        </p:spPr>
        <p:txBody>
          <a:bodyPr spcFirstLastPara="1" wrap="square" lIns="0" tIns="0" rIns="0" bIns="0" anchor="t" anchorCtr="0">
            <a:noAutofit/>
          </a:bodyPr>
          <a:lstStyle>
            <a:lvl1pPr marL="0" marR="0" lvl="0" indent="0" algn="l">
              <a:spcBef>
                <a:spcPts val="0"/>
              </a:spcBef>
              <a:buNone/>
              <a:defRPr sz="1100" b="1" i="0">
                <a:solidFill>
                  <a:schemeClr val="dk1"/>
                </a:solidFill>
                <a:latin typeface="Arial"/>
                <a:ea typeface="Arial"/>
                <a:cs typeface="Arial"/>
                <a:sym typeface="Arial"/>
              </a:defRPr>
            </a:lvl1pPr>
            <a:lvl2pPr marL="0" marR="0" lvl="1" indent="0" algn="l">
              <a:spcBef>
                <a:spcPts val="0"/>
              </a:spcBef>
              <a:buNone/>
              <a:defRPr sz="1100" b="1" i="0">
                <a:solidFill>
                  <a:schemeClr val="dk1"/>
                </a:solidFill>
                <a:latin typeface="Arial"/>
                <a:ea typeface="Arial"/>
                <a:cs typeface="Arial"/>
                <a:sym typeface="Arial"/>
              </a:defRPr>
            </a:lvl2pPr>
            <a:lvl3pPr marL="0" marR="0" lvl="2" indent="0" algn="l">
              <a:spcBef>
                <a:spcPts val="0"/>
              </a:spcBef>
              <a:buNone/>
              <a:defRPr sz="1100" b="1" i="0">
                <a:solidFill>
                  <a:schemeClr val="dk1"/>
                </a:solidFill>
                <a:latin typeface="Arial"/>
                <a:ea typeface="Arial"/>
                <a:cs typeface="Arial"/>
                <a:sym typeface="Arial"/>
              </a:defRPr>
            </a:lvl3pPr>
            <a:lvl4pPr marL="0" marR="0" lvl="3" indent="0" algn="l">
              <a:spcBef>
                <a:spcPts val="0"/>
              </a:spcBef>
              <a:buNone/>
              <a:defRPr sz="1100" b="1" i="0">
                <a:solidFill>
                  <a:schemeClr val="dk1"/>
                </a:solidFill>
                <a:latin typeface="Arial"/>
                <a:ea typeface="Arial"/>
                <a:cs typeface="Arial"/>
                <a:sym typeface="Arial"/>
              </a:defRPr>
            </a:lvl4pPr>
            <a:lvl5pPr marL="0" marR="0" lvl="4" indent="0" algn="l">
              <a:spcBef>
                <a:spcPts val="0"/>
              </a:spcBef>
              <a:buNone/>
              <a:defRPr sz="1100" b="1" i="0">
                <a:solidFill>
                  <a:schemeClr val="dk1"/>
                </a:solidFill>
                <a:latin typeface="Arial"/>
                <a:ea typeface="Arial"/>
                <a:cs typeface="Arial"/>
                <a:sym typeface="Arial"/>
              </a:defRPr>
            </a:lvl5pPr>
            <a:lvl6pPr marL="0" marR="0" lvl="5" indent="0" algn="l">
              <a:spcBef>
                <a:spcPts val="0"/>
              </a:spcBef>
              <a:buNone/>
              <a:defRPr sz="1100" b="1" i="0">
                <a:solidFill>
                  <a:schemeClr val="dk1"/>
                </a:solidFill>
                <a:latin typeface="Arial"/>
                <a:ea typeface="Arial"/>
                <a:cs typeface="Arial"/>
                <a:sym typeface="Arial"/>
              </a:defRPr>
            </a:lvl6pPr>
            <a:lvl7pPr marL="0" marR="0" lvl="6" indent="0" algn="l">
              <a:spcBef>
                <a:spcPts val="0"/>
              </a:spcBef>
              <a:buNone/>
              <a:defRPr sz="1100" b="1" i="0">
                <a:solidFill>
                  <a:schemeClr val="dk1"/>
                </a:solidFill>
                <a:latin typeface="Arial"/>
                <a:ea typeface="Arial"/>
                <a:cs typeface="Arial"/>
                <a:sym typeface="Arial"/>
              </a:defRPr>
            </a:lvl7pPr>
            <a:lvl8pPr marL="0" marR="0" lvl="7" indent="0" algn="l">
              <a:spcBef>
                <a:spcPts val="0"/>
              </a:spcBef>
              <a:buNone/>
              <a:defRPr sz="1100" b="1" i="0">
                <a:solidFill>
                  <a:schemeClr val="dk1"/>
                </a:solidFill>
                <a:latin typeface="Arial"/>
                <a:ea typeface="Arial"/>
                <a:cs typeface="Arial"/>
                <a:sym typeface="Arial"/>
              </a:defRPr>
            </a:lvl8pPr>
            <a:lvl9pPr marL="0" marR="0" lvl="8" indent="0" algn="l">
              <a:spcBef>
                <a:spcPts val="0"/>
              </a:spcBef>
              <a:buNone/>
              <a:defRPr sz="1100" b="1" i="0">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de-DE"/>
              <a:t>‹Nr.›</a:t>
            </a:fld>
            <a:endParaRPr/>
          </a:p>
        </p:txBody>
      </p:sp>
      <p:sp>
        <p:nvSpPr>
          <p:cNvPr id="64" name="Google Shape;64;p23"/>
          <p:cNvSpPr txBox="1">
            <a:spLocks noGrp="1"/>
          </p:cNvSpPr>
          <p:nvPr>
            <p:ph type="dt" idx="10"/>
          </p:nvPr>
        </p:nvSpPr>
        <p:spPr>
          <a:xfrm>
            <a:off x="1133648" y="6332220"/>
            <a:ext cx="1313180" cy="247651"/>
          </a:xfrm>
          <a:prstGeom prst="rect">
            <a:avLst/>
          </a:prstGeom>
          <a:noFill/>
          <a:ln>
            <a:noFill/>
          </a:ln>
        </p:spPr>
        <p:txBody>
          <a:bodyPr spcFirstLastPara="1" wrap="square" lIns="0" tIns="0" rIns="0" bIns="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cxnSp>
        <p:nvCxnSpPr>
          <p:cNvPr id="65" name="Google Shape;65;p23"/>
          <p:cNvCxnSpPr/>
          <p:nvPr/>
        </p:nvCxnSpPr>
        <p:spPr>
          <a:xfrm>
            <a:off x="594360" y="2148840"/>
            <a:ext cx="2133600" cy="3992"/>
          </a:xfrm>
          <a:prstGeom prst="straightConnector1">
            <a:avLst/>
          </a:prstGeom>
          <a:noFill/>
          <a:ln w="101600" cap="flat" cmpd="sng">
            <a:solidFill>
              <a:schemeClr val="accent4"/>
            </a:solidFill>
            <a:prstDash val="solid"/>
            <a:miter lim="800000"/>
            <a:headEnd type="none" w="sm" len="sm"/>
            <a:tailEnd type="none" w="sm" len="sm"/>
          </a:ln>
        </p:spPr>
      </p:cxnSp>
      <p:sp>
        <p:nvSpPr>
          <p:cNvPr id="66" name="Google Shape;66;p23"/>
          <p:cNvSpPr/>
          <p:nvPr/>
        </p:nvSpPr>
        <p:spPr>
          <a:xfrm>
            <a:off x="9879382" y="-1169095"/>
            <a:ext cx="2338190" cy="2338190"/>
          </a:xfrm>
          <a:prstGeom prst="pie">
            <a:avLst>
              <a:gd name="adj1" fmla="val 0"/>
              <a:gd name="adj2" fmla="val 10795612"/>
            </a:avLst>
          </a:prstGeom>
          <a:solidFill>
            <a:srgbClr val="AFD7DD"/>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67" name="Google Shape;67;p23"/>
          <p:cNvSpPr/>
          <p:nvPr/>
        </p:nvSpPr>
        <p:spPr>
          <a:xfrm>
            <a:off x="8335968" y="-706089"/>
            <a:ext cx="1393345" cy="1412178"/>
          </a:xfrm>
          <a:prstGeom prst="pie">
            <a:avLst>
              <a:gd name="adj1" fmla="val 0"/>
              <a:gd name="adj2" fmla="val 10851802"/>
            </a:avLst>
          </a:prstGeom>
          <a:solidFill>
            <a:schemeClr val="l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68" name="Google Shape;68;p23"/>
          <p:cNvSpPr/>
          <p:nvPr/>
        </p:nvSpPr>
        <p:spPr>
          <a:xfrm>
            <a:off x="9624160" y="313424"/>
            <a:ext cx="1157486" cy="1157486"/>
          </a:xfrm>
          <a:prstGeom prst="ellipse">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Tree>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9" orient="horz" pos="552">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elinhalt und Bild">
  <p:cSld name="Titelinhalt und Bild">
    <p:bg>
      <p:bgPr>
        <a:solidFill>
          <a:schemeClr val="lt1"/>
        </a:solidFill>
        <a:effectLst/>
      </p:bgPr>
    </p:bg>
    <p:spTree>
      <p:nvGrpSpPr>
        <p:cNvPr id="1" name="Shape 79"/>
        <p:cNvGrpSpPr/>
        <p:nvPr/>
      </p:nvGrpSpPr>
      <p:grpSpPr>
        <a:xfrm>
          <a:off x="0" y="0"/>
          <a:ext cx="0" cy="0"/>
          <a:chOff x="0" y="0"/>
          <a:chExt cx="0" cy="0"/>
        </a:xfrm>
      </p:grpSpPr>
      <p:sp>
        <p:nvSpPr>
          <p:cNvPr id="80" name="Google Shape;80;p25"/>
          <p:cNvSpPr txBox="1">
            <a:spLocks noGrp="1"/>
          </p:cNvSpPr>
          <p:nvPr>
            <p:ph type="title"/>
          </p:nvPr>
        </p:nvSpPr>
        <p:spPr>
          <a:xfrm>
            <a:off x="575310" y="278129"/>
            <a:ext cx="5063490" cy="2354026"/>
          </a:xfrm>
          <a:prstGeom prst="rect">
            <a:avLst/>
          </a:prstGeom>
          <a:noFill/>
          <a:ln>
            <a:noFill/>
          </a:ln>
        </p:spPr>
        <p:txBody>
          <a:bodyPr spcFirstLastPara="1" wrap="square" lIns="0" tIns="0" rIns="0" bIns="0" anchor="b" anchorCtr="0">
            <a:noAutofit/>
          </a:bodyPr>
          <a:lstStyle>
            <a:lvl1pPr lvl="0" algn="l">
              <a:lnSpc>
                <a:spcPct val="80000"/>
              </a:lnSpc>
              <a:spcBef>
                <a:spcPts val="0"/>
              </a:spcBef>
              <a:spcAft>
                <a:spcPts val="0"/>
              </a:spcAft>
              <a:buClr>
                <a:srgbClr val="3F3F3F"/>
              </a:buClr>
              <a:buSzPts val="4400"/>
              <a:buFont typeface="Play"/>
              <a:buNone/>
              <a:defRPr sz="4400" b="1" i="0">
                <a:solidFill>
                  <a:srgbClr val="3F3F3F"/>
                </a:solidFill>
                <a:latin typeface="Play"/>
                <a:ea typeface="Play"/>
                <a:cs typeface="Play"/>
                <a:sym typeface="Play"/>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1" name="Google Shape;81;p25"/>
          <p:cNvSpPr txBox="1">
            <a:spLocks noGrp="1"/>
          </p:cNvSpPr>
          <p:nvPr>
            <p:ph type="body" idx="1"/>
          </p:nvPr>
        </p:nvSpPr>
        <p:spPr>
          <a:xfrm>
            <a:off x="594360" y="3279579"/>
            <a:ext cx="5044440" cy="2994415"/>
          </a:xfrm>
          <a:prstGeom prst="rect">
            <a:avLst/>
          </a:prstGeom>
          <a:noFill/>
          <a:ln>
            <a:noFill/>
          </a:ln>
        </p:spPr>
        <p:txBody>
          <a:bodyPr spcFirstLastPara="1" wrap="square" lIns="0" tIns="228600" rIns="0" bIns="0" anchor="t" anchorCtr="0">
            <a:normAutofit/>
          </a:bodyPr>
          <a:lstStyle>
            <a:lvl1pPr marL="457200" lvl="0" indent="-228600" algn="l">
              <a:lnSpc>
                <a:spcPct val="90000"/>
              </a:lnSpc>
              <a:spcBef>
                <a:spcPts val="1800"/>
              </a:spcBef>
              <a:spcAft>
                <a:spcPts val="0"/>
              </a:spcAft>
              <a:buClr>
                <a:srgbClr val="3F3F3F"/>
              </a:buClr>
              <a:buSzPts val="2000"/>
              <a:buFont typeface="Arial"/>
              <a:buNone/>
              <a:defRPr sz="2000"/>
            </a:lvl1pPr>
            <a:lvl2pPr marL="914400" lvl="1" indent="-355600" algn="l">
              <a:lnSpc>
                <a:spcPct val="90000"/>
              </a:lnSpc>
              <a:spcBef>
                <a:spcPts val="1800"/>
              </a:spcBef>
              <a:spcAft>
                <a:spcPts val="0"/>
              </a:spcAft>
              <a:buClr>
                <a:srgbClr val="3F3F3F"/>
              </a:buClr>
              <a:buSzPts val="2000"/>
              <a:buChar char="•"/>
              <a:defRPr sz="2000"/>
            </a:lvl2pPr>
            <a:lvl3pPr marL="1371600" lvl="2" indent="-355600" algn="l">
              <a:lnSpc>
                <a:spcPct val="90000"/>
              </a:lnSpc>
              <a:spcBef>
                <a:spcPts val="1800"/>
              </a:spcBef>
              <a:spcAft>
                <a:spcPts val="0"/>
              </a:spcAft>
              <a:buClr>
                <a:srgbClr val="3F3F3F"/>
              </a:buClr>
              <a:buSzPts val="2000"/>
              <a:buChar char="•"/>
              <a:defRPr sz="2000"/>
            </a:lvl3pPr>
            <a:lvl4pPr marL="1828800" lvl="3" indent="-355600" algn="l">
              <a:lnSpc>
                <a:spcPct val="90000"/>
              </a:lnSpc>
              <a:spcBef>
                <a:spcPts val="1800"/>
              </a:spcBef>
              <a:spcAft>
                <a:spcPts val="0"/>
              </a:spcAft>
              <a:buClr>
                <a:srgbClr val="3F3F3F"/>
              </a:buClr>
              <a:buSzPts val="2000"/>
              <a:buChar char="•"/>
              <a:defRPr sz="2000"/>
            </a:lvl4pPr>
            <a:lvl5pPr marL="2286000" lvl="4" indent="-355600" algn="l">
              <a:lnSpc>
                <a:spcPct val="90000"/>
              </a:lnSpc>
              <a:spcBef>
                <a:spcPts val="1800"/>
              </a:spcBef>
              <a:spcAft>
                <a:spcPts val="0"/>
              </a:spcAft>
              <a:buClr>
                <a:srgbClr val="3F3F3F"/>
              </a:buClr>
              <a:buSzPts val="2000"/>
              <a:buChar char="•"/>
              <a:defRPr sz="2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cxnSp>
        <p:nvCxnSpPr>
          <p:cNvPr id="82" name="Google Shape;82;p25"/>
          <p:cNvCxnSpPr/>
          <p:nvPr/>
        </p:nvCxnSpPr>
        <p:spPr>
          <a:xfrm>
            <a:off x="594360" y="2997459"/>
            <a:ext cx="2133600" cy="3992"/>
          </a:xfrm>
          <a:prstGeom prst="straightConnector1">
            <a:avLst/>
          </a:prstGeom>
          <a:noFill/>
          <a:ln w="101600" cap="flat" cmpd="sng">
            <a:solidFill>
              <a:schemeClr val="accent4"/>
            </a:solidFill>
            <a:prstDash val="solid"/>
            <a:miter lim="800000"/>
            <a:headEnd type="none" w="sm" len="sm"/>
            <a:tailEnd type="none" w="sm" len="sm"/>
          </a:ln>
        </p:spPr>
      </p:cxnSp>
      <p:sp>
        <p:nvSpPr>
          <p:cNvPr id="83" name="Google Shape;83;p25"/>
          <p:cNvSpPr>
            <a:spLocks noGrp="1"/>
          </p:cNvSpPr>
          <p:nvPr>
            <p:ph type="pic" idx="2"/>
          </p:nvPr>
        </p:nvSpPr>
        <p:spPr>
          <a:xfrm flipH="1">
            <a:off x="6733505" y="0"/>
            <a:ext cx="5458495" cy="6858000"/>
          </a:xfrm>
          <a:prstGeom prst="flowChartDelay">
            <a:avLst/>
          </a:prstGeom>
          <a:solidFill>
            <a:srgbClr val="87C3CD"/>
          </a:solidFill>
          <a:ln>
            <a:noFill/>
          </a:ln>
        </p:spPr>
        <p:txBody>
          <a:bodyPr/>
          <a:lstStyle/>
          <a:p>
            <a:endParaRPr lang="de-DE"/>
          </a:p>
        </p:txBody>
      </p:sp>
      <p:sp>
        <p:nvSpPr>
          <p:cNvPr id="84" name="Google Shape;84;p25"/>
          <p:cNvSpPr txBox="1">
            <a:spLocks noGrp="1"/>
          </p:cNvSpPr>
          <p:nvPr>
            <p:ph type="sldNum" idx="12"/>
          </p:nvPr>
        </p:nvSpPr>
        <p:spPr>
          <a:xfrm>
            <a:off x="594360" y="6332220"/>
            <a:ext cx="523240" cy="247651"/>
          </a:xfrm>
          <a:prstGeom prst="rect">
            <a:avLst/>
          </a:prstGeom>
          <a:noFill/>
          <a:ln>
            <a:noFill/>
          </a:ln>
        </p:spPr>
        <p:txBody>
          <a:bodyPr spcFirstLastPara="1" wrap="square" lIns="0" tIns="0" rIns="0" bIns="0" anchor="t" anchorCtr="0">
            <a:noAutofit/>
          </a:bodyPr>
          <a:lstStyle>
            <a:lvl1pPr marL="0" marR="0" lvl="0" indent="0" algn="l">
              <a:spcBef>
                <a:spcPts val="0"/>
              </a:spcBef>
              <a:buNone/>
              <a:defRPr sz="1100" b="1" i="0">
                <a:solidFill>
                  <a:schemeClr val="dk1"/>
                </a:solidFill>
                <a:latin typeface="Arial"/>
                <a:ea typeface="Arial"/>
                <a:cs typeface="Arial"/>
                <a:sym typeface="Arial"/>
              </a:defRPr>
            </a:lvl1pPr>
            <a:lvl2pPr marL="0" marR="0" lvl="1" indent="0" algn="l">
              <a:spcBef>
                <a:spcPts val="0"/>
              </a:spcBef>
              <a:buNone/>
              <a:defRPr sz="1100" b="1" i="0">
                <a:solidFill>
                  <a:schemeClr val="dk1"/>
                </a:solidFill>
                <a:latin typeface="Arial"/>
                <a:ea typeface="Arial"/>
                <a:cs typeface="Arial"/>
                <a:sym typeface="Arial"/>
              </a:defRPr>
            </a:lvl2pPr>
            <a:lvl3pPr marL="0" marR="0" lvl="2" indent="0" algn="l">
              <a:spcBef>
                <a:spcPts val="0"/>
              </a:spcBef>
              <a:buNone/>
              <a:defRPr sz="1100" b="1" i="0">
                <a:solidFill>
                  <a:schemeClr val="dk1"/>
                </a:solidFill>
                <a:latin typeface="Arial"/>
                <a:ea typeface="Arial"/>
                <a:cs typeface="Arial"/>
                <a:sym typeface="Arial"/>
              </a:defRPr>
            </a:lvl3pPr>
            <a:lvl4pPr marL="0" marR="0" lvl="3" indent="0" algn="l">
              <a:spcBef>
                <a:spcPts val="0"/>
              </a:spcBef>
              <a:buNone/>
              <a:defRPr sz="1100" b="1" i="0">
                <a:solidFill>
                  <a:schemeClr val="dk1"/>
                </a:solidFill>
                <a:latin typeface="Arial"/>
                <a:ea typeface="Arial"/>
                <a:cs typeface="Arial"/>
                <a:sym typeface="Arial"/>
              </a:defRPr>
            </a:lvl4pPr>
            <a:lvl5pPr marL="0" marR="0" lvl="4" indent="0" algn="l">
              <a:spcBef>
                <a:spcPts val="0"/>
              </a:spcBef>
              <a:buNone/>
              <a:defRPr sz="1100" b="1" i="0">
                <a:solidFill>
                  <a:schemeClr val="dk1"/>
                </a:solidFill>
                <a:latin typeface="Arial"/>
                <a:ea typeface="Arial"/>
                <a:cs typeface="Arial"/>
                <a:sym typeface="Arial"/>
              </a:defRPr>
            </a:lvl5pPr>
            <a:lvl6pPr marL="0" marR="0" lvl="5" indent="0" algn="l">
              <a:spcBef>
                <a:spcPts val="0"/>
              </a:spcBef>
              <a:buNone/>
              <a:defRPr sz="1100" b="1" i="0">
                <a:solidFill>
                  <a:schemeClr val="dk1"/>
                </a:solidFill>
                <a:latin typeface="Arial"/>
                <a:ea typeface="Arial"/>
                <a:cs typeface="Arial"/>
                <a:sym typeface="Arial"/>
              </a:defRPr>
            </a:lvl6pPr>
            <a:lvl7pPr marL="0" marR="0" lvl="6" indent="0" algn="l">
              <a:spcBef>
                <a:spcPts val="0"/>
              </a:spcBef>
              <a:buNone/>
              <a:defRPr sz="1100" b="1" i="0">
                <a:solidFill>
                  <a:schemeClr val="dk1"/>
                </a:solidFill>
                <a:latin typeface="Arial"/>
                <a:ea typeface="Arial"/>
                <a:cs typeface="Arial"/>
                <a:sym typeface="Arial"/>
              </a:defRPr>
            </a:lvl7pPr>
            <a:lvl8pPr marL="0" marR="0" lvl="7" indent="0" algn="l">
              <a:spcBef>
                <a:spcPts val="0"/>
              </a:spcBef>
              <a:buNone/>
              <a:defRPr sz="1100" b="1" i="0">
                <a:solidFill>
                  <a:schemeClr val="dk1"/>
                </a:solidFill>
                <a:latin typeface="Arial"/>
                <a:ea typeface="Arial"/>
                <a:cs typeface="Arial"/>
                <a:sym typeface="Arial"/>
              </a:defRPr>
            </a:lvl8pPr>
            <a:lvl9pPr marL="0" marR="0" lvl="8" indent="0" algn="l">
              <a:spcBef>
                <a:spcPts val="0"/>
              </a:spcBef>
              <a:buNone/>
              <a:defRPr sz="1100" b="1" i="0">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de-DE"/>
              <a:t>‹Nr.›</a:t>
            </a:fld>
            <a:endParaRPr/>
          </a:p>
        </p:txBody>
      </p:sp>
      <p:sp>
        <p:nvSpPr>
          <p:cNvPr id="85" name="Google Shape;85;p25"/>
          <p:cNvSpPr txBox="1">
            <a:spLocks noGrp="1"/>
          </p:cNvSpPr>
          <p:nvPr>
            <p:ph type="dt" idx="10"/>
          </p:nvPr>
        </p:nvSpPr>
        <p:spPr>
          <a:xfrm>
            <a:off x="1133648" y="6332220"/>
            <a:ext cx="1313180" cy="247651"/>
          </a:xfrm>
          <a:prstGeom prst="rect">
            <a:avLst/>
          </a:prstGeom>
          <a:noFill/>
          <a:ln>
            <a:noFill/>
          </a:ln>
        </p:spPr>
        <p:txBody>
          <a:bodyPr spcFirstLastPara="1" wrap="square" lIns="0" tIns="0" rIns="0" bIns="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9" orient="horz" pos="552">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el und zwei Inhalte">
  <p:cSld name="Titel und zwei Inhalte">
    <p:bg>
      <p:bgPr>
        <a:solidFill>
          <a:schemeClr val="lt1"/>
        </a:solidFill>
        <a:effectLst/>
      </p:bgPr>
    </p:bg>
    <p:spTree>
      <p:nvGrpSpPr>
        <p:cNvPr id="1" name="Shape 97"/>
        <p:cNvGrpSpPr/>
        <p:nvPr/>
      </p:nvGrpSpPr>
      <p:grpSpPr>
        <a:xfrm>
          <a:off x="0" y="0"/>
          <a:ext cx="0" cy="0"/>
          <a:chOff x="0" y="0"/>
          <a:chExt cx="0" cy="0"/>
        </a:xfrm>
      </p:grpSpPr>
      <p:sp>
        <p:nvSpPr>
          <p:cNvPr id="98" name="Google Shape;98;p27"/>
          <p:cNvSpPr txBox="1">
            <a:spLocks noGrp="1"/>
          </p:cNvSpPr>
          <p:nvPr>
            <p:ph type="title"/>
          </p:nvPr>
        </p:nvSpPr>
        <p:spPr>
          <a:xfrm>
            <a:off x="594360" y="198408"/>
            <a:ext cx="10972800" cy="1574317"/>
          </a:xfrm>
          <a:prstGeom prst="rect">
            <a:avLst/>
          </a:prstGeom>
          <a:noFill/>
          <a:ln>
            <a:noFill/>
          </a:ln>
        </p:spPr>
        <p:txBody>
          <a:bodyPr spcFirstLastPara="1" wrap="square" lIns="0" tIns="0" rIns="0" bIns="0" anchor="b" anchorCtr="0">
            <a:noAutofit/>
          </a:bodyPr>
          <a:lstStyle>
            <a:lvl1pPr lvl="0" algn="l">
              <a:lnSpc>
                <a:spcPct val="80000"/>
              </a:lnSpc>
              <a:spcBef>
                <a:spcPts val="0"/>
              </a:spcBef>
              <a:spcAft>
                <a:spcPts val="0"/>
              </a:spcAft>
              <a:buClr>
                <a:srgbClr val="3F3F3F"/>
              </a:buClr>
              <a:buSzPts val="4400"/>
              <a:buFont typeface="Play"/>
              <a:buNone/>
              <a:defRPr sz="4400" b="1" i="0">
                <a:solidFill>
                  <a:srgbClr val="3F3F3F"/>
                </a:solidFill>
                <a:latin typeface="Play"/>
                <a:ea typeface="Play"/>
                <a:cs typeface="Play"/>
                <a:sym typeface="Play"/>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cxnSp>
        <p:nvCxnSpPr>
          <p:cNvPr id="99" name="Google Shape;99;p27"/>
          <p:cNvCxnSpPr/>
          <p:nvPr/>
        </p:nvCxnSpPr>
        <p:spPr>
          <a:xfrm>
            <a:off x="594360" y="2148840"/>
            <a:ext cx="2133600" cy="3992"/>
          </a:xfrm>
          <a:prstGeom prst="straightConnector1">
            <a:avLst/>
          </a:prstGeom>
          <a:noFill/>
          <a:ln w="101600" cap="flat" cmpd="sng">
            <a:solidFill>
              <a:schemeClr val="accent4"/>
            </a:solidFill>
            <a:prstDash val="solid"/>
            <a:miter lim="800000"/>
            <a:headEnd type="none" w="sm" len="sm"/>
            <a:tailEnd type="none" w="sm" len="sm"/>
          </a:ln>
        </p:spPr>
      </p:cxnSp>
      <p:sp>
        <p:nvSpPr>
          <p:cNvPr id="100" name="Google Shape;100;p27"/>
          <p:cNvSpPr txBox="1">
            <a:spLocks noGrp="1"/>
          </p:cNvSpPr>
          <p:nvPr>
            <p:ph type="body" idx="1"/>
          </p:nvPr>
        </p:nvSpPr>
        <p:spPr>
          <a:xfrm>
            <a:off x="595523" y="2676525"/>
            <a:ext cx="5746750" cy="3597470"/>
          </a:xfrm>
          <a:prstGeom prst="rect">
            <a:avLst/>
          </a:prstGeom>
          <a:noFill/>
          <a:ln>
            <a:noFill/>
          </a:ln>
        </p:spPr>
        <p:txBody>
          <a:bodyPr spcFirstLastPara="1" wrap="square" lIns="0" tIns="45700" rIns="91425" bIns="45700" anchor="t" anchorCtr="0">
            <a:normAutofit/>
          </a:bodyPr>
          <a:lstStyle>
            <a:lvl1pPr marL="457200" lvl="0" indent="-228600" algn="l">
              <a:lnSpc>
                <a:spcPct val="90000"/>
              </a:lnSpc>
              <a:spcBef>
                <a:spcPts val="1800"/>
              </a:spcBef>
              <a:spcAft>
                <a:spcPts val="0"/>
              </a:spcAft>
              <a:buClr>
                <a:srgbClr val="3F3F3F"/>
              </a:buClr>
              <a:buSzPts val="2000"/>
              <a:buNone/>
              <a:defRPr sz="2000"/>
            </a:lvl1pPr>
            <a:lvl2pPr marL="914400" lvl="1" indent="-355600" algn="l">
              <a:lnSpc>
                <a:spcPct val="90000"/>
              </a:lnSpc>
              <a:spcBef>
                <a:spcPts val="600"/>
              </a:spcBef>
              <a:spcAft>
                <a:spcPts val="0"/>
              </a:spcAft>
              <a:buClr>
                <a:srgbClr val="3F3F3F"/>
              </a:buClr>
              <a:buSzPts val="2000"/>
              <a:buChar char="•"/>
              <a:defRPr sz="2000"/>
            </a:lvl2pPr>
            <a:lvl3pPr marL="1371600" lvl="2" indent="-355600" algn="l">
              <a:lnSpc>
                <a:spcPct val="90000"/>
              </a:lnSpc>
              <a:spcBef>
                <a:spcPts val="1800"/>
              </a:spcBef>
              <a:spcAft>
                <a:spcPts val="0"/>
              </a:spcAft>
              <a:buClr>
                <a:srgbClr val="3F3F3F"/>
              </a:buClr>
              <a:buSzPts val="2000"/>
              <a:buChar char="•"/>
              <a:defRPr sz="2000"/>
            </a:lvl3pPr>
            <a:lvl4pPr marL="1828800" lvl="3" indent="-355600" algn="l">
              <a:lnSpc>
                <a:spcPct val="90000"/>
              </a:lnSpc>
              <a:spcBef>
                <a:spcPts val="1800"/>
              </a:spcBef>
              <a:spcAft>
                <a:spcPts val="0"/>
              </a:spcAft>
              <a:buClr>
                <a:srgbClr val="3F3F3F"/>
              </a:buClr>
              <a:buSzPts val="2000"/>
              <a:buChar char="•"/>
              <a:defRPr sz="2000"/>
            </a:lvl4pPr>
            <a:lvl5pPr marL="2286000" lvl="4" indent="-355600" algn="l">
              <a:lnSpc>
                <a:spcPct val="90000"/>
              </a:lnSpc>
              <a:spcBef>
                <a:spcPts val="1800"/>
              </a:spcBef>
              <a:spcAft>
                <a:spcPts val="0"/>
              </a:spcAft>
              <a:buClr>
                <a:srgbClr val="3F3F3F"/>
              </a:buClr>
              <a:buSzPts val="2000"/>
              <a:buChar char="•"/>
              <a:defRPr sz="2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101" name="Google Shape;101;p27"/>
          <p:cNvSpPr txBox="1">
            <a:spLocks noGrp="1"/>
          </p:cNvSpPr>
          <p:nvPr>
            <p:ph type="body" idx="2"/>
          </p:nvPr>
        </p:nvSpPr>
        <p:spPr>
          <a:xfrm>
            <a:off x="7620000" y="2676525"/>
            <a:ext cx="3947160" cy="3597470"/>
          </a:xfrm>
          <a:prstGeom prst="rect">
            <a:avLst/>
          </a:prstGeom>
          <a:noFill/>
          <a:ln>
            <a:noFill/>
          </a:ln>
        </p:spPr>
        <p:txBody>
          <a:bodyPr spcFirstLastPara="1" wrap="square" lIns="0" tIns="45700" rIns="91425" bIns="45700" anchor="t" anchorCtr="0">
            <a:normAutofit/>
          </a:bodyPr>
          <a:lstStyle>
            <a:lvl1pPr marL="457200" lvl="0" indent="-355600" algn="l">
              <a:lnSpc>
                <a:spcPct val="90000"/>
              </a:lnSpc>
              <a:spcBef>
                <a:spcPts val="1800"/>
              </a:spcBef>
              <a:spcAft>
                <a:spcPts val="0"/>
              </a:spcAft>
              <a:buClr>
                <a:srgbClr val="3F3F3F"/>
              </a:buClr>
              <a:buSzPts val="2000"/>
              <a:buFont typeface="Arial"/>
              <a:buChar char="•"/>
              <a:defRPr sz="2000"/>
            </a:lvl1pPr>
            <a:lvl2pPr marL="914400" lvl="1" indent="-355600" algn="l">
              <a:lnSpc>
                <a:spcPct val="90000"/>
              </a:lnSpc>
              <a:spcBef>
                <a:spcPts val="1800"/>
              </a:spcBef>
              <a:spcAft>
                <a:spcPts val="0"/>
              </a:spcAft>
              <a:buClr>
                <a:srgbClr val="3F3F3F"/>
              </a:buClr>
              <a:buSzPts val="2000"/>
              <a:buChar char="•"/>
              <a:defRPr sz="2000"/>
            </a:lvl2pPr>
            <a:lvl3pPr marL="1371600" lvl="2" indent="-355600" algn="l">
              <a:lnSpc>
                <a:spcPct val="90000"/>
              </a:lnSpc>
              <a:spcBef>
                <a:spcPts val="1800"/>
              </a:spcBef>
              <a:spcAft>
                <a:spcPts val="0"/>
              </a:spcAft>
              <a:buClr>
                <a:srgbClr val="3F3F3F"/>
              </a:buClr>
              <a:buSzPts val="2000"/>
              <a:buChar char="•"/>
              <a:defRPr sz="2000"/>
            </a:lvl3pPr>
            <a:lvl4pPr marL="1828800" lvl="3" indent="-355600" algn="l">
              <a:lnSpc>
                <a:spcPct val="90000"/>
              </a:lnSpc>
              <a:spcBef>
                <a:spcPts val="1800"/>
              </a:spcBef>
              <a:spcAft>
                <a:spcPts val="0"/>
              </a:spcAft>
              <a:buClr>
                <a:srgbClr val="3F3F3F"/>
              </a:buClr>
              <a:buSzPts val="2000"/>
              <a:buChar char="•"/>
              <a:defRPr sz="2000"/>
            </a:lvl4pPr>
            <a:lvl5pPr marL="2286000" lvl="4" indent="-355600" algn="l">
              <a:lnSpc>
                <a:spcPct val="90000"/>
              </a:lnSpc>
              <a:spcBef>
                <a:spcPts val="1800"/>
              </a:spcBef>
              <a:spcAft>
                <a:spcPts val="0"/>
              </a:spcAft>
              <a:buClr>
                <a:srgbClr val="3F3F3F"/>
              </a:buClr>
              <a:buSzPts val="2000"/>
              <a:buChar char="•"/>
              <a:defRPr sz="2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102" name="Google Shape;102;p27"/>
          <p:cNvSpPr txBox="1">
            <a:spLocks noGrp="1"/>
          </p:cNvSpPr>
          <p:nvPr>
            <p:ph type="dt" idx="10"/>
          </p:nvPr>
        </p:nvSpPr>
        <p:spPr>
          <a:xfrm>
            <a:off x="1133648" y="6332220"/>
            <a:ext cx="1313180" cy="247651"/>
          </a:xfrm>
          <a:prstGeom prst="rect">
            <a:avLst/>
          </a:prstGeom>
          <a:noFill/>
          <a:ln>
            <a:noFill/>
          </a:ln>
        </p:spPr>
        <p:txBody>
          <a:bodyPr spcFirstLastPara="1" wrap="square" lIns="0" tIns="0" rIns="0" bIns="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3" name="Google Shape;103;p27"/>
          <p:cNvSpPr txBox="1">
            <a:spLocks noGrp="1"/>
          </p:cNvSpPr>
          <p:nvPr>
            <p:ph type="sldNum" idx="12"/>
          </p:nvPr>
        </p:nvSpPr>
        <p:spPr>
          <a:xfrm>
            <a:off x="594360" y="6332220"/>
            <a:ext cx="523240" cy="247651"/>
          </a:xfrm>
          <a:prstGeom prst="rect">
            <a:avLst/>
          </a:prstGeom>
          <a:noFill/>
          <a:ln>
            <a:noFill/>
          </a:ln>
        </p:spPr>
        <p:txBody>
          <a:bodyPr spcFirstLastPara="1" wrap="square" lIns="0" tIns="0" rIns="0" bIns="0" anchor="t" anchorCtr="0">
            <a:noAutofit/>
          </a:bodyPr>
          <a:lstStyle>
            <a:lvl1pPr marL="0" marR="0" lvl="0" indent="0" algn="l">
              <a:spcBef>
                <a:spcPts val="0"/>
              </a:spcBef>
              <a:buNone/>
              <a:defRPr sz="1100" b="1" i="0">
                <a:solidFill>
                  <a:schemeClr val="dk1"/>
                </a:solidFill>
                <a:latin typeface="Arial"/>
                <a:ea typeface="Arial"/>
                <a:cs typeface="Arial"/>
                <a:sym typeface="Arial"/>
              </a:defRPr>
            </a:lvl1pPr>
            <a:lvl2pPr marL="0" marR="0" lvl="1" indent="0" algn="l">
              <a:spcBef>
                <a:spcPts val="0"/>
              </a:spcBef>
              <a:buNone/>
              <a:defRPr sz="1100" b="1" i="0">
                <a:solidFill>
                  <a:schemeClr val="dk1"/>
                </a:solidFill>
                <a:latin typeface="Arial"/>
                <a:ea typeface="Arial"/>
                <a:cs typeface="Arial"/>
                <a:sym typeface="Arial"/>
              </a:defRPr>
            </a:lvl2pPr>
            <a:lvl3pPr marL="0" marR="0" lvl="2" indent="0" algn="l">
              <a:spcBef>
                <a:spcPts val="0"/>
              </a:spcBef>
              <a:buNone/>
              <a:defRPr sz="1100" b="1" i="0">
                <a:solidFill>
                  <a:schemeClr val="dk1"/>
                </a:solidFill>
                <a:latin typeface="Arial"/>
                <a:ea typeface="Arial"/>
                <a:cs typeface="Arial"/>
                <a:sym typeface="Arial"/>
              </a:defRPr>
            </a:lvl3pPr>
            <a:lvl4pPr marL="0" marR="0" lvl="3" indent="0" algn="l">
              <a:spcBef>
                <a:spcPts val="0"/>
              </a:spcBef>
              <a:buNone/>
              <a:defRPr sz="1100" b="1" i="0">
                <a:solidFill>
                  <a:schemeClr val="dk1"/>
                </a:solidFill>
                <a:latin typeface="Arial"/>
                <a:ea typeface="Arial"/>
                <a:cs typeface="Arial"/>
                <a:sym typeface="Arial"/>
              </a:defRPr>
            </a:lvl4pPr>
            <a:lvl5pPr marL="0" marR="0" lvl="4" indent="0" algn="l">
              <a:spcBef>
                <a:spcPts val="0"/>
              </a:spcBef>
              <a:buNone/>
              <a:defRPr sz="1100" b="1" i="0">
                <a:solidFill>
                  <a:schemeClr val="dk1"/>
                </a:solidFill>
                <a:latin typeface="Arial"/>
                <a:ea typeface="Arial"/>
                <a:cs typeface="Arial"/>
                <a:sym typeface="Arial"/>
              </a:defRPr>
            </a:lvl5pPr>
            <a:lvl6pPr marL="0" marR="0" lvl="5" indent="0" algn="l">
              <a:spcBef>
                <a:spcPts val="0"/>
              </a:spcBef>
              <a:buNone/>
              <a:defRPr sz="1100" b="1" i="0">
                <a:solidFill>
                  <a:schemeClr val="dk1"/>
                </a:solidFill>
                <a:latin typeface="Arial"/>
                <a:ea typeface="Arial"/>
                <a:cs typeface="Arial"/>
                <a:sym typeface="Arial"/>
              </a:defRPr>
            </a:lvl6pPr>
            <a:lvl7pPr marL="0" marR="0" lvl="6" indent="0" algn="l">
              <a:spcBef>
                <a:spcPts val="0"/>
              </a:spcBef>
              <a:buNone/>
              <a:defRPr sz="1100" b="1" i="0">
                <a:solidFill>
                  <a:schemeClr val="dk1"/>
                </a:solidFill>
                <a:latin typeface="Arial"/>
                <a:ea typeface="Arial"/>
                <a:cs typeface="Arial"/>
                <a:sym typeface="Arial"/>
              </a:defRPr>
            </a:lvl7pPr>
            <a:lvl8pPr marL="0" marR="0" lvl="7" indent="0" algn="l">
              <a:spcBef>
                <a:spcPts val="0"/>
              </a:spcBef>
              <a:buNone/>
              <a:defRPr sz="1100" b="1" i="0">
                <a:solidFill>
                  <a:schemeClr val="dk1"/>
                </a:solidFill>
                <a:latin typeface="Arial"/>
                <a:ea typeface="Arial"/>
                <a:cs typeface="Arial"/>
                <a:sym typeface="Arial"/>
              </a:defRPr>
            </a:lvl8pPr>
            <a:lvl9pPr marL="0" marR="0" lvl="8" indent="0" algn="l">
              <a:spcBef>
                <a:spcPts val="0"/>
              </a:spcBef>
              <a:buNone/>
              <a:defRPr sz="1100" b="1" i="0">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de-DE"/>
              <a:t>‹Nr.›</a:t>
            </a:fld>
            <a:endParaRPr/>
          </a:p>
        </p:txBody>
      </p:sp>
      <p:sp>
        <p:nvSpPr>
          <p:cNvPr id="104" name="Google Shape;104;p27"/>
          <p:cNvSpPr/>
          <p:nvPr/>
        </p:nvSpPr>
        <p:spPr>
          <a:xfrm>
            <a:off x="9879382" y="-1169095"/>
            <a:ext cx="2338190" cy="2338190"/>
          </a:xfrm>
          <a:prstGeom prst="pie">
            <a:avLst>
              <a:gd name="adj1" fmla="val 0"/>
              <a:gd name="adj2" fmla="val 10795612"/>
            </a:avLst>
          </a:prstGeom>
          <a:solidFill>
            <a:schemeClr val="l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05" name="Google Shape;105;p27"/>
          <p:cNvSpPr/>
          <p:nvPr/>
        </p:nvSpPr>
        <p:spPr>
          <a:xfrm>
            <a:off x="8335968" y="-706089"/>
            <a:ext cx="1393345" cy="1412178"/>
          </a:xfrm>
          <a:prstGeom prst="pie">
            <a:avLst>
              <a:gd name="adj1" fmla="val 0"/>
              <a:gd name="adj2" fmla="val 10851802"/>
            </a:avLst>
          </a:prstGeom>
          <a:solidFill>
            <a:srgbClr val="64B1BE"/>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06" name="Google Shape;106;p27"/>
          <p:cNvSpPr/>
          <p:nvPr/>
        </p:nvSpPr>
        <p:spPr>
          <a:xfrm>
            <a:off x="9762833" y="493293"/>
            <a:ext cx="806080" cy="806080"/>
          </a:xfrm>
          <a:prstGeom prst="ellipse">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Tree>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9" orient="horz" pos="552">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abelle 2">
  <p:cSld name="Tabelle 2">
    <p:bg>
      <p:bgPr>
        <a:solidFill>
          <a:schemeClr val="lt1"/>
        </a:solidFill>
        <a:effectLst/>
      </p:bgPr>
    </p:bg>
    <p:spTree>
      <p:nvGrpSpPr>
        <p:cNvPr id="1" name="Shape 107"/>
        <p:cNvGrpSpPr/>
        <p:nvPr/>
      </p:nvGrpSpPr>
      <p:grpSpPr>
        <a:xfrm>
          <a:off x="0" y="0"/>
          <a:ext cx="0" cy="0"/>
          <a:chOff x="0" y="0"/>
          <a:chExt cx="0" cy="0"/>
        </a:xfrm>
      </p:grpSpPr>
      <p:sp>
        <p:nvSpPr>
          <p:cNvPr id="108" name="Google Shape;108;p28"/>
          <p:cNvSpPr txBox="1">
            <a:spLocks noGrp="1"/>
          </p:cNvSpPr>
          <p:nvPr>
            <p:ph type="title"/>
          </p:nvPr>
        </p:nvSpPr>
        <p:spPr>
          <a:xfrm>
            <a:off x="594360" y="202400"/>
            <a:ext cx="10972800" cy="1570325"/>
          </a:xfrm>
          <a:prstGeom prst="rect">
            <a:avLst/>
          </a:prstGeom>
          <a:noFill/>
          <a:ln>
            <a:noFill/>
          </a:ln>
        </p:spPr>
        <p:txBody>
          <a:bodyPr spcFirstLastPara="1" wrap="square" lIns="0" tIns="0" rIns="0" bIns="0" anchor="b" anchorCtr="0">
            <a:noAutofit/>
          </a:bodyPr>
          <a:lstStyle>
            <a:lvl1pPr lvl="0" algn="l">
              <a:lnSpc>
                <a:spcPct val="80000"/>
              </a:lnSpc>
              <a:spcBef>
                <a:spcPts val="0"/>
              </a:spcBef>
              <a:spcAft>
                <a:spcPts val="0"/>
              </a:spcAft>
              <a:buClr>
                <a:srgbClr val="3F3F3F"/>
              </a:buClr>
              <a:buSzPts val="4400"/>
              <a:buFont typeface="Play"/>
              <a:buNone/>
              <a:defRPr sz="4400" b="1" i="0">
                <a:solidFill>
                  <a:srgbClr val="3F3F3F"/>
                </a:solidFill>
                <a:latin typeface="Play"/>
                <a:ea typeface="Play"/>
                <a:cs typeface="Play"/>
                <a:sym typeface="Play"/>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9" name="Google Shape;109;p28"/>
          <p:cNvSpPr txBox="1">
            <a:spLocks noGrp="1"/>
          </p:cNvSpPr>
          <p:nvPr>
            <p:ph type="sldNum" idx="12"/>
          </p:nvPr>
        </p:nvSpPr>
        <p:spPr>
          <a:xfrm>
            <a:off x="594360" y="6332220"/>
            <a:ext cx="523240" cy="247651"/>
          </a:xfrm>
          <a:prstGeom prst="rect">
            <a:avLst/>
          </a:prstGeom>
          <a:noFill/>
          <a:ln>
            <a:noFill/>
          </a:ln>
        </p:spPr>
        <p:txBody>
          <a:bodyPr spcFirstLastPara="1" wrap="square" lIns="0" tIns="0" rIns="0" bIns="0" anchor="t" anchorCtr="0">
            <a:noAutofit/>
          </a:bodyPr>
          <a:lstStyle>
            <a:lvl1pPr marL="0" marR="0" lvl="0" indent="0" algn="l">
              <a:spcBef>
                <a:spcPts val="0"/>
              </a:spcBef>
              <a:buNone/>
              <a:defRPr sz="1100" b="1" i="0">
                <a:solidFill>
                  <a:schemeClr val="dk1"/>
                </a:solidFill>
                <a:latin typeface="Arial"/>
                <a:ea typeface="Arial"/>
                <a:cs typeface="Arial"/>
                <a:sym typeface="Arial"/>
              </a:defRPr>
            </a:lvl1pPr>
            <a:lvl2pPr marL="0" marR="0" lvl="1" indent="0" algn="l">
              <a:spcBef>
                <a:spcPts val="0"/>
              </a:spcBef>
              <a:buNone/>
              <a:defRPr sz="1100" b="1" i="0">
                <a:solidFill>
                  <a:schemeClr val="dk1"/>
                </a:solidFill>
                <a:latin typeface="Arial"/>
                <a:ea typeface="Arial"/>
                <a:cs typeface="Arial"/>
                <a:sym typeface="Arial"/>
              </a:defRPr>
            </a:lvl2pPr>
            <a:lvl3pPr marL="0" marR="0" lvl="2" indent="0" algn="l">
              <a:spcBef>
                <a:spcPts val="0"/>
              </a:spcBef>
              <a:buNone/>
              <a:defRPr sz="1100" b="1" i="0">
                <a:solidFill>
                  <a:schemeClr val="dk1"/>
                </a:solidFill>
                <a:latin typeface="Arial"/>
                <a:ea typeface="Arial"/>
                <a:cs typeface="Arial"/>
                <a:sym typeface="Arial"/>
              </a:defRPr>
            </a:lvl3pPr>
            <a:lvl4pPr marL="0" marR="0" lvl="3" indent="0" algn="l">
              <a:spcBef>
                <a:spcPts val="0"/>
              </a:spcBef>
              <a:buNone/>
              <a:defRPr sz="1100" b="1" i="0">
                <a:solidFill>
                  <a:schemeClr val="dk1"/>
                </a:solidFill>
                <a:latin typeface="Arial"/>
                <a:ea typeface="Arial"/>
                <a:cs typeface="Arial"/>
                <a:sym typeface="Arial"/>
              </a:defRPr>
            </a:lvl4pPr>
            <a:lvl5pPr marL="0" marR="0" lvl="4" indent="0" algn="l">
              <a:spcBef>
                <a:spcPts val="0"/>
              </a:spcBef>
              <a:buNone/>
              <a:defRPr sz="1100" b="1" i="0">
                <a:solidFill>
                  <a:schemeClr val="dk1"/>
                </a:solidFill>
                <a:latin typeface="Arial"/>
                <a:ea typeface="Arial"/>
                <a:cs typeface="Arial"/>
                <a:sym typeface="Arial"/>
              </a:defRPr>
            </a:lvl5pPr>
            <a:lvl6pPr marL="0" marR="0" lvl="5" indent="0" algn="l">
              <a:spcBef>
                <a:spcPts val="0"/>
              </a:spcBef>
              <a:buNone/>
              <a:defRPr sz="1100" b="1" i="0">
                <a:solidFill>
                  <a:schemeClr val="dk1"/>
                </a:solidFill>
                <a:latin typeface="Arial"/>
                <a:ea typeface="Arial"/>
                <a:cs typeface="Arial"/>
                <a:sym typeface="Arial"/>
              </a:defRPr>
            </a:lvl6pPr>
            <a:lvl7pPr marL="0" marR="0" lvl="6" indent="0" algn="l">
              <a:spcBef>
                <a:spcPts val="0"/>
              </a:spcBef>
              <a:buNone/>
              <a:defRPr sz="1100" b="1" i="0">
                <a:solidFill>
                  <a:schemeClr val="dk1"/>
                </a:solidFill>
                <a:latin typeface="Arial"/>
                <a:ea typeface="Arial"/>
                <a:cs typeface="Arial"/>
                <a:sym typeface="Arial"/>
              </a:defRPr>
            </a:lvl7pPr>
            <a:lvl8pPr marL="0" marR="0" lvl="7" indent="0" algn="l">
              <a:spcBef>
                <a:spcPts val="0"/>
              </a:spcBef>
              <a:buNone/>
              <a:defRPr sz="1100" b="1" i="0">
                <a:solidFill>
                  <a:schemeClr val="dk1"/>
                </a:solidFill>
                <a:latin typeface="Arial"/>
                <a:ea typeface="Arial"/>
                <a:cs typeface="Arial"/>
                <a:sym typeface="Arial"/>
              </a:defRPr>
            </a:lvl8pPr>
            <a:lvl9pPr marL="0" marR="0" lvl="8" indent="0" algn="l">
              <a:spcBef>
                <a:spcPts val="0"/>
              </a:spcBef>
              <a:buNone/>
              <a:defRPr sz="1100" b="1" i="0">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de-DE"/>
              <a:t>‹Nr.›</a:t>
            </a:fld>
            <a:endParaRPr/>
          </a:p>
        </p:txBody>
      </p:sp>
      <p:sp>
        <p:nvSpPr>
          <p:cNvPr id="110" name="Google Shape;110;p28"/>
          <p:cNvSpPr txBox="1">
            <a:spLocks noGrp="1"/>
          </p:cNvSpPr>
          <p:nvPr>
            <p:ph type="dt" idx="10"/>
          </p:nvPr>
        </p:nvSpPr>
        <p:spPr>
          <a:xfrm>
            <a:off x="1133648" y="6332220"/>
            <a:ext cx="1313180" cy="247651"/>
          </a:xfrm>
          <a:prstGeom prst="rect">
            <a:avLst/>
          </a:prstGeom>
          <a:noFill/>
          <a:ln>
            <a:noFill/>
          </a:ln>
        </p:spPr>
        <p:txBody>
          <a:bodyPr spcFirstLastPara="1" wrap="square" lIns="0" tIns="0" rIns="0" bIns="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cxnSp>
        <p:nvCxnSpPr>
          <p:cNvPr id="111" name="Google Shape;111;p28"/>
          <p:cNvCxnSpPr/>
          <p:nvPr/>
        </p:nvCxnSpPr>
        <p:spPr>
          <a:xfrm>
            <a:off x="594360" y="2148840"/>
            <a:ext cx="2133600" cy="3992"/>
          </a:xfrm>
          <a:prstGeom prst="straightConnector1">
            <a:avLst/>
          </a:prstGeom>
          <a:noFill/>
          <a:ln w="101600" cap="flat" cmpd="sng">
            <a:solidFill>
              <a:schemeClr val="accent4"/>
            </a:solidFill>
            <a:prstDash val="solid"/>
            <a:miter lim="800000"/>
            <a:headEnd type="none" w="sm" len="sm"/>
            <a:tailEnd type="none" w="sm" len="sm"/>
          </a:ln>
        </p:spPr>
      </p:cxnSp>
    </p:spTree>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9" orient="horz" pos="552">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NUL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6"/>
          <p:cNvSpPr txBox="1">
            <a:spLocks noGrp="1"/>
          </p:cNvSpPr>
          <p:nvPr>
            <p:ph type="body" idx="1"/>
          </p:nvPr>
        </p:nvSpPr>
        <p:spPr>
          <a:xfrm>
            <a:off x="594360" y="1825625"/>
            <a:ext cx="11003280" cy="4351338"/>
          </a:xfrm>
          <a:prstGeom prst="rect">
            <a:avLst/>
          </a:prstGeom>
          <a:noFill/>
          <a:ln>
            <a:noFill/>
          </a:ln>
        </p:spPr>
        <p:txBody>
          <a:bodyPr spcFirstLastPara="1" wrap="square" lIns="91425" tIns="45700" rIns="91425" bIns="45700" anchor="t" anchorCtr="0">
            <a:normAutofit/>
          </a:bodyPr>
          <a:lstStyle>
            <a:lvl1pPr marL="457200" marR="0" lvl="0" indent="-228600" algn="l" rtl="0">
              <a:lnSpc>
                <a:spcPct val="90000"/>
              </a:lnSpc>
              <a:spcBef>
                <a:spcPts val="1000"/>
              </a:spcBef>
              <a:spcAft>
                <a:spcPts val="0"/>
              </a:spcAft>
              <a:buClr>
                <a:srgbClr val="3F3F3F"/>
              </a:buClr>
              <a:buSzPts val="2800"/>
              <a:buFont typeface="Arial"/>
              <a:buNone/>
              <a:defRPr sz="2800" b="0" i="0" u="none" strike="noStrike" cap="none">
                <a:solidFill>
                  <a:srgbClr val="3F3F3F"/>
                </a:solidFill>
                <a:latin typeface="Arial"/>
                <a:ea typeface="Arial"/>
                <a:cs typeface="Arial"/>
                <a:sym typeface="Arial"/>
              </a:defRPr>
            </a:lvl1pPr>
            <a:lvl2pPr marL="914400" marR="0" lvl="1" indent="-381000" algn="l" rtl="0">
              <a:lnSpc>
                <a:spcPct val="90000"/>
              </a:lnSpc>
              <a:spcBef>
                <a:spcPts val="500"/>
              </a:spcBef>
              <a:spcAft>
                <a:spcPts val="0"/>
              </a:spcAft>
              <a:buClr>
                <a:srgbClr val="3F3F3F"/>
              </a:buClr>
              <a:buSzPts val="2400"/>
              <a:buFont typeface="Arial"/>
              <a:buChar char="•"/>
              <a:defRPr sz="2400" b="0" i="0" u="none" strike="noStrike" cap="none">
                <a:solidFill>
                  <a:srgbClr val="3F3F3F"/>
                </a:solidFill>
                <a:latin typeface="Arial"/>
                <a:ea typeface="Arial"/>
                <a:cs typeface="Arial"/>
                <a:sym typeface="Arial"/>
              </a:defRPr>
            </a:lvl2pPr>
            <a:lvl3pPr marL="1371600" marR="0" lvl="2" indent="-355600" algn="l" rtl="0">
              <a:lnSpc>
                <a:spcPct val="90000"/>
              </a:lnSpc>
              <a:spcBef>
                <a:spcPts val="500"/>
              </a:spcBef>
              <a:spcAft>
                <a:spcPts val="0"/>
              </a:spcAft>
              <a:buClr>
                <a:srgbClr val="3F3F3F"/>
              </a:buClr>
              <a:buSzPts val="2000"/>
              <a:buFont typeface="Arial"/>
              <a:buChar char="•"/>
              <a:defRPr sz="2000" b="0" i="0" u="none" strike="noStrike" cap="none">
                <a:solidFill>
                  <a:srgbClr val="3F3F3F"/>
                </a:solidFill>
                <a:latin typeface="Arial"/>
                <a:ea typeface="Arial"/>
                <a:cs typeface="Arial"/>
                <a:sym typeface="Arial"/>
              </a:defRPr>
            </a:lvl3pPr>
            <a:lvl4pPr marL="1828800" marR="0" lvl="3" indent="-342900" algn="l" rtl="0">
              <a:lnSpc>
                <a:spcPct val="90000"/>
              </a:lnSpc>
              <a:spcBef>
                <a:spcPts val="500"/>
              </a:spcBef>
              <a:spcAft>
                <a:spcPts val="0"/>
              </a:spcAft>
              <a:buClr>
                <a:srgbClr val="3F3F3F"/>
              </a:buClr>
              <a:buSzPts val="1800"/>
              <a:buFont typeface="Arial"/>
              <a:buChar char="•"/>
              <a:defRPr sz="1800" b="0" i="0" u="none" strike="noStrike" cap="none">
                <a:solidFill>
                  <a:srgbClr val="3F3F3F"/>
                </a:solidFill>
                <a:latin typeface="Arial"/>
                <a:ea typeface="Arial"/>
                <a:cs typeface="Arial"/>
                <a:sym typeface="Arial"/>
              </a:defRPr>
            </a:lvl4pPr>
            <a:lvl5pPr marL="2286000" marR="0" lvl="4" indent="-342900" algn="l" rtl="0">
              <a:lnSpc>
                <a:spcPct val="90000"/>
              </a:lnSpc>
              <a:spcBef>
                <a:spcPts val="500"/>
              </a:spcBef>
              <a:spcAft>
                <a:spcPts val="0"/>
              </a:spcAft>
              <a:buClr>
                <a:srgbClr val="3F3F3F"/>
              </a:buClr>
              <a:buSzPts val="1800"/>
              <a:buFont typeface="Arial"/>
              <a:buChar char="•"/>
              <a:defRPr sz="1800" b="0" i="0" u="none" strike="noStrike" cap="none">
                <a:solidFill>
                  <a:srgbClr val="3F3F3F"/>
                </a:solidFill>
                <a:latin typeface="Arial"/>
                <a:ea typeface="Arial"/>
                <a:cs typeface="Arial"/>
                <a:sym typeface="Arial"/>
              </a:defRPr>
            </a:lvl5pPr>
            <a:lvl6pPr marL="2743200" marR="0" lvl="5"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6pPr>
            <a:lvl7pPr marL="3200400" marR="0" lvl="6"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7pPr>
            <a:lvl8pPr marL="3657600" marR="0" lvl="7"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8pPr>
            <a:lvl9pPr marL="4114800" marR="0" lvl="8"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9pPr>
          </a:lstStyle>
          <a:p>
            <a:endParaRPr/>
          </a:p>
        </p:txBody>
      </p:sp>
      <p:sp>
        <p:nvSpPr>
          <p:cNvPr id="11" name="Google Shape;11;p16"/>
          <p:cNvSpPr txBox="1">
            <a:spLocks noGrp="1"/>
          </p:cNvSpPr>
          <p:nvPr>
            <p:ph type="title"/>
          </p:nvPr>
        </p:nvSpPr>
        <p:spPr>
          <a:xfrm>
            <a:off x="594360" y="365125"/>
            <a:ext cx="11003280" cy="1325563"/>
          </a:xfrm>
          <a:prstGeom prst="rect">
            <a:avLst/>
          </a:prstGeom>
          <a:noFill/>
          <a:ln>
            <a:noFill/>
          </a:ln>
        </p:spPr>
        <p:txBody>
          <a:bodyPr spcFirstLastPara="1" wrap="square" lIns="91425" tIns="45700" rIns="91425" bIns="45700" anchor="ctr" anchorCtr="0">
            <a:normAutofit/>
          </a:bodyPr>
          <a:lstStyle>
            <a:lvl1pPr marR="0" lvl="0" algn="l" rtl="0">
              <a:lnSpc>
                <a:spcPct val="80000"/>
              </a:lnSpc>
              <a:spcBef>
                <a:spcPts val="0"/>
              </a:spcBef>
              <a:spcAft>
                <a:spcPts val="0"/>
              </a:spcAft>
              <a:buClr>
                <a:srgbClr val="3F3F3F"/>
              </a:buClr>
              <a:buSzPts val="4400"/>
              <a:buFont typeface="Play"/>
              <a:buNone/>
              <a:defRPr sz="4400" b="1" i="0" u="none" strike="noStrike" cap="none">
                <a:solidFill>
                  <a:srgbClr val="3F3F3F"/>
                </a:solidFill>
                <a:latin typeface="Play"/>
                <a:ea typeface="Play"/>
                <a:cs typeface="Play"/>
                <a:sym typeface="Play"/>
              </a:defRPr>
            </a:lvl1pPr>
            <a:lvl2pPr marR="0" lvl="1" algn="l" rtl="0">
              <a:spcBef>
                <a:spcPts val="0"/>
              </a:spcBef>
              <a:spcAft>
                <a:spcPts val="0"/>
              </a:spcAft>
              <a:buSzPts val="1400"/>
              <a:buNone/>
              <a:defRPr sz="1800" b="0" i="0" u="none" strike="noStrike" cap="none">
                <a:solidFill>
                  <a:schemeClr val="lt2"/>
                </a:solidFill>
              </a:defRPr>
            </a:lvl2pPr>
            <a:lvl3pPr marR="0" lvl="2" algn="l" rtl="0">
              <a:spcBef>
                <a:spcPts val="0"/>
              </a:spcBef>
              <a:spcAft>
                <a:spcPts val="0"/>
              </a:spcAft>
              <a:buSzPts val="1400"/>
              <a:buNone/>
              <a:defRPr sz="1800" b="0" i="0" u="none" strike="noStrike" cap="none">
                <a:solidFill>
                  <a:schemeClr val="lt2"/>
                </a:solidFill>
              </a:defRPr>
            </a:lvl3pPr>
            <a:lvl4pPr marR="0" lvl="3" algn="l" rtl="0">
              <a:spcBef>
                <a:spcPts val="0"/>
              </a:spcBef>
              <a:spcAft>
                <a:spcPts val="0"/>
              </a:spcAft>
              <a:buSzPts val="1400"/>
              <a:buNone/>
              <a:defRPr sz="1800" b="0" i="0" u="none" strike="noStrike" cap="none">
                <a:solidFill>
                  <a:schemeClr val="lt2"/>
                </a:solidFill>
              </a:defRPr>
            </a:lvl4pPr>
            <a:lvl5pPr marR="0" lvl="4" algn="l" rtl="0">
              <a:spcBef>
                <a:spcPts val="0"/>
              </a:spcBef>
              <a:spcAft>
                <a:spcPts val="0"/>
              </a:spcAft>
              <a:buSzPts val="1400"/>
              <a:buNone/>
              <a:defRPr sz="1800" b="0" i="0" u="none" strike="noStrike" cap="none">
                <a:solidFill>
                  <a:schemeClr val="lt2"/>
                </a:solidFill>
              </a:defRPr>
            </a:lvl5pPr>
            <a:lvl6pPr marR="0" lvl="5" algn="l" rtl="0">
              <a:spcBef>
                <a:spcPts val="0"/>
              </a:spcBef>
              <a:spcAft>
                <a:spcPts val="0"/>
              </a:spcAft>
              <a:buSzPts val="1400"/>
              <a:buNone/>
              <a:defRPr sz="1800" b="0" i="0" u="none" strike="noStrike" cap="none">
                <a:solidFill>
                  <a:schemeClr val="lt2"/>
                </a:solidFill>
              </a:defRPr>
            </a:lvl6pPr>
            <a:lvl7pPr marR="0" lvl="6" algn="l" rtl="0">
              <a:spcBef>
                <a:spcPts val="0"/>
              </a:spcBef>
              <a:spcAft>
                <a:spcPts val="0"/>
              </a:spcAft>
              <a:buSzPts val="1400"/>
              <a:buNone/>
              <a:defRPr sz="1800" b="0" i="0" u="none" strike="noStrike" cap="none">
                <a:solidFill>
                  <a:schemeClr val="lt2"/>
                </a:solidFill>
              </a:defRPr>
            </a:lvl7pPr>
            <a:lvl8pPr marR="0" lvl="7" algn="l" rtl="0">
              <a:spcBef>
                <a:spcPts val="0"/>
              </a:spcBef>
              <a:spcAft>
                <a:spcPts val="0"/>
              </a:spcAft>
              <a:buSzPts val="1400"/>
              <a:buNone/>
              <a:defRPr sz="1800" b="0" i="0" u="none" strike="noStrike" cap="none">
                <a:solidFill>
                  <a:schemeClr val="lt2"/>
                </a:solidFill>
              </a:defRPr>
            </a:lvl8pPr>
            <a:lvl9pPr marR="0" lvl="8" algn="l" rtl="0">
              <a:spcBef>
                <a:spcPts val="0"/>
              </a:spcBef>
              <a:spcAft>
                <a:spcPts val="0"/>
              </a:spcAft>
              <a:buSzPts val="1400"/>
              <a:buNone/>
              <a:defRPr sz="1800" b="0" i="0" u="none" strike="noStrike" cap="none">
                <a:solidFill>
                  <a:schemeClr val="lt2"/>
                </a:solidFill>
              </a:defRPr>
            </a:lvl9pPr>
          </a:lstStyle>
          <a:p>
            <a:endParaRPr/>
          </a:p>
        </p:txBody>
      </p:sp>
      <p:sp>
        <p:nvSpPr>
          <p:cNvPr id="12" name="Google Shape;12;p16"/>
          <p:cNvSpPr txBox="1">
            <a:spLocks noGrp="1"/>
          </p:cNvSpPr>
          <p:nvPr>
            <p:ph type="dt" idx="10"/>
          </p:nvPr>
        </p:nvSpPr>
        <p:spPr>
          <a:xfrm>
            <a:off x="1133648" y="6332220"/>
            <a:ext cx="1313180" cy="247651"/>
          </a:xfrm>
          <a:prstGeom prst="rect">
            <a:avLst/>
          </a:prstGeom>
          <a:noFill/>
          <a:ln>
            <a:noFill/>
          </a:ln>
        </p:spPr>
        <p:txBody>
          <a:bodyPr spcFirstLastPara="1" wrap="square" lIns="0" tIns="0" rIns="0" bIns="0" anchor="t" anchorCtr="0">
            <a:noAutofit/>
          </a:bodyPr>
          <a:lstStyle>
            <a:lvl1pPr marR="0" lvl="0" algn="l" rtl="0">
              <a:spcBef>
                <a:spcPts val="0"/>
              </a:spcBef>
              <a:spcAft>
                <a:spcPts val="0"/>
              </a:spcAft>
              <a:buSzPts val="1400"/>
              <a:buNone/>
              <a:defRPr sz="11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lt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lt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lt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lt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lt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lt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lt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lt1"/>
                </a:solidFill>
                <a:latin typeface="Arial"/>
                <a:ea typeface="Arial"/>
                <a:cs typeface="Arial"/>
                <a:sym typeface="Arial"/>
              </a:defRPr>
            </a:lvl9pPr>
          </a:lstStyle>
          <a:p>
            <a:endParaRPr/>
          </a:p>
        </p:txBody>
      </p:sp>
      <p:sp>
        <p:nvSpPr>
          <p:cNvPr id="13" name="Google Shape;13;p16"/>
          <p:cNvSpPr txBox="1">
            <a:spLocks noGrp="1"/>
          </p:cNvSpPr>
          <p:nvPr>
            <p:ph type="sldNum" idx="12"/>
          </p:nvPr>
        </p:nvSpPr>
        <p:spPr>
          <a:xfrm>
            <a:off x="594360" y="6332220"/>
            <a:ext cx="523240" cy="247651"/>
          </a:xfrm>
          <a:prstGeom prst="rect">
            <a:avLst/>
          </a:prstGeom>
          <a:noFill/>
          <a:ln>
            <a:noFill/>
          </a:ln>
        </p:spPr>
        <p:txBody>
          <a:bodyPr spcFirstLastPara="1" wrap="square" lIns="0" tIns="0" rIns="0" bIns="0" anchor="t" anchorCtr="0">
            <a:noAutofit/>
          </a:bodyPr>
          <a:lstStyle>
            <a:lvl1pPr marL="0" marR="0" lvl="0" indent="0" algn="l" rtl="0">
              <a:spcBef>
                <a:spcPts val="0"/>
              </a:spcBef>
              <a:buNone/>
              <a:defRPr sz="1100" b="1" i="0" u="none" strike="noStrike" cap="none">
                <a:solidFill>
                  <a:schemeClr val="dk1"/>
                </a:solidFill>
                <a:latin typeface="Arial"/>
                <a:ea typeface="Arial"/>
                <a:cs typeface="Arial"/>
                <a:sym typeface="Arial"/>
              </a:defRPr>
            </a:lvl1pPr>
            <a:lvl2pPr marL="0" marR="0" lvl="1" indent="0" algn="l" rtl="0">
              <a:spcBef>
                <a:spcPts val="0"/>
              </a:spcBef>
              <a:buNone/>
              <a:defRPr sz="1100" b="1" i="0" u="none" strike="noStrike" cap="none">
                <a:solidFill>
                  <a:schemeClr val="dk1"/>
                </a:solidFill>
                <a:latin typeface="Arial"/>
                <a:ea typeface="Arial"/>
                <a:cs typeface="Arial"/>
                <a:sym typeface="Arial"/>
              </a:defRPr>
            </a:lvl2pPr>
            <a:lvl3pPr marL="0" marR="0" lvl="2" indent="0" algn="l" rtl="0">
              <a:spcBef>
                <a:spcPts val="0"/>
              </a:spcBef>
              <a:buNone/>
              <a:defRPr sz="1100" b="1" i="0" u="none" strike="noStrike" cap="none">
                <a:solidFill>
                  <a:schemeClr val="dk1"/>
                </a:solidFill>
                <a:latin typeface="Arial"/>
                <a:ea typeface="Arial"/>
                <a:cs typeface="Arial"/>
                <a:sym typeface="Arial"/>
              </a:defRPr>
            </a:lvl3pPr>
            <a:lvl4pPr marL="0" marR="0" lvl="3" indent="0" algn="l" rtl="0">
              <a:spcBef>
                <a:spcPts val="0"/>
              </a:spcBef>
              <a:buNone/>
              <a:defRPr sz="1100" b="1" i="0" u="none" strike="noStrike" cap="none">
                <a:solidFill>
                  <a:schemeClr val="dk1"/>
                </a:solidFill>
                <a:latin typeface="Arial"/>
                <a:ea typeface="Arial"/>
                <a:cs typeface="Arial"/>
                <a:sym typeface="Arial"/>
              </a:defRPr>
            </a:lvl4pPr>
            <a:lvl5pPr marL="0" marR="0" lvl="4" indent="0" algn="l" rtl="0">
              <a:spcBef>
                <a:spcPts val="0"/>
              </a:spcBef>
              <a:buNone/>
              <a:defRPr sz="1100" b="1" i="0" u="none" strike="noStrike" cap="none">
                <a:solidFill>
                  <a:schemeClr val="dk1"/>
                </a:solidFill>
                <a:latin typeface="Arial"/>
                <a:ea typeface="Arial"/>
                <a:cs typeface="Arial"/>
                <a:sym typeface="Arial"/>
              </a:defRPr>
            </a:lvl5pPr>
            <a:lvl6pPr marL="0" marR="0" lvl="5" indent="0" algn="l" rtl="0">
              <a:spcBef>
                <a:spcPts val="0"/>
              </a:spcBef>
              <a:buNone/>
              <a:defRPr sz="1100" b="1" i="0" u="none" strike="noStrike" cap="none">
                <a:solidFill>
                  <a:schemeClr val="dk1"/>
                </a:solidFill>
                <a:latin typeface="Arial"/>
                <a:ea typeface="Arial"/>
                <a:cs typeface="Arial"/>
                <a:sym typeface="Arial"/>
              </a:defRPr>
            </a:lvl6pPr>
            <a:lvl7pPr marL="0" marR="0" lvl="6" indent="0" algn="l" rtl="0">
              <a:spcBef>
                <a:spcPts val="0"/>
              </a:spcBef>
              <a:buNone/>
              <a:defRPr sz="1100" b="1" i="0" u="none" strike="noStrike" cap="none">
                <a:solidFill>
                  <a:schemeClr val="dk1"/>
                </a:solidFill>
                <a:latin typeface="Arial"/>
                <a:ea typeface="Arial"/>
                <a:cs typeface="Arial"/>
                <a:sym typeface="Arial"/>
              </a:defRPr>
            </a:lvl7pPr>
            <a:lvl8pPr marL="0" marR="0" lvl="7" indent="0" algn="l" rtl="0">
              <a:spcBef>
                <a:spcPts val="0"/>
              </a:spcBef>
              <a:buNone/>
              <a:defRPr sz="1100" b="1" i="0" u="none" strike="noStrike" cap="none">
                <a:solidFill>
                  <a:schemeClr val="dk1"/>
                </a:solidFill>
                <a:latin typeface="Arial"/>
                <a:ea typeface="Arial"/>
                <a:cs typeface="Arial"/>
                <a:sym typeface="Arial"/>
              </a:defRPr>
            </a:lvl8pPr>
            <a:lvl9pPr marL="0" marR="0" lvl="8" indent="0" algn="l" rtl="0">
              <a:spcBef>
                <a:spcPts val="0"/>
              </a:spcBef>
              <a:buNone/>
              <a:defRPr sz="1100" b="1" i="0" u="none" strike="noStrike" cap="none">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de-DE"/>
              <a:t>‹Nr.›</a:t>
            </a:fld>
            <a:endParaRPr/>
          </a:p>
        </p:txBody>
      </p:sp>
      <p:pic>
        <p:nvPicPr>
          <p:cNvPr id="14" name="Google Shape;14;p16" descr="Logo ProCure"/>
          <p:cNvPicPr preferRelativeResize="0"/>
          <p:nvPr/>
        </p:nvPicPr>
        <p:blipFill rotWithShape="1">
          <a:blip r:embed="rId12">
            <a:alphaModFix/>
          </a:blip>
          <a:srcRect/>
          <a:stretch/>
        </p:blipFill>
        <p:spPr>
          <a:xfrm>
            <a:off x="10419633" y="5890912"/>
            <a:ext cx="1307555" cy="713855"/>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9" r:id="rId1"/>
    <p:sldLayoutId id="2147483650" r:id="rId2"/>
    <p:sldLayoutId id="2147483652" r:id="rId3"/>
    <p:sldLayoutId id="2147483653" r:id="rId4"/>
    <p:sldLayoutId id="2147483654" r:id="rId5"/>
    <p:sldLayoutId id="2147483655" r:id="rId6"/>
    <p:sldLayoutId id="2147483657" r:id="rId7"/>
    <p:sldLayoutId id="2147483659" r:id="rId8"/>
    <p:sldLayoutId id="2147483660" r:id="rId9"/>
    <p:sldLayoutId id="2147483661"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orient="horz" pos="2160">
          <p15:clr>
            <a:srgbClr val="A4A3A4"/>
          </p15:clr>
        </p15:guide>
        <p15:guide id="2" pos="3840">
          <p15:clr>
            <a:srgbClr val="A4A3A4"/>
          </p15:clr>
        </p15:guide>
        <p15:guide id="3" pos="240">
          <p15:clr>
            <a:srgbClr val="547EBF"/>
          </p15:clr>
        </p15:guide>
        <p15:guide id="4" orient="horz" pos="240">
          <p15:clr>
            <a:srgbClr val="547EBF"/>
          </p15:clr>
        </p15:guide>
        <p15:guide id="5" pos="7440">
          <p15:clr>
            <a:srgbClr val="547EBF"/>
          </p15:clr>
        </p15:guide>
        <p15:guide id="6" orient="horz" pos="4080">
          <p15:clr>
            <a:srgbClr val="547EBF"/>
          </p15:clr>
        </p15:guide>
        <p15:guide id="7" pos="600">
          <p15:clr>
            <a:srgbClr val="547EBF"/>
          </p15:clr>
        </p15:guide>
        <p15:guide id="8" pos="3720">
          <p15:clr>
            <a:srgbClr val="547EBF"/>
          </p15:clr>
        </p15:guide>
        <p15:guide id="9" pos="2112">
          <p15:clr>
            <a:srgbClr val="547EBF"/>
          </p15:clr>
        </p15:guide>
        <p15:guide id="10" pos="1848">
          <p15:clr>
            <a:srgbClr val="547EBF"/>
          </p15:clr>
        </p15:guide>
        <p15:guide id="11" pos="5568">
          <p15:clr>
            <a:srgbClr val="547EBF"/>
          </p15:clr>
        </p15:guide>
        <p15:guide id="12" pos="5832">
          <p15:clr>
            <a:srgbClr val="547EBF"/>
          </p15:clr>
        </p15:guide>
        <p15:guide id="13" pos="4968">
          <p15:clr>
            <a:srgbClr val="9FCC3B"/>
          </p15:clr>
        </p15:guide>
        <p15:guide id="14" pos="5208">
          <p15:clr>
            <a:srgbClr val="9FCC3B"/>
          </p15:clr>
        </p15:guide>
        <p15:guide id="15" pos="2712">
          <p15:clr>
            <a:srgbClr val="9FCC3B"/>
          </p15:clr>
        </p15:guide>
        <p15:guide id="16" pos="2472">
          <p15:clr>
            <a:srgbClr val="9FCC3B"/>
          </p15:clr>
        </p15:guide>
        <p15:guide id="17" pos="3940">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hyperlink" Target="https://creativecommons.org/licenses/by-nc-sa/4.0/" TargetMode="Externa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8.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9.xml"/><Relationship Id="rId1" Type="http://schemas.openxmlformats.org/officeDocument/2006/relationships/slideLayout" Target="../slideLayouts/slideLayout3.xml"/><Relationship Id="rId5" Type="http://schemas.openxmlformats.org/officeDocument/2006/relationships/image" Target="../media/image3.png"/><Relationship Id="rId4" Type="http://schemas.openxmlformats.org/officeDocument/2006/relationships/hyperlink" Target="https://creativecommons.org/licenses/by-nc-sa/4.0/" TargetMode="External"/></Relationships>
</file>

<file path=ppt/slides/_rels/slide38.xml.rels><?xml version="1.0" encoding="UTF-8" standalone="yes"?>
<Relationships xmlns="http://schemas.openxmlformats.org/package/2006/relationships"><Relationship Id="rId3" Type="http://schemas.openxmlformats.org/officeDocument/2006/relationships/hyperlink" Target="https://www.umweltbundesamt.de/publikationen/umweltfreundliche-beschaffung-schulungsskript-1" TargetMode="External"/><Relationship Id="rId2" Type="http://schemas.openxmlformats.org/officeDocument/2006/relationships/hyperlink" Target="https://green-business.ec.europa.eu/green-public-procurement/gpp-training-toolkit_en" TargetMode="Externa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1" name="Google Shape;121;p1"/>
          <p:cNvSpPr txBox="1"/>
          <p:nvPr/>
        </p:nvSpPr>
        <p:spPr>
          <a:xfrm>
            <a:off x="6309904" y="4085366"/>
            <a:ext cx="2745196"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de-DE" sz="1800" b="0" i="0" u="none" strike="noStrike" cap="none" dirty="0">
                <a:solidFill>
                  <a:srgbClr val="3F3F3F"/>
                </a:solidFill>
                <a:latin typeface="Aptos" panose="020B0004020202020204" pitchFamily="34" charset="0"/>
                <a:sym typeface="Arial"/>
              </a:rPr>
              <a:t>Data</a:t>
            </a:r>
            <a:endParaRPr dirty="0">
              <a:latin typeface="Aptos" panose="020B0004020202020204" pitchFamily="34" charset="0"/>
            </a:endParaRPr>
          </a:p>
        </p:txBody>
      </p:sp>
      <p:sp>
        <p:nvSpPr>
          <p:cNvPr id="122" name="Google Shape;122;p1"/>
          <p:cNvSpPr txBox="1"/>
          <p:nvPr/>
        </p:nvSpPr>
        <p:spPr>
          <a:xfrm>
            <a:off x="6309904" y="2291232"/>
            <a:ext cx="5882100" cy="1446509"/>
          </a:xfrm>
          <a:prstGeom prst="rect">
            <a:avLst/>
          </a:prstGeom>
          <a:noFill/>
          <a:ln>
            <a:noFill/>
          </a:ln>
        </p:spPr>
        <p:txBody>
          <a:bodyPr spcFirstLastPara="1" wrap="square" lIns="91425" tIns="45700" rIns="91425" bIns="45700" anchor="t" anchorCtr="0">
            <a:spAutoFit/>
          </a:bodyPr>
          <a:lstStyle/>
          <a:p>
            <a:r>
              <a:rPr lang="en-US" sz="4400" b="1" dirty="0">
                <a:solidFill>
                  <a:srgbClr val="3F3F3F"/>
                </a:solidFill>
                <a:latin typeface="Aptos Serif" panose="02020604070405020304" pitchFamily="18" charset="0"/>
                <a:ea typeface="Play"/>
                <a:cs typeface="Aptos Serif" panose="02020604070405020304" pitchFamily="18" charset="0"/>
              </a:rPr>
              <a:t>Giorno 1: Contesto giuridico e politico</a:t>
            </a:r>
            <a:endParaRPr lang="de-DE" sz="4400" b="1" dirty="0">
              <a:solidFill>
                <a:srgbClr val="3F3F3F"/>
              </a:solidFill>
              <a:latin typeface="Aptos Serif" panose="02020604070405020304" pitchFamily="18" charset="0"/>
              <a:ea typeface="Play"/>
              <a:cs typeface="Aptos Serif" panose="02020604070405020304" pitchFamily="18" charset="0"/>
            </a:endParaRPr>
          </a:p>
        </p:txBody>
      </p:sp>
      <p:sp>
        <p:nvSpPr>
          <p:cNvPr id="126" name="Google Shape;126;p1"/>
          <p:cNvSpPr txBox="1"/>
          <p:nvPr/>
        </p:nvSpPr>
        <p:spPr>
          <a:xfrm>
            <a:off x="6309904" y="1829608"/>
            <a:ext cx="4891496" cy="461624"/>
          </a:xfrm>
          <a:prstGeom prst="rect">
            <a:avLst/>
          </a:prstGeom>
          <a:noFill/>
          <a:ln>
            <a:noFill/>
          </a:ln>
        </p:spPr>
        <p:txBody>
          <a:bodyPr spcFirstLastPara="1" wrap="square" lIns="91425" tIns="45700" rIns="91425" bIns="45700" anchor="t" anchorCtr="0">
            <a:spAutoFit/>
          </a:bodyPr>
          <a:lstStyle/>
          <a:p>
            <a:pPr lvl="0"/>
            <a:r>
              <a:rPr lang="de-DE" sz="2400" b="1" dirty="0">
                <a:solidFill>
                  <a:srgbClr val="3F3F3F"/>
                </a:solidFill>
                <a:latin typeface="Aptos" panose="020B0004020202020204" pitchFamily="34" charset="0"/>
                <a:ea typeface="Play"/>
                <a:cs typeface="Play"/>
                <a:sym typeface="Play"/>
              </a:rPr>
              <a:t>Train </a:t>
            </a:r>
            <a:r>
              <a:rPr lang="de-DE" sz="2400" b="1" dirty="0" err="1">
                <a:solidFill>
                  <a:srgbClr val="3F3F3F"/>
                </a:solidFill>
                <a:latin typeface="Aptos" panose="020B0004020202020204" pitchFamily="34" charset="0"/>
                <a:ea typeface="Play"/>
                <a:cs typeface="Play"/>
                <a:sym typeface="Play"/>
              </a:rPr>
              <a:t>the</a:t>
            </a:r>
            <a:r>
              <a:rPr lang="de-DE" sz="2400" b="1" dirty="0">
                <a:solidFill>
                  <a:srgbClr val="3F3F3F"/>
                </a:solidFill>
                <a:latin typeface="Aptos" panose="020B0004020202020204" pitchFamily="34" charset="0"/>
                <a:ea typeface="Play"/>
                <a:cs typeface="Play"/>
                <a:sym typeface="Play"/>
              </a:rPr>
              <a:t> Trainer</a:t>
            </a:r>
            <a:endParaRPr sz="2400" b="1" dirty="0">
              <a:solidFill>
                <a:srgbClr val="3F3F3F"/>
              </a:solidFill>
              <a:latin typeface="Aptos" panose="020B0004020202020204" pitchFamily="34" charset="0"/>
              <a:ea typeface="Play"/>
              <a:cs typeface="Play"/>
            </a:endParaRPr>
          </a:p>
        </p:txBody>
      </p:sp>
      <p:pic>
        <p:nvPicPr>
          <p:cNvPr id="9" name="Google Shape;120;p1" descr="Ein Bild, das Text, Schrift, Screenshot, Grafiken enthält.&#10;&#10;Automatisch generierte Beschreibung"/>
          <p:cNvPicPr preferRelativeResize="0"/>
          <p:nvPr/>
        </p:nvPicPr>
        <p:blipFill rotWithShape="1">
          <a:blip r:embed="rId3">
            <a:alphaModFix/>
          </a:blip>
          <a:srcRect/>
          <a:stretch/>
        </p:blipFill>
        <p:spPr>
          <a:xfrm>
            <a:off x="6614079" y="5043224"/>
            <a:ext cx="5273749" cy="1904297"/>
          </a:xfrm>
          <a:prstGeom prst="rect">
            <a:avLst/>
          </a:prstGeom>
          <a:noFill/>
          <a:ln>
            <a:noFill/>
          </a:ln>
        </p:spPr>
      </p:pic>
      <p:pic>
        <p:nvPicPr>
          <p:cNvPr id="11" name="Google Shape;123;p1" descr="Ein Bild, das Screenshot, Grafiken, Schrift, Grafikdesign enthält.&#10;&#10;Automatisch generierte Beschreibung"/>
          <p:cNvPicPr preferRelativeResize="0"/>
          <p:nvPr/>
        </p:nvPicPr>
        <p:blipFill rotWithShape="1">
          <a:blip r:embed="rId4">
            <a:alphaModFix/>
          </a:blip>
          <a:srcRect/>
          <a:stretch/>
        </p:blipFill>
        <p:spPr>
          <a:xfrm>
            <a:off x="2767149" y="2291232"/>
            <a:ext cx="3409143" cy="1861207"/>
          </a:xfrm>
          <a:prstGeom prst="rect">
            <a:avLst/>
          </a:prstGeom>
          <a:noFill/>
          <a:ln>
            <a:noFill/>
          </a:ln>
        </p:spPr>
      </p:pic>
      <p:pic>
        <p:nvPicPr>
          <p:cNvPr id="3" name="Grafik 2" descr="Ein Bild, das Text, Screenshot, Schrift enthält.&#10;&#10;KI-generierte Inhalte können fehlerhaft sein.">
            <a:hlinkClick r:id="rId5"/>
            <a:extLst>
              <a:ext uri="{FF2B5EF4-FFF2-40B4-BE49-F238E27FC236}">
                <a16:creationId xmlns:a16="http://schemas.microsoft.com/office/drawing/2014/main" id="{72494302-CF7E-D479-6D9D-8B60D9A8D9CF}"/>
              </a:ext>
            </a:extLst>
          </p:cNvPr>
          <p:cNvPicPr>
            <a:picLocks noChangeAspect="1"/>
          </p:cNvPicPr>
          <p:nvPr/>
        </p:nvPicPr>
        <p:blipFill>
          <a:blip r:embed="rId6"/>
          <a:stretch>
            <a:fillRect/>
          </a:stretch>
        </p:blipFill>
        <p:spPr>
          <a:xfrm>
            <a:off x="304172" y="5171621"/>
            <a:ext cx="3594100" cy="14351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403FCC-5FA7-F00A-3083-7E0E1675C131}"/>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EBACFEC4-BB6C-864E-EAA5-D1F234127962}"/>
              </a:ext>
            </a:extLst>
          </p:cNvPr>
          <p:cNvSpPr>
            <a:spLocks noGrp="1"/>
          </p:cNvSpPr>
          <p:nvPr>
            <p:ph type="title"/>
          </p:nvPr>
        </p:nvSpPr>
        <p:spPr/>
        <p:txBody>
          <a:bodyPr/>
          <a:lstStyle/>
          <a:p>
            <a:r>
              <a:rPr lang="de-DE" dirty="0" err="1">
                <a:latin typeface="Aptos Serif" panose="02020604070405020304" pitchFamily="18" charset="0"/>
                <a:cs typeface="Aptos Serif" panose="02020604070405020304" pitchFamily="18" charset="0"/>
              </a:rPr>
              <a:t>Principi </a:t>
            </a:r>
            <a:r>
              <a:rPr lang="de-DE" dirty="0">
                <a:latin typeface="Aptos Serif" panose="02020604070405020304" pitchFamily="18" charset="0"/>
                <a:cs typeface="Aptos Serif" panose="02020604070405020304" pitchFamily="18" charset="0"/>
              </a:rPr>
              <a:t>del trattato UE (II)</a:t>
            </a:r>
          </a:p>
        </p:txBody>
      </p:sp>
      <p:sp>
        <p:nvSpPr>
          <p:cNvPr id="3" name="Textplatzhalter 2">
            <a:extLst>
              <a:ext uri="{FF2B5EF4-FFF2-40B4-BE49-F238E27FC236}">
                <a16:creationId xmlns:a16="http://schemas.microsoft.com/office/drawing/2014/main" id="{39265FA8-7E51-18A7-290F-FA5E19BF0D39}"/>
              </a:ext>
            </a:extLst>
          </p:cNvPr>
          <p:cNvSpPr>
            <a:spLocks noGrp="1"/>
          </p:cNvSpPr>
          <p:nvPr>
            <p:ph type="body" idx="1"/>
          </p:nvPr>
        </p:nvSpPr>
        <p:spPr/>
        <p:txBody>
          <a:bodyPr/>
          <a:lstStyle/>
          <a:p>
            <a:r>
              <a:rPr lang="de-DE" b="1" dirty="0" err="1">
                <a:latin typeface="Aptos" panose="020B0004020202020204" pitchFamily="34" charset="0"/>
              </a:rPr>
              <a:t>Proporzionalità</a:t>
            </a:r>
            <a:endParaRPr lang="de-DE" b="1" dirty="0">
              <a:latin typeface="Aptos" panose="020B0004020202020204" pitchFamily="34" charset="0"/>
            </a:endParaRPr>
          </a:p>
          <a:p>
            <a:pPr marL="0" indent="0">
              <a:buNone/>
            </a:pPr>
            <a:r>
              <a:rPr lang="en-IE" sz="2000" dirty="0">
                <a:latin typeface="Aptos" panose="020B0004020202020204" pitchFamily="34" charset="0"/>
              </a:rPr>
              <a:t>I criteri devono</a:t>
            </a:r>
            <a:endParaRPr lang="en-GB" sz="2000" dirty="0">
              <a:latin typeface="Aptos" panose="020B0004020202020204" pitchFamily="34" charset="0"/>
              <a:cs typeface="Arial" pitchFamily="34" charset="0"/>
            </a:endParaRPr>
          </a:p>
          <a:p>
            <a:pPr marL="0" indent="0">
              <a:buClr>
                <a:schemeClr val="accent1"/>
              </a:buClr>
            </a:pPr>
            <a:r>
              <a:rPr lang="en-US" sz="2000" dirty="0">
                <a:latin typeface="Aptos" panose="020B0004020202020204" pitchFamily="34" charset="0"/>
                <a:cs typeface="Arial" pitchFamily="34" charset="0"/>
              </a:rPr>
              <a:t>- essere proporzionati agli obiettivi perseguiti e </a:t>
            </a:r>
            <a:endParaRPr lang="en-GB" dirty="0">
              <a:latin typeface="Aptos" panose="020B0004020202020204" pitchFamily="34" charset="0"/>
              <a:cs typeface="Arial" pitchFamily="34" charset="0"/>
            </a:endParaRPr>
          </a:p>
          <a:p>
            <a:pPr marL="0" indent="0">
              <a:buClr>
                <a:schemeClr val="accent1"/>
              </a:buClr>
            </a:pPr>
            <a:r>
              <a:rPr lang="en-US" sz="2000" dirty="0">
                <a:latin typeface="Aptos" panose="020B0004020202020204" pitchFamily="34" charset="0"/>
                <a:cs typeface="Arial" pitchFamily="34" charset="0"/>
              </a:rPr>
              <a:t>- non </a:t>
            </a:r>
            <a:r>
              <a:rPr lang="en-US" sz="2000" dirty="0" err="1">
                <a:latin typeface="Aptos" panose="020B0004020202020204" pitchFamily="34" charset="0"/>
                <a:cs typeface="Arial" pitchFamily="34" charset="0"/>
              </a:rPr>
              <a:t>devono</a:t>
            </a:r>
            <a:r>
              <a:rPr lang="en-US" sz="2000" dirty="0">
                <a:latin typeface="Aptos" panose="020B0004020202020204" pitchFamily="34" charset="0"/>
                <a:cs typeface="Arial" pitchFamily="34" charset="0"/>
              </a:rPr>
              <a:t> </a:t>
            </a:r>
            <a:r>
              <a:rPr lang="en-US" dirty="0" err="1">
                <a:latin typeface="Aptos" panose="020B0004020202020204" pitchFamily="34" charset="0"/>
              </a:rPr>
              <a:t>superare</a:t>
            </a:r>
            <a:r>
              <a:rPr lang="en-US" dirty="0">
                <a:latin typeface="Aptos" panose="020B0004020202020204" pitchFamily="34" charset="0"/>
              </a:rPr>
              <a:t> la </a:t>
            </a:r>
            <a:r>
              <a:rPr lang="en-US" dirty="0" err="1">
                <a:latin typeface="Aptos" panose="020B0004020202020204" pitchFamily="34" charset="0"/>
              </a:rPr>
              <a:t>misura</a:t>
            </a:r>
            <a:r>
              <a:rPr lang="en-US" dirty="0">
                <a:latin typeface="Aptos" panose="020B0004020202020204" pitchFamily="34" charset="0"/>
              </a:rPr>
              <a:t> </a:t>
            </a:r>
            <a:r>
              <a:rPr lang="en-US" dirty="0" err="1">
                <a:latin typeface="Aptos" panose="020B0004020202020204" pitchFamily="34" charset="0"/>
              </a:rPr>
              <a:t>necessaria</a:t>
            </a:r>
            <a:r>
              <a:rPr lang="en-US" dirty="0">
                <a:latin typeface="Aptos" panose="020B0004020202020204" pitchFamily="34" charset="0"/>
              </a:rPr>
              <a:t> per </a:t>
            </a:r>
            <a:r>
              <a:rPr lang="en-US" dirty="0" err="1">
                <a:latin typeface="Aptos" panose="020B0004020202020204" pitchFamily="34" charset="0"/>
              </a:rPr>
              <a:t>il</a:t>
            </a:r>
            <a:r>
              <a:rPr lang="en-US" dirty="0">
                <a:latin typeface="Aptos" panose="020B0004020202020204" pitchFamily="34" charset="0"/>
              </a:rPr>
              <a:t> </a:t>
            </a:r>
            <a:r>
              <a:rPr lang="en-US" dirty="0" err="1">
                <a:latin typeface="Aptos" panose="020B0004020202020204" pitchFamily="34" charset="0"/>
              </a:rPr>
              <a:t>raggiungimento</a:t>
            </a:r>
            <a:r>
              <a:rPr lang="en-US" dirty="0">
                <a:latin typeface="Aptos" panose="020B0004020202020204" pitchFamily="34" charset="0"/>
              </a:rPr>
              <a:t> di </a:t>
            </a:r>
            <a:r>
              <a:rPr lang="en-US" dirty="0" err="1">
                <a:latin typeface="Aptos" panose="020B0004020202020204" pitchFamily="34" charset="0"/>
              </a:rPr>
              <a:t>tali</a:t>
            </a:r>
            <a:r>
              <a:rPr lang="en-US" dirty="0">
                <a:latin typeface="Aptos" panose="020B0004020202020204" pitchFamily="34" charset="0"/>
              </a:rPr>
              <a:t> </a:t>
            </a:r>
            <a:r>
              <a:rPr lang="en-US" dirty="0" err="1">
                <a:latin typeface="Aptos" panose="020B0004020202020204" pitchFamily="34" charset="0"/>
              </a:rPr>
              <a:t>obiettivi</a:t>
            </a:r>
            <a:endParaRPr lang="en-US" dirty="0">
              <a:latin typeface="Aptos" panose="020B0004020202020204" pitchFamily="34" charset="0"/>
            </a:endParaRPr>
          </a:p>
          <a:p>
            <a:pPr marL="0" indent="0">
              <a:buClr>
                <a:schemeClr val="accent1"/>
              </a:buClr>
            </a:pPr>
            <a:r>
              <a:rPr lang="en-US" sz="2000" dirty="0">
                <a:latin typeface="Aptos" panose="020B0004020202020204" pitchFamily="34" charset="0"/>
                <a:cs typeface="Arial" pitchFamily="34" charset="0"/>
              </a:rPr>
              <a:t>. </a:t>
            </a:r>
          </a:p>
          <a:p>
            <a:endParaRPr lang="de-DE" dirty="0">
              <a:latin typeface="Aptos" panose="020B0004020202020204" pitchFamily="34" charset="0"/>
            </a:endParaRPr>
          </a:p>
        </p:txBody>
      </p:sp>
      <p:sp>
        <p:nvSpPr>
          <p:cNvPr id="4" name="Textplatzhalter 3">
            <a:extLst>
              <a:ext uri="{FF2B5EF4-FFF2-40B4-BE49-F238E27FC236}">
                <a16:creationId xmlns:a16="http://schemas.microsoft.com/office/drawing/2014/main" id="{D920BC0A-F624-8D98-201D-8F6C8EBC7B41}"/>
              </a:ext>
            </a:extLst>
          </p:cNvPr>
          <p:cNvSpPr>
            <a:spLocks noGrp="1"/>
          </p:cNvSpPr>
          <p:nvPr>
            <p:ph type="body" idx="2"/>
          </p:nvPr>
        </p:nvSpPr>
        <p:spPr>
          <a:xfrm>
            <a:off x="6675863" y="2676525"/>
            <a:ext cx="4891297" cy="3597470"/>
          </a:xfrm>
        </p:spPr>
        <p:txBody>
          <a:bodyPr>
            <a:normAutofit/>
          </a:bodyPr>
          <a:lstStyle/>
          <a:p>
            <a:pPr indent="-228600">
              <a:lnSpc>
                <a:spcPct val="110000"/>
              </a:lnSpc>
              <a:buNone/>
            </a:pPr>
            <a:r>
              <a:rPr lang="de-DE" sz="2400" b="1" dirty="0" err="1">
                <a:latin typeface="Aptos" panose="020B0004020202020204" pitchFamily="34" charset="0"/>
              </a:rPr>
              <a:t>Riconoscimento</a:t>
            </a:r>
            <a:r>
              <a:rPr lang="de-DE" sz="2400" b="1" dirty="0">
                <a:latin typeface="Aptos" panose="020B0004020202020204" pitchFamily="34" charset="0"/>
              </a:rPr>
              <a:t> reciproco</a:t>
            </a:r>
          </a:p>
          <a:p>
            <a:pPr marL="101600" indent="0">
              <a:buNone/>
            </a:pPr>
            <a:r>
              <a:rPr lang="en-US" dirty="0">
                <a:latin typeface="Aptos" panose="020B0004020202020204" pitchFamily="34" charset="0"/>
              </a:rPr>
              <a:t>Devono essere presi in considerazione i marchi, i certificati e le prove delle qualifiche professionali di altri Stati membri.</a:t>
            </a:r>
          </a:p>
          <a:p>
            <a:pPr marL="101600" indent="0">
              <a:buNone/>
            </a:pPr>
            <a:r>
              <a:rPr lang="en-US" dirty="0">
                <a:latin typeface="Aptos" panose="020B0004020202020204" pitchFamily="34" charset="0"/>
              </a:rPr>
              <a:t>Nel valutare la conformità ai criteri devono essere riconosciute</a:t>
            </a:r>
            <a:r>
              <a:rPr lang="en-US" b="1" dirty="0">
                <a:solidFill>
                  <a:schemeClr val="tx2"/>
                </a:solidFill>
                <a:latin typeface="Aptos" panose="020B0004020202020204" pitchFamily="34" charset="0"/>
              </a:rPr>
              <a:t> qualifiche equivalenti</a:t>
            </a:r>
            <a:r>
              <a:rPr lang="en-US" dirty="0">
                <a:latin typeface="Aptos" panose="020B0004020202020204" pitchFamily="34" charset="0"/>
              </a:rPr>
              <a:t>.</a:t>
            </a:r>
            <a:endParaRPr lang="de-DE" dirty="0">
              <a:latin typeface="Aptos" panose="020B0004020202020204" pitchFamily="34" charset="0"/>
            </a:endParaRPr>
          </a:p>
        </p:txBody>
      </p:sp>
    </p:spTree>
    <p:extLst>
      <p:ext uri="{BB962C8B-B14F-4D97-AF65-F5344CB8AC3E}">
        <p14:creationId xmlns:p14="http://schemas.microsoft.com/office/powerpoint/2010/main" val="28895970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94359" y="330249"/>
            <a:ext cx="7746752" cy="1593507"/>
          </a:xfrm>
        </p:spPr>
        <p:txBody>
          <a:bodyPr/>
          <a:lstStyle/>
          <a:p>
            <a:r>
              <a:rPr lang="de-DE" dirty="0" err="1">
                <a:latin typeface="Aptos Serif" panose="02020604070405020304" pitchFamily="18" charset="0"/>
                <a:cs typeface="Aptos Serif" panose="02020604070405020304" pitchFamily="18" charset="0"/>
              </a:rPr>
              <a:t>Direttive UE sugli appalti pubblici</a:t>
            </a:r>
            <a:r>
              <a:rPr lang="de-DE" dirty="0">
                <a:latin typeface="Aptos Serif" panose="02020604070405020304" pitchFamily="18" charset="0"/>
                <a:cs typeface="Aptos Serif" panose="02020604070405020304" pitchFamily="18" charset="0"/>
              </a:rPr>
              <a:t> 2014 – Condizioni quadro importanti</a:t>
            </a:r>
          </a:p>
        </p:txBody>
      </p:sp>
      <p:sp>
        <p:nvSpPr>
          <p:cNvPr id="5" name="Rectangle 2">
            <a:extLst>
              <a:ext uri="{FF2B5EF4-FFF2-40B4-BE49-F238E27FC236}">
                <a16:creationId xmlns:a16="http://schemas.microsoft.com/office/drawing/2014/main" id="{A3BFD27E-4EC3-1F0F-8D23-8B6113819261}"/>
              </a:ext>
            </a:extLst>
          </p:cNvPr>
          <p:cNvSpPr>
            <a:spLocks noGrp="1" noChangeArrowheads="1"/>
          </p:cNvSpPr>
          <p:nvPr>
            <p:ph type="body" idx="1"/>
          </p:nvPr>
        </p:nvSpPr>
        <p:spPr bwMode="auto">
          <a:xfrm>
            <a:off x="594359" y="2135629"/>
            <a:ext cx="10942111" cy="40010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271463" indent="-271463">
              <a:spcAft>
                <a:spcPts val="600"/>
              </a:spcAft>
              <a:buFont typeface="Arial" pitchFamily="34" charset="0"/>
              <a:buChar char="•"/>
            </a:pPr>
            <a:r>
              <a:rPr lang="en-IE" sz="2000" b="0" dirty="0">
                <a:solidFill>
                  <a:srgbClr val="3F3F3F"/>
                </a:solidFill>
                <a:latin typeface="Aptos" panose="020B0004020202020204" pitchFamily="34" charset="0"/>
              </a:rPr>
              <a:t>Capacità di definire </a:t>
            </a:r>
            <a:r>
              <a:rPr lang="en-IE" sz="2000" b="0" dirty="0">
                <a:solidFill>
                  <a:schemeClr val="tx2"/>
                </a:solidFill>
                <a:latin typeface="Aptos" panose="020B0004020202020204" pitchFamily="34" charset="0"/>
              </a:rPr>
              <a:t>processi e metodi </a:t>
            </a:r>
            <a:r>
              <a:rPr lang="en-IE" sz="2000" b="0" dirty="0">
                <a:solidFill>
                  <a:srgbClr val="3F3F3F"/>
                </a:solidFill>
                <a:latin typeface="Aptos" panose="020B0004020202020204" pitchFamily="34" charset="0"/>
              </a:rPr>
              <a:t>di produzione</a:t>
            </a:r>
          </a:p>
          <a:p>
            <a:pPr marL="271463" indent="-271463">
              <a:spcAft>
                <a:spcPts val="600"/>
              </a:spcAft>
              <a:buFont typeface="Arial" pitchFamily="34" charset="0"/>
              <a:buChar char="•"/>
            </a:pPr>
            <a:r>
              <a:rPr lang="en-IE" sz="2000" b="0" dirty="0">
                <a:solidFill>
                  <a:srgbClr val="3F3F3F"/>
                </a:solidFill>
                <a:latin typeface="Aptos" panose="020B0004020202020204" pitchFamily="34" charset="0"/>
              </a:rPr>
              <a:t>Rispetto delle </a:t>
            </a:r>
            <a:r>
              <a:rPr lang="en-IE" sz="2000" b="0" dirty="0">
                <a:solidFill>
                  <a:schemeClr val="tx2"/>
                </a:solidFill>
                <a:latin typeface="Aptos" panose="020B0004020202020204" pitchFamily="34" charset="0"/>
              </a:rPr>
              <a:t>norme fondamentali del lavoro dell'ILO </a:t>
            </a:r>
            <a:r>
              <a:rPr lang="en-IE" sz="2000" b="0" dirty="0">
                <a:solidFill>
                  <a:srgbClr val="3F3F3F"/>
                </a:solidFill>
                <a:latin typeface="Aptos" panose="020B0004020202020204" pitchFamily="34" charset="0"/>
              </a:rPr>
              <a:t>e dei principi del </a:t>
            </a:r>
            <a:r>
              <a:rPr lang="en-IE" sz="2000" b="0" dirty="0">
                <a:solidFill>
                  <a:schemeClr val="tx2"/>
                </a:solidFill>
                <a:latin typeface="Aptos" panose="020B0004020202020204" pitchFamily="34" charset="0"/>
              </a:rPr>
              <a:t>commercio equo</a:t>
            </a:r>
          </a:p>
          <a:p>
            <a:pPr marL="271463" indent="-271463">
              <a:spcAft>
                <a:spcPts val="600"/>
              </a:spcAft>
              <a:buFont typeface="Arial" pitchFamily="34" charset="0"/>
              <a:buChar char="•"/>
            </a:pPr>
            <a:r>
              <a:rPr lang="en-IE" sz="2000" b="0" dirty="0" err="1">
                <a:solidFill>
                  <a:schemeClr val="tx1"/>
                </a:solidFill>
                <a:latin typeface="Aptos" panose="020B0004020202020204" pitchFamily="34" charset="0"/>
              </a:rPr>
              <a:t>Utilizzo</a:t>
            </a:r>
            <a:r>
              <a:rPr lang="en-IE" sz="2000" b="0" dirty="0">
                <a:solidFill>
                  <a:schemeClr val="tx1"/>
                </a:solidFill>
                <a:latin typeface="Aptos" panose="020B0004020202020204" pitchFamily="34" charset="0"/>
              </a:rPr>
              <a:t> esteso dei </a:t>
            </a:r>
            <a:r>
              <a:rPr lang="en-IE" sz="2000" b="0" dirty="0">
                <a:solidFill>
                  <a:schemeClr val="tx2"/>
                </a:solidFill>
                <a:latin typeface="Aptos" panose="020B0004020202020204" pitchFamily="34" charset="0"/>
              </a:rPr>
              <a:t>sistemi di gestione ambientale</a:t>
            </a:r>
          </a:p>
          <a:p>
            <a:pPr marL="271463" indent="-271463">
              <a:spcAft>
                <a:spcPts val="600"/>
              </a:spcAft>
              <a:buFont typeface="Arial" pitchFamily="34" charset="0"/>
              <a:buChar char="•"/>
            </a:pPr>
            <a:r>
              <a:rPr lang="en-IE" sz="2000" b="0" dirty="0" err="1">
                <a:solidFill>
                  <a:schemeClr val="tx1"/>
                </a:solidFill>
                <a:latin typeface="Aptos" panose="020B0004020202020204" pitchFamily="34" charset="0"/>
              </a:rPr>
              <a:t>Utilizzo</a:t>
            </a:r>
            <a:r>
              <a:rPr lang="en-IE" sz="2000" b="0" dirty="0">
                <a:solidFill>
                  <a:schemeClr val="tx1"/>
                </a:solidFill>
                <a:latin typeface="Aptos" panose="020B0004020202020204" pitchFamily="34" charset="0"/>
              </a:rPr>
              <a:t> </a:t>
            </a:r>
            <a:r>
              <a:rPr lang="en-IE" sz="2000" b="0" dirty="0" err="1">
                <a:solidFill>
                  <a:schemeClr val="tx1"/>
                </a:solidFill>
                <a:latin typeface="Aptos" panose="020B0004020202020204" pitchFamily="34" charset="0"/>
              </a:rPr>
              <a:t>esteso</a:t>
            </a:r>
            <a:r>
              <a:rPr lang="en-IE" sz="2000" b="0" dirty="0">
                <a:solidFill>
                  <a:schemeClr val="tx1"/>
                </a:solidFill>
                <a:latin typeface="Aptos" panose="020B0004020202020204" pitchFamily="34" charset="0"/>
              </a:rPr>
              <a:t> dei </a:t>
            </a:r>
            <a:r>
              <a:rPr lang="en-IE" sz="2000" b="0" dirty="0">
                <a:solidFill>
                  <a:schemeClr val="tx2"/>
                </a:solidFill>
                <a:latin typeface="Aptos" panose="020B0004020202020204" pitchFamily="34" charset="0"/>
              </a:rPr>
              <a:t>marchi di qualità ecologica </a:t>
            </a:r>
            <a:r>
              <a:rPr lang="en-IE" sz="2000" b="0" dirty="0">
                <a:solidFill>
                  <a:schemeClr val="tx1"/>
                </a:solidFill>
                <a:latin typeface="Aptos" panose="020B0004020202020204" pitchFamily="34" charset="0"/>
              </a:rPr>
              <a:t>per le specifiche e la conformità alle normative</a:t>
            </a:r>
          </a:p>
          <a:p>
            <a:pPr marL="271463" indent="-271463">
              <a:spcAft>
                <a:spcPts val="600"/>
              </a:spcAft>
              <a:buFont typeface="Arial" pitchFamily="34" charset="0"/>
              <a:buChar char="•"/>
            </a:pPr>
            <a:r>
              <a:rPr lang="en-IE" sz="2000" b="0" dirty="0">
                <a:solidFill>
                  <a:schemeClr val="tx1"/>
                </a:solidFill>
                <a:latin typeface="Aptos" panose="020B0004020202020204" pitchFamily="34" charset="0"/>
              </a:rPr>
              <a:t>Considerazione dei </a:t>
            </a:r>
            <a:r>
              <a:rPr lang="en-IE" sz="2000" b="0" dirty="0">
                <a:solidFill>
                  <a:schemeClr val="tx2"/>
                </a:solidFill>
                <a:latin typeface="Aptos" panose="020B0004020202020204" pitchFamily="34" charset="0"/>
              </a:rPr>
              <a:t>costi del ciclo di vita</a:t>
            </a:r>
          </a:p>
          <a:p>
            <a:pPr marL="271463" indent="-271463">
              <a:spcAft>
                <a:spcPts val="600"/>
              </a:spcAft>
              <a:buFont typeface="Arial" pitchFamily="34" charset="0"/>
              <a:buChar char="•"/>
            </a:pPr>
            <a:r>
              <a:rPr lang="en-IE" sz="2000" b="0" dirty="0">
                <a:solidFill>
                  <a:schemeClr val="tx1"/>
                </a:solidFill>
                <a:latin typeface="Aptos" panose="020B0004020202020204" pitchFamily="34" charset="0"/>
              </a:rPr>
              <a:t>Possibilità di rifiutare offerte che non rispettano</a:t>
            </a:r>
            <a:r>
              <a:rPr lang="en-IE" sz="2000" b="0" dirty="0">
                <a:solidFill>
                  <a:schemeClr val="tx2"/>
                </a:solidFill>
                <a:latin typeface="Aptos" panose="020B0004020202020204" pitchFamily="34" charset="0"/>
              </a:rPr>
              <a:t> gli impegni ambientali e sociali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de-DE" altLang="de-DE" sz="1800" b="0" i="0" u="none" strike="noStrike" cap="none" normalizeH="0" baseline="0" dirty="0">
              <a:ln>
                <a:noFill/>
              </a:ln>
              <a:solidFill>
                <a:schemeClr val="tx1"/>
              </a:solidFill>
              <a:effectLst/>
              <a:latin typeface="Aptos" panose="020B0004020202020204" pitchFamily="34" charset="0"/>
            </a:endParaRPr>
          </a:p>
        </p:txBody>
      </p:sp>
    </p:spTree>
    <p:extLst>
      <p:ext uri="{BB962C8B-B14F-4D97-AF65-F5344CB8AC3E}">
        <p14:creationId xmlns:p14="http://schemas.microsoft.com/office/powerpoint/2010/main" val="25601453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95DBFD-FDF2-A109-C984-4B641E5FB009}"/>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21B417DA-D218-0CC6-3242-09C2CEF34005}"/>
              </a:ext>
            </a:extLst>
          </p:cNvPr>
          <p:cNvSpPr>
            <a:spLocks noGrp="1"/>
          </p:cNvSpPr>
          <p:nvPr>
            <p:ph type="title"/>
          </p:nvPr>
        </p:nvSpPr>
        <p:spPr>
          <a:xfrm>
            <a:off x="594360" y="189572"/>
            <a:ext cx="7746752" cy="1593507"/>
          </a:xfrm>
        </p:spPr>
        <p:txBody>
          <a:bodyPr/>
          <a:lstStyle/>
          <a:p>
            <a:r>
              <a:rPr lang="de-DE" dirty="0" err="1">
                <a:latin typeface="Aptos Serif" panose="02020604070405020304" pitchFamily="18" charset="0"/>
                <a:cs typeface="Aptos Serif" panose="02020604070405020304" pitchFamily="18" charset="0"/>
              </a:rPr>
              <a:t>Linee guida per gli appalti </a:t>
            </a:r>
            <a:r>
              <a:rPr lang="de-DE" dirty="0">
                <a:latin typeface="Aptos Serif" panose="02020604070405020304" pitchFamily="18" charset="0"/>
                <a:cs typeface="Aptos Serif" panose="02020604070405020304" pitchFamily="18" charset="0"/>
              </a:rPr>
              <a:t>– </a:t>
            </a:r>
            <a:r>
              <a:rPr lang="de-DE" dirty="0" err="1">
                <a:latin typeface="Aptos Serif" panose="02020604070405020304" pitchFamily="18" charset="0"/>
                <a:cs typeface="Aptos Serif" panose="02020604070405020304" pitchFamily="18" charset="0"/>
              </a:rPr>
              <a:t>Specifiche</a:t>
            </a:r>
            <a:r>
              <a:rPr lang="de-DE" dirty="0">
                <a:latin typeface="Aptos Serif" panose="02020604070405020304" pitchFamily="18" charset="0"/>
                <a:cs typeface="Aptos Serif" panose="02020604070405020304" pitchFamily="18" charset="0"/>
              </a:rPr>
              <a:t> tecniche</a:t>
            </a:r>
          </a:p>
        </p:txBody>
      </p:sp>
      <p:sp>
        <p:nvSpPr>
          <p:cNvPr id="5" name="Rectangle 2">
            <a:extLst>
              <a:ext uri="{FF2B5EF4-FFF2-40B4-BE49-F238E27FC236}">
                <a16:creationId xmlns:a16="http://schemas.microsoft.com/office/drawing/2014/main" id="{DCC8313B-EA37-C842-597B-33CF8298C301}"/>
              </a:ext>
            </a:extLst>
          </p:cNvPr>
          <p:cNvSpPr>
            <a:spLocks noGrp="1" noChangeArrowheads="1"/>
          </p:cNvSpPr>
          <p:nvPr>
            <p:ph type="body" idx="1"/>
          </p:nvPr>
        </p:nvSpPr>
        <p:spPr bwMode="auto">
          <a:xfrm>
            <a:off x="594359" y="2303133"/>
            <a:ext cx="10716643" cy="43499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271463" indent="-271463">
              <a:spcAft>
                <a:spcPts val="600"/>
              </a:spcAft>
              <a:buFont typeface="Arial" pitchFamily="34" charset="0"/>
              <a:buChar char="•"/>
            </a:pPr>
            <a:r>
              <a:rPr lang="en-US" sz="2000" b="0" dirty="0">
                <a:solidFill>
                  <a:srgbClr val="3F3F3F"/>
                </a:solidFill>
                <a:latin typeface="Aptos" panose="020B0004020202020204" pitchFamily="34" charset="0"/>
              </a:rPr>
              <a:t>Le specifiche tecniche si riferiscono a una descrizione dettagliata dei requisiti e delle caratteristiche che un prodotto o un servizio deve soddisfare per rispondere alle esigenze dell'amministrazione aggiudicatrice.</a:t>
            </a:r>
          </a:p>
          <a:p>
            <a:pPr marL="271463" indent="-271463">
              <a:spcAft>
                <a:spcPts val="600"/>
              </a:spcAft>
              <a:buFont typeface="Arial" pitchFamily="34" charset="0"/>
              <a:buChar char="•"/>
            </a:pPr>
            <a:r>
              <a:rPr lang="en-US" sz="2000" b="0" dirty="0">
                <a:solidFill>
                  <a:srgbClr val="3F3F3F"/>
                </a:solidFill>
                <a:latin typeface="Aptos" panose="020B0004020202020204" pitchFamily="34" charset="0"/>
              </a:rPr>
              <a:t>Si tratta di requisiti minimi che tutte le offerte devono soddisfare, ad esempio "I prodotti devono provenire da agricoltura biologica".</a:t>
            </a:r>
          </a:p>
          <a:p>
            <a:pPr marL="271463" indent="-271463">
              <a:spcAft>
                <a:spcPts val="600"/>
              </a:spcAft>
              <a:buFont typeface="Arial" pitchFamily="34" charset="0"/>
              <a:buChar char="•"/>
            </a:pPr>
            <a:r>
              <a:rPr lang="en-US" sz="2000" b="0" dirty="0">
                <a:solidFill>
                  <a:srgbClr val="3F3F3F"/>
                </a:solidFill>
                <a:latin typeface="Aptos" panose="020B0004020202020204" pitchFamily="34" charset="0"/>
              </a:rPr>
              <a:t>Le offerte che non soddisfano le specifiche tecniche devono essere respinte.</a:t>
            </a:r>
          </a:p>
          <a:p>
            <a:pPr marL="271463" indent="-271463">
              <a:spcAft>
                <a:spcPts val="600"/>
              </a:spcAft>
              <a:buFont typeface="Arial" pitchFamily="34" charset="0"/>
              <a:buChar char="•"/>
            </a:pPr>
            <a:r>
              <a:rPr lang="en-US" sz="2000" b="0" dirty="0">
                <a:solidFill>
                  <a:srgbClr val="3F3F3F"/>
                </a:solidFill>
                <a:latin typeface="Aptos" panose="020B0004020202020204" pitchFamily="34" charset="0"/>
              </a:rPr>
              <a:t>Possono essere formulate in vari modi, tra cui specifiche relative alle prestazioni, costruttive o funzionali. </a:t>
            </a:r>
          </a:p>
          <a:p>
            <a:pPr marL="271463" indent="-271463">
              <a:spcAft>
                <a:spcPts val="600"/>
              </a:spcAft>
              <a:buFont typeface="Arial" pitchFamily="34" charset="0"/>
              <a:buChar char="•"/>
            </a:pPr>
            <a:r>
              <a:rPr lang="en-US" sz="2000" b="0" dirty="0">
                <a:solidFill>
                  <a:srgbClr val="3F3F3F"/>
                </a:solidFill>
                <a:latin typeface="Aptos" panose="020B0004020202020204" pitchFamily="34" charset="0"/>
              </a:rPr>
              <a:t>Le specifiche possono riferirsi a qualsiasi fase del ciclo di vita, ad esempio ai metodi di produzione.</a:t>
            </a:r>
          </a:p>
        </p:txBody>
      </p:sp>
    </p:spTree>
    <p:extLst>
      <p:ext uri="{BB962C8B-B14F-4D97-AF65-F5344CB8AC3E}">
        <p14:creationId xmlns:p14="http://schemas.microsoft.com/office/powerpoint/2010/main" val="7635457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ADC487-41B2-0B82-E51C-566F3D003612}"/>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8336677A-15FE-ACE9-D31B-E1B3886D7A3A}"/>
              </a:ext>
            </a:extLst>
          </p:cNvPr>
          <p:cNvSpPr>
            <a:spLocks noGrp="1"/>
          </p:cNvSpPr>
          <p:nvPr>
            <p:ph type="title"/>
          </p:nvPr>
        </p:nvSpPr>
        <p:spPr>
          <a:xfrm>
            <a:off x="594360" y="189572"/>
            <a:ext cx="7746752" cy="1593507"/>
          </a:xfrm>
        </p:spPr>
        <p:txBody>
          <a:bodyPr/>
          <a:lstStyle/>
          <a:p>
            <a:r>
              <a:rPr lang="de-DE" dirty="0" err="1">
                <a:latin typeface="Aptos Serif" panose="02020604070405020304" pitchFamily="18" charset="0"/>
                <a:cs typeface="Aptos Serif" panose="02020604070405020304" pitchFamily="18" charset="0"/>
              </a:rPr>
              <a:t>Linee guida per gli appalti </a:t>
            </a:r>
            <a:r>
              <a:rPr lang="de-DE" dirty="0">
                <a:latin typeface="Aptos Serif" panose="02020604070405020304" pitchFamily="18" charset="0"/>
                <a:cs typeface="Aptos Serif" panose="02020604070405020304" pitchFamily="18" charset="0"/>
              </a:rPr>
              <a:t>– </a:t>
            </a:r>
            <a:r>
              <a:rPr lang="de-DE" dirty="0" err="1">
                <a:latin typeface="Aptos Serif" panose="02020604070405020304" pitchFamily="18" charset="0"/>
                <a:cs typeface="Aptos Serif" panose="02020604070405020304" pitchFamily="18" charset="0"/>
              </a:rPr>
              <a:t>Selezione </a:t>
            </a:r>
            <a:r>
              <a:rPr lang="de-DE" dirty="0">
                <a:latin typeface="Aptos Serif" panose="02020604070405020304" pitchFamily="18" charset="0"/>
                <a:cs typeface="Aptos Serif" panose="02020604070405020304" pitchFamily="18" charset="0"/>
              </a:rPr>
              <a:t>ed </a:t>
            </a:r>
            <a:r>
              <a:rPr lang="de-DE" dirty="0" err="1">
                <a:latin typeface="Aptos Serif" panose="02020604070405020304" pitchFamily="18" charset="0"/>
                <a:cs typeface="Aptos Serif" panose="02020604070405020304" pitchFamily="18" charset="0"/>
              </a:rPr>
              <a:t>esclusione</a:t>
            </a:r>
            <a:endParaRPr lang="de-DE" dirty="0">
              <a:latin typeface="Aptos Serif" panose="02020604070405020304" pitchFamily="18" charset="0"/>
              <a:cs typeface="Aptos Serif" panose="02020604070405020304" pitchFamily="18" charset="0"/>
            </a:endParaRPr>
          </a:p>
        </p:txBody>
      </p:sp>
      <p:sp>
        <p:nvSpPr>
          <p:cNvPr id="5" name="Rectangle 2">
            <a:extLst>
              <a:ext uri="{FF2B5EF4-FFF2-40B4-BE49-F238E27FC236}">
                <a16:creationId xmlns:a16="http://schemas.microsoft.com/office/drawing/2014/main" id="{4D0B7A14-9559-2006-7A1F-18E13BF1B0FC}"/>
              </a:ext>
            </a:extLst>
          </p:cNvPr>
          <p:cNvSpPr>
            <a:spLocks noGrp="1" noChangeArrowheads="1"/>
          </p:cNvSpPr>
          <p:nvPr>
            <p:ph type="body" idx="1"/>
          </p:nvPr>
        </p:nvSpPr>
        <p:spPr bwMode="auto">
          <a:xfrm>
            <a:off x="594359" y="2517463"/>
            <a:ext cx="10704117" cy="32521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271463" indent="-271463">
              <a:spcAft>
                <a:spcPts val="600"/>
              </a:spcAft>
              <a:buFont typeface="Arial" pitchFamily="34" charset="0"/>
              <a:buChar char="•"/>
            </a:pPr>
            <a:r>
              <a:rPr lang="en-US" sz="2000" b="0" dirty="0">
                <a:solidFill>
                  <a:srgbClr val="3F3F3F"/>
                </a:solidFill>
                <a:latin typeface="Aptos" panose="020B0004020202020204" pitchFamily="34" charset="0"/>
              </a:rPr>
              <a:t>I motivi di esclusione dei </a:t>
            </a:r>
            <a:r>
              <a:rPr lang="en-US" sz="2000" b="0" dirty="0" err="1">
                <a:solidFill>
                  <a:srgbClr val="3F3F3F"/>
                </a:solidFill>
                <a:latin typeface="Aptos" panose="020B0004020202020204" pitchFamily="34" charset="0"/>
              </a:rPr>
              <a:t>candidati</a:t>
            </a:r>
            <a:r>
              <a:rPr lang="en-US" sz="2000" b="0" dirty="0">
                <a:solidFill>
                  <a:srgbClr val="3F3F3F"/>
                </a:solidFill>
                <a:latin typeface="Aptos" panose="020B0004020202020204" pitchFamily="34" charset="0"/>
              </a:rPr>
              <a:t> </a:t>
            </a:r>
            <a:r>
              <a:rPr lang="en-US" sz="2000" b="0" dirty="0" err="1">
                <a:solidFill>
                  <a:srgbClr val="3F3F3F"/>
                </a:solidFill>
                <a:latin typeface="Aptos" panose="020B0004020202020204" pitchFamily="34" charset="0"/>
              </a:rPr>
              <a:t>dipendono</a:t>
            </a:r>
            <a:r>
              <a:rPr lang="en-US" sz="2000" b="0" dirty="0">
                <a:solidFill>
                  <a:srgbClr val="3F3F3F"/>
                </a:solidFill>
                <a:latin typeface="Aptos" panose="020B0004020202020204" pitchFamily="34" charset="0"/>
              </a:rPr>
              <a:t> da gravi violazioni o problemi verificatisi in passato, quali violazioni della legge o mancato pagamento delle imposte o dei contributi previdenziali.</a:t>
            </a:r>
          </a:p>
          <a:p>
            <a:pPr marL="271463" indent="-271463">
              <a:spcAft>
                <a:spcPts val="600"/>
              </a:spcAft>
              <a:buFont typeface="Arial" pitchFamily="34" charset="0"/>
              <a:buChar char="•"/>
            </a:pPr>
            <a:r>
              <a:rPr lang="en-US" sz="2000" b="0" dirty="0">
                <a:solidFill>
                  <a:srgbClr val="3F3F3F"/>
                </a:solidFill>
                <a:latin typeface="Aptos" panose="020B0004020202020204" pitchFamily="34" charset="0"/>
              </a:rPr>
              <a:t>Possono riferirsi, ad esempio, al mancato rispetto delle leggi ambientali vigenti.</a:t>
            </a:r>
          </a:p>
          <a:p>
            <a:pPr marL="271463" indent="-271463">
              <a:spcAft>
                <a:spcPts val="600"/>
              </a:spcAft>
              <a:buFont typeface="Arial" pitchFamily="34" charset="0"/>
              <a:buChar char="•"/>
            </a:pPr>
            <a:r>
              <a:rPr lang="en-US" sz="2000" b="0" dirty="0">
                <a:solidFill>
                  <a:srgbClr val="3F3F3F"/>
                </a:solidFill>
                <a:latin typeface="Aptos" panose="020B0004020202020204" pitchFamily="34" charset="0"/>
              </a:rPr>
              <a:t>I criteri di selezione consentono di determinare quali aziende dispongono delle capacità tecniche e professionali necessarie per l'esecuzione di un appalto</a:t>
            </a:r>
          </a:p>
          <a:p>
            <a:pPr marL="271463" indent="-271463">
              <a:spcAft>
                <a:spcPts val="600"/>
              </a:spcAft>
              <a:buFont typeface="Arial" pitchFamily="34" charset="0"/>
              <a:buChar char="•"/>
            </a:pPr>
            <a:r>
              <a:rPr lang="en-US" sz="2000" b="0" dirty="0">
                <a:solidFill>
                  <a:srgbClr val="3F3F3F"/>
                </a:solidFill>
                <a:latin typeface="Aptos" panose="020B0004020202020204" pitchFamily="34" charset="0"/>
              </a:rPr>
              <a:t>L'esclusione e la selezione devono essere proporzionate e basate su criteri prestabiliti</a:t>
            </a:r>
          </a:p>
        </p:txBody>
      </p:sp>
    </p:spTree>
    <p:extLst>
      <p:ext uri="{BB962C8B-B14F-4D97-AF65-F5344CB8AC3E}">
        <p14:creationId xmlns:p14="http://schemas.microsoft.com/office/powerpoint/2010/main" val="21780354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6236EF-BE5B-EC79-BC2C-625499E90E3F}"/>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87A4AD54-1880-8DA8-A385-3BD624447A0E}"/>
              </a:ext>
            </a:extLst>
          </p:cNvPr>
          <p:cNvSpPr>
            <a:spLocks noGrp="1"/>
          </p:cNvSpPr>
          <p:nvPr>
            <p:ph type="title"/>
          </p:nvPr>
        </p:nvSpPr>
        <p:spPr>
          <a:xfrm>
            <a:off x="594360" y="189572"/>
            <a:ext cx="7746752" cy="1593507"/>
          </a:xfrm>
        </p:spPr>
        <p:txBody>
          <a:bodyPr/>
          <a:lstStyle/>
          <a:p>
            <a:r>
              <a:rPr lang="de-DE" dirty="0" err="1">
                <a:latin typeface="Aptos Serif" panose="02020604070405020304" pitchFamily="18" charset="0"/>
                <a:cs typeface="Aptos Serif" panose="02020604070405020304" pitchFamily="18" charset="0"/>
              </a:rPr>
              <a:t>Linee guida per gli appalti – Criteri di aggiudicazione</a:t>
            </a:r>
            <a:endParaRPr lang="de-DE" dirty="0">
              <a:latin typeface="Aptos Serif" panose="02020604070405020304" pitchFamily="18" charset="0"/>
              <a:cs typeface="Aptos Serif" panose="02020604070405020304" pitchFamily="18" charset="0"/>
            </a:endParaRPr>
          </a:p>
        </p:txBody>
      </p:sp>
      <p:sp>
        <p:nvSpPr>
          <p:cNvPr id="5" name="Rectangle 2">
            <a:extLst>
              <a:ext uri="{FF2B5EF4-FFF2-40B4-BE49-F238E27FC236}">
                <a16:creationId xmlns:a16="http://schemas.microsoft.com/office/drawing/2014/main" id="{81299783-3066-D4A8-2BB0-CDBE668EC792}"/>
              </a:ext>
            </a:extLst>
          </p:cNvPr>
          <p:cNvSpPr>
            <a:spLocks noGrp="1" noChangeArrowheads="1"/>
          </p:cNvSpPr>
          <p:nvPr>
            <p:ph type="body" idx="1"/>
          </p:nvPr>
        </p:nvSpPr>
        <p:spPr bwMode="auto">
          <a:xfrm>
            <a:off x="594359" y="2696999"/>
            <a:ext cx="10854429" cy="289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271463" indent="-271463">
              <a:spcAft>
                <a:spcPts val="600"/>
              </a:spcAft>
              <a:buFont typeface="Arial" pitchFamily="34" charset="0"/>
              <a:buChar char="•"/>
            </a:pPr>
            <a:r>
              <a:rPr lang="en-US" sz="2000" b="0" dirty="0">
                <a:solidFill>
                  <a:srgbClr val="3F3F3F"/>
                </a:solidFill>
                <a:latin typeface="Aptos" panose="020B0004020202020204" pitchFamily="34" charset="0"/>
              </a:rPr>
              <a:t>Gli appalti vengono aggiudicati sulla base dell'offerta economicamente più vantaggiosa (MEAT).</a:t>
            </a:r>
          </a:p>
          <a:p>
            <a:pPr marL="271463" indent="-271463">
              <a:spcAft>
                <a:spcPts val="600"/>
              </a:spcAft>
              <a:buFont typeface="Arial" pitchFamily="34" charset="0"/>
              <a:buChar char="•"/>
            </a:pPr>
            <a:r>
              <a:rPr lang="en-US" sz="2000" b="0" dirty="0">
                <a:solidFill>
                  <a:srgbClr val="3F3F3F"/>
                </a:solidFill>
                <a:latin typeface="Aptos" panose="020B0004020202020204" pitchFamily="34" charset="0"/>
              </a:rPr>
              <a:t>Ciò consente all'amministrazione aggiudicatrice di stabilire una combinazione di criteri di costo e di qualità, comprese le caratteristiche ambientali, purché siano attinenti all'oggetto dell'appalto.</a:t>
            </a:r>
          </a:p>
          <a:p>
            <a:pPr marL="271463" indent="-271463">
              <a:spcAft>
                <a:spcPts val="600"/>
              </a:spcAft>
              <a:buFont typeface="Arial" pitchFamily="34" charset="0"/>
              <a:buChar char="•"/>
            </a:pPr>
            <a:r>
              <a:rPr lang="en-US" sz="2000" b="0" dirty="0">
                <a:solidFill>
                  <a:srgbClr val="3F3F3F"/>
                </a:solidFill>
                <a:latin typeface="Aptos" panose="020B0004020202020204" pitchFamily="34" charset="0"/>
              </a:rPr>
              <a:t>È possibile applicare un calcolo dei costi del ciclo di vita (LCC), compresi i costi attribuibili agli effetti ambientali esterni (ad esempio le emissioni di gas serra).</a:t>
            </a:r>
          </a:p>
        </p:txBody>
      </p:sp>
    </p:spTree>
    <p:extLst>
      <p:ext uri="{BB962C8B-B14F-4D97-AF65-F5344CB8AC3E}">
        <p14:creationId xmlns:p14="http://schemas.microsoft.com/office/powerpoint/2010/main" val="9290517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8F4134-10E2-AE40-9FEF-F4544A3DA1A6}"/>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148B3C67-08CD-B234-9AA8-1058D2D60CBA}"/>
              </a:ext>
            </a:extLst>
          </p:cNvPr>
          <p:cNvSpPr>
            <a:spLocks noGrp="1"/>
          </p:cNvSpPr>
          <p:nvPr>
            <p:ph type="title"/>
          </p:nvPr>
        </p:nvSpPr>
        <p:spPr>
          <a:xfrm>
            <a:off x="594359" y="189572"/>
            <a:ext cx="8683455" cy="1593507"/>
          </a:xfrm>
        </p:spPr>
        <p:txBody>
          <a:bodyPr/>
          <a:lstStyle/>
          <a:p>
            <a:r>
              <a:rPr lang="de-DE" dirty="0" err="1">
                <a:latin typeface="Aptos Serif" panose="02020604070405020304" pitchFamily="18" charset="0"/>
                <a:cs typeface="Aptos Serif" panose="02020604070405020304" pitchFamily="18" charset="0"/>
              </a:rPr>
              <a:t>Linee</a:t>
            </a:r>
            <a:r>
              <a:rPr lang="de-DE" dirty="0">
                <a:latin typeface="Aptos Serif" panose="02020604070405020304" pitchFamily="18" charset="0"/>
                <a:cs typeface="Aptos Serif" panose="02020604070405020304" pitchFamily="18" charset="0"/>
              </a:rPr>
              <a:t> </a:t>
            </a:r>
            <a:r>
              <a:rPr lang="de-DE" dirty="0" err="1">
                <a:latin typeface="Aptos Serif" panose="02020604070405020304" pitchFamily="18" charset="0"/>
                <a:cs typeface="Aptos Serif" panose="02020604070405020304" pitchFamily="18" charset="0"/>
              </a:rPr>
              <a:t>guida</a:t>
            </a:r>
            <a:r>
              <a:rPr lang="de-DE" dirty="0">
                <a:latin typeface="Aptos Serif" panose="02020604070405020304" pitchFamily="18" charset="0"/>
                <a:cs typeface="Aptos Serif" panose="02020604070405020304" pitchFamily="18" charset="0"/>
              </a:rPr>
              <a:t> per </a:t>
            </a:r>
            <a:r>
              <a:rPr lang="de-DE" dirty="0" err="1">
                <a:latin typeface="Aptos Serif" panose="02020604070405020304" pitchFamily="18" charset="0"/>
                <a:cs typeface="Aptos Serif" panose="02020604070405020304" pitchFamily="18" charset="0"/>
              </a:rPr>
              <a:t>gli</a:t>
            </a:r>
            <a:r>
              <a:rPr lang="de-DE" dirty="0">
                <a:latin typeface="Aptos Serif" panose="02020604070405020304" pitchFamily="18" charset="0"/>
                <a:cs typeface="Aptos Serif" panose="02020604070405020304" pitchFamily="18" charset="0"/>
              </a:rPr>
              <a:t> </a:t>
            </a:r>
            <a:r>
              <a:rPr lang="de-DE" dirty="0" err="1">
                <a:latin typeface="Aptos Serif" panose="02020604070405020304" pitchFamily="18" charset="0"/>
                <a:cs typeface="Aptos Serif" panose="02020604070405020304" pitchFamily="18" charset="0"/>
              </a:rPr>
              <a:t>appalti</a:t>
            </a:r>
            <a:r>
              <a:rPr lang="de-DE" dirty="0">
                <a:latin typeface="Aptos Serif" panose="02020604070405020304" pitchFamily="18" charset="0"/>
                <a:cs typeface="Aptos Serif" panose="02020604070405020304" pitchFamily="18" charset="0"/>
              </a:rPr>
              <a:t> – </a:t>
            </a:r>
            <a:r>
              <a:rPr lang="de-DE" dirty="0" err="1">
                <a:latin typeface="Aptos Serif" panose="02020604070405020304" pitchFamily="18" charset="0"/>
                <a:cs typeface="Aptos Serif" panose="02020604070405020304" pitchFamily="18" charset="0"/>
              </a:rPr>
              <a:t>Condizioni</a:t>
            </a:r>
            <a:r>
              <a:rPr lang="de-DE" dirty="0">
                <a:latin typeface="Aptos Serif" panose="02020604070405020304" pitchFamily="18" charset="0"/>
                <a:cs typeface="Aptos Serif" panose="02020604070405020304" pitchFamily="18" charset="0"/>
              </a:rPr>
              <a:t> </a:t>
            </a:r>
            <a:r>
              <a:rPr lang="de-DE" dirty="0" err="1">
                <a:latin typeface="Aptos Serif" panose="02020604070405020304" pitchFamily="18" charset="0"/>
                <a:cs typeface="Aptos Serif" panose="02020604070405020304" pitchFamily="18" charset="0"/>
              </a:rPr>
              <a:t>contrattuali</a:t>
            </a:r>
            <a:endParaRPr lang="de-DE" dirty="0">
              <a:latin typeface="Aptos Serif" panose="02020604070405020304" pitchFamily="18" charset="0"/>
              <a:cs typeface="Aptos Serif" panose="02020604070405020304" pitchFamily="18" charset="0"/>
            </a:endParaRPr>
          </a:p>
        </p:txBody>
      </p:sp>
      <p:sp>
        <p:nvSpPr>
          <p:cNvPr id="5" name="Rectangle 2">
            <a:extLst>
              <a:ext uri="{FF2B5EF4-FFF2-40B4-BE49-F238E27FC236}">
                <a16:creationId xmlns:a16="http://schemas.microsoft.com/office/drawing/2014/main" id="{9E2EE4FC-DA10-838C-0CB4-1302E2495257}"/>
              </a:ext>
            </a:extLst>
          </p:cNvPr>
          <p:cNvSpPr>
            <a:spLocks noGrp="1" noChangeArrowheads="1"/>
          </p:cNvSpPr>
          <p:nvPr>
            <p:ph type="body" idx="1"/>
          </p:nvPr>
        </p:nvSpPr>
        <p:spPr bwMode="auto">
          <a:xfrm>
            <a:off x="594359" y="2584148"/>
            <a:ext cx="10892007" cy="31188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271463" indent="-271463">
              <a:spcAft>
                <a:spcPts val="600"/>
              </a:spcAft>
              <a:buFont typeface="Arial" pitchFamily="34" charset="0"/>
              <a:buChar char="•"/>
            </a:pPr>
            <a:r>
              <a:rPr lang="en-US" sz="2000" b="0" dirty="0">
                <a:solidFill>
                  <a:srgbClr val="3F3F3F"/>
                </a:solidFill>
                <a:latin typeface="Aptos" panose="020B0004020202020204" pitchFamily="34" charset="0"/>
              </a:rPr>
              <a:t>Le condizioni contrattuali possono includere aspetti relativi alla sostenibilità, ad esempio: </a:t>
            </a:r>
          </a:p>
          <a:p>
            <a:pPr marL="728663" lvl="1" indent="-271463">
              <a:spcAft>
                <a:spcPts val="600"/>
              </a:spcAft>
              <a:buFont typeface="Arial" pitchFamily="34" charset="0"/>
              <a:buChar char="•"/>
            </a:pPr>
            <a:r>
              <a:rPr lang="en-US" sz="1600" b="0" dirty="0">
                <a:solidFill>
                  <a:srgbClr val="3F3F3F"/>
                </a:solidFill>
                <a:latin typeface="Aptos" panose="020B0004020202020204" pitchFamily="34" charset="0"/>
              </a:rPr>
              <a:t>la specificazione che </a:t>
            </a:r>
            <a:r>
              <a:rPr lang="en-US" sz="1600" dirty="0">
                <a:latin typeface="Aptos" panose="020B0004020202020204" pitchFamily="34" charset="0"/>
              </a:rPr>
              <a:t>i prodotti utilizzati durante la durata del contratto devono essere stati fabbricati in conformità con le norme fondamentali del lavoro dell'ILO</a:t>
            </a:r>
          </a:p>
          <a:p>
            <a:pPr marL="728663" lvl="1" indent="-271463">
              <a:spcAft>
                <a:spcPts val="600"/>
              </a:spcAft>
              <a:buFont typeface="Arial" pitchFamily="34" charset="0"/>
              <a:buChar char="•"/>
            </a:pPr>
            <a:r>
              <a:rPr lang="en-US" sz="1600" b="0" dirty="0">
                <a:solidFill>
                  <a:srgbClr val="3F3F3F"/>
                </a:solidFill>
                <a:latin typeface="Aptos" panose="020B0004020202020204" pitchFamily="34" charset="0"/>
              </a:rPr>
              <a:t>Regolamentazione dell'imballaggio e della consegna dei prodotti</a:t>
            </a:r>
          </a:p>
          <a:p>
            <a:pPr marL="728663" lvl="1" indent="-271463">
              <a:spcAft>
                <a:spcPts val="600"/>
              </a:spcAft>
              <a:buFont typeface="Arial" pitchFamily="34" charset="0"/>
              <a:buChar char="•"/>
            </a:pPr>
            <a:r>
              <a:rPr lang="en-US" sz="1600" b="0" dirty="0">
                <a:solidFill>
                  <a:srgbClr val="3F3F3F"/>
                </a:solidFill>
                <a:latin typeface="Aptos" panose="020B0004020202020204" pitchFamily="34" charset="0"/>
              </a:rPr>
              <a:t>In un contratto di servizi (ad es. catering) deve essere specificato che </a:t>
            </a:r>
            <a:r>
              <a:rPr lang="en-US" sz="1600" dirty="0">
                <a:latin typeface="Aptos" panose="020B0004020202020204" pitchFamily="34" charset="0"/>
              </a:rPr>
              <a:t>alcuni dei prodotti provengono dal commercio equo e solidale e/o da coltivazioni biologiche</a:t>
            </a:r>
            <a:endParaRPr lang="en-US" sz="1600" b="0" dirty="0">
              <a:solidFill>
                <a:srgbClr val="3F3F3F"/>
              </a:solidFill>
              <a:latin typeface="Aptos" panose="020B0004020202020204" pitchFamily="34" charset="0"/>
            </a:endParaRPr>
          </a:p>
          <a:p>
            <a:pPr marL="271463" indent="-271463">
              <a:spcAft>
                <a:spcPts val="600"/>
              </a:spcAft>
              <a:buFont typeface="Arial" pitchFamily="34" charset="0"/>
              <a:buChar char="•"/>
            </a:pPr>
            <a:r>
              <a:rPr lang="en-US" sz="2000" b="0" dirty="0">
                <a:solidFill>
                  <a:srgbClr val="3F3F3F"/>
                </a:solidFill>
                <a:latin typeface="Aptos" panose="020B0004020202020204" pitchFamily="34" charset="0"/>
              </a:rPr>
              <a:t>Le condizioni contrattuali devono riferirsi all'oggetto del contratto ed essere comunicate in anticipo.</a:t>
            </a:r>
          </a:p>
        </p:txBody>
      </p:sp>
    </p:spTree>
    <p:extLst>
      <p:ext uri="{BB962C8B-B14F-4D97-AF65-F5344CB8AC3E}">
        <p14:creationId xmlns:p14="http://schemas.microsoft.com/office/powerpoint/2010/main" val="35071149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9D591A-8DDE-7FD7-66F2-CDE48FB61C1E}"/>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F3BD9217-C11C-246E-2594-AABF43CE8A63}"/>
              </a:ext>
            </a:extLst>
          </p:cNvPr>
          <p:cNvSpPr>
            <a:spLocks noGrp="1"/>
          </p:cNvSpPr>
          <p:nvPr>
            <p:ph type="title"/>
          </p:nvPr>
        </p:nvSpPr>
        <p:spPr>
          <a:xfrm>
            <a:off x="594359" y="189572"/>
            <a:ext cx="8683455" cy="1593507"/>
          </a:xfrm>
        </p:spPr>
        <p:txBody>
          <a:bodyPr/>
          <a:lstStyle/>
          <a:p>
            <a:r>
              <a:rPr lang="it-IT" dirty="0">
                <a:latin typeface="Aptos Serif" panose="02020604070405020304" pitchFamily="18" charset="0"/>
                <a:cs typeface="Aptos Serif" panose="02020604070405020304" pitchFamily="18" charset="0"/>
              </a:rPr>
              <a:t>Riferimento </a:t>
            </a:r>
            <a:br>
              <a:rPr lang="it-IT" dirty="0">
                <a:latin typeface="Aptos Serif" panose="02020604070405020304" pitchFamily="18" charset="0"/>
                <a:cs typeface="Aptos Serif" panose="02020604070405020304" pitchFamily="18" charset="0"/>
              </a:rPr>
            </a:br>
            <a:r>
              <a:rPr lang="it-IT" dirty="0">
                <a:latin typeface="Aptos Serif" panose="02020604070405020304" pitchFamily="18" charset="0"/>
                <a:cs typeface="Aptos Serif" panose="02020604070405020304" pitchFamily="18" charset="0"/>
              </a:rPr>
              <a:t>all'oggetto dell'appalto</a:t>
            </a:r>
          </a:p>
        </p:txBody>
      </p:sp>
      <p:sp>
        <p:nvSpPr>
          <p:cNvPr id="5" name="Rectangle 2">
            <a:extLst>
              <a:ext uri="{FF2B5EF4-FFF2-40B4-BE49-F238E27FC236}">
                <a16:creationId xmlns:a16="http://schemas.microsoft.com/office/drawing/2014/main" id="{8E0C46FC-9199-862F-6976-F1E8EF3B638F}"/>
              </a:ext>
            </a:extLst>
          </p:cNvPr>
          <p:cNvSpPr>
            <a:spLocks noGrp="1" noChangeArrowheads="1"/>
          </p:cNvSpPr>
          <p:nvPr>
            <p:ph type="body" idx="1"/>
          </p:nvPr>
        </p:nvSpPr>
        <p:spPr bwMode="auto">
          <a:xfrm>
            <a:off x="594358" y="2851636"/>
            <a:ext cx="10528753" cy="16619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lnSpc>
                <a:spcPct val="90000"/>
              </a:lnSpc>
              <a:spcBef>
                <a:spcPts val="1800"/>
              </a:spcBef>
              <a:buClr>
                <a:srgbClr val="3F3F3F"/>
              </a:buClr>
              <a:buSzPts val="2000"/>
            </a:pPr>
            <a:r>
              <a:rPr lang="en-US" sz="2000" b="0" dirty="0">
                <a:solidFill>
                  <a:srgbClr val="3F3F3F"/>
                </a:solidFill>
                <a:latin typeface="Aptos" panose="020B0004020202020204" pitchFamily="34" charset="0"/>
              </a:rPr>
              <a:t>I criteri di selezione, le specifiche tecniche, i criteri di aggiudicazione e le condizioni contrattuali devono essere tutti collegati all'oggetto del contratto.</a:t>
            </a:r>
            <a:br>
              <a:rPr lang="en-US" sz="2000" b="0" dirty="0">
                <a:solidFill>
                  <a:srgbClr val="3F3F3F"/>
                </a:solidFill>
                <a:latin typeface="Aptos" panose="020B0004020202020204" pitchFamily="34" charset="0"/>
              </a:rPr>
            </a:br>
            <a:endParaRPr lang="en-US" sz="2000" b="0" dirty="0">
              <a:solidFill>
                <a:srgbClr val="3F3F3F"/>
              </a:solidFill>
              <a:latin typeface="Aptos" panose="020B0004020202020204" pitchFamily="34" charset="0"/>
            </a:endParaRPr>
          </a:p>
          <a:p>
            <a:pPr>
              <a:lnSpc>
                <a:spcPct val="90000"/>
              </a:lnSpc>
              <a:spcBef>
                <a:spcPts val="1800"/>
              </a:spcBef>
              <a:buClr>
                <a:srgbClr val="3F3F3F"/>
              </a:buClr>
              <a:buSzPts val="2000"/>
            </a:pPr>
            <a:r>
              <a:rPr lang="en-US" sz="2000" b="0" dirty="0" err="1">
                <a:solidFill>
                  <a:srgbClr val="3F3F3F"/>
                </a:solidFill>
                <a:latin typeface="Aptos" panose="020B0004020202020204" pitchFamily="34" charset="0"/>
              </a:rPr>
              <a:t>Ciò</a:t>
            </a:r>
            <a:r>
              <a:rPr lang="en-US" sz="2000" b="0" dirty="0">
                <a:solidFill>
                  <a:srgbClr val="3F3F3F"/>
                </a:solidFill>
                <a:latin typeface="Aptos" panose="020B0004020202020204" pitchFamily="34" charset="0"/>
              </a:rPr>
              <a:t> </a:t>
            </a:r>
            <a:r>
              <a:rPr lang="en-US" sz="2000" b="0" dirty="0" err="1">
                <a:solidFill>
                  <a:srgbClr val="3F3F3F"/>
                </a:solidFill>
                <a:latin typeface="Aptos" panose="020B0004020202020204" pitchFamily="34" charset="0"/>
              </a:rPr>
              <a:t>limita</a:t>
            </a:r>
            <a:r>
              <a:rPr lang="en-US" sz="2000" b="0" dirty="0">
                <a:solidFill>
                  <a:srgbClr val="3F3F3F"/>
                </a:solidFill>
                <a:latin typeface="Aptos" panose="020B0004020202020204" pitchFamily="34" charset="0"/>
              </a:rPr>
              <a:t> la </a:t>
            </a:r>
            <a:r>
              <a:rPr lang="en-US" sz="2000" b="0" dirty="0" err="1">
                <a:solidFill>
                  <a:srgbClr val="3F3F3F"/>
                </a:solidFill>
                <a:latin typeface="Aptos" panose="020B0004020202020204" pitchFamily="34" charset="0"/>
              </a:rPr>
              <a:t>possibilità</a:t>
            </a:r>
            <a:r>
              <a:rPr lang="en-US" sz="2000" b="0" dirty="0">
                <a:solidFill>
                  <a:srgbClr val="3F3F3F"/>
                </a:solidFill>
                <a:latin typeface="Aptos" panose="020B0004020202020204" pitchFamily="34" charset="0"/>
              </a:rPr>
              <a:t> di </a:t>
            </a:r>
            <a:r>
              <a:rPr lang="en-US" sz="2000" b="0" dirty="0" err="1">
                <a:solidFill>
                  <a:srgbClr val="3F3F3F"/>
                </a:solidFill>
                <a:latin typeface="Aptos" panose="020B0004020202020204" pitchFamily="34" charset="0"/>
              </a:rPr>
              <a:t>considerare</a:t>
            </a:r>
            <a:r>
              <a:rPr lang="en-US" sz="2000" b="0" dirty="0">
                <a:solidFill>
                  <a:srgbClr val="3F3F3F"/>
                </a:solidFill>
                <a:latin typeface="Aptos" panose="020B0004020202020204" pitchFamily="34" charset="0"/>
              </a:rPr>
              <a:t> le </a:t>
            </a:r>
            <a:r>
              <a:rPr lang="en-US" sz="2000" b="0" dirty="0" err="1">
                <a:solidFill>
                  <a:srgbClr val="3F3F3F"/>
                </a:solidFill>
                <a:latin typeface="Aptos" panose="020B0004020202020204" pitchFamily="34" charset="0"/>
              </a:rPr>
              <a:t>pratiche</a:t>
            </a:r>
            <a:r>
              <a:rPr lang="en-US" sz="2000" b="0" dirty="0">
                <a:solidFill>
                  <a:srgbClr val="3F3F3F"/>
                </a:solidFill>
                <a:latin typeface="Aptos" panose="020B0004020202020204" pitchFamily="34" charset="0"/>
              </a:rPr>
              <a:t> </a:t>
            </a:r>
            <a:r>
              <a:rPr lang="en-US" sz="2000" b="0" dirty="0" err="1">
                <a:solidFill>
                  <a:srgbClr val="3F3F3F"/>
                </a:solidFill>
                <a:latin typeface="Aptos" panose="020B0004020202020204" pitchFamily="34" charset="0"/>
              </a:rPr>
              <a:t>complessive</a:t>
            </a:r>
            <a:r>
              <a:rPr lang="en-US" sz="2000" b="0" dirty="0">
                <a:solidFill>
                  <a:srgbClr val="3F3F3F"/>
                </a:solidFill>
                <a:latin typeface="Aptos" panose="020B0004020202020204" pitchFamily="34" charset="0"/>
              </a:rPr>
              <a:t> di </a:t>
            </a:r>
            <a:r>
              <a:rPr lang="en-US" sz="2000" b="0" dirty="0" err="1">
                <a:solidFill>
                  <a:srgbClr val="3F3F3F"/>
                </a:solidFill>
                <a:latin typeface="Aptos" panose="020B0004020202020204" pitchFamily="34" charset="0"/>
              </a:rPr>
              <a:t>un'impresa</a:t>
            </a:r>
            <a:r>
              <a:rPr lang="en-US" sz="2000" b="0" dirty="0">
                <a:solidFill>
                  <a:srgbClr val="3F3F3F"/>
                </a:solidFill>
                <a:latin typeface="Aptos" panose="020B0004020202020204" pitchFamily="34" charset="0"/>
              </a:rPr>
              <a:t> </a:t>
            </a:r>
            <a:r>
              <a:rPr lang="en-US" sz="2000" b="0" dirty="0" err="1">
                <a:solidFill>
                  <a:srgbClr val="3F3F3F"/>
                </a:solidFill>
                <a:latin typeface="Aptos" panose="020B0004020202020204" pitchFamily="34" charset="0"/>
              </a:rPr>
              <a:t>offerente</a:t>
            </a:r>
            <a:r>
              <a:rPr lang="en-US" sz="2000" b="0" dirty="0">
                <a:solidFill>
                  <a:srgbClr val="3F3F3F"/>
                </a:solidFill>
                <a:latin typeface="Aptos" panose="020B0004020202020204" pitchFamily="34" charset="0"/>
              </a:rPr>
              <a:t>.</a:t>
            </a:r>
          </a:p>
        </p:txBody>
      </p:sp>
    </p:spTree>
    <p:extLst>
      <p:ext uri="{BB962C8B-B14F-4D97-AF65-F5344CB8AC3E}">
        <p14:creationId xmlns:p14="http://schemas.microsoft.com/office/powerpoint/2010/main" val="18208396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95C3E0-B241-94D4-2F6D-6B9EABF9846E}"/>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C5C2F5F9-CBCB-C30F-8CA4-CC9BB735B90A}"/>
              </a:ext>
            </a:extLst>
          </p:cNvPr>
          <p:cNvSpPr>
            <a:spLocks noGrp="1"/>
          </p:cNvSpPr>
          <p:nvPr>
            <p:ph type="title"/>
          </p:nvPr>
        </p:nvSpPr>
        <p:spPr>
          <a:xfrm>
            <a:off x="594359" y="189572"/>
            <a:ext cx="8683455" cy="1593507"/>
          </a:xfrm>
        </p:spPr>
        <p:txBody>
          <a:bodyPr/>
          <a:lstStyle/>
          <a:p>
            <a:r>
              <a:rPr lang="it-IT" dirty="0">
                <a:latin typeface="Aptos Serif" panose="02020604070405020304" pitchFamily="18" charset="0"/>
                <a:cs typeface="Aptos Serif" panose="02020604070405020304" pitchFamily="18" charset="0"/>
              </a:rPr>
              <a:t>Riferimento </a:t>
            </a:r>
            <a:r>
              <a:rPr lang="de-DE" dirty="0">
                <a:latin typeface="Aptos Serif" panose="02020604070405020304" pitchFamily="18" charset="0"/>
                <a:cs typeface="Aptos Serif" panose="02020604070405020304" pitchFamily="18" charset="0"/>
              </a:rPr>
              <a:t>al tema – </a:t>
            </a:r>
            <a:r>
              <a:rPr lang="de-DE" dirty="0" err="1">
                <a:latin typeface="Aptos Serif" panose="02020604070405020304" pitchFamily="18" charset="0"/>
                <a:cs typeface="Aptos Serif" panose="02020604070405020304" pitchFamily="18" charset="0"/>
              </a:rPr>
              <a:t>Esempi</a:t>
            </a:r>
            <a:r>
              <a:rPr lang="de-DE" dirty="0">
                <a:latin typeface="Aptos Serif" panose="02020604070405020304" pitchFamily="18" charset="0"/>
                <a:cs typeface="Aptos Serif" panose="02020604070405020304" pitchFamily="18" charset="0"/>
              </a:rPr>
              <a:t> </a:t>
            </a:r>
            <a:r>
              <a:rPr lang="de-DE" dirty="0" err="1">
                <a:latin typeface="Aptos Serif" panose="02020604070405020304" pitchFamily="18" charset="0"/>
                <a:cs typeface="Aptos Serif" panose="02020604070405020304" pitchFamily="18" charset="0"/>
              </a:rPr>
              <a:t>Criteri</a:t>
            </a:r>
            <a:endParaRPr lang="de-DE" dirty="0">
              <a:latin typeface="Aptos Serif" panose="02020604070405020304" pitchFamily="18" charset="0"/>
              <a:cs typeface="Aptos Serif" panose="02020604070405020304" pitchFamily="18" charset="0"/>
            </a:endParaRPr>
          </a:p>
        </p:txBody>
      </p:sp>
      <p:sp>
        <p:nvSpPr>
          <p:cNvPr id="5" name="Rectangle 2">
            <a:extLst>
              <a:ext uri="{FF2B5EF4-FFF2-40B4-BE49-F238E27FC236}">
                <a16:creationId xmlns:a16="http://schemas.microsoft.com/office/drawing/2014/main" id="{C39A98CA-5DD4-A1DE-B3AD-6EBAAC1596D2}"/>
              </a:ext>
            </a:extLst>
          </p:cNvPr>
          <p:cNvSpPr>
            <a:spLocks noGrp="1" noChangeArrowheads="1"/>
          </p:cNvSpPr>
          <p:nvPr>
            <p:ph type="body" idx="1"/>
          </p:nvPr>
        </p:nvSpPr>
        <p:spPr bwMode="auto">
          <a:xfrm>
            <a:off x="594360" y="2602503"/>
            <a:ext cx="10155416" cy="34983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271463" indent="-271463">
              <a:spcAft>
                <a:spcPts val="600"/>
              </a:spcAft>
              <a:buFont typeface="Arial" pitchFamily="34" charset="0"/>
              <a:buChar char="•"/>
            </a:pPr>
            <a:r>
              <a:rPr lang="en-US" sz="2000" b="0" dirty="0">
                <a:solidFill>
                  <a:srgbClr val="3F3F3F"/>
                </a:solidFill>
                <a:latin typeface="Aptos" panose="020B0004020202020204" pitchFamily="34" charset="0"/>
              </a:rPr>
              <a:t>In un contratto relativo a servizi di catering deve essere incluso il requisito che il caffè e il tè utilizzati provengano al 100% dal commercio equo e solidale</a:t>
            </a:r>
            <a:r>
              <a:rPr lang="en-US" sz="2000" b="0" dirty="0">
                <a:solidFill>
                  <a:schemeClr val="tx2"/>
                </a:solidFill>
                <a:latin typeface="Aptos" panose="020B0004020202020204" pitchFamily="34" charset="0"/>
                <a:sym typeface="Wingdings" panose="05000000000000000000" pitchFamily="2" charset="2"/>
              </a:rPr>
              <a:t> </a:t>
            </a:r>
            <a:endParaRPr lang="en-US" sz="2000" b="0" dirty="0">
              <a:solidFill>
                <a:srgbClr val="3F3F3F"/>
              </a:solidFill>
              <a:latin typeface="Aptos" panose="020B0004020202020204" pitchFamily="34" charset="0"/>
            </a:endParaRPr>
          </a:p>
          <a:p>
            <a:pPr marL="271463" indent="-271463">
              <a:spcAft>
                <a:spcPts val="600"/>
              </a:spcAft>
              <a:buFont typeface="Arial" pitchFamily="34" charset="0"/>
              <a:buChar char="•"/>
            </a:pPr>
            <a:r>
              <a:rPr lang="en-US" sz="2000" b="0" dirty="0">
                <a:solidFill>
                  <a:srgbClr val="3F3F3F"/>
                </a:solidFill>
                <a:latin typeface="Aptos" panose="020B0004020202020204" pitchFamily="34" charset="0"/>
              </a:rPr>
              <a:t>In un contratto per la fornitura di magliette, il requisito che gli indumenti da lavoro siano realizzati in cotone biologico</a:t>
            </a:r>
            <a:r>
              <a:rPr lang="en-US" sz="2000" b="0" dirty="0">
                <a:solidFill>
                  <a:schemeClr val="tx2"/>
                </a:solidFill>
                <a:latin typeface="Aptos" panose="020B0004020202020204" pitchFamily="34" charset="0"/>
                <a:sym typeface="Wingdings" panose="05000000000000000000" pitchFamily="2" charset="2"/>
              </a:rPr>
              <a:t> </a:t>
            </a:r>
            <a:endParaRPr lang="en-US" sz="2000" b="0" dirty="0">
              <a:solidFill>
                <a:schemeClr val="tx2"/>
              </a:solidFill>
              <a:latin typeface="Aptos" panose="020B0004020202020204" pitchFamily="34" charset="0"/>
            </a:endParaRPr>
          </a:p>
          <a:p>
            <a:pPr marL="271463" indent="-271463">
              <a:spcAft>
                <a:spcPts val="600"/>
              </a:spcAft>
              <a:buFont typeface="Arial" pitchFamily="34" charset="0"/>
              <a:buChar char="•"/>
            </a:pPr>
            <a:r>
              <a:rPr lang="en-US" sz="2000" b="0" dirty="0">
                <a:solidFill>
                  <a:srgbClr val="3F3F3F"/>
                </a:solidFill>
                <a:latin typeface="Aptos" panose="020B0004020202020204" pitchFamily="34" charset="0"/>
              </a:rPr>
              <a:t>In un contratto relativo a servizi di catering, il requisito che i fornitori utilizzino caffè e tè provenienti al 100% dal commercio equo e solidale in TUTTI i loro contratti</a:t>
            </a:r>
            <a:r>
              <a:rPr lang="en-US" sz="2000" b="0" dirty="0">
                <a:solidFill>
                  <a:srgbClr val="FF0000"/>
                </a:solidFill>
                <a:latin typeface="Aptos" panose="020B0004020202020204" pitchFamily="34" charset="0"/>
                <a:sym typeface="Wingdings" panose="05000000000000000000" pitchFamily="2" charset="2"/>
              </a:rPr>
              <a:t> </a:t>
            </a:r>
            <a:endParaRPr lang="en-US" sz="2000" b="0" dirty="0">
              <a:solidFill>
                <a:srgbClr val="3F3F3F"/>
              </a:solidFill>
              <a:latin typeface="Aptos" panose="020B0004020202020204" pitchFamily="34" charset="0"/>
            </a:endParaRPr>
          </a:p>
          <a:p>
            <a:pPr marL="271463" indent="-271463">
              <a:spcAft>
                <a:spcPts val="600"/>
              </a:spcAft>
              <a:buFont typeface="Arial" pitchFamily="34" charset="0"/>
              <a:buChar char="•"/>
            </a:pPr>
            <a:r>
              <a:rPr lang="en-US" sz="2000" b="0" dirty="0">
                <a:solidFill>
                  <a:srgbClr val="3F3F3F"/>
                </a:solidFill>
                <a:latin typeface="Aptos" panose="020B0004020202020204" pitchFamily="34" charset="0"/>
              </a:rPr>
              <a:t>In un contratto per la fornitura di magliette, il requisito che i fornitori utilizzino esclusivamente cotone biologico in TUTTI i loro prodotti</a:t>
            </a:r>
            <a:r>
              <a:rPr lang="en-US" sz="2000" b="0" dirty="0">
                <a:solidFill>
                  <a:srgbClr val="FF0000"/>
                </a:solidFill>
                <a:latin typeface="Aptos" panose="020B0004020202020204" pitchFamily="34" charset="0"/>
                <a:sym typeface="Wingdings" panose="05000000000000000000" pitchFamily="2" charset="2"/>
              </a:rPr>
              <a:t> </a:t>
            </a:r>
            <a:r>
              <a:rPr lang="en-US" sz="2000" b="0" dirty="0">
                <a:solidFill>
                  <a:srgbClr val="3F3F3F"/>
                </a:solidFill>
                <a:latin typeface="Aptos" panose="020B0004020202020204" pitchFamily="34" charset="0"/>
                <a:sym typeface="Wingdings" panose="05000000000000000000" pitchFamily="2" charset="2"/>
              </a:rPr>
              <a:t> </a:t>
            </a:r>
            <a:endParaRPr lang="en-US" sz="2000" b="0" dirty="0">
              <a:solidFill>
                <a:srgbClr val="3F3F3F"/>
              </a:solidFill>
              <a:latin typeface="Aptos" panose="020B0004020202020204" pitchFamily="34" charset="0"/>
            </a:endParaRPr>
          </a:p>
        </p:txBody>
      </p:sp>
    </p:spTree>
    <p:extLst>
      <p:ext uri="{BB962C8B-B14F-4D97-AF65-F5344CB8AC3E}">
        <p14:creationId xmlns:p14="http://schemas.microsoft.com/office/powerpoint/2010/main" val="36851008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3ED6335-59F6-FB53-6B71-2AD2A00F324C}"/>
              </a:ext>
            </a:extLst>
          </p:cNvPr>
          <p:cNvSpPr>
            <a:spLocks noGrp="1"/>
          </p:cNvSpPr>
          <p:nvPr>
            <p:ph type="title"/>
          </p:nvPr>
        </p:nvSpPr>
        <p:spPr/>
        <p:txBody>
          <a:bodyPr/>
          <a:lstStyle/>
          <a:p>
            <a:r>
              <a:rPr lang="de-DE" dirty="0">
                <a:latin typeface="Aptos Serif" panose="02020604070405020304" pitchFamily="18" charset="0"/>
                <a:cs typeface="Aptos Serif" panose="02020604070405020304" pitchFamily="18" charset="0"/>
              </a:rPr>
              <a:t>Scelta della </a:t>
            </a:r>
            <a:r>
              <a:rPr lang="de-DE" dirty="0" err="1">
                <a:latin typeface="Aptos Serif" panose="02020604070405020304" pitchFamily="18" charset="0"/>
                <a:cs typeface="Aptos Serif" panose="02020604070405020304" pitchFamily="18" charset="0"/>
              </a:rPr>
              <a:t>procedura di appalto</a:t>
            </a:r>
            <a:endParaRPr lang="de-DE" dirty="0">
              <a:latin typeface="Aptos Serif" panose="02020604070405020304" pitchFamily="18" charset="0"/>
              <a:cs typeface="Aptos Serif" panose="02020604070405020304" pitchFamily="18" charset="0"/>
            </a:endParaRPr>
          </a:p>
        </p:txBody>
      </p:sp>
      <p:sp>
        <p:nvSpPr>
          <p:cNvPr id="3" name="Textplatzhalter 2">
            <a:extLst>
              <a:ext uri="{FF2B5EF4-FFF2-40B4-BE49-F238E27FC236}">
                <a16:creationId xmlns:a16="http://schemas.microsoft.com/office/drawing/2014/main" id="{345871C1-7BA7-C0BC-46BF-FDED44014424}"/>
              </a:ext>
            </a:extLst>
          </p:cNvPr>
          <p:cNvSpPr>
            <a:spLocks noGrp="1"/>
          </p:cNvSpPr>
          <p:nvPr>
            <p:ph type="body" idx="1"/>
          </p:nvPr>
        </p:nvSpPr>
        <p:spPr/>
        <p:txBody>
          <a:bodyPr>
            <a:normAutofit fontScale="92500" lnSpcReduction="10000"/>
          </a:bodyPr>
          <a:lstStyle/>
          <a:p>
            <a:r>
              <a:rPr lang="en-IE" b="1" dirty="0">
                <a:latin typeface="Aptos" panose="020B0004020202020204" pitchFamily="34" charset="0"/>
              </a:rPr>
              <a:t>Procedura aperta </a:t>
            </a:r>
            <a:r>
              <a:rPr lang="en-IE" dirty="0">
                <a:latin typeface="Aptos" panose="020B0004020202020204" pitchFamily="34" charset="0"/>
              </a:rPr>
              <a:t>– Le offerte possono essere presentate da qualsiasi operatore economico</a:t>
            </a:r>
          </a:p>
          <a:p>
            <a:r>
              <a:rPr lang="en-IE" b="1" dirty="0">
                <a:latin typeface="Aptos" panose="020B0004020202020204" pitchFamily="34" charset="0"/>
              </a:rPr>
              <a:t>Procedura ristretta </a:t>
            </a:r>
            <a:r>
              <a:rPr lang="en-IE" dirty="0">
                <a:latin typeface="Aptos" panose="020B0004020202020204" pitchFamily="34" charset="0"/>
              </a:rPr>
              <a:t>– almeno cinque offerenti vengono selezionati sulla base di criteri oggettivi</a:t>
            </a:r>
          </a:p>
          <a:p>
            <a:r>
              <a:rPr lang="en-IE" b="1" dirty="0">
                <a:latin typeface="Aptos" panose="020B0004020202020204" pitchFamily="34" charset="0"/>
              </a:rPr>
              <a:t>Procedura competitiva con negoziazione </a:t>
            </a:r>
            <a:r>
              <a:rPr lang="en-IE" dirty="0">
                <a:latin typeface="Aptos" panose="020B0004020202020204" pitchFamily="34" charset="0"/>
              </a:rPr>
              <a:t>– almeno tre offerenti vengono selezionati sulla base di criteri oggettivi; le offerte possono essere negoziate</a:t>
            </a:r>
          </a:p>
          <a:p>
            <a:endParaRPr lang="de-DE" dirty="0">
              <a:latin typeface="Aptos" panose="020B0004020202020204" pitchFamily="34" charset="0"/>
            </a:endParaRPr>
          </a:p>
        </p:txBody>
      </p:sp>
      <p:sp>
        <p:nvSpPr>
          <p:cNvPr id="4" name="Textplatzhalter 3">
            <a:extLst>
              <a:ext uri="{FF2B5EF4-FFF2-40B4-BE49-F238E27FC236}">
                <a16:creationId xmlns:a16="http://schemas.microsoft.com/office/drawing/2014/main" id="{B168DEE4-68D9-5711-53A2-88470EEE190B}"/>
              </a:ext>
            </a:extLst>
          </p:cNvPr>
          <p:cNvSpPr>
            <a:spLocks noGrp="1"/>
          </p:cNvSpPr>
          <p:nvPr>
            <p:ph type="body" idx="2"/>
          </p:nvPr>
        </p:nvSpPr>
        <p:spPr/>
        <p:txBody>
          <a:bodyPr>
            <a:normAutofit/>
          </a:bodyPr>
          <a:lstStyle/>
          <a:p>
            <a:r>
              <a:rPr lang="en-IE" b="1" dirty="0">
                <a:latin typeface="Aptos" panose="020B0004020202020204" pitchFamily="34" charset="0"/>
              </a:rPr>
              <a:t>Dialogo competitivo </a:t>
            </a:r>
            <a:r>
              <a:rPr lang="en-IE" dirty="0">
                <a:latin typeface="Aptos" panose="020B0004020202020204" pitchFamily="34" charset="0"/>
              </a:rPr>
              <a:t>– almeno tre partecipanti vengono selezionati per sviluppare soluzioni sulla base di una descrizione dei </a:t>
            </a:r>
            <a:r>
              <a:rPr lang="en-IE" dirty="0" err="1">
                <a:latin typeface="Aptos" panose="020B0004020202020204" pitchFamily="34" charset="0"/>
              </a:rPr>
              <a:t>requisiti</a:t>
            </a:r>
            <a:r>
              <a:rPr lang="en-IE" dirty="0">
                <a:latin typeface="Aptos" panose="020B0004020202020204" pitchFamily="34" charset="0"/>
              </a:rPr>
              <a:t> </a:t>
            </a:r>
            <a:r>
              <a:rPr lang="en-IE" dirty="0" err="1">
                <a:latin typeface="Aptos" panose="020B0004020202020204" pitchFamily="34" charset="0"/>
              </a:rPr>
              <a:t>forniti</a:t>
            </a:r>
            <a:r>
              <a:rPr lang="en-IE" dirty="0">
                <a:latin typeface="Aptos" panose="020B0004020202020204" pitchFamily="34" charset="0"/>
              </a:rPr>
              <a:t> </a:t>
            </a:r>
            <a:r>
              <a:rPr lang="en-IE" dirty="0" err="1">
                <a:latin typeface="Aptos" panose="020B0004020202020204" pitchFamily="34" charset="0"/>
              </a:rPr>
              <a:t>dalla</a:t>
            </a:r>
            <a:r>
              <a:rPr lang="en-IE" dirty="0">
                <a:latin typeface="Aptos" panose="020B0004020202020204" pitchFamily="34" charset="0"/>
              </a:rPr>
              <a:t> </a:t>
            </a:r>
            <a:r>
              <a:rPr lang="en-IE" dirty="0" err="1">
                <a:latin typeface="Aptos" panose="020B0004020202020204" pitchFamily="34" charset="0"/>
              </a:rPr>
              <a:t>pubblica</a:t>
            </a:r>
            <a:r>
              <a:rPr lang="en-IE" dirty="0">
                <a:latin typeface="Aptos" panose="020B0004020202020204" pitchFamily="34" charset="0"/>
              </a:rPr>
              <a:t> </a:t>
            </a:r>
            <a:r>
              <a:rPr lang="en-IE" dirty="0" err="1">
                <a:latin typeface="Aptos" panose="020B0004020202020204" pitchFamily="34" charset="0"/>
              </a:rPr>
              <a:t>amministrazione</a:t>
            </a:r>
            <a:endParaRPr lang="en-IE" dirty="0">
              <a:latin typeface="Aptos" panose="020B0004020202020204" pitchFamily="34" charset="0"/>
            </a:endParaRPr>
          </a:p>
          <a:p>
            <a:r>
              <a:rPr lang="en-IE" b="1" dirty="0" err="1">
                <a:latin typeface="Aptos" panose="020B0004020202020204" pitchFamily="34" charset="0"/>
              </a:rPr>
              <a:t>Partenariato</a:t>
            </a:r>
            <a:r>
              <a:rPr lang="en-IE" b="1" dirty="0">
                <a:latin typeface="Aptos" panose="020B0004020202020204" pitchFamily="34" charset="0"/>
              </a:rPr>
              <a:t> per l'innovazione </a:t>
            </a:r>
            <a:r>
              <a:rPr lang="en-IE" dirty="0">
                <a:latin typeface="Aptos" panose="020B0004020202020204" pitchFamily="34" charset="0"/>
              </a:rPr>
              <a:t>– almeno tre partner vengono selezionati per sviluppare, utilizzando una struttura contrattuale graduale, beni o </a:t>
            </a:r>
            <a:r>
              <a:rPr lang="en-IE" dirty="0" err="1">
                <a:latin typeface="Aptos" panose="020B0004020202020204" pitchFamily="34" charset="0"/>
              </a:rPr>
              <a:t>servizi</a:t>
            </a:r>
            <a:r>
              <a:rPr lang="en-IE" dirty="0">
                <a:latin typeface="Aptos" panose="020B0004020202020204" pitchFamily="34" charset="0"/>
              </a:rPr>
              <a:t> non </a:t>
            </a:r>
            <a:r>
              <a:rPr lang="en-IE" dirty="0" err="1">
                <a:latin typeface="Aptos" panose="020B0004020202020204" pitchFamily="34" charset="0"/>
              </a:rPr>
              <a:t>ancora</a:t>
            </a:r>
            <a:r>
              <a:rPr lang="en-IE" dirty="0">
                <a:latin typeface="Aptos" panose="020B0004020202020204" pitchFamily="34" charset="0"/>
              </a:rPr>
              <a:t> </a:t>
            </a:r>
            <a:r>
              <a:rPr lang="en-IE" dirty="0" err="1">
                <a:latin typeface="Aptos" panose="020B0004020202020204" pitchFamily="34" charset="0"/>
              </a:rPr>
              <a:t>presenti</a:t>
            </a:r>
            <a:r>
              <a:rPr lang="en-IE" dirty="0">
                <a:latin typeface="Aptos" panose="020B0004020202020204" pitchFamily="34" charset="0"/>
              </a:rPr>
              <a:t> </a:t>
            </a:r>
            <a:r>
              <a:rPr lang="en-IE" dirty="0" err="1">
                <a:latin typeface="Aptos" panose="020B0004020202020204" pitchFamily="34" charset="0"/>
              </a:rPr>
              <a:t>sul</a:t>
            </a:r>
            <a:r>
              <a:rPr lang="en-IE" dirty="0">
                <a:latin typeface="Aptos" panose="020B0004020202020204" pitchFamily="34" charset="0"/>
              </a:rPr>
              <a:t> </a:t>
            </a:r>
            <a:r>
              <a:rPr lang="en-IE" dirty="0" err="1">
                <a:latin typeface="Aptos" panose="020B0004020202020204" pitchFamily="34" charset="0"/>
              </a:rPr>
              <a:t>mercato</a:t>
            </a:r>
            <a:endParaRPr lang="en-IE" dirty="0">
              <a:latin typeface="Aptos" panose="020B0004020202020204" pitchFamily="34" charset="0"/>
            </a:endParaRPr>
          </a:p>
          <a:p>
            <a:endParaRPr lang="de-DE" dirty="0">
              <a:latin typeface="Aptos" panose="020B0004020202020204" pitchFamily="34" charset="0"/>
            </a:endParaRPr>
          </a:p>
        </p:txBody>
      </p:sp>
    </p:spTree>
    <p:extLst>
      <p:ext uri="{BB962C8B-B14F-4D97-AF65-F5344CB8AC3E}">
        <p14:creationId xmlns:p14="http://schemas.microsoft.com/office/powerpoint/2010/main" val="9633120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BD7AED-920A-BA8A-EB71-6560DE79ED3C}"/>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BA4A3D43-904B-2642-857C-442CC9F1F02B}"/>
              </a:ext>
            </a:extLst>
          </p:cNvPr>
          <p:cNvSpPr>
            <a:spLocks noGrp="1"/>
          </p:cNvSpPr>
          <p:nvPr>
            <p:ph type="title"/>
          </p:nvPr>
        </p:nvSpPr>
        <p:spPr/>
        <p:txBody>
          <a:bodyPr/>
          <a:lstStyle/>
          <a:p>
            <a:r>
              <a:rPr lang="de-DE" dirty="0">
                <a:latin typeface="Aptos Serif" panose="02020604070405020304" pitchFamily="18" charset="0"/>
                <a:cs typeface="Aptos Serif" panose="02020604070405020304" pitchFamily="18" charset="0"/>
              </a:rPr>
              <a:t>Effetti della </a:t>
            </a:r>
            <a:r>
              <a:rPr lang="de-DE" dirty="0" err="1">
                <a:latin typeface="Aptos Serif" panose="02020604070405020304" pitchFamily="18" charset="0"/>
                <a:cs typeface="Aptos Serif" panose="02020604070405020304" pitchFamily="18" charset="0"/>
              </a:rPr>
              <a:t>procedura</a:t>
            </a:r>
            <a:endParaRPr lang="de-DE" dirty="0">
              <a:latin typeface="Aptos Serif" panose="02020604070405020304" pitchFamily="18" charset="0"/>
              <a:cs typeface="Aptos Serif" panose="02020604070405020304" pitchFamily="18" charset="0"/>
            </a:endParaRPr>
          </a:p>
        </p:txBody>
      </p:sp>
      <p:sp>
        <p:nvSpPr>
          <p:cNvPr id="4" name="Textplatzhalter 3">
            <a:extLst>
              <a:ext uri="{FF2B5EF4-FFF2-40B4-BE49-F238E27FC236}">
                <a16:creationId xmlns:a16="http://schemas.microsoft.com/office/drawing/2014/main" id="{E7EC7305-1B1B-6EEB-DAEC-5AFA174CA77C}"/>
              </a:ext>
            </a:extLst>
          </p:cNvPr>
          <p:cNvSpPr>
            <a:spLocks noGrp="1"/>
          </p:cNvSpPr>
          <p:nvPr>
            <p:ph type="body" idx="2"/>
          </p:nvPr>
        </p:nvSpPr>
        <p:spPr>
          <a:xfrm>
            <a:off x="7025269" y="2490671"/>
            <a:ext cx="4802458" cy="3597470"/>
          </a:xfrm>
        </p:spPr>
        <p:txBody>
          <a:bodyPr/>
          <a:lstStyle/>
          <a:p>
            <a:pPr marL="101600" indent="0">
              <a:buNone/>
            </a:pPr>
            <a:r>
              <a:rPr lang="en-US" dirty="0">
                <a:latin typeface="Aptos" panose="020B0004020202020204" pitchFamily="34" charset="0"/>
              </a:rPr>
              <a:t>La procedura aperta potrebbe non essere la più adatta quando determinate conoscenze preliminari o altre competenze tecniche sono particolarmente importanti per un appalto.</a:t>
            </a:r>
            <a:endParaRPr lang="de-DE" dirty="0">
              <a:latin typeface="Aptos" panose="020B0004020202020204" pitchFamily="34" charset="0"/>
            </a:endParaRPr>
          </a:p>
        </p:txBody>
      </p:sp>
      <p:sp>
        <p:nvSpPr>
          <p:cNvPr id="7" name="Content Placeholder 26">
            <a:extLst>
              <a:ext uri="{FF2B5EF4-FFF2-40B4-BE49-F238E27FC236}">
                <a16:creationId xmlns:a16="http://schemas.microsoft.com/office/drawing/2014/main" id="{0CC4FC55-C79F-F19E-0890-232DB63E3345}"/>
              </a:ext>
            </a:extLst>
          </p:cNvPr>
          <p:cNvSpPr>
            <a:spLocks noGrp="1"/>
          </p:cNvSpPr>
          <p:nvPr>
            <p:ph type="body" idx="1"/>
          </p:nvPr>
        </p:nvSpPr>
        <p:spPr>
          <a:xfrm>
            <a:off x="595313" y="2676525"/>
            <a:ext cx="5746750" cy="3597275"/>
          </a:xfrm>
          <a:solidFill>
            <a:schemeClr val="lt1"/>
          </a:solidFill>
        </p:spPr>
        <p:txBody>
          <a:bodyPr lIns="72000" rIns="72000">
            <a:noAutofit/>
          </a:bodyPr>
          <a:lstStyle/>
          <a:p>
            <a:pPr marL="0" indent="0">
              <a:buNone/>
            </a:pPr>
            <a:r>
              <a:rPr lang="en-US" dirty="0">
                <a:latin typeface="Aptos" panose="020B0004020202020204" pitchFamily="34" charset="0"/>
              </a:rPr>
              <a:t>La scelta della procedura determina </a:t>
            </a:r>
            <a:r>
              <a:rPr lang="en-US" b="1" dirty="0">
                <a:solidFill>
                  <a:schemeClr val="tx2"/>
                </a:solidFill>
                <a:latin typeface="Aptos" panose="020B0004020202020204" pitchFamily="34" charset="0"/>
              </a:rPr>
              <a:t>chi può candidarsi</a:t>
            </a:r>
            <a:r>
              <a:rPr lang="en-US" dirty="0">
                <a:latin typeface="Aptos" panose="020B0004020202020204" pitchFamily="34" charset="0"/>
              </a:rPr>
              <a:t> per il vostro appalto e come applicare determinati criteri.</a:t>
            </a:r>
          </a:p>
          <a:p>
            <a:pPr marL="0" indent="0">
              <a:buNone/>
            </a:pPr>
            <a:endParaRPr lang="en-IE" dirty="0">
              <a:latin typeface="Aptos" panose="020B0004020202020204" pitchFamily="34" charset="0"/>
            </a:endParaRPr>
          </a:p>
        </p:txBody>
      </p:sp>
    </p:spTree>
    <p:extLst>
      <p:ext uri="{BB962C8B-B14F-4D97-AF65-F5344CB8AC3E}">
        <p14:creationId xmlns:p14="http://schemas.microsoft.com/office/powerpoint/2010/main" val="27924934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spcBef>
                <a:spcPct val="0"/>
              </a:spcBef>
            </a:pPr>
            <a:r>
              <a:rPr lang="de-DE" kern="1200" spc="100" dirty="0">
                <a:solidFill>
                  <a:schemeClr val="tx1"/>
                </a:solidFill>
                <a:latin typeface="Aptos Serif" panose="02020604070405020304" pitchFamily="18" charset="0"/>
                <a:ea typeface="+mj-ea"/>
                <a:cs typeface="Aptos Serif" panose="02020604070405020304" pitchFamily="18" charset="0"/>
              </a:rPr>
              <a:t>Agenda</a:t>
            </a:r>
          </a:p>
        </p:txBody>
      </p:sp>
      <p:sp>
        <p:nvSpPr>
          <p:cNvPr id="3" name="Textplatzhalter 2"/>
          <p:cNvSpPr>
            <a:spLocks noGrp="1"/>
          </p:cNvSpPr>
          <p:nvPr>
            <p:ph type="body" idx="1"/>
          </p:nvPr>
        </p:nvSpPr>
        <p:spPr/>
        <p:txBody>
          <a:bodyPr>
            <a:normAutofit/>
          </a:bodyPr>
          <a:lstStyle/>
          <a:p>
            <a:pPr marL="685800" indent="-457200">
              <a:buFont typeface="+mj-lt"/>
              <a:buAutoNum type="arabicPeriod"/>
            </a:pPr>
            <a:r>
              <a:rPr lang="de-DE" dirty="0" err="1">
                <a:latin typeface="Aptos" panose="020B0004020202020204" pitchFamily="34" charset="0"/>
              </a:rPr>
              <a:t>Introduzione</a:t>
            </a:r>
            <a:endParaRPr lang="de-DE" dirty="0">
              <a:latin typeface="Aptos" panose="020B0004020202020204" pitchFamily="34" charset="0"/>
            </a:endParaRPr>
          </a:p>
          <a:p>
            <a:pPr marL="685800" indent="-457200">
              <a:buFont typeface="+mj-lt"/>
              <a:buAutoNum type="arabicPeriod"/>
            </a:pPr>
            <a:r>
              <a:rPr lang="de-DE" dirty="0">
                <a:latin typeface="Aptos" panose="020B0004020202020204" pitchFamily="34" charset="0"/>
              </a:rPr>
              <a:t>Strumenti giuridici importanti a </a:t>
            </a:r>
            <a:r>
              <a:rPr lang="de-DE" dirty="0" err="1">
                <a:latin typeface="Aptos" panose="020B0004020202020204" pitchFamily="34" charset="0"/>
              </a:rPr>
              <a:t>livello UE</a:t>
            </a:r>
            <a:endParaRPr lang="de-DE" dirty="0">
              <a:latin typeface="Aptos" panose="020B0004020202020204" pitchFamily="34" charset="0"/>
            </a:endParaRPr>
          </a:p>
          <a:p>
            <a:pPr marL="685800" indent="-457200">
              <a:buFont typeface="+mj-lt"/>
              <a:buAutoNum type="arabicPeriod"/>
            </a:pPr>
            <a:r>
              <a:rPr lang="en-US" dirty="0">
                <a:latin typeface="Aptos" panose="020B0004020202020204" pitchFamily="34" charset="0"/>
              </a:rPr>
              <a:t>Integrazione della sostenibilità </a:t>
            </a:r>
            <a:r>
              <a:rPr lang="en-US" dirty="0" err="1">
                <a:latin typeface="Aptos" panose="020B0004020202020204" pitchFamily="34" charset="0"/>
              </a:rPr>
              <a:t>negli</a:t>
            </a:r>
            <a:r>
              <a:rPr lang="en-US" dirty="0">
                <a:latin typeface="Aptos" panose="020B0004020202020204" pitchFamily="34" charset="0"/>
              </a:rPr>
              <a:t> </a:t>
            </a:r>
            <a:r>
              <a:rPr lang="en-US" dirty="0" err="1">
                <a:latin typeface="Aptos" panose="020B0004020202020204" pitchFamily="34" charset="0"/>
              </a:rPr>
              <a:t>approvvigionamenti</a:t>
            </a:r>
            <a:endParaRPr lang="en-US" dirty="0">
              <a:latin typeface="Aptos" panose="020B0004020202020204" pitchFamily="34" charset="0"/>
            </a:endParaRPr>
          </a:p>
          <a:p>
            <a:pPr marL="685800" indent="-457200">
              <a:buFont typeface="+mj-lt"/>
              <a:buAutoNum type="arabicPeriod"/>
            </a:pPr>
            <a:r>
              <a:rPr lang="en-US" dirty="0">
                <a:latin typeface="Aptos" panose="020B0004020202020204" pitchFamily="34" charset="0"/>
              </a:rPr>
              <a:t>Esercizio pratico</a:t>
            </a:r>
          </a:p>
          <a:p>
            <a:pPr marL="685800" indent="-457200">
              <a:buFont typeface="+mj-lt"/>
              <a:buAutoNum type="arabicPeriod"/>
            </a:pPr>
            <a:r>
              <a:rPr lang="en-US" dirty="0">
                <a:latin typeface="Aptos" panose="020B0004020202020204" pitchFamily="34" charset="0"/>
              </a:rPr>
              <a:t>Conclusioni</a:t>
            </a:r>
            <a:endParaRPr lang="de-DE" dirty="0">
              <a:latin typeface="Aptos" panose="020B0004020202020204" pitchFamily="34" charset="0"/>
            </a:endParaRPr>
          </a:p>
        </p:txBody>
      </p:sp>
    </p:spTree>
    <p:extLst>
      <p:ext uri="{BB962C8B-B14F-4D97-AF65-F5344CB8AC3E}">
        <p14:creationId xmlns:p14="http://schemas.microsoft.com/office/powerpoint/2010/main" val="35214213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1B4CF6-FB20-9BE7-5B7E-E790FDDBE59D}"/>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D0A27C80-15A4-6798-0692-A2F5396FB5D1}"/>
              </a:ext>
            </a:extLst>
          </p:cNvPr>
          <p:cNvSpPr>
            <a:spLocks noGrp="1"/>
          </p:cNvSpPr>
          <p:nvPr>
            <p:ph type="title"/>
          </p:nvPr>
        </p:nvSpPr>
        <p:spPr/>
        <p:txBody>
          <a:bodyPr/>
          <a:lstStyle/>
          <a:p>
            <a:r>
              <a:rPr lang="de-DE" dirty="0">
                <a:latin typeface="Aptos Serif" panose="02020604070405020304" pitchFamily="18" charset="0"/>
                <a:cs typeface="Aptos Serif" panose="02020604070405020304" pitchFamily="18" charset="0"/>
              </a:rPr>
              <a:t>Vantaggi </a:t>
            </a:r>
            <a:r>
              <a:rPr lang="de-DE" dirty="0" err="1">
                <a:latin typeface="Aptos Serif" panose="02020604070405020304" pitchFamily="18" charset="0"/>
                <a:cs typeface="Aptos Serif" panose="02020604070405020304" pitchFamily="18" charset="0"/>
              </a:rPr>
              <a:t>delle procedure</a:t>
            </a:r>
            <a:r>
              <a:rPr lang="de-DE" dirty="0">
                <a:latin typeface="Aptos Serif" panose="02020604070405020304" pitchFamily="18" charset="0"/>
                <a:cs typeface="Aptos Serif" panose="02020604070405020304" pitchFamily="18" charset="0"/>
              </a:rPr>
              <a:t> flessibili</a:t>
            </a:r>
          </a:p>
        </p:txBody>
      </p:sp>
      <p:sp>
        <p:nvSpPr>
          <p:cNvPr id="3" name="Textplatzhalter 2">
            <a:extLst>
              <a:ext uri="{FF2B5EF4-FFF2-40B4-BE49-F238E27FC236}">
                <a16:creationId xmlns:a16="http://schemas.microsoft.com/office/drawing/2014/main" id="{7A88610E-9D74-EF3F-54B7-C241193E7768}"/>
              </a:ext>
            </a:extLst>
          </p:cNvPr>
          <p:cNvSpPr>
            <a:spLocks noGrp="1"/>
          </p:cNvSpPr>
          <p:nvPr>
            <p:ph type="body" idx="1"/>
          </p:nvPr>
        </p:nvSpPr>
        <p:spPr>
          <a:xfrm>
            <a:off x="594360" y="2676525"/>
            <a:ext cx="8854440" cy="3597470"/>
          </a:xfrm>
        </p:spPr>
        <p:txBody>
          <a:bodyPr/>
          <a:lstStyle/>
          <a:p>
            <a:pPr marL="571500" indent="-342900">
              <a:buFont typeface="Arial" panose="020B0604020202020204" pitchFamily="34" charset="0"/>
              <a:buChar char="•"/>
            </a:pPr>
            <a:r>
              <a:rPr lang="en-US" dirty="0">
                <a:latin typeface="Aptos" panose="020B0004020202020204" pitchFamily="34" charset="0"/>
              </a:rPr>
              <a:t>Le procedure competitive (negoziazione, dialogo, partenariato per l'innovazione) offrono maggiore flessibilità rispetto alle procedure aperte/ristrette.</a:t>
            </a:r>
          </a:p>
          <a:p>
            <a:pPr marL="571500" indent="-342900">
              <a:buFont typeface="Arial" panose="020B0604020202020204" pitchFamily="34" charset="0"/>
              <a:buChar char="•"/>
            </a:pPr>
            <a:r>
              <a:rPr lang="en-US" dirty="0">
                <a:latin typeface="Aptos" panose="020B0004020202020204" pitchFamily="34" charset="0"/>
              </a:rPr>
              <a:t>Ciò può essere utile per gli appalti sostenibili, in particolare quando è difficile stabilire criteri minimi dettagliati a causa della conoscenza limitata del mercato.</a:t>
            </a:r>
          </a:p>
          <a:p>
            <a:pPr marL="571500" indent="-342900">
              <a:buFont typeface="Arial" panose="020B0604020202020204" pitchFamily="34" charset="0"/>
              <a:buChar char="•"/>
            </a:pPr>
            <a:r>
              <a:rPr lang="en-US" dirty="0">
                <a:latin typeface="Aptos" panose="020B0004020202020204" pitchFamily="34" charset="0"/>
              </a:rPr>
              <a:t>Anche il coinvolgimento del mercato può essere d'aiuto in questo senso.</a:t>
            </a:r>
            <a:endParaRPr lang="de-DE" dirty="0">
              <a:latin typeface="Aptos" panose="020B0004020202020204" pitchFamily="34" charset="0"/>
            </a:endParaRPr>
          </a:p>
        </p:txBody>
      </p:sp>
    </p:spTree>
    <p:extLst>
      <p:ext uri="{BB962C8B-B14F-4D97-AF65-F5344CB8AC3E}">
        <p14:creationId xmlns:p14="http://schemas.microsoft.com/office/powerpoint/2010/main" val="12292605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94360" y="1477095"/>
            <a:ext cx="7750935" cy="2354026"/>
          </a:xfrm>
        </p:spPr>
        <p:txBody>
          <a:bodyPr/>
          <a:lstStyle/>
          <a:p>
            <a:r>
              <a:rPr lang="de-DE" dirty="0">
                <a:latin typeface="Aptos Serif" panose="02020604070405020304" pitchFamily="18" charset="0"/>
                <a:cs typeface="Aptos Serif" panose="02020604070405020304" pitchFamily="18" charset="0"/>
              </a:rPr>
              <a:t>3. </a:t>
            </a:r>
            <a:r>
              <a:rPr lang="en-US" dirty="0">
                <a:latin typeface="Aptos Serif" panose="02020604070405020304" pitchFamily="18" charset="0"/>
                <a:cs typeface="Aptos Serif" panose="02020604070405020304" pitchFamily="18" charset="0"/>
              </a:rPr>
              <a:t>Integrazione </a:t>
            </a:r>
            <a:r>
              <a:rPr lang="en-US" dirty="0" err="1">
                <a:latin typeface="Aptos Serif" panose="02020604070405020304" pitchFamily="18" charset="0"/>
                <a:cs typeface="Aptos Serif" panose="02020604070405020304" pitchFamily="18" charset="0"/>
              </a:rPr>
              <a:t>della</a:t>
            </a:r>
            <a:r>
              <a:rPr lang="en-US" dirty="0">
                <a:latin typeface="Aptos Serif" panose="02020604070405020304" pitchFamily="18" charset="0"/>
                <a:cs typeface="Aptos Serif" panose="02020604070405020304" pitchFamily="18" charset="0"/>
              </a:rPr>
              <a:t> </a:t>
            </a:r>
            <a:br>
              <a:rPr lang="en-US" dirty="0">
                <a:latin typeface="Aptos Serif" panose="02020604070405020304" pitchFamily="18" charset="0"/>
                <a:cs typeface="Aptos Serif" panose="02020604070405020304" pitchFamily="18" charset="0"/>
              </a:rPr>
            </a:br>
            <a:r>
              <a:rPr lang="en-US" dirty="0" err="1">
                <a:latin typeface="Aptos Serif" panose="02020604070405020304" pitchFamily="18" charset="0"/>
                <a:cs typeface="Aptos Serif" panose="02020604070405020304" pitchFamily="18" charset="0"/>
              </a:rPr>
              <a:t>sostenibilità</a:t>
            </a:r>
            <a:r>
              <a:rPr lang="en-US" dirty="0">
                <a:latin typeface="Aptos Serif" panose="02020604070405020304" pitchFamily="18" charset="0"/>
                <a:cs typeface="Aptos Serif" panose="02020604070405020304" pitchFamily="18" charset="0"/>
              </a:rPr>
              <a:t> </a:t>
            </a:r>
            <a:r>
              <a:rPr lang="en-US" dirty="0" err="1">
                <a:latin typeface="Aptos Serif" panose="02020604070405020304" pitchFamily="18" charset="0"/>
                <a:cs typeface="Aptos Serif" panose="02020604070405020304" pitchFamily="18" charset="0"/>
              </a:rPr>
              <a:t>negli</a:t>
            </a:r>
            <a:r>
              <a:rPr lang="en-US" dirty="0">
                <a:latin typeface="Aptos Serif" panose="02020604070405020304" pitchFamily="18" charset="0"/>
                <a:cs typeface="Aptos Serif" panose="02020604070405020304" pitchFamily="18" charset="0"/>
              </a:rPr>
              <a:t> </a:t>
            </a:r>
            <a:r>
              <a:rPr lang="en-US" dirty="0" err="1">
                <a:latin typeface="Aptos Serif" panose="02020604070405020304" pitchFamily="18" charset="0"/>
                <a:cs typeface="Aptos Serif" panose="02020604070405020304" pitchFamily="18" charset="0"/>
              </a:rPr>
              <a:t>approvvigionamenti</a:t>
            </a:r>
            <a:br>
              <a:rPr lang="en-US" dirty="0">
                <a:latin typeface="Aptos Serif" panose="02020604070405020304" pitchFamily="18" charset="0"/>
                <a:cs typeface="Aptos Serif" panose="02020604070405020304" pitchFamily="18" charset="0"/>
              </a:rPr>
            </a:br>
            <a:br>
              <a:rPr lang="de-DE" dirty="0">
                <a:latin typeface="Aptos Serif" panose="02020604070405020304" pitchFamily="18" charset="0"/>
                <a:cs typeface="Aptos Serif" panose="02020604070405020304" pitchFamily="18" charset="0"/>
              </a:rPr>
            </a:br>
            <a:endParaRPr lang="de-DE" dirty="0">
              <a:latin typeface="Aptos Serif" panose="02020604070405020304" pitchFamily="18" charset="0"/>
              <a:cs typeface="Aptos Serif" panose="02020604070405020304" pitchFamily="18" charset="0"/>
            </a:endParaRPr>
          </a:p>
        </p:txBody>
      </p:sp>
      <p:sp>
        <p:nvSpPr>
          <p:cNvPr id="3" name="Textplatzhalter 2"/>
          <p:cNvSpPr>
            <a:spLocks noGrp="1"/>
          </p:cNvSpPr>
          <p:nvPr>
            <p:ph type="body" idx="1"/>
          </p:nvPr>
        </p:nvSpPr>
        <p:spPr/>
        <p:txBody>
          <a:bodyPr/>
          <a:lstStyle/>
          <a:p>
            <a:endParaRPr lang="de-DE" dirty="0"/>
          </a:p>
        </p:txBody>
      </p:sp>
      <p:sp>
        <p:nvSpPr>
          <p:cNvPr id="4" name="Bildplatzhalter 3"/>
          <p:cNvSpPr>
            <a:spLocks noGrp="1"/>
          </p:cNvSpPr>
          <p:nvPr>
            <p:ph type="pic" idx="2"/>
          </p:nvPr>
        </p:nvSpPr>
        <p:spPr>
          <a:xfrm flipH="1">
            <a:off x="7240858" y="0"/>
            <a:ext cx="4951140" cy="6858000"/>
          </a:xfrm>
        </p:spPr>
        <p:txBody>
          <a:bodyPr/>
          <a:lstStyle/>
          <a:p>
            <a:endParaRPr lang="de-DE" dirty="0"/>
          </a:p>
        </p:txBody>
      </p:sp>
    </p:spTree>
    <p:extLst>
      <p:ext uri="{BB962C8B-B14F-4D97-AF65-F5344CB8AC3E}">
        <p14:creationId xmlns:p14="http://schemas.microsoft.com/office/powerpoint/2010/main" val="320402765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E0FCD3B-18A9-E271-A81B-594E952282A1}"/>
              </a:ext>
            </a:extLst>
          </p:cNvPr>
          <p:cNvSpPr>
            <a:spLocks noGrp="1"/>
          </p:cNvSpPr>
          <p:nvPr>
            <p:ph type="title"/>
          </p:nvPr>
        </p:nvSpPr>
        <p:spPr/>
        <p:txBody>
          <a:bodyPr/>
          <a:lstStyle/>
          <a:p>
            <a:r>
              <a:rPr lang="de-DE" dirty="0" err="1">
                <a:latin typeface="Aptos Serif" panose="02020604070405020304" pitchFamily="18" charset="0"/>
                <a:cs typeface="Aptos Serif" panose="02020604070405020304" pitchFamily="18" charset="0"/>
              </a:rPr>
              <a:t>Specifiche</a:t>
            </a:r>
            <a:r>
              <a:rPr lang="de-DE" dirty="0">
                <a:latin typeface="Aptos Serif" panose="02020604070405020304" pitchFamily="18" charset="0"/>
                <a:cs typeface="Aptos Serif" panose="02020604070405020304" pitchFamily="18" charset="0"/>
              </a:rPr>
              <a:t> tecniche</a:t>
            </a:r>
          </a:p>
        </p:txBody>
      </p:sp>
      <p:sp>
        <p:nvSpPr>
          <p:cNvPr id="3" name="Textplatzhalter 2">
            <a:extLst>
              <a:ext uri="{FF2B5EF4-FFF2-40B4-BE49-F238E27FC236}">
                <a16:creationId xmlns:a16="http://schemas.microsoft.com/office/drawing/2014/main" id="{B11D5E3F-B58F-929D-677D-8A9CAB2C70CE}"/>
              </a:ext>
            </a:extLst>
          </p:cNvPr>
          <p:cNvSpPr>
            <a:spLocks noGrp="1"/>
          </p:cNvSpPr>
          <p:nvPr>
            <p:ph type="body" idx="1"/>
          </p:nvPr>
        </p:nvSpPr>
        <p:spPr>
          <a:xfrm>
            <a:off x="594360" y="2676525"/>
            <a:ext cx="5092762" cy="3597470"/>
          </a:xfrm>
        </p:spPr>
        <p:txBody>
          <a:bodyPr>
            <a:normAutofit/>
          </a:bodyPr>
          <a:lstStyle/>
          <a:p>
            <a:pPr marL="0" indent="0" algn="ctr">
              <a:buNone/>
            </a:pPr>
            <a:r>
              <a:rPr lang="en-IE" b="1" dirty="0">
                <a:latin typeface="Aptos" panose="020B0004020202020204" pitchFamily="34" charset="0"/>
              </a:rPr>
              <a:t>Specifiche basate sulle prestazioni o funzionali</a:t>
            </a:r>
          </a:p>
          <a:p>
            <a:r>
              <a:rPr lang="en-IE" dirty="0" err="1">
                <a:latin typeface="Aptos" panose="020B0004020202020204" pitchFamily="34" charset="0"/>
              </a:rPr>
              <a:t>Descrivete</a:t>
            </a:r>
            <a:r>
              <a:rPr lang="en-IE" dirty="0">
                <a:latin typeface="Aptos" panose="020B0004020202020204" pitchFamily="34" charset="0"/>
              </a:rPr>
              <a:t> le </a:t>
            </a:r>
            <a:r>
              <a:rPr lang="en-IE" dirty="0" err="1">
                <a:latin typeface="Aptos" panose="020B0004020202020204" pitchFamily="34" charset="0"/>
              </a:rPr>
              <a:t>caratteristiche</a:t>
            </a:r>
            <a:r>
              <a:rPr lang="en-IE" dirty="0">
                <a:latin typeface="Aptos" panose="020B0004020202020204" pitchFamily="34" charset="0"/>
              </a:rPr>
              <a:t> o le </a:t>
            </a:r>
            <a:r>
              <a:rPr lang="en-IE" dirty="0" err="1">
                <a:latin typeface="Aptos" panose="020B0004020202020204" pitchFamily="34" charset="0"/>
              </a:rPr>
              <a:t>funzioni</a:t>
            </a:r>
            <a:r>
              <a:rPr lang="en-IE" dirty="0">
                <a:latin typeface="Aptos" panose="020B0004020202020204" pitchFamily="34" charset="0"/>
              </a:rPr>
              <a:t> </a:t>
            </a:r>
            <a:r>
              <a:rPr lang="en-IE" dirty="0" err="1">
                <a:latin typeface="Aptos" panose="020B0004020202020204" pitchFamily="34" charset="0"/>
              </a:rPr>
              <a:t>che</a:t>
            </a:r>
            <a:r>
              <a:rPr lang="en-IE" dirty="0">
                <a:latin typeface="Aptos" panose="020B0004020202020204" pitchFamily="34" charset="0"/>
              </a:rPr>
              <a:t> </a:t>
            </a:r>
            <a:r>
              <a:rPr lang="en-IE" dirty="0" err="1">
                <a:latin typeface="Aptos" panose="020B0004020202020204" pitchFamily="34" charset="0"/>
              </a:rPr>
              <a:t>il</a:t>
            </a:r>
            <a:r>
              <a:rPr lang="en-IE" dirty="0">
                <a:latin typeface="Aptos" panose="020B0004020202020204" pitchFamily="34" charset="0"/>
              </a:rPr>
              <a:t> </a:t>
            </a:r>
            <a:r>
              <a:rPr lang="en-IE" dirty="0" err="1">
                <a:latin typeface="Aptos" panose="020B0004020202020204" pitchFamily="34" charset="0"/>
              </a:rPr>
              <a:t>prodotto</a:t>
            </a:r>
            <a:r>
              <a:rPr lang="en-IE" dirty="0">
                <a:latin typeface="Aptos" panose="020B0004020202020204" pitchFamily="34" charset="0"/>
              </a:rPr>
              <a:t> o </a:t>
            </a:r>
            <a:r>
              <a:rPr lang="en-IE" dirty="0" err="1">
                <a:latin typeface="Aptos" panose="020B0004020202020204" pitchFamily="34" charset="0"/>
              </a:rPr>
              <a:t>il</a:t>
            </a:r>
            <a:r>
              <a:rPr lang="en-IE" dirty="0">
                <a:latin typeface="Aptos" panose="020B0004020202020204" pitchFamily="34" charset="0"/>
              </a:rPr>
              <a:t> </a:t>
            </a:r>
            <a:r>
              <a:rPr lang="en-IE" dirty="0" err="1">
                <a:latin typeface="Aptos" panose="020B0004020202020204" pitchFamily="34" charset="0"/>
              </a:rPr>
              <a:t>servizio</a:t>
            </a:r>
            <a:r>
              <a:rPr lang="en-IE" dirty="0">
                <a:latin typeface="Aptos" panose="020B0004020202020204" pitchFamily="34" charset="0"/>
              </a:rPr>
              <a:t> </a:t>
            </a:r>
            <a:r>
              <a:rPr lang="en-IE" dirty="0" err="1">
                <a:latin typeface="Aptos" panose="020B0004020202020204" pitchFamily="34" charset="0"/>
              </a:rPr>
              <a:t>deve</a:t>
            </a:r>
            <a:r>
              <a:rPr lang="en-IE" dirty="0">
                <a:latin typeface="Aptos" panose="020B0004020202020204" pitchFamily="34" charset="0"/>
              </a:rPr>
              <a:t> </a:t>
            </a:r>
            <a:r>
              <a:rPr lang="en-IE" dirty="0" err="1">
                <a:latin typeface="Aptos" panose="020B0004020202020204" pitchFamily="34" charset="0"/>
              </a:rPr>
              <a:t>soddisfare</a:t>
            </a:r>
            <a:r>
              <a:rPr lang="en-IE" dirty="0">
                <a:latin typeface="Aptos" panose="020B0004020202020204" pitchFamily="34" charset="0"/>
              </a:rPr>
              <a:t>, </a:t>
            </a:r>
            <a:r>
              <a:rPr lang="en-IE" dirty="0" err="1">
                <a:latin typeface="Aptos" panose="020B0004020202020204" pitchFamily="34" charset="0"/>
              </a:rPr>
              <a:t>concentrandosi</a:t>
            </a:r>
            <a:r>
              <a:rPr lang="en-IE" dirty="0">
                <a:latin typeface="Aptos" panose="020B0004020202020204" pitchFamily="34" charset="0"/>
              </a:rPr>
              <a:t> </a:t>
            </a:r>
            <a:r>
              <a:rPr lang="en-IE" dirty="0" err="1">
                <a:latin typeface="Aptos" panose="020B0004020202020204" pitchFamily="34" charset="0"/>
              </a:rPr>
              <a:t>su</a:t>
            </a:r>
            <a:r>
              <a:rPr lang="en-IE" dirty="0">
                <a:latin typeface="Aptos" panose="020B0004020202020204" pitchFamily="34" charset="0"/>
              </a:rPr>
              <a:t> </a:t>
            </a:r>
            <a:r>
              <a:rPr lang="en-IE" dirty="0" err="1">
                <a:latin typeface="Aptos" panose="020B0004020202020204" pitchFamily="34" charset="0"/>
              </a:rPr>
              <a:t>quali</a:t>
            </a:r>
            <a:r>
              <a:rPr lang="en-IE" dirty="0">
                <a:latin typeface="Aptos" panose="020B0004020202020204" pitchFamily="34" charset="0"/>
              </a:rPr>
              <a:t> </a:t>
            </a:r>
            <a:r>
              <a:rPr lang="en-IE" dirty="0" err="1">
                <a:latin typeface="Aptos" panose="020B0004020202020204" pitchFamily="34" charset="0"/>
              </a:rPr>
              <a:t>prestazioni</a:t>
            </a:r>
            <a:r>
              <a:rPr lang="en-IE" dirty="0">
                <a:latin typeface="Aptos" panose="020B0004020202020204" pitchFamily="34" charset="0"/>
              </a:rPr>
              <a:t> </a:t>
            </a:r>
            <a:r>
              <a:rPr lang="en-IE" dirty="0" err="1">
                <a:latin typeface="Aptos" panose="020B0004020202020204" pitchFamily="34" charset="0"/>
              </a:rPr>
              <a:t>deve</a:t>
            </a:r>
            <a:r>
              <a:rPr lang="en-IE" dirty="0">
                <a:latin typeface="Aptos" panose="020B0004020202020204" pitchFamily="34" charset="0"/>
              </a:rPr>
              <a:t> </a:t>
            </a:r>
            <a:r>
              <a:rPr lang="en-IE" dirty="0" err="1">
                <a:latin typeface="Aptos" panose="020B0004020202020204" pitchFamily="34" charset="0"/>
              </a:rPr>
              <a:t>garantire</a:t>
            </a:r>
            <a:r>
              <a:rPr lang="en-IE" dirty="0">
                <a:latin typeface="Aptos" panose="020B0004020202020204" pitchFamily="34" charset="0"/>
              </a:rPr>
              <a:t> e non </a:t>
            </a:r>
            <a:r>
              <a:rPr lang="en-IE" dirty="0" err="1">
                <a:latin typeface="Aptos" panose="020B0004020202020204" pitchFamily="34" charset="0"/>
              </a:rPr>
              <a:t>su</a:t>
            </a:r>
            <a:r>
              <a:rPr lang="en-IE" dirty="0">
                <a:latin typeface="Aptos" panose="020B0004020202020204" pitchFamily="34" charset="0"/>
              </a:rPr>
              <a:t> come </a:t>
            </a:r>
            <a:r>
              <a:rPr lang="en-IE" dirty="0" err="1">
                <a:latin typeface="Aptos" panose="020B0004020202020204" pitchFamily="34" charset="0"/>
              </a:rPr>
              <a:t>viene</a:t>
            </a:r>
            <a:r>
              <a:rPr lang="en-IE" dirty="0">
                <a:latin typeface="Aptos" panose="020B0004020202020204" pitchFamily="34" charset="0"/>
              </a:rPr>
              <a:t> </a:t>
            </a:r>
            <a:r>
              <a:rPr lang="en-IE" dirty="0" err="1">
                <a:latin typeface="Aptos" panose="020B0004020202020204" pitchFamily="34" charset="0"/>
              </a:rPr>
              <a:t>realizzato</a:t>
            </a:r>
            <a:r>
              <a:rPr lang="en-IE" dirty="0">
                <a:latin typeface="Aptos" panose="020B0004020202020204" pitchFamily="34" charset="0"/>
              </a:rPr>
              <a:t>.</a:t>
            </a:r>
          </a:p>
        </p:txBody>
      </p:sp>
      <p:sp>
        <p:nvSpPr>
          <p:cNvPr id="4" name="Textplatzhalter 3">
            <a:extLst>
              <a:ext uri="{FF2B5EF4-FFF2-40B4-BE49-F238E27FC236}">
                <a16:creationId xmlns:a16="http://schemas.microsoft.com/office/drawing/2014/main" id="{2705E8C8-D1C0-078B-2423-FCA01D50381D}"/>
              </a:ext>
            </a:extLst>
          </p:cNvPr>
          <p:cNvSpPr>
            <a:spLocks noGrp="1"/>
          </p:cNvSpPr>
          <p:nvPr>
            <p:ph type="body" idx="2"/>
          </p:nvPr>
        </p:nvSpPr>
        <p:spPr>
          <a:xfrm>
            <a:off x="5881898" y="2676525"/>
            <a:ext cx="5559253" cy="3597470"/>
          </a:xfrm>
        </p:spPr>
        <p:txBody>
          <a:bodyPr/>
          <a:lstStyle/>
          <a:p>
            <a:pPr marL="0" indent="0" algn="ctr">
              <a:buNone/>
            </a:pPr>
            <a:r>
              <a:rPr lang="en-IE" b="1" dirty="0">
                <a:latin typeface="Aptos" panose="020B0004020202020204" pitchFamily="34" charset="0"/>
              </a:rPr>
              <a:t>Specifiche basate su norme</a:t>
            </a:r>
          </a:p>
          <a:p>
            <a:r>
              <a:rPr lang="en-US" dirty="0">
                <a:latin typeface="Aptos" panose="020B0004020202020204" pitchFamily="34" charset="0"/>
              </a:rPr>
              <a:t>Si riferisce a una serie di requisiti o criteri tecnici che un prodotto, un servizio o un lavoro deve soddisfare e che derivano da norme nazionali o internazionali consolidate. Tali norme definiscono i requisiti di qualità, sicurezza, prestazione o sostenibilità che devono essere rispettati.</a:t>
            </a:r>
            <a:endParaRPr lang="de-DE" dirty="0">
              <a:latin typeface="Aptos" panose="020B0004020202020204" pitchFamily="34" charset="0"/>
            </a:endParaRPr>
          </a:p>
        </p:txBody>
      </p:sp>
    </p:spTree>
    <p:extLst>
      <p:ext uri="{BB962C8B-B14F-4D97-AF65-F5344CB8AC3E}">
        <p14:creationId xmlns:p14="http://schemas.microsoft.com/office/powerpoint/2010/main" val="261050827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err="1">
                <a:latin typeface="Aptos Serif" panose="02020604070405020304" pitchFamily="18" charset="0"/>
                <a:cs typeface="Aptos Serif" panose="02020604070405020304" pitchFamily="18" charset="0"/>
              </a:rPr>
              <a:t>L'utilizzo</a:t>
            </a:r>
            <a:r>
              <a:rPr lang="de-DE" dirty="0">
                <a:latin typeface="Aptos Serif" panose="02020604070405020304" pitchFamily="18" charset="0"/>
                <a:cs typeface="Aptos Serif" panose="02020604070405020304" pitchFamily="18" charset="0"/>
              </a:rPr>
              <a:t> i </a:t>
            </a:r>
            <a:r>
              <a:rPr lang="de-DE" dirty="0" err="1">
                <a:latin typeface="Aptos Serif" panose="02020604070405020304" pitchFamily="18" charset="0"/>
                <a:cs typeface="Aptos Serif" panose="02020604070405020304" pitchFamily="18" charset="0"/>
              </a:rPr>
              <a:t>marchi</a:t>
            </a:r>
            <a:endParaRPr lang="de-DE" dirty="0">
              <a:latin typeface="Aptos Serif" panose="02020604070405020304" pitchFamily="18" charset="0"/>
              <a:cs typeface="Aptos Serif" panose="02020604070405020304" pitchFamily="18" charset="0"/>
            </a:endParaRPr>
          </a:p>
        </p:txBody>
      </p:sp>
      <p:sp>
        <p:nvSpPr>
          <p:cNvPr id="3" name="Textplatzhalter 2"/>
          <p:cNvSpPr>
            <a:spLocks noGrp="1"/>
          </p:cNvSpPr>
          <p:nvPr>
            <p:ph type="body" idx="1"/>
          </p:nvPr>
        </p:nvSpPr>
        <p:spPr>
          <a:xfrm>
            <a:off x="594359" y="2281918"/>
            <a:ext cx="10954638" cy="3708517"/>
          </a:xfrm>
        </p:spPr>
        <p:txBody>
          <a:bodyPr/>
          <a:lstStyle/>
          <a:p>
            <a:pPr marL="571500" indent="-342900">
              <a:buFont typeface="Arial" panose="020B0604020202020204" pitchFamily="34" charset="0"/>
              <a:buChar char="•"/>
            </a:pPr>
            <a:r>
              <a:rPr lang="en-IE" b="0" dirty="0">
                <a:solidFill>
                  <a:schemeClr val="tx1"/>
                </a:solidFill>
                <a:latin typeface="Aptos" panose="020B0004020202020204" pitchFamily="34" charset="0"/>
              </a:rPr>
              <a:t>I committenti possono fare </a:t>
            </a:r>
            <a:r>
              <a:rPr lang="en-IE" b="0" dirty="0" err="1">
                <a:solidFill>
                  <a:schemeClr val="tx1"/>
                </a:solidFill>
                <a:latin typeface="Aptos" panose="020B0004020202020204" pitchFamily="34" charset="0"/>
              </a:rPr>
              <a:t>riferimento</a:t>
            </a:r>
            <a:r>
              <a:rPr lang="en-IE" b="0" dirty="0">
                <a:solidFill>
                  <a:schemeClr val="tx1"/>
                </a:solidFill>
                <a:latin typeface="Aptos" panose="020B0004020202020204" pitchFamily="34" charset="0"/>
              </a:rPr>
              <a:t> a </a:t>
            </a:r>
            <a:r>
              <a:rPr lang="en-IE" b="0" dirty="0" err="1">
                <a:solidFill>
                  <a:schemeClr val="tx1"/>
                </a:solidFill>
                <a:latin typeface="Aptos" panose="020B0004020202020204" pitchFamily="34" charset="0"/>
              </a:rPr>
              <a:t>criteri</a:t>
            </a:r>
            <a:r>
              <a:rPr lang="en-IE" b="0" dirty="0">
                <a:solidFill>
                  <a:schemeClr val="tx1"/>
                </a:solidFill>
                <a:latin typeface="Aptos" panose="020B0004020202020204" pitchFamily="34" charset="0"/>
              </a:rPr>
              <a:t> </a:t>
            </a:r>
            <a:r>
              <a:rPr lang="en-IE" b="0" dirty="0" err="1">
                <a:solidFill>
                  <a:schemeClr val="tx1"/>
                </a:solidFill>
                <a:latin typeface="Aptos" panose="020B0004020202020204" pitchFamily="34" charset="0"/>
              </a:rPr>
              <a:t>dei</a:t>
            </a:r>
            <a:r>
              <a:rPr lang="en-IE" b="0" dirty="0">
                <a:solidFill>
                  <a:schemeClr val="tx1"/>
                </a:solidFill>
                <a:latin typeface="Aptos" panose="020B0004020202020204" pitchFamily="34" charset="0"/>
              </a:rPr>
              <a:t> </a:t>
            </a:r>
            <a:r>
              <a:rPr lang="en-IE" b="0" dirty="0" err="1">
                <a:solidFill>
                  <a:schemeClr val="tx1"/>
                </a:solidFill>
                <a:latin typeface="Aptos" panose="020B0004020202020204" pitchFamily="34" charset="0"/>
              </a:rPr>
              <a:t>marchi</a:t>
            </a:r>
            <a:r>
              <a:rPr lang="en-IE" b="0" dirty="0">
                <a:solidFill>
                  <a:schemeClr val="tx1"/>
                </a:solidFill>
                <a:latin typeface="Aptos" panose="020B0004020202020204" pitchFamily="34" charset="0"/>
              </a:rPr>
              <a:t> di sostenibilità di terzi </a:t>
            </a:r>
          </a:p>
          <a:p>
            <a:pPr marL="571500" indent="-342900">
              <a:buFont typeface="Arial" panose="020B0604020202020204" pitchFamily="34" charset="0"/>
              <a:buChar char="•"/>
            </a:pPr>
            <a:r>
              <a:rPr lang="en-IE" b="0" dirty="0">
                <a:solidFill>
                  <a:schemeClr val="tx1"/>
                </a:solidFill>
                <a:latin typeface="Aptos" panose="020B0004020202020204" pitchFamily="34" charset="0"/>
              </a:rPr>
              <a:t>I </a:t>
            </a:r>
            <a:r>
              <a:rPr lang="en-IE" b="0" dirty="0" err="1">
                <a:solidFill>
                  <a:schemeClr val="tx1"/>
                </a:solidFill>
                <a:latin typeface="Aptos" panose="020B0004020202020204" pitchFamily="34" charset="0"/>
              </a:rPr>
              <a:t>marchi</a:t>
            </a:r>
            <a:r>
              <a:rPr lang="en-IE" b="0" dirty="0">
                <a:solidFill>
                  <a:schemeClr val="tx1"/>
                </a:solidFill>
                <a:latin typeface="Aptos" panose="020B0004020202020204" pitchFamily="34" charset="0"/>
              </a:rPr>
              <a:t> </a:t>
            </a:r>
            <a:r>
              <a:rPr lang="en-IE" b="0" dirty="0" err="1">
                <a:solidFill>
                  <a:schemeClr val="tx1"/>
                </a:solidFill>
                <a:latin typeface="Aptos" panose="020B0004020202020204" pitchFamily="34" charset="0"/>
              </a:rPr>
              <a:t>possono</a:t>
            </a:r>
            <a:r>
              <a:rPr lang="en-IE" b="0" dirty="0">
                <a:solidFill>
                  <a:schemeClr val="tx1"/>
                </a:solidFill>
                <a:latin typeface="Aptos" panose="020B0004020202020204" pitchFamily="34" charset="0"/>
              </a:rPr>
              <a:t> ridurre il carico di lavoro necessario per definire e verificare i criteri ambientali e sociali</a:t>
            </a:r>
          </a:p>
          <a:p>
            <a:pPr marL="571500" indent="-342900">
              <a:buFont typeface="Arial" panose="020B0604020202020204" pitchFamily="34" charset="0"/>
              <a:buChar char="•"/>
            </a:pPr>
            <a:r>
              <a:rPr lang="en-IE" b="0" dirty="0">
                <a:solidFill>
                  <a:schemeClr val="tx1"/>
                </a:solidFill>
                <a:latin typeface="Aptos" panose="020B0004020202020204" pitchFamily="34" charset="0"/>
              </a:rPr>
              <a:t>I </a:t>
            </a:r>
            <a:r>
              <a:rPr lang="en-IE" b="0" dirty="0" err="1">
                <a:solidFill>
                  <a:schemeClr val="tx1"/>
                </a:solidFill>
                <a:latin typeface="Aptos" panose="020B0004020202020204" pitchFamily="34" charset="0"/>
              </a:rPr>
              <a:t>marchi</a:t>
            </a:r>
            <a:r>
              <a:rPr lang="en-IE" b="0" dirty="0">
                <a:solidFill>
                  <a:schemeClr val="tx1"/>
                </a:solidFill>
                <a:latin typeface="Aptos" panose="020B0004020202020204" pitchFamily="34" charset="0"/>
              </a:rPr>
              <a:t> </a:t>
            </a:r>
            <a:r>
              <a:rPr lang="en-IE" b="0" dirty="0" err="1">
                <a:solidFill>
                  <a:schemeClr val="tx1"/>
                </a:solidFill>
                <a:latin typeface="Aptos" panose="020B0004020202020204" pitchFamily="34" charset="0"/>
              </a:rPr>
              <a:t>devono</a:t>
            </a:r>
            <a:r>
              <a:rPr lang="en-IE" b="0" dirty="0">
                <a:solidFill>
                  <a:schemeClr val="tx1"/>
                </a:solidFill>
                <a:latin typeface="Aptos" panose="020B0004020202020204" pitchFamily="34" charset="0"/>
              </a:rPr>
              <a:t> soddisfare determinati requisiti di trasparenza e accessibilità per poter </a:t>
            </a:r>
            <a:r>
              <a:rPr lang="en-IE" b="0" dirty="0" err="1">
                <a:solidFill>
                  <a:schemeClr val="tx1"/>
                </a:solidFill>
                <a:latin typeface="Aptos" panose="020B0004020202020204" pitchFamily="34" charset="0"/>
              </a:rPr>
              <a:t>essere</a:t>
            </a:r>
            <a:r>
              <a:rPr lang="en-IE" b="0" dirty="0">
                <a:solidFill>
                  <a:schemeClr val="tx1"/>
                </a:solidFill>
                <a:latin typeface="Aptos" panose="020B0004020202020204" pitchFamily="34" charset="0"/>
              </a:rPr>
              <a:t> </a:t>
            </a:r>
            <a:r>
              <a:rPr lang="en-IE" b="0" dirty="0" err="1">
                <a:solidFill>
                  <a:schemeClr val="tx1"/>
                </a:solidFill>
                <a:latin typeface="Aptos" panose="020B0004020202020204" pitchFamily="34" charset="0"/>
              </a:rPr>
              <a:t>riportati</a:t>
            </a:r>
            <a:r>
              <a:rPr lang="en-IE" b="0" dirty="0">
                <a:solidFill>
                  <a:schemeClr val="tx1"/>
                </a:solidFill>
                <a:latin typeface="Aptos" panose="020B0004020202020204" pitchFamily="34" charset="0"/>
              </a:rPr>
              <a:t> </a:t>
            </a:r>
            <a:r>
              <a:rPr lang="en-IE" b="0" dirty="0" err="1">
                <a:solidFill>
                  <a:schemeClr val="tx1"/>
                </a:solidFill>
                <a:latin typeface="Aptos" panose="020B0004020202020204" pitchFamily="34" charset="0"/>
              </a:rPr>
              <a:t>direttamente</a:t>
            </a:r>
            <a:r>
              <a:rPr lang="en-IE" b="0" dirty="0">
                <a:solidFill>
                  <a:schemeClr val="tx1"/>
                </a:solidFill>
                <a:latin typeface="Aptos" panose="020B0004020202020204" pitchFamily="34" charset="0"/>
              </a:rPr>
              <a:t> nei documenti di gara</a:t>
            </a:r>
          </a:p>
          <a:p>
            <a:endParaRPr lang="de-DE" dirty="0">
              <a:latin typeface="Aptos" panose="020B0004020202020204" pitchFamily="34" charset="0"/>
            </a:endParaRPr>
          </a:p>
        </p:txBody>
      </p:sp>
    </p:spTree>
    <p:extLst>
      <p:ext uri="{BB962C8B-B14F-4D97-AF65-F5344CB8AC3E}">
        <p14:creationId xmlns:p14="http://schemas.microsoft.com/office/powerpoint/2010/main" val="52176270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9C95E9-62BA-1A9B-D7A0-623A97DC9626}"/>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680CA936-890D-CAB9-D2A2-5FC617EA2334}"/>
              </a:ext>
            </a:extLst>
          </p:cNvPr>
          <p:cNvSpPr>
            <a:spLocks noGrp="1"/>
          </p:cNvSpPr>
          <p:nvPr>
            <p:ph type="title"/>
          </p:nvPr>
        </p:nvSpPr>
        <p:spPr/>
        <p:txBody>
          <a:bodyPr/>
          <a:lstStyle/>
          <a:p>
            <a:r>
              <a:rPr lang="de-DE" dirty="0" err="1">
                <a:latin typeface="Aptos Serif" panose="02020604070405020304" pitchFamily="18" charset="0"/>
                <a:cs typeface="Aptos Serif" panose="02020604070405020304" pitchFamily="18" charset="0"/>
              </a:rPr>
              <a:t>Requisiti</a:t>
            </a:r>
            <a:r>
              <a:rPr lang="de-DE" dirty="0">
                <a:latin typeface="Aptos Serif" panose="02020604070405020304" pitchFamily="18" charset="0"/>
                <a:cs typeface="Aptos Serif" panose="02020604070405020304" pitchFamily="18" charset="0"/>
              </a:rPr>
              <a:t> per </a:t>
            </a:r>
            <a:r>
              <a:rPr lang="de-DE" dirty="0" err="1">
                <a:latin typeface="Aptos Serif" panose="02020604070405020304" pitchFamily="18" charset="0"/>
                <a:cs typeface="Aptos Serif" panose="02020604070405020304" pitchFamily="18" charset="0"/>
              </a:rPr>
              <a:t>l'utilizzo</a:t>
            </a:r>
            <a:r>
              <a:rPr lang="de-DE" dirty="0">
                <a:latin typeface="Aptos Serif" panose="02020604070405020304" pitchFamily="18" charset="0"/>
                <a:cs typeface="Aptos Serif" panose="02020604070405020304" pitchFamily="18" charset="0"/>
              </a:rPr>
              <a:t> di </a:t>
            </a:r>
            <a:r>
              <a:rPr lang="de-DE" dirty="0" err="1">
                <a:latin typeface="Aptos Serif" panose="02020604070405020304" pitchFamily="18" charset="0"/>
                <a:cs typeface="Aptos Serif" panose="02020604070405020304" pitchFamily="18" charset="0"/>
              </a:rPr>
              <a:t>marchi</a:t>
            </a:r>
            <a:endParaRPr lang="de-DE" dirty="0">
              <a:latin typeface="Aptos Serif" panose="02020604070405020304" pitchFamily="18" charset="0"/>
              <a:cs typeface="Aptos Serif" panose="02020604070405020304" pitchFamily="18" charset="0"/>
            </a:endParaRPr>
          </a:p>
        </p:txBody>
      </p:sp>
      <p:sp>
        <p:nvSpPr>
          <p:cNvPr id="3" name="Textplatzhalter 2">
            <a:extLst>
              <a:ext uri="{FF2B5EF4-FFF2-40B4-BE49-F238E27FC236}">
                <a16:creationId xmlns:a16="http://schemas.microsoft.com/office/drawing/2014/main" id="{9B5293C6-FD13-2879-61E8-2ED6D3932A10}"/>
              </a:ext>
            </a:extLst>
          </p:cNvPr>
          <p:cNvSpPr>
            <a:spLocks noGrp="1"/>
          </p:cNvSpPr>
          <p:nvPr>
            <p:ph type="body" idx="1"/>
          </p:nvPr>
        </p:nvSpPr>
        <p:spPr>
          <a:xfrm>
            <a:off x="594359" y="2281918"/>
            <a:ext cx="9538382" cy="3708517"/>
          </a:xfrm>
        </p:spPr>
        <p:txBody>
          <a:bodyPr>
            <a:normAutofit fontScale="85000" lnSpcReduction="20000"/>
          </a:bodyPr>
          <a:lstStyle/>
          <a:p>
            <a:pPr marL="571500" indent="-342900">
              <a:lnSpc>
                <a:spcPct val="100000"/>
              </a:lnSpc>
              <a:buFont typeface="Arial" panose="020B0604020202020204" pitchFamily="34" charset="0"/>
              <a:buChar char="•"/>
            </a:pPr>
            <a:r>
              <a:rPr lang="en-US" b="0" dirty="0">
                <a:solidFill>
                  <a:schemeClr val="tx1"/>
                </a:solidFill>
                <a:latin typeface="Aptos" panose="020B0004020202020204" pitchFamily="34" charset="0"/>
              </a:rPr>
              <a:t>Essi riguardano solo criteri attinenti all'oggetto del contratto.</a:t>
            </a:r>
          </a:p>
          <a:p>
            <a:pPr marL="571500" indent="-342900">
              <a:lnSpc>
                <a:spcPct val="100000"/>
              </a:lnSpc>
              <a:buFont typeface="Arial" panose="020B0604020202020204" pitchFamily="34" charset="0"/>
              <a:buChar char="•"/>
            </a:pPr>
            <a:r>
              <a:rPr lang="en-US" b="0" dirty="0">
                <a:solidFill>
                  <a:schemeClr val="tx1"/>
                </a:solidFill>
                <a:latin typeface="Aptos" panose="020B0004020202020204" pitchFamily="34" charset="0"/>
              </a:rPr>
              <a:t>Si basano su criteri oggettivamente verificabili e non discriminatori.</a:t>
            </a:r>
          </a:p>
          <a:p>
            <a:pPr marL="571500" indent="-342900">
              <a:lnSpc>
                <a:spcPct val="100000"/>
              </a:lnSpc>
              <a:buFont typeface="Arial" panose="020B0604020202020204" pitchFamily="34" charset="0"/>
              <a:buChar char="•"/>
            </a:pPr>
            <a:r>
              <a:rPr lang="en-US" b="0" dirty="0">
                <a:solidFill>
                  <a:schemeClr val="tx1"/>
                </a:solidFill>
                <a:latin typeface="Aptos" panose="020B0004020202020204" pitchFamily="34" charset="0"/>
              </a:rPr>
              <a:t>Sono stabiliti secondo una procedura aperta e trasparente alla quale possono partecipare tutte le parti interessate, compresi gli enti governativi, i consumatori, le parti sociali, i produttori, i distributori e </a:t>
            </a:r>
            <a:r>
              <a:rPr lang="en-US" b="0" dirty="0" err="1">
                <a:solidFill>
                  <a:schemeClr val="tx1"/>
                </a:solidFill>
                <a:latin typeface="Aptos" panose="020B0004020202020204" pitchFamily="34" charset="0"/>
              </a:rPr>
              <a:t>le organizzazioni non governative</a:t>
            </a:r>
            <a:r>
              <a:rPr lang="en-US" b="0" dirty="0">
                <a:solidFill>
                  <a:schemeClr val="tx1"/>
                </a:solidFill>
                <a:latin typeface="Aptos" panose="020B0004020202020204" pitchFamily="34" charset="0"/>
              </a:rPr>
              <a:t>.</a:t>
            </a:r>
          </a:p>
          <a:p>
            <a:pPr marL="571500" indent="-342900">
              <a:lnSpc>
                <a:spcPct val="100000"/>
              </a:lnSpc>
              <a:buFont typeface="Arial" panose="020B0604020202020204" pitchFamily="34" charset="0"/>
              <a:buChar char="•"/>
            </a:pPr>
            <a:r>
              <a:rPr lang="en-US" b="0" dirty="0">
                <a:solidFill>
                  <a:schemeClr val="tx1"/>
                </a:solidFill>
                <a:latin typeface="Aptos" panose="020B0004020202020204" pitchFamily="34" charset="0"/>
              </a:rPr>
              <a:t>Sono accessibili a tutte le parti interessate.</a:t>
            </a:r>
          </a:p>
          <a:p>
            <a:pPr marL="571500" indent="-342900">
              <a:lnSpc>
                <a:spcPct val="100000"/>
              </a:lnSpc>
              <a:buFont typeface="Arial" panose="020B0604020202020204" pitchFamily="34" charset="0"/>
              <a:buChar char="•"/>
            </a:pPr>
            <a:r>
              <a:rPr lang="en-US" b="0" dirty="0">
                <a:solidFill>
                  <a:schemeClr val="tx1"/>
                </a:solidFill>
                <a:latin typeface="Aptos" panose="020B0004020202020204" pitchFamily="34" charset="0"/>
              </a:rPr>
              <a:t>Sono stabiliti da un organismo terzo sul quale l'operatore economico che </a:t>
            </a:r>
            <a:r>
              <a:rPr lang="en-US" b="0" dirty="0" err="1">
                <a:solidFill>
                  <a:schemeClr val="tx1"/>
                </a:solidFill>
                <a:latin typeface="Aptos" panose="020B0004020202020204" pitchFamily="34" charset="0"/>
              </a:rPr>
              <a:t>richiede</a:t>
            </a:r>
            <a:r>
              <a:rPr lang="en-US" b="0" dirty="0">
                <a:solidFill>
                  <a:schemeClr val="tx1"/>
                </a:solidFill>
                <a:latin typeface="Aptos" panose="020B0004020202020204" pitchFamily="34" charset="0"/>
              </a:rPr>
              <a:t> </a:t>
            </a:r>
            <a:r>
              <a:rPr lang="en-US" b="0" dirty="0" err="1">
                <a:solidFill>
                  <a:schemeClr val="tx1"/>
                </a:solidFill>
                <a:latin typeface="Aptos" panose="020B0004020202020204" pitchFamily="34" charset="0"/>
              </a:rPr>
              <a:t>il</a:t>
            </a:r>
            <a:r>
              <a:rPr lang="en-US" b="0" dirty="0">
                <a:solidFill>
                  <a:schemeClr val="tx1"/>
                </a:solidFill>
                <a:latin typeface="Aptos" panose="020B0004020202020204" pitchFamily="34" charset="0"/>
              </a:rPr>
              <a:t> </a:t>
            </a:r>
            <a:r>
              <a:rPr lang="en-US" b="0" dirty="0" err="1">
                <a:solidFill>
                  <a:schemeClr val="tx1"/>
                </a:solidFill>
                <a:latin typeface="Aptos" panose="020B0004020202020204" pitchFamily="34" charset="0"/>
              </a:rPr>
              <a:t>marchio</a:t>
            </a:r>
            <a:r>
              <a:rPr lang="en-US" b="0" dirty="0">
                <a:solidFill>
                  <a:schemeClr val="tx1"/>
                </a:solidFill>
                <a:latin typeface="Aptos" panose="020B0004020202020204" pitchFamily="34" charset="0"/>
              </a:rPr>
              <a:t> non può esercitare un'influenza determinante.</a:t>
            </a:r>
          </a:p>
          <a:p>
            <a:endParaRPr lang="de-DE" dirty="0">
              <a:latin typeface="Aptos" panose="020B0004020202020204" pitchFamily="34" charset="0"/>
            </a:endParaRPr>
          </a:p>
        </p:txBody>
      </p:sp>
    </p:spTree>
    <p:extLst>
      <p:ext uri="{BB962C8B-B14F-4D97-AF65-F5344CB8AC3E}">
        <p14:creationId xmlns:p14="http://schemas.microsoft.com/office/powerpoint/2010/main" val="278520541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649AF1-35C8-F04B-C15F-6E130EC89821}"/>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2385D4D1-9AB0-AC36-C84C-D9A730273421}"/>
              </a:ext>
            </a:extLst>
          </p:cNvPr>
          <p:cNvSpPr>
            <a:spLocks noGrp="1"/>
          </p:cNvSpPr>
          <p:nvPr>
            <p:ph type="title"/>
          </p:nvPr>
        </p:nvSpPr>
        <p:spPr/>
        <p:txBody>
          <a:bodyPr/>
          <a:lstStyle/>
          <a:p>
            <a:r>
              <a:rPr lang="en-IE" sz="4400" dirty="0">
                <a:solidFill>
                  <a:srgbClr val="3F3F3F"/>
                </a:solidFill>
                <a:latin typeface="Aptos Serif" panose="02020604070405020304" pitchFamily="18" charset="0"/>
                <a:cs typeface="Aptos Serif" panose="02020604070405020304" pitchFamily="18" charset="0"/>
              </a:rPr>
              <a:t>Criteri di esclusione</a:t>
            </a:r>
            <a:endParaRPr lang="de-DE" dirty="0">
              <a:latin typeface="Aptos Serif" panose="02020604070405020304" pitchFamily="18" charset="0"/>
              <a:cs typeface="Aptos Serif" panose="02020604070405020304" pitchFamily="18" charset="0"/>
            </a:endParaRPr>
          </a:p>
        </p:txBody>
      </p:sp>
      <p:sp>
        <p:nvSpPr>
          <p:cNvPr id="3" name="Textplatzhalter 2">
            <a:extLst>
              <a:ext uri="{FF2B5EF4-FFF2-40B4-BE49-F238E27FC236}">
                <a16:creationId xmlns:a16="http://schemas.microsoft.com/office/drawing/2014/main" id="{5CD16F78-234D-6683-967E-FE9EC7EE79EC}"/>
              </a:ext>
            </a:extLst>
          </p:cNvPr>
          <p:cNvSpPr>
            <a:spLocks noGrp="1"/>
          </p:cNvSpPr>
          <p:nvPr>
            <p:ph type="body" idx="1"/>
          </p:nvPr>
        </p:nvSpPr>
        <p:spPr>
          <a:xfrm>
            <a:off x="594359" y="2281918"/>
            <a:ext cx="9538382" cy="3708517"/>
          </a:xfrm>
        </p:spPr>
        <p:txBody>
          <a:bodyPr>
            <a:normAutofit/>
          </a:bodyPr>
          <a:lstStyle/>
          <a:p>
            <a:pPr marL="571500" indent="-342900">
              <a:lnSpc>
                <a:spcPct val="100000"/>
              </a:lnSpc>
              <a:buFont typeface="Arial" panose="020B0604020202020204" pitchFamily="34" charset="0"/>
              <a:buChar char="•"/>
            </a:pPr>
            <a:r>
              <a:rPr lang="en-US" b="0" dirty="0">
                <a:solidFill>
                  <a:schemeClr val="tx1"/>
                </a:solidFill>
                <a:latin typeface="Aptos" panose="020B0004020202020204" pitchFamily="34" charset="0"/>
              </a:rPr>
              <a:t>Motivi di esclusione degli offerenti:</a:t>
            </a:r>
          </a:p>
          <a:p>
            <a:pPr marL="1028700" lvl="1" indent="-342900">
              <a:lnSpc>
                <a:spcPct val="100000"/>
              </a:lnSpc>
              <a:buFont typeface="Arial" panose="020B0604020202020204" pitchFamily="34" charset="0"/>
              <a:buChar char="•"/>
            </a:pPr>
            <a:r>
              <a:rPr lang="en-US" b="0" dirty="0">
                <a:solidFill>
                  <a:schemeClr val="tx1"/>
                </a:solidFill>
                <a:latin typeface="Aptos" panose="020B0004020202020204" pitchFamily="34" charset="0"/>
              </a:rPr>
              <a:t>Inosservanza delle leggi ambientali nazionali, comunitarie o internazionali vigenti </a:t>
            </a:r>
          </a:p>
          <a:p>
            <a:pPr marL="1028700" lvl="1" indent="-342900">
              <a:lnSpc>
                <a:spcPct val="100000"/>
              </a:lnSpc>
              <a:buFont typeface="Arial" panose="020B0604020202020204" pitchFamily="34" charset="0"/>
              <a:buChar char="•"/>
            </a:pPr>
            <a:r>
              <a:rPr lang="en-US" b="0" dirty="0">
                <a:solidFill>
                  <a:schemeClr val="tx1"/>
                </a:solidFill>
                <a:latin typeface="Aptos" panose="020B0004020202020204" pitchFamily="34" charset="0"/>
              </a:rPr>
              <a:t>Grave negligenza professionale </a:t>
            </a:r>
            <a:r>
              <a:rPr lang="en-US" b="0" dirty="0" err="1">
                <a:solidFill>
                  <a:schemeClr val="tx1"/>
                </a:solidFill>
                <a:latin typeface="Aptos" panose="020B0004020202020204" pitchFamily="34" charset="0"/>
              </a:rPr>
              <a:t>che</a:t>
            </a:r>
            <a:r>
              <a:rPr lang="en-US" b="0" dirty="0">
                <a:solidFill>
                  <a:schemeClr val="tx1"/>
                </a:solidFill>
                <a:latin typeface="Aptos" panose="020B0004020202020204" pitchFamily="34" charset="0"/>
              </a:rPr>
              <a:t> </a:t>
            </a:r>
            <a:r>
              <a:rPr lang="en-US" dirty="0" err="1">
                <a:solidFill>
                  <a:schemeClr val="tx1"/>
                </a:solidFill>
                <a:latin typeface="Aptos" panose="020B0004020202020204" pitchFamily="34" charset="0"/>
              </a:rPr>
              <a:t>pregiudica</a:t>
            </a:r>
            <a:r>
              <a:rPr lang="en-US" dirty="0">
                <a:solidFill>
                  <a:schemeClr val="tx1"/>
                </a:solidFill>
                <a:latin typeface="Aptos" panose="020B0004020202020204" pitchFamily="34" charset="0"/>
              </a:rPr>
              <a:t> la </a:t>
            </a:r>
            <a:r>
              <a:rPr lang="en-US" dirty="0" err="1">
                <a:solidFill>
                  <a:schemeClr val="tx1"/>
                </a:solidFill>
                <a:latin typeface="Aptos" panose="020B0004020202020204" pitchFamily="34" charset="0"/>
              </a:rPr>
              <a:t>correttezza</a:t>
            </a:r>
            <a:endParaRPr lang="en-US" b="0" dirty="0">
              <a:solidFill>
                <a:schemeClr val="tx1"/>
              </a:solidFill>
              <a:latin typeface="Aptos" panose="020B0004020202020204" pitchFamily="34" charset="0"/>
            </a:endParaRPr>
          </a:p>
          <a:p>
            <a:pPr marL="1028700" lvl="1" indent="-342900">
              <a:lnSpc>
                <a:spcPct val="100000"/>
              </a:lnSpc>
              <a:buFont typeface="Arial" panose="020B0604020202020204" pitchFamily="34" charset="0"/>
              <a:buChar char="•"/>
            </a:pPr>
            <a:r>
              <a:rPr lang="en-US" b="0" dirty="0">
                <a:solidFill>
                  <a:schemeClr val="tx1"/>
                </a:solidFill>
                <a:latin typeface="Aptos" panose="020B0004020202020204" pitchFamily="34" charset="0"/>
              </a:rPr>
              <a:t>Carenze significative/persistenti nell'adempimento di un contratto precedente</a:t>
            </a:r>
          </a:p>
          <a:p>
            <a:pPr marL="1028700" lvl="1" indent="-342900">
              <a:lnSpc>
                <a:spcPct val="100000"/>
              </a:lnSpc>
              <a:buFont typeface="Arial" panose="020B0604020202020204" pitchFamily="34" charset="0"/>
              <a:buChar char="•"/>
            </a:pPr>
            <a:r>
              <a:rPr lang="en-US" b="0" dirty="0">
                <a:solidFill>
                  <a:schemeClr val="tx1"/>
                </a:solidFill>
                <a:latin typeface="Aptos" panose="020B0004020202020204" pitchFamily="34" charset="0"/>
              </a:rPr>
              <a:t>Falsità in uno dei punti sopra indicati o incapacità di </a:t>
            </a:r>
            <a:r>
              <a:rPr lang="en-US" b="0" dirty="0" err="1">
                <a:solidFill>
                  <a:schemeClr val="tx1"/>
                </a:solidFill>
                <a:latin typeface="Aptos" panose="020B0004020202020204" pitchFamily="34" charset="0"/>
              </a:rPr>
              <a:t>fornire</a:t>
            </a:r>
            <a:r>
              <a:rPr lang="en-US" b="0" dirty="0">
                <a:solidFill>
                  <a:schemeClr val="tx1"/>
                </a:solidFill>
                <a:latin typeface="Aptos" panose="020B0004020202020204" pitchFamily="34" charset="0"/>
              </a:rPr>
              <a:t> </a:t>
            </a:r>
            <a:r>
              <a:rPr lang="en-US" dirty="0">
                <a:solidFill>
                  <a:schemeClr val="tx1"/>
                </a:solidFill>
                <a:latin typeface="Aptos" panose="020B0004020202020204" pitchFamily="34" charset="0"/>
              </a:rPr>
              <a:t>le </a:t>
            </a:r>
            <a:r>
              <a:rPr lang="en-US" dirty="0" err="1">
                <a:solidFill>
                  <a:schemeClr val="tx1"/>
                </a:solidFill>
                <a:latin typeface="Aptos" panose="020B0004020202020204" pitchFamily="34" charset="0"/>
              </a:rPr>
              <a:t>attestazioni</a:t>
            </a:r>
            <a:r>
              <a:rPr lang="en-US" dirty="0">
                <a:solidFill>
                  <a:schemeClr val="tx1"/>
                </a:solidFill>
                <a:latin typeface="Aptos" panose="020B0004020202020204" pitchFamily="34" charset="0"/>
              </a:rPr>
              <a:t> </a:t>
            </a:r>
            <a:r>
              <a:rPr lang="en-US" dirty="0" err="1">
                <a:solidFill>
                  <a:schemeClr val="tx1"/>
                </a:solidFill>
                <a:latin typeface="Aptos" panose="020B0004020202020204" pitchFamily="34" charset="0"/>
              </a:rPr>
              <a:t>richieste</a:t>
            </a:r>
            <a:endParaRPr lang="en-US" b="0" dirty="0">
              <a:solidFill>
                <a:schemeClr val="tx1"/>
              </a:solidFill>
              <a:latin typeface="Aptos" panose="020B0004020202020204" pitchFamily="34" charset="0"/>
            </a:endParaRPr>
          </a:p>
          <a:p>
            <a:endParaRPr lang="de-DE" dirty="0">
              <a:latin typeface="Aptos" panose="020B0004020202020204" pitchFamily="34" charset="0"/>
            </a:endParaRPr>
          </a:p>
        </p:txBody>
      </p:sp>
    </p:spTree>
    <p:extLst>
      <p:ext uri="{BB962C8B-B14F-4D97-AF65-F5344CB8AC3E}">
        <p14:creationId xmlns:p14="http://schemas.microsoft.com/office/powerpoint/2010/main" val="241912112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33DD7B-E495-DB1A-3DD5-E0326BEF97C4}"/>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45DF18CD-97C4-D047-88E7-7766FA0A9132}"/>
              </a:ext>
            </a:extLst>
          </p:cNvPr>
          <p:cNvSpPr>
            <a:spLocks noGrp="1"/>
          </p:cNvSpPr>
          <p:nvPr>
            <p:ph type="title"/>
          </p:nvPr>
        </p:nvSpPr>
        <p:spPr/>
        <p:txBody>
          <a:bodyPr/>
          <a:lstStyle/>
          <a:p>
            <a:r>
              <a:rPr lang="en-IE" sz="4400" dirty="0">
                <a:solidFill>
                  <a:srgbClr val="3F3F3F"/>
                </a:solidFill>
                <a:latin typeface="Aptos Serif" panose="02020604070405020304" pitchFamily="18" charset="0"/>
                <a:cs typeface="Aptos Serif" panose="02020604070405020304" pitchFamily="18" charset="0"/>
              </a:rPr>
              <a:t>Criteri di selezione</a:t>
            </a:r>
            <a:endParaRPr lang="de-DE" dirty="0">
              <a:latin typeface="Aptos Serif" panose="02020604070405020304" pitchFamily="18" charset="0"/>
              <a:cs typeface="Aptos Serif" panose="02020604070405020304" pitchFamily="18" charset="0"/>
            </a:endParaRPr>
          </a:p>
        </p:txBody>
      </p:sp>
      <p:sp>
        <p:nvSpPr>
          <p:cNvPr id="3" name="Textplatzhalter 2">
            <a:extLst>
              <a:ext uri="{FF2B5EF4-FFF2-40B4-BE49-F238E27FC236}">
                <a16:creationId xmlns:a16="http://schemas.microsoft.com/office/drawing/2014/main" id="{A27CF162-513F-3EA4-FBFA-0C6067C87A84}"/>
              </a:ext>
            </a:extLst>
          </p:cNvPr>
          <p:cNvSpPr>
            <a:spLocks noGrp="1"/>
          </p:cNvSpPr>
          <p:nvPr>
            <p:ph type="body" idx="1"/>
          </p:nvPr>
        </p:nvSpPr>
        <p:spPr>
          <a:xfrm>
            <a:off x="594359" y="2281918"/>
            <a:ext cx="9538382" cy="3708517"/>
          </a:xfrm>
        </p:spPr>
        <p:txBody>
          <a:bodyPr>
            <a:normAutofit/>
          </a:bodyPr>
          <a:lstStyle/>
          <a:p>
            <a:pPr marL="571500" indent="-342900">
              <a:lnSpc>
                <a:spcPct val="100000"/>
              </a:lnSpc>
              <a:buFont typeface="Arial" panose="020B0604020202020204" pitchFamily="34" charset="0"/>
              <a:buChar char="•"/>
            </a:pPr>
            <a:r>
              <a:rPr lang="en-US" b="0" dirty="0">
                <a:solidFill>
                  <a:schemeClr val="tx1"/>
                </a:solidFill>
                <a:latin typeface="Aptos" panose="020B0004020202020204" pitchFamily="34" charset="0"/>
              </a:rPr>
              <a:t>I criteri di selezione per un </a:t>
            </a:r>
            <a:r>
              <a:rPr lang="en-US" b="0" dirty="0" err="1">
                <a:solidFill>
                  <a:schemeClr val="tx1"/>
                </a:solidFill>
                <a:latin typeface="Aptos" panose="020B0004020202020204" pitchFamily="34" charset="0"/>
              </a:rPr>
              <a:t>appalto</a:t>
            </a:r>
            <a:r>
              <a:rPr lang="en-US" b="0" dirty="0">
                <a:solidFill>
                  <a:schemeClr val="tx1"/>
                </a:solidFill>
                <a:latin typeface="Aptos" panose="020B0004020202020204" pitchFamily="34" charset="0"/>
              </a:rPr>
              <a:t> </a:t>
            </a:r>
            <a:r>
              <a:rPr lang="en-US" b="0" dirty="0" err="1">
                <a:solidFill>
                  <a:schemeClr val="tx1"/>
                </a:solidFill>
                <a:latin typeface="Aptos" panose="020B0004020202020204" pitchFamily="34" charset="0"/>
              </a:rPr>
              <a:t>sostenibile</a:t>
            </a:r>
            <a:r>
              <a:rPr lang="en-US" b="0" dirty="0">
                <a:solidFill>
                  <a:schemeClr val="tx1"/>
                </a:solidFill>
                <a:latin typeface="Aptos" panose="020B0004020202020204" pitchFamily="34" charset="0"/>
              </a:rPr>
              <a:t> comprendono:</a:t>
            </a:r>
          </a:p>
          <a:p>
            <a:pPr marL="1028700" lvl="1" indent="-342900">
              <a:lnSpc>
                <a:spcPct val="100000"/>
              </a:lnSpc>
              <a:buFont typeface="Arial" panose="020B0604020202020204" pitchFamily="34" charset="0"/>
              <a:buChar char="•"/>
            </a:pPr>
            <a:r>
              <a:rPr lang="en-US" b="0" dirty="0">
                <a:solidFill>
                  <a:schemeClr val="tx1"/>
                </a:solidFill>
                <a:latin typeface="Aptos" panose="020B0004020202020204" pitchFamily="34" charset="0"/>
              </a:rPr>
              <a:t>Esperienza e referenze</a:t>
            </a:r>
          </a:p>
          <a:p>
            <a:pPr marL="1028700" lvl="1" indent="-342900">
              <a:lnSpc>
                <a:spcPct val="100000"/>
              </a:lnSpc>
              <a:buFont typeface="Arial" panose="020B0604020202020204" pitchFamily="34" charset="0"/>
              <a:buChar char="•"/>
            </a:pPr>
            <a:r>
              <a:rPr lang="en-US" b="0" dirty="0">
                <a:solidFill>
                  <a:schemeClr val="tx1"/>
                </a:solidFill>
                <a:latin typeface="Aptos" panose="020B0004020202020204" pitchFamily="34" charset="0"/>
              </a:rPr>
              <a:t>Formazione e qualifiche professionali dei dipendenti </a:t>
            </a:r>
          </a:p>
          <a:p>
            <a:pPr marL="1028700" lvl="1" indent="-342900">
              <a:lnSpc>
                <a:spcPct val="100000"/>
              </a:lnSpc>
              <a:buFont typeface="Arial" panose="020B0604020202020204" pitchFamily="34" charset="0"/>
              <a:buChar char="•"/>
            </a:pPr>
            <a:r>
              <a:rPr lang="en-US" b="0" dirty="0">
                <a:solidFill>
                  <a:schemeClr val="tx1"/>
                </a:solidFill>
                <a:latin typeface="Aptos" panose="020B0004020202020204" pitchFamily="34" charset="0"/>
              </a:rPr>
              <a:t>Sistemi e programmi di gestione ambientale (ad es. EMAS, ISO 14001)</a:t>
            </a:r>
          </a:p>
          <a:p>
            <a:pPr marL="1028700" lvl="1" indent="-342900">
              <a:lnSpc>
                <a:spcPct val="100000"/>
              </a:lnSpc>
              <a:buFont typeface="Arial" panose="020B0604020202020204" pitchFamily="34" charset="0"/>
              <a:buChar char="•"/>
            </a:pPr>
            <a:r>
              <a:rPr lang="en-US" b="0" dirty="0">
                <a:solidFill>
                  <a:schemeClr val="tx1"/>
                </a:solidFill>
                <a:latin typeface="Aptos" panose="020B0004020202020204" pitchFamily="34" charset="0"/>
              </a:rPr>
              <a:t>Sistemi di gestione </a:t>
            </a:r>
            <a:r>
              <a:rPr lang="en-US" b="0" dirty="0" err="1">
                <a:solidFill>
                  <a:schemeClr val="tx1"/>
                </a:solidFill>
                <a:latin typeface="Aptos" panose="020B0004020202020204" pitchFamily="34" charset="0"/>
              </a:rPr>
              <a:t>della</a:t>
            </a:r>
            <a:r>
              <a:rPr lang="en-US" b="0" dirty="0">
                <a:solidFill>
                  <a:schemeClr val="tx1"/>
                </a:solidFill>
                <a:latin typeface="Aptos" panose="020B0004020202020204" pitchFamily="34" charset="0"/>
              </a:rPr>
              <a:t> </a:t>
            </a:r>
            <a:r>
              <a:rPr lang="en-US" dirty="0" err="1">
                <a:solidFill>
                  <a:schemeClr val="tx1"/>
                </a:solidFill>
                <a:latin typeface="Aptos" panose="020B0004020202020204" pitchFamily="34" charset="0"/>
              </a:rPr>
              <a:t>filiera</a:t>
            </a:r>
            <a:r>
              <a:rPr lang="en-US" dirty="0">
                <a:solidFill>
                  <a:schemeClr val="tx1"/>
                </a:solidFill>
                <a:latin typeface="Aptos" panose="020B0004020202020204" pitchFamily="34" charset="0"/>
              </a:rPr>
              <a:t> di </a:t>
            </a:r>
            <a:r>
              <a:rPr lang="en-US" b="0" dirty="0">
                <a:solidFill>
                  <a:schemeClr val="tx1"/>
                </a:solidFill>
                <a:latin typeface="Aptos" panose="020B0004020202020204" pitchFamily="34" charset="0"/>
              </a:rPr>
              <a:t>fornitura/tracciabilità</a:t>
            </a:r>
          </a:p>
        </p:txBody>
      </p:sp>
    </p:spTree>
    <p:extLst>
      <p:ext uri="{BB962C8B-B14F-4D97-AF65-F5344CB8AC3E}">
        <p14:creationId xmlns:p14="http://schemas.microsoft.com/office/powerpoint/2010/main" val="222062962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8A3CFA-EA3C-9582-99D6-DED7B9022200}"/>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9C5287F1-7675-7ED1-9873-983DE49EBA64}"/>
              </a:ext>
            </a:extLst>
          </p:cNvPr>
          <p:cNvSpPr>
            <a:spLocks noGrp="1"/>
          </p:cNvSpPr>
          <p:nvPr>
            <p:ph type="title"/>
          </p:nvPr>
        </p:nvSpPr>
        <p:spPr>
          <a:xfrm>
            <a:off x="594360" y="189572"/>
            <a:ext cx="7785552" cy="1593507"/>
          </a:xfrm>
        </p:spPr>
        <p:txBody>
          <a:bodyPr/>
          <a:lstStyle/>
          <a:p>
            <a:r>
              <a:rPr lang="en-IE" sz="4400" dirty="0">
                <a:solidFill>
                  <a:srgbClr val="3F3F3F"/>
                </a:solidFill>
                <a:latin typeface="Aptos Serif" panose="02020604070405020304" pitchFamily="18" charset="0"/>
                <a:cs typeface="Aptos Serif" panose="02020604070405020304" pitchFamily="18" charset="0"/>
              </a:rPr>
              <a:t>Sistema di gestione ambientale (EMS)</a:t>
            </a:r>
            <a:endParaRPr lang="de-DE" dirty="0">
              <a:latin typeface="Aptos Serif" panose="02020604070405020304" pitchFamily="18" charset="0"/>
              <a:cs typeface="Aptos Serif" panose="02020604070405020304" pitchFamily="18" charset="0"/>
            </a:endParaRPr>
          </a:p>
        </p:txBody>
      </p:sp>
      <p:sp>
        <p:nvSpPr>
          <p:cNvPr id="3" name="Textplatzhalter 2">
            <a:extLst>
              <a:ext uri="{FF2B5EF4-FFF2-40B4-BE49-F238E27FC236}">
                <a16:creationId xmlns:a16="http://schemas.microsoft.com/office/drawing/2014/main" id="{CE6EE429-9168-3591-D95F-43F8D32BBB54}"/>
              </a:ext>
            </a:extLst>
          </p:cNvPr>
          <p:cNvSpPr>
            <a:spLocks noGrp="1"/>
          </p:cNvSpPr>
          <p:nvPr>
            <p:ph type="body" idx="1"/>
          </p:nvPr>
        </p:nvSpPr>
        <p:spPr>
          <a:xfrm>
            <a:off x="594359" y="2281918"/>
            <a:ext cx="9003124" cy="3708517"/>
          </a:xfrm>
        </p:spPr>
        <p:txBody>
          <a:bodyPr>
            <a:normAutofit fontScale="92500" lnSpcReduction="20000"/>
          </a:bodyPr>
          <a:lstStyle/>
          <a:p>
            <a:pPr marL="571500" indent="-342900">
              <a:lnSpc>
                <a:spcPct val="100000"/>
              </a:lnSpc>
              <a:buFont typeface="Arial" panose="020B0604020202020204" pitchFamily="34" charset="0"/>
              <a:buChar char="•"/>
            </a:pPr>
            <a:r>
              <a:rPr lang="en-US" b="0" dirty="0">
                <a:solidFill>
                  <a:schemeClr val="tx1"/>
                </a:solidFill>
                <a:latin typeface="Aptos" panose="020B0004020202020204" pitchFamily="34" charset="0"/>
              </a:rPr>
              <a:t>L'EMS può dimostrare la capacità di un'azienda di soddisfare i criteri ambientali e può essere richiesto nella fase di selezione, se rilevante per il servizio.</a:t>
            </a:r>
          </a:p>
          <a:p>
            <a:pPr marL="571500" indent="-342900">
              <a:lnSpc>
                <a:spcPct val="100000"/>
              </a:lnSpc>
              <a:buFont typeface="Arial" panose="020B0604020202020204" pitchFamily="34" charset="0"/>
              <a:buChar char="•"/>
            </a:pPr>
            <a:r>
              <a:rPr lang="en-US" b="0" dirty="0">
                <a:solidFill>
                  <a:schemeClr val="tx1"/>
                </a:solidFill>
                <a:latin typeface="Aptos" panose="020B0004020202020204" pitchFamily="34" charset="0"/>
              </a:rPr>
              <a:t>Esempio: servizi di catering o di pulizia</a:t>
            </a:r>
          </a:p>
          <a:p>
            <a:pPr marL="571500" indent="-342900">
              <a:lnSpc>
                <a:spcPct val="100000"/>
              </a:lnSpc>
              <a:buFont typeface="Arial" panose="020B0604020202020204" pitchFamily="34" charset="0"/>
              <a:buChar char="•"/>
            </a:pPr>
            <a:r>
              <a:rPr lang="en-US" b="0" dirty="0">
                <a:solidFill>
                  <a:schemeClr val="tx1"/>
                </a:solidFill>
                <a:latin typeface="Aptos" panose="020B0004020202020204" pitchFamily="34" charset="0"/>
              </a:rPr>
              <a:t>Gli offerenti possono dimostrare, tramite un SME, di essere in grado di fornire il servizio in modo ecocompatibile.</a:t>
            </a:r>
            <a:r>
              <a:rPr lang="en-US" sz="1800" b="0" i="0" u="none" strike="noStrike" baseline="0" dirty="0">
                <a:solidFill>
                  <a:srgbClr val="000000"/>
                </a:solidFill>
                <a:latin typeface="Aptos" panose="020B0004020202020204" pitchFamily="34" charset="0"/>
              </a:rPr>
              <a:t>	</a:t>
            </a:r>
            <a:endParaRPr lang="en-US" b="0" dirty="0">
              <a:solidFill>
                <a:schemeClr val="tx1"/>
              </a:solidFill>
              <a:latin typeface="Aptos" panose="020B0004020202020204" pitchFamily="34" charset="0"/>
            </a:endParaRPr>
          </a:p>
          <a:p>
            <a:pPr marL="571500" indent="-342900">
              <a:lnSpc>
                <a:spcPct val="100000"/>
              </a:lnSpc>
              <a:buFont typeface="Arial" panose="020B0604020202020204" pitchFamily="34" charset="0"/>
              <a:buChar char="•"/>
            </a:pPr>
            <a:r>
              <a:rPr lang="en-US" b="0" dirty="0">
                <a:solidFill>
                  <a:schemeClr val="tx1"/>
                </a:solidFill>
                <a:latin typeface="Aptos" panose="020B0004020202020204" pitchFamily="34" charset="0"/>
              </a:rPr>
              <a:t>Devono essere prese in considerazione anche </a:t>
            </a:r>
            <a:r>
              <a:rPr lang="en-US" b="0" dirty="0" err="1">
                <a:solidFill>
                  <a:schemeClr val="tx1"/>
                </a:solidFill>
                <a:latin typeface="Aptos" panose="020B0004020202020204" pitchFamily="34" charset="0"/>
              </a:rPr>
              <a:t>attestazioni</a:t>
            </a:r>
            <a:r>
              <a:rPr lang="en-US" b="0" dirty="0">
                <a:solidFill>
                  <a:schemeClr val="tx1"/>
                </a:solidFill>
                <a:latin typeface="Aptos" panose="020B0004020202020204" pitchFamily="34" charset="0"/>
              </a:rPr>
              <a:t> </a:t>
            </a:r>
            <a:r>
              <a:rPr lang="en-US" b="0" dirty="0" err="1">
                <a:solidFill>
                  <a:schemeClr val="tx1"/>
                </a:solidFill>
                <a:latin typeface="Aptos" panose="020B0004020202020204" pitchFamily="34" charset="0"/>
              </a:rPr>
              <a:t>equivalenti</a:t>
            </a:r>
            <a:r>
              <a:rPr lang="en-US" b="0" dirty="0">
                <a:solidFill>
                  <a:schemeClr val="tx1"/>
                </a:solidFill>
                <a:latin typeface="Aptos" panose="020B0004020202020204" pitchFamily="34" charset="0"/>
              </a:rPr>
              <a:t>.</a:t>
            </a:r>
            <a:endParaRPr lang="en-IE" b="0" dirty="0">
              <a:solidFill>
                <a:schemeClr val="tx1"/>
              </a:solidFill>
              <a:latin typeface="Aptos" panose="020B0004020202020204" pitchFamily="34" charset="0"/>
            </a:endParaRPr>
          </a:p>
        </p:txBody>
      </p:sp>
      <p:pic>
        <p:nvPicPr>
          <p:cNvPr id="4" name="Grafik 3">
            <a:extLst>
              <a:ext uri="{FF2B5EF4-FFF2-40B4-BE49-F238E27FC236}">
                <a16:creationId xmlns:a16="http://schemas.microsoft.com/office/drawing/2014/main" id="{3FB33025-61B6-616D-BC8E-CB97949F97A7}"/>
              </a:ext>
            </a:extLst>
          </p:cNvPr>
          <p:cNvPicPr>
            <a:picLocks noChangeAspect="1"/>
          </p:cNvPicPr>
          <p:nvPr/>
        </p:nvPicPr>
        <p:blipFill>
          <a:blip r:embed="rId3"/>
          <a:stretch>
            <a:fillRect/>
          </a:stretch>
        </p:blipFill>
        <p:spPr>
          <a:xfrm>
            <a:off x="9062225" y="3429000"/>
            <a:ext cx="3015708" cy="2004110"/>
          </a:xfrm>
          <a:prstGeom prst="rect">
            <a:avLst/>
          </a:prstGeom>
        </p:spPr>
      </p:pic>
      <p:pic>
        <p:nvPicPr>
          <p:cNvPr id="5" name="Grafik 3">
            <a:extLst>
              <a:ext uri="{FF2B5EF4-FFF2-40B4-BE49-F238E27FC236}">
                <a16:creationId xmlns:a16="http://schemas.microsoft.com/office/drawing/2014/main" id="{3FB33025-61B6-616D-BC8E-CB97949F97A7}"/>
              </a:ext>
            </a:extLst>
          </p:cNvPr>
          <p:cNvPicPr>
            <a:picLocks noChangeAspect="1"/>
          </p:cNvPicPr>
          <p:nvPr/>
        </p:nvPicPr>
        <p:blipFill>
          <a:blip r:embed="rId4"/>
          <a:stretch>
            <a:fillRect/>
          </a:stretch>
        </p:blipFill>
        <p:spPr>
          <a:xfrm>
            <a:off x="9062225" y="3429000"/>
            <a:ext cx="3015708" cy="2004110"/>
          </a:xfrm>
          <a:prstGeom prst="rect">
            <a:avLst/>
          </a:prstGeom>
        </p:spPr>
      </p:pic>
    </p:spTree>
    <p:extLst>
      <p:ext uri="{BB962C8B-B14F-4D97-AF65-F5344CB8AC3E}">
        <p14:creationId xmlns:p14="http://schemas.microsoft.com/office/powerpoint/2010/main" val="193990065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9EB6C6E-619D-964C-75DA-5EF4F51D5A15}"/>
              </a:ext>
            </a:extLst>
          </p:cNvPr>
          <p:cNvSpPr>
            <a:spLocks noGrp="1"/>
          </p:cNvSpPr>
          <p:nvPr>
            <p:ph type="title"/>
          </p:nvPr>
        </p:nvSpPr>
        <p:spPr/>
        <p:txBody>
          <a:bodyPr/>
          <a:lstStyle/>
          <a:p>
            <a:r>
              <a:rPr lang="de-DE" dirty="0">
                <a:latin typeface="Aptos Serif" panose="02020604070405020304" pitchFamily="18" charset="0"/>
                <a:cs typeface="Aptos Serif" panose="02020604070405020304" pitchFamily="18" charset="0"/>
              </a:rPr>
              <a:t>Criteri di aggiudicazione</a:t>
            </a:r>
          </a:p>
        </p:txBody>
      </p:sp>
      <p:sp>
        <p:nvSpPr>
          <p:cNvPr id="3" name="Textplatzhalter 2">
            <a:extLst>
              <a:ext uri="{FF2B5EF4-FFF2-40B4-BE49-F238E27FC236}">
                <a16:creationId xmlns:a16="http://schemas.microsoft.com/office/drawing/2014/main" id="{1775B763-6CD1-C213-F89B-03E1D50E055B}"/>
              </a:ext>
            </a:extLst>
          </p:cNvPr>
          <p:cNvSpPr>
            <a:spLocks noGrp="1"/>
          </p:cNvSpPr>
          <p:nvPr>
            <p:ph type="body" idx="1"/>
          </p:nvPr>
        </p:nvSpPr>
        <p:spPr/>
        <p:txBody>
          <a:bodyPr>
            <a:normAutofit fontScale="92500"/>
          </a:bodyPr>
          <a:lstStyle/>
          <a:p>
            <a:pPr>
              <a:spcAft>
                <a:spcPts val="600"/>
              </a:spcAft>
            </a:pPr>
            <a:r>
              <a:rPr lang="en-US" dirty="0" err="1">
                <a:latin typeface="Aptos" panose="020B0004020202020204" pitchFamily="34" charset="0"/>
              </a:rPr>
              <a:t>Selezione</a:t>
            </a:r>
            <a:r>
              <a:rPr lang="en-US" dirty="0">
                <a:latin typeface="Aptos" panose="020B0004020202020204" pitchFamily="34" charset="0"/>
              </a:rPr>
              <a:t> </a:t>
            </a:r>
            <a:r>
              <a:rPr lang="en-US" dirty="0" err="1">
                <a:latin typeface="Aptos" panose="020B0004020202020204" pitchFamily="34" charset="0"/>
              </a:rPr>
              <a:t>più</a:t>
            </a:r>
            <a:r>
              <a:rPr lang="en-US" dirty="0">
                <a:latin typeface="Aptos" panose="020B0004020202020204" pitchFamily="34" charset="0"/>
              </a:rPr>
              <a:t> </a:t>
            </a:r>
            <a:r>
              <a:rPr lang="en-US" dirty="0" err="1">
                <a:latin typeface="Aptos" panose="020B0004020202020204" pitchFamily="34" charset="0"/>
              </a:rPr>
              <a:t>vantaggiosa</a:t>
            </a:r>
            <a:r>
              <a:rPr lang="en-US" dirty="0">
                <a:latin typeface="Aptos" panose="020B0004020202020204" pitchFamily="34" charset="0"/>
              </a:rPr>
              <a:t> </a:t>
            </a:r>
            <a:r>
              <a:rPr lang="en-US" dirty="0" err="1">
                <a:latin typeface="Aptos" panose="020B0004020202020204" pitchFamily="34" charset="0"/>
              </a:rPr>
              <a:t>tra</a:t>
            </a:r>
            <a:r>
              <a:rPr lang="en-US" dirty="0">
                <a:latin typeface="Aptos" panose="020B0004020202020204" pitchFamily="34" charset="0"/>
              </a:rPr>
              <a:t> quelle che soddisfano le specifiche tecniche</a:t>
            </a:r>
          </a:p>
          <a:p>
            <a:pPr>
              <a:spcAft>
                <a:spcPts val="600"/>
              </a:spcAft>
            </a:pPr>
            <a:r>
              <a:rPr lang="en-IE" sz="2000" dirty="0">
                <a:latin typeface="Aptos" panose="020B0004020202020204" pitchFamily="34" charset="0"/>
              </a:rPr>
              <a:t>Costi (compresi i costi del ciclo di vita) e criteri qualitativi</a:t>
            </a:r>
          </a:p>
          <a:p>
            <a:pPr>
              <a:spcAft>
                <a:spcPts val="600"/>
              </a:spcAft>
            </a:pPr>
            <a:r>
              <a:rPr lang="en-IE" dirty="0">
                <a:latin typeface="Aptos" panose="020B0004020202020204" pitchFamily="34" charset="0"/>
              </a:rPr>
              <a:t>MEAT: offerta economicamente più vantaggiosa</a:t>
            </a:r>
            <a:endParaRPr lang="en-IE" sz="2000" dirty="0">
              <a:latin typeface="Aptos" panose="020B0004020202020204" pitchFamily="34" charset="0"/>
            </a:endParaRPr>
          </a:p>
          <a:p>
            <a:pPr>
              <a:spcAft>
                <a:spcPts val="600"/>
              </a:spcAft>
            </a:pPr>
            <a:r>
              <a:rPr lang="en-IE" sz="2000" dirty="0">
                <a:latin typeface="Aptos" panose="020B0004020202020204" pitchFamily="34" charset="0"/>
              </a:rPr>
              <a:t>I criteri qualitativi possono comprendere una serie di fattori sociali e ambientali</a:t>
            </a:r>
          </a:p>
          <a:p>
            <a:endParaRPr lang="de-DE" dirty="0">
              <a:latin typeface="Aptos" panose="020B0004020202020204" pitchFamily="34" charset="0"/>
            </a:endParaRPr>
          </a:p>
        </p:txBody>
      </p:sp>
      <p:sp>
        <p:nvSpPr>
          <p:cNvPr id="4" name="Textplatzhalter 3">
            <a:extLst>
              <a:ext uri="{FF2B5EF4-FFF2-40B4-BE49-F238E27FC236}">
                <a16:creationId xmlns:a16="http://schemas.microsoft.com/office/drawing/2014/main" id="{DC74B18C-A566-9B7B-D7E5-DCB7418D1128}"/>
              </a:ext>
            </a:extLst>
          </p:cNvPr>
          <p:cNvSpPr>
            <a:spLocks noGrp="1"/>
          </p:cNvSpPr>
          <p:nvPr>
            <p:ph type="body" idx="2"/>
          </p:nvPr>
        </p:nvSpPr>
        <p:spPr/>
        <p:txBody>
          <a:bodyPr/>
          <a:lstStyle/>
          <a:p>
            <a:r>
              <a:rPr lang="de-DE" dirty="0">
                <a:latin typeface="Aptos" panose="020B0004020202020204" pitchFamily="34" charset="0"/>
              </a:rPr>
              <a:t>Esempi</a:t>
            </a:r>
          </a:p>
          <a:p>
            <a:pPr marL="571500" indent="-342900">
              <a:buFontTx/>
              <a:buChar char="-"/>
            </a:pPr>
            <a:r>
              <a:rPr lang="de-DE" dirty="0" err="1">
                <a:latin typeface="Aptos" panose="020B0004020202020204" pitchFamily="34" charset="0"/>
              </a:rPr>
              <a:t>Caffè</a:t>
            </a:r>
            <a:r>
              <a:rPr lang="de-DE" dirty="0">
                <a:latin typeface="Aptos" panose="020B0004020202020204" pitchFamily="34" charset="0"/>
              </a:rPr>
              <a:t> e </a:t>
            </a:r>
            <a:r>
              <a:rPr lang="de-DE" dirty="0" err="1">
                <a:latin typeface="Aptos" panose="020B0004020202020204" pitchFamily="34" charset="0"/>
              </a:rPr>
              <a:t>tè</a:t>
            </a:r>
            <a:r>
              <a:rPr lang="de-DE" dirty="0">
                <a:latin typeface="Aptos" panose="020B0004020202020204" pitchFamily="34" charset="0"/>
              </a:rPr>
              <a:t> 100% </a:t>
            </a:r>
            <a:r>
              <a:rPr lang="de-DE" dirty="0" err="1">
                <a:latin typeface="Aptos" panose="020B0004020202020204" pitchFamily="34" charset="0"/>
              </a:rPr>
              <a:t>Fairtrade</a:t>
            </a:r>
            <a:r>
              <a:rPr lang="de-DE" dirty="0">
                <a:latin typeface="Aptos" panose="020B0004020202020204" pitchFamily="34" charset="0"/>
              </a:rPr>
              <a:t> in un </a:t>
            </a:r>
            <a:r>
              <a:rPr lang="de-DE" dirty="0" err="1">
                <a:latin typeface="Aptos" panose="020B0004020202020204" pitchFamily="34" charset="0"/>
              </a:rPr>
              <a:t>contratto</a:t>
            </a:r>
            <a:r>
              <a:rPr lang="de-DE" dirty="0">
                <a:latin typeface="Aptos" panose="020B0004020202020204" pitchFamily="34" charset="0"/>
              </a:rPr>
              <a:t> di </a:t>
            </a:r>
            <a:r>
              <a:rPr lang="de-DE" dirty="0" err="1">
                <a:latin typeface="Aptos" panose="020B0004020202020204" pitchFamily="34" charset="0"/>
              </a:rPr>
              <a:t>ristorazione</a:t>
            </a:r>
            <a:endParaRPr lang="de-DE" dirty="0">
              <a:latin typeface="Aptos" panose="020B0004020202020204" pitchFamily="34" charset="0"/>
            </a:endParaRPr>
          </a:p>
          <a:p>
            <a:pPr marL="571500" indent="-342900">
              <a:buFontTx/>
              <a:buChar char="-"/>
            </a:pPr>
            <a:r>
              <a:rPr lang="de-DE" dirty="0" err="1">
                <a:latin typeface="Aptos" panose="020B0004020202020204" pitchFamily="34" charset="0"/>
              </a:rPr>
              <a:t>Efficienza energetica </a:t>
            </a:r>
            <a:r>
              <a:rPr lang="de-DE" dirty="0">
                <a:latin typeface="Aptos" panose="020B0004020202020204" pitchFamily="34" charset="0"/>
              </a:rPr>
              <a:t>degli </a:t>
            </a:r>
            <a:r>
              <a:rPr lang="de-DE" dirty="0" err="1">
                <a:latin typeface="Aptos" panose="020B0004020202020204" pitchFamily="34" charset="0"/>
              </a:rPr>
              <a:t>elettrodomestici superiore ai </a:t>
            </a:r>
            <a:r>
              <a:rPr lang="de-DE" dirty="0">
                <a:latin typeface="Aptos" panose="020B0004020202020204" pitchFamily="34" charset="0"/>
              </a:rPr>
              <a:t>criteri </a:t>
            </a:r>
            <a:r>
              <a:rPr lang="de-DE" dirty="0" err="1">
                <a:latin typeface="Aptos" panose="020B0004020202020204" pitchFamily="34" charset="0"/>
              </a:rPr>
              <a:t>minimi</a:t>
            </a:r>
            <a:endParaRPr lang="de-DE" dirty="0">
              <a:latin typeface="Aptos" panose="020B0004020202020204" pitchFamily="34" charset="0"/>
            </a:endParaRPr>
          </a:p>
        </p:txBody>
      </p:sp>
    </p:spTree>
    <p:extLst>
      <p:ext uri="{BB962C8B-B14F-4D97-AF65-F5344CB8AC3E}">
        <p14:creationId xmlns:p14="http://schemas.microsoft.com/office/powerpoint/2010/main" val="138546122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9949E3-094A-F75B-AD27-332E3B82C39E}"/>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0B44DD61-3BA7-0A76-4C86-24156754F11B}"/>
              </a:ext>
            </a:extLst>
          </p:cNvPr>
          <p:cNvSpPr>
            <a:spLocks noGrp="1"/>
          </p:cNvSpPr>
          <p:nvPr>
            <p:ph type="title"/>
          </p:nvPr>
        </p:nvSpPr>
        <p:spPr>
          <a:xfrm>
            <a:off x="594360" y="189572"/>
            <a:ext cx="9263624" cy="1593507"/>
          </a:xfrm>
        </p:spPr>
        <p:txBody>
          <a:bodyPr/>
          <a:lstStyle/>
          <a:p>
            <a:r>
              <a:rPr lang="en-IE" sz="4400" dirty="0">
                <a:solidFill>
                  <a:srgbClr val="3F3F3F"/>
                </a:solidFill>
                <a:latin typeface="Aptos Serif" panose="02020604070405020304" pitchFamily="18" charset="0"/>
                <a:cs typeface="Aptos Serif" panose="02020604070405020304" pitchFamily="18" charset="0"/>
              </a:rPr>
              <a:t>Ponderazione dei criteri di aggiudicazione</a:t>
            </a:r>
            <a:endParaRPr lang="de-DE" dirty="0">
              <a:latin typeface="Aptos Serif" panose="02020604070405020304" pitchFamily="18" charset="0"/>
              <a:cs typeface="Aptos Serif" panose="02020604070405020304" pitchFamily="18" charset="0"/>
            </a:endParaRPr>
          </a:p>
        </p:txBody>
      </p:sp>
      <p:sp>
        <p:nvSpPr>
          <p:cNvPr id="3" name="Textplatzhalter 2">
            <a:extLst>
              <a:ext uri="{FF2B5EF4-FFF2-40B4-BE49-F238E27FC236}">
                <a16:creationId xmlns:a16="http://schemas.microsoft.com/office/drawing/2014/main" id="{68345410-6D16-0493-40BD-69427655268A}"/>
              </a:ext>
            </a:extLst>
          </p:cNvPr>
          <p:cNvSpPr>
            <a:spLocks noGrp="1"/>
          </p:cNvSpPr>
          <p:nvPr>
            <p:ph type="body" idx="1"/>
          </p:nvPr>
        </p:nvSpPr>
        <p:spPr>
          <a:xfrm>
            <a:off x="594359" y="2281918"/>
            <a:ext cx="6981036" cy="3708517"/>
          </a:xfrm>
        </p:spPr>
        <p:txBody>
          <a:bodyPr>
            <a:normAutofit/>
          </a:bodyPr>
          <a:lstStyle/>
          <a:p>
            <a:pPr marL="571500" indent="-342900">
              <a:lnSpc>
                <a:spcPct val="100000"/>
              </a:lnSpc>
              <a:buFont typeface="Arial" panose="020B0604020202020204" pitchFamily="34" charset="0"/>
              <a:buChar char="•"/>
            </a:pPr>
            <a:r>
              <a:rPr lang="en-US" b="0" dirty="0">
                <a:solidFill>
                  <a:schemeClr val="tx1"/>
                </a:solidFill>
                <a:latin typeface="Aptos" panose="020B0004020202020204" pitchFamily="34" charset="0"/>
              </a:rPr>
              <a:t>Nessun punteggio fisso o percentuale per i criteri relativi al prezzo e alla qualità/sostenibilità</a:t>
            </a:r>
          </a:p>
          <a:p>
            <a:pPr marL="571500" indent="-342900">
              <a:lnSpc>
                <a:spcPct val="100000"/>
              </a:lnSpc>
              <a:buFont typeface="Arial" panose="020B0604020202020204" pitchFamily="34" charset="0"/>
              <a:buChar char="•"/>
            </a:pPr>
            <a:r>
              <a:rPr lang="en-US" b="0" dirty="0">
                <a:solidFill>
                  <a:schemeClr val="tx1"/>
                </a:solidFill>
                <a:latin typeface="Aptos" panose="020B0004020202020204" pitchFamily="34" charset="0"/>
              </a:rPr>
              <a:t>I criteri devono essere trasparenti e non devono falsare la concorrenza</a:t>
            </a:r>
          </a:p>
          <a:p>
            <a:pPr marL="571500" indent="-342900">
              <a:lnSpc>
                <a:spcPct val="100000"/>
              </a:lnSpc>
              <a:buFont typeface="Arial" panose="020B0604020202020204" pitchFamily="34" charset="0"/>
              <a:buChar char="•"/>
            </a:pPr>
            <a:r>
              <a:rPr lang="en-US" b="0" dirty="0">
                <a:solidFill>
                  <a:schemeClr val="tx1"/>
                </a:solidFill>
                <a:latin typeface="Aptos" panose="020B0004020202020204" pitchFamily="34" charset="0"/>
              </a:rPr>
              <a:t>Diversi tipi di </a:t>
            </a:r>
            <a:r>
              <a:rPr lang="en-US" b="0" dirty="0" err="1">
                <a:solidFill>
                  <a:schemeClr val="tx1"/>
                </a:solidFill>
                <a:latin typeface="Aptos" panose="020B0004020202020204" pitchFamily="34" charset="0"/>
              </a:rPr>
              <a:t>calcolo</a:t>
            </a:r>
            <a:r>
              <a:rPr lang="en-US" b="0" dirty="0">
                <a:solidFill>
                  <a:schemeClr val="tx1"/>
                </a:solidFill>
                <a:latin typeface="Aptos" panose="020B0004020202020204" pitchFamily="34" charset="0"/>
              </a:rPr>
              <a:t> del </a:t>
            </a:r>
            <a:r>
              <a:rPr lang="en-US" b="0" dirty="0" err="1">
                <a:solidFill>
                  <a:schemeClr val="tx1"/>
                </a:solidFill>
                <a:latin typeface="Aptos" panose="020B0004020202020204" pitchFamily="34" charset="0"/>
              </a:rPr>
              <a:t>punteggio</a:t>
            </a:r>
            <a:endParaRPr lang="en-US" b="0" dirty="0">
              <a:solidFill>
                <a:schemeClr val="tx1"/>
              </a:solidFill>
              <a:latin typeface="Aptos" panose="020B0004020202020204" pitchFamily="34" charset="0"/>
            </a:endParaRPr>
          </a:p>
        </p:txBody>
      </p:sp>
      <p:pic>
        <p:nvPicPr>
          <p:cNvPr id="5" name="Grafik 4">
            <a:extLst>
              <a:ext uri="{FF2B5EF4-FFF2-40B4-BE49-F238E27FC236}">
                <a16:creationId xmlns:a16="http://schemas.microsoft.com/office/drawing/2014/main" id="{7BCC4A06-20EE-022E-3500-3E49F2C1854E}"/>
              </a:ext>
            </a:extLst>
          </p:cNvPr>
          <p:cNvPicPr>
            <a:picLocks noChangeAspect="1"/>
          </p:cNvPicPr>
          <p:nvPr/>
        </p:nvPicPr>
        <p:blipFill>
          <a:blip r:embed="rId3"/>
          <a:stretch>
            <a:fillRect/>
          </a:stretch>
        </p:blipFill>
        <p:spPr>
          <a:xfrm>
            <a:off x="7701916" y="3761445"/>
            <a:ext cx="3895725" cy="1847850"/>
          </a:xfrm>
          <a:prstGeom prst="rect">
            <a:avLst/>
          </a:prstGeom>
        </p:spPr>
      </p:pic>
      <p:sp>
        <p:nvSpPr>
          <p:cNvPr id="6" name="Textfeld 5">
            <a:extLst>
              <a:ext uri="{FF2B5EF4-FFF2-40B4-BE49-F238E27FC236}">
                <a16:creationId xmlns:a16="http://schemas.microsoft.com/office/drawing/2014/main" id="{16C323B7-9210-4DFC-D512-15A8447498C5}"/>
              </a:ext>
            </a:extLst>
          </p:cNvPr>
          <p:cNvSpPr txBox="1"/>
          <p:nvPr/>
        </p:nvSpPr>
        <p:spPr>
          <a:xfrm>
            <a:off x="7635008" y="5774991"/>
            <a:ext cx="1566454" cy="215444"/>
          </a:xfrm>
          <a:prstGeom prst="rect">
            <a:avLst/>
          </a:prstGeom>
          <a:noFill/>
        </p:spPr>
        <p:txBody>
          <a:bodyPr wrap="none" rtlCol="0">
            <a:spAutoFit/>
          </a:bodyPr>
          <a:lstStyle/>
          <a:p>
            <a:r>
              <a:rPr lang="de-DE" sz="800" dirty="0" err="1">
                <a:latin typeface="Aptos" panose="020B0004020202020204" pitchFamily="34" charset="0"/>
              </a:rPr>
              <a:t>Esempio </a:t>
            </a:r>
            <a:r>
              <a:rPr lang="de-DE" sz="800" dirty="0">
                <a:latin typeface="Aptos" panose="020B0004020202020204" pitchFamily="34" charset="0"/>
              </a:rPr>
              <a:t>per </a:t>
            </a:r>
            <a:r>
              <a:rPr lang="de-DE" sz="800" dirty="0" err="1">
                <a:latin typeface="Aptos" panose="020B0004020202020204" pitchFamily="34" charset="0"/>
              </a:rPr>
              <a:t>i servizi di catering</a:t>
            </a:r>
            <a:endParaRPr lang="de-DE" sz="800" dirty="0">
              <a:latin typeface="Aptos" panose="020B0004020202020204" pitchFamily="34" charset="0"/>
            </a:endParaRPr>
          </a:p>
        </p:txBody>
      </p:sp>
      <p:pic>
        <p:nvPicPr>
          <p:cNvPr id="7" name="Grafik 4">
            <a:extLst>
              <a:ext uri="{FF2B5EF4-FFF2-40B4-BE49-F238E27FC236}">
                <a16:creationId xmlns:a16="http://schemas.microsoft.com/office/drawing/2014/main" id="{7BCC4A06-20EE-022E-3500-3E49F2C1854E}"/>
              </a:ext>
            </a:extLst>
          </p:cNvPr>
          <p:cNvPicPr>
            <a:picLocks noChangeAspect="1"/>
          </p:cNvPicPr>
          <p:nvPr/>
        </p:nvPicPr>
        <p:blipFill>
          <a:blip r:embed="rId4"/>
          <a:stretch>
            <a:fillRect/>
          </a:stretch>
        </p:blipFill>
        <p:spPr>
          <a:xfrm>
            <a:off x="7701916" y="3761445"/>
            <a:ext cx="3895725" cy="1847850"/>
          </a:xfrm>
          <a:prstGeom prst="rect">
            <a:avLst/>
          </a:prstGeom>
        </p:spPr>
      </p:pic>
    </p:spTree>
    <p:extLst>
      <p:ext uri="{BB962C8B-B14F-4D97-AF65-F5344CB8AC3E}">
        <p14:creationId xmlns:p14="http://schemas.microsoft.com/office/powerpoint/2010/main" val="1105355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latin typeface="Aptos Serif" panose="02020604070405020304" pitchFamily="18" charset="0"/>
                <a:cs typeface="Aptos Serif" panose="02020604070405020304" pitchFamily="18" charset="0"/>
              </a:rPr>
              <a:t>1. </a:t>
            </a:r>
            <a:r>
              <a:rPr lang="de-DE" dirty="0" err="1">
                <a:latin typeface="Aptos Serif" panose="02020604070405020304" pitchFamily="18" charset="0"/>
                <a:cs typeface="Aptos Serif" panose="02020604070405020304" pitchFamily="18" charset="0"/>
              </a:rPr>
              <a:t>Introduzione</a:t>
            </a:r>
            <a:br>
              <a:rPr lang="de-DE" dirty="0">
                <a:latin typeface="Aptos Serif" panose="02020604070405020304" pitchFamily="18" charset="0"/>
                <a:cs typeface="Aptos Serif" panose="02020604070405020304" pitchFamily="18" charset="0"/>
              </a:rPr>
            </a:br>
            <a:endParaRPr lang="de-DE" dirty="0">
              <a:latin typeface="Aptos Serif" panose="02020604070405020304" pitchFamily="18" charset="0"/>
              <a:cs typeface="Aptos Serif" panose="02020604070405020304" pitchFamily="18" charset="0"/>
            </a:endParaRPr>
          </a:p>
        </p:txBody>
      </p:sp>
      <p:sp>
        <p:nvSpPr>
          <p:cNvPr id="3" name="Textplatzhalter 2"/>
          <p:cNvSpPr>
            <a:spLocks noGrp="1"/>
          </p:cNvSpPr>
          <p:nvPr>
            <p:ph type="body" idx="1"/>
          </p:nvPr>
        </p:nvSpPr>
        <p:spPr/>
        <p:txBody>
          <a:bodyPr/>
          <a:lstStyle/>
          <a:p>
            <a:endParaRPr lang="de-DE"/>
          </a:p>
        </p:txBody>
      </p:sp>
      <p:sp>
        <p:nvSpPr>
          <p:cNvPr id="4" name="Bildplatzhalter 3"/>
          <p:cNvSpPr>
            <a:spLocks noGrp="1"/>
          </p:cNvSpPr>
          <p:nvPr>
            <p:ph type="pic" idx="2"/>
          </p:nvPr>
        </p:nvSpPr>
        <p:spPr/>
        <p:txBody>
          <a:bodyPr/>
          <a:lstStyle/>
          <a:p>
            <a:endParaRPr lang="de-DE"/>
          </a:p>
        </p:txBody>
      </p:sp>
    </p:spTree>
    <p:extLst>
      <p:ext uri="{BB962C8B-B14F-4D97-AF65-F5344CB8AC3E}">
        <p14:creationId xmlns:p14="http://schemas.microsoft.com/office/powerpoint/2010/main" val="340416919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1A65B0-CCCE-C111-3BB2-FB8E02F80C15}"/>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A05DAF10-2BF2-BD9F-44A4-F26DD0603F5E}"/>
              </a:ext>
            </a:extLst>
          </p:cNvPr>
          <p:cNvSpPr>
            <a:spLocks noGrp="1"/>
          </p:cNvSpPr>
          <p:nvPr>
            <p:ph type="title"/>
          </p:nvPr>
        </p:nvSpPr>
        <p:spPr/>
        <p:txBody>
          <a:bodyPr/>
          <a:lstStyle/>
          <a:p>
            <a:r>
              <a:rPr lang="de-DE" dirty="0">
                <a:latin typeface="Aptos Serif" panose="02020604070405020304" pitchFamily="18" charset="0"/>
                <a:cs typeface="Aptos Serif" panose="02020604070405020304" pitchFamily="18" charset="0"/>
              </a:rPr>
              <a:t>Costi del ciclo di vita (LCC)</a:t>
            </a:r>
          </a:p>
        </p:txBody>
      </p:sp>
      <p:sp>
        <p:nvSpPr>
          <p:cNvPr id="3" name="Textplatzhalter 2">
            <a:extLst>
              <a:ext uri="{FF2B5EF4-FFF2-40B4-BE49-F238E27FC236}">
                <a16:creationId xmlns:a16="http://schemas.microsoft.com/office/drawing/2014/main" id="{3567F26B-87FA-950D-1E43-3CE8745A791E}"/>
              </a:ext>
            </a:extLst>
          </p:cNvPr>
          <p:cNvSpPr>
            <a:spLocks noGrp="1"/>
          </p:cNvSpPr>
          <p:nvPr>
            <p:ph type="body" idx="1"/>
          </p:nvPr>
        </p:nvSpPr>
        <p:spPr/>
        <p:txBody>
          <a:bodyPr>
            <a:normAutofit/>
          </a:bodyPr>
          <a:lstStyle/>
          <a:p>
            <a:r>
              <a:rPr lang="en-GB" sz="2000" dirty="0">
                <a:latin typeface="Aptos" panose="020B0004020202020204" pitchFamily="34" charset="0"/>
                <a:ea typeface="Verdana" panose="020B0604030504040204" pitchFamily="34" charset="0"/>
                <a:cs typeface="Verdana" panose="020B0604030504040204" pitchFamily="34" charset="0"/>
              </a:rPr>
              <a:t>Comprende i costi </a:t>
            </a:r>
            <a:r>
              <a:rPr lang="en-GB" sz="2000" dirty="0" err="1">
                <a:latin typeface="Aptos" panose="020B0004020202020204" pitchFamily="34" charset="0"/>
                <a:ea typeface="Verdana" panose="020B0604030504040204" pitchFamily="34" charset="0"/>
                <a:cs typeface="Verdana" panose="020B0604030504040204" pitchFamily="34" charset="0"/>
              </a:rPr>
              <a:t>sostenuti</a:t>
            </a:r>
            <a:r>
              <a:rPr lang="en-GB" sz="2000" dirty="0">
                <a:latin typeface="Aptos" panose="020B0004020202020204" pitchFamily="34" charset="0"/>
                <a:ea typeface="Verdana" panose="020B0604030504040204" pitchFamily="34" charset="0"/>
                <a:cs typeface="Verdana" panose="020B0604030504040204" pitchFamily="34" charset="0"/>
              </a:rPr>
              <a:t> </a:t>
            </a:r>
            <a:r>
              <a:rPr lang="en-GB" dirty="0" err="1">
                <a:latin typeface="Aptos" panose="020B0004020202020204" pitchFamily="34" charset="0"/>
                <a:ea typeface="Verdana" panose="020B0604030504040204" pitchFamily="34" charset="0"/>
                <a:cs typeface="Verdana" panose="020B0604030504040204" pitchFamily="34" charset="0"/>
              </a:rPr>
              <a:t>dall'ente</a:t>
            </a:r>
            <a:r>
              <a:rPr lang="en-GB" dirty="0">
                <a:latin typeface="Aptos" panose="020B0004020202020204" pitchFamily="34" charset="0"/>
                <a:ea typeface="Verdana" panose="020B0604030504040204" pitchFamily="34" charset="0"/>
                <a:cs typeface="Verdana" panose="020B0604030504040204" pitchFamily="34" charset="0"/>
              </a:rPr>
              <a:t> </a:t>
            </a:r>
            <a:r>
              <a:rPr lang="en-GB" dirty="0" err="1">
                <a:latin typeface="Aptos" panose="020B0004020202020204" pitchFamily="34" charset="0"/>
                <a:ea typeface="Verdana" panose="020B0604030504040204" pitchFamily="34" charset="0"/>
                <a:cs typeface="Verdana" panose="020B0604030504040204" pitchFamily="34" charset="0"/>
              </a:rPr>
              <a:t>appaltante</a:t>
            </a:r>
            <a:r>
              <a:rPr lang="en-GB" dirty="0">
                <a:latin typeface="Aptos" panose="020B0004020202020204" pitchFamily="34" charset="0"/>
                <a:ea typeface="Verdana" panose="020B0604030504040204" pitchFamily="34" charset="0"/>
                <a:cs typeface="Verdana" panose="020B0604030504040204" pitchFamily="34" charset="0"/>
              </a:rPr>
              <a:t> per l'acquisto</a:t>
            </a:r>
            <a:r>
              <a:rPr lang="en-GB" sz="2000" dirty="0">
                <a:latin typeface="Aptos" panose="020B0004020202020204" pitchFamily="34" charset="0"/>
                <a:ea typeface="Verdana" panose="020B0604030504040204" pitchFamily="34" charset="0"/>
                <a:cs typeface="Verdana" panose="020B0604030504040204" pitchFamily="34" charset="0"/>
              </a:rPr>
              <a:t>, l'utilizzo, la manutenzione e lo smaltimento</a:t>
            </a:r>
          </a:p>
          <a:p>
            <a:r>
              <a:rPr lang="en-GB" dirty="0">
                <a:latin typeface="Aptos" panose="020B0004020202020204" pitchFamily="34" charset="0"/>
                <a:ea typeface="Verdana" panose="020B0604030504040204" pitchFamily="34" charset="0"/>
                <a:cs typeface="Verdana" panose="020B0604030504040204" pitchFamily="34" charset="0"/>
              </a:rPr>
              <a:t>Possono comprendere anche i costi esterni (emissioni di gas serra), se è possibile determinarne il valore monetario</a:t>
            </a:r>
          </a:p>
          <a:p>
            <a:r>
              <a:rPr lang="en-GB" sz="2000" dirty="0">
                <a:latin typeface="Aptos" panose="020B0004020202020204" pitchFamily="34" charset="0"/>
                <a:ea typeface="Verdana" panose="020B0604030504040204" pitchFamily="34" charset="0"/>
                <a:cs typeface="Verdana" panose="020B0604030504040204" pitchFamily="34" charset="0"/>
              </a:rPr>
              <a:t>Consente un confronto dei costi effettivi dell'offerta</a:t>
            </a:r>
          </a:p>
          <a:p>
            <a:endParaRPr lang="de-DE" dirty="0">
              <a:latin typeface="Aptos" panose="020B0004020202020204" pitchFamily="34" charset="0"/>
            </a:endParaRPr>
          </a:p>
        </p:txBody>
      </p:sp>
      <p:sp>
        <p:nvSpPr>
          <p:cNvPr id="4" name="Textplatzhalter 3">
            <a:extLst>
              <a:ext uri="{FF2B5EF4-FFF2-40B4-BE49-F238E27FC236}">
                <a16:creationId xmlns:a16="http://schemas.microsoft.com/office/drawing/2014/main" id="{86C40001-8EB2-FB34-45E0-79DE9A2C4836}"/>
              </a:ext>
            </a:extLst>
          </p:cNvPr>
          <p:cNvSpPr>
            <a:spLocks noGrp="1"/>
          </p:cNvSpPr>
          <p:nvPr>
            <p:ph type="body" idx="2"/>
          </p:nvPr>
        </p:nvSpPr>
        <p:spPr>
          <a:xfrm>
            <a:off x="5881898" y="2676525"/>
            <a:ext cx="5715742" cy="3597470"/>
          </a:xfrm>
        </p:spPr>
        <p:txBody>
          <a:bodyPr>
            <a:normAutofit lnSpcReduction="10000"/>
          </a:bodyPr>
          <a:lstStyle/>
          <a:p>
            <a:r>
              <a:rPr lang="de-DE" dirty="0">
                <a:latin typeface="Aptos" panose="020B0004020202020204" pitchFamily="34" charset="0"/>
              </a:rPr>
              <a:t>L'offerta </a:t>
            </a:r>
            <a:r>
              <a:rPr lang="de-DE" dirty="0" err="1">
                <a:latin typeface="Aptos" panose="020B0004020202020204" pitchFamily="34" charset="0"/>
              </a:rPr>
              <a:t>deve</a:t>
            </a:r>
            <a:r>
              <a:rPr lang="de-DE" dirty="0">
                <a:latin typeface="Aptos" panose="020B0004020202020204" pitchFamily="34" charset="0"/>
              </a:rPr>
              <a:t> </a:t>
            </a:r>
            <a:r>
              <a:rPr lang="de-DE" dirty="0" err="1">
                <a:latin typeface="Aptos" panose="020B0004020202020204" pitchFamily="34" charset="0"/>
              </a:rPr>
              <a:t>includere</a:t>
            </a:r>
            <a:r>
              <a:rPr lang="de-DE" dirty="0">
                <a:latin typeface="Aptos" panose="020B0004020202020204" pitchFamily="34" charset="0"/>
              </a:rPr>
              <a:t> le </a:t>
            </a:r>
            <a:r>
              <a:rPr lang="de-DE" dirty="0" err="1">
                <a:latin typeface="Aptos" panose="020B0004020202020204" pitchFamily="34" charset="0"/>
              </a:rPr>
              <a:t>modalità</a:t>
            </a:r>
            <a:r>
              <a:rPr lang="de-DE" dirty="0">
                <a:latin typeface="Aptos" panose="020B0004020202020204" pitchFamily="34" charset="0"/>
              </a:rPr>
              <a:t> </a:t>
            </a:r>
            <a:r>
              <a:rPr lang="de-DE" dirty="0" err="1">
                <a:latin typeface="Aptos" panose="020B0004020202020204" pitchFamily="34" charset="0"/>
              </a:rPr>
              <a:t>applicabili</a:t>
            </a:r>
            <a:r>
              <a:rPr lang="de-DE" dirty="0">
                <a:latin typeface="Aptos" panose="020B0004020202020204" pitchFamily="34" charset="0"/>
              </a:rPr>
              <a:t> </a:t>
            </a:r>
            <a:r>
              <a:rPr lang="de-DE" dirty="0" err="1">
                <a:latin typeface="Aptos" panose="020B0004020202020204" pitchFamily="34" charset="0"/>
              </a:rPr>
              <a:t>e</a:t>
            </a:r>
            <a:r>
              <a:rPr lang="de-DE" dirty="0">
                <a:latin typeface="Aptos" panose="020B0004020202020204" pitchFamily="34" charset="0"/>
              </a:rPr>
              <a:t> i </a:t>
            </a:r>
            <a:r>
              <a:rPr lang="de-DE" dirty="0" err="1">
                <a:latin typeface="Aptos" panose="020B0004020202020204" pitchFamily="34" charset="0"/>
              </a:rPr>
              <a:t>requisiti</a:t>
            </a:r>
            <a:r>
              <a:rPr lang="de-DE" dirty="0">
                <a:latin typeface="Aptos" panose="020B0004020202020204" pitchFamily="34" charset="0"/>
              </a:rPr>
              <a:t> </a:t>
            </a:r>
            <a:r>
              <a:rPr lang="de-DE" dirty="0" err="1">
                <a:latin typeface="Aptos" panose="020B0004020202020204" pitchFamily="34" charset="0"/>
              </a:rPr>
              <a:t>relativi</a:t>
            </a:r>
            <a:r>
              <a:rPr lang="de-DE" dirty="0">
                <a:latin typeface="Aptos" panose="020B0004020202020204" pitchFamily="34" charset="0"/>
              </a:rPr>
              <a:t> alle </a:t>
            </a:r>
            <a:r>
              <a:rPr lang="de-DE" dirty="0" err="1">
                <a:latin typeface="Aptos" panose="020B0004020202020204" pitchFamily="34" charset="0"/>
              </a:rPr>
              <a:t>specifiche</a:t>
            </a:r>
            <a:r>
              <a:rPr lang="de-DE" dirty="0">
                <a:latin typeface="Aptos" panose="020B0004020202020204" pitchFamily="34" charset="0"/>
              </a:rPr>
              <a:t> </a:t>
            </a:r>
            <a:r>
              <a:rPr lang="de-DE" dirty="0" err="1">
                <a:latin typeface="Aptos" panose="020B0004020202020204" pitchFamily="34" charset="0"/>
              </a:rPr>
              <a:t>tecniche</a:t>
            </a:r>
            <a:r>
              <a:rPr lang="de-DE" dirty="0">
                <a:latin typeface="Aptos" panose="020B0004020202020204" pitchFamily="34" charset="0"/>
              </a:rPr>
              <a:t> </a:t>
            </a:r>
            <a:r>
              <a:rPr lang="de-DE" dirty="0" err="1">
                <a:latin typeface="Aptos" panose="020B0004020202020204" pitchFamily="34" charset="0"/>
              </a:rPr>
              <a:t>richieste</a:t>
            </a:r>
            <a:r>
              <a:rPr lang="de-DE" dirty="0">
                <a:latin typeface="Aptos" panose="020B0004020202020204" pitchFamily="34" charset="0"/>
              </a:rPr>
              <a:t> </a:t>
            </a:r>
            <a:r>
              <a:rPr lang="de-DE" dirty="0" err="1">
                <a:latin typeface="Aptos" panose="020B0004020202020204" pitchFamily="34" charset="0"/>
              </a:rPr>
              <a:t>agli</a:t>
            </a:r>
            <a:r>
              <a:rPr lang="de-DE" dirty="0">
                <a:latin typeface="Aptos" panose="020B0004020202020204" pitchFamily="34" charset="0"/>
              </a:rPr>
              <a:t> </a:t>
            </a:r>
            <a:r>
              <a:rPr lang="de-DE" dirty="0" err="1">
                <a:latin typeface="Aptos" panose="020B0004020202020204" pitchFamily="34" charset="0"/>
              </a:rPr>
              <a:t>offerenti</a:t>
            </a:r>
            <a:endParaRPr lang="de-DE" dirty="0">
              <a:latin typeface="Aptos" panose="020B0004020202020204" pitchFamily="34" charset="0"/>
            </a:endParaRPr>
          </a:p>
          <a:p>
            <a:r>
              <a:rPr lang="de-DE" dirty="0">
                <a:latin typeface="Aptos" panose="020B0004020202020204" pitchFamily="34" charset="0"/>
              </a:rPr>
              <a:t>Le </a:t>
            </a:r>
            <a:r>
              <a:rPr lang="de-DE" dirty="0" err="1">
                <a:latin typeface="Aptos" panose="020B0004020202020204" pitchFamily="34" charset="0"/>
              </a:rPr>
              <a:t>modalità</a:t>
            </a:r>
            <a:r>
              <a:rPr lang="de-DE" dirty="0">
                <a:latin typeface="Aptos" panose="020B0004020202020204" pitchFamily="34" charset="0"/>
              </a:rPr>
              <a:t> </a:t>
            </a:r>
            <a:r>
              <a:rPr lang="de-DE" dirty="0" err="1">
                <a:latin typeface="Aptos" panose="020B0004020202020204" pitchFamily="34" charset="0"/>
              </a:rPr>
              <a:t>devono</a:t>
            </a:r>
            <a:endParaRPr lang="de-DE" dirty="0">
              <a:latin typeface="Aptos" panose="020B0004020202020204" pitchFamily="34" charset="0"/>
            </a:endParaRPr>
          </a:p>
          <a:p>
            <a:pPr>
              <a:spcBef>
                <a:spcPts val="0"/>
              </a:spcBef>
              <a:buClr>
                <a:srgbClr val="008000"/>
              </a:buClr>
              <a:defRPr/>
            </a:pPr>
            <a:r>
              <a:rPr lang="de-DE" sz="1600" dirty="0">
                <a:latin typeface="Aptos" panose="020B0004020202020204" pitchFamily="34" charset="0"/>
              </a:rPr>
              <a:t>- </a:t>
            </a:r>
            <a:r>
              <a:rPr lang="en-GB" sz="1600" dirty="0" err="1">
                <a:latin typeface="Aptos" panose="020B0004020202020204" pitchFamily="34" charset="0"/>
                <a:ea typeface="Verdana" panose="020B0604030504040204" pitchFamily="34" charset="0"/>
                <a:cs typeface="Verdana" panose="020B0604030504040204" pitchFamily="34" charset="0"/>
              </a:rPr>
              <a:t>basarsi</a:t>
            </a:r>
            <a:r>
              <a:rPr lang="en-GB" sz="1600" dirty="0">
                <a:latin typeface="Aptos" panose="020B0004020202020204" pitchFamily="34" charset="0"/>
                <a:ea typeface="Verdana" panose="020B0604030504040204" pitchFamily="34" charset="0"/>
                <a:cs typeface="Verdana" panose="020B0604030504040204" pitchFamily="34" charset="0"/>
              </a:rPr>
              <a:t> </a:t>
            </a:r>
            <a:r>
              <a:rPr lang="en-GB" sz="1600" dirty="0" err="1">
                <a:latin typeface="Aptos" panose="020B0004020202020204" pitchFamily="34" charset="0"/>
                <a:ea typeface="Verdana" panose="020B0604030504040204" pitchFamily="34" charset="0"/>
                <a:cs typeface="Verdana" panose="020B0604030504040204" pitchFamily="34" charset="0"/>
              </a:rPr>
              <a:t>su</a:t>
            </a:r>
            <a:r>
              <a:rPr lang="en-GB" sz="1600" dirty="0">
                <a:latin typeface="Aptos" panose="020B0004020202020204" pitchFamily="34" charset="0"/>
                <a:ea typeface="Verdana" panose="020B0604030504040204" pitchFamily="34" charset="0"/>
                <a:cs typeface="Verdana" panose="020B0604030504040204" pitchFamily="34" charset="0"/>
              </a:rPr>
              <a:t> </a:t>
            </a:r>
            <a:r>
              <a:rPr lang="en-GB" sz="1600" dirty="0" err="1">
                <a:latin typeface="Aptos" panose="020B0004020202020204" pitchFamily="34" charset="0"/>
                <a:ea typeface="Verdana" panose="020B0604030504040204" pitchFamily="34" charset="0"/>
                <a:cs typeface="Verdana" panose="020B0604030504040204" pitchFamily="34" charset="0"/>
              </a:rPr>
              <a:t>criteri</a:t>
            </a:r>
            <a:r>
              <a:rPr lang="en-GB" sz="1600" dirty="0">
                <a:latin typeface="Aptos" panose="020B0004020202020204" pitchFamily="34" charset="0"/>
                <a:ea typeface="Verdana" panose="020B0604030504040204" pitchFamily="34" charset="0"/>
                <a:cs typeface="Verdana" panose="020B0604030504040204" pitchFamily="34" charset="0"/>
              </a:rPr>
              <a:t> </a:t>
            </a:r>
            <a:r>
              <a:rPr lang="en-GB" sz="1600" dirty="0" err="1">
                <a:latin typeface="Aptos" panose="020B0004020202020204" pitchFamily="34" charset="0"/>
                <a:ea typeface="Verdana" panose="020B0604030504040204" pitchFamily="34" charset="0"/>
                <a:cs typeface="Verdana" panose="020B0604030504040204" pitchFamily="34" charset="0"/>
              </a:rPr>
              <a:t>oggettivamente</a:t>
            </a:r>
            <a:r>
              <a:rPr lang="en-GB" sz="1600" dirty="0">
                <a:latin typeface="Aptos" panose="020B0004020202020204" pitchFamily="34" charset="0"/>
                <a:ea typeface="Verdana" panose="020B0604030504040204" pitchFamily="34" charset="0"/>
                <a:cs typeface="Verdana" panose="020B0604030504040204" pitchFamily="34" charset="0"/>
              </a:rPr>
              <a:t> </a:t>
            </a:r>
            <a:r>
              <a:rPr lang="en-GB" sz="1600" dirty="0" err="1">
                <a:latin typeface="Aptos" panose="020B0004020202020204" pitchFamily="34" charset="0"/>
                <a:ea typeface="Verdana" panose="020B0604030504040204" pitchFamily="34" charset="0"/>
                <a:cs typeface="Verdana" panose="020B0604030504040204" pitchFamily="34" charset="0"/>
              </a:rPr>
              <a:t>verificabili</a:t>
            </a:r>
            <a:r>
              <a:rPr lang="en-GB" sz="1600" dirty="0">
                <a:latin typeface="Aptos" panose="020B0004020202020204" pitchFamily="34" charset="0"/>
                <a:ea typeface="Verdana" panose="020B0604030504040204" pitchFamily="34" charset="0"/>
                <a:cs typeface="Verdana" panose="020B0604030504040204" pitchFamily="34" charset="0"/>
              </a:rPr>
              <a:t> e non </a:t>
            </a:r>
            <a:r>
              <a:rPr lang="en-GB" sz="1600" dirty="0" err="1">
                <a:latin typeface="Aptos" panose="020B0004020202020204" pitchFamily="34" charset="0"/>
                <a:ea typeface="Verdana" panose="020B0604030504040204" pitchFamily="34" charset="0"/>
                <a:cs typeface="Verdana" panose="020B0604030504040204" pitchFamily="34" charset="0"/>
              </a:rPr>
              <a:t>discriminatori</a:t>
            </a:r>
            <a:endParaRPr lang="en-GB" sz="1600" dirty="0">
              <a:latin typeface="Aptos" panose="020B0004020202020204" pitchFamily="34" charset="0"/>
              <a:ea typeface="Verdana" panose="020B0604030504040204" pitchFamily="34" charset="0"/>
              <a:cs typeface="Verdana" panose="020B0604030504040204" pitchFamily="34" charset="0"/>
            </a:endParaRPr>
          </a:p>
          <a:p>
            <a:pPr>
              <a:spcBef>
                <a:spcPts val="0"/>
              </a:spcBef>
              <a:buClr>
                <a:srgbClr val="008000"/>
              </a:buClr>
              <a:defRPr/>
            </a:pPr>
            <a:r>
              <a:rPr lang="en-GB" sz="1600" dirty="0">
                <a:latin typeface="Aptos" panose="020B0004020202020204" pitchFamily="34" charset="0"/>
                <a:ea typeface="Verdana" panose="020B0604030504040204" pitchFamily="34" charset="0"/>
                <a:cs typeface="Verdana" panose="020B0604030504040204" pitchFamily="34" charset="0"/>
              </a:rPr>
              <a:t>- </a:t>
            </a:r>
            <a:r>
              <a:rPr lang="en-GB" sz="1600" dirty="0" err="1">
                <a:latin typeface="Aptos" panose="020B0004020202020204" pitchFamily="34" charset="0"/>
                <a:ea typeface="Verdana" panose="020B0604030504040204" pitchFamily="34" charset="0"/>
                <a:cs typeface="Verdana" panose="020B0604030504040204" pitchFamily="34" charset="0"/>
              </a:rPr>
              <a:t>essere</a:t>
            </a:r>
            <a:r>
              <a:rPr lang="en-GB" sz="1600" dirty="0">
                <a:latin typeface="Aptos" panose="020B0004020202020204" pitchFamily="34" charset="0"/>
                <a:ea typeface="Verdana" panose="020B0604030504040204" pitchFamily="34" charset="0"/>
                <a:cs typeface="Verdana" panose="020B0604030504040204" pitchFamily="34" charset="0"/>
              </a:rPr>
              <a:t> </a:t>
            </a:r>
            <a:r>
              <a:rPr lang="en-GB" sz="1600" dirty="0" err="1">
                <a:latin typeface="Aptos" panose="020B0004020202020204" pitchFamily="34" charset="0"/>
                <a:ea typeface="Verdana" panose="020B0604030504040204" pitchFamily="34" charset="0"/>
                <a:cs typeface="Verdana" panose="020B0604030504040204" pitchFamily="34" charset="0"/>
              </a:rPr>
              <a:t>accessibili</a:t>
            </a:r>
            <a:r>
              <a:rPr lang="en-GB" sz="1600" dirty="0">
                <a:latin typeface="Aptos" panose="020B0004020202020204" pitchFamily="34" charset="0"/>
                <a:ea typeface="Verdana" panose="020B0604030504040204" pitchFamily="34" charset="0"/>
                <a:cs typeface="Verdana" panose="020B0604030504040204" pitchFamily="34" charset="0"/>
              </a:rPr>
              <a:t> a tutte le parti interessate</a:t>
            </a:r>
          </a:p>
          <a:p>
            <a:pPr>
              <a:spcBef>
                <a:spcPts val="0"/>
              </a:spcBef>
              <a:buClr>
                <a:srgbClr val="008000"/>
              </a:buClr>
              <a:defRPr/>
            </a:pPr>
            <a:r>
              <a:rPr lang="en-GB" sz="1600" dirty="0">
                <a:latin typeface="Aptos" panose="020B0004020202020204" pitchFamily="34" charset="0"/>
                <a:ea typeface="Verdana" panose="020B0604030504040204" pitchFamily="34" charset="0"/>
                <a:cs typeface="Verdana" panose="020B0604030504040204" pitchFamily="34" charset="0"/>
              </a:rPr>
              <a:t>- le </a:t>
            </a:r>
            <a:r>
              <a:rPr lang="en-GB" sz="1600" dirty="0" err="1">
                <a:latin typeface="Aptos" panose="020B0004020202020204" pitchFamily="34" charset="0"/>
                <a:ea typeface="Verdana" panose="020B0604030504040204" pitchFamily="34" charset="0"/>
                <a:cs typeface="Verdana" panose="020B0604030504040204" pitchFamily="34" charset="0"/>
              </a:rPr>
              <a:t>specifiche</a:t>
            </a:r>
            <a:r>
              <a:rPr lang="en-GB" sz="1600" dirty="0">
                <a:latin typeface="Aptos" panose="020B0004020202020204" pitchFamily="34" charset="0"/>
                <a:ea typeface="Verdana" panose="020B0604030504040204" pitchFamily="34" charset="0"/>
                <a:cs typeface="Verdana" panose="020B0604030504040204" pitchFamily="34" charset="0"/>
              </a:rPr>
              <a:t> </a:t>
            </a:r>
            <a:r>
              <a:rPr lang="en-GB" sz="1600" dirty="0" err="1">
                <a:latin typeface="Aptos" panose="020B0004020202020204" pitchFamily="34" charset="0"/>
                <a:ea typeface="Verdana" panose="020B0604030504040204" pitchFamily="34" charset="0"/>
                <a:cs typeface="Verdana" panose="020B0604030504040204" pitchFamily="34" charset="0"/>
              </a:rPr>
              <a:t>tecniche</a:t>
            </a:r>
            <a:r>
              <a:rPr lang="en-GB" sz="1600" dirty="0">
                <a:latin typeface="Aptos" panose="020B0004020202020204" pitchFamily="34" charset="0"/>
                <a:ea typeface="Verdana" panose="020B0604030504040204" pitchFamily="34" charset="0"/>
                <a:cs typeface="Verdana" panose="020B0604030504040204" pitchFamily="34" charset="0"/>
              </a:rPr>
              <a:t> </a:t>
            </a:r>
            <a:r>
              <a:rPr lang="en-GB" sz="1600" dirty="0" err="1">
                <a:latin typeface="Aptos" panose="020B0004020202020204" pitchFamily="34" charset="0"/>
                <a:ea typeface="Verdana" panose="020B0604030504040204" pitchFamily="34" charset="0"/>
                <a:cs typeface="Verdana" panose="020B0604030504040204" pitchFamily="34" charset="0"/>
              </a:rPr>
              <a:t>richieste</a:t>
            </a:r>
            <a:r>
              <a:rPr lang="en-GB" sz="1600" dirty="0">
                <a:latin typeface="Aptos" panose="020B0004020202020204" pitchFamily="34" charset="0"/>
                <a:ea typeface="Verdana" panose="020B0604030504040204" pitchFamily="34" charset="0"/>
                <a:cs typeface="Verdana" panose="020B0604030504040204" pitchFamily="34" charset="0"/>
              </a:rPr>
              <a:t> </a:t>
            </a:r>
            <a:r>
              <a:rPr lang="en-GB" sz="1600" dirty="0" err="1">
                <a:latin typeface="Aptos" panose="020B0004020202020204" pitchFamily="34" charset="0"/>
                <a:ea typeface="Verdana" panose="020B0604030504040204" pitchFamily="34" charset="0"/>
                <a:cs typeface="Verdana" panose="020B0604030504040204" pitchFamily="34" charset="0"/>
              </a:rPr>
              <a:t>devono</a:t>
            </a:r>
            <a:r>
              <a:rPr lang="en-GB" sz="1600" dirty="0">
                <a:latin typeface="Aptos" panose="020B0004020202020204" pitchFamily="34" charset="0"/>
                <a:ea typeface="Verdana" panose="020B0604030504040204" pitchFamily="34" charset="0"/>
                <a:cs typeface="Verdana" panose="020B0604030504040204" pitchFamily="34" charset="0"/>
              </a:rPr>
              <a:t> </a:t>
            </a:r>
            <a:r>
              <a:rPr lang="en-GB" sz="1600" dirty="0" err="1">
                <a:latin typeface="Aptos" panose="020B0004020202020204" pitchFamily="34" charset="0"/>
                <a:ea typeface="Verdana" panose="020B0604030504040204" pitchFamily="34" charset="0"/>
                <a:cs typeface="Verdana" panose="020B0604030504040204" pitchFamily="34" charset="0"/>
              </a:rPr>
              <a:t>poter</a:t>
            </a:r>
            <a:r>
              <a:rPr lang="en-GB" sz="1600" dirty="0">
                <a:latin typeface="Aptos" panose="020B0004020202020204" pitchFamily="34" charset="0"/>
                <a:ea typeface="Verdana" panose="020B0604030504040204" pitchFamily="34" charset="0"/>
                <a:cs typeface="Verdana" panose="020B0604030504040204" pitchFamily="34" charset="0"/>
              </a:rPr>
              <a:t> </a:t>
            </a:r>
            <a:r>
              <a:rPr lang="en-GB" sz="1600" dirty="0" err="1">
                <a:latin typeface="Aptos" panose="020B0004020202020204" pitchFamily="34" charset="0"/>
                <a:ea typeface="Verdana" panose="020B0604030504040204" pitchFamily="34" charset="0"/>
                <a:cs typeface="Verdana" panose="020B0604030504040204" pitchFamily="34" charset="0"/>
              </a:rPr>
              <a:t>essere</a:t>
            </a:r>
            <a:r>
              <a:rPr lang="en-GB" sz="1600" dirty="0">
                <a:latin typeface="Aptos" panose="020B0004020202020204" pitchFamily="34" charset="0"/>
                <a:ea typeface="Verdana" panose="020B0604030504040204" pitchFamily="34" charset="0"/>
                <a:cs typeface="Verdana" panose="020B0604030504040204" pitchFamily="34" charset="0"/>
              </a:rPr>
              <a:t> </a:t>
            </a:r>
            <a:r>
              <a:rPr lang="en-GB" sz="1600" dirty="0" err="1">
                <a:latin typeface="Aptos" panose="020B0004020202020204" pitchFamily="34" charset="0"/>
                <a:ea typeface="Verdana" panose="020B0604030504040204" pitchFamily="34" charset="0"/>
                <a:cs typeface="Verdana" panose="020B0604030504040204" pitchFamily="34" charset="0"/>
              </a:rPr>
              <a:t>fornite</a:t>
            </a:r>
            <a:r>
              <a:rPr lang="en-GB" sz="1600" dirty="0">
                <a:latin typeface="Aptos" panose="020B0004020202020204" pitchFamily="34" charset="0"/>
                <a:ea typeface="Verdana" panose="020B0604030504040204" pitchFamily="34" charset="0"/>
                <a:cs typeface="Verdana" panose="020B0604030504040204" pitchFamily="34" charset="0"/>
              </a:rPr>
              <a:t> con </a:t>
            </a:r>
            <a:r>
              <a:rPr lang="en-GB" sz="1600" dirty="0" err="1">
                <a:latin typeface="Aptos" panose="020B0004020202020204" pitchFamily="34" charset="0"/>
                <a:ea typeface="Verdana" panose="020B0604030504040204" pitchFamily="34" charset="0"/>
                <a:cs typeface="Verdana" panose="020B0604030504040204" pitchFamily="34" charset="0"/>
              </a:rPr>
              <a:t>uno</a:t>
            </a:r>
            <a:r>
              <a:rPr lang="en-GB" sz="1600" dirty="0">
                <a:latin typeface="Aptos" panose="020B0004020202020204" pitchFamily="34" charset="0"/>
                <a:ea typeface="Verdana" panose="020B0604030504040204" pitchFamily="34" charset="0"/>
                <a:cs typeface="Verdana" panose="020B0604030504040204" pitchFamily="34" charset="0"/>
              </a:rPr>
              <a:t> </a:t>
            </a:r>
            <a:r>
              <a:rPr lang="en-GB" sz="1600" dirty="0" err="1">
                <a:latin typeface="Aptos" panose="020B0004020202020204" pitchFamily="34" charset="0"/>
                <a:ea typeface="Verdana" panose="020B0604030504040204" pitchFamily="34" charset="0"/>
                <a:cs typeface="Verdana" panose="020B0604030504040204" pitchFamily="34" charset="0"/>
              </a:rPr>
              <a:t>sforzo</a:t>
            </a:r>
            <a:r>
              <a:rPr lang="en-GB" sz="1600" dirty="0">
                <a:latin typeface="Aptos" panose="020B0004020202020204" pitchFamily="34" charset="0"/>
                <a:ea typeface="Verdana" panose="020B0604030504040204" pitchFamily="34" charset="0"/>
                <a:cs typeface="Verdana" panose="020B0604030504040204" pitchFamily="34" charset="0"/>
              </a:rPr>
              <a:t> </a:t>
            </a:r>
            <a:r>
              <a:rPr lang="en-GB" sz="1600" dirty="0" err="1">
                <a:latin typeface="Aptos" panose="020B0004020202020204" pitchFamily="34" charset="0"/>
                <a:ea typeface="Verdana" panose="020B0604030504040204" pitchFamily="34" charset="0"/>
                <a:cs typeface="Verdana" panose="020B0604030504040204" pitchFamily="34" charset="0"/>
              </a:rPr>
              <a:t>ragionevole</a:t>
            </a:r>
            <a:r>
              <a:rPr lang="en-GB" sz="1600" dirty="0">
                <a:latin typeface="Aptos" panose="020B0004020202020204" pitchFamily="34" charset="0"/>
                <a:ea typeface="Verdana" panose="020B0604030504040204" pitchFamily="34" charset="0"/>
                <a:cs typeface="Verdana" panose="020B0604030504040204" pitchFamily="34" charset="0"/>
              </a:rPr>
              <a:t> da </a:t>
            </a:r>
            <a:r>
              <a:rPr lang="en-GB" sz="1600" dirty="0" err="1">
                <a:latin typeface="Aptos" panose="020B0004020202020204" pitchFamily="34" charset="0"/>
                <a:ea typeface="Verdana" panose="020B0604030504040204" pitchFamily="34" charset="0"/>
                <a:cs typeface="Verdana" panose="020B0604030504040204" pitchFamily="34" charset="0"/>
              </a:rPr>
              <a:t>operatori</a:t>
            </a:r>
            <a:r>
              <a:rPr lang="en-GB" sz="1600" dirty="0">
                <a:latin typeface="Aptos" panose="020B0004020202020204" pitchFamily="34" charset="0"/>
                <a:ea typeface="Verdana" panose="020B0604030504040204" pitchFamily="34" charset="0"/>
                <a:cs typeface="Verdana" panose="020B0604030504040204" pitchFamily="34" charset="0"/>
              </a:rPr>
              <a:t> </a:t>
            </a:r>
            <a:r>
              <a:rPr lang="en-GB" sz="1600" dirty="0" err="1">
                <a:latin typeface="Aptos" panose="020B0004020202020204" pitchFamily="34" charset="0"/>
                <a:ea typeface="Verdana" panose="020B0604030504040204" pitchFamily="34" charset="0"/>
                <a:cs typeface="Verdana" panose="020B0604030504040204" pitchFamily="34" charset="0"/>
              </a:rPr>
              <a:t>economici</a:t>
            </a:r>
            <a:r>
              <a:rPr lang="en-GB" sz="1600" dirty="0">
                <a:latin typeface="Aptos" panose="020B0004020202020204" pitchFamily="34" charset="0"/>
                <a:ea typeface="Verdana" panose="020B0604030504040204" pitchFamily="34" charset="0"/>
                <a:cs typeface="Verdana" panose="020B0604030504040204" pitchFamily="34" charset="0"/>
              </a:rPr>
              <a:t> </a:t>
            </a:r>
            <a:r>
              <a:rPr lang="en-GB" sz="1600" dirty="0" err="1">
                <a:latin typeface="Aptos" panose="020B0004020202020204" pitchFamily="34" charset="0"/>
                <a:ea typeface="Verdana" panose="020B0604030504040204" pitchFamily="34" charset="0"/>
                <a:cs typeface="Verdana" panose="020B0604030504040204" pitchFamily="34" charset="0"/>
              </a:rPr>
              <a:t>che</a:t>
            </a:r>
            <a:r>
              <a:rPr lang="en-GB" sz="1600" dirty="0">
                <a:latin typeface="Aptos" panose="020B0004020202020204" pitchFamily="34" charset="0"/>
                <a:ea typeface="Verdana" panose="020B0604030504040204" pitchFamily="34" charset="0"/>
                <a:cs typeface="Verdana" panose="020B0604030504040204" pitchFamily="34" charset="0"/>
              </a:rPr>
              <a:t> </a:t>
            </a:r>
            <a:r>
              <a:rPr lang="en-GB" sz="1600" dirty="0" err="1">
                <a:latin typeface="Aptos" panose="020B0004020202020204" pitchFamily="34" charset="0"/>
                <a:ea typeface="Verdana" panose="020B0604030504040204" pitchFamily="34" charset="0"/>
                <a:cs typeface="Verdana" panose="020B0604030504040204" pitchFamily="34" charset="0"/>
              </a:rPr>
              <a:t>operano</a:t>
            </a:r>
            <a:r>
              <a:rPr lang="en-GB" sz="1600" dirty="0">
                <a:latin typeface="Aptos" panose="020B0004020202020204" pitchFamily="34" charset="0"/>
                <a:ea typeface="Verdana" panose="020B0604030504040204" pitchFamily="34" charset="0"/>
                <a:cs typeface="Verdana" panose="020B0604030504040204" pitchFamily="34" charset="0"/>
              </a:rPr>
              <a:t> </a:t>
            </a:r>
            <a:r>
              <a:rPr lang="en-GB" sz="1600" dirty="0" err="1">
                <a:latin typeface="Aptos" panose="020B0004020202020204" pitchFamily="34" charset="0"/>
                <a:ea typeface="Verdana" panose="020B0604030504040204" pitchFamily="34" charset="0"/>
                <a:cs typeface="Verdana" panose="020B0604030504040204" pitchFamily="34" charset="0"/>
              </a:rPr>
              <a:t>normalmente</a:t>
            </a:r>
            <a:r>
              <a:rPr lang="en-GB" sz="1600" dirty="0">
                <a:latin typeface="Aptos" panose="020B0004020202020204" pitchFamily="34" charset="0"/>
                <a:ea typeface="Verdana" panose="020B0604030504040204" pitchFamily="34" charset="0"/>
                <a:cs typeface="Verdana" panose="020B0604030504040204" pitchFamily="34" charset="0"/>
              </a:rPr>
              <a:t> con </a:t>
            </a:r>
            <a:r>
              <a:rPr lang="en-GB" sz="1600" dirty="0" err="1">
                <a:latin typeface="Aptos" panose="020B0004020202020204" pitchFamily="34" charset="0"/>
                <a:ea typeface="Verdana" panose="020B0604030504040204" pitchFamily="34" charset="0"/>
                <a:cs typeface="Verdana" panose="020B0604030504040204" pitchFamily="34" charset="0"/>
              </a:rPr>
              <a:t>diligenza</a:t>
            </a:r>
            <a:r>
              <a:rPr lang="en-GB" sz="1600" dirty="0">
                <a:latin typeface="Aptos" panose="020B0004020202020204" pitchFamily="34" charset="0"/>
                <a:ea typeface="Verdana" panose="020B0604030504040204" pitchFamily="34" charset="0"/>
                <a:cs typeface="Verdana" panose="020B0604030504040204" pitchFamily="34" charset="0"/>
              </a:rPr>
              <a:t>, </a:t>
            </a:r>
            <a:r>
              <a:rPr lang="en-GB" sz="1600" dirty="0" err="1">
                <a:latin typeface="Aptos" panose="020B0004020202020204" pitchFamily="34" charset="0"/>
                <a:ea typeface="Verdana" panose="020B0604030504040204" pitchFamily="34" charset="0"/>
                <a:cs typeface="Verdana" panose="020B0604030504040204" pitchFamily="34" charset="0"/>
              </a:rPr>
              <a:t>anche</a:t>
            </a:r>
            <a:r>
              <a:rPr lang="en-GB" sz="1600" dirty="0">
                <a:latin typeface="Aptos" panose="020B0004020202020204" pitchFamily="34" charset="0"/>
                <a:ea typeface="Verdana" panose="020B0604030504040204" pitchFamily="34" charset="0"/>
                <a:cs typeface="Verdana" panose="020B0604030504040204" pitchFamily="34" charset="0"/>
              </a:rPr>
              <a:t> </a:t>
            </a:r>
            <a:r>
              <a:rPr lang="en-GB" sz="1600" dirty="0" err="1">
                <a:latin typeface="Aptos" panose="020B0004020202020204" pitchFamily="34" charset="0"/>
                <a:ea typeface="Verdana" panose="020B0604030504040204" pitchFamily="34" charset="0"/>
                <a:cs typeface="Verdana" panose="020B0604030504040204" pitchFamily="34" charset="0"/>
              </a:rPr>
              <a:t>provenienti</a:t>
            </a:r>
            <a:r>
              <a:rPr lang="en-GB" sz="1600" dirty="0">
                <a:latin typeface="Aptos" panose="020B0004020202020204" pitchFamily="34" charset="0"/>
                <a:ea typeface="Verdana" panose="020B0604030504040204" pitchFamily="34" charset="0"/>
                <a:cs typeface="Verdana" panose="020B0604030504040204" pitchFamily="34" charset="0"/>
              </a:rPr>
              <a:t> da </a:t>
            </a:r>
            <a:r>
              <a:rPr lang="en-GB" sz="1600" dirty="0" err="1">
                <a:latin typeface="Aptos" panose="020B0004020202020204" pitchFamily="34" charset="0"/>
                <a:ea typeface="Verdana" panose="020B0604030504040204" pitchFamily="34" charset="0"/>
                <a:cs typeface="Verdana" panose="020B0604030504040204" pitchFamily="34" charset="0"/>
              </a:rPr>
              <a:t>paesi</a:t>
            </a:r>
            <a:r>
              <a:rPr lang="en-GB" sz="1600" dirty="0">
                <a:latin typeface="Aptos" panose="020B0004020202020204" pitchFamily="34" charset="0"/>
                <a:ea typeface="Verdana" panose="020B0604030504040204" pitchFamily="34" charset="0"/>
                <a:cs typeface="Verdana" panose="020B0604030504040204" pitchFamily="34" charset="0"/>
              </a:rPr>
              <a:t> </a:t>
            </a:r>
            <a:r>
              <a:rPr lang="en-GB" sz="1600" dirty="0" err="1">
                <a:latin typeface="Aptos" panose="020B0004020202020204" pitchFamily="34" charset="0"/>
                <a:ea typeface="Verdana" panose="020B0604030504040204" pitchFamily="34" charset="0"/>
                <a:cs typeface="Verdana" panose="020B0604030504040204" pitchFamily="34" charset="0"/>
              </a:rPr>
              <a:t>terzi</a:t>
            </a:r>
            <a:endParaRPr lang="en-GB" sz="1600" dirty="0">
              <a:latin typeface="Aptos" panose="020B0004020202020204" pitchFamily="34" charset="0"/>
              <a:ea typeface="Verdana" panose="020B0604030504040204" pitchFamily="34" charset="0"/>
              <a:cs typeface="Verdana" panose="020B0604030504040204" pitchFamily="34" charset="0"/>
            </a:endParaRPr>
          </a:p>
          <a:p>
            <a:r>
              <a:rPr lang="en-GB" dirty="0" err="1">
                <a:latin typeface="Aptos" panose="020B0004020202020204" pitchFamily="34" charset="0"/>
              </a:rPr>
              <a:t>Devono</a:t>
            </a:r>
            <a:r>
              <a:rPr lang="en-GB" dirty="0">
                <a:latin typeface="Aptos" panose="020B0004020202020204" pitchFamily="34" charset="0"/>
              </a:rPr>
              <a:t> </a:t>
            </a:r>
            <a:r>
              <a:rPr lang="en-GB" dirty="0" err="1">
                <a:latin typeface="Aptos" panose="020B0004020202020204" pitchFamily="34" charset="0"/>
              </a:rPr>
              <a:t>essere</a:t>
            </a:r>
            <a:r>
              <a:rPr lang="en-GB" dirty="0">
                <a:latin typeface="Aptos" panose="020B0004020202020204" pitchFamily="34" charset="0"/>
              </a:rPr>
              <a:t> applicate </a:t>
            </a:r>
            <a:r>
              <a:rPr lang="en-GB" dirty="0" err="1">
                <a:latin typeface="Aptos" panose="020B0004020202020204" pitchFamily="34" charset="0"/>
              </a:rPr>
              <a:t>modalità</a:t>
            </a:r>
            <a:r>
              <a:rPr lang="en-GB" dirty="0">
                <a:latin typeface="Aptos" panose="020B0004020202020204" pitchFamily="34" charset="0"/>
              </a:rPr>
              <a:t> </a:t>
            </a:r>
            <a:r>
              <a:rPr lang="en-GB" dirty="0" err="1">
                <a:latin typeface="Aptos" panose="020B0004020202020204" pitchFamily="34" charset="0"/>
              </a:rPr>
              <a:t>comuni</a:t>
            </a:r>
            <a:r>
              <a:rPr lang="en-GB" dirty="0">
                <a:latin typeface="Aptos" panose="020B0004020202020204" pitchFamily="34" charset="0"/>
              </a:rPr>
              <a:t> </a:t>
            </a:r>
            <a:r>
              <a:rPr lang="en-GB" dirty="0" err="1">
                <a:latin typeface="Aptos" panose="020B0004020202020204" pitchFamily="34" charset="0"/>
              </a:rPr>
              <a:t>vigenti</a:t>
            </a:r>
            <a:r>
              <a:rPr lang="en-GB" dirty="0">
                <a:latin typeface="Aptos" panose="020B0004020202020204" pitchFamily="34" charset="0"/>
              </a:rPr>
              <a:t> a </a:t>
            </a:r>
            <a:r>
              <a:rPr lang="en-GB" dirty="0" err="1">
                <a:latin typeface="Aptos" panose="020B0004020202020204" pitchFamily="34" charset="0"/>
              </a:rPr>
              <a:t>livello</a:t>
            </a:r>
            <a:r>
              <a:rPr lang="en-GB" dirty="0">
                <a:latin typeface="Aptos" panose="020B0004020202020204" pitchFamily="34" charset="0"/>
              </a:rPr>
              <a:t> </a:t>
            </a:r>
            <a:r>
              <a:rPr lang="en-GB" dirty="0" err="1">
                <a:latin typeface="Aptos" panose="020B0004020202020204" pitchFamily="34" charset="0"/>
              </a:rPr>
              <a:t>dell'UE</a:t>
            </a:r>
            <a:endParaRPr lang="de-DE" dirty="0">
              <a:latin typeface="Aptos" panose="020B0004020202020204" pitchFamily="34" charset="0"/>
            </a:endParaRPr>
          </a:p>
        </p:txBody>
      </p:sp>
    </p:spTree>
    <p:extLst>
      <p:ext uri="{BB962C8B-B14F-4D97-AF65-F5344CB8AC3E}">
        <p14:creationId xmlns:p14="http://schemas.microsoft.com/office/powerpoint/2010/main" val="129976827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7CA0A32-6A12-A03B-2716-E882C7C294AB}"/>
              </a:ext>
            </a:extLst>
          </p:cNvPr>
          <p:cNvSpPr>
            <a:spLocks noGrp="1"/>
          </p:cNvSpPr>
          <p:nvPr>
            <p:ph type="title"/>
          </p:nvPr>
        </p:nvSpPr>
        <p:spPr/>
        <p:txBody>
          <a:bodyPr/>
          <a:lstStyle/>
          <a:p>
            <a:r>
              <a:rPr lang="de-DE" dirty="0">
                <a:latin typeface="Aptos Serif" panose="02020604070405020304" pitchFamily="18" charset="0"/>
                <a:cs typeface="Aptos Serif" panose="02020604070405020304" pitchFamily="18" charset="0"/>
              </a:rPr>
              <a:t>Offerte </a:t>
            </a:r>
            <a:r>
              <a:rPr lang="en-US" dirty="0" err="1">
                <a:latin typeface="Aptos Serif" panose="02020604070405020304" pitchFamily="18" charset="0"/>
                <a:cs typeface="Aptos Serif" panose="02020604070405020304" pitchFamily="18" charset="0"/>
              </a:rPr>
              <a:t>eccessivamente</a:t>
            </a:r>
            <a:r>
              <a:rPr lang="en-US" dirty="0">
                <a:latin typeface="Aptos Serif" panose="02020604070405020304" pitchFamily="18" charset="0"/>
                <a:cs typeface="Aptos Serif" panose="02020604070405020304" pitchFamily="18" charset="0"/>
              </a:rPr>
              <a:t> </a:t>
            </a:r>
            <a:r>
              <a:rPr lang="de-DE" dirty="0" err="1">
                <a:latin typeface="Aptos Serif" panose="02020604070405020304" pitchFamily="18" charset="0"/>
                <a:cs typeface="Aptos Serif" panose="02020604070405020304" pitchFamily="18" charset="0"/>
              </a:rPr>
              <a:t>basse</a:t>
            </a:r>
            <a:endParaRPr lang="de-DE" dirty="0">
              <a:latin typeface="Aptos Serif" panose="02020604070405020304" pitchFamily="18" charset="0"/>
              <a:cs typeface="Aptos Serif" panose="02020604070405020304" pitchFamily="18" charset="0"/>
            </a:endParaRPr>
          </a:p>
        </p:txBody>
      </p:sp>
      <p:sp>
        <p:nvSpPr>
          <p:cNvPr id="3" name="Textplatzhalter 2">
            <a:extLst>
              <a:ext uri="{FF2B5EF4-FFF2-40B4-BE49-F238E27FC236}">
                <a16:creationId xmlns:a16="http://schemas.microsoft.com/office/drawing/2014/main" id="{B745237C-0248-DC4C-2636-63747398830D}"/>
              </a:ext>
            </a:extLst>
          </p:cNvPr>
          <p:cNvSpPr>
            <a:spLocks noGrp="1"/>
          </p:cNvSpPr>
          <p:nvPr>
            <p:ph type="body" idx="1"/>
          </p:nvPr>
        </p:nvSpPr>
        <p:spPr>
          <a:xfrm>
            <a:off x="594360" y="2676525"/>
            <a:ext cx="9359962" cy="3597470"/>
          </a:xfrm>
        </p:spPr>
        <p:txBody>
          <a:bodyPr>
            <a:normAutofit/>
          </a:bodyPr>
          <a:lstStyle/>
          <a:p>
            <a:pPr>
              <a:spcAft>
                <a:spcPts val="600"/>
              </a:spcAft>
            </a:pPr>
            <a:r>
              <a:rPr lang="en-US" dirty="0" err="1">
                <a:latin typeface="Aptos" panose="020B0004020202020204" pitchFamily="34" charset="0"/>
              </a:rPr>
              <a:t>Offerte</a:t>
            </a:r>
            <a:r>
              <a:rPr lang="en-US" dirty="0">
                <a:latin typeface="Aptos" panose="020B0004020202020204" pitchFamily="34" charset="0"/>
              </a:rPr>
              <a:t> </a:t>
            </a:r>
            <a:r>
              <a:rPr lang="en-US" dirty="0" err="1">
                <a:latin typeface="Aptos" panose="020B0004020202020204" pitchFamily="34" charset="0"/>
              </a:rPr>
              <a:t>eccessivamente</a:t>
            </a:r>
            <a:r>
              <a:rPr lang="en-US" dirty="0">
                <a:latin typeface="Aptos" panose="020B0004020202020204" pitchFamily="34" charset="0"/>
              </a:rPr>
              <a:t> </a:t>
            </a:r>
            <a:r>
              <a:rPr lang="en-US" dirty="0" err="1">
                <a:latin typeface="Aptos" panose="020B0004020202020204" pitchFamily="34" charset="0"/>
              </a:rPr>
              <a:t>basse</a:t>
            </a:r>
            <a:r>
              <a:rPr lang="en-US" dirty="0">
                <a:latin typeface="Aptos" panose="020B0004020202020204" pitchFamily="34" charset="0"/>
              </a:rPr>
              <a:t> </a:t>
            </a:r>
            <a:r>
              <a:rPr lang="en-US" dirty="0" err="1">
                <a:latin typeface="Aptos" panose="020B0004020202020204" pitchFamily="34" charset="0"/>
              </a:rPr>
              <a:t>possono</a:t>
            </a:r>
            <a:r>
              <a:rPr lang="en-US" dirty="0">
                <a:latin typeface="Aptos" panose="020B0004020202020204" pitchFamily="34" charset="0"/>
              </a:rPr>
              <a:t> </a:t>
            </a:r>
            <a:r>
              <a:rPr lang="en-US" dirty="0" err="1">
                <a:latin typeface="Aptos" panose="020B0004020202020204" pitchFamily="34" charset="0"/>
              </a:rPr>
              <a:t>indicare</a:t>
            </a:r>
            <a:r>
              <a:rPr lang="en-US" dirty="0">
                <a:latin typeface="Aptos" panose="020B0004020202020204" pitchFamily="34" charset="0"/>
              </a:rPr>
              <a:t> </a:t>
            </a:r>
            <a:r>
              <a:rPr lang="en-US" dirty="0" err="1">
                <a:latin typeface="Aptos" panose="020B0004020202020204" pitchFamily="34" charset="0"/>
              </a:rPr>
              <a:t>il</a:t>
            </a:r>
            <a:r>
              <a:rPr lang="en-US" dirty="0">
                <a:latin typeface="Aptos" panose="020B0004020202020204" pitchFamily="34" charset="0"/>
              </a:rPr>
              <a:t> </a:t>
            </a:r>
            <a:r>
              <a:rPr lang="en-US" dirty="0" err="1">
                <a:latin typeface="Aptos" panose="020B0004020202020204" pitchFamily="34" charset="0"/>
              </a:rPr>
              <a:t>mancato</a:t>
            </a:r>
            <a:r>
              <a:rPr lang="en-US" dirty="0">
                <a:latin typeface="Aptos" panose="020B0004020202020204" pitchFamily="34" charset="0"/>
              </a:rPr>
              <a:t> </a:t>
            </a:r>
            <a:r>
              <a:rPr lang="en-US" dirty="0" err="1">
                <a:latin typeface="Aptos" panose="020B0004020202020204" pitchFamily="34" charset="0"/>
              </a:rPr>
              <a:t>rispetto</a:t>
            </a:r>
            <a:r>
              <a:rPr lang="en-US" dirty="0">
                <a:latin typeface="Aptos" panose="020B0004020202020204" pitchFamily="34" charset="0"/>
              </a:rPr>
              <a:t> </a:t>
            </a:r>
            <a:r>
              <a:rPr lang="en-US" dirty="0" err="1">
                <a:latin typeface="Aptos" panose="020B0004020202020204" pitchFamily="34" charset="0"/>
              </a:rPr>
              <a:t>degli</a:t>
            </a:r>
            <a:r>
              <a:rPr lang="en-US" dirty="0">
                <a:latin typeface="Aptos" panose="020B0004020202020204" pitchFamily="34" charset="0"/>
              </a:rPr>
              <a:t> </a:t>
            </a:r>
            <a:r>
              <a:rPr lang="en-US" dirty="0" err="1">
                <a:latin typeface="Aptos" panose="020B0004020202020204" pitchFamily="34" charset="0"/>
              </a:rPr>
              <a:t>obblighi</a:t>
            </a:r>
            <a:r>
              <a:rPr lang="en-US" dirty="0">
                <a:latin typeface="Aptos" panose="020B0004020202020204" pitchFamily="34" charset="0"/>
              </a:rPr>
              <a:t> </a:t>
            </a:r>
            <a:r>
              <a:rPr lang="en-US" dirty="0" err="1">
                <a:latin typeface="Aptos" panose="020B0004020202020204" pitchFamily="34" charset="0"/>
              </a:rPr>
              <a:t>ambientali</a:t>
            </a:r>
            <a:r>
              <a:rPr lang="en-US" dirty="0">
                <a:latin typeface="Aptos" panose="020B0004020202020204" pitchFamily="34" charset="0"/>
              </a:rPr>
              <a:t> o </a:t>
            </a:r>
            <a:r>
              <a:rPr lang="en-US" dirty="0" err="1">
                <a:latin typeface="Aptos" panose="020B0004020202020204" pitchFamily="34" charset="0"/>
              </a:rPr>
              <a:t>sociali</a:t>
            </a:r>
            <a:r>
              <a:rPr lang="en-US" dirty="0">
                <a:latin typeface="Aptos" panose="020B0004020202020204" pitchFamily="34" charset="0"/>
              </a:rPr>
              <a:t>.</a:t>
            </a:r>
          </a:p>
          <a:p>
            <a:pPr>
              <a:spcAft>
                <a:spcPts val="600"/>
              </a:spcAft>
            </a:pPr>
            <a:r>
              <a:rPr lang="en-US" dirty="0" err="1">
                <a:latin typeface="Aptos" panose="020B0004020202020204" pitchFamily="34" charset="0"/>
              </a:rPr>
              <a:t>Tali</a:t>
            </a:r>
            <a:r>
              <a:rPr lang="en-US" dirty="0">
                <a:latin typeface="Aptos" panose="020B0004020202020204" pitchFamily="34" charset="0"/>
              </a:rPr>
              <a:t> </a:t>
            </a:r>
            <a:r>
              <a:rPr lang="en-US" dirty="0" err="1">
                <a:latin typeface="Aptos" panose="020B0004020202020204" pitchFamily="34" charset="0"/>
              </a:rPr>
              <a:t>offerte</a:t>
            </a:r>
            <a:r>
              <a:rPr lang="en-US" dirty="0">
                <a:latin typeface="Aptos" panose="020B0004020202020204" pitchFamily="34" charset="0"/>
              </a:rPr>
              <a:t> </a:t>
            </a:r>
            <a:r>
              <a:rPr lang="en-US" dirty="0" err="1">
                <a:latin typeface="Aptos" panose="020B0004020202020204" pitchFamily="34" charset="0"/>
              </a:rPr>
              <a:t>devono</a:t>
            </a:r>
            <a:r>
              <a:rPr lang="en-US" dirty="0">
                <a:latin typeface="Aptos" panose="020B0004020202020204" pitchFamily="34" charset="0"/>
              </a:rPr>
              <a:t> </a:t>
            </a:r>
            <a:r>
              <a:rPr lang="en-US" dirty="0" err="1">
                <a:latin typeface="Aptos" panose="020B0004020202020204" pitchFamily="34" charset="0"/>
              </a:rPr>
              <a:t>essere</a:t>
            </a:r>
            <a:r>
              <a:rPr lang="en-US" dirty="0">
                <a:latin typeface="Aptos" panose="020B0004020202020204" pitchFamily="34" charset="0"/>
              </a:rPr>
              <a:t> </a:t>
            </a:r>
            <a:r>
              <a:rPr lang="en-US" dirty="0" err="1">
                <a:latin typeface="Aptos" panose="020B0004020202020204" pitchFamily="34" charset="0"/>
              </a:rPr>
              <a:t>esaminate</a:t>
            </a:r>
            <a:r>
              <a:rPr lang="en-US" dirty="0">
                <a:latin typeface="Aptos" panose="020B0004020202020204" pitchFamily="34" charset="0"/>
              </a:rPr>
              <a:t> per </a:t>
            </a:r>
            <a:r>
              <a:rPr lang="en-US" dirty="0" err="1">
                <a:latin typeface="Aptos" panose="020B0004020202020204" pitchFamily="34" charset="0"/>
              </a:rPr>
              <a:t>determinare</a:t>
            </a:r>
            <a:r>
              <a:rPr lang="en-US" dirty="0">
                <a:latin typeface="Aptos" panose="020B0004020202020204" pitchFamily="34" charset="0"/>
              </a:rPr>
              <a:t> la </a:t>
            </a:r>
            <a:r>
              <a:rPr lang="en-US" dirty="0" err="1">
                <a:latin typeface="Aptos" panose="020B0004020202020204" pitchFamily="34" charset="0"/>
              </a:rPr>
              <a:t>ragione</a:t>
            </a:r>
            <a:r>
              <a:rPr lang="en-US" dirty="0">
                <a:latin typeface="Aptos" panose="020B0004020202020204" pitchFamily="34" charset="0"/>
              </a:rPr>
              <a:t> </a:t>
            </a:r>
            <a:r>
              <a:rPr lang="en-US" dirty="0" err="1">
                <a:latin typeface="Aptos" panose="020B0004020202020204" pitchFamily="34" charset="0"/>
              </a:rPr>
              <a:t>della</a:t>
            </a:r>
            <a:r>
              <a:rPr lang="en-US" dirty="0">
                <a:latin typeface="Aptos" panose="020B0004020202020204" pitchFamily="34" charset="0"/>
              </a:rPr>
              <a:t> </a:t>
            </a:r>
            <a:r>
              <a:rPr lang="en-US" dirty="0" err="1">
                <a:latin typeface="Aptos" panose="020B0004020202020204" pitchFamily="34" charset="0"/>
              </a:rPr>
              <a:t>loro</a:t>
            </a:r>
            <a:r>
              <a:rPr lang="en-US" dirty="0">
                <a:latin typeface="Aptos" panose="020B0004020202020204" pitchFamily="34" charset="0"/>
              </a:rPr>
              <a:t> </a:t>
            </a:r>
            <a:r>
              <a:rPr lang="en-US" dirty="0" err="1">
                <a:latin typeface="Aptos" panose="020B0004020202020204" pitchFamily="34" charset="0"/>
              </a:rPr>
              <a:t>bassa</a:t>
            </a:r>
            <a:r>
              <a:rPr lang="en-US" dirty="0">
                <a:latin typeface="Aptos" panose="020B0004020202020204" pitchFamily="34" charset="0"/>
              </a:rPr>
              <a:t> </a:t>
            </a:r>
            <a:r>
              <a:rPr lang="en-US" dirty="0" err="1">
                <a:latin typeface="Aptos" panose="020B0004020202020204" pitchFamily="34" charset="0"/>
              </a:rPr>
              <a:t>quotazione</a:t>
            </a:r>
            <a:r>
              <a:rPr lang="en-US" dirty="0">
                <a:latin typeface="Aptos" panose="020B0004020202020204" pitchFamily="34" charset="0"/>
              </a:rPr>
              <a:t> e per </a:t>
            </a:r>
            <a:r>
              <a:rPr lang="en-US" dirty="0" err="1">
                <a:latin typeface="Aptos" panose="020B0004020202020204" pitchFamily="34" charset="0"/>
              </a:rPr>
              <a:t>confermare</a:t>
            </a:r>
            <a:r>
              <a:rPr lang="en-US" dirty="0">
                <a:latin typeface="Aptos" panose="020B0004020202020204" pitchFamily="34" charset="0"/>
              </a:rPr>
              <a:t> </a:t>
            </a:r>
            <a:r>
              <a:rPr lang="en-US" dirty="0" err="1">
                <a:latin typeface="Aptos" panose="020B0004020202020204" pitchFamily="34" charset="0"/>
              </a:rPr>
              <a:t>che</a:t>
            </a:r>
            <a:r>
              <a:rPr lang="en-US" dirty="0">
                <a:latin typeface="Aptos" panose="020B0004020202020204" pitchFamily="34" charset="0"/>
              </a:rPr>
              <a:t> </a:t>
            </a:r>
            <a:r>
              <a:rPr lang="en-US" dirty="0" err="1">
                <a:latin typeface="Aptos" panose="020B0004020202020204" pitchFamily="34" charset="0"/>
              </a:rPr>
              <a:t>soddisfano</a:t>
            </a:r>
            <a:r>
              <a:rPr lang="en-US" dirty="0">
                <a:latin typeface="Aptos" panose="020B0004020202020204" pitchFamily="34" charset="0"/>
              </a:rPr>
              <a:t> </a:t>
            </a:r>
            <a:r>
              <a:rPr lang="en-US" dirty="0" err="1">
                <a:latin typeface="Aptos" panose="020B0004020202020204" pitchFamily="34" charset="0"/>
              </a:rPr>
              <a:t>tutti</a:t>
            </a:r>
            <a:r>
              <a:rPr lang="en-US" dirty="0">
                <a:latin typeface="Aptos" panose="020B0004020202020204" pitchFamily="34" charset="0"/>
              </a:rPr>
              <a:t> </a:t>
            </a:r>
            <a:r>
              <a:rPr lang="en-US" dirty="0" err="1">
                <a:latin typeface="Aptos" panose="020B0004020202020204" pitchFamily="34" charset="0"/>
              </a:rPr>
              <a:t>i</a:t>
            </a:r>
            <a:r>
              <a:rPr lang="en-US" dirty="0">
                <a:latin typeface="Aptos" panose="020B0004020202020204" pitchFamily="34" charset="0"/>
              </a:rPr>
              <a:t> </a:t>
            </a:r>
            <a:r>
              <a:rPr lang="en-US" dirty="0" err="1">
                <a:latin typeface="Aptos" panose="020B0004020202020204" pitchFamily="34" charset="0"/>
              </a:rPr>
              <a:t>requisiti</a:t>
            </a:r>
            <a:r>
              <a:rPr lang="en-US" dirty="0">
                <a:latin typeface="Aptos" panose="020B0004020202020204" pitchFamily="34" charset="0"/>
              </a:rPr>
              <a:t> di </a:t>
            </a:r>
            <a:r>
              <a:rPr lang="en-US" dirty="0" err="1">
                <a:latin typeface="Aptos" panose="020B0004020202020204" pitchFamily="34" charset="0"/>
              </a:rPr>
              <a:t>legge</a:t>
            </a:r>
            <a:r>
              <a:rPr lang="en-IE" sz="2000" dirty="0">
                <a:latin typeface="Aptos" panose="020B0004020202020204" pitchFamily="34" charset="0"/>
              </a:rPr>
              <a:t>.</a:t>
            </a:r>
          </a:p>
          <a:p>
            <a:pPr>
              <a:spcAft>
                <a:spcPts val="600"/>
              </a:spcAft>
            </a:pPr>
            <a:r>
              <a:rPr lang="en-IE" sz="2000" dirty="0">
                <a:latin typeface="Aptos" panose="020B0004020202020204" pitchFamily="34" charset="0"/>
              </a:rPr>
              <a:t>Gli offerenti devono avere la possibilità di spiegare la loro politica dei prezzi.</a:t>
            </a:r>
          </a:p>
          <a:p>
            <a:pPr>
              <a:spcAft>
                <a:spcPts val="600"/>
              </a:spcAft>
            </a:pPr>
            <a:r>
              <a:rPr lang="en-US" dirty="0">
                <a:latin typeface="Aptos" panose="020B0004020202020204" pitchFamily="34" charset="0"/>
              </a:rPr>
              <a:t>Ai sensi dell'articolo 69, paragrafo 3, della direttiva 2014/24/UE, le offerte insolitamente basse che non sono compatibili con la normativa ambientale dell'UE o del paese in questione devono essere respinte.</a:t>
            </a:r>
            <a:r>
              <a:rPr lang="en-IE" sz="2000" dirty="0">
                <a:latin typeface="Aptos" panose="020B0004020202020204" pitchFamily="34" charset="0"/>
              </a:rPr>
              <a:t> </a:t>
            </a:r>
          </a:p>
          <a:p>
            <a:endParaRPr lang="de-DE" dirty="0">
              <a:latin typeface="Aptos" panose="020B0004020202020204" pitchFamily="34" charset="0"/>
            </a:endParaRPr>
          </a:p>
        </p:txBody>
      </p:sp>
    </p:spTree>
    <p:extLst>
      <p:ext uri="{BB962C8B-B14F-4D97-AF65-F5344CB8AC3E}">
        <p14:creationId xmlns:p14="http://schemas.microsoft.com/office/powerpoint/2010/main" val="48740527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2B593D-BF07-D3FF-B1F5-787F32FC96A4}"/>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9E5F4002-1ECD-4604-B4F2-3F6ED613FFA9}"/>
              </a:ext>
            </a:extLst>
          </p:cNvPr>
          <p:cNvSpPr>
            <a:spLocks noGrp="1"/>
          </p:cNvSpPr>
          <p:nvPr>
            <p:ph type="title"/>
          </p:nvPr>
        </p:nvSpPr>
        <p:spPr>
          <a:xfrm>
            <a:off x="594359" y="341972"/>
            <a:ext cx="8136281" cy="1593507"/>
          </a:xfrm>
        </p:spPr>
        <p:txBody>
          <a:bodyPr/>
          <a:lstStyle/>
          <a:p>
            <a:r>
              <a:rPr lang="en-IE" sz="4400" dirty="0">
                <a:solidFill>
                  <a:srgbClr val="3F3F3F"/>
                </a:solidFill>
                <a:latin typeface="Aptos Serif" panose="02020604070405020304" pitchFamily="18" charset="0"/>
                <a:cs typeface="Aptos Serif" panose="02020604070405020304" pitchFamily="18" charset="0"/>
              </a:rPr>
              <a:t>Clausole di esecuzione del contratto</a:t>
            </a:r>
            <a:endParaRPr lang="de-DE" dirty="0">
              <a:latin typeface="Aptos Serif" panose="02020604070405020304" pitchFamily="18" charset="0"/>
              <a:cs typeface="Aptos Serif" panose="02020604070405020304" pitchFamily="18" charset="0"/>
            </a:endParaRPr>
          </a:p>
        </p:txBody>
      </p:sp>
      <p:sp>
        <p:nvSpPr>
          <p:cNvPr id="3" name="Textplatzhalter 2">
            <a:extLst>
              <a:ext uri="{FF2B5EF4-FFF2-40B4-BE49-F238E27FC236}">
                <a16:creationId xmlns:a16="http://schemas.microsoft.com/office/drawing/2014/main" id="{074FE0BF-76E4-D22F-1B9B-A8A9A06C1544}"/>
              </a:ext>
            </a:extLst>
          </p:cNvPr>
          <p:cNvSpPr>
            <a:spLocks noGrp="1"/>
          </p:cNvSpPr>
          <p:nvPr>
            <p:ph type="body" idx="1"/>
          </p:nvPr>
        </p:nvSpPr>
        <p:spPr>
          <a:xfrm>
            <a:off x="594359" y="2281918"/>
            <a:ext cx="6981036" cy="3708517"/>
          </a:xfrm>
        </p:spPr>
        <p:txBody>
          <a:bodyPr>
            <a:normAutofit lnSpcReduction="10000"/>
          </a:bodyPr>
          <a:lstStyle/>
          <a:p>
            <a:pPr marL="571500" indent="-342900">
              <a:lnSpc>
                <a:spcPct val="100000"/>
              </a:lnSpc>
              <a:buFont typeface="Arial" panose="020B0604020202020204" pitchFamily="34" charset="0"/>
              <a:buChar char="•"/>
            </a:pPr>
            <a:r>
              <a:rPr lang="en-US" b="0" dirty="0">
                <a:solidFill>
                  <a:schemeClr val="tx1"/>
                </a:solidFill>
                <a:latin typeface="Aptos" panose="020B0004020202020204" pitchFamily="34" charset="0"/>
              </a:rPr>
              <a:t>Le clausole di esecuzione del contratto garantiscono il rispetto degli obblighi sociali e ambientali nell'adempimento del contratto.</a:t>
            </a:r>
          </a:p>
          <a:p>
            <a:pPr marL="571500" indent="-342900">
              <a:lnSpc>
                <a:spcPct val="100000"/>
              </a:lnSpc>
              <a:buFont typeface="Arial" panose="020B0604020202020204" pitchFamily="34" charset="0"/>
              <a:buChar char="•"/>
            </a:pPr>
            <a:r>
              <a:rPr lang="en-US" b="0" dirty="0">
                <a:solidFill>
                  <a:schemeClr val="tx1"/>
                </a:solidFill>
                <a:latin typeface="Aptos" panose="020B0004020202020204" pitchFamily="34" charset="0"/>
              </a:rPr>
              <a:t>Devono essere correlate all'oggetto del contratto.</a:t>
            </a:r>
          </a:p>
          <a:p>
            <a:pPr marL="571500" indent="-342900">
              <a:lnSpc>
                <a:spcPct val="100000"/>
              </a:lnSpc>
              <a:buFont typeface="Arial" panose="020B0604020202020204" pitchFamily="34" charset="0"/>
              <a:buChar char="•"/>
            </a:pPr>
            <a:r>
              <a:rPr lang="en-US" b="0" dirty="0">
                <a:solidFill>
                  <a:schemeClr val="tx1"/>
                </a:solidFill>
                <a:latin typeface="Aptos" panose="020B0004020202020204" pitchFamily="34" charset="0"/>
              </a:rPr>
              <a:t>Durante la procedura di </a:t>
            </a:r>
            <a:r>
              <a:rPr lang="en-US" b="0" dirty="0" err="1">
                <a:solidFill>
                  <a:schemeClr val="tx1"/>
                </a:solidFill>
                <a:latin typeface="Aptos" panose="020B0004020202020204" pitchFamily="34" charset="0"/>
              </a:rPr>
              <a:t>appalto</a:t>
            </a:r>
            <a:r>
              <a:rPr lang="en-US" b="0" dirty="0">
                <a:solidFill>
                  <a:schemeClr val="tx1"/>
                </a:solidFill>
                <a:latin typeface="Aptos" panose="020B0004020202020204" pitchFamily="34" charset="0"/>
              </a:rPr>
              <a:t>, gli offerenti possono essere invitati a </a:t>
            </a:r>
            <a:r>
              <a:rPr lang="en-US" b="0" dirty="0" err="1">
                <a:solidFill>
                  <a:schemeClr val="tx1"/>
                </a:solidFill>
                <a:latin typeface="Aptos" panose="020B0004020202020204" pitchFamily="34" charset="0"/>
              </a:rPr>
              <a:t>confermare</a:t>
            </a:r>
            <a:r>
              <a:rPr lang="en-US" b="0" dirty="0">
                <a:solidFill>
                  <a:schemeClr val="tx1"/>
                </a:solidFill>
                <a:latin typeface="Aptos" panose="020B0004020202020204" pitchFamily="34" charset="0"/>
              </a:rPr>
              <a:t> la </a:t>
            </a:r>
            <a:r>
              <a:rPr lang="en-US" b="0" dirty="0" err="1">
                <a:solidFill>
                  <a:schemeClr val="tx1"/>
                </a:solidFill>
                <a:latin typeface="Aptos" panose="020B0004020202020204" pitchFamily="34" charset="0"/>
              </a:rPr>
              <a:t>loro</a:t>
            </a:r>
            <a:r>
              <a:rPr lang="en-US" b="0" dirty="0">
                <a:solidFill>
                  <a:schemeClr val="tx1"/>
                </a:solidFill>
                <a:latin typeface="Aptos" panose="020B0004020202020204" pitchFamily="34" charset="0"/>
              </a:rPr>
              <a:t> </a:t>
            </a:r>
            <a:r>
              <a:rPr lang="en-US" b="0" dirty="0" err="1">
                <a:solidFill>
                  <a:schemeClr val="tx1"/>
                </a:solidFill>
                <a:latin typeface="Aptos" panose="020B0004020202020204" pitchFamily="34" charset="0"/>
              </a:rPr>
              <a:t>conformità</a:t>
            </a:r>
            <a:r>
              <a:rPr lang="en-US" b="0" dirty="0">
                <a:solidFill>
                  <a:schemeClr val="tx1"/>
                </a:solidFill>
                <a:latin typeface="Aptos" panose="020B0004020202020204" pitchFamily="34" charset="0"/>
              </a:rPr>
              <a:t>.</a:t>
            </a:r>
          </a:p>
        </p:txBody>
      </p:sp>
    </p:spTree>
    <p:extLst>
      <p:ext uri="{BB962C8B-B14F-4D97-AF65-F5344CB8AC3E}">
        <p14:creationId xmlns:p14="http://schemas.microsoft.com/office/powerpoint/2010/main" val="19370235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C64A9F-F8BD-52EE-FDF7-F3E6C2F1AE0D}"/>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2933326E-B0AF-0067-073F-13CEB1A46227}"/>
              </a:ext>
            </a:extLst>
          </p:cNvPr>
          <p:cNvSpPr>
            <a:spLocks noGrp="1"/>
          </p:cNvSpPr>
          <p:nvPr>
            <p:ph type="title"/>
          </p:nvPr>
        </p:nvSpPr>
        <p:spPr>
          <a:xfrm>
            <a:off x="594359" y="388864"/>
            <a:ext cx="7685344" cy="1593507"/>
          </a:xfrm>
        </p:spPr>
        <p:txBody>
          <a:bodyPr/>
          <a:lstStyle/>
          <a:p>
            <a:r>
              <a:rPr lang="en-IE" dirty="0">
                <a:latin typeface="Aptos Serif" panose="02020604070405020304" pitchFamily="18" charset="0"/>
                <a:cs typeface="Aptos Serif" panose="02020604070405020304" pitchFamily="18" charset="0"/>
              </a:rPr>
              <a:t>Definizione </a:t>
            </a:r>
            <a:r>
              <a:rPr lang="en-IE" sz="4400" dirty="0">
                <a:solidFill>
                  <a:srgbClr val="3F3F3F"/>
                </a:solidFill>
                <a:latin typeface="Aptos Serif" panose="02020604070405020304" pitchFamily="18" charset="0"/>
                <a:cs typeface="Aptos Serif" panose="02020604070405020304" pitchFamily="18" charset="0"/>
              </a:rPr>
              <a:t>delle clausole di adempimento contrattuale</a:t>
            </a:r>
            <a:endParaRPr lang="de-DE" dirty="0">
              <a:latin typeface="Aptos Serif" panose="02020604070405020304" pitchFamily="18" charset="0"/>
              <a:cs typeface="Aptos Serif" panose="02020604070405020304" pitchFamily="18" charset="0"/>
            </a:endParaRPr>
          </a:p>
        </p:txBody>
      </p:sp>
      <p:sp>
        <p:nvSpPr>
          <p:cNvPr id="3" name="Textplatzhalter 2">
            <a:extLst>
              <a:ext uri="{FF2B5EF4-FFF2-40B4-BE49-F238E27FC236}">
                <a16:creationId xmlns:a16="http://schemas.microsoft.com/office/drawing/2014/main" id="{BA3D888F-B420-4FF1-7109-16955CA32074}"/>
              </a:ext>
            </a:extLst>
          </p:cNvPr>
          <p:cNvSpPr>
            <a:spLocks noGrp="1"/>
          </p:cNvSpPr>
          <p:nvPr>
            <p:ph type="body" idx="1"/>
          </p:nvPr>
        </p:nvSpPr>
        <p:spPr>
          <a:xfrm>
            <a:off x="594359" y="2281918"/>
            <a:ext cx="6981036" cy="3708517"/>
          </a:xfrm>
        </p:spPr>
        <p:txBody>
          <a:bodyPr>
            <a:normAutofit/>
          </a:bodyPr>
          <a:lstStyle/>
          <a:p>
            <a:pPr marL="571500" indent="-342900">
              <a:lnSpc>
                <a:spcPct val="100000"/>
              </a:lnSpc>
              <a:buFont typeface="Arial" panose="020B0604020202020204" pitchFamily="34" charset="0"/>
              <a:buChar char="•"/>
            </a:pPr>
            <a:r>
              <a:rPr lang="en-US" b="0" dirty="0">
                <a:solidFill>
                  <a:schemeClr val="tx1"/>
                </a:solidFill>
                <a:latin typeface="Aptos" panose="020B0004020202020204" pitchFamily="34" charset="0"/>
              </a:rPr>
              <a:t>Esempi</a:t>
            </a:r>
          </a:p>
          <a:p>
            <a:pPr marL="1028700" lvl="1" indent="-342900">
              <a:lnSpc>
                <a:spcPct val="100000"/>
              </a:lnSpc>
              <a:buFont typeface="Arial" panose="020B0604020202020204" pitchFamily="34" charset="0"/>
              <a:buChar char="•"/>
            </a:pPr>
            <a:r>
              <a:rPr lang="en-US" dirty="0">
                <a:solidFill>
                  <a:schemeClr val="tx1"/>
                </a:solidFill>
                <a:latin typeface="Aptos" panose="020B0004020202020204" pitchFamily="34" charset="0"/>
              </a:rPr>
              <a:t>Contratto di fornitura: gli indumenti da lavoro forniti nell'ambito del contratto devono essere stati prodotti in conformità con le convenzioni fondamentali dell'ILO.</a:t>
            </a:r>
          </a:p>
          <a:p>
            <a:pPr marL="1028700" lvl="1" indent="-342900">
              <a:lnSpc>
                <a:spcPct val="100000"/>
              </a:lnSpc>
              <a:buFont typeface="Arial" panose="020B0604020202020204" pitchFamily="34" charset="0"/>
              <a:buChar char="•"/>
            </a:pPr>
            <a:r>
              <a:rPr lang="en-US" dirty="0">
                <a:solidFill>
                  <a:schemeClr val="tx1"/>
                </a:solidFill>
                <a:latin typeface="Aptos" panose="020B0004020202020204" pitchFamily="34" charset="0"/>
              </a:rPr>
              <a:t>Contratto di prestazione di servizi: formazione del personale in merito agli aspetti ambientali dei servizi di pulizia (dosaggio dei detergenti, effetti sulla salute, ecc.).</a:t>
            </a:r>
          </a:p>
          <a:p>
            <a:pPr marL="1028700" lvl="1" indent="-342900">
              <a:lnSpc>
                <a:spcPct val="100000"/>
              </a:lnSpc>
              <a:buFont typeface="Arial" panose="020B0604020202020204" pitchFamily="34" charset="0"/>
              <a:buChar char="•"/>
            </a:pPr>
            <a:endParaRPr lang="en-US" dirty="0">
              <a:solidFill>
                <a:schemeClr val="tx1"/>
              </a:solidFill>
              <a:latin typeface="Aptos" panose="020B0004020202020204" pitchFamily="34" charset="0"/>
            </a:endParaRPr>
          </a:p>
          <a:p>
            <a:pPr marL="1028700" lvl="1" indent="-342900">
              <a:lnSpc>
                <a:spcPct val="100000"/>
              </a:lnSpc>
              <a:buFont typeface="Arial" panose="020B0604020202020204" pitchFamily="34" charset="0"/>
              <a:buChar char="•"/>
            </a:pPr>
            <a:endParaRPr lang="en-US" b="0" dirty="0">
              <a:solidFill>
                <a:schemeClr val="tx1"/>
              </a:solidFill>
              <a:latin typeface="Aptos" panose="020B0004020202020204" pitchFamily="34" charset="0"/>
            </a:endParaRPr>
          </a:p>
        </p:txBody>
      </p:sp>
    </p:spTree>
    <p:extLst>
      <p:ext uri="{BB962C8B-B14F-4D97-AF65-F5344CB8AC3E}">
        <p14:creationId xmlns:p14="http://schemas.microsoft.com/office/powerpoint/2010/main" val="113905296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0592E4-FE59-C3FB-3407-D378280449E3}"/>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DCFFF5D8-7E07-96D0-7CBF-E87E42195AA3}"/>
              </a:ext>
            </a:extLst>
          </p:cNvPr>
          <p:cNvSpPr>
            <a:spLocks noGrp="1"/>
          </p:cNvSpPr>
          <p:nvPr>
            <p:ph type="title"/>
          </p:nvPr>
        </p:nvSpPr>
        <p:spPr>
          <a:xfrm>
            <a:off x="594359" y="412310"/>
            <a:ext cx="7535032" cy="1593507"/>
          </a:xfrm>
        </p:spPr>
        <p:txBody>
          <a:bodyPr/>
          <a:lstStyle/>
          <a:p>
            <a:r>
              <a:rPr lang="en-IE" dirty="0">
                <a:latin typeface="Aptos Serif" panose="02020604070405020304" pitchFamily="18" charset="0"/>
                <a:cs typeface="Aptos Serif" panose="02020604070405020304" pitchFamily="18" charset="0"/>
              </a:rPr>
              <a:t>Applicazione </a:t>
            </a:r>
            <a:r>
              <a:rPr lang="en-IE" sz="4400" dirty="0">
                <a:solidFill>
                  <a:srgbClr val="3F3F3F"/>
                </a:solidFill>
                <a:latin typeface="Aptos Serif" panose="02020604070405020304" pitchFamily="18" charset="0"/>
                <a:cs typeface="Aptos Serif" panose="02020604070405020304" pitchFamily="18" charset="0"/>
              </a:rPr>
              <a:t>delle clausole di adempimento contrattuale</a:t>
            </a:r>
            <a:endParaRPr lang="de-DE" dirty="0">
              <a:latin typeface="Aptos Serif" panose="02020604070405020304" pitchFamily="18" charset="0"/>
              <a:cs typeface="Aptos Serif" panose="02020604070405020304" pitchFamily="18" charset="0"/>
            </a:endParaRPr>
          </a:p>
        </p:txBody>
      </p:sp>
      <p:sp>
        <p:nvSpPr>
          <p:cNvPr id="3" name="Textplatzhalter 2">
            <a:extLst>
              <a:ext uri="{FF2B5EF4-FFF2-40B4-BE49-F238E27FC236}">
                <a16:creationId xmlns:a16="http://schemas.microsoft.com/office/drawing/2014/main" id="{747E644F-074C-3334-1239-12DEB1F4037E}"/>
              </a:ext>
            </a:extLst>
          </p:cNvPr>
          <p:cNvSpPr>
            <a:spLocks noGrp="1"/>
          </p:cNvSpPr>
          <p:nvPr>
            <p:ph type="body" idx="1"/>
          </p:nvPr>
        </p:nvSpPr>
        <p:spPr>
          <a:xfrm>
            <a:off x="594359" y="2281918"/>
            <a:ext cx="6981036" cy="3708517"/>
          </a:xfrm>
        </p:spPr>
        <p:txBody>
          <a:bodyPr>
            <a:normAutofit fontScale="92500" lnSpcReduction="20000"/>
          </a:bodyPr>
          <a:lstStyle/>
          <a:p>
            <a:pPr marL="1028700" lvl="1" indent="-342900">
              <a:lnSpc>
                <a:spcPct val="100000"/>
              </a:lnSpc>
              <a:buFont typeface="Arial" panose="020B0604020202020204" pitchFamily="34" charset="0"/>
              <a:buChar char="•"/>
            </a:pPr>
            <a:r>
              <a:rPr lang="en-US" dirty="0">
                <a:solidFill>
                  <a:schemeClr val="tx1"/>
                </a:solidFill>
                <a:latin typeface="Aptos" panose="020B0004020202020204" pitchFamily="34" charset="0"/>
              </a:rPr>
              <a:t>Le clausole contrattuali dovrebbero includere quanto segue:</a:t>
            </a:r>
          </a:p>
          <a:p>
            <a:pPr marL="1485900" lvl="2" indent="-342900">
              <a:lnSpc>
                <a:spcPct val="100000"/>
              </a:lnSpc>
              <a:buFont typeface="Arial" panose="020B0604020202020204" pitchFamily="34" charset="0"/>
              <a:buChar char="•"/>
            </a:pPr>
            <a:r>
              <a:rPr lang="en-US" dirty="0" err="1">
                <a:solidFill>
                  <a:schemeClr val="tx1"/>
                </a:solidFill>
                <a:latin typeface="Aptos" panose="020B0004020202020204" pitchFamily="34" charset="0"/>
              </a:rPr>
              <a:t>Cosa</a:t>
            </a:r>
            <a:r>
              <a:rPr lang="en-US" dirty="0">
                <a:solidFill>
                  <a:schemeClr val="tx1"/>
                </a:solidFill>
                <a:latin typeface="Aptos" panose="020B0004020202020204" pitchFamily="34" charset="0"/>
              </a:rPr>
              <a:t> </a:t>
            </a:r>
            <a:r>
              <a:rPr lang="en-US" dirty="0" err="1">
                <a:solidFill>
                  <a:schemeClr val="tx1"/>
                </a:solidFill>
                <a:latin typeface="Aptos" panose="020B0004020202020204" pitchFamily="34" charset="0"/>
              </a:rPr>
              <a:t>deve</a:t>
            </a:r>
            <a:r>
              <a:rPr lang="en-US" dirty="0">
                <a:solidFill>
                  <a:schemeClr val="tx1"/>
                </a:solidFill>
                <a:latin typeface="Aptos" panose="020B0004020202020204" pitchFamily="34" charset="0"/>
              </a:rPr>
              <a:t> </a:t>
            </a:r>
            <a:r>
              <a:rPr lang="en-US" dirty="0" err="1">
                <a:solidFill>
                  <a:schemeClr val="tx1"/>
                </a:solidFill>
                <a:latin typeface="Aptos" panose="020B0004020202020204" pitchFamily="34" charset="0"/>
              </a:rPr>
              <a:t>essere</a:t>
            </a:r>
            <a:r>
              <a:rPr lang="en-US" dirty="0">
                <a:solidFill>
                  <a:schemeClr val="tx1"/>
                </a:solidFill>
                <a:latin typeface="Aptos" panose="020B0004020202020204" pitchFamily="34" charset="0"/>
              </a:rPr>
              <a:t> </a:t>
            </a:r>
            <a:r>
              <a:rPr lang="en-US" dirty="0" err="1">
                <a:solidFill>
                  <a:schemeClr val="tx1"/>
                </a:solidFill>
                <a:latin typeface="Aptos" panose="020B0004020202020204" pitchFamily="34" charset="0"/>
              </a:rPr>
              <a:t>fatto</a:t>
            </a:r>
            <a:r>
              <a:rPr lang="en-US" dirty="0">
                <a:solidFill>
                  <a:schemeClr val="tx1"/>
                </a:solidFill>
                <a:latin typeface="Aptos" panose="020B0004020202020204" pitchFamily="34" charset="0"/>
              </a:rPr>
              <a:t>?</a:t>
            </a:r>
          </a:p>
          <a:p>
            <a:pPr marL="1485900" lvl="2" indent="-342900">
              <a:lnSpc>
                <a:spcPct val="100000"/>
              </a:lnSpc>
              <a:buFont typeface="Arial" panose="020B0604020202020204" pitchFamily="34" charset="0"/>
              <a:buChar char="•"/>
            </a:pPr>
            <a:r>
              <a:rPr lang="en-US" dirty="0">
                <a:solidFill>
                  <a:schemeClr val="tx1"/>
                </a:solidFill>
                <a:latin typeface="Aptos" panose="020B0004020202020204" pitchFamily="34" charset="0"/>
              </a:rPr>
              <a:t>Chi deve farlo</a:t>
            </a:r>
          </a:p>
          <a:p>
            <a:pPr marL="1485900" lvl="2" indent="-342900">
              <a:lnSpc>
                <a:spcPct val="100000"/>
              </a:lnSpc>
              <a:buFont typeface="Arial" panose="020B0604020202020204" pitchFamily="34" charset="0"/>
              <a:buChar char="•"/>
            </a:pPr>
            <a:r>
              <a:rPr lang="en-US" dirty="0">
                <a:solidFill>
                  <a:schemeClr val="tx1"/>
                </a:solidFill>
                <a:latin typeface="Aptos" panose="020B0004020202020204" pitchFamily="34" charset="0"/>
              </a:rPr>
              <a:t>Come </a:t>
            </a:r>
            <a:r>
              <a:rPr lang="en-US" dirty="0" err="1">
                <a:solidFill>
                  <a:schemeClr val="tx1"/>
                </a:solidFill>
                <a:latin typeface="Aptos" panose="020B0004020202020204" pitchFamily="34" charset="0"/>
              </a:rPr>
              <a:t>viene</a:t>
            </a:r>
            <a:r>
              <a:rPr lang="en-US" dirty="0">
                <a:solidFill>
                  <a:schemeClr val="tx1"/>
                </a:solidFill>
                <a:latin typeface="Aptos" panose="020B0004020202020204" pitchFamily="34" charset="0"/>
              </a:rPr>
              <a:t> </a:t>
            </a:r>
            <a:r>
              <a:rPr lang="en-US" dirty="0" err="1">
                <a:solidFill>
                  <a:schemeClr val="tx1"/>
                </a:solidFill>
                <a:latin typeface="Aptos" panose="020B0004020202020204" pitchFamily="34" charset="0"/>
              </a:rPr>
              <a:t>verificato</a:t>
            </a:r>
            <a:r>
              <a:rPr lang="en-US" dirty="0">
                <a:solidFill>
                  <a:schemeClr val="tx1"/>
                </a:solidFill>
                <a:latin typeface="Aptos" panose="020B0004020202020204" pitchFamily="34" charset="0"/>
              </a:rPr>
              <a:t>?</a:t>
            </a:r>
            <a:br>
              <a:rPr lang="en-US" dirty="0">
                <a:solidFill>
                  <a:schemeClr val="tx1"/>
                </a:solidFill>
                <a:latin typeface="Aptos" panose="020B0004020202020204" pitchFamily="34" charset="0"/>
              </a:rPr>
            </a:br>
            <a:endParaRPr lang="en-US" dirty="0">
              <a:solidFill>
                <a:schemeClr val="tx1"/>
              </a:solidFill>
              <a:latin typeface="Aptos" panose="020B0004020202020204" pitchFamily="34" charset="0"/>
            </a:endParaRPr>
          </a:p>
          <a:p>
            <a:pPr marL="1028700" lvl="1" indent="-342900">
              <a:lnSpc>
                <a:spcPct val="100000"/>
              </a:lnSpc>
              <a:buFont typeface="Arial" panose="020B0604020202020204" pitchFamily="34" charset="0"/>
              <a:buChar char="•"/>
            </a:pPr>
            <a:r>
              <a:rPr lang="en-US" dirty="0">
                <a:solidFill>
                  <a:schemeClr val="tx1"/>
                </a:solidFill>
                <a:latin typeface="Aptos" panose="020B0004020202020204" pitchFamily="34" charset="0"/>
              </a:rPr>
              <a:t>In alcuni casi possono essere opportuni audit/controlli/certificazioni da parte di terzi</a:t>
            </a:r>
          </a:p>
          <a:p>
            <a:pPr marL="1028700" lvl="1" indent="-342900">
              <a:lnSpc>
                <a:spcPct val="100000"/>
              </a:lnSpc>
              <a:buFont typeface="Arial" panose="020B0604020202020204" pitchFamily="34" charset="0"/>
              <a:buChar char="•"/>
            </a:pPr>
            <a:r>
              <a:rPr lang="en-US" dirty="0">
                <a:solidFill>
                  <a:schemeClr val="tx1"/>
                </a:solidFill>
                <a:latin typeface="Aptos" panose="020B0004020202020204" pitchFamily="34" charset="0"/>
              </a:rPr>
              <a:t>È possibile prevedere incentivi e/o sanzioni per promuovere ulteriormente le prestazioni in materia di sostenibilità</a:t>
            </a:r>
          </a:p>
          <a:p>
            <a:pPr marL="1028700" lvl="1" indent="-342900">
              <a:lnSpc>
                <a:spcPct val="100000"/>
              </a:lnSpc>
              <a:buFont typeface="Arial" panose="020B0604020202020204" pitchFamily="34" charset="0"/>
              <a:buChar char="•"/>
            </a:pPr>
            <a:endParaRPr lang="en-US" dirty="0">
              <a:solidFill>
                <a:schemeClr val="tx1"/>
              </a:solidFill>
              <a:latin typeface="Aptos" panose="020B0004020202020204" pitchFamily="34" charset="0"/>
            </a:endParaRPr>
          </a:p>
          <a:p>
            <a:pPr marL="1028700" lvl="1" indent="-342900">
              <a:lnSpc>
                <a:spcPct val="100000"/>
              </a:lnSpc>
              <a:buFont typeface="Arial" panose="020B0604020202020204" pitchFamily="34" charset="0"/>
              <a:buChar char="•"/>
            </a:pPr>
            <a:endParaRPr lang="en-US" b="0" dirty="0">
              <a:solidFill>
                <a:schemeClr val="tx1"/>
              </a:solidFill>
              <a:latin typeface="Aptos" panose="020B0004020202020204" pitchFamily="34" charset="0"/>
            </a:endParaRPr>
          </a:p>
        </p:txBody>
      </p:sp>
    </p:spTree>
    <p:extLst>
      <p:ext uri="{BB962C8B-B14F-4D97-AF65-F5344CB8AC3E}">
        <p14:creationId xmlns:p14="http://schemas.microsoft.com/office/powerpoint/2010/main" val="412682839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5717342-F0E4-9319-CCCA-1E48EB454891}"/>
              </a:ext>
            </a:extLst>
          </p:cNvPr>
          <p:cNvSpPr>
            <a:spLocks noGrp="1"/>
          </p:cNvSpPr>
          <p:nvPr>
            <p:ph type="title"/>
          </p:nvPr>
        </p:nvSpPr>
        <p:spPr>
          <a:xfrm>
            <a:off x="594360" y="373773"/>
            <a:ext cx="10972800" cy="1574317"/>
          </a:xfrm>
        </p:spPr>
        <p:txBody>
          <a:bodyPr/>
          <a:lstStyle/>
          <a:p>
            <a:r>
              <a:rPr lang="de-DE" dirty="0" err="1">
                <a:latin typeface="Aptos Serif" panose="02020604070405020304" pitchFamily="18" charset="0"/>
                <a:cs typeface="Aptos Serif" panose="02020604070405020304" pitchFamily="18" charset="0"/>
              </a:rPr>
              <a:t>Esercizio</a:t>
            </a:r>
            <a:br>
              <a:rPr lang="de-DE" dirty="0">
                <a:latin typeface="Aptos Serif" panose="02020604070405020304" pitchFamily="18" charset="0"/>
                <a:cs typeface="Aptos Serif" panose="02020604070405020304" pitchFamily="18" charset="0"/>
              </a:rPr>
            </a:br>
            <a:r>
              <a:rPr lang="en-US" dirty="0" err="1">
                <a:latin typeface="Aptos Serif" panose="02020604070405020304" pitchFamily="18" charset="0"/>
                <a:cs typeface="Aptos Serif" panose="02020604070405020304" pitchFamily="18" charset="0"/>
              </a:rPr>
              <a:t>Sostenibilità</a:t>
            </a:r>
            <a:r>
              <a:rPr lang="en-US" dirty="0">
                <a:latin typeface="Aptos Serif" panose="02020604070405020304" pitchFamily="18" charset="0"/>
                <a:cs typeface="Aptos Serif" panose="02020604070405020304" pitchFamily="18" charset="0"/>
              </a:rPr>
              <a:t> nei bandi di </a:t>
            </a:r>
            <a:r>
              <a:rPr lang="en-US" dirty="0" err="1">
                <a:latin typeface="Aptos Serif" panose="02020604070405020304" pitchFamily="18" charset="0"/>
                <a:cs typeface="Aptos Serif" panose="02020604070405020304" pitchFamily="18" charset="0"/>
              </a:rPr>
              <a:t>appalto</a:t>
            </a:r>
            <a:r>
              <a:rPr lang="en-US" dirty="0">
                <a:latin typeface="Aptos Serif" panose="02020604070405020304" pitchFamily="18" charset="0"/>
                <a:cs typeface="Aptos Serif" panose="02020604070405020304" pitchFamily="18" charset="0"/>
              </a:rPr>
              <a:t> – giuridicamente ineccepibile?</a:t>
            </a:r>
            <a:endParaRPr lang="de-DE" dirty="0">
              <a:latin typeface="Aptos Serif" panose="02020604070405020304" pitchFamily="18" charset="0"/>
              <a:cs typeface="Aptos Serif" panose="02020604070405020304" pitchFamily="18" charset="0"/>
            </a:endParaRPr>
          </a:p>
        </p:txBody>
      </p:sp>
      <p:sp>
        <p:nvSpPr>
          <p:cNvPr id="3" name="Textplatzhalter 2">
            <a:extLst>
              <a:ext uri="{FF2B5EF4-FFF2-40B4-BE49-F238E27FC236}">
                <a16:creationId xmlns:a16="http://schemas.microsoft.com/office/drawing/2014/main" id="{27E855DF-4A18-5A00-A958-06E75ECA99E0}"/>
              </a:ext>
            </a:extLst>
          </p:cNvPr>
          <p:cNvSpPr>
            <a:spLocks noGrp="1"/>
          </p:cNvSpPr>
          <p:nvPr>
            <p:ph type="body" idx="1"/>
          </p:nvPr>
        </p:nvSpPr>
        <p:spPr/>
        <p:txBody>
          <a:bodyPr>
            <a:normAutofit fontScale="85000" lnSpcReduction="10000"/>
          </a:bodyPr>
          <a:lstStyle/>
          <a:p>
            <a:pPr>
              <a:buNone/>
            </a:pPr>
            <a:r>
              <a:rPr lang="en-GB" sz="1800" b="1" kern="100" dirty="0">
                <a:effectLst/>
                <a:latin typeface="Aptos" panose="020B0004020202020204" pitchFamily="34" charset="0"/>
                <a:ea typeface="Aptos" panose="020B0004020202020204" pitchFamily="34" charset="0"/>
                <a:cs typeface="Mangal" panose="02040503050203030202" pitchFamily="18" charset="0"/>
              </a:rPr>
              <a:t>Obiettivo</a:t>
            </a:r>
            <a:r>
              <a:rPr lang="en-GB" sz="1800" kern="100" dirty="0">
                <a:effectLst/>
                <a:latin typeface="Aptos" panose="020B0004020202020204" pitchFamily="34" charset="0"/>
                <a:ea typeface="Aptos" panose="020B0004020202020204" pitchFamily="34" charset="0"/>
                <a:cs typeface="Mangal" panose="02040503050203030202" pitchFamily="18" charset="0"/>
              </a:rPr>
              <a:t>:</a:t>
            </a:r>
            <a:br>
              <a:rPr lang="en-GB" sz="1800" kern="100" dirty="0">
                <a:effectLst/>
                <a:latin typeface="Aptos" panose="020B0004020202020204" pitchFamily="34" charset="0"/>
                <a:ea typeface="Aptos" panose="020B0004020202020204" pitchFamily="34" charset="0"/>
                <a:cs typeface="Mangal" panose="02040503050203030202" pitchFamily="18" charset="0"/>
              </a:rPr>
            </a:br>
            <a:r>
              <a:rPr lang="en-US" sz="1800" kern="100" dirty="0">
                <a:effectLst/>
                <a:latin typeface="Aptos" panose="020B0004020202020204" pitchFamily="34" charset="0"/>
                <a:ea typeface="Aptos" panose="020B0004020202020204" pitchFamily="34" charset="0"/>
                <a:cs typeface="Mangal" panose="02040503050203030202" pitchFamily="18" charset="0"/>
              </a:rPr>
              <a:t>I partecipanti imparano a identificare le possibilità legalmente ammissibili per l'inserimento di criteri di sostenibilità nei documenti di </a:t>
            </a:r>
            <a:r>
              <a:rPr lang="en-US" sz="1800" kern="100" dirty="0" err="1">
                <a:effectLst/>
                <a:latin typeface="Aptos" panose="020B0004020202020204" pitchFamily="34" charset="0"/>
                <a:ea typeface="Aptos" panose="020B0004020202020204" pitchFamily="34" charset="0"/>
                <a:cs typeface="Mangal" panose="02040503050203030202" pitchFamily="18" charset="0"/>
              </a:rPr>
              <a:t>appalto</a:t>
            </a:r>
            <a:r>
              <a:rPr lang="en-US" sz="1800" kern="100" dirty="0">
                <a:effectLst/>
                <a:latin typeface="Aptos" panose="020B0004020202020204" pitchFamily="34" charset="0"/>
                <a:ea typeface="Aptos" panose="020B0004020202020204" pitchFamily="34" charset="0"/>
                <a:cs typeface="Mangal" panose="02040503050203030202" pitchFamily="18" charset="0"/>
              </a:rPr>
              <a:t> e a distinguere tra pratiche legalmente ineccepibili e pratiche rischiose o illegali.</a:t>
            </a:r>
            <a:endParaRPr lang="de-DE" sz="1800" kern="100" dirty="0">
              <a:effectLst/>
              <a:latin typeface="Aptos" panose="020B0004020202020204" pitchFamily="34" charset="0"/>
              <a:ea typeface="Aptos" panose="020B0004020202020204" pitchFamily="34" charset="0"/>
              <a:cs typeface="Mangal" panose="02040503050203030202" pitchFamily="18" charset="0"/>
            </a:endParaRPr>
          </a:p>
          <a:p>
            <a:pPr>
              <a:buNone/>
            </a:pPr>
            <a:r>
              <a:rPr lang="en-GB" sz="1800" b="1" kern="100" dirty="0">
                <a:effectLst/>
                <a:latin typeface="Aptos" panose="020B0004020202020204" pitchFamily="34" charset="0"/>
                <a:ea typeface="Aptos" panose="020B0004020202020204" pitchFamily="34" charset="0"/>
                <a:cs typeface="Mangal" panose="02040503050203030202" pitchFamily="18" charset="0"/>
              </a:rPr>
              <a:t> </a:t>
            </a:r>
            <a:endParaRPr lang="de-DE" sz="1800" kern="100" dirty="0">
              <a:effectLst/>
              <a:latin typeface="Aptos" panose="020B0004020202020204" pitchFamily="34" charset="0"/>
              <a:ea typeface="Aptos" panose="020B0004020202020204" pitchFamily="34" charset="0"/>
              <a:cs typeface="Mangal" panose="02040503050203030202" pitchFamily="18" charset="0"/>
            </a:endParaRPr>
          </a:p>
          <a:p>
            <a:r>
              <a:rPr lang="en-GB" sz="1800" b="1" kern="100" dirty="0">
                <a:effectLst/>
                <a:latin typeface="Aptos" panose="020B0004020202020204" pitchFamily="34" charset="0"/>
                <a:ea typeface="Aptos" panose="020B0004020202020204" pitchFamily="34" charset="0"/>
                <a:cs typeface="Mangal" panose="02040503050203030202" pitchFamily="18" charset="0"/>
              </a:rPr>
              <a:t>Scenario</a:t>
            </a:r>
            <a:r>
              <a:rPr lang="en-GB" sz="1800" kern="100" dirty="0">
                <a:effectLst/>
                <a:latin typeface="Aptos" panose="020B0004020202020204" pitchFamily="34" charset="0"/>
                <a:ea typeface="Aptos" panose="020B0004020202020204" pitchFamily="34" charset="0"/>
                <a:cs typeface="Mangal" panose="02040503050203030202" pitchFamily="18" charset="0"/>
              </a:rPr>
              <a:t>:</a:t>
            </a:r>
            <a:br>
              <a:rPr lang="en-GB" sz="1800" kern="100" dirty="0">
                <a:effectLst/>
                <a:latin typeface="Aptos" panose="020B0004020202020204" pitchFamily="34" charset="0"/>
                <a:ea typeface="Aptos" panose="020B0004020202020204" pitchFamily="34" charset="0"/>
                <a:cs typeface="Mangal" panose="02040503050203030202" pitchFamily="18" charset="0"/>
              </a:rPr>
            </a:br>
            <a:r>
              <a:rPr lang="en-GB" sz="1800" kern="100" dirty="0">
                <a:effectLst/>
                <a:latin typeface="Aptos" panose="020B0004020202020204" pitchFamily="34" charset="0"/>
                <a:ea typeface="Aptos" panose="020B0004020202020204" pitchFamily="34" charset="0"/>
                <a:cs typeface="Mangal" panose="02040503050203030202" pitchFamily="18" charset="0"/>
              </a:rPr>
              <a:t>Ai partecipanti vengono forniti mini scenari di gara d'appalto in cui sono integrati criteri di sostenibilità. </a:t>
            </a:r>
            <a:r>
              <a:rPr lang="en-GB" sz="1800" kern="100" dirty="0">
                <a:latin typeface="Aptos" panose="020B0004020202020204" pitchFamily="34" charset="0"/>
                <a:ea typeface="Aptos" panose="020B0004020202020204" pitchFamily="34" charset="0"/>
                <a:cs typeface="Mangal" panose="02040503050203030202" pitchFamily="18" charset="0"/>
              </a:rPr>
              <a:t>I gruppi </a:t>
            </a:r>
            <a:r>
              <a:rPr lang="en-US" sz="1800" kern="100" dirty="0" err="1">
                <a:latin typeface="Aptos" panose="020B0004020202020204" pitchFamily="34" charset="0"/>
                <a:ea typeface="Aptos" panose="020B0004020202020204" pitchFamily="34" charset="0"/>
                <a:cs typeface="Mangal" panose="02040503050203030202" pitchFamily="18" charset="0"/>
              </a:rPr>
              <a:t>identificano </a:t>
            </a:r>
            <a:r>
              <a:rPr lang="en-US" sz="1800" kern="100" dirty="0">
                <a:latin typeface="Aptos" panose="020B0004020202020204" pitchFamily="34" charset="0"/>
                <a:ea typeface="Aptos" panose="020B0004020202020204" pitchFamily="34" charset="0"/>
                <a:cs typeface="Mangal" panose="02040503050203030202" pitchFamily="18" charset="0"/>
              </a:rPr>
              <a:t>(1) in quale fase viene presa in considerazione la sostenibilità (specifiche, aggiudicazione, prestazione); (2) se ciò è legalmente ammissibile, discutibile o illegale e perché; e (3) propongono come modificare o adattare la formulazione per renderla giuridicamente ineccepibile.</a:t>
            </a:r>
          </a:p>
          <a:p>
            <a:endParaRPr lang="de-DE" sz="1800" kern="100" dirty="0">
              <a:effectLst/>
              <a:latin typeface="Aptos" panose="020B0004020202020204" pitchFamily="34" charset="0"/>
              <a:ea typeface="Aptos" panose="020B0004020202020204" pitchFamily="34" charset="0"/>
              <a:cs typeface="Mangal" panose="02040503050203030202" pitchFamily="18" charset="0"/>
            </a:endParaRPr>
          </a:p>
          <a:p>
            <a:endParaRPr lang="de-DE" dirty="0">
              <a:latin typeface="Aptos" panose="020B0004020202020204" pitchFamily="34" charset="0"/>
            </a:endParaRPr>
          </a:p>
        </p:txBody>
      </p:sp>
      <p:sp>
        <p:nvSpPr>
          <p:cNvPr id="4" name="Textplatzhalter 3">
            <a:extLst>
              <a:ext uri="{FF2B5EF4-FFF2-40B4-BE49-F238E27FC236}">
                <a16:creationId xmlns:a16="http://schemas.microsoft.com/office/drawing/2014/main" id="{5DC892EC-ADC3-95BF-9AC6-98872B9EDBD5}"/>
              </a:ext>
            </a:extLst>
          </p:cNvPr>
          <p:cNvSpPr>
            <a:spLocks noGrp="1"/>
          </p:cNvSpPr>
          <p:nvPr>
            <p:ph type="body" idx="2"/>
          </p:nvPr>
        </p:nvSpPr>
        <p:spPr/>
        <p:txBody>
          <a:bodyPr/>
          <a:lstStyle/>
          <a:p>
            <a:pPr marL="101600" indent="0">
              <a:buNone/>
            </a:pPr>
            <a:r>
              <a:rPr lang="de-DE" b="1" dirty="0" err="1">
                <a:latin typeface="Aptos" panose="020B0004020202020204" pitchFamily="34" charset="0"/>
              </a:rPr>
              <a:t>Fasi</a:t>
            </a:r>
            <a:endParaRPr lang="de-DE" b="1" dirty="0">
              <a:latin typeface="Aptos" panose="020B0004020202020204" pitchFamily="34" charset="0"/>
            </a:endParaRPr>
          </a:p>
          <a:p>
            <a:pPr lvl="1">
              <a:spcBef>
                <a:spcPts val="600"/>
              </a:spcBef>
            </a:pPr>
            <a:r>
              <a:rPr lang="de-DE" sz="1800" dirty="0" err="1">
                <a:latin typeface="Aptos" panose="020B0004020202020204" pitchFamily="34" charset="0"/>
              </a:rPr>
              <a:t>Distribuzione </a:t>
            </a:r>
            <a:r>
              <a:rPr lang="de-DE" sz="1800" dirty="0">
                <a:latin typeface="Aptos" panose="020B0004020202020204" pitchFamily="34" charset="0"/>
              </a:rPr>
              <a:t>e </a:t>
            </a:r>
            <a:r>
              <a:rPr lang="de-DE" sz="1800" dirty="0" err="1">
                <a:latin typeface="Aptos" panose="020B0004020202020204" pitchFamily="34" charset="0"/>
              </a:rPr>
              <a:t>lettura del caso di studio</a:t>
            </a:r>
            <a:endParaRPr lang="de-DE" sz="1800" dirty="0">
              <a:latin typeface="Aptos" panose="020B0004020202020204" pitchFamily="34" charset="0"/>
            </a:endParaRPr>
          </a:p>
          <a:p>
            <a:pPr lvl="1">
              <a:spcBef>
                <a:spcPts val="600"/>
              </a:spcBef>
            </a:pPr>
            <a:r>
              <a:rPr lang="de-DE" sz="1800" dirty="0" err="1">
                <a:latin typeface="Aptos" panose="020B0004020202020204" pitchFamily="34" charset="0"/>
              </a:rPr>
              <a:t>Lavoro</a:t>
            </a:r>
            <a:r>
              <a:rPr lang="de-DE" sz="1800" dirty="0">
                <a:latin typeface="Aptos" panose="020B0004020202020204" pitchFamily="34" charset="0"/>
              </a:rPr>
              <a:t> di gruppo</a:t>
            </a:r>
          </a:p>
          <a:p>
            <a:pPr lvl="1">
              <a:spcBef>
                <a:spcPts val="600"/>
              </a:spcBef>
            </a:pPr>
            <a:r>
              <a:rPr lang="de-DE" sz="1800" dirty="0" err="1">
                <a:latin typeface="Aptos" panose="020B0004020202020204" pitchFamily="34" charset="0"/>
              </a:rPr>
              <a:t>Discussione</a:t>
            </a:r>
            <a:endParaRPr lang="de-DE" sz="1800" dirty="0">
              <a:latin typeface="Aptos" panose="020B0004020202020204" pitchFamily="34" charset="0"/>
            </a:endParaRPr>
          </a:p>
          <a:p>
            <a:pPr lvl="1">
              <a:spcBef>
                <a:spcPts val="600"/>
              </a:spcBef>
            </a:pPr>
            <a:r>
              <a:rPr lang="de-DE" sz="1800" dirty="0">
                <a:latin typeface="Aptos" panose="020B0004020202020204" pitchFamily="34" charset="0"/>
              </a:rPr>
              <a:t>Sintesi</a:t>
            </a:r>
          </a:p>
        </p:txBody>
      </p:sp>
    </p:spTree>
    <p:extLst>
      <p:ext uri="{BB962C8B-B14F-4D97-AF65-F5344CB8AC3E}">
        <p14:creationId xmlns:p14="http://schemas.microsoft.com/office/powerpoint/2010/main" val="394258957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3B2F380-9C7C-E932-FE12-6D56C47EC3A7}"/>
              </a:ext>
            </a:extLst>
          </p:cNvPr>
          <p:cNvSpPr>
            <a:spLocks noGrp="1"/>
          </p:cNvSpPr>
          <p:nvPr>
            <p:ph type="title"/>
          </p:nvPr>
        </p:nvSpPr>
        <p:spPr/>
        <p:txBody>
          <a:bodyPr/>
          <a:lstStyle/>
          <a:p>
            <a:r>
              <a:rPr lang="de-DE" dirty="0" err="1">
                <a:latin typeface="Aptos Serif" panose="02020604070405020304" pitchFamily="18" charset="0"/>
                <a:cs typeface="Aptos Serif" panose="02020604070405020304" pitchFamily="18" charset="0"/>
              </a:rPr>
              <a:t>Conclusioni</a:t>
            </a:r>
            <a:endParaRPr lang="de-DE" dirty="0">
              <a:latin typeface="Aptos Serif" panose="02020604070405020304" pitchFamily="18" charset="0"/>
              <a:cs typeface="Aptos Serif" panose="02020604070405020304" pitchFamily="18" charset="0"/>
            </a:endParaRPr>
          </a:p>
        </p:txBody>
      </p:sp>
      <p:sp>
        <p:nvSpPr>
          <p:cNvPr id="3" name="Textplatzhalter 2">
            <a:extLst>
              <a:ext uri="{FF2B5EF4-FFF2-40B4-BE49-F238E27FC236}">
                <a16:creationId xmlns:a16="http://schemas.microsoft.com/office/drawing/2014/main" id="{7DF655D2-E804-AD40-5E3C-CBAEE3EB104F}"/>
              </a:ext>
            </a:extLst>
          </p:cNvPr>
          <p:cNvSpPr>
            <a:spLocks noGrp="1"/>
          </p:cNvSpPr>
          <p:nvPr>
            <p:ph type="body" idx="1"/>
          </p:nvPr>
        </p:nvSpPr>
        <p:spPr>
          <a:xfrm>
            <a:off x="594360" y="2676525"/>
            <a:ext cx="4996118" cy="3597470"/>
          </a:xfrm>
        </p:spPr>
        <p:txBody>
          <a:bodyPr>
            <a:normAutofit fontScale="47500" lnSpcReduction="20000"/>
          </a:bodyPr>
          <a:lstStyle/>
          <a:p>
            <a:pPr marL="514350" indent="-285750">
              <a:lnSpc>
                <a:spcPct val="110000"/>
              </a:lnSpc>
              <a:spcBef>
                <a:spcPts val="0"/>
              </a:spcBef>
              <a:spcAft>
                <a:spcPts val="1200"/>
              </a:spcAft>
              <a:buFont typeface="Arial" panose="020B0604020202020204" pitchFamily="34" charset="0"/>
              <a:buChar char="•"/>
            </a:pPr>
            <a:r>
              <a:rPr lang="en-GB" sz="3200" dirty="0">
                <a:solidFill>
                  <a:srgbClr val="008A88"/>
                </a:solidFill>
                <a:latin typeface="Aptos" panose="020B0004020202020204" pitchFamily="34" charset="0"/>
              </a:rPr>
              <a:t>Il </a:t>
            </a:r>
            <a:r>
              <a:rPr lang="en-GB" sz="3200" dirty="0" err="1">
                <a:solidFill>
                  <a:srgbClr val="008A88"/>
                </a:solidFill>
                <a:latin typeface="Aptos" panose="020B0004020202020204" pitchFamily="34" charset="0"/>
              </a:rPr>
              <a:t>conferimento</a:t>
            </a:r>
            <a:r>
              <a:rPr lang="en-GB" sz="3200" dirty="0">
                <a:solidFill>
                  <a:srgbClr val="008A88"/>
                </a:solidFill>
                <a:latin typeface="Aptos" panose="020B0004020202020204" pitchFamily="34" charset="0"/>
              </a:rPr>
              <a:t> </a:t>
            </a:r>
            <a:r>
              <a:rPr lang="en-GB" sz="3200" dirty="0" err="1">
                <a:solidFill>
                  <a:srgbClr val="008A88"/>
                </a:solidFill>
                <a:latin typeface="Aptos" panose="020B0004020202020204" pitchFamily="34" charset="0"/>
              </a:rPr>
              <a:t>degli</a:t>
            </a:r>
            <a:r>
              <a:rPr lang="en-GB" sz="3200" dirty="0">
                <a:solidFill>
                  <a:srgbClr val="008A88"/>
                </a:solidFill>
                <a:latin typeface="Aptos" panose="020B0004020202020204" pitchFamily="34" charset="0"/>
              </a:rPr>
              <a:t> </a:t>
            </a:r>
            <a:r>
              <a:rPr lang="en-GB" sz="3200" dirty="0" err="1">
                <a:solidFill>
                  <a:srgbClr val="008A88"/>
                </a:solidFill>
                <a:latin typeface="Aptos" panose="020B0004020202020204" pitchFamily="34" charset="0"/>
              </a:rPr>
              <a:t>appalti</a:t>
            </a:r>
            <a:r>
              <a:rPr lang="en-GB" sz="3200" dirty="0">
                <a:solidFill>
                  <a:srgbClr val="008A88"/>
                </a:solidFill>
                <a:latin typeface="Aptos" panose="020B0004020202020204" pitchFamily="34" charset="0"/>
              </a:rPr>
              <a:t> </a:t>
            </a:r>
            <a:r>
              <a:rPr lang="en-GB" sz="3200" dirty="0" err="1">
                <a:solidFill>
                  <a:srgbClr val="008A88"/>
                </a:solidFill>
                <a:latin typeface="Aptos" panose="020B0004020202020204" pitchFamily="34" charset="0"/>
              </a:rPr>
              <a:t>è</a:t>
            </a:r>
            <a:r>
              <a:rPr lang="en-GB" sz="3200" dirty="0">
                <a:solidFill>
                  <a:srgbClr val="008A88"/>
                </a:solidFill>
                <a:latin typeface="Aptos" panose="020B0004020202020204" pitchFamily="34" charset="0"/>
              </a:rPr>
              <a:t> </a:t>
            </a:r>
            <a:r>
              <a:rPr lang="en-GB" sz="3200" dirty="0" err="1">
                <a:solidFill>
                  <a:srgbClr val="008A88"/>
                </a:solidFill>
                <a:latin typeface="Aptos" panose="020B0004020202020204" pitchFamily="34" charset="0"/>
              </a:rPr>
              <a:t>soggetto</a:t>
            </a:r>
            <a:r>
              <a:rPr lang="en-GB" sz="3200" dirty="0">
                <a:solidFill>
                  <a:srgbClr val="008A88"/>
                </a:solidFill>
                <a:latin typeface="Aptos" panose="020B0004020202020204" pitchFamily="34" charset="0"/>
              </a:rPr>
              <a:t> </a:t>
            </a:r>
            <a:r>
              <a:rPr lang="en-GB" sz="3200" dirty="0" err="1">
                <a:solidFill>
                  <a:srgbClr val="008A88"/>
                </a:solidFill>
                <a:latin typeface="Aptos" panose="020B0004020202020204" pitchFamily="34" charset="0"/>
              </a:rPr>
              <a:t>alle</a:t>
            </a:r>
            <a:r>
              <a:rPr lang="en-GB" sz="3200" dirty="0">
                <a:solidFill>
                  <a:srgbClr val="008A88"/>
                </a:solidFill>
                <a:latin typeface="Aptos" panose="020B0004020202020204" pitchFamily="34" charset="0"/>
              </a:rPr>
              <a:t> </a:t>
            </a:r>
            <a:r>
              <a:rPr lang="en-GB" sz="3200" dirty="0" err="1">
                <a:solidFill>
                  <a:srgbClr val="008A88"/>
                </a:solidFill>
                <a:latin typeface="Aptos" panose="020B0004020202020204" pitchFamily="34" charset="0"/>
              </a:rPr>
              <a:t>direttive</a:t>
            </a:r>
            <a:r>
              <a:rPr lang="en-GB" sz="3200" dirty="0">
                <a:solidFill>
                  <a:srgbClr val="008A88"/>
                </a:solidFill>
                <a:latin typeface="Aptos" panose="020B0004020202020204" pitchFamily="34" charset="0"/>
              </a:rPr>
              <a:t> UE in </a:t>
            </a:r>
            <a:r>
              <a:rPr lang="en-GB" sz="3200" dirty="0" err="1">
                <a:solidFill>
                  <a:srgbClr val="008A88"/>
                </a:solidFill>
                <a:latin typeface="Aptos" panose="020B0004020202020204" pitchFamily="34" charset="0"/>
              </a:rPr>
              <a:t>materia</a:t>
            </a:r>
            <a:r>
              <a:rPr lang="en-GB" sz="3200" dirty="0">
                <a:solidFill>
                  <a:srgbClr val="008A88"/>
                </a:solidFill>
                <a:latin typeface="Aptos" panose="020B0004020202020204" pitchFamily="34" charset="0"/>
              </a:rPr>
              <a:t> di </a:t>
            </a:r>
            <a:r>
              <a:rPr lang="en-GB" sz="3200" dirty="0" err="1">
                <a:solidFill>
                  <a:srgbClr val="008A88"/>
                </a:solidFill>
                <a:latin typeface="Aptos" panose="020B0004020202020204" pitchFamily="34" charset="0"/>
              </a:rPr>
              <a:t>appalti</a:t>
            </a:r>
            <a:r>
              <a:rPr lang="en-GB" sz="3200" dirty="0">
                <a:solidFill>
                  <a:srgbClr val="008A88"/>
                </a:solidFill>
                <a:latin typeface="Aptos" panose="020B0004020202020204" pitchFamily="34" charset="0"/>
              </a:rPr>
              <a:t> </a:t>
            </a:r>
            <a:r>
              <a:rPr lang="en-GB" sz="3200" dirty="0" err="1">
                <a:solidFill>
                  <a:srgbClr val="008A88"/>
                </a:solidFill>
                <a:latin typeface="Aptos" panose="020B0004020202020204" pitchFamily="34" charset="0"/>
              </a:rPr>
              <a:t>pubblici</a:t>
            </a:r>
            <a:r>
              <a:rPr lang="en-GB" sz="3200" dirty="0">
                <a:solidFill>
                  <a:srgbClr val="008A88"/>
                </a:solidFill>
                <a:latin typeface="Aptos" panose="020B0004020202020204" pitchFamily="34" charset="0"/>
              </a:rPr>
              <a:t>, </a:t>
            </a:r>
            <a:r>
              <a:rPr lang="en-GB" sz="3200" dirty="0" err="1">
                <a:solidFill>
                  <a:srgbClr val="008A88"/>
                </a:solidFill>
                <a:latin typeface="Aptos" panose="020B0004020202020204" pitchFamily="34" charset="0"/>
              </a:rPr>
              <a:t>alle</a:t>
            </a:r>
            <a:r>
              <a:rPr lang="en-GB" sz="3200" dirty="0">
                <a:solidFill>
                  <a:srgbClr val="008A88"/>
                </a:solidFill>
                <a:latin typeface="Aptos" panose="020B0004020202020204" pitchFamily="34" charset="0"/>
              </a:rPr>
              <a:t> </a:t>
            </a:r>
            <a:r>
              <a:rPr lang="en-GB" sz="3200" dirty="0" err="1">
                <a:solidFill>
                  <a:srgbClr val="008A88"/>
                </a:solidFill>
                <a:latin typeface="Aptos" panose="020B0004020202020204" pitchFamily="34" charset="0"/>
              </a:rPr>
              <a:t>disposizioni</a:t>
            </a:r>
            <a:r>
              <a:rPr lang="en-GB" sz="3200" dirty="0">
                <a:solidFill>
                  <a:srgbClr val="008A88"/>
                </a:solidFill>
                <a:latin typeface="Aptos" panose="020B0004020202020204" pitchFamily="34" charset="0"/>
              </a:rPr>
              <a:t> </a:t>
            </a:r>
            <a:r>
              <a:rPr lang="en-GB" sz="3200" dirty="0" err="1">
                <a:solidFill>
                  <a:srgbClr val="008A88"/>
                </a:solidFill>
                <a:latin typeface="Aptos" panose="020B0004020202020204" pitchFamily="34" charset="0"/>
              </a:rPr>
              <a:t>contrattuali</a:t>
            </a:r>
            <a:r>
              <a:rPr lang="en-GB" sz="3200" dirty="0">
                <a:solidFill>
                  <a:srgbClr val="008A88"/>
                </a:solidFill>
                <a:latin typeface="Aptos" panose="020B0004020202020204" pitchFamily="34" charset="0"/>
              </a:rPr>
              <a:t>, </a:t>
            </a:r>
            <a:r>
              <a:rPr lang="en-GB" sz="3200" dirty="0" err="1">
                <a:solidFill>
                  <a:srgbClr val="008A88"/>
                </a:solidFill>
                <a:latin typeface="Aptos" panose="020B0004020202020204" pitchFamily="34" charset="0"/>
              </a:rPr>
              <a:t>alla</a:t>
            </a:r>
            <a:r>
              <a:rPr lang="en-GB" sz="3200" dirty="0">
                <a:solidFill>
                  <a:srgbClr val="008A88"/>
                </a:solidFill>
                <a:latin typeface="Aptos" panose="020B0004020202020204" pitchFamily="34" charset="0"/>
              </a:rPr>
              <a:t> </a:t>
            </a:r>
            <a:r>
              <a:rPr lang="en-GB" sz="3200" dirty="0" err="1">
                <a:solidFill>
                  <a:srgbClr val="008A88"/>
                </a:solidFill>
                <a:latin typeface="Aptos" panose="020B0004020202020204" pitchFamily="34" charset="0"/>
              </a:rPr>
              <a:t>giurisprudenza</a:t>
            </a:r>
            <a:r>
              <a:rPr lang="en-GB" sz="3200" dirty="0">
                <a:solidFill>
                  <a:srgbClr val="008A88"/>
                </a:solidFill>
                <a:latin typeface="Aptos" panose="020B0004020202020204" pitchFamily="34" charset="0"/>
              </a:rPr>
              <a:t> e </a:t>
            </a:r>
            <a:r>
              <a:rPr lang="en-GB" sz="3200" dirty="0" err="1">
                <a:solidFill>
                  <a:srgbClr val="008A88"/>
                </a:solidFill>
                <a:latin typeface="Aptos" panose="020B0004020202020204" pitchFamily="34" charset="0"/>
              </a:rPr>
              <a:t>alla</a:t>
            </a:r>
            <a:r>
              <a:rPr lang="en-GB" sz="3200" dirty="0">
                <a:solidFill>
                  <a:srgbClr val="008A88"/>
                </a:solidFill>
                <a:latin typeface="Aptos" panose="020B0004020202020204" pitchFamily="34" charset="0"/>
              </a:rPr>
              <a:t> </a:t>
            </a:r>
            <a:r>
              <a:rPr lang="en-GB" sz="3200" dirty="0" err="1">
                <a:solidFill>
                  <a:srgbClr val="008A88"/>
                </a:solidFill>
                <a:latin typeface="Aptos" panose="020B0004020202020204" pitchFamily="34" charset="0"/>
              </a:rPr>
              <a:t>legislazione</a:t>
            </a:r>
            <a:r>
              <a:rPr lang="en-GB" sz="3200" dirty="0">
                <a:solidFill>
                  <a:srgbClr val="008A88"/>
                </a:solidFill>
                <a:latin typeface="Aptos" panose="020B0004020202020204" pitchFamily="34" charset="0"/>
              </a:rPr>
              <a:t> </a:t>
            </a:r>
            <a:r>
              <a:rPr lang="en-GB" sz="3200" dirty="0" err="1">
                <a:solidFill>
                  <a:srgbClr val="008A88"/>
                </a:solidFill>
                <a:latin typeface="Aptos" panose="020B0004020202020204" pitchFamily="34" charset="0"/>
              </a:rPr>
              <a:t>nazionale</a:t>
            </a:r>
            <a:r>
              <a:rPr lang="en-GB" sz="3200" dirty="0">
                <a:solidFill>
                  <a:srgbClr val="008A88"/>
                </a:solidFill>
                <a:latin typeface="Aptos" panose="020B0004020202020204" pitchFamily="34" charset="0"/>
              </a:rPr>
              <a:t>.</a:t>
            </a:r>
            <a:endParaRPr lang="en-IE" sz="3200" dirty="0">
              <a:solidFill>
                <a:srgbClr val="008A88"/>
              </a:solidFill>
              <a:latin typeface="Aptos" panose="020B0004020202020204" pitchFamily="34" charset="0"/>
            </a:endParaRPr>
          </a:p>
          <a:p>
            <a:pPr marL="514350" indent="-285750">
              <a:lnSpc>
                <a:spcPct val="110000"/>
              </a:lnSpc>
              <a:spcBef>
                <a:spcPts val="0"/>
              </a:spcBef>
              <a:spcAft>
                <a:spcPts val="1200"/>
              </a:spcAft>
              <a:buFont typeface="Arial" panose="020B0604020202020204" pitchFamily="34" charset="0"/>
              <a:buChar char="•"/>
            </a:pPr>
            <a:r>
              <a:rPr lang="en-IE" sz="3200" dirty="0" err="1">
                <a:solidFill>
                  <a:srgbClr val="008A88"/>
                </a:solidFill>
                <a:latin typeface="Aptos" panose="020B0004020202020204" pitchFamily="34" charset="0"/>
              </a:rPr>
              <a:t>Devono</a:t>
            </a:r>
            <a:r>
              <a:rPr lang="en-IE" sz="3200" dirty="0">
                <a:solidFill>
                  <a:srgbClr val="008A88"/>
                </a:solidFill>
                <a:latin typeface="Aptos" panose="020B0004020202020204" pitchFamily="34" charset="0"/>
              </a:rPr>
              <a:t> essere applicati i principi di </a:t>
            </a:r>
            <a:r>
              <a:rPr lang="en-IE" sz="3200" b="1" dirty="0">
                <a:solidFill>
                  <a:srgbClr val="008A88"/>
                </a:solidFill>
                <a:latin typeface="Aptos" panose="020B0004020202020204" pitchFamily="34" charset="0"/>
              </a:rPr>
              <a:t>parità di trattamento, </a:t>
            </a:r>
            <a:r>
              <a:rPr lang="en-IE" sz="3300" b="1" dirty="0">
                <a:solidFill>
                  <a:srgbClr val="008A88"/>
                </a:solidFill>
                <a:latin typeface="Aptos" panose="020B0004020202020204" pitchFamily="34" charset="0"/>
              </a:rPr>
              <a:t>trasparenza, proporzionalità e reciproco riconoscimento</a:t>
            </a:r>
            <a:r>
              <a:rPr lang="en-IE" sz="3300" dirty="0">
                <a:solidFill>
                  <a:srgbClr val="008A88"/>
                </a:solidFill>
                <a:latin typeface="Aptos" panose="020B0004020202020204" pitchFamily="34" charset="0"/>
              </a:rPr>
              <a:t>.</a:t>
            </a:r>
          </a:p>
          <a:p>
            <a:pPr marL="514350" indent="-285750">
              <a:lnSpc>
                <a:spcPct val="110000"/>
              </a:lnSpc>
              <a:spcBef>
                <a:spcPts val="0"/>
              </a:spcBef>
              <a:spcAft>
                <a:spcPts val="1200"/>
              </a:spcAft>
              <a:buFont typeface="Arial" panose="020B0604020202020204" pitchFamily="34" charset="0"/>
              <a:buChar char="•"/>
            </a:pPr>
            <a:r>
              <a:rPr lang="en-IE" sz="3300" dirty="0">
                <a:solidFill>
                  <a:srgbClr val="008A88"/>
                </a:solidFill>
                <a:latin typeface="Aptos" panose="020B0004020202020204" pitchFamily="34" charset="0"/>
              </a:rPr>
              <a:t>Le </a:t>
            </a:r>
            <a:r>
              <a:rPr lang="en-IE" sz="3300" dirty="0" err="1">
                <a:solidFill>
                  <a:srgbClr val="008A88"/>
                </a:solidFill>
                <a:latin typeface="Aptos" panose="020B0004020202020204" pitchFamily="34" charset="0"/>
              </a:rPr>
              <a:t>direttive</a:t>
            </a:r>
            <a:r>
              <a:rPr lang="en-IE" sz="3300" dirty="0">
                <a:solidFill>
                  <a:srgbClr val="008A88"/>
                </a:solidFill>
                <a:latin typeface="Aptos" panose="020B0004020202020204" pitchFamily="34" charset="0"/>
              </a:rPr>
              <a:t> </a:t>
            </a:r>
            <a:r>
              <a:rPr lang="en-IE" sz="3300" dirty="0" err="1">
                <a:solidFill>
                  <a:srgbClr val="008A88"/>
                </a:solidFill>
                <a:latin typeface="Aptos" panose="020B0004020202020204" pitchFamily="34" charset="0"/>
              </a:rPr>
              <a:t>sugli</a:t>
            </a:r>
            <a:r>
              <a:rPr lang="en-IE" sz="3300" dirty="0">
                <a:solidFill>
                  <a:srgbClr val="008A88"/>
                </a:solidFill>
                <a:latin typeface="Aptos" panose="020B0004020202020204" pitchFamily="34" charset="0"/>
              </a:rPr>
              <a:t> </a:t>
            </a:r>
            <a:r>
              <a:rPr lang="en-IE" sz="3300" dirty="0" err="1">
                <a:solidFill>
                  <a:srgbClr val="008A88"/>
                </a:solidFill>
                <a:latin typeface="Aptos" panose="020B0004020202020204" pitchFamily="34" charset="0"/>
              </a:rPr>
              <a:t>appalti</a:t>
            </a:r>
            <a:r>
              <a:rPr lang="en-IE" sz="3300" dirty="0">
                <a:solidFill>
                  <a:srgbClr val="008A88"/>
                </a:solidFill>
                <a:latin typeface="Aptos" panose="020B0004020202020204" pitchFamily="34" charset="0"/>
              </a:rPr>
              <a:t> del 2014 </a:t>
            </a:r>
            <a:r>
              <a:rPr lang="en-IE" sz="3300" dirty="0" err="1">
                <a:solidFill>
                  <a:srgbClr val="008A88"/>
                </a:solidFill>
                <a:latin typeface="Aptos" panose="020B0004020202020204" pitchFamily="34" charset="0"/>
              </a:rPr>
              <a:t>consentono</a:t>
            </a:r>
            <a:r>
              <a:rPr lang="en-IE" sz="3300" dirty="0">
                <a:solidFill>
                  <a:srgbClr val="008A88"/>
                </a:solidFill>
                <a:latin typeface="Aptos" panose="020B0004020202020204" pitchFamily="34" charset="0"/>
              </a:rPr>
              <a:t> </a:t>
            </a:r>
            <a:r>
              <a:rPr lang="en-IE" sz="3300" dirty="0" err="1">
                <a:solidFill>
                  <a:srgbClr val="008A88"/>
                </a:solidFill>
                <a:latin typeface="Aptos" panose="020B0004020202020204" pitchFamily="34" charset="0"/>
              </a:rPr>
              <a:t>l'applicazione</a:t>
            </a:r>
            <a:r>
              <a:rPr lang="en-IE" sz="3300" dirty="0">
                <a:solidFill>
                  <a:srgbClr val="008A88"/>
                </a:solidFill>
                <a:latin typeface="Aptos" panose="020B0004020202020204" pitchFamily="34" charset="0"/>
              </a:rPr>
              <a:t> di </a:t>
            </a:r>
            <a:r>
              <a:rPr lang="en-IE" sz="3300" dirty="0" err="1">
                <a:solidFill>
                  <a:srgbClr val="008A88"/>
                </a:solidFill>
                <a:latin typeface="Aptos" panose="020B0004020202020204" pitchFamily="34" charset="0"/>
              </a:rPr>
              <a:t>criteri</a:t>
            </a:r>
            <a:r>
              <a:rPr lang="en-IE" sz="3300" dirty="0">
                <a:solidFill>
                  <a:srgbClr val="008A88"/>
                </a:solidFill>
                <a:latin typeface="Aptos" panose="020B0004020202020204" pitchFamily="34" charset="0"/>
              </a:rPr>
              <a:t> di </a:t>
            </a:r>
            <a:r>
              <a:rPr lang="en-IE" sz="3300" dirty="0" err="1">
                <a:solidFill>
                  <a:srgbClr val="008A88"/>
                </a:solidFill>
                <a:latin typeface="Aptos" panose="020B0004020202020204" pitchFamily="34" charset="0"/>
              </a:rPr>
              <a:t>approvvigionamento</a:t>
            </a:r>
            <a:r>
              <a:rPr lang="en-IE" sz="3300" dirty="0">
                <a:solidFill>
                  <a:srgbClr val="008A88"/>
                </a:solidFill>
                <a:latin typeface="Aptos" panose="020B0004020202020204" pitchFamily="34" charset="0"/>
              </a:rPr>
              <a:t> </a:t>
            </a:r>
            <a:r>
              <a:rPr lang="en-IE" sz="3300" dirty="0" err="1">
                <a:solidFill>
                  <a:srgbClr val="008A88"/>
                </a:solidFill>
                <a:latin typeface="Aptos" panose="020B0004020202020204" pitchFamily="34" charset="0"/>
              </a:rPr>
              <a:t>sostenibile</a:t>
            </a:r>
            <a:r>
              <a:rPr lang="en-IE" sz="3300" dirty="0">
                <a:solidFill>
                  <a:srgbClr val="008A88"/>
                </a:solidFill>
                <a:latin typeface="Aptos" panose="020B0004020202020204" pitchFamily="34" charset="0"/>
              </a:rPr>
              <a:t> </a:t>
            </a:r>
            <a:r>
              <a:rPr lang="en-IE" sz="3300" dirty="0" err="1">
                <a:solidFill>
                  <a:srgbClr val="008A88"/>
                </a:solidFill>
                <a:latin typeface="Aptos" panose="020B0004020202020204" pitchFamily="34" charset="0"/>
              </a:rPr>
              <a:t>d</a:t>
            </a:r>
            <a:r>
              <a:rPr lang="en-IE" sz="3200" dirty="0" err="1">
                <a:solidFill>
                  <a:srgbClr val="008A88"/>
                </a:solidFill>
                <a:latin typeface="Aptos" panose="020B0004020202020204" pitchFamily="34" charset="0"/>
              </a:rPr>
              <a:t>urante</a:t>
            </a:r>
            <a:r>
              <a:rPr lang="en-IE" sz="3200" dirty="0">
                <a:solidFill>
                  <a:srgbClr val="008A88"/>
                </a:solidFill>
                <a:latin typeface="Aptos" panose="020B0004020202020204" pitchFamily="34" charset="0"/>
              </a:rPr>
              <a:t> </a:t>
            </a:r>
            <a:r>
              <a:rPr lang="en-IE" sz="3200" dirty="0" err="1">
                <a:solidFill>
                  <a:srgbClr val="008A88"/>
                </a:solidFill>
                <a:latin typeface="Aptos" panose="020B0004020202020204" pitchFamily="34" charset="0"/>
              </a:rPr>
              <a:t>l'intera</a:t>
            </a:r>
            <a:r>
              <a:rPr lang="en-IE" sz="3200" dirty="0">
                <a:solidFill>
                  <a:srgbClr val="008A88"/>
                </a:solidFill>
                <a:latin typeface="Aptos" panose="020B0004020202020204" pitchFamily="34" charset="0"/>
              </a:rPr>
              <a:t> </a:t>
            </a:r>
            <a:r>
              <a:rPr lang="en-IE" sz="3200" dirty="0" err="1">
                <a:solidFill>
                  <a:srgbClr val="008A88"/>
                </a:solidFill>
                <a:latin typeface="Aptos" panose="020B0004020202020204" pitchFamily="34" charset="0"/>
              </a:rPr>
              <a:t>procedura</a:t>
            </a:r>
            <a:r>
              <a:rPr lang="en-IE" sz="3200" dirty="0">
                <a:solidFill>
                  <a:srgbClr val="008A88"/>
                </a:solidFill>
                <a:latin typeface="Aptos" panose="020B0004020202020204" pitchFamily="34" charset="0"/>
              </a:rPr>
              <a:t> di </a:t>
            </a:r>
            <a:r>
              <a:rPr lang="en-IE" sz="3200" dirty="0" err="1">
                <a:solidFill>
                  <a:srgbClr val="008A88"/>
                </a:solidFill>
                <a:latin typeface="Aptos" panose="020B0004020202020204" pitchFamily="34" charset="0"/>
              </a:rPr>
              <a:t>appalto</a:t>
            </a:r>
            <a:r>
              <a:rPr lang="en-IE" sz="3200" dirty="0">
                <a:solidFill>
                  <a:srgbClr val="008A88"/>
                </a:solidFill>
                <a:latin typeface="Aptos" panose="020B0004020202020204" pitchFamily="34" charset="0"/>
              </a:rPr>
              <a:t>.</a:t>
            </a:r>
            <a:endParaRPr lang="en-IE" sz="3300" b="1" dirty="0">
              <a:solidFill>
                <a:srgbClr val="008A88"/>
              </a:solidFill>
              <a:latin typeface="Aptos" panose="020B0004020202020204" pitchFamily="34" charset="0"/>
            </a:endParaRPr>
          </a:p>
          <a:p>
            <a:pPr marL="514350" indent="-285750">
              <a:lnSpc>
                <a:spcPct val="110000"/>
              </a:lnSpc>
              <a:spcBef>
                <a:spcPts val="0"/>
              </a:spcBef>
              <a:spcAft>
                <a:spcPts val="1200"/>
              </a:spcAft>
              <a:buFont typeface="Arial" panose="020B0604020202020204" pitchFamily="34" charset="0"/>
              <a:buChar char="•"/>
            </a:pPr>
            <a:r>
              <a:rPr lang="en-IE" sz="3300" b="1" dirty="0">
                <a:solidFill>
                  <a:srgbClr val="008A88"/>
                </a:solidFill>
                <a:latin typeface="Aptos" panose="020B0004020202020204" pitchFamily="34" charset="0"/>
              </a:rPr>
              <a:t>Il collegamento con </a:t>
            </a:r>
            <a:r>
              <a:rPr lang="en-IE" sz="3300" b="1" dirty="0" err="1">
                <a:solidFill>
                  <a:srgbClr val="008A88"/>
                </a:solidFill>
                <a:latin typeface="Aptos" panose="020B0004020202020204" pitchFamily="34" charset="0"/>
              </a:rPr>
              <a:t>l'oggetto</a:t>
            </a:r>
            <a:r>
              <a:rPr lang="en-IE" sz="3300" b="1" dirty="0">
                <a:solidFill>
                  <a:srgbClr val="008A88"/>
                </a:solidFill>
                <a:latin typeface="Aptos" panose="020B0004020202020204" pitchFamily="34" charset="0"/>
              </a:rPr>
              <a:t> </a:t>
            </a:r>
            <a:r>
              <a:rPr lang="en-IE" sz="3300" b="1" dirty="0" err="1">
                <a:solidFill>
                  <a:srgbClr val="008A88"/>
                </a:solidFill>
                <a:latin typeface="Aptos" panose="020B0004020202020204" pitchFamily="34" charset="0"/>
              </a:rPr>
              <a:t>dell'appalto</a:t>
            </a:r>
            <a:r>
              <a:rPr lang="en-IE" sz="3300" b="1" dirty="0">
                <a:solidFill>
                  <a:srgbClr val="008A88"/>
                </a:solidFill>
                <a:latin typeface="Aptos" panose="020B0004020202020204" pitchFamily="34" charset="0"/>
              </a:rPr>
              <a:t> </a:t>
            </a:r>
            <a:r>
              <a:rPr lang="en-IE" sz="3200" dirty="0" err="1">
                <a:solidFill>
                  <a:srgbClr val="008A88"/>
                </a:solidFill>
                <a:latin typeface="Aptos" panose="020B0004020202020204" pitchFamily="34" charset="0"/>
              </a:rPr>
              <a:t>limita</a:t>
            </a:r>
            <a:r>
              <a:rPr lang="en-IE" sz="3200" dirty="0">
                <a:solidFill>
                  <a:srgbClr val="008A88"/>
                </a:solidFill>
                <a:latin typeface="Aptos" panose="020B0004020202020204" pitchFamily="34" charset="0"/>
              </a:rPr>
              <a:t> i requisiti richiesti agli offerenti.</a:t>
            </a:r>
          </a:p>
          <a:p>
            <a:pPr marL="514350" indent="-285750">
              <a:lnSpc>
                <a:spcPct val="110000"/>
              </a:lnSpc>
              <a:spcBef>
                <a:spcPts val="0"/>
              </a:spcBef>
              <a:spcAft>
                <a:spcPts val="1200"/>
              </a:spcAft>
              <a:buFont typeface="Arial" panose="020B0604020202020204" pitchFamily="34" charset="0"/>
              <a:buChar char="•"/>
            </a:pPr>
            <a:r>
              <a:rPr lang="en-IE" sz="3200" dirty="0">
                <a:solidFill>
                  <a:srgbClr val="008A88"/>
                </a:solidFill>
                <a:latin typeface="Aptos" panose="020B0004020202020204" pitchFamily="34" charset="0"/>
              </a:rPr>
              <a:t>Il GPP può essere applicato in qualsiasi procedura.</a:t>
            </a:r>
          </a:p>
          <a:p>
            <a:endParaRPr lang="de-DE" dirty="0">
              <a:latin typeface="Aptos" panose="020B0004020202020204" pitchFamily="34" charset="0"/>
            </a:endParaRPr>
          </a:p>
        </p:txBody>
      </p:sp>
      <p:sp>
        <p:nvSpPr>
          <p:cNvPr id="4" name="Textplatzhalter 3">
            <a:extLst>
              <a:ext uri="{FF2B5EF4-FFF2-40B4-BE49-F238E27FC236}">
                <a16:creationId xmlns:a16="http://schemas.microsoft.com/office/drawing/2014/main" id="{64382759-6162-A9D8-6367-D934D8397E1D}"/>
              </a:ext>
            </a:extLst>
          </p:cNvPr>
          <p:cNvSpPr>
            <a:spLocks noGrp="1"/>
          </p:cNvSpPr>
          <p:nvPr>
            <p:ph type="body" idx="2"/>
          </p:nvPr>
        </p:nvSpPr>
        <p:spPr/>
        <p:txBody>
          <a:bodyPr>
            <a:normAutofit/>
          </a:bodyPr>
          <a:lstStyle/>
          <a:p>
            <a:pPr marL="514350" indent="-285750">
              <a:spcBef>
                <a:spcPts val="0"/>
              </a:spcBef>
              <a:spcAft>
                <a:spcPts val="1200"/>
              </a:spcAft>
              <a:buFont typeface="Arial" panose="020B0604020202020204" pitchFamily="34" charset="0"/>
              <a:buChar char="•"/>
            </a:pPr>
            <a:r>
              <a:rPr lang="en-IE" sz="1500" b="1" dirty="0">
                <a:solidFill>
                  <a:srgbClr val="008A88"/>
                </a:solidFill>
                <a:latin typeface="Aptos" panose="020B0004020202020204" pitchFamily="34" charset="0"/>
              </a:rPr>
              <a:t>L'esclusione e la selezione </a:t>
            </a:r>
            <a:r>
              <a:rPr lang="en-IE" sz="1500" dirty="0">
                <a:solidFill>
                  <a:srgbClr val="008A88"/>
                </a:solidFill>
                <a:latin typeface="Aptos" panose="020B0004020202020204" pitchFamily="34" charset="0"/>
              </a:rPr>
              <a:t>degli offerenti possono includere aspetti ambientali.</a:t>
            </a:r>
          </a:p>
          <a:p>
            <a:pPr marL="514350" indent="-285750">
              <a:spcBef>
                <a:spcPts val="0"/>
              </a:spcBef>
              <a:spcAft>
                <a:spcPts val="1200"/>
              </a:spcAft>
              <a:buFont typeface="Arial" panose="020B0604020202020204" pitchFamily="34" charset="0"/>
              <a:buChar char="•"/>
            </a:pPr>
            <a:r>
              <a:rPr lang="en-IE" sz="1500" b="1" dirty="0">
                <a:solidFill>
                  <a:srgbClr val="008A88"/>
                </a:solidFill>
                <a:latin typeface="Aptos" panose="020B0004020202020204" pitchFamily="34" charset="0"/>
              </a:rPr>
              <a:t>Le specifiche tecniche </a:t>
            </a:r>
            <a:r>
              <a:rPr lang="en-IE" sz="1500" dirty="0">
                <a:solidFill>
                  <a:srgbClr val="008A88"/>
                </a:solidFill>
                <a:latin typeface="Aptos" panose="020B0004020202020204" pitchFamily="34" charset="0"/>
              </a:rPr>
              <a:t>possono stabilire requisiti ambientali minimi, anche con riferimento a marchi di terze parti.</a:t>
            </a:r>
          </a:p>
          <a:p>
            <a:pPr marL="514350" indent="-285750">
              <a:spcBef>
                <a:spcPts val="0"/>
              </a:spcBef>
              <a:spcAft>
                <a:spcPts val="1200"/>
              </a:spcAft>
              <a:buFont typeface="Arial" panose="020B0604020202020204" pitchFamily="34" charset="0"/>
              <a:buChar char="•"/>
            </a:pPr>
            <a:r>
              <a:rPr lang="en-IE" sz="1500" b="1" dirty="0">
                <a:solidFill>
                  <a:srgbClr val="008A88"/>
                </a:solidFill>
                <a:latin typeface="Aptos" panose="020B0004020202020204" pitchFamily="34" charset="0"/>
              </a:rPr>
              <a:t>I criteri di aggiudicazione </a:t>
            </a:r>
            <a:r>
              <a:rPr lang="en-IE" sz="1500" dirty="0">
                <a:solidFill>
                  <a:srgbClr val="008A88"/>
                </a:solidFill>
                <a:latin typeface="Aptos" panose="020B0004020202020204" pitchFamily="34" charset="0"/>
              </a:rPr>
              <a:t>servono a valutare le prestazioni che vanno oltre i requisiti minimi e possono includere i costi del ciclo di vita</a:t>
            </a:r>
          </a:p>
          <a:p>
            <a:pPr marL="514350" indent="-285750">
              <a:spcBef>
                <a:spcPts val="0"/>
              </a:spcBef>
              <a:spcAft>
                <a:spcPts val="1200"/>
              </a:spcAft>
              <a:buFont typeface="Arial" panose="020B0604020202020204" pitchFamily="34" charset="0"/>
              <a:buChar char="•"/>
            </a:pPr>
            <a:r>
              <a:rPr lang="en-IE" sz="1500" b="1" dirty="0">
                <a:solidFill>
                  <a:srgbClr val="008A88"/>
                </a:solidFill>
                <a:latin typeface="Aptos" panose="020B0004020202020204" pitchFamily="34" charset="0"/>
              </a:rPr>
              <a:t>Le clausole contrattuali relative alle prestazioni </a:t>
            </a:r>
            <a:r>
              <a:rPr lang="en-IE" sz="1500" dirty="0">
                <a:solidFill>
                  <a:srgbClr val="008A88"/>
                </a:solidFill>
                <a:latin typeface="Aptos" panose="020B0004020202020204" pitchFamily="34" charset="0"/>
              </a:rPr>
              <a:t>dovrebbero imporre obblighi sociali e ambientali ed essere specifiche per ogni contratto.</a:t>
            </a:r>
          </a:p>
          <a:p>
            <a:endParaRPr lang="de-DE" dirty="0">
              <a:latin typeface="Aptos" panose="020B0004020202020204" pitchFamily="34" charset="0"/>
            </a:endParaRPr>
          </a:p>
        </p:txBody>
      </p:sp>
    </p:spTree>
    <p:extLst>
      <p:ext uri="{BB962C8B-B14F-4D97-AF65-F5344CB8AC3E}">
        <p14:creationId xmlns:p14="http://schemas.microsoft.com/office/powerpoint/2010/main" val="279859189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225"/>
        <p:cNvGrpSpPr/>
        <p:nvPr/>
      </p:nvGrpSpPr>
      <p:grpSpPr>
        <a:xfrm>
          <a:off x="0" y="0"/>
          <a:ext cx="0" cy="0"/>
          <a:chOff x="0" y="0"/>
          <a:chExt cx="0" cy="0"/>
        </a:xfrm>
      </p:grpSpPr>
      <p:sp>
        <p:nvSpPr>
          <p:cNvPr id="226" name="Google Shape;226;p15"/>
          <p:cNvSpPr txBox="1">
            <a:spLocks noGrp="1"/>
          </p:cNvSpPr>
          <p:nvPr>
            <p:ph type="ctrTitle"/>
          </p:nvPr>
        </p:nvSpPr>
        <p:spPr>
          <a:xfrm>
            <a:off x="594360" y="411479"/>
            <a:ext cx="9019540" cy="3291840"/>
          </a:xfrm>
          <a:prstGeom prst="rect">
            <a:avLst/>
          </a:prstGeom>
          <a:noFill/>
          <a:ln>
            <a:noFill/>
          </a:ln>
        </p:spPr>
        <p:txBody>
          <a:bodyPr spcFirstLastPara="1" wrap="square" lIns="0" tIns="0" rIns="0" bIns="0" anchor="b" anchorCtr="0">
            <a:noAutofit/>
          </a:bodyPr>
          <a:lstStyle/>
          <a:p>
            <a:pPr lvl="0">
              <a:buSzPts val="5400"/>
            </a:pPr>
            <a:r>
              <a:rPr lang="en-US" sz="5400" dirty="0">
                <a:latin typeface="Aptos Serif" panose="02020604070405020304" pitchFamily="18" charset="0"/>
                <a:cs typeface="Aptos Serif" panose="02020604070405020304" pitchFamily="18" charset="0"/>
              </a:rPr>
              <a:t>Grazie per </a:t>
            </a:r>
            <a:r>
              <a:rPr lang="en-US" sz="5400" dirty="0" err="1">
                <a:latin typeface="Aptos Serif" panose="02020604070405020304" pitchFamily="18" charset="0"/>
                <a:cs typeface="Aptos Serif" panose="02020604070405020304" pitchFamily="18" charset="0"/>
              </a:rPr>
              <a:t>l’attenzione</a:t>
            </a:r>
            <a:r>
              <a:rPr lang="en-US" sz="5400" dirty="0">
                <a:latin typeface="Aptos Serif" panose="02020604070405020304" pitchFamily="18" charset="0"/>
                <a:cs typeface="Aptos Serif" panose="02020604070405020304" pitchFamily="18" charset="0"/>
              </a:rPr>
              <a:t>!</a:t>
            </a:r>
            <a:endParaRPr dirty="0">
              <a:latin typeface="Aptos Serif" panose="02020604070405020304" pitchFamily="18" charset="0"/>
              <a:cs typeface="Aptos Serif" panose="02020604070405020304" pitchFamily="18" charset="0"/>
            </a:endParaRPr>
          </a:p>
        </p:txBody>
      </p:sp>
      <p:pic>
        <p:nvPicPr>
          <p:cNvPr id="6" name="Google Shape;227;p15" descr="Ein Bild, das Text, Schrift, Screenshot, Grafiken enthält.&#10;&#10;Automatisch generierte Beschreibung"/>
          <p:cNvPicPr preferRelativeResize="0"/>
          <p:nvPr/>
        </p:nvPicPr>
        <p:blipFill rotWithShape="1">
          <a:blip r:embed="rId3">
            <a:alphaModFix/>
          </a:blip>
          <a:srcRect/>
          <a:stretch/>
        </p:blipFill>
        <p:spPr>
          <a:xfrm>
            <a:off x="6660596" y="4892906"/>
            <a:ext cx="5273749" cy="2000713"/>
          </a:xfrm>
          <a:prstGeom prst="rect">
            <a:avLst/>
          </a:prstGeom>
          <a:noFill/>
          <a:ln>
            <a:noFill/>
          </a:ln>
        </p:spPr>
      </p:pic>
      <p:pic>
        <p:nvPicPr>
          <p:cNvPr id="2" name="Grafik 1" descr="Ein Bild, das Text, Screenshot, Schrift enthält.&#10;&#10;KI-generierte Inhalte können fehlerhaft sein.">
            <a:hlinkClick r:id="rId4"/>
            <a:extLst>
              <a:ext uri="{FF2B5EF4-FFF2-40B4-BE49-F238E27FC236}">
                <a16:creationId xmlns:a16="http://schemas.microsoft.com/office/drawing/2014/main" id="{3FA0F6F6-0644-3406-F153-5CFDBBBB1B4E}"/>
              </a:ext>
            </a:extLst>
          </p:cNvPr>
          <p:cNvPicPr>
            <a:picLocks noChangeAspect="1"/>
          </p:cNvPicPr>
          <p:nvPr/>
        </p:nvPicPr>
        <p:blipFill>
          <a:blip r:embed="rId5"/>
          <a:stretch>
            <a:fillRect/>
          </a:stretch>
        </p:blipFill>
        <p:spPr>
          <a:xfrm>
            <a:off x="304172" y="5171621"/>
            <a:ext cx="3594100" cy="1435100"/>
          </a:xfrm>
          <a:prstGeom prst="rect">
            <a:avLst/>
          </a:prstGeom>
        </p:spPr>
      </p:pic>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4377BC8-C6A1-58A7-3722-BB66B282CB91}"/>
              </a:ext>
            </a:extLst>
          </p:cNvPr>
          <p:cNvSpPr>
            <a:spLocks noGrp="1"/>
          </p:cNvSpPr>
          <p:nvPr>
            <p:ph type="title"/>
          </p:nvPr>
        </p:nvSpPr>
        <p:spPr/>
        <p:txBody>
          <a:bodyPr/>
          <a:lstStyle/>
          <a:p>
            <a:r>
              <a:rPr lang="de-DE" dirty="0">
                <a:latin typeface="Aptos Serif" panose="02020604070405020304" pitchFamily="18" charset="0"/>
                <a:cs typeface="Aptos Serif" panose="02020604070405020304" pitchFamily="18" charset="0"/>
              </a:rPr>
              <a:t>Fonti</a:t>
            </a:r>
          </a:p>
        </p:txBody>
      </p:sp>
      <p:sp>
        <p:nvSpPr>
          <p:cNvPr id="3" name="Textplatzhalter 2">
            <a:extLst>
              <a:ext uri="{FF2B5EF4-FFF2-40B4-BE49-F238E27FC236}">
                <a16:creationId xmlns:a16="http://schemas.microsoft.com/office/drawing/2014/main" id="{58C61BA5-484B-9B87-EE30-5FF9ACD52226}"/>
              </a:ext>
            </a:extLst>
          </p:cNvPr>
          <p:cNvSpPr>
            <a:spLocks noGrp="1"/>
          </p:cNvSpPr>
          <p:nvPr>
            <p:ph type="body" idx="1"/>
          </p:nvPr>
        </p:nvSpPr>
        <p:spPr>
          <a:xfrm>
            <a:off x="595522" y="2676525"/>
            <a:ext cx="11157863" cy="3597470"/>
          </a:xfrm>
        </p:spPr>
        <p:txBody>
          <a:bodyPr/>
          <a:lstStyle/>
          <a:p>
            <a:r>
              <a:rPr lang="de-DE" dirty="0" err="1">
                <a:latin typeface="Aptos" panose="020B0004020202020204" pitchFamily="34" charset="0"/>
              </a:rPr>
              <a:t>Commissione</a:t>
            </a:r>
            <a:r>
              <a:rPr lang="de-DE" dirty="0">
                <a:latin typeface="Aptos" panose="020B0004020202020204" pitchFamily="34" charset="0"/>
              </a:rPr>
              <a:t> europea: Toolkit formativo GPP, Modulo 3 </a:t>
            </a:r>
            <a:r>
              <a:rPr lang="de-DE" dirty="0" err="1">
                <a:latin typeface="Aptos" panose="020B0004020202020204" pitchFamily="34" charset="0"/>
              </a:rPr>
              <a:t>Aspetti</a:t>
            </a:r>
            <a:r>
              <a:rPr lang="de-DE" dirty="0">
                <a:latin typeface="Aptos" panose="020B0004020202020204" pitchFamily="34" charset="0"/>
              </a:rPr>
              <a:t> giuridici del GPP;</a:t>
            </a:r>
            <a:r>
              <a:rPr lang="de-DE" dirty="0">
                <a:latin typeface="Aptos" panose="020B0004020202020204" pitchFamily="34" charset="0"/>
                <a:hlinkClick r:id="rId2"/>
              </a:rPr>
              <a:t> https://green-business.ec.europa.eu/green-public-procurement/gpp-training-toolkit_en</a:t>
            </a:r>
            <a:r>
              <a:rPr lang="de-DE" dirty="0">
                <a:latin typeface="Aptos" panose="020B0004020202020204" pitchFamily="34" charset="0"/>
              </a:rPr>
              <a:t> </a:t>
            </a:r>
          </a:p>
          <a:p>
            <a:r>
              <a:rPr lang="de-DE" dirty="0">
                <a:latin typeface="Aptos" panose="020B0004020202020204" pitchFamily="34" charset="0"/>
              </a:rPr>
              <a:t>Ufficio federale dell'ambiente: Appalti pubblici sostenibili – Script di formazione 1: Nozioni di base sugli appalti pubblici sostenibili;</a:t>
            </a:r>
            <a:r>
              <a:rPr lang="de-DE" dirty="0">
                <a:latin typeface="Aptos" panose="020B0004020202020204" pitchFamily="34" charset="0"/>
                <a:hlinkClick r:id="rId3"/>
              </a:rPr>
              <a:t> https://www.umweltbundesamt.de/publikationen/umweltfreundliche-beschaffung-schulungsskript-1</a:t>
            </a:r>
            <a:r>
              <a:rPr lang="de-DE" dirty="0">
                <a:latin typeface="Aptos" panose="020B0004020202020204" pitchFamily="34" charset="0"/>
              </a:rPr>
              <a:t> </a:t>
            </a:r>
          </a:p>
        </p:txBody>
      </p:sp>
    </p:spTree>
    <p:extLst>
      <p:ext uri="{BB962C8B-B14F-4D97-AF65-F5344CB8AC3E}">
        <p14:creationId xmlns:p14="http://schemas.microsoft.com/office/powerpoint/2010/main" val="16083583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it-IT" dirty="0">
                <a:latin typeface="Aptos Serif" panose="02020604070405020304" pitchFamily="18" charset="0"/>
                <a:cs typeface="Aptos Serif" panose="02020604070405020304" pitchFamily="18" charset="0"/>
              </a:rPr>
              <a:t>Linee guida per gli approvvigionamenti</a:t>
            </a:r>
          </a:p>
        </p:txBody>
      </p:sp>
      <p:sp>
        <p:nvSpPr>
          <p:cNvPr id="3" name="Textplatzhalter 2"/>
          <p:cNvSpPr>
            <a:spLocks noGrp="1"/>
          </p:cNvSpPr>
          <p:nvPr>
            <p:ph type="body" idx="1"/>
          </p:nvPr>
        </p:nvSpPr>
        <p:spPr>
          <a:xfrm>
            <a:off x="594359" y="2281918"/>
            <a:ext cx="10766748" cy="3708517"/>
          </a:xfrm>
        </p:spPr>
        <p:txBody>
          <a:bodyPr/>
          <a:lstStyle/>
          <a:p>
            <a:r>
              <a:rPr lang="en-US" dirty="0">
                <a:latin typeface="Aptos" panose="020B0004020202020204" pitchFamily="34" charset="0"/>
              </a:rPr>
              <a:t>Inserimento di criteri di sostenibilità nei documenti di gara, espressamente consentiti e </a:t>
            </a:r>
            <a:r>
              <a:rPr lang="en-US" dirty="0" err="1">
                <a:latin typeface="Aptos" panose="020B0004020202020204" pitchFamily="34" charset="0"/>
              </a:rPr>
              <a:t>auspicabili</a:t>
            </a:r>
            <a:r>
              <a:rPr lang="en-US" dirty="0">
                <a:latin typeface="Aptos" panose="020B0004020202020204" pitchFamily="34" charset="0"/>
              </a:rPr>
              <a:t> ai </a:t>
            </a:r>
            <a:r>
              <a:rPr lang="en-US" dirty="0" err="1">
                <a:latin typeface="Aptos" panose="020B0004020202020204" pitchFamily="34" charset="0"/>
              </a:rPr>
              <a:t>sensi</a:t>
            </a:r>
            <a:r>
              <a:rPr lang="en-US" dirty="0">
                <a:latin typeface="Aptos" panose="020B0004020202020204" pitchFamily="34" charset="0"/>
              </a:rPr>
              <a:t> della normativa vigente.</a:t>
            </a:r>
          </a:p>
          <a:p>
            <a:r>
              <a:rPr lang="en-US" dirty="0">
                <a:latin typeface="Aptos" panose="020B0004020202020204" pitchFamily="34" charset="0"/>
              </a:rPr>
              <a:t>La sostenibilità come principio di </a:t>
            </a:r>
            <a:r>
              <a:rPr lang="en-US" dirty="0" err="1">
                <a:latin typeface="Aptos" panose="020B0004020202020204" pitchFamily="34" charset="0"/>
              </a:rPr>
              <a:t>riferimento</a:t>
            </a:r>
            <a:r>
              <a:rPr lang="en-US" dirty="0">
                <a:latin typeface="Aptos" panose="020B0004020202020204" pitchFamily="34" charset="0"/>
              </a:rPr>
              <a:t> per </a:t>
            </a:r>
            <a:r>
              <a:rPr lang="en-US" dirty="0" err="1">
                <a:latin typeface="Aptos" panose="020B0004020202020204" pitchFamily="34" charset="0"/>
              </a:rPr>
              <a:t>gli</a:t>
            </a:r>
            <a:r>
              <a:rPr lang="en-US" dirty="0">
                <a:latin typeface="Aptos" panose="020B0004020202020204" pitchFamily="34" charset="0"/>
              </a:rPr>
              <a:t> </a:t>
            </a:r>
            <a:r>
              <a:rPr lang="en-US" dirty="0" err="1">
                <a:latin typeface="Aptos" panose="020B0004020202020204" pitchFamily="34" charset="0"/>
              </a:rPr>
              <a:t>appalti</a:t>
            </a:r>
            <a:r>
              <a:rPr lang="en-US" dirty="0">
                <a:latin typeface="Aptos" panose="020B0004020202020204" pitchFamily="34" charset="0"/>
              </a:rPr>
              <a:t>, al pari della trasparenza, della non discriminazione e della proporzionalità (art. 18, paragrafo 2, della direttiva</a:t>
            </a:r>
            <a:r>
              <a:rPr lang="de-DE" dirty="0">
                <a:latin typeface="Aptos" panose="020B0004020202020204" pitchFamily="34" charset="0"/>
              </a:rPr>
              <a:t> 2014/24/UE</a:t>
            </a:r>
            <a:r>
              <a:rPr lang="en-US" dirty="0">
                <a:latin typeface="Aptos" panose="020B0004020202020204" pitchFamily="34" charset="0"/>
              </a:rPr>
              <a:t>).</a:t>
            </a:r>
          </a:p>
        </p:txBody>
      </p:sp>
    </p:spTree>
    <p:extLst>
      <p:ext uri="{BB962C8B-B14F-4D97-AF65-F5344CB8AC3E}">
        <p14:creationId xmlns:p14="http://schemas.microsoft.com/office/powerpoint/2010/main" val="36071869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22F42C-532A-7682-51EE-04CA964E61E3}"/>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ADAF10DF-7A9D-6DA6-38A2-CC9E2C4F6ABB}"/>
              </a:ext>
            </a:extLst>
          </p:cNvPr>
          <p:cNvSpPr>
            <a:spLocks noGrp="1"/>
          </p:cNvSpPr>
          <p:nvPr>
            <p:ph type="title"/>
          </p:nvPr>
        </p:nvSpPr>
        <p:spPr/>
        <p:txBody>
          <a:bodyPr/>
          <a:lstStyle/>
          <a:p>
            <a:r>
              <a:rPr lang="de-DE" dirty="0">
                <a:latin typeface="Aptos Serif" panose="02020604070405020304" pitchFamily="18" charset="0"/>
                <a:cs typeface="Aptos Serif" panose="02020604070405020304" pitchFamily="18" charset="0"/>
              </a:rPr>
              <a:t>Diritto </a:t>
            </a:r>
            <a:r>
              <a:rPr lang="de-DE" dirty="0" err="1">
                <a:latin typeface="Aptos Serif" panose="02020604070405020304" pitchFamily="18" charset="0"/>
                <a:cs typeface="Aptos Serif" panose="02020604070405020304" pitchFamily="18" charset="0"/>
              </a:rPr>
              <a:t>alla definizione della prestazione</a:t>
            </a:r>
            <a:endParaRPr lang="de-DE" dirty="0">
              <a:latin typeface="Aptos Serif" panose="02020604070405020304" pitchFamily="18" charset="0"/>
              <a:cs typeface="Aptos Serif" panose="02020604070405020304" pitchFamily="18" charset="0"/>
            </a:endParaRPr>
          </a:p>
        </p:txBody>
      </p:sp>
      <p:sp>
        <p:nvSpPr>
          <p:cNvPr id="3" name="Textplatzhalter 2">
            <a:extLst>
              <a:ext uri="{FF2B5EF4-FFF2-40B4-BE49-F238E27FC236}">
                <a16:creationId xmlns:a16="http://schemas.microsoft.com/office/drawing/2014/main" id="{A17BD79D-A6DF-AE1D-B6DD-1EAEDFF1AE92}"/>
              </a:ext>
            </a:extLst>
          </p:cNvPr>
          <p:cNvSpPr>
            <a:spLocks noGrp="1"/>
          </p:cNvSpPr>
          <p:nvPr>
            <p:ph type="body" idx="1"/>
          </p:nvPr>
        </p:nvSpPr>
        <p:spPr>
          <a:xfrm>
            <a:off x="594360" y="2281918"/>
            <a:ext cx="6249612" cy="3708517"/>
          </a:xfrm>
        </p:spPr>
        <p:txBody>
          <a:bodyPr/>
          <a:lstStyle/>
          <a:p>
            <a:r>
              <a:rPr lang="en-US" dirty="0">
                <a:latin typeface="Aptos" panose="020B0004020202020204" pitchFamily="34" charset="0"/>
              </a:rPr>
              <a:t>Il diritto degli appalti pubblici non determina cosa viene acquistato, ma solo come </a:t>
            </a:r>
            <a:r>
              <a:rPr lang="en-US" dirty="0" err="1">
                <a:latin typeface="Aptos" panose="020B0004020202020204" pitchFamily="34" charset="0"/>
              </a:rPr>
              <a:t>viene acquistato</a:t>
            </a:r>
            <a:r>
              <a:rPr lang="en-US" dirty="0">
                <a:latin typeface="Aptos" panose="020B0004020202020204" pitchFamily="34" charset="0"/>
              </a:rPr>
              <a:t>.</a:t>
            </a:r>
          </a:p>
          <a:p>
            <a:r>
              <a:rPr lang="en-US" dirty="0">
                <a:latin typeface="Aptos" panose="020B0004020202020204" pitchFamily="34" charset="0"/>
              </a:rPr>
              <a:t>I criteri ecosociali possono </a:t>
            </a:r>
            <a:r>
              <a:rPr lang="en-US" dirty="0" err="1">
                <a:latin typeface="Aptos" panose="020B0004020202020204" pitchFamily="34" charset="0"/>
              </a:rPr>
              <a:t>essere presi in considerazione</a:t>
            </a:r>
            <a:r>
              <a:rPr lang="en-US" dirty="0">
                <a:latin typeface="Aptos" panose="020B0004020202020204" pitchFamily="34" charset="0"/>
              </a:rPr>
              <a:t> in tutte le fasi della procedura di appalto.</a:t>
            </a:r>
            <a:endParaRPr lang="de-DE" dirty="0">
              <a:latin typeface="Aptos" panose="020B0004020202020204" pitchFamily="34" charset="0"/>
            </a:endParaRPr>
          </a:p>
        </p:txBody>
      </p:sp>
      <p:sp>
        <p:nvSpPr>
          <p:cNvPr id="4" name="Form 3">
            <a:extLst>
              <a:ext uri="{FF2B5EF4-FFF2-40B4-BE49-F238E27FC236}">
                <a16:creationId xmlns:a16="http://schemas.microsoft.com/office/drawing/2014/main" id="{F42CBDF9-F8BD-9977-DAA3-7CC064AC3596}"/>
              </a:ext>
            </a:extLst>
          </p:cNvPr>
          <p:cNvSpPr/>
          <p:nvPr/>
        </p:nvSpPr>
        <p:spPr>
          <a:xfrm rot="4396374">
            <a:off x="8318469" y="3098917"/>
            <a:ext cx="2972935" cy="1888557"/>
          </a:xfrm>
          <a:prstGeom prst="swooshArrow">
            <a:avLst>
              <a:gd name="adj1" fmla="val 16310"/>
              <a:gd name="adj2" fmla="val 31370"/>
            </a:avLst>
          </a:prstGeom>
          <a:solidFill>
            <a:srgbClr val="92D050">
              <a:alpha val="90000"/>
            </a:srgbClr>
          </a:solidFill>
        </p:spPr>
        <p:style>
          <a:lnRef idx="2">
            <a:schemeClr val="lt1">
              <a:hueOff val="0"/>
              <a:satOff val="0"/>
              <a:lumOff val="0"/>
              <a:alphaOff val="0"/>
            </a:schemeClr>
          </a:lnRef>
          <a:fillRef idx="1">
            <a:scrgbClr r="0" g="0" b="0"/>
          </a:fillRef>
          <a:effectRef idx="0">
            <a:schemeClr val="accent3">
              <a:alpha val="90000"/>
              <a:hueOff val="0"/>
              <a:satOff val="0"/>
              <a:lumOff val="0"/>
              <a:alphaOff val="0"/>
            </a:schemeClr>
          </a:effectRef>
          <a:fontRef idx="minor">
            <a:schemeClr val="lt1"/>
          </a:fontRef>
        </p:style>
        <p:txBody>
          <a:bodyPr/>
          <a:lstStyle/>
          <a:p>
            <a:endParaRPr lang="de-DE"/>
          </a:p>
        </p:txBody>
      </p:sp>
      <p:sp>
        <p:nvSpPr>
          <p:cNvPr id="5" name="Textfeld 4">
            <a:extLst>
              <a:ext uri="{FF2B5EF4-FFF2-40B4-BE49-F238E27FC236}">
                <a16:creationId xmlns:a16="http://schemas.microsoft.com/office/drawing/2014/main" id="{615613F2-961F-6BD4-C106-A5F3164FC816}"/>
              </a:ext>
            </a:extLst>
          </p:cNvPr>
          <p:cNvSpPr txBox="1"/>
          <p:nvPr/>
        </p:nvSpPr>
        <p:spPr>
          <a:xfrm>
            <a:off x="7319570" y="2360238"/>
            <a:ext cx="3708858" cy="307777"/>
          </a:xfrm>
          <a:prstGeom prst="rect">
            <a:avLst/>
          </a:prstGeom>
          <a:noFill/>
        </p:spPr>
        <p:txBody>
          <a:bodyPr wrap="square" rtlCol="0">
            <a:spAutoFit/>
          </a:bodyPr>
          <a:lstStyle/>
          <a:p>
            <a:r>
              <a:rPr lang="de-DE" dirty="0">
                <a:latin typeface="Aptos" panose="020B0004020202020204" pitchFamily="34" charset="0"/>
              </a:rPr>
              <a:t>Definizione dell'oggetto dell'appalto</a:t>
            </a:r>
          </a:p>
        </p:txBody>
      </p:sp>
      <p:sp>
        <p:nvSpPr>
          <p:cNvPr id="6" name="Textfeld 5">
            <a:extLst>
              <a:ext uri="{FF2B5EF4-FFF2-40B4-BE49-F238E27FC236}">
                <a16:creationId xmlns:a16="http://schemas.microsoft.com/office/drawing/2014/main" id="{6859DA6A-6592-B56F-3A48-5234773280E6}"/>
              </a:ext>
            </a:extLst>
          </p:cNvPr>
          <p:cNvSpPr txBox="1"/>
          <p:nvPr/>
        </p:nvSpPr>
        <p:spPr>
          <a:xfrm>
            <a:off x="9578329" y="2951215"/>
            <a:ext cx="2234530" cy="307777"/>
          </a:xfrm>
          <a:prstGeom prst="rect">
            <a:avLst/>
          </a:prstGeom>
          <a:noFill/>
        </p:spPr>
        <p:txBody>
          <a:bodyPr wrap="square" rtlCol="0">
            <a:spAutoFit/>
          </a:bodyPr>
          <a:lstStyle/>
          <a:p>
            <a:r>
              <a:rPr lang="de-DE" dirty="0" err="1">
                <a:latin typeface="Aptos" panose="020B0004020202020204" pitchFamily="34" charset="0"/>
              </a:rPr>
              <a:t>Specifiche</a:t>
            </a:r>
            <a:r>
              <a:rPr lang="de-DE" dirty="0">
                <a:latin typeface="Aptos" panose="020B0004020202020204" pitchFamily="34" charset="0"/>
              </a:rPr>
              <a:t> tecniche</a:t>
            </a:r>
          </a:p>
        </p:txBody>
      </p:sp>
      <p:sp>
        <p:nvSpPr>
          <p:cNvPr id="7" name="Textfeld 6">
            <a:extLst>
              <a:ext uri="{FF2B5EF4-FFF2-40B4-BE49-F238E27FC236}">
                <a16:creationId xmlns:a16="http://schemas.microsoft.com/office/drawing/2014/main" id="{7F0BC499-F126-F4EF-4E97-5DE082AD013D}"/>
              </a:ext>
            </a:extLst>
          </p:cNvPr>
          <p:cNvSpPr txBox="1"/>
          <p:nvPr/>
        </p:nvSpPr>
        <p:spPr>
          <a:xfrm>
            <a:off x="7658380" y="3673863"/>
            <a:ext cx="2664296" cy="307777"/>
          </a:xfrm>
          <a:prstGeom prst="rect">
            <a:avLst/>
          </a:prstGeom>
          <a:noFill/>
        </p:spPr>
        <p:txBody>
          <a:bodyPr wrap="square" rtlCol="0">
            <a:spAutoFit/>
          </a:bodyPr>
          <a:lstStyle/>
          <a:p>
            <a:r>
              <a:rPr lang="de-DE" dirty="0" err="1">
                <a:latin typeface="Aptos" panose="020B0004020202020204" pitchFamily="34" charset="0"/>
              </a:rPr>
              <a:t>Selezione </a:t>
            </a:r>
            <a:r>
              <a:rPr lang="de-DE" dirty="0">
                <a:latin typeface="Aptos" panose="020B0004020202020204" pitchFamily="34" charset="0"/>
              </a:rPr>
              <a:t>degli </a:t>
            </a:r>
            <a:r>
              <a:rPr lang="de-DE" dirty="0" err="1">
                <a:latin typeface="Aptos" panose="020B0004020202020204" pitchFamily="34" charset="0"/>
              </a:rPr>
              <a:t>offerenti</a:t>
            </a:r>
            <a:endParaRPr lang="de-DE" dirty="0">
              <a:latin typeface="Aptos" panose="020B0004020202020204" pitchFamily="34" charset="0"/>
            </a:endParaRPr>
          </a:p>
        </p:txBody>
      </p:sp>
      <p:sp>
        <p:nvSpPr>
          <p:cNvPr id="8" name="Textfeld 7">
            <a:extLst>
              <a:ext uri="{FF2B5EF4-FFF2-40B4-BE49-F238E27FC236}">
                <a16:creationId xmlns:a16="http://schemas.microsoft.com/office/drawing/2014/main" id="{6B1DC3CF-6D5B-E852-6870-A0D7E9EF8D26}"/>
              </a:ext>
            </a:extLst>
          </p:cNvPr>
          <p:cNvSpPr txBox="1"/>
          <p:nvPr/>
        </p:nvSpPr>
        <p:spPr>
          <a:xfrm>
            <a:off x="7382106" y="4783146"/>
            <a:ext cx="3708858" cy="307777"/>
          </a:xfrm>
          <a:prstGeom prst="rect">
            <a:avLst/>
          </a:prstGeom>
          <a:noFill/>
        </p:spPr>
        <p:txBody>
          <a:bodyPr wrap="square" rtlCol="0">
            <a:spAutoFit/>
          </a:bodyPr>
          <a:lstStyle/>
          <a:p>
            <a:r>
              <a:rPr lang="de-DE" dirty="0" err="1">
                <a:latin typeface="Aptos" panose="020B0004020202020204" pitchFamily="34" charset="0"/>
              </a:rPr>
              <a:t>Condizioni contrattuali</a:t>
            </a:r>
            <a:endParaRPr lang="de-DE" dirty="0">
              <a:latin typeface="Aptos" panose="020B0004020202020204" pitchFamily="34" charset="0"/>
            </a:endParaRPr>
          </a:p>
        </p:txBody>
      </p:sp>
      <p:sp>
        <p:nvSpPr>
          <p:cNvPr id="9" name="Textfeld 8">
            <a:extLst>
              <a:ext uri="{FF2B5EF4-FFF2-40B4-BE49-F238E27FC236}">
                <a16:creationId xmlns:a16="http://schemas.microsoft.com/office/drawing/2014/main" id="{5B0C33DA-0986-467A-7AC2-3DEA4466C3D9}"/>
              </a:ext>
            </a:extLst>
          </p:cNvPr>
          <p:cNvSpPr txBox="1"/>
          <p:nvPr/>
        </p:nvSpPr>
        <p:spPr>
          <a:xfrm>
            <a:off x="10443520" y="3759459"/>
            <a:ext cx="1507972" cy="523220"/>
          </a:xfrm>
          <a:prstGeom prst="rect">
            <a:avLst/>
          </a:prstGeom>
          <a:noFill/>
        </p:spPr>
        <p:txBody>
          <a:bodyPr wrap="square" rtlCol="0">
            <a:spAutoFit/>
          </a:bodyPr>
          <a:lstStyle/>
          <a:p>
            <a:r>
              <a:rPr lang="de-DE" dirty="0">
                <a:latin typeface="Aptos" panose="020B0004020202020204" pitchFamily="34" charset="0"/>
              </a:rPr>
              <a:t>Criteri di aggiudicazione</a:t>
            </a:r>
          </a:p>
        </p:txBody>
      </p:sp>
    </p:spTree>
    <p:extLst>
      <p:ext uri="{BB962C8B-B14F-4D97-AF65-F5344CB8AC3E}">
        <p14:creationId xmlns:p14="http://schemas.microsoft.com/office/powerpoint/2010/main" val="24794975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F36319-C5E0-F206-23F2-04FC3AD10BB6}"/>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A7451455-BA7E-F2E8-4F70-4770AD60C53D}"/>
              </a:ext>
            </a:extLst>
          </p:cNvPr>
          <p:cNvSpPr>
            <a:spLocks noGrp="1"/>
          </p:cNvSpPr>
          <p:nvPr>
            <p:ph type="title"/>
          </p:nvPr>
        </p:nvSpPr>
        <p:spPr/>
        <p:txBody>
          <a:bodyPr/>
          <a:lstStyle/>
          <a:p>
            <a:r>
              <a:rPr lang="de-DE" dirty="0" err="1">
                <a:latin typeface="Aptos Serif" panose="02020604070405020304" pitchFamily="18" charset="0"/>
                <a:cs typeface="Aptos Serif" panose="02020604070405020304" pitchFamily="18" charset="0"/>
              </a:rPr>
              <a:t>Condizioni</a:t>
            </a:r>
            <a:endParaRPr lang="de-DE" dirty="0">
              <a:latin typeface="Aptos Serif" panose="02020604070405020304" pitchFamily="18" charset="0"/>
              <a:cs typeface="Aptos Serif" panose="02020604070405020304" pitchFamily="18" charset="0"/>
            </a:endParaRPr>
          </a:p>
        </p:txBody>
      </p:sp>
      <p:sp>
        <p:nvSpPr>
          <p:cNvPr id="3" name="Textplatzhalter 2">
            <a:extLst>
              <a:ext uri="{FF2B5EF4-FFF2-40B4-BE49-F238E27FC236}">
                <a16:creationId xmlns:a16="http://schemas.microsoft.com/office/drawing/2014/main" id="{2CFF19F7-4996-0536-BAFC-D6CB05348618}"/>
              </a:ext>
            </a:extLst>
          </p:cNvPr>
          <p:cNvSpPr>
            <a:spLocks noGrp="1"/>
          </p:cNvSpPr>
          <p:nvPr>
            <p:ph type="body" idx="1"/>
          </p:nvPr>
        </p:nvSpPr>
        <p:spPr>
          <a:xfrm>
            <a:off x="594359" y="2281918"/>
            <a:ext cx="10541279" cy="3708517"/>
          </a:xfrm>
        </p:spPr>
        <p:txBody>
          <a:bodyPr>
            <a:normAutofit lnSpcReduction="10000"/>
          </a:bodyPr>
          <a:lstStyle/>
          <a:p>
            <a:pPr>
              <a:lnSpc>
                <a:spcPct val="110000"/>
              </a:lnSpc>
            </a:pPr>
            <a:r>
              <a:rPr lang="en-US" dirty="0">
                <a:latin typeface="Aptos" panose="020B0004020202020204" pitchFamily="34" charset="0"/>
              </a:rPr>
              <a:t>I criteri sono correlati all'oggetto dell</a:t>
            </a:r>
            <a:r>
              <a:rPr lang="en-US" dirty="0" err="1">
                <a:latin typeface="Aptos" panose="020B0004020202020204" pitchFamily="34" charset="0"/>
              </a:rPr>
              <a:t>'appalto</a:t>
            </a:r>
            <a:r>
              <a:rPr lang="en-US" dirty="0">
                <a:latin typeface="Aptos" panose="020B0004020202020204" pitchFamily="34" charset="0"/>
              </a:rPr>
              <a:t>.</a:t>
            </a:r>
          </a:p>
          <a:p>
            <a:pPr>
              <a:lnSpc>
                <a:spcPct val="110000"/>
              </a:lnSpc>
            </a:pPr>
            <a:r>
              <a:rPr lang="en-US" dirty="0">
                <a:latin typeface="Aptos" panose="020B0004020202020204" pitchFamily="34" charset="0"/>
              </a:rPr>
              <a:t>I criteri non sono discriminatori (nessuna restrizione</a:t>
            </a:r>
            <a:r>
              <a:rPr lang="en-US" dirty="0" err="1">
                <a:latin typeface="Aptos" panose="020B0004020202020204" pitchFamily="34" charset="0"/>
              </a:rPr>
              <a:t> inammissibile </a:t>
            </a:r>
            <a:r>
              <a:rPr lang="en-US" dirty="0">
                <a:latin typeface="Aptos" panose="020B0004020202020204" pitchFamily="34" charset="0"/>
              </a:rPr>
              <a:t>del gruppo di offerenti, ad esempio attraverso limitazioni regionali).</a:t>
            </a:r>
          </a:p>
          <a:p>
            <a:pPr>
              <a:lnSpc>
                <a:spcPct val="110000"/>
              </a:lnSpc>
            </a:pPr>
            <a:r>
              <a:rPr lang="en-US" dirty="0">
                <a:latin typeface="Aptos" panose="020B0004020202020204" pitchFamily="34" charset="0"/>
              </a:rPr>
              <a:t>I criteri sono </a:t>
            </a:r>
            <a:r>
              <a:rPr lang="en-US" dirty="0" err="1">
                <a:latin typeface="Aptos" panose="020B0004020202020204" pitchFamily="34" charset="0"/>
              </a:rPr>
              <a:t>espressamente indicati </a:t>
            </a:r>
            <a:r>
              <a:rPr lang="en-US" dirty="0">
                <a:latin typeface="Aptos" panose="020B0004020202020204" pitchFamily="34" charset="0"/>
              </a:rPr>
              <a:t>nel capitolato d'appalto.</a:t>
            </a:r>
          </a:p>
          <a:p>
            <a:pPr>
              <a:lnSpc>
                <a:spcPct val="110000"/>
              </a:lnSpc>
            </a:pPr>
            <a:r>
              <a:rPr lang="en-US" dirty="0">
                <a:latin typeface="Aptos" panose="020B0004020202020204" pitchFamily="34" charset="0"/>
              </a:rPr>
              <a:t>I criteri non lasciano all'amministrazione aggiudicatrice </a:t>
            </a:r>
            <a:r>
              <a:rPr lang="en-US" dirty="0" err="1">
                <a:latin typeface="Aptos" panose="020B0004020202020204" pitchFamily="34" charset="0"/>
              </a:rPr>
              <a:t>una libertà di scelta illimitata</a:t>
            </a:r>
            <a:r>
              <a:rPr lang="en-US" dirty="0">
                <a:latin typeface="Aptos" panose="020B0004020202020204" pitchFamily="34" charset="0"/>
              </a:rPr>
              <a:t>.</a:t>
            </a:r>
            <a:endParaRPr lang="de-DE" dirty="0">
              <a:latin typeface="Aptos" panose="020B0004020202020204" pitchFamily="34" charset="0"/>
            </a:endParaRPr>
          </a:p>
        </p:txBody>
      </p:sp>
    </p:spTree>
    <p:extLst>
      <p:ext uri="{BB962C8B-B14F-4D97-AF65-F5344CB8AC3E}">
        <p14:creationId xmlns:p14="http://schemas.microsoft.com/office/powerpoint/2010/main" val="672229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75309" y="278129"/>
            <a:ext cx="6399922" cy="2354026"/>
          </a:xfrm>
        </p:spPr>
        <p:txBody>
          <a:bodyPr/>
          <a:lstStyle/>
          <a:p>
            <a:r>
              <a:rPr lang="de-DE" sz="4000" dirty="0">
                <a:latin typeface="Aptos Serif" panose="02020604070405020304" pitchFamily="18" charset="0"/>
                <a:cs typeface="Aptos Serif" panose="02020604070405020304" pitchFamily="18" charset="0"/>
              </a:rPr>
              <a:t>2. </a:t>
            </a:r>
            <a:r>
              <a:rPr lang="en-US" sz="4000" dirty="0">
                <a:latin typeface="Aptos Serif" panose="02020604070405020304" pitchFamily="18" charset="0"/>
                <a:cs typeface="Aptos Serif" panose="02020604070405020304" pitchFamily="18" charset="0"/>
              </a:rPr>
              <a:t>Importanti strumenti giuridici dell'UE in materia di </a:t>
            </a:r>
            <a:r>
              <a:rPr lang="en-US" sz="4000" dirty="0" err="1">
                <a:latin typeface="Aptos Serif" panose="02020604070405020304" pitchFamily="18" charset="0"/>
                <a:cs typeface="Aptos Serif" panose="02020604070405020304" pitchFamily="18" charset="0"/>
              </a:rPr>
              <a:t>appalti</a:t>
            </a:r>
            <a:r>
              <a:rPr lang="en-US" sz="4000" dirty="0">
                <a:latin typeface="Aptos Serif" panose="02020604070405020304" pitchFamily="18" charset="0"/>
                <a:cs typeface="Aptos Serif" panose="02020604070405020304" pitchFamily="18" charset="0"/>
              </a:rPr>
              <a:t> </a:t>
            </a:r>
            <a:r>
              <a:rPr lang="en-US" sz="4000" dirty="0" err="1">
                <a:latin typeface="Aptos Serif" panose="02020604070405020304" pitchFamily="18" charset="0"/>
                <a:cs typeface="Aptos Serif" panose="02020604070405020304" pitchFamily="18" charset="0"/>
              </a:rPr>
              <a:t>pubblici</a:t>
            </a:r>
            <a:endParaRPr lang="de-DE" dirty="0">
              <a:latin typeface="Aptos Serif" panose="02020604070405020304" pitchFamily="18" charset="0"/>
              <a:cs typeface="Aptos Serif" panose="02020604070405020304" pitchFamily="18" charset="0"/>
            </a:endParaRPr>
          </a:p>
        </p:txBody>
      </p:sp>
      <p:sp>
        <p:nvSpPr>
          <p:cNvPr id="3" name="Textplatzhalter 2"/>
          <p:cNvSpPr>
            <a:spLocks noGrp="1"/>
          </p:cNvSpPr>
          <p:nvPr>
            <p:ph type="body" idx="1"/>
          </p:nvPr>
        </p:nvSpPr>
        <p:spPr/>
        <p:txBody>
          <a:bodyPr/>
          <a:lstStyle/>
          <a:p>
            <a:endParaRPr lang="de-DE" dirty="0"/>
          </a:p>
        </p:txBody>
      </p:sp>
      <p:sp>
        <p:nvSpPr>
          <p:cNvPr id="4" name="Bildplatzhalter 3"/>
          <p:cNvSpPr>
            <a:spLocks noGrp="1"/>
          </p:cNvSpPr>
          <p:nvPr>
            <p:ph type="pic" idx="2"/>
          </p:nvPr>
        </p:nvSpPr>
        <p:spPr/>
        <p:txBody>
          <a:bodyPr/>
          <a:lstStyle/>
          <a:p>
            <a:endParaRPr lang="de-DE"/>
          </a:p>
        </p:txBody>
      </p:sp>
    </p:spTree>
    <p:extLst>
      <p:ext uri="{BB962C8B-B14F-4D97-AF65-F5344CB8AC3E}">
        <p14:creationId xmlns:p14="http://schemas.microsoft.com/office/powerpoint/2010/main" val="42703659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C7A24B6-E0B7-1E71-3820-704F10BFA728}"/>
              </a:ext>
            </a:extLst>
          </p:cNvPr>
          <p:cNvSpPr>
            <a:spLocks noGrp="1"/>
          </p:cNvSpPr>
          <p:nvPr>
            <p:ph type="title"/>
          </p:nvPr>
        </p:nvSpPr>
        <p:spPr/>
        <p:txBody>
          <a:bodyPr/>
          <a:lstStyle/>
          <a:p>
            <a:r>
              <a:rPr lang="de-DE" dirty="0">
                <a:latin typeface="Aptos Serif" panose="02020604070405020304" pitchFamily="18" charset="0"/>
                <a:cs typeface="Aptos Serif" panose="02020604070405020304" pitchFamily="18" charset="0"/>
              </a:rPr>
              <a:t>Strumenti giuridici pertinenti</a:t>
            </a:r>
          </a:p>
        </p:txBody>
      </p:sp>
      <p:sp>
        <p:nvSpPr>
          <p:cNvPr id="3" name="Textplatzhalter 2">
            <a:extLst>
              <a:ext uri="{FF2B5EF4-FFF2-40B4-BE49-F238E27FC236}">
                <a16:creationId xmlns:a16="http://schemas.microsoft.com/office/drawing/2014/main" id="{622CBF52-C1FE-FD7B-2AA7-7E94813D9B82}"/>
              </a:ext>
            </a:extLst>
          </p:cNvPr>
          <p:cNvSpPr>
            <a:spLocks noGrp="1"/>
          </p:cNvSpPr>
          <p:nvPr>
            <p:ph type="body" idx="1"/>
          </p:nvPr>
        </p:nvSpPr>
        <p:spPr/>
        <p:txBody>
          <a:bodyPr/>
          <a:lstStyle/>
          <a:p>
            <a:r>
              <a:rPr lang="en-IE" sz="2000" dirty="0">
                <a:latin typeface="Aptos" panose="020B0004020202020204" pitchFamily="34" charset="0"/>
              </a:rPr>
              <a:t>Trattato sul funzionamento dell'Unione europea (TFUE)</a:t>
            </a:r>
          </a:p>
          <a:p>
            <a:r>
              <a:rPr lang="en-IE" sz="2000" dirty="0">
                <a:latin typeface="Aptos" panose="020B0004020202020204" pitchFamily="34" charset="0"/>
              </a:rPr>
              <a:t>Direttive UE sugli appalti pubblici: 2014/23/UE, 2014/24/UE e 2014/25/UE</a:t>
            </a:r>
          </a:p>
          <a:p>
            <a:r>
              <a:rPr lang="en-IE" dirty="0">
                <a:latin typeface="Aptos" panose="020B0004020202020204" pitchFamily="34" charset="0"/>
              </a:rPr>
              <a:t>Normativa settoriale dell'UE, ad esempio la direttiva sui veicoli puliti, la direttiva sull'efficienza energetica e il nuovo regolamento sulle batterie.</a:t>
            </a:r>
          </a:p>
          <a:p>
            <a:endParaRPr lang="de-DE" dirty="0">
              <a:latin typeface="Aptos" panose="020B0004020202020204" pitchFamily="34" charset="0"/>
            </a:endParaRPr>
          </a:p>
        </p:txBody>
      </p:sp>
      <p:sp>
        <p:nvSpPr>
          <p:cNvPr id="4" name="Textplatzhalter 3">
            <a:extLst>
              <a:ext uri="{FF2B5EF4-FFF2-40B4-BE49-F238E27FC236}">
                <a16:creationId xmlns:a16="http://schemas.microsoft.com/office/drawing/2014/main" id="{91BAFFE6-6C99-EF91-60F9-1E441865E1A0}"/>
              </a:ext>
            </a:extLst>
          </p:cNvPr>
          <p:cNvSpPr>
            <a:spLocks noGrp="1"/>
          </p:cNvSpPr>
          <p:nvPr>
            <p:ph type="body" idx="2"/>
          </p:nvPr>
        </p:nvSpPr>
        <p:spPr/>
        <p:txBody>
          <a:bodyPr/>
          <a:lstStyle/>
          <a:p>
            <a:r>
              <a:rPr lang="en-IE" sz="2000" dirty="0">
                <a:latin typeface="Aptos" panose="020B0004020202020204" pitchFamily="34" charset="0"/>
              </a:rPr>
              <a:t>Disposizioni nazionali di attuazione</a:t>
            </a:r>
          </a:p>
          <a:p>
            <a:r>
              <a:rPr lang="en-IE" sz="2000" dirty="0">
                <a:latin typeface="Aptos" panose="020B0004020202020204" pitchFamily="34" charset="0"/>
              </a:rPr>
              <a:t>Giurisprudenza della Corte di giustizia dell'Unione europea + tribunali nazionali</a:t>
            </a:r>
          </a:p>
          <a:p>
            <a:r>
              <a:rPr lang="en-IE" sz="2000" dirty="0" err="1">
                <a:latin typeface="Aptos" panose="020B0004020202020204" pitchFamily="34" charset="0"/>
              </a:rPr>
              <a:t>Accordo</a:t>
            </a:r>
            <a:r>
              <a:rPr lang="en-IE" sz="2000" dirty="0">
                <a:latin typeface="Aptos" panose="020B0004020202020204" pitchFamily="34" charset="0"/>
              </a:rPr>
              <a:t> </a:t>
            </a:r>
            <a:r>
              <a:rPr lang="en-IE" dirty="0">
                <a:latin typeface="Aptos" panose="020B0004020202020204" pitchFamily="34" charset="0"/>
              </a:rPr>
              <a:t>WTO </a:t>
            </a:r>
            <a:r>
              <a:rPr lang="en-IE" sz="2000" dirty="0">
                <a:latin typeface="Aptos" panose="020B0004020202020204" pitchFamily="34" charset="0"/>
              </a:rPr>
              <a:t>sugli appalti pubblici</a:t>
            </a:r>
          </a:p>
          <a:p>
            <a:endParaRPr lang="de-DE" dirty="0">
              <a:latin typeface="Aptos" panose="020B0004020202020204" pitchFamily="34" charset="0"/>
            </a:endParaRPr>
          </a:p>
        </p:txBody>
      </p:sp>
    </p:spTree>
    <p:extLst>
      <p:ext uri="{BB962C8B-B14F-4D97-AF65-F5344CB8AC3E}">
        <p14:creationId xmlns:p14="http://schemas.microsoft.com/office/powerpoint/2010/main" val="23573202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EF03888-B980-3AA0-7CBA-266F81908E14}"/>
              </a:ext>
            </a:extLst>
          </p:cNvPr>
          <p:cNvSpPr>
            <a:spLocks noGrp="1"/>
          </p:cNvSpPr>
          <p:nvPr>
            <p:ph type="title"/>
          </p:nvPr>
        </p:nvSpPr>
        <p:spPr/>
        <p:txBody>
          <a:bodyPr/>
          <a:lstStyle/>
          <a:p>
            <a:r>
              <a:rPr lang="de-DE" dirty="0" err="1">
                <a:latin typeface="Aptos Serif" panose="02020604070405020304" pitchFamily="18" charset="0"/>
                <a:cs typeface="Aptos Serif" panose="02020604070405020304" pitchFamily="18" charset="0"/>
              </a:rPr>
              <a:t>Principi </a:t>
            </a:r>
            <a:r>
              <a:rPr lang="de-DE" dirty="0">
                <a:latin typeface="Aptos Serif" panose="02020604070405020304" pitchFamily="18" charset="0"/>
                <a:cs typeface="Aptos Serif" panose="02020604070405020304" pitchFamily="18" charset="0"/>
              </a:rPr>
              <a:t>del trattato UE (I)</a:t>
            </a:r>
          </a:p>
        </p:txBody>
      </p:sp>
      <p:sp>
        <p:nvSpPr>
          <p:cNvPr id="3" name="Textplatzhalter 2">
            <a:extLst>
              <a:ext uri="{FF2B5EF4-FFF2-40B4-BE49-F238E27FC236}">
                <a16:creationId xmlns:a16="http://schemas.microsoft.com/office/drawing/2014/main" id="{AEFD6B50-191B-71C7-A364-B01BA747105D}"/>
              </a:ext>
            </a:extLst>
          </p:cNvPr>
          <p:cNvSpPr>
            <a:spLocks noGrp="1"/>
          </p:cNvSpPr>
          <p:nvPr>
            <p:ph type="body" idx="1"/>
          </p:nvPr>
        </p:nvSpPr>
        <p:spPr/>
        <p:txBody>
          <a:bodyPr/>
          <a:lstStyle/>
          <a:p>
            <a:r>
              <a:rPr lang="de-DE" b="1" dirty="0" err="1">
                <a:latin typeface="Aptos" panose="020B0004020202020204" pitchFamily="34" charset="0"/>
              </a:rPr>
              <a:t>Parità di trattamento</a:t>
            </a:r>
            <a:endParaRPr lang="de-DE" b="1" dirty="0">
              <a:latin typeface="Aptos" panose="020B0004020202020204" pitchFamily="34" charset="0"/>
            </a:endParaRPr>
          </a:p>
          <a:p>
            <a:r>
              <a:rPr lang="en-IE" sz="2000" dirty="0">
                <a:latin typeface="Aptos" panose="020B0004020202020204" pitchFamily="34" charset="0"/>
              </a:rPr>
              <a:t>Comprende il divieto di discriminazione basata sulla </a:t>
            </a:r>
            <a:r>
              <a:rPr lang="en-IE" sz="2000" dirty="0" err="1">
                <a:latin typeface="Aptos" panose="020B0004020202020204" pitchFamily="34" charset="0"/>
              </a:rPr>
              <a:t>nazionalità</a:t>
            </a:r>
            <a:r>
              <a:rPr lang="en-IE" sz="2000" dirty="0">
                <a:latin typeface="Aptos" panose="020B0004020202020204" pitchFamily="34" charset="0"/>
              </a:rPr>
              <a:t>.</a:t>
            </a:r>
          </a:p>
          <a:p>
            <a:r>
              <a:rPr lang="en-IE" sz="2000" dirty="0">
                <a:latin typeface="Aptos" panose="020B0004020202020204" pitchFamily="34" charset="0"/>
              </a:rPr>
              <a:t>Si applica a tutti gli appalti che rientrano nell'ambito di applicazione delle direttive o </a:t>
            </a:r>
            <a:r>
              <a:rPr lang="en-IE" sz="2000" dirty="0" err="1">
                <a:latin typeface="Aptos" panose="020B0004020202020204" pitchFamily="34" charset="0"/>
              </a:rPr>
              <a:t>che presentano</a:t>
            </a:r>
            <a:r>
              <a:rPr lang="en-IE" sz="2000" dirty="0">
                <a:latin typeface="Aptos" panose="020B0004020202020204" pitchFamily="34" charset="0"/>
              </a:rPr>
              <a:t> un interesse transfrontaliero.</a:t>
            </a:r>
          </a:p>
          <a:p>
            <a:endParaRPr lang="de-DE" dirty="0">
              <a:latin typeface="Aptos" panose="020B0004020202020204" pitchFamily="34" charset="0"/>
            </a:endParaRPr>
          </a:p>
        </p:txBody>
      </p:sp>
      <p:sp>
        <p:nvSpPr>
          <p:cNvPr id="4" name="Textplatzhalter 3">
            <a:extLst>
              <a:ext uri="{FF2B5EF4-FFF2-40B4-BE49-F238E27FC236}">
                <a16:creationId xmlns:a16="http://schemas.microsoft.com/office/drawing/2014/main" id="{1F447948-0F33-067E-E46E-BC59628FF892}"/>
              </a:ext>
            </a:extLst>
          </p:cNvPr>
          <p:cNvSpPr>
            <a:spLocks noGrp="1"/>
          </p:cNvSpPr>
          <p:nvPr>
            <p:ph type="body" idx="2"/>
          </p:nvPr>
        </p:nvSpPr>
        <p:spPr>
          <a:xfrm>
            <a:off x="6675863" y="2676525"/>
            <a:ext cx="4891297" cy="3597470"/>
          </a:xfrm>
        </p:spPr>
        <p:txBody>
          <a:bodyPr>
            <a:normAutofit fontScale="85000" lnSpcReduction="20000"/>
          </a:bodyPr>
          <a:lstStyle/>
          <a:p>
            <a:pPr indent="-228600">
              <a:lnSpc>
                <a:spcPct val="110000"/>
              </a:lnSpc>
              <a:buNone/>
            </a:pPr>
            <a:r>
              <a:rPr lang="de-DE" sz="2400" b="1" dirty="0">
                <a:latin typeface="Aptos" panose="020B0004020202020204" pitchFamily="34" charset="0"/>
              </a:rPr>
              <a:t>Trasparenza</a:t>
            </a:r>
          </a:p>
          <a:p>
            <a:pPr marL="101600" indent="0">
              <a:buNone/>
            </a:pPr>
            <a:r>
              <a:rPr lang="en-IE" sz="2200" dirty="0">
                <a:latin typeface="Aptos" panose="020B0004020202020204" pitchFamily="34" charset="0"/>
              </a:rPr>
              <a:t>Gli appalti devono </a:t>
            </a:r>
            <a:r>
              <a:rPr lang="en-IE" sz="2200" dirty="0" err="1">
                <a:latin typeface="Aptos" panose="020B0004020202020204" pitchFamily="34" charset="0"/>
              </a:rPr>
              <a:t>essere pubblicizzati</a:t>
            </a:r>
            <a:r>
              <a:rPr lang="en-IE" sz="2200" dirty="0">
                <a:latin typeface="Aptos" panose="020B0004020202020204" pitchFamily="34" charset="0"/>
              </a:rPr>
              <a:t> in modo adeguato in base al loro valore.</a:t>
            </a:r>
          </a:p>
          <a:p>
            <a:pPr marL="101600" indent="0">
              <a:buNone/>
            </a:pPr>
            <a:r>
              <a:rPr lang="en-IE" sz="2200" dirty="0">
                <a:latin typeface="Aptos" panose="020B0004020202020204" pitchFamily="34" charset="0"/>
              </a:rPr>
              <a:t>I documenti di gara devono essere </a:t>
            </a:r>
            <a:r>
              <a:rPr lang="en-IE" sz="2200" dirty="0" err="1">
                <a:latin typeface="Aptos" panose="020B0004020202020204" pitchFamily="34" charset="0"/>
              </a:rPr>
              <a:t>comprensibili</a:t>
            </a:r>
            <a:r>
              <a:rPr lang="en-IE" sz="2200" dirty="0">
                <a:latin typeface="Aptos" panose="020B0004020202020204" pitchFamily="34" charset="0"/>
              </a:rPr>
              <a:t> per un offerente «mediamente informato e normalmente diligente».</a:t>
            </a:r>
          </a:p>
          <a:p>
            <a:pPr marL="101600" indent="0">
              <a:buNone/>
            </a:pPr>
            <a:r>
              <a:rPr lang="en-IE" sz="2200" dirty="0">
                <a:latin typeface="Aptos" panose="020B0004020202020204" pitchFamily="34" charset="0"/>
              </a:rPr>
              <a:t>Le modifiche alla procedura devono </a:t>
            </a:r>
            <a:r>
              <a:rPr lang="en-IE" sz="2200" dirty="0" err="1">
                <a:latin typeface="Aptos" panose="020B0004020202020204" pitchFamily="34" charset="0"/>
              </a:rPr>
              <a:t>essere comunicate</a:t>
            </a:r>
            <a:r>
              <a:rPr lang="en-IE" sz="2200" dirty="0">
                <a:latin typeface="Aptos" panose="020B0004020202020204" pitchFamily="34" charset="0"/>
              </a:rPr>
              <a:t> a tutti gli offerenti.</a:t>
            </a:r>
          </a:p>
          <a:p>
            <a:pPr marL="101600" indent="0">
              <a:buNone/>
            </a:pPr>
            <a:r>
              <a:rPr lang="en-IE" sz="2200" dirty="0">
                <a:latin typeface="Aptos" panose="020B0004020202020204" pitchFamily="34" charset="0"/>
              </a:rPr>
              <a:t>Gli offerenti devono </a:t>
            </a:r>
            <a:r>
              <a:rPr lang="en-IE" sz="2200" dirty="0" err="1">
                <a:latin typeface="Aptos" panose="020B0004020202020204" pitchFamily="34" charset="0"/>
              </a:rPr>
              <a:t>essere informati</a:t>
            </a:r>
            <a:r>
              <a:rPr lang="en-IE" sz="2200" dirty="0">
                <a:latin typeface="Aptos" panose="020B0004020202020204" pitchFamily="34" charset="0"/>
              </a:rPr>
              <a:t> dei motivi del rifiuto.</a:t>
            </a:r>
          </a:p>
          <a:p>
            <a:pPr marL="101600" indent="0">
              <a:buNone/>
            </a:pPr>
            <a:endParaRPr lang="de-DE" dirty="0">
              <a:latin typeface="Aptos" panose="020B0004020202020204" pitchFamily="34" charset="0"/>
            </a:endParaRPr>
          </a:p>
        </p:txBody>
      </p:sp>
    </p:spTree>
    <p:extLst>
      <p:ext uri="{BB962C8B-B14F-4D97-AF65-F5344CB8AC3E}">
        <p14:creationId xmlns:p14="http://schemas.microsoft.com/office/powerpoint/2010/main" val="2957917879"/>
      </p:ext>
    </p:extLst>
  </p:cSld>
  <p:clrMapOvr>
    <a:masterClrMapping/>
  </p:clrMapOvr>
</p:sld>
</file>

<file path=ppt/theme/theme1.xml><?xml version="1.0" encoding="utf-8"?>
<a:theme xmlns:a="http://schemas.openxmlformats.org/drawingml/2006/main" name="Benutzerdefiniert">
  <a:themeElements>
    <a:clrScheme name="Benutzerdefiniert 5">
      <a:dk1>
        <a:srgbClr val="000000"/>
      </a:dk1>
      <a:lt1>
        <a:srgbClr val="FFFFFF"/>
      </a:lt1>
      <a:dk2>
        <a:srgbClr val="E4E4E4"/>
      </a:dk2>
      <a:lt2>
        <a:srgbClr val="A3C42A"/>
      </a:lt2>
      <a:accent1>
        <a:srgbClr val="A9D4DB"/>
      </a:accent1>
      <a:accent2>
        <a:srgbClr val="FAB609"/>
      </a:accent2>
      <a:accent3>
        <a:srgbClr val="4495A2"/>
      </a:accent3>
      <a:accent4>
        <a:srgbClr val="035854"/>
      </a:accent4>
      <a:accent5>
        <a:srgbClr val="CCDB84"/>
      </a:accent5>
      <a:accent6>
        <a:srgbClr val="A3C42A"/>
      </a:accent6>
      <a:hlink>
        <a:srgbClr val="035854"/>
      </a:hlink>
      <a:folHlink>
        <a:srgbClr val="0F499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Design">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4853</Words>
  <Application>Microsoft Macintosh PowerPoint</Application>
  <PresentationFormat>Breitbild</PresentationFormat>
  <Paragraphs>324</Paragraphs>
  <Slides>38</Slides>
  <Notes>29</Notes>
  <HiddenSlides>0</HiddenSlides>
  <MMClips>0</MMClips>
  <ScaleCrop>false</ScaleCrop>
  <HeadingPairs>
    <vt:vector size="6" baseType="variant">
      <vt:variant>
        <vt:lpstr>Verwendete Schriftarten</vt:lpstr>
      </vt:variant>
      <vt:variant>
        <vt:i4>8</vt:i4>
      </vt:variant>
      <vt:variant>
        <vt:lpstr>Design</vt:lpstr>
      </vt:variant>
      <vt:variant>
        <vt:i4>1</vt:i4>
      </vt:variant>
      <vt:variant>
        <vt:lpstr>Folientitel</vt:lpstr>
      </vt:variant>
      <vt:variant>
        <vt:i4>38</vt:i4>
      </vt:variant>
    </vt:vector>
  </HeadingPairs>
  <TitlesOfParts>
    <vt:vector size="47" baseType="lpstr">
      <vt:lpstr>Aptos</vt:lpstr>
      <vt:lpstr>Aptos Serif</vt:lpstr>
      <vt:lpstr>Arial</vt:lpstr>
      <vt:lpstr>Calibri</vt:lpstr>
      <vt:lpstr>Courier New</vt:lpstr>
      <vt:lpstr>Gill Sans MT</vt:lpstr>
      <vt:lpstr>Play</vt:lpstr>
      <vt:lpstr>Symbol</vt:lpstr>
      <vt:lpstr>Benutzerdefiniert</vt:lpstr>
      <vt:lpstr>PowerPoint-Präsentation</vt:lpstr>
      <vt:lpstr>Agenda</vt:lpstr>
      <vt:lpstr>1. Introduzione </vt:lpstr>
      <vt:lpstr>Linee guida per gli approvvigionamenti</vt:lpstr>
      <vt:lpstr>Diritto alla definizione della prestazione</vt:lpstr>
      <vt:lpstr>Condizioni</vt:lpstr>
      <vt:lpstr>2. Importanti strumenti giuridici dell'UE in materia di appalti pubblici</vt:lpstr>
      <vt:lpstr>Strumenti giuridici pertinenti</vt:lpstr>
      <vt:lpstr>Principi del trattato UE (I)</vt:lpstr>
      <vt:lpstr>Principi del trattato UE (II)</vt:lpstr>
      <vt:lpstr>Direttive UE sugli appalti pubblici 2014 – Condizioni quadro importanti</vt:lpstr>
      <vt:lpstr>Linee guida per gli appalti – Specifiche tecniche</vt:lpstr>
      <vt:lpstr>Linee guida per gli appalti – Selezione ed esclusione</vt:lpstr>
      <vt:lpstr>Linee guida per gli appalti – Criteri di aggiudicazione</vt:lpstr>
      <vt:lpstr>Linee guida per gli appalti – Condizioni contrattuali</vt:lpstr>
      <vt:lpstr>Riferimento  all'oggetto dell'appalto</vt:lpstr>
      <vt:lpstr>Riferimento al tema – Esempi Criteri</vt:lpstr>
      <vt:lpstr>Scelta della procedura di appalto</vt:lpstr>
      <vt:lpstr>Effetti della procedura</vt:lpstr>
      <vt:lpstr>Vantaggi delle procedure flessibili</vt:lpstr>
      <vt:lpstr>3. Integrazione della  sostenibilità negli approvvigionamenti  </vt:lpstr>
      <vt:lpstr>Specifiche tecniche</vt:lpstr>
      <vt:lpstr>L'utilizzo i marchi</vt:lpstr>
      <vt:lpstr>Requisiti per l'utilizzo di marchi</vt:lpstr>
      <vt:lpstr>Criteri di esclusione</vt:lpstr>
      <vt:lpstr>Criteri di selezione</vt:lpstr>
      <vt:lpstr>Sistema di gestione ambientale (EMS)</vt:lpstr>
      <vt:lpstr>Criteri di aggiudicazione</vt:lpstr>
      <vt:lpstr>Ponderazione dei criteri di aggiudicazione</vt:lpstr>
      <vt:lpstr>Costi del ciclo di vita (LCC)</vt:lpstr>
      <vt:lpstr>Offerte eccessivamente basse</vt:lpstr>
      <vt:lpstr>Clausole di esecuzione del contratto</vt:lpstr>
      <vt:lpstr>Definizione delle clausole di adempimento contrattuale</vt:lpstr>
      <vt:lpstr>Applicazione delle clausole di adempimento contrattuale</vt:lpstr>
      <vt:lpstr>Esercizio Sostenibilità nei bandi di appalto – giuridicamente ineccepibile?</vt:lpstr>
      <vt:lpstr>Conclusioni</vt:lpstr>
      <vt:lpstr>Grazie per l’attenzione!</vt:lpstr>
      <vt:lpstr>Fonti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nicole</dc:creator>
  <cp:keywords>docId:0F88769494D517829E40022B4693A14C</cp:keywords>
  <cp:lastModifiedBy>Henrieta Winklhofer</cp:lastModifiedBy>
  <cp:revision>88</cp:revision>
  <dcterms:created xsi:type="dcterms:W3CDTF">2024-09-16T10:50:40Z</dcterms:created>
  <dcterms:modified xsi:type="dcterms:W3CDTF">2026-01-22T10:00:45Z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