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15" roundtripDataSignature="AMtx7mjPygSF89rvZeRe7clvz1PjHc+k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60"/>
    <p:restoredTop sz="94645"/>
  </p:normalViewPr>
  <p:slideViewPr>
    <p:cSldViewPr snapToGrid="0">
      <p:cViewPr varScale="1">
        <p:scale>
          <a:sx n="85" d="100"/>
          <a:sy n="85" d="100"/>
        </p:scale>
        <p:origin x="200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39376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3043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7442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140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2670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6671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3136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947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8595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0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14" name="Google Shape;14;p10"/>
          <p:cNvCxnSpPr/>
          <p:nvPr/>
        </p:nvCxnSpPr>
        <p:spPr>
          <a:xfrm>
            <a:off x="6309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5" name="Google Shape;15;p10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/>
          <p:nvPr/>
        </p:nvSpPr>
        <p:spPr>
          <a:xfrm rot="-5400000">
            <a:off x="-958405" y="3819957"/>
            <a:ext cx="3988606" cy="20717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0"/>
          <p:cNvSpPr/>
          <p:nvPr/>
        </p:nvSpPr>
        <p:spPr>
          <a:xfrm rot="10800000">
            <a:off x="1657654" y="5606710"/>
            <a:ext cx="2376842" cy="1251289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0"/>
          <p:cNvSpPr/>
          <p:nvPr/>
        </p:nvSpPr>
        <p:spPr>
          <a:xfrm rot="-8153822">
            <a:off x="691435" y="2439790"/>
            <a:ext cx="1375057" cy="140689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89" name="Google Shape;89;p19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91" name="Google Shape;91;p19"/>
          <p:cNvGrpSpPr/>
          <p:nvPr/>
        </p:nvGrpSpPr>
        <p:grpSpPr>
          <a:xfrm>
            <a:off x="5884" y="3804832"/>
            <a:ext cx="1315506" cy="3053171"/>
            <a:chOff x="-2" y="-1"/>
            <a:chExt cx="1315504" cy="3053169"/>
          </a:xfrm>
        </p:grpSpPr>
        <p:sp>
          <p:nvSpPr>
            <p:cNvPr id="92" name="Google Shape;92;p19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9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9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10" name="Google Shape;110;p22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11" name="Google Shape;111;p22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2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2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p23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und Inhalt ">
  <p:cSld name="Titel und Inhalt 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1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6318884" y="3499667"/>
            <a:ext cx="4939668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23" name="Google Shape;23;p11"/>
          <p:cNvCxnSpPr/>
          <p:nvPr/>
        </p:nvCxnSpPr>
        <p:spPr>
          <a:xfrm>
            <a:off x="6347459" y="6313170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4" name="Google Shape;24;p11"/>
          <p:cNvSpPr txBox="1">
            <a:spLocks noGrp="1"/>
          </p:cNvSpPr>
          <p:nvPr>
            <p:ph type="body" idx="1"/>
          </p:nvPr>
        </p:nvSpPr>
        <p:spPr>
          <a:xfrm>
            <a:off x="603884" y="457201"/>
            <a:ext cx="5198272" cy="2305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/>
          <p:nvPr/>
        </p:nvSpPr>
        <p:spPr>
          <a:xfrm>
            <a:off x="8601557" y="7977"/>
            <a:ext cx="2848222" cy="1424113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6179401" y="7977"/>
            <a:ext cx="1807675" cy="916057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1"/>
          <p:cNvSpPr/>
          <p:nvPr/>
        </p:nvSpPr>
        <p:spPr>
          <a:xfrm>
            <a:off x="7827281" y="1627027"/>
            <a:ext cx="1307559" cy="1307559"/>
          </a:xfrm>
          <a:prstGeom prst="ellipse">
            <a:avLst/>
          </a:prstGeom>
          <a:solidFill>
            <a:srgbClr val="CCE279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12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2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2" name="Google Shape;32;p12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" name="Google Shape;34;p12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35" name="Google Shape;35;p12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2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2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3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3" name="Google Shape;43;p13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44" name="Google Shape;44;p13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3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3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 sz="11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1">
  <p:cSld name="Titel 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4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4"/>
          <p:cNvSpPr/>
          <p:nvPr/>
        </p:nvSpPr>
        <p:spPr>
          <a:xfrm rot="10800000">
            <a:off x="331999" y="4831776"/>
            <a:ext cx="4356929" cy="202622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>
            <a:spLocks noGrp="1"/>
          </p:cNvSpPr>
          <p:nvPr>
            <p:ph type="title"/>
          </p:nvPr>
        </p:nvSpPr>
        <p:spPr>
          <a:xfrm>
            <a:off x="6309902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4"/>
          <p:cNvSpPr/>
          <p:nvPr/>
        </p:nvSpPr>
        <p:spPr>
          <a:xfrm rot="10800000">
            <a:off x="7748" y="5613104"/>
            <a:ext cx="1317315" cy="124490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4"/>
          <p:cNvSpPr/>
          <p:nvPr/>
        </p:nvSpPr>
        <p:spPr>
          <a:xfrm rot="-5400000">
            <a:off x="-524072" y="1350507"/>
            <a:ext cx="2127281" cy="106364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Agenda 1">
  <p:cSld name="Agenda 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5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594359" y="189572"/>
            <a:ext cx="6787748" cy="159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1" name="Google Shape;61;p15"/>
          <p:cNvCxnSpPr/>
          <p:nvPr/>
        </p:nvCxnSpPr>
        <p:spPr>
          <a:xfrm>
            <a:off x="594360" y="2148839"/>
            <a:ext cx="2130552" cy="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2" name="Google Shape;62;p15"/>
          <p:cNvSpPr/>
          <p:nvPr/>
        </p:nvSpPr>
        <p:spPr>
          <a:xfrm>
            <a:off x="8076006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/>
          <p:nvPr/>
        </p:nvSpPr>
        <p:spPr>
          <a:xfrm>
            <a:off x="9723418" y="301731"/>
            <a:ext cx="846745" cy="8087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0" name="Google Shape;70;p16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7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3" name="Google Shape;83;p18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4" name="Google Shape;84;p18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9" descr="Grafik 3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9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9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hyperlink" Target="https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"/>
          <p:cNvSpPr txBox="1">
            <a:spLocks noGrp="1"/>
          </p:cNvSpPr>
          <p:nvPr>
            <p:ph type="title"/>
          </p:nvPr>
        </p:nvSpPr>
        <p:spPr>
          <a:xfrm>
            <a:off x="5600905" y="400188"/>
            <a:ext cx="6466917" cy="329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</a:pPr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WP4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  <a:p>
            <a:pPr lvl="0"/>
            <a:r>
              <a:rPr lang="en-US" dirty="0">
                <a:latin typeface="Aptos Serif" panose="02020604070405020304" pitchFamily="18" charset="0"/>
                <a:cs typeface="Aptos Serif" panose="02020604070405020304" pitchFamily="18" charset="0"/>
              </a:rPr>
              <a:t>Train the Trainer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25" name="Google Shape;125;p1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r>
              <a:rPr lang="en-US" sz="2400" b="1" dirty="0">
                <a:solidFill>
                  <a:schemeClr val="accent4"/>
                </a:solidFill>
                <a:latin typeface="Aptos" panose="020B0004020202020204" pitchFamily="34" charset="0"/>
              </a:rPr>
              <a:t>Competenze formative – </a:t>
            </a:r>
            <a:r>
              <a:rPr lang="en-US" sz="24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Esercizi</a:t>
            </a:r>
            <a:endParaRPr dirty="0">
              <a:latin typeface="Aptos" panose="020B0004020202020204" pitchFamily="34" charset="0"/>
            </a:endParaRPr>
          </a:p>
        </p:txBody>
      </p:sp>
      <p:pic>
        <p:nvPicPr>
          <p:cNvPr id="2" name="Grafik 1" descr="Ein Bild, das Text, Screenshot, Schrift enthält.&#10;&#10;KI-generierte Inhalte können fehlerhaft sein.">
            <a:hlinkClick r:id="rId3"/>
            <a:extLst>
              <a:ext uri="{FF2B5EF4-FFF2-40B4-BE49-F238E27FC236}">
                <a16:creationId xmlns:a16="http://schemas.microsoft.com/office/drawing/2014/main" id="{31E72DF4-2D9E-4FB4-CACB-662F4D3564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172" y="5171621"/>
            <a:ext cx="359410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"/>
          <p:cNvSpPr txBox="1">
            <a:spLocks noGrp="1"/>
          </p:cNvSpPr>
          <p:nvPr>
            <p:ph type="body" idx="1"/>
          </p:nvPr>
        </p:nvSpPr>
        <p:spPr>
          <a:xfrm>
            <a:off x="723103" y="2488191"/>
            <a:ext cx="7502474" cy="330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r>
              <a:rPr lang="en-US" sz="3600" b="1" dirty="0" err="1">
                <a:solidFill>
                  <a:schemeClr val="accent4"/>
                </a:solidFill>
                <a:latin typeface="Aptos" panose="020B0004020202020204" pitchFamily="34" charset="0"/>
              </a:rPr>
              <a:t>Esercizio di conversazione</a:t>
            </a:r>
            <a:endParaRPr dirty="0">
              <a:latin typeface="Aptos" panose="020B00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</a:pPr>
            <a:endParaRPr dirty="0">
              <a:latin typeface="Aptos" panose="020B0004020202020204" pitchFamily="34" charset="0"/>
            </a:endParaRPr>
          </a:p>
          <a:p>
            <a:pPr marL="0" indent="0">
              <a:spcBef>
                <a:spcPts val="1000"/>
              </a:spcBef>
              <a:buClr>
                <a:schemeClr val="accent4"/>
              </a:buClr>
              <a:buSzPts val="3600"/>
              <a:buNone/>
            </a:pP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Come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affrontare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la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diffidenza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nei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confronti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di un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approvvigionamento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equo</a:t>
            </a:r>
            <a:r>
              <a:rPr lang="en-US" sz="3600" dirty="0">
                <a:solidFill>
                  <a:schemeClr val="accent4"/>
                </a:solidFill>
                <a:latin typeface="Aptos" panose="020B0004020202020204" pitchFamily="34" charset="0"/>
              </a:rPr>
              <a:t> e </a:t>
            </a:r>
            <a:r>
              <a:rPr lang="en-US" sz="3600" dirty="0" err="1">
                <a:solidFill>
                  <a:schemeClr val="accent4"/>
                </a:solidFill>
                <a:latin typeface="Aptos" panose="020B0004020202020204" pitchFamily="34" charset="0"/>
              </a:rPr>
              <a:t>sostenibile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31" name="Google Shape;131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1. Obiettivo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37" name="Google Shape;137;p3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Esercitatevi a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gestire obiezioni 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e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riserve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.</a:t>
            </a:r>
          </a:p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Esercitati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a condurre conversazioni in modo rispettoso 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e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orientato alla soluzione.</a:t>
            </a:r>
          </a:p>
          <a:p>
            <a:pPr marL="342900" lvl="0" indent="-342900">
              <a:spcBef>
                <a:spcPts val="0"/>
              </a:spcBef>
              <a:buClr>
                <a:srgbClr val="545454"/>
              </a:buClr>
              <a:buSzPts val="2400"/>
              <a:buFont typeface="Arial"/>
              <a:buChar char="•"/>
            </a:pP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Accettate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la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diversità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 delle </a:t>
            </a:r>
            <a:r>
              <a:rPr lang="en-US" sz="2400" dirty="0" err="1">
                <a:solidFill>
                  <a:srgbClr val="545454"/>
                </a:solidFill>
                <a:latin typeface="Aptos" panose="020B0004020202020204" pitchFamily="34" charset="0"/>
              </a:rPr>
              <a:t>prospettive</a:t>
            </a:r>
            <a:r>
              <a:rPr lang="en-US" sz="2400" dirty="0">
                <a:solidFill>
                  <a:srgbClr val="545454"/>
                </a:solidFill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38" name="Google Shape;138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829C21"/>
              </a:buClr>
              <a:buSzPts val="2134"/>
              <a:buFont typeface="Arial"/>
              <a:buNone/>
            </a:pPr>
            <a:r>
              <a:rPr lang="en-US" sz="2134" dirty="0">
                <a:solidFill>
                  <a:srgbClr val="829C21"/>
                </a:solidFill>
                <a:latin typeface="Aptos" panose="020B0004020202020204" pitchFamily="34" charset="0"/>
              </a:rPr>
              <a:t>Moderatore:</a:t>
            </a:r>
            <a:endParaRPr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>
                <a:latin typeface="Aptos" panose="020B0004020202020204" pitchFamily="34" charset="0"/>
              </a:rPr>
              <a:t>Conduce </a:t>
            </a:r>
            <a:r>
              <a:rPr lang="en-US" sz="2134" dirty="0" err="1">
                <a:latin typeface="Aptos" panose="020B0004020202020204" pitchFamily="34" charset="0"/>
              </a:rPr>
              <a:t>discussioni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costruttive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sull</a:t>
            </a:r>
            <a:r>
              <a:rPr lang="mr-IN" sz="2134" dirty="0">
                <a:latin typeface="Aptos" panose="020B0004020202020204" pitchFamily="34" charset="0"/>
              </a:rPr>
              <a:t>’</a:t>
            </a:r>
            <a:r>
              <a:rPr lang="en-US" sz="2134" dirty="0" err="1">
                <a:latin typeface="Aptos" panose="020B0004020202020204" pitchFamily="34" charset="0"/>
              </a:rPr>
              <a:t>approvvigionamento</a:t>
            </a:r>
            <a:r>
              <a:rPr lang="en-US" sz="2134" dirty="0">
                <a:latin typeface="Aptos" panose="020B0004020202020204" pitchFamily="34" charset="0"/>
              </a:rPr>
              <a:t> equo.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Ascolta attivamente</a:t>
            </a:r>
            <a:r>
              <a:rPr lang="en-US" sz="2134" dirty="0">
                <a:latin typeface="Aptos" panose="020B0004020202020204" pitchFamily="34" charset="0"/>
              </a:rPr>
              <a:t>, </a:t>
            </a:r>
            <a:r>
              <a:rPr lang="en-US" sz="2134" dirty="0" err="1">
                <a:latin typeface="Aptos" panose="020B0004020202020204" pitchFamily="34" charset="0"/>
              </a:rPr>
              <a:t>pone </a:t>
            </a:r>
            <a:r>
              <a:rPr lang="en-US" sz="2134" dirty="0">
                <a:latin typeface="Aptos" panose="020B0004020202020204" pitchFamily="34" charset="0"/>
              </a:rPr>
              <a:t>domande, </a:t>
            </a:r>
            <a:r>
              <a:rPr lang="en-US" sz="2134" dirty="0" err="1">
                <a:latin typeface="Aptos" panose="020B0004020202020204" pitchFamily="34" charset="0"/>
              </a:rPr>
              <a:t>sottolinea i vantaggi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en-US" sz="2134" dirty="0">
                <a:solidFill>
                  <a:srgbClr val="367781"/>
                </a:solidFill>
                <a:latin typeface="Aptos" panose="020B0004020202020204" pitchFamily="34" charset="0"/>
              </a:rPr>
              <a:t>Partecipante critico:</a:t>
            </a:r>
            <a:endParaRPr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Esprime riserve concrete </a:t>
            </a:r>
            <a:r>
              <a:rPr lang="en-US" sz="2134" dirty="0">
                <a:latin typeface="Aptos" panose="020B0004020202020204" pitchFamily="34" charset="0"/>
              </a:rPr>
              <a:t>e scetticismo.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Mette in discussione </a:t>
            </a:r>
            <a:r>
              <a:rPr lang="en-US" sz="2134" dirty="0">
                <a:latin typeface="Aptos" panose="020B0004020202020204" pitchFamily="34" charset="0"/>
              </a:rPr>
              <a:t>la </a:t>
            </a:r>
            <a:r>
              <a:rPr lang="en-US" sz="2134" dirty="0" err="1">
                <a:latin typeface="Aptos" panose="020B0004020202020204" pitchFamily="34" charset="0"/>
              </a:rPr>
              <a:t>discussione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</a:p>
          <a:p>
            <a:pPr marL="0" lvl="0" indent="0">
              <a:lnSpc>
                <a:spcPct val="72000"/>
              </a:lnSpc>
              <a:spcBef>
                <a:spcPts val="1700"/>
              </a:spcBef>
              <a:buSzPts val="2134"/>
            </a:pPr>
            <a:r>
              <a:rPr lang="de-DE" sz="2134" dirty="0">
                <a:solidFill>
                  <a:srgbClr val="C69007"/>
                </a:solidFill>
                <a:latin typeface="Aptos" panose="020B0004020202020204" pitchFamily="34" charset="0"/>
              </a:rPr>
              <a:t>Partecipante </a:t>
            </a:r>
            <a:r>
              <a:rPr lang="de-DE" sz="2134" dirty="0" err="1">
                <a:solidFill>
                  <a:srgbClr val="C69007"/>
                </a:solidFill>
                <a:latin typeface="Aptos" panose="020B0004020202020204" pitchFamily="34" charset="0"/>
              </a:rPr>
              <a:t>neutrale</a:t>
            </a:r>
            <a:r>
              <a:rPr lang="de-DE" sz="2134" dirty="0">
                <a:solidFill>
                  <a:srgbClr val="C69007"/>
                </a:solidFill>
                <a:latin typeface="Aptos" panose="020B0004020202020204" pitchFamily="34" charset="0"/>
              </a:rPr>
              <a:t>:</a:t>
            </a:r>
            <a:endParaRPr sz="1745" dirty="0">
              <a:latin typeface="Aptos" panose="020B0004020202020204" pitchFamily="34" charset="0"/>
            </a:endParaRP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Mos</a:t>
            </a:r>
            <a:r>
              <a:rPr lang="en-US" sz="2134" dirty="0">
                <a:latin typeface="Aptos" panose="020B0004020202020204" pitchFamily="34" charset="0"/>
              </a:rPr>
              <a:t>tra interesse </a:t>
            </a:r>
            <a:r>
              <a:rPr lang="en-US" sz="2134" dirty="0" err="1">
                <a:latin typeface="Aptos" panose="020B0004020202020204" pitchFamily="34" charset="0"/>
              </a:rPr>
              <a:t>obiettivo</a:t>
            </a:r>
            <a:r>
              <a:rPr lang="en-US" sz="2134" dirty="0">
                <a:latin typeface="Aptos" panose="020B0004020202020204" pitchFamily="34" charset="0"/>
              </a:rPr>
              <a:t>, </a:t>
            </a:r>
            <a:r>
              <a:rPr lang="en-US" sz="2134" dirty="0" err="1">
                <a:latin typeface="Aptos" panose="020B0004020202020204" pitchFamily="34" charset="0"/>
              </a:rPr>
              <a:t>pone </a:t>
            </a:r>
            <a:r>
              <a:rPr lang="en-US" sz="2134" dirty="0">
                <a:latin typeface="Aptos" panose="020B0004020202020204" pitchFamily="34" charset="0"/>
              </a:rPr>
              <a:t>domande per </a:t>
            </a:r>
            <a:r>
              <a:rPr lang="en-US" sz="2134" dirty="0" err="1">
                <a:latin typeface="Aptos" panose="020B0004020202020204" pitchFamily="34" charset="0"/>
              </a:rPr>
              <a:t>chiarire </a:t>
            </a:r>
            <a:r>
              <a:rPr lang="en-US" sz="2134" dirty="0">
                <a:latin typeface="Aptos" panose="020B0004020202020204" pitchFamily="34" charset="0"/>
              </a:rPr>
              <a:t>la </a:t>
            </a:r>
            <a:r>
              <a:rPr lang="en-US" sz="2134" dirty="0" err="1">
                <a:latin typeface="Aptos" panose="020B0004020202020204" pitchFamily="34" charset="0"/>
              </a:rPr>
              <a:t>comprensione.</a:t>
            </a:r>
          </a:p>
          <a:p>
            <a:pPr marL="332613" lvl="0" indent="-332613">
              <a:lnSpc>
                <a:spcPct val="72000"/>
              </a:lnSpc>
              <a:spcBef>
                <a:spcPts val="1700"/>
              </a:spcBef>
              <a:buSzPts val="2134"/>
              <a:buFont typeface="Arial"/>
              <a:buChar char="•"/>
            </a:pPr>
            <a:r>
              <a:rPr lang="en-US" sz="2134" dirty="0" err="1">
                <a:latin typeface="Aptos" panose="020B0004020202020204" pitchFamily="34" charset="0"/>
              </a:rPr>
              <a:t>Osserva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inoltre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modalità</a:t>
            </a:r>
            <a:r>
              <a:rPr lang="en-US" sz="2134" dirty="0">
                <a:latin typeface="Aptos" panose="020B0004020202020204" pitchFamily="34" charset="0"/>
              </a:rPr>
              <a:t> e </a:t>
            </a:r>
            <a:r>
              <a:rPr lang="en-US" sz="2134" dirty="0" err="1">
                <a:latin typeface="Aptos" panose="020B0004020202020204" pitchFamily="34" charset="0"/>
              </a:rPr>
              <a:t>dinamiche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della</a:t>
            </a:r>
            <a:r>
              <a:rPr lang="en-US" sz="2134" dirty="0">
                <a:latin typeface="Aptos" panose="020B0004020202020204" pitchFamily="34" charset="0"/>
              </a:rPr>
              <a:t> </a:t>
            </a:r>
            <a:r>
              <a:rPr lang="en-US" sz="2134" dirty="0" err="1">
                <a:latin typeface="Aptos" panose="020B0004020202020204" pitchFamily="34" charset="0"/>
              </a:rPr>
              <a:t>discussione</a:t>
            </a:r>
            <a:r>
              <a:rPr lang="en-US" sz="2134" dirty="0">
                <a:latin typeface="Aptos" panose="020B0004020202020204" pitchFamily="34" charset="0"/>
              </a:rPr>
              <a:t>.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44" name="Google Shape;144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2.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Distribuzione dei ruoli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45719" y="-80081"/>
            <a:ext cx="127001" cy="617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body" idx="1"/>
          </p:nvPr>
        </p:nvSpPr>
        <p:spPr>
          <a:xfrm>
            <a:off x="1366519" y="2518590"/>
            <a:ext cx="10446539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342900" lvl="0" indent="-342900">
              <a:lnSpc>
                <a:spcPct val="100000"/>
              </a:lnSpc>
              <a:spcBef>
                <a:spcPts val="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Introduzione </a:t>
            </a:r>
            <a:r>
              <a:rPr lang="en-US" sz="2600" dirty="0">
                <a:latin typeface="Aptos" panose="020B0004020202020204" pitchFamily="34" charset="0"/>
              </a:rPr>
              <a:t>(5 min): </a:t>
            </a:r>
            <a:r>
              <a:rPr lang="en-US" sz="2600" dirty="0" err="1">
                <a:latin typeface="Aptos" panose="020B0004020202020204" pitchFamily="34" charset="0"/>
              </a:rPr>
              <a:t>presentazione</a:t>
            </a:r>
            <a:r>
              <a:rPr lang="en-US" sz="2600" dirty="0">
                <a:latin typeface="Aptos" panose="020B0004020202020204" pitchFamily="34" charset="0"/>
              </a:rPr>
              <a:t> dei ruoli, </a:t>
            </a:r>
            <a:r>
              <a:rPr lang="en-US" sz="2600" dirty="0" err="1">
                <a:latin typeface="Aptos" panose="020B0004020202020204" pitchFamily="34" charset="0"/>
              </a:rPr>
              <a:t>formazione dei gruppi di lavoro</a:t>
            </a:r>
            <a:endParaRPr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Gioco</a:t>
            </a:r>
            <a:r>
              <a:rPr lang="en-US" sz="2600" dirty="0">
                <a:latin typeface="Aptos" panose="020B0004020202020204" pitchFamily="34" charset="0"/>
              </a:rPr>
              <a:t> di </a:t>
            </a:r>
            <a:r>
              <a:rPr lang="en-US" sz="2600" dirty="0" err="1">
                <a:latin typeface="Aptos" panose="020B0004020202020204" pitchFamily="34" charset="0"/>
              </a:rPr>
              <a:t>ruolo</a:t>
            </a:r>
            <a:r>
              <a:rPr lang="en-US" sz="2600" dirty="0">
                <a:latin typeface="Aptos" panose="020B0004020202020204" pitchFamily="34" charset="0"/>
              </a:rPr>
              <a:t> (10 min): conversazione </a:t>
            </a:r>
            <a:r>
              <a:rPr lang="en-US" sz="2600" dirty="0" err="1">
                <a:latin typeface="Aptos" panose="020B0004020202020204" pitchFamily="34" charset="0"/>
              </a:rPr>
              <a:t>simulata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sull</a:t>
            </a:r>
            <a:r>
              <a:rPr lang="mr-IN" sz="2600" dirty="0">
                <a:latin typeface="Aptos" panose="020B0004020202020204" pitchFamily="34" charset="0"/>
              </a:rPr>
              <a:t>’</a:t>
            </a:r>
            <a:r>
              <a:rPr lang="en-US" sz="2600" dirty="0" err="1">
                <a:latin typeface="Aptos" panose="020B0004020202020204" pitchFamily="34" charset="0"/>
              </a:rPr>
              <a:t>approvvigionamento</a:t>
            </a:r>
            <a:r>
              <a:rPr lang="en-US" sz="2600" dirty="0">
                <a:latin typeface="Aptos" panose="020B0004020202020204" pitchFamily="34" charset="0"/>
              </a:rPr>
              <a:t> equo</a:t>
            </a:r>
            <a:endParaRPr sz="2600"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Riflessione</a:t>
            </a:r>
            <a:r>
              <a:rPr lang="en-US" sz="2600" dirty="0">
                <a:latin typeface="Aptos" panose="020B0004020202020204" pitchFamily="34" charset="0"/>
              </a:rPr>
              <a:t> nel </a:t>
            </a:r>
            <a:r>
              <a:rPr lang="en-US" sz="2600" dirty="0" err="1">
                <a:latin typeface="Aptos" panose="020B0004020202020204" pitchFamily="34" charset="0"/>
              </a:rPr>
              <a:t>gruppo</a:t>
            </a:r>
            <a:r>
              <a:rPr lang="en-US" sz="2600" dirty="0">
                <a:latin typeface="Aptos" panose="020B0004020202020204" pitchFamily="34" charset="0"/>
              </a:rPr>
              <a:t> di </a:t>
            </a:r>
            <a:r>
              <a:rPr lang="en-US" sz="2600" dirty="0" err="1">
                <a:latin typeface="Aptos" panose="020B0004020202020204" pitchFamily="34" charset="0"/>
              </a:rPr>
              <a:t>lavoro</a:t>
            </a:r>
            <a:r>
              <a:rPr lang="en-US" sz="2600" dirty="0">
                <a:latin typeface="Aptos" panose="020B0004020202020204" pitchFamily="34" charset="0"/>
              </a:rPr>
              <a:t> (10 min): cosa </a:t>
            </a:r>
            <a:r>
              <a:rPr lang="en-US" sz="2600" dirty="0" err="1">
                <a:latin typeface="Aptos" panose="020B0004020202020204" pitchFamily="34" charset="0"/>
              </a:rPr>
              <a:t>è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riuscito</a:t>
            </a:r>
            <a:r>
              <a:rPr lang="en-US" sz="2600" dirty="0">
                <a:latin typeface="Aptos" panose="020B0004020202020204" pitchFamily="34" charset="0"/>
              </a:rPr>
              <a:t> bene? Cosa è stato </a:t>
            </a:r>
            <a:r>
              <a:rPr lang="en-US" sz="2600" dirty="0" err="1">
                <a:latin typeface="Aptos" panose="020B0004020202020204" pitchFamily="34" charset="0"/>
              </a:rPr>
              <a:t>difficile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  <a:endParaRPr dirty="0">
              <a:latin typeface="Aptos" panose="020B0004020202020204" pitchFamily="34" charset="0"/>
            </a:endParaRPr>
          </a:p>
          <a:p>
            <a:pPr marL="342900" lvl="0" indent="-342900">
              <a:lnSpc>
                <a:spcPct val="100000"/>
              </a:lnSpc>
              <a:spcBef>
                <a:spcPts val="1600"/>
              </a:spcBef>
              <a:buSzPts val="2600"/>
              <a:buFont typeface="Arial"/>
              <a:buAutoNum type="alphaLcPeriod"/>
            </a:pPr>
            <a:r>
              <a:rPr lang="en-US" sz="2600" dirty="0" err="1">
                <a:latin typeface="Aptos" panose="020B0004020202020204" pitchFamily="34" charset="0"/>
              </a:rPr>
              <a:t>Riflessione</a:t>
            </a:r>
            <a:r>
              <a:rPr lang="en-US" sz="2600" dirty="0">
                <a:latin typeface="Aptos" panose="020B0004020202020204" pitchFamily="34" charset="0"/>
              </a:rPr>
              <a:t> in plenaria (5 min): ): </a:t>
            </a:r>
            <a:r>
              <a:rPr lang="en-US" sz="2600" dirty="0" err="1">
                <a:latin typeface="Aptos" panose="020B0004020202020204" pitchFamily="34" charset="0"/>
              </a:rPr>
              <a:t>sintesi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delle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conoscenze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acquisite</a:t>
            </a:r>
            <a:r>
              <a:rPr lang="en-US" sz="2600" dirty="0">
                <a:latin typeface="Aptos" panose="020B0004020202020204" pitchFamily="34" charset="0"/>
              </a:rPr>
              <a:t> e </a:t>
            </a:r>
            <a:r>
              <a:rPr lang="en-US" sz="2600" dirty="0" err="1">
                <a:latin typeface="Aptos" panose="020B0004020202020204" pitchFamily="34" charset="0"/>
              </a:rPr>
              <a:t>delle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strategie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utilii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52" name="Google Shape;152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3.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Svolgimento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title"/>
          </p:nvPr>
        </p:nvSpPr>
        <p:spPr>
          <a:xfrm>
            <a:off x="594359" y="272207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4.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Riflessione 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nel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gruppo di lavoro 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– Domande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0" name="Google Shape;160;p6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Come </a:t>
            </a:r>
            <a:r>
              <a:rPr lang="en-US" sz="2600" dirty="0" err="1">
                <a:latin typeface="Aptos" panose="020B0004020202020204" pitchFamily="34" charset="0"/>
              </a:rPr>
              <a:t>mi sono sentito </a:t>
            </a:r>
            <a:r>
              <a:rPr lang="en-US" sz="2600" dirty="0">
                <a:latin typeface="Aptos" panose="020B0004020202020204" pitchFamily="34" charset="0"/>
              </a:rPr>
              <a:t>nel </a:t>
            </a:r>
            <a:r>
              <a:rPr lang="en-US" sz="2600" dirty="0" err="1">
                <a:latin typeface="Aptos" panose="020B0004020202020204" pitchFamily="34" charset="0"/>
              </a:rPr>
              <a:t>mio </a:t>
            </a:r>
            <a:r>
              <a:rPr lang="en-US" sz="2600" dirty="0">
                <a:latin typeface="Aptos" panose="020B0004020202020204" pitchFamily="34" charset="0"/>
              </a:rPr>
              <a:t>ruolo?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Cosa ha </a:t>
            </a:r>
            <a:r>
              <a:rPr lang="en-US" sz="2600" dirty="0" err="1">
                <a:latin typeface="Aptos" panose="020B0004020202020204" pitchFamily="34" charset="0"/>
              </a:rPr>
              <a:t>influenzato positivamente </a:t>
            </a:r>
            <a:r>
              <a:rPr lang="en-US" sz="2600" dirty="0">
                <a:latin typeface="Aptos" panose="020B0004020202020204" pitchFamily="34" charset="0"/>
              </a:rPr>
              <a:t>la </a:t>
            </a:r>
            <a:r>
              <a:rPr lang="en-US" sz="2600" dirty="0" err="1">
                <a:latin typeface="Aptos" panose="020B0004020202020204" pitchFamily="34" charset="0"/>
              </a:rPr>
              <a:t>conversazione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Quale </a:t>
            </a:r>
            <a:r>
              <a:rPr lang="en-US" sz="2600" dirty="0" err="1">
                <a:latin typeface="Aptos" panose="020B0004020202020204" pitchFamily="34" charset="0"/>
              </a:rPr>
              <a:t>contributo</a:t>
            </a:r>
            <a:r>
              <a:rPr lang="en-US" sz="2600" dirty="0">
                <a:latin typeface="Aptos" panose="020B0004020202020204" pitchFamily="34" charset="0"/>
              </a:rPr>
              <a:t> ha </a:t>
            </a:r>
            <a:r>
              <a:rPr lang="en-US" sz="2600" dirty="0" err="1">
                <a:latin typeface="Aptos" panose="020B0004020202020204" pitchFamily="34" charset="0"/>
              </a:rPr>
              <a:t>fornito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il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moderatore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Quali argomenti sono stati convincenti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216166" lvl="0" indent="-216166">
              <a:spcBef>
                <a:spcPts val="0"/>
              </a:spcBef>
              <a:buSzPts val="2600"/>
              <a:buFont typeface="Arial"/>
              <a:buChar char="•"/>
            </a:pPr>
            <a:r>
              <a:rPr lang="en-US" sz="2600" dirty="0">
                <a:latin typeface="Aptos" panose="020B0004020202020204" pitchFamily="34" charset="0"/>
              </a:rPr>
              <a:t>Cosa </a:t>
            </a:r>
            <a:r>
              <a:rPr lang="en-US" sz="2600" dirty="0" err="1">
                <a:latin typeface="Aptos" panose="020B0004020202020204" pitchFamily="34" charset="0"/>
              </a:rPr>
              <a:t>farei diversamente </a:t>
            </a:r>
            <a:r>
              <a:rPr lang="en-US" sz="2600" dirty="0">
                <a:latin typeface="Aptos" panose="020B0004020202020204" pitchFamily="34" charset="0"/>
              </a:rPr>
              <a:t>in </a:t>
            </a:r>
            <a:r>
              <a:rPr lang="en-US" sz="2600" dirty="0" err="1">
                <a:latin typeface="Aptos" panose="020B0004020202020204" pitchFamily="34" charset="0"/>
              </a:rPr>
              <a:t>una conversazione reale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  <a:endParaRPr dirty="0">
              <a:latin typeface="Aptos" panose="020B0004020202020204" pitchFamily="34" charset="0"/>
            </a:endParaRPr>
          </a:p>
        </p:txBody>
      </p:sp>
      <p:sp>
        <p:nvSpPr>
          <p:cNvPr id="161" name="Google Shape;161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</a:pP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5. </a:t>
            </a:r>
            <a:r>
              <a:rPr lang="en-US" sz="4400" b="1" i="0" u="none" strike="noStrike" cap="none" dirty="0" err="1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Riflessione in </a:t>
            </a:r>
            <a:r>
              <a:rPr lang="en-US" sz="4400" b="1" i="0" u="none" strike="noStrike" cap="none" dirty="0">
                <a:solidFill>
                  <a:srgbClr val="404040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plenaria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167" name="Google Shape;167;p7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68" name="Google Shape;168;p7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Quali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sono</a:t>
            </a:r>
            <a:r>
              <a:rPr lang="en-US" sz="2600" dirty="0">
                <a:latin typeface="Aptos" panose="020B0004020202020204" pitchFamily="34" charset="0"/>
              </a:rPr>
              <a:t> state le </a:t>
            </a:r>
            <a:r>
              <a:rPr lang="en-US" sz="2600" dirty="0" err="1">
                <a:latin typeface="Aptos" panose="020B0004020202020204" pitchFamily="34" charset="0"/>
              </a:rPr>
              <a:t>obiezioni</a:t>
            </a:r>
            <a:r>
              <a:rPr lang="en-US" sz="2600" dirty="0">
                <a:latin typeface="Aptos" panose="020B0004020202020204" pitchFamily="34" charset="0"/>
              </a:rPr>
              <a:t> e </a:t>
            </a:r>
            <a:r>
              <a:rPr lang="en-US" sz="2600" dirty="0" err="1">
                <a:latin typeface="Aptos" panose="020B0004020202020204" pitchFamily="34" charset="0"/>
              </a:rPr>
              <a:t>perplessità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più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comuni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Quali strategie sono state utili </a:t>
            </a:r>
            <a:r>
              <a:rPr lang="en-US" sz="2600" dirty="0">
                <a:latin typeface="Aptos" panose="020B0004020202020204" pitchFamily="34" charset="0"/>
              </a:rPr>
              <a:t>per </a:t>
            </a:r>
            <a:r>
              <a:rPr lang="en-US" sz="2600" dirty="0" err="1">
                <a:latin typeface="Aptos" panose="020B0004020202020204" pitchFamily="34" charset="0"/>
              </a:rPr>
              <a:t>affrontarle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</a:p>
          <a:p>
            <a:pPr marL="412750" lvl="0" indent="-412750">
              <a:spcBef>
                <a:spcPts val="700"/>
              </a:spcBef>
              <a:buSzPts val="2600"/>
              <a:buChar char="•"/>
            </a:pPr>
            <a:r>
              <a:rPr lang="en-US" sz="2600" dirty="0" err="1">
                <a:latin typeface="Aptos" panose="020B0004020202020204" pitchFamily="34" charset="0"/>
              </a:rPr>
              <a:t>Quali insegnamenti porterete con </a:t>
            </a:r>
            <a:r>
              <a:rPr lang="en-US" sz="2600" dirty="0">
                <a:latin typeface="Aptos" panose="020B0004020202020204" pitchFamily="34" charset="0"/>
              </a:rPr>
              <a:t>voi nei </a:t>
            </a:r>
            <a:r>
              <a:rPr lang="en-US" sz="2600" dirty="0" err="1">
                <a:latin typeface="Aptos" panose="020B0004020202020204" pitchFamily="34" charset="0"/>
              </a:rPr>
              <a:t>vostri futuri corsi di formazione</a:t>
            </a:r>
            <a:r>
              <a:rPr lang="en-US" sz="2600" dirty="0">
                <a:latin typeface="Aptos" panose="020B0004020202020204" pitchFamily="34" charset="0"/>
              </a:rPr>
              <a:t>?</a:t>
            </a:r>
            <a:br>
              <a:rPr lang="en-US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8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21725" y="5043861"/>
            <a:ext cx="5273751" cy="190429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el 2">
            <a:extLst>
              <a:ext uri="{FF2B5EF4-FFF2-40B4-BE49-F238E27FC236}">
                <a16:creationId xmlns:a16="http://schemas.microsoft.com/office/drawing/2014/main" id="{C31D9DEF-AC3C-3B94-2E1C-076DCC514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Grazie!</a:t>
            </a:r>
          </a:p>
        </p:txBody>
      </p:sp>
      <p:pic>
        <p:nvPicPr>
          <p:cNvPr id="2" name="Grafik 1" descr="Ein Bild, das Text, Screenshot, Schrift enthält.&#10;&#10;KI-generierte Inhalte können fehlerhaft sein.">
            <a:hlinkClick r:id="rId4"/>
            <a:extLst>
              <a:ext uri="{FF2B5EF4-FFF2-40B4-BE49-F238E27FC236}">
                <a16:creationId xmlns:a16="http://schemas.microsoft.com/office/drawing/2014/main" id="{DE19129C-141A-786C-1BAD-7BE0B25014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172" y="5171621"/>
            <a:ext cx="3594100" cy="1435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Macintosh PowerPoint</Application>
  <PresentationFormat>Breitbild</PresentationFormat>
  <Paragraphs>43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</vt:lpstr>
      <vt:lpstr>Aptos Serif</vt:lpstr>
      <vt:lpstr>Arial</vt:lpstr>
      <vt:lpstr>Calibri</vt:lpstr>
      <vt:lpstr>Play</vt:lpstr>
      <vt:lpstr>Benutzerdefiniert</vt:lpstr>
      <vt:lpstr>WP4  Train the Trainer </vt:lpstr>
      <vt:lpstr>PowerPoint-Präsentation</vt:lpstr>
      <vt:lpstr>1. Obiettivo</vt:lpstr>
      <vt:lpstr>2. Distribuzione dei ruoli</vt:lpstr>
      <vt:lpstr>3. Svolgimento </vt:lpstr>
      <vt:lpstr>4. Riflessione nel gruppo di lavoro – Domande</vt:lpstr>
      <vt:lpstr>5. Riflessione in plenaria</vt:lpstr>
      <vt:lpstr>Grazie!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WP4  Train the Trainer </dc:title>
  <dc:creator>User</dc:creator>
  <cp:keywords>, docId:B41A3391A77DC396242A7A31CAAE5642</cp:keywords>
  <cp:lastModifiedBy>Henrieta Winklhofer</cp:lastModifiedBy>
  <cp:revision>12</cp:revision>
  <dcterms:modified xsi:type="dcterms:W3CDTF">2026-01-22T10:04:16Z</dcterms:modified>
</cp:coreProperties>
</file>