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64" r:id="rId5"/>
    <p:sldId id="265" r:id="rId6"/>
    <p:sldId id="258" r:id="rId7"/>
    <p:sldId id="266" r:id="rId8"/>
    <p:sldId id="262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yoLoBzfwXemI8dapAkVYzr0Ppk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 autoAdjust="0"/>
    <p:restoredTop sz="94790"/>
  </p:normalViewPr>
  <p:slideViewPr>
    <p:cSldViewPr snapToGrid="0">
      <p:cViewPr varScale="1">
        <p:scale>
          <a:sx n="113" d="100"/>
          <a:sy n="113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61F870-B045-40A9-9D4C-BD44878C05E4}" type="doc">
      <dgm:prSet loTypeId="urn:microsoft.com/office/officeart/2005/8/layout/process1" loCatId="process" qsTypeId="urn:microsoft.com/office/officeart/2005/8/quickstyle/simple2" qsCatId="simple" csTypeId="urn:microsoft.com/office/officeart/2005/8/colors/colorful2" csCatId="colorful" phldr="1"/>
      <dgm:spPr/>
    </dgm:pt>
    <dgm:pt modelId="{7184E73B-DA3D-4859-B47D-BE8E42D78963}">
      <dgm:prSet phldrT="[Testo]"/>
      <dgm:spPr/>
      <dgm:t>
        <a:bodyPr/>
        <a:lstStyle/>
        <a:p>
          <a:r>
            <a:rPr lang="it-IT" b="1" dirty="0">
              <a:latin typeface="Aptos" panose="020B0004020202020204" pitchFamily="34" charset="0"/>
            </a:rPr>
            <a:t>Ecologica</a:t>
          </a:r>
        </a:p>
      </dgm:t>
    </dgm:pt>
    <dgm:pt modelId="{AA956A92-74C5-4FC3-B44E-5FCB59A5D804}" type="parTrans" cxnId="{4BCCA8B5-4736-49F1-B152-CDF47D1F6B35}">
      <dgm:prSet/>
      <dgm:spPr/>
      <dgm:t>
        <a:bodyPr/>
        <a:lstStyle/>
        <a:p>
          <a:endParaRPr lang="it-IT"/>
        </a:p>
      </dgm:t>
    </dgm:pt>
    <dgm:pt modelId="{5C4A870B-DCB9-48A3-88F8-25319F3B7541}" type="sibTrans" cxnId="{4BCCA8B5-4736-49F1-B152-CDF47D1F6B35}">
      <dgm:prSet/>
      <dgm:spPr/>
      <dgm:t>
        <a:bodyPr/>
        <a:lstStyle/>
        <a:p>
          <a:endParaRPr lang="it-IT"/>
        </a:p>
      </dgm:t>
    </dgm:pt>
    <dgm:pt modelId="{5F27D50D-537A-4A49-913D-E46C2DDD84CC}">
      <dgm:prSet phldrT="[Testo]"/>
      <dgm:spPr/>
      <dgm:t>
        <a:bodyPr/>
        <a:lstStyle/>
        <a:p>
          <a:r>
            <a:rPr lang="it-IT" b="1" dirty="0">
              <a:latin typeface="Aptos" panose="020B0004020202020204" pitchFamily="34" charset="0"/>
            </a:rPr>
            <a:t>Economica</a:t>
          </a:r>
        </a:p>
      </dgm:t>
    </dgm:pt>
    <dgm:pt modelId="{8A12E22E-0F2F-4556-9BC1-04448F321E59}" type="parTrans" cxnId="{D4870D7E-04E1-4473-B628-C9E823ED8987}">
      <dgm:prSet/>
      <dgm:spPr/>
      <dgm:t>
        <a:bodyPr/>
        <a:lstStyle/>
        <a:p>
          <a:endParaRPr lang="it-IT"/>
        </a:p>
      </dgm:t>
    </dgm:pt>
    <dgm:pt modelId="{BBF55172-009E-4947-94B7-254D585C88F3}" type="sibTrans" cxnId="{D4870D7E-04E1-4473-B628-C9E823ED8987}">
      <dgm:prSet/>
      <dgm:spPr/>
      <dgm:t>
        <a:bodyPr/>
        <a:lstStyle/>
        <a:p>
          <a:endParaRPr lang="it-IT"/>
        </a:p>
      </dgm:t>
    </dgm:pt>
    <dgm:pt modelId="{61F84C79-DFA4-4016-8584-14E6FEEA16BF}">
      <dgm:prSet phldrT="[Testo]"/>
      <dgm:spPr/>
      <dgm:t>
        <a:bodyPr/>
        <a:lstStyle/>
        <a:p>
          <a:r>
            <a:rPr lang="it-IT" b="1" dirty="0">
              <a:latin typeface="Aptos" panose="020B0004020202020204" pitchFamily="34" charset="0"/>
            </a:rPr>
            <a:t>Governance</a:t>
          </a:r>
        </a:p>
      </dgm:t>
    </dgm:pt>
    <dgm:pt modelId="{EBB47EFE-224C-495D-8107-81561EFF1AA4}" type="parTrans" cxnId="{78CA7E40-F443-4FAA-99AE-30D05FB460A3}">
      <dgm:prSet/>
      <dgm:spPr/>
      <dgm:t>
        <a:bodyPr/>
        <a:lstStyle/>
        <a:p>
          <a:endParaRPr lang="it-IT"/>
        </a:p>
      </dgm:t>
    </dgm:pt>
    <dgm:pt modelId="{76EDB45C-B6E8-4E4C-9F53-E3144392E0D2}" type="sibTrans" cxnId="{78CA7E40-F443-4FAA-99AE-30D05FB460A3}">
      <dgm:prSet/>
      <dgm:spPr/>
      <dgm:t>
        <a:bodyPr/>
        <a:lstStyle/>
        <a:p>
          <a:endParaRPr lang="it-IT"/>
        </a:p>
      </dgm:t>
    </dgm:pt>
    <dgm:pt modelId="{E4D8A4A8-671B-42BF-B607-D344A9E6A0AB}" type="pres">
      <dgm:prSet presAssocID="{7361F870-B045-40A9-9D4C-BD44878C05E4}" presName="Name0" presStyleCnt="0">
        <dgm:presLayoutVars>
          <dgm:dir/>
          <dgm:resizeHandles val="exact"/>
        </dgm:presLayoutVars>
      </dgm:prSet>
      <dgm:spPr/>
    </dgm:pt>
    <dgm:pt modelId="{154AEA97-5510-4B1C-95AA-67CEAE5DE38D}" type="pres">
      <dgm:prSet presAssocID="{7184E73B-DA3D-4859-B47D-BE8E42D78963}" presName="node" presStyleLbl="node1" presStyleIdx="0" presStyleCnt="3">
        <dgm:presLayoutVars>
          <dgm:bulletEnabled val="1"/>
        </dgm:presLayoutVars>
      </dgm:prSet>
      <dgm:spPr/>
    </dgm:pt>
    <dgm:pt modelId="{8583850D-FF62-4DC8-B5EA-371331F4E4BE}" type="pres">
      <dgm:prSet presAssocID="{5C4A870B-DCB9-48A3-88F8-25319F3B7541}" presName="sibTrans" presStyleLbl="sibTrans2D1" presStyleIdx="0" presStyleCnt="2"/>
      <dgm:spPr/>
    </dgm:pt>
    <dgm:pt modelId="{EF96471A-7786-400B-9CFF-E9C0C6772E67}" type="pres">
      <dgm:prSet presAssocID="{5C4A870B-DCB9-48A3-88F8-25319F3B7541}" presName="connectorText" presStyleLbl="sibTrans2D1" presStyleIdx="0" presStyleCnt="2"/>
      <dgm:spPr/>
    </dgm:pt>
    <dgm:pt modelId="{F8AA8CA0-92DB-451A-AB40-D4555D057549}" type="pres">
      <dgm:prSet presAssocID="{5F27D50D-537A-4A49-913D-E46C2DDD84CC}" presName="node" presStyleLbl="node1" presStyleIdx="1" presStyleCnt="3">
        <dgm:presLayoutVars>
          <dgm:bulletEnabled val="1"/>
        </dgm:presLayoutVars>
      </dgm:prSet>
      <dgm:spPr/>
    </dgm:pt>
    <dgm:pt modelId="{9C92F989-9008-4020-BC49-91A840834A7A}" type="pres">
      <dgm:prSet presAssocID="{BBF55172-009E-4947-94B7-254D585C88F3}" presName="sibTrans" presStyleLbl="sibTrans2D1" presStyleIdx="1" presStyleCnt="2"/>
      <dgm:spPr/>
    </dgm:pt>
    <dgm:pt modelId="{4EA8CEF1-A3E8-4C5C-A79B-9C59B40B171D}" type="pres">
      <dgm:prSet presAssocID="{BBF55172-009E-4947-94B7-254D585C88F3}" presName="connectorText" presStyleLbl="sibTrans2D1" presStyleIdx="1" presStyleCnt="2"/>
      <dgm:spPr/>
    </dgm:pt>
    <dgm:pt modelId="{82A809FF-7DD7-4B4F-A5C7-8ED10EE36077}" type="pres">
      <dgm:prSet presAssocID="{61F84C79-DFA4-4016-8584-14E6FEEA16BF}" presName="node" presStyleLbl="node1" presStyleIdx="2" presStyleCnt="3">
        <dgm:presLayoutVars>
          <dgm:bulletEnabled val="1"/>
        </dgm:presLayoutVars>
      </dgm:prSet>
      <dgm:spPr/>
    </dgm:pt>
  </dgm:ptLst>
  <dgm:cxnLst>
    <dgm:cxn modelId="{C82B5308-C2CF-401E-A78E-F81359D85AA4}" type="presOf" srcId="{5F27D50D-537A-4A49-913D-E46C2DDD84CC}" destId="{F8AA8CA0-92DB-451A-AB40-D4555D057549}" srcOrd="0" destOrd="0" presId="urn:microsoft.com/office/officeart/2005/8/layout/process1"/>
    <dgm:cxn modelId="{3104481B-AD05-4F2D-AE10-0F6DF198D078}" type="presOf" srcId="{BBF55172-009E-4947-94B7-254D585C88F3}" destId="{9C92F989-9008-4020-BC49-91A840834A7A}" srcOrd="0" destOrd="0" presId="urn:microsoft.com/office/officeart/2005/8/layout/process1"/>
    <dgm:cxn modelId="{3CE0C81C-70B9-4D73-B8E8-7D37B92BCE13}" type="presOf" srcId="{5C4A870B-DCB9-48A3-88F8-25319F3B7541}" destId="{8583850D-FF62-4DC8-B5EA-371331F4E4BE}" srcOrd="0" destOrd="0" presId="urn:microsoft.com/office/officeart/2005/8/layout/process1"/>
    <dgm:cxn modelId="{78CA7E40-F443-4FAA-99AE-30D05FB460A3}" srcId="{7361F870-B045-40A9-9D4C-BD44878C05E4}" destId="{61F84C79-DFA4-4016-8584-14E6FEEA16BF}" srcOrd="2" destOrd="0" parTransId="{EBB47EFE-224C-495D-8107-81561EFF1AA4}" sibTransId="{76EDB45C-B6E8-4E4C-9F53-E3144392E0D2}"/>
    <dgm:cxn modelId="{C395764C-3B52-45DE-B69F-1D2E3FD32031}" type="presOf" srcId="{BBF55172-009E-4947-94B7-254D585C88F3}" destId="{4EA8CEF1-A3E8-4C5C-A79B-9C59B40B171D}" srcOrd="1" destOrd="0" presId="urn:microsoft.com/office/officeart/2005/8/layout/process1"/>
    <dgm:cxn modelId="{EAC36665-4AF0-4C94-A18D-CBAE009F643F}" type="presOf" srcId="{7184E73B-DA3D-4859-B47D-BE8E42D78963}" destId="{154AEA97-5510-4B1C-95AA-67CEAE5DE38D}" srcOrd="0" destOrd="0" presId="urn:microsoft.com/office/officeart/2005/8/layout/process1"/>
    <dgm:cxn modelId="{8A981077-D1B1-4F19-83B2-96E2E12FC9A4}" type="presOf" srcId="{7361F870-B045-40A9-9D4C-BD44878C05E4}" destId="{E4D8A4A8-671B-42BF-B607-D344A9E6A0AB}" srcOrd="0" destOrd="0" presId="urn:microsoft.com/office/officeart/2005/8/layout/process1"/>
    <dgm:cxn modelId="{EF9FAB7D-3CA4-44C1-B3DD-88933BCF36EC}" type="presOf" srcId="{5C4A870B-DCB9-48A3-88F8-25319F3B7541}" destId="{EF96471A-7786-400B-9CFF-E9C0C6772E67}" srcOrd="1" destOrd="0" presId="urn:microsoft.com/office/officeart/2005/8/layout/process1"/>
    <dgm:cxn modelId="{D4870D7E-04E1-4473-B628-C9E823ED8987}" srcId="{7361F870-B045-40A9-9D4C-BD44878C05E4}" destId="{5F27D50D-537A-4A49-913D-E46C2DDD84CC}" srcOrd="1" destOrd="0" parTransId="{8A12E22E-0F2F-4556-9BC1-04448F321E59}" sibTransId="{BBF55172-009E-4947-94B7-254D585C88F3}"/>
    <dgm:cxn modelId="{4BCCA8B5-4736-49F1-B152-CDF47D1F6B35}" srcId="{7361F870-B045-40A9-9D4C-BD44878C05E4}" destId="{7184E73B-DA3D-4859-B47D-BE8E42D78963}" srcOrd="0" destOrd="0" parTransId="{AA956A92-74C5-4FC3-B44E-5FCB59A5D804}" sibTransId="{5C4A870B-DCB9-48A3-88F8-25319F3B7541}"/>
    <dgm:cxn modelId="{CD2A3DD7-7E33-4C56-B0C0-508418F40FC9}" type="presOf" srcId="{61F84C79-DFA4-4016-8584-14E6FEEA16BF}" destId="{82A809FF-7DD7-4B4F-A5C7-8ED10EE36077}" srcOrd="0" destOrd="0" presId="urn:microsoft.com/office/officeart/2005/8/layout/process1"/>
    <dgm:cxn modelId="{A95667DC-5570-4991-81FE-986C337012C7}" type="presParOf" srcId="{E4D8A4A8-671B-42BF-B607-D344A9E6A0AB}" destId="{154AEA97-5510-4B1C-95AA-67CEAE5DE38D}" srcOrd="0" destOrd="0" presId="urn:microsoft.com/office/officeart/2005/8/layout/process1"/>
    <dgm:cxn modelId="{F0F81758-BF51-495A-95A3-5E41BC8AD405}" type="presParOf" srcId="{E4D8A4A8-671B-42BF-B607-D344A9E6A0AB}" destId="{8583850D-FF62-4DC8-B5EA-371331F4E4BE}" srcOrd="1" destOrd="0" presId="urn:microsoft.com/office/officeart/2005/8/layout/process1"/>
    <dgm:cxn modelId="{2AECFA06-58E6-42FE-AE40-4B5D01363BA6}" type="presParOf" srcId="{8583850D-FF62-4DC8-B5EA-371331F4E4BE}" destId="{EF96471A-7786-400B-9CFF-E9C0C6772E67}" srcOrd="0" destOrd="0" presId="urn:microsoft.com/office/officeart/2005/8/layout/process1"/>
    <dgm:cxn modelId="{84F15F0F-391D-414D-85A3-EC3842AC0329}" type="presParOf" srcId="{E4D8A4A8-671B-42BF-B607-D344A9E6A0AB}" destId="{F8AA8CA0-92DB-451A-AB40-D4555D057549}" srcOrd="2" destOrd="0" presId="urn:microsoft.com/office/officeart/2005/8/layout/process1"/>
    <dgm:cxn modelId="{71C7BAFB-89ED-4DE3-81B7-A77F75B22A93}" type="presParOf" srcId="{E4D8A4A8-671B-42BF-B607-D344A9E6A0AB}" destId="{9C92F989-9008-4020-BC49-91A840834A7A}" srcOrd="3" destOrd="0" presId="urn:microsoft.com/office/officeart/2005/8/layout/process1"/>
    <dgm:cxn modelId="{D1B2FFAD-74D1-4B90-AFEC-9B3388A9B102}" type="presParOf" srcId="{9C92F989-9008-4020-BC49-91A840834A7A}" destId="{4EA8CEF1-A3E8-4C5C-A79B-9C59B40B171D}" srcOrd="0" destOrd="0" presId="urn:microsoft.com/office/officeart/2005/8/layout/process1"/>
    <dgm:cxn modelId="{5499F609-3181-4AF0-98D2-E52D4C978261}" type="presParOf" srcId="{E4D8A4A8-671B-42BF-B607-D344A9E6A0AB}" destId="{82A809FF-7DD7-4B4F-A5C7-8ED10EE3607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AEA97-5510-4B1C-95AA-67CEAE5DE38D}">
      <dsp:nvSpPr>
        <dsp:cNvPr id="0" name=""/>
        <dsp:cNvSpPr/>
      </dsp:nvSpPr>
      <dsp:spPr>
        <a:xfrm>
          <a:off x="7194" y="1616980"/>
          <a:ext cx="2150438" cy="12902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latin typeface="Aptos" panose="020B0004020202020204" pitchFamily="34" charset="0"/>
            </a:rPr>
            <a:t>Ecologica</a:t>
          </a:r>
        </a:p>
      </dsp:txBody>
      <dsp:txXfrm>
        <a:off x="44985" y="1654771"/>
        <a:ext cx="2074856" cy="1214681"/>
      </dsp:txXfrm>
    </dsp:sp>
    <dsp:sp modelId="{8583850D-FF62-4DC8-B5EA-371331F4E4BE}">
      <dsp:nvSpPr>
        <dsp:cNvPr id="0" name=""/>
        <dsp:cNvSpPr/>
      </dsp:nvSpPr>
      <dsp:spPr>
        <a:xfrm>
          <a:off x="2372677" y="1995457"/>
          <a:ext cx="455893" cy="5333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/>
        </a:p>
      </dsp:txBody>
      <dsp:txXfrm>
        <a:off x="2372677" y="2102119"/>
        <a:ext cx="319125" cy="319984"/>
      </dsp:txXfrm>
    </dsp:sp>
    <dsp:sp modelId="{F8AA8CA0-92DB-451A-AB40-D4555D057549}">
      <dsp:nvSpPr>
        <dsp:cNvPr id="0" name=""/>
        <dsp:cNvSpPr/>
      </dsp:nvSpPr>
      <dsp:spPr>
        <a:xfrm>
          <a:off x="3017809" y="1616980"/>
          <a:ext cx="2150438" cy="1290263"/>
        </a:xfrm>
        <a:prstGeom prst="roundRect">
          <a:avLst>
            <a:gd name="adj" fmla="val 10000"/>
          </a:avLst>
        </a:prstGeom>
        <a:solidFill>
          <a:schemeClr val="accent2">
            <a:hueOff val="4356845"/>
            <a:satOff val="-27574"/>
            <a:lumOff val="-284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latin typeface="Aptos" panose="020B0004020202020204" pitchFamily="34" charset="0"/>
            </a:rPr>
            <a:t>Economica</a:t>
          </a:r>
        </a:p>
      </dsp:txBody>
      <dsp:txXfrm>
        <a:off x="3055600" y="1654771"/>
        <a:ext cx="2074856" cy="1214681"/>
      </dsp:txXfrm>
    </dsp:sp>
    <dsp:sp modelId="{9C92F989-9008-4020-BC49-91A840834A7A}">
      <dsp:nvSpPr>
        <dsp:cNvPr id="0" name=""/>
        <dsp:cNvSpPr/>
      </dsp:nvSpPr>
      <dsp:spPr>
        <a:xfrm>
          <a:off x="5383291" y="1995457"/>
          <a:ext cx="455893" cy="5333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8713691"/>
            <a:satOff val="-55148"/>
            <a:lumOff val="-5684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100" kern="1200"/>
        </a:p>
      </dsp:txBody>
      <dsp:txXfrm>
        <a:off x="5383291" y="2102119"/>
        <a:ext cx="319125" cy="319984"/>
      </dsp:txXfrm>
    </dsp:sp>
    <dsp:sp modelId="{82A809FF-7DD7-4B4F-A5C7-8ED10EE36077}">
      <dsp:nvSpPr>
        <dsp:cNvPr id="0" name=""/>
        <dsp:cNvSpPr/>
      </dsp:nvSpPr>
      <dsp:spPr>
        <a:xfrm>
          <a:off x="6028423" y="1616980"/>
          <a:ext cx="2150438" cy="1290263"/>
        </a:xfrm>
        <a:prstGeom prst="roundRect">
          <a:avLst>
            <a:gd name="adj" fmla="val 10000"/>
          </a:avLst>
        </a:prstGeom>
        <a:solidFill>
          <a:schemeClr val="accent2">
            <a:hueOff val="8713691"/>
            <a:satOff val="-55148"/>
            <a:lumOff val="-568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latin typeface="Aptos" panose="020B0004020202020204" pitchFamily="34" charset="0"/>
            </a:rPr>
            <a:t>Governance</a:t>
          </a:r>
        </a:p>
      </dsp:txBody>
      <dsp:txXfrm>
        <a:off x="6066214" y="1654771"/>
        <a:ext cx="2074856" cy="1214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2835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15" name="Google Shape;11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2948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7381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31" name="Google Shape;13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1691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de-DE"/>
          </a:p>
        </p:txBody>
      </p:sp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7893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9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9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Tabelle">
  <p:cSld name="Titelinhalt und Tabelle"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86" name="Google Shape;86;p18"/>
          <p:cNvCxnSpPr/>
          <p:nvPr/>
        </p:nvCxnSpPr>
        <p:spPr>
          <a:xfrm>
            <a:off x="3670935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03885" y="584005"/>
            <a:ext cx="282511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3670934" y="584005"/>
            <a:ext cx="7926705" cy="3999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1" name="Google Shape;91;p18"/>
          <p:cNvGrpSpPr/>
          <p:nvPr/>
        </p:nvGrpSpPr>
        <p:grpSpPr>
          <a:xfrm rot="-5400000">
            <a:off x="-1340601" y="4196010"/>
            <a:ext cx="3053166" cy="2270813"/>
            <a:chOff x="4881398" y="2159825"/>
            <a:chExt cx="3881604" cy="2778984"/>
          </a:xfrm>
        </p:grpSpPr>
        <p:sp>
          <p:nvSpPr>
            <p:cNvPr id="92" name="Google Shape;92;p18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8"/>
            <p:cNvSpPr/>
            <p:nvPr/>
          </p:nvSpPr>
          <p:spPr>
            <a:xfrm>
              <a:off x="4881398" y="2622831"/>
              <a:ext cx="1393345" cy="1412178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8"/>
            <p:cNvSpPr/>
            <p:nvPr/>
          </p:nvSpPr>
          <p:spPr>
            <a:xfrm>
              <a:off x="5871703" y="4132729"/>
              <a:ext cx="806080" cy="80608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bg>
      <p:bgPr>
        <a:solidFill>
          <a:schemeClr val="lt1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97" name="Google Shape;97;p19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9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2"/>
          </p:nvPr>
        </p:nvSpPr>
        <p:spPr>
          <a:xfrm>
            <a:off x="7620000" y="2676525"/>
            <a:ext cx="394716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2" name="Google Shape;102;p19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9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9762833" y="493293"/>
            <a:ext cx="806080" cy="806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bg>
      <p:bgPr>
        <a:solidFill>
          <a:schemeClr val="lt1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9" name="Google Shape;109;p20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2" name="Google Shape;112;p21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0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usammenfassung 2">
  <p:cSld name="Zusammenfassung 2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594359" y="102875"/>
            <a:ext cx="11318837" cy="1680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3657599" y="2282008"/>
            <a:ext cx="8130209" cy="3699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" name="Google Shape;34;p11"/>
          <p:cNvGrpSpPr/>
          <p:nvPr/>
        </p:nvGrpSpPr>
        <p:grpSpPr>
          <a:xfrm rot="-5400000">
            <a:off x="-1510682" y="4366092"/>
            <a:ext cx="3033138" cy="1910624"/>
            <a:chOff x="4906860" y="2159825"/>
            <a:chExt cx="3856142" cy="2338190"/>
          </a:xfrm>
        </p:grpSpPr>
        <p:sp>
          <p:nvSpPr>
            <p:cNvPr id="35" name="Google Shape;35;p11"/>
            <p:cNvSpPr/>
            <p:nvPr/>
          </p:nvSpPr>
          <p:spPr>
            <a:xfrm>
              <a:off x="6424812" y="2159825"/>
              <a:ext cx="2338190" cy="2338190"/>
            </a:xfrm>
            <a:prstGeom prst="pie">
              <a:avLst>
                <a:gd name="adj1" fmla="val 0"/>
                <a:gd name="adj2" fmla="val 1079561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11"/>
            <p:cNvSpPr/>
            <p:nvPr/>
          </p:nvSpPr>
          <p:spPr>
            <a:xfrm>
              <a:off x="4906860" y="2724951"/>
              <a:ext cx="1177611" cy="1193527"/>
            </a:xfrm>
            <a:prstGeom prst="pie">
              <a:avLst>
                <a:gd name="adj1" fmla="val 0"/>
                <a:gd name="adj2" fmla="val 10851802"/>
              </a:avLst>
            </a:prstGeom>
            <a:solidFill>
              <a:srgbClr val="64B1B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11"/>
            <p:cNvSpPr/>
            <p:nvPr/>
          </p:nvSpPr>
          <p:spPr>
            <a:xfrm>
              <a:off x="6390367" y="3563171"/>
              <a:ext cx="806080" cy="806079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1" name="Google Shape;41;p12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2" name="Google Shape;42;p12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2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2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8" name="Google Shape;48;p13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9" name="Google Shape;49;p13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14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4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4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594360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5881898" y="2676525"/>
            <a:ext cx="4490827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3" name="Google Shape;63;p15"/>
          <p:cNvCxnSpPr/>
          <p:nvPr/>
        </p:nvCxnSpPr>
        <p:spPr>
          <a:xfrm>
            <a:off x="594360" y="214884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4" name="Google Shape;64;p15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rgbClr val="AFD7DD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8335968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9624160" y="313424"/>
            <a:ext cx="1157486" cy="11574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Inhalt ">
  <p:cSld name="Titel und Inhalt "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 txBox="1"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69" name="Google Shape;69;p16"/>
          <p:cNvCxnSpPr/>
          <p:nvPr/>
        </p:nvCxnSpPr>
        <p:spPr>
          <a:xfrm>
            <a:off x="6347460" y="6313170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03885" y="457201"/>
            <a:ext cx="5198269" cy="230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43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lphaLcPeriod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arenR"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None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Play"/>
              <a:buAutoNum type="arabicPeriod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2"/>
          </p:nvPr>
        </p:nvSpPr>
        <p:spPr>
          <a:xfrm>
            <a:off x="594360" y="2810595"/>
            <a:ext cx="5198269" cy="3319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/>
          <p:nvPr/>
        </p:nvSpPr>
        <p:spPr>
          <a:xfrm>
            <a:off x="8601559" y="-1416132"/>
            <a:ext cx="2848220" cy="284822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6"/>
          <p:cNvSpPr/>
          <p:nvPr/>
        </p:nvSpPr>
        <p:spPr>
          <a:xfrm>
            <a:off x="6179401" y="-908076"/>
            <a:ext cx="1807674" cy="1832107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7827282" y="1627027"/>
            <a:ext cx="1307555" cy="1307555"/>
          </a:xfrm>
          <a:prstGeom prst="ellipse">
            <a:avLst/>
          </a:prstGeom>
          <a:solidFill>
            <a:srgbClr val="CBE27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inhalt und Bild">
  <p:cSld name="Titelinhalt und Bild"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594360" y="3279579"/>
            <a:ext cx="5044440" cy="2994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0" name="Google Shape;80;p17"/>
          <p:cNvCxnSpPr/>
          <p:nvPr/>
        </p:nvCxnSpPr>
        <p:spPr>
          <a:xfrm>
            <a:off x="594360" y="2997459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1" name="Google Shape;81;p17"/>
          <p:cNvSpPr>
            <a:spLocks noGrp="1"/>
          </p:cNvSpPr>
          <p:nvPr>
            <p:ph type="pic" idx="2"/>
          </p:nvPr>
        </p:nvSpPr>
        <p:spPr>
          <a:xfrm flipH="1">
            <a:off x="6733505" y="0"/>
            <a:ext cx="5458495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spcBef>
                <a:spcPts val="0"/>
              </a:spcBef>
              <a:buNone/>
              <a:defRPr sz="1100" b="1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9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8" descr="Logo ProCur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hyperlink" Target="https://creativecommons.org/licenses/by-nc-sa/4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"/>
          <p:cNvSpPr txBox="1">
            <a:spLocks noGrp="1"/>
          </p:cNvSpPr>
          <p:nvPr>
            <p:ph type="ctrTitle"/>
          </p:nvPr>
        </p:nvSpPr>
        <p:spPr>
          <a:xfrm>
            <a:off x="4044244" y="910814"/>
            <a:ext cx="6996289" cy="27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Perché </a:t>
            </a:r>
            <a:r>
              <a:rPr lang="de-DE" sz="54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è</a:t>
            </a:r>
            <a:r>
              <a:rPr lang="de-DE" sz="5400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54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importante</a:t>
            </a:r>
            <a:r>
              <a:rPr lang="de-DE" sz="54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: </a:t>
            </a:r>
            <a:endParaRPr sz="5400" b="1" i="0" u="none" strike="noStrike" cap="none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Play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sz="40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Approvvigionamenti</a:t>
            </a:r>
            <a:r>
              <a:rPr lang="de-DE" sz="4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r>
              <a:rPr lang="de-DE" sz="40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sostenibili</a:t>
            </a:r>
            <a:r>
              <a:rPr lang="de-DE" sz="4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br>
              <a:rPr lang="de-DE" sz="4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</a:br>
            <a:r>
              <a:rPr lang="de-DE" sz="40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nei</a:t>
            </a:r>
            <a:r>
              <a:rPr lang="de-DE" sz="4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piccoli </a:t>
            </a:r>
            <a:r>
              <a:rPr lang="de-DE" sz="40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comuni</a:t>
            </a:r>
            <a:r>
              <a:rPr lang="de-DE" sz="4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 </a:t>
            </a:r>
            <a:endParaRPr sz="4000" b="1" i="0" u="none" strike="noStrike" cap="none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  <a:sym typeface="Play"/>
            </a:endParaRPr>
          </a:p>
        </p:txBody>
      </p:sp>
      <p:pic>
        <p:nvPicPr>
          <p:cNvPr id="119" name="Google Shape;119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52307" y="4936759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 descr="Ein Bild, das Text, Screenshot, Schrift enthält.&#10;&#10;KI-generierte Inhalte können fehlerhaft sein.">
            <a:hlinkClick r:id="rId4"/>
            <a:extLst>
              <a:ext uri="{FF2B5EF4-FFF2-40B4-BE49-F238E27FC236}">
                <a16:creationId xmlns:a16="http://schemas.microsoft.com/office/drawing/2014/main" id="{56C1047E-334E-F0BB-B8EF-85F3D9DA10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100" y="5171357"/>
            <a:ext cx="3594100" cy="1435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"/>
          <p:cNvSpPr/>
          <p:nvPr/>
        </p:nvSpPr>
        <p:spPr>
          <a:xfrm>
            <a:off x="147117" y="231275"/>
            <a:ext cx="2911393" cy="2077144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it-IT" sz="2000" b="1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La spesa </a:t>
            </a:r>
            <a:r>
              <a:rPr lang="it-IT" sz="2000" b="1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pubblica come </a:t>
            </a:r>
            <a:r>
              <a:rPr lang="it-IT" sz="2000" b="1" dirty="0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leva per </a:t>
            </a:r>
            <a:r>
              <a:rPr lang="it-IT" sz="2000" b="1" dirty="0" err="1">
                <a:solidFill>
                  <a:srgbClr val="F0F8FC"/>
                </a:solidFill>
                <a:latin typeface="Aptos" panose="020B0004020202020204" pitchFamily="34" charset="0"/>
                <a:sym typeface="Arial"/>
              </a:rPr>
              <a:t>il cambiamento</a:t>
            </a:r>
            <a:endParaRPr sz="2000" b="1" dirty="0">
              <a:latin typeface="Aptos" panose="020B00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rgbClr val="F0F8FC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6FD71EEA-678C-E0E7-638A-F1D8DF3E8B0E}"/>
              </a:ext>
            </a:extLst>
          </p:cNvPr>
          <p:cNvSpPr txBox="1"/>
          <p:nvPr/>
        </p:nvSpPr>
        <p:spPr>
          <a:xfrm>
            <a:off x="2922323" y="2033368"/>
            <a:ext cx="711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ptos" panose="020B0004020202020204" pitchFamily="34" charset="0"/>
              </a:rPr>
              <a:t>Per i piccoli comuni, l</a:t>
            </a:r>
            <a:r>
              <a:rPr lang="mr-IN" sz="2400" dirty="0">
                <a:latin typeface="Aptos" panose="020B0004020202020204" pitchFamily="34" charset="0"/>
              </a:rPr>
              <a:t>’</a:t>
            </a:r>
            <a:r>
              <a:rPr lang="en-US" sz="2400" dirty="0" err="1">
                <a:latin typeface="Aptos" panose="020B0004020202020204" pitchFamily="34" charset="0"/>
              </a:rPr>
              <a:t>approvvigionamento</a:t>
            </a:r>
            <a:r>
              <a:rPr lang="en-US" sz="2400" dirty="0">
                <a:latin typeface="Aptos" panose="020B0004020202020204" pitchFamily="34" charset="0"/>
              </a:rPr>
              <a:t> </a:t>
            </a:r>
            <a:r>
              <a:rPr lang="en-US" sz="2400" dirty="0" err="1">
                <a:latin typeface="Aptos" panose="020B0004020202020204" pitchFamily="34" charset="0"/>
              </a:rPr>
              <a:t>sostenibile</a:t>
            </a:r>
            <a:r>
              <a:rPr lang="en-US" sz="2400" dirty="0">
                <a:latin typeface="Aptos" panose="020B0004020202020204" pitchFamily="34" charset="0"/>
              </a:rPr>
              <a:t> non </a:t>
            </a:r>
            <a:r>
              <a:rPr lang="en-US" sz="2400" dirty="0" err="1">
                <a:latin typeface="Aptos" panose="020B0004020202020204" pitchFamily="34" charset="0"/>
              </a:rPr>
              <a:t>è</a:t>
            </a:r>
            <a:r>
              <a:rPr lang="en-US" sz="2400" dirty="0">
                <a:latin typeface="Aptos" panose="020B0004020202020204" pitchFamily="34" charset="0"/>
              </a:rPr>
              <a:t> </a:t>
            </a:r>
            <a:r>
              <a:rPr lang="en-US" sz="2400" dirty="0" err="1">
                <a:latin typeface="Aptos" panose="020B0004020202020204" pitchFamily="34" charset="0"/>
              </a:rPr>
              <a:t>una</a:t>
            </a:r>
            <a:r>
              <a:rPr lang="en-US" sz="2400" dirty="0">
                <a:latin typeface="Aptos" panose="020B0004020202020204" pitchFamily="34" charset="0"/>
              </a:rPr>
              <a:t> </a:t>
            </a:r>
            <a:r>
              <a:rPr lang="en-US" sz="2400" dirty="0" err="1">
                <a:latin typeface="Aptos" panose="020B0004020202020204" pitchFamily="34" charset="0"/>
              </a:rPr>
              <a:t>limitazione</a:t>
            </a:r>
            <a:r>
              <a:rPr lang="en-US" sz="2400" dirty="0">
                <a:latin typeface="Aptos" panose="020B0004020202020204" pitchFamily="34" charset="0"/>
              </a:rPr>
              <a:t>, ma una </a:t>
            </a:r>
            <a:r>
              <a:rPr lang="en-US" sz="2400" b="1" dirty="0">
                <a:latin typeface="Aptos" panose="020B0004020202020204" pitchFamily="34" charset="0"/>
              </a:rPr>
              <a:t>leva </a:t>
            </a:r>
            <a:r>
              <a:rPr lang="en-US" sz="2400" b="1" dirty="0" err="1">
                <a:latin typeface="Aptos" panose="020B0004020202020204" pitchFamily="34" charset="0"/>
              </a:rPr>
              <a:t>determinante</a:t>
            </a:r>
            <a:r>
              <a:rPr lang="en-US" sz="2400" b="1" dirty="0">
                <a:latin typeface="Aptos" panose="020B0004020202020204" pitchFamily="34" charset="0"/>
              </a:rPr>
              <a:t> per lo sviluppo locale</a:t>
            </a:r>
            <a:r>
              <a:rPr lang="en-US" sz="2400" dirty="0">
                <a:latin typeface="Aptos" panose="020B0004020202020204" pitchFamily="34" charset="0"/>
              </a:rPr>
              <a:t>. </a:t>
            </a:r>
          </a:p>
          <a:p>
            <a:endParaRPr lang="en-US" sz="2400" dirty="0">
              <a:latin typeface="Aptos" panose="020B0004020202020204" pitchFamily="34" charset="0"/>
            </a:endParaRPr>
          </a:p>
          <a:p>
            <a:r>
              <a:rPr lang="en-US" sz="2400" dirty="0">
                <a:latin typeface="Aptos" panose="020B0004020202020204" pitchFamily="34" charset="0"/>
              </a:rPr>
              <a:t>Essi combinano tre dimensioni strategiche:</a:t>
            </a: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36920CE7-7210-96A1-2109-FAD3308042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3172289"/>
              </p:ext>
            </p:extLst>
          </p:nvPr>
        </p:nvGraphicFramePr>
        <p:xfrm>
          <a:off x="2133600" y="2562979"/>
          <a:ext cx="8186057" cy="4524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7379AB-B589-1F9F-5BE7-02FC6AA99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Esempio</a:t>
            </a:r>
            <a:r>
              <a:rPr lang="it-IT" dirty="0">
                <a:latin typeface="Aptos Serif" panose="02020604070405020304" pitchFamily="18" charset="0"/>
                <a:cs typeface="Aptos Serif" panose="02020604070405020304" pitchFamily="18" charset="0"/>
              </a:rPr>
              <a:t>: </a:t>
            </a:r>
            <a:r>
              <a:rPr lang="it-IT" dirty="0" err="1">
                <a:latin typeface="Aptos Serif" panose="02020604070405020304" pitchFamily="18" charset="0"/>
                <a:cs typeface="Aptos Serif" panose="02020604070405020304" pitchFamily="18" charset="0"/>
              </a:rPr>
              <a:t>economia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C224470-BBC9-E6D8-5A3D-2489DF727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6445" y="1828387"/>
            <a:ext cx="7847512" cy="4373201"/>
          </a:xfrm>
        </p:spPr>
        <p:txBody>
          <a:bodyPr>
            <a:noAutofit/>
          </a:bodyPr>
          <a:lstStyle/>
          <a:p>
            <a:r>
              <a:rPr lang="en-US" sz="2600" b="0" dirty="0" err="1">
                <a:latin typeface="Aptos" panose="020B0004020202020204" pitchFamily="34" charset="0"/>
              </a:rPr>
              <a:t>Nei</a:t>
            </a:r>
            <a:r>
              <a:rPr lang="en-US" sz="2600" b="0" dirty="0">
                <a:latin typeface="Aptos" panose="020B0004020202020204" pitchFamily="34" charset="0"/>
              </a:rPr>
              <a:t> piccoli comuni, dove gli interventi hanno un impatto economico limitato, gli effetti sono moltiplicatori:</a:t>
            </a:r>
          </a:p>
          <a:p>
            <a:endParaRPr lang="en-US" sz="2600" b="0" dirty="0">
              <a:latin typeface="Aptos" panose="020B0004020202020204" pitchFamily="34" charset="0"/>
            </a:endParaRPr>
          </a:p>
          <a:p>
            <a:r>
              <a:rPr lang="en-US" sz="2600" dirty="0">
                <a:latin typeface="Aptos" panose="020B0004020202020204" pitchFamily="34" charset="0"/>
              </a:rPr>
              <a:t>Un bando comunale del valore di 100.000 euro per la </a:t>
            </a:r>
            <a:r>
              <a:rPr lang="en-US" sz="2600" dirty="0" err="1">
                <a:latin typeface="Aptos" panose="020B0004020202020204" pitchFamily="34" charset="0"/>
              </a:rPr>
              <a:t>conversione</a:t>
            </a:r>
            <a:r>
              <a:rPr lang="en-US" sz="2600" dirty="0">
                <a:latin typeface="Aptos" panose="020B0004020202020204" pitchFamily="34" charset="0"/>
              </a:rPr>
              <a:t> dell</a:t>
            </a:r>
            <a:r>
              <a:rPr lang="mr-IN" sz="2600" dirty="0">
                <a:latin typeface="Aptos" panose="020B0004020202020204" pitchFamily="34" charset="0"/>
              </a:rPr>
              <a:t>’</a:t>
            </a:r>
            <a:r>
              <a:rPr lang="en-US" sz="2600" dirty="0" err="1">
                <a:latin typeface="Aptos" panose="020B0004020202020204" pitchFamily="34" charset="0"/>
              </a:rPr>
              <a:t>illuminazione</a:t>
            </a:r>
            <a:r>
              <a:rPr lang="en-US" sz="2600" dirty="0">
                <a:latin typeface="Aptos" panose="020B0004020202020204" pitchFamily="34" charset="0"/>
              </a:rPr>
              <a:t> pubblica a LED e sensori intelligenti può ridurre il consumo energetico del 60% e incoraggiare le </a:t>
            </a:r>
            <a:r>
              <a:rPr lang="en-US" sz="2600" dirty="0" err="1">
                <a:latin typeface="Aptos" panose="020B0004020202020204" pitchFamily="34" charset="0"/>
              </a:rPr>
              <a:t>imprese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impiantistiche</a:t>
            </a:r>
            <a:r>
              <a:rPr lang="en-US" sz="2600" dirty="0">
                <a:latin typeface="Aptos" panose="020B0004020202020204" pitchFamily="34" charset="0"/>
              </a:rPr>
              <a:t> </a:t>
            </a:r>
            <a:r>
              <a:rPr lang="en-US" sz="2600" dirty="0" err="1">
                <a:latin typeface="Aptos" panose="020B0004020202020204" pitchFamily="34" charset="0"/>
              </a:rPr>
              <a:t>locali</a:t>
            </a:r>
            <a:r>
              <a:rPr lang="en-US" sz="2600" dirty="0">
                <a:latin typeface="Aptos" panose="020B0004020202020204" pitchFamily="34" charset="0"/>
              </a:rPr>
              <a:t> a </a:t>
            </a:r>
            <a:r>
              <a:rPr lang="en-US" sz="2600" dirty="0" err="1">
                <a:latin typeface="Aptos" panose="020B0004020202020204" pitchFamily="34" charset="0"/>
              </a:rPr>
              <a:t>specializzarsi</a:t>
            </a:r>
            <a:r>
              <a:rPr lang="en-US" sz="2600" dirty="0">
                <a:latin typeface="Aptos" panose="020B0004020202020204" pitchFamily="34" charset="0"/>
              </a:rPr>
              <a:t> in tecnologie verdi.</a:t>
            </a:r>
          </a:p>
          <a:p>
            <a:endParaRPr lang="it-IT" sz="2600" dirty="0">
              <a:latin typeface="Aptos" panose="020B0004020202020204" pitchFamily="34" charset="0"/>
            </a:endParaRPr>
          </a:p>
        </p:txBody>
      </p:sp>
      <p:pic>
        <p:nvPicPr>
          <p:cNvPr id="5" name="Elemento grafico 4" descr="Luci accese con riempimento a tinta unita">
            <a:extLst>
              <a:ext uri="{FF2B5EF4-FFF2-40B4-BE49-F238E27FC236}">
                <a16:creationId xmlns:a16="http://schemas.microsoft.com/office/drawing/2014/main" id="{B5BD8A8E-0F52-4BCA-163D-F3C4B9CF75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33957" y="1832290"/>
            <a:ext cx="1165861" cy="1165861"/>
          </a:xfrm>
          <a:prstGeom prst="rect">
            <a:avLst/>
          </a:prstGeom>
        </p:spPr>
      </p:pic>
      <p:pic>
        <p:nvPicPr>
          <p:cNvPr id="7" name="Elemento grafico 6" descr="Lampione con riempimento a tinta unita">
            <a:extLst>
              <a:ext uri="{FF2B5EF4-FFF2-40B4-BE49-F238E27FC236}">
                <a16:creationId xmlns:a16="http://schemas.microsoft.com/office/drawing/2014/main" id="{2E0A6744-853C-F33D-0F6F-EEE7CB0C88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4360" y="4823238"/>
            <a:ext cx="1329368" cy="132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09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24EBF7-B585-97BB-27B2-9367B9B6C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46" y="-332943"/>
            <a:ext cx="6787747" cy="1593507"/>
          </a:xfrm>
        </p:spPr>
        <p:txBody>
          <a:bodyPr/>
          <a:lstStyle/>
          <a:p>
            <a:r>
              <a:rPr lang="it-IT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Esempio: ambiente</a:t>
            </a:r>
            <a:endParaRPr lang="it-IT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9BF3BEC-AA3F-3265-6A2E-05F6434C45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31472" y="1521822"/>
            <a:ext cx="8346735" cy="4191027"/>
          </a:xfrm>
        </p:spPr>
        <p:txBody>
          <a:bodyPr>
            <a:noAutofit/>
          </a:bodyPr>
          <a:lstStyle/>
          <a:p>
            <a:r>
              <a:rPr lang="en-US" sz="3000" b="0" dirty="0">
                <a:latin typeface="Aptos" panose="020B0004020202020204" pitchFamily="34" charset="0"/>
              </a:rPr>
              <a:t>L</a:t>
            </a:r>
            <a:r>
              <a:rPr lang="mr-IN" sz="3000" b="0" dirty="0">
                <a:latin typeface="Aptos" panose="020B0004020202020204" pitchFamily="34" charset="0"/>
              </a:rPr>
              <a:t>’</a:t>
            </a:r>
            <a:r>
              <a:rPr lang="en-US" sz="3000" b="0" dirty="0" err="1">
                <a:latin typeface="Aptos" panose="020B0004020202020204" pitchFamily="34" charset="0"/>
              </a:rPr>
              <a:t>introduzione</a:t>
            </a:r>
            <a:r>
              <a:rPr lang="en-US" sz="3000" b="0" dirty="0">
                <a:latin typeface="Aptos" panose="020B0004020202020204" pitchFamily="34" charset="0"/>
              </a:rPr>
              <a:t> di un approvvigionamento "verde" per la manutenzione delle aree verdi urbane – con </a:t>
            </a:r>
            <a:r>
              <a:rPr lang="en-US" sz="3000" b="0" dirty="0" err="1">
                <a:latin typeface="Aptos" panose="020B0004020202020204" pitchFamily="34" charset="0"/>
              </a:rPr>
              <a:t>attrezzature</a:t>
            </a:r>
            <a:r>
              <a:rPr lang="en-US" sz="3000" b="0" dirty="0">
                <a:latin typeface="Aptos" panose="020B0004020202020204" pitchFamily="34" charset="0"/>
              </a:rPr>
              <a:t> </a:t>
            </a:r>
            <a:r>
              <a:rPr lang="en-US" sz="3000" b="0" dirty="0" err="1">
                <a:latin typeface="Aptos" panose="020B0004020202020204" pitchFamily="34" charset="0"/>
              </a:rPr>
              <a:t>elettriche</a:t>
            </a:r>
            <a:r>
              <a:rPr lang="en-US" sz="3000" b="0" dirty="0">
                <a:latin typeface="Aptos" panose="020B0004020202020204" pitchFamily="34" charset="0"/>
              </a:rPr>
              <a:t>, compostaggio in loco e utilizzo di acqua riciclata – riduce non solo le emissioni di CO₂, ma anche i costi operativi a lungo termine.</a:t>
            </a:r>
          </a:p>
          <a:p>
            <a:r>
              <a:rPr lang="en-US" sz="3000" dirty="0">
                <a:latin typeface="Aptos" panose="020B0004020202020204" pitchFamily="34" charset="0"/>
              </a:rPr>
              <a:t>In questo modo, la transizione ecologica diventa parte integrante della gestione quotidiana della spesa pubblica.</a:t>
            </a:r>
          </a:p>
          <a:p>
            <a:endParaRPr lang="it-IT" sz="3000" dirty="0">
              <a:latin typeface="Aptos" panose="020B0004020202020204" pitchFamily="34" charset="0"/>
            </a:endParaRPr>
          </a:p>
        </p:txBody>
      </p:sp>
      <p:pic>
        <p:nvPicPr>
          <p:cNvPr id="5" name="Elemento grafico 4" descr="Scena di pioggia con riempimento a tinta unita">
            <a:extLst>
              <a:ext uri="{FF2B5EF4-FFF2-40B4-BE49-F238E27FC236}">
                <a16:creationId xmlns:a16="http://schemas.microsoft.com/office/drawing/2014/main" id="{15B9D942-07DD-4FDD-563E-9227E0B83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9046" y="4848509"/>
            <a:ext cx="1348740" cy="1348740"/>
          </a:xfrm>
          <a:prstGeom prst="rect">
            <a:avLst/>
          </a:prstGeom>
        </p:spPr>
      </p:pic>
      <p:pic>
        <p:nvPicPr>
          <p:cNvPr id="7" name="Elemento grafico 6" descr="Albero caducifoglio con riempimento a tinta unita">
            <a:extLst>
              <a:ext uri="{FF2B5EF4-FFF2-40B4-BE49-F238E27FC236}">
                <a16:creationId xmlns:a16="http://schemas.microsoft.com/office/drawing/2014/main" id="{899884E0-EAE5-1E0B-816F-215BD518DB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738435" y="1783079"/>
            <a:ext cx="1064399" cy="106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069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C3C452-BFD6-C442-026E-1CE7F4CEC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Esempio: </a:t>
            </a:r>
            <a:r>
              <a:rPr lang="it-IT" dirty="0">
                <a:latin typeface="Aptos Serif" panose="02020604070405020304" pitchFamily="18" charset="0"/>
                <a:cs typeface="Aptos Serif" panose="02020604070405020304" pitchFamily="18" charset="0"/>
              </a:rPr>
              <a:t>governance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2A240EF-EF71-8A42-9A2C-061B2E00D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01535" y="1906361"/>
            <a:ext cx="10453009" cy="4559753"/>
          </a:xfrm>
        </p:spPr>
        <p:txBody>
          <a:bodyPr>
            <a:noAutofit/>
          </a:bodyPr>
          <a:lstStyle/>
          <a:p>
            <a:r>
              <a:rPr lang="en-US" b="0" dirty="0">
                <a:latin typeface="Aptos" panose="020B0004020202020204" pitchFamily="34" charset="0"/>
              </a:rPr>
              <a:t>Per i piccoli comuni, l</a:t>
            </a:r>
            <a:r>
              <a:rPr lang="mr-IN" b="0" dirty="0">
                <a:latin typeface="Aptos" panose="020B0004020202020204" pitchFamily="34" charset="0"/>
              </a:rPr>
              <a:t>’</a:t>
            </a:r>
            <a:r>
              <a:rPr lang="en-US" b="0" dirty="0" err="1">
                <a:latin typeface="Aptos" panose="020B0004020202020204" pitchFamily="34" charset="0"/>
              </a:rPr>
              <a:t>applicazione</a:t>
            </a:r>
            <a:r>
              <a:rPr lang="en-US" b="0" dirty="0">
                <a:latin typeface="Aptos" panose="020B0004020202020204" pitchFamily="34" charset="0"/>
              </a:rPr>
              <a:t> di criteri di sostenibilità alla spesa pubblica comporta anche un rafforzamento della qualità della governance locale, una riduzione dei rischi e un aumento della trasparenza.</a:t>
            </a:r>
            <a:br>
              <a:rPr lang="en-US" dirty="0">
                <a:latin typeface="Aptos" panose="020B0004020202020204" pitchFamily="34" charset="0"/>
              </a:rPr>
            </a:br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L</a:t>
            </a:r>
            <a:r>
              <a:rPr lang="mr-IN" dirty="0">
                <a:latin typeface="Aptos" panose="020B0004020202020204" pitchFamily="34" charset="0"/>
              </a:rPr>
              <a:t>’</a:t>
            </a:r>
            <a:r>
              <a:rPr lang="en-US" dirty="0" err="1">
                <a:latin typeface="Aptos" panose="020B0004020202020204" pitchFamily="34" charset="0"/>
              </a:rPr>
              <a:t>introduzione</a:t>
            </a:r>
            <a:r>
              <a:rPr lang="en-US" dirty="0">
                <a:latin typeface="Aptos" panose="020B0004020202020204" pitchFamily="34" charset="0"/>
              </a:rPr>
              <a:t> di un sistema di controllo interno per i comuni e la formazione in materia di GPP (Green Public Procurement, appalti pubblici verdi) per tutti i funzionari riduce gli errori formali e le controversie in conformità con le normative europee e nazionali.</a:t>
            </a:r>
          </a:p>
          <a:p>
            <a:r>
              <a:rPr lang="en-US" dirty="0" err="1">
                <a:latin typeface="Aptos" panose="020B0004020202020204" pitchFamily="34" charset="0"/>
              </a:rPr>
              <a:t>Quando</a:t>
            </a:r>
            <a:r>
              <a:rPr lang="en-US" dirty="0">
                <a:latin typeface="Aptos" panose="020B0004020202020204" pitchFamily="34" charset="0"/>
              </a:rPr>
              <a:t> un</a:t>
            </a:r>
            <a:r>
              <a:rPr lang="mr-IN" dirty="0">
                <a:latin typeface="Aptos" panose="020B0004020202020204" pitchFamily="34" charset="0"/>
              </a:rPr>
              <a:t>’</a:t>
            </a:r>
            <a:r>
              <a:rPr lang="en-US" dirty="0" err="1">
                <a:latin typeface="Aptos" panose="020B0004020202020204" pitchFamily="34" charset="0"/>
              </a:rPr>
              <a:t>amministrazione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dimostra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dirty="0" err="1">
                <a:latin typeface="Aptos" panose="020B0004020202020204" pitchFamily="34" charset="0"/>
              </a:rPr>
              <a:t>coerenza</a:t>
            </a:r>
            <a:r>
              <a:rPr lang="en-US" dirty="0">
                <a:latin typeface="Aptos" panose="020B0004020202020204" pitchFamily="34" charset="0"/>
              </a:rPr>
              <a:t> tra principi e azioni, rafforza la propria legittimità e credibilità istituzionale.</a:t>
            </a:r>
          </a:p>
          <a:p>
            <a:endParaRPr lang="it-IT" dirty="0">
              <a:latin typeface="Aptos" panose="020B0004020202020204" pitchFamily="34" charset="0"/>
            </a:endParaRPr>
          </a:p>
        </p:txBody>
      </p:sp>
      <p:pic>
        <p:nvPicPr>
          <p:cNvPr id="5" name="Elemento grafico 4" descr="Foglia con riempimento a tinta unita">
            <a:extLst>
              <a:ext uri="{FF2B5EF4-FFF2-40B4-BE49-F238E27FC236}">
                <a16:creationId xmlns:a16="http://schemas.microsoft.com/office/drawing/2014/main" id="{BA9B2C6E-99DD-0575-04CC-B132E23CA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90465" y="1560739"/>
            <a:ext cx="1064079" cy="1064079"/>
          </a:xfrm>
          <a:prstGeom prst="rect">
            <a:avLst/>
          </a:prstGeom>
        </p:spPr>
      </p:pic>
      <p:pic>
        <p:nvPicPr>
          <p:cNvPr id="7" name="Elemento grafico 6" descr="Pianta con riempimento a tinta unita">
            <a:extLst>
              <a:ext uri="{FF2B5EF4-FFF2-40B4-BE49-F238E27FC236}">
                <a16:creationId xmlns:a16="http://schemas.microsoft.com/office/drawing/2014/main" id="{8C9CC190-3599-9A99-0DA8-94D705B33E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7160" y="5339442"/>
            <a:ext cx="1126671" cy="112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373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350196" y="551894"/>
            <a:ext cx="3239310" cy="2006479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lt2"/>
          </a:solidFill>
          <a:ln w="12700" cap="flat" cmpd="sng">
            <a:solidFill>
              <a:srgbClr val="0043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it-IT" sz="2400" b="1" dirty="0">
                <a:solidFill>
                  <a:schemeClr val="bg1"/>
                </a:solidFill>
                <a:latin typeface="Aptos" panose="020B0004020202020204" pitchFamily="34" charset="0"/>
              </a:rPr>
              <a:t>Promozione </a:t>
            </a:r>
            <a:r>
              <a:rPr lang="it-IT" sz="2400" b="1" dirty="0" err="1">
                <a:solidFill>
                  <a:schemeClr val="bg1"/>
                </a:solidFill>
                <a:latin typeface="Aptos" panose="020B0004020202020204" pitchFamily="34" charset="0"/>
              </a:rPr>
              <a:t>dell</a:t>
            </a:r>
            <a:r>
              <a:rPr lang="mr-IN" sz="2400" b="1" dirty="0">
                <a:solidFill>
                  <a:schemeClr val="bg1"/>
                </a:solidFill>
                <a:latin typeface="Aptos" panose="020B0004020202020204" pitchFamily="34" charset="0"/>
              </a:rPr>
              <a:t>’</a:t>
            </a:r>
            <a:r>
              <a:rPr lang="it-IT" sz="2400" b="1" dirty="0">
                <a:solidFill>
                  <a:schemeClr val="bg1"/>
                </a:solidFill>
                <a:latin typeface="Aptos" panose="020B0004020202020204" pitchFamily="34" charset="0"/>
              </a:rPr>
              <a:t>economia locale</a:t>
            </a:r>
            <a:endParaRPr lang="it-IT" sz="2400" b="1" dirty="0">
              <a:solidFill>
                <a:schemeClr val="bg1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135" name="Google Shape;135;p3"/>
          <p:cNvSpPr/>
          <p:nvPr/>
        </p:nvSpPr>
        <p:spPr>
          <a:xfrm>
            <a:off x="2204357" y="2429501"/>
            <a:ext cx="5672205" cy="3657119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chemeClr val="accent4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L</a:t>
            </a:r>
            <a:r>
              <a:rPr lang="mr-IN" sz="1800" dirty="0">
                <a:solidFill>
                  <a:schemeClr val="bg1"/>
                </a:solidFill>
                <a:latin typeface="Aptos" panose="020B0004020202020204" pitchFamily="34" charset="0"/>
              </a:rPr>
              <a:t>’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approvvigionamento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sostenibile spesso 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privilegia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l</a:t>
            </a:r>
            <a:r>
              <a:rPr lang="mr-IN" sz="1800" dirty="0">
                <a:solidFill>
                  <a:schemeClr val="bg1"/>
                </a:solidFill>
                <a:latin typeface="Aptos" panose="020B0004020202020204" pitchFamily="34" charset="0"/>
              </a:rPr>
              <a:t>’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acquisto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da fornitori locali, contribuendo così a 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stimolare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l</a:t>
            </a:r>
            <a:r>
              <a:rPr lang="mr-IN" sz="1800" dirty="0">
                <a:solidFill>
                  <a:schemeClr val="bg1"/>
                </a:solidFill>
                <a:latin typeface="Aptos" panose="020B0004020202020204" pitchFamily="34" charset="0"/>
              </a:rPr>
              <a:t>’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economia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locale. Sostenendo le piccole imprese e i produttori locali, i comuni possono creare posti di lavoro, 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promuovere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l</a:t>
            </a:r>
            <a:r>
              <a:rPr lang="mr-IN" sz="1800" dirty="0">
                <a:solidFill>
                  <a:schemeClr val="bg1"/>
                </a:solidFill>
                <a:latin typeface="Aptos" panose="020B0004020202020204" pitchFamily="34" charset="0"/>
              </a:rPr>
              <a:t>’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imprenditoria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locale e mantenere le risorse 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finanziarie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all</a:t>
            </a:r>
            <a:r>
              <a:rPr lang="mr-IN" sz="1800" dirty="0">
                <a:solidFill>
                  <a:schemeClr val="bg1"/>
                </a:solidFill>
                <a:latin typeface="Aptos" panose="020B0004020202020204" pitchFamily="34" charset="0"/>
              </a:rPr>
              <a:t>’</a:t>
            </a:r>
            <a:r>
              <a:rPr lang="en-US" sz="1800" dirty="0" err="1">
                <a:solidFill>
                  <a:schemeClr val="bg1"/>
                </a:solidFill>
                <a:latin typeface="Aptos" panose="020B0004020202020204" pitchFamily="34" charset="0"/>
              </a:rPr>
              <a:t>interno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</a:rPr>
              <a:t> del comune. </a:t>
            </a:r>
            <a:endParaRPr sz="1800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36" name="Google Shape;136;p3"/>
          <p:cNvSpPr/>
          <p:nvPr/>
        </p:nvSpPr>
        <p:spPr>
          <a:xfrm>
            <a:off x="6645273" y="529211"/>
            <a:ext cx="5157127" cy="2899789"/>
          </a:xfrm>
          <a:prstGeom prst="wedgeEllipseCallout">
            <a:avLst>
              <a:gd name="adj1" fmla="val 30674"/>
              <a:gd name="adj2" fmla="val 61908"/>
            </a:avLst>
          </a:prstGeom>
          <a:solidFill>
            <a:srgbClr val="87C3CD"/>
          </a:solidFill>
          <a:ln w="12700" cap="flat" cmpd="sng">
            <a:solidFill>
              <a:srgbClr val="DBE8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000" dirty="0">
                <a:solidFill>
                  <a:schemeClr val="bg1"/>
                </a:solidFill>
                <a:latin typeface="Aptos" panose="020B0004020202020204" pitchFamily="34" charset="0"/>
              </a:rPr>
              <a:t>Ciò riduce </a:t>
            </a:r>
            <a:r>
              <a:rPr lang="en-US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anche</a:t>
            </a:r>
            <a:r>
              <a:rPr lang="en-US" sz="2000" dirty="0">
                <a:solidFill>
                  <a:schemeClr val="bg1"/>
                </a:solidFill>
                <a:latin typeface="Aptos" panose="020B0004020202020204" pitchFamily="34" charset="0"/>
              </a:rPr>
              <a:t> l</a:t>
            </a:r>
            <a:r>
              <a:rPr lang="mr-IN" sz="2000" dirty="0">
                <a:solidFill>
                  <a:schemeClr val="bg1"/>
                </a:solidFill>
                <a:latin typeface="Aptos" panose="020B0004020202020204" pitchFamily="34" charset="0"/>
              </a:rPr>
              <a:t>’</a:t>
            </a:r>
            <a:r>
              <a:rPr lang="en-US" sz="2000" dirty="0" err="1">
                <a:solidFill>
                  <a:schemeClr val="bg1"/>
                </a:solidFill>
                <a:latin typeface="Aptos" panose="020B0004020202020204" pitchFamily="34" charset="0"/>
              </a:rPr>
              <a:t>impronta</a:t>
            </a:r>
            <a:r>
              <a:rPr lang="en-US" sz="2000" dirty="0">
                <a:solidFill>
                  <a:schemeClr val="bg1"/>
                </a:solidFill>
                <a:latin typeface="Aptos" panose="020B0004020202020204" pitchFamily="34" charset="0"/>
              </a:rPr>
              <a:t> di carbonio associata al trasporto di merci su lunghe distanze.</a:t>
            </a:r>
            <a:endParaRPr sz="2000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C0D331-26E6-4DC5-67DE-C93FB99AE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81" y="0"/>
            <a:ext cx="11318837" cy="1224643"/>
          </a:xfrm>
        </p:spPr>
        <p:txBody>
          <a:bodyPr/>
          <a:lstStyle/>
          <a:p>
            <a:r>
              <a:rPr lang="it-IT" dirty="0">
                <a:latin typeface="Aptos Serif" panose="02020604070405020304" pitchFamily="18" charset="0"/>
                <a:cs typeface="Aptos Serif" panose="02020604070405020304" pitchFamily="18" charset="0"/>
              </a:rPr>
              <a:t>Economia circolare 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0A7EDE1-9C2F-0933-EA28-551820F29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30776" y="1438914"/>
            <a:ext cx="10140043" cy="474961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Aptos" panose="020B0004020202020204" pitchFamily="34" charset="0"/>
              </a:rPr>
              <a:t>I comuni possono applicare i </a:t>
            </a:r>
            <a:r>
              <a:rPr lang="en-US" sz="2400" dirty="0" err="1">
                <a:latin typeface="Aptos" panose="020B0004020202020204" pitchFamily="34" charset="0"/>
              </a:rPr>
              <a:t>principi</a:t>
            </a:r>
            <a:r>
              <a:rPr lang="en-US" sz="2400" dirty="0">
                <a:latin typeface="Aptos" panose="020B0004020202020204" pitchFamily="34" charset="0"/>
              </a:rPr>
              <a:t> dell</a:t>
            </a:r>
            <a:r>
              <a:rPr lang="mr-IN" sz="2400" dirty="0">
                <a:latin typeface="Aptos" panose="020B0004020202020204" pitchFamily="34" charset="0"/>
              </a:rPr>
              <a:t>’</a:t>
            </a:r>
            <a:r>
              <a:rPr lang="en-US" sz="2400" dirty="0" err="1">
                <a:latin typeface="Aptos" panose="020B0004020202020204" pitchFamily="34" charset="0"/>
              </a:rPr>
              <a:t>economia</a:t>
            </a:r>
            <a:r>
              <a:rPr lang="en-US" sz="2400" dirty="0">
                <a:latin typeface="Aptos" panose="020B0004020202020204" pitchFamily="34" charset="0"/>
              </a:rPr>
              <a:t> circolare nelle pratiche di approvvigionamento concrete:</a:t>
            </a:r>
          </a:p>
          <a:p>
            <a:endParaRPr lang="en-US" sz="2400" dirty="0">
              <a:latin typeface="Aptos" panose="020B0004020202020204" pitchFamily="34" charset="0"/>
            </a:endParaRPr>
          </a:p>
          <a:p>
            <a:endParaRPr lang="en-US" sz="2400" dirty="0">
              <a:latin typeface="Aptos" panose="020B0004020202020204" pitchFamily="34" charset="0"/>
            </a:endParaRPr>
          </a:p>
          <a:p>
            <a:endParaRPr lang="en-US" sz="2400" dirty="0">
              <a:latin typeface="Aptos" panose="020B0004020202020204" pitchFamily="34" charset="0"/>
            </a:endParaRPr>
          </a:p>
          <a:p>
            <a:endParaRPr lang="en-US" sz="2400" dirty="0">
              <a:latin typeface="Aptos" panose="020B0004020202020204" pitchFamily="34" charset="0"/>
            </a:endParaRPr>
          </a:p>
          <a:p>
            <a:endParaRPr lang="en-US" sz="2400" dirty="0">
              <a:latin typeface="Aptos" panose="020B0004020202020204" pitchFamily="34" charset="0"/>
            </a:endParaRPr>
          </a:p>
          <a:p>
            <a:r>
              <a:rPr lang="en-US" sz="2400" dirty="0" err="1">
                <a:latin typeface="Aptos" panose="020B0004020202020204" pitchFamily="34" charset="0"/>
              </a:rPr>
              <a:t>Questo</a:t>
            </a:r>
            <a:r>
              <a:rPr lang="en-US" sz="2400" dirty="0">
                <a:latin typeface="Aptos" panose="020B0004020202020204" pitchFamily="34" charset="0"/>
              </a:rPr>
              <a:t> approccio non solo </a:t>
            </a:r>
            <a:r>
              <a:rPr lang="en-US" sz="2400" dirty="0" err="1">
                <a:latin typeface="Aptos" panose="020B0004020202020204" pitchFamily="34" charset="0"/>
              </a:rPr>
              <a:t>riduce</a:t>
            </a:r>
            <a:r>
              <a:rPr lang="en-US" sz="2400" dirty="0">
                <a:latin typeface="Aptos" panose="020B0004020202020204" pitchFamily="34" charset="0"/>
              </a:rPr>
              <a:t> l</a:t>
            </a:r>
            <a:r>
              <a:rPr lang="mr-IN" sz="2400" dirty="0">
                <a:latin typeface="Aptos" panose="020B0004020202020204" pitchFamily="34" charset="0"/>
              </a:rPr>
              <a:t>’</a:t>
            </a:r>
            <a:r>
              <a:rPr lang="en-US" sz="2400" dirty="0" err="1">
                <a:latin typeface="Aptos" panose="020B0004020202020204" pitchFamily="34" charset="0"/>
              </a:rPr>
              <a:t>impatto</a:t>
            </a:r>
            <a:r>
              <a:rPr lang="en-US" sz="2400" dirty="0">
                <a:latin typeface="Aptos" panose="020B0004020202020204" pitchFamily="34" charset="0"/>
              </a:rPr>
              <a:t> ambientale, ma promuove </a:t>
            </a:r>
            <a:r>
              <a:rPr lang="en-US" sz="2400" dirty="0" err="1">
                <a:latin typeface="Aptos" panose="020B0004020202020204" pitchFamily="34" charset="0"/>
              </a:rPr>
              <a:t>anche</a:t>
            </a:r>
            <a:r>
              <a:rPr lang="en-US" sz="2400" dirty="0">
                <a:latin typeface="Aptos" panose="020B0004020202020204" pitchFamily="34" charset="0"/>
              </a:rPr>
              <a:t> un</a:t>
            </a:r>
            <a:r>
              <a:rPr lang="mr-IN" sz="2400" dirty="0">
                <a:latin typeface="Aptos" panose="020B0004020202020204" pitchFamily="34" charset="0"/>
              </a:rPr>
              <a:t>’</a:t>
            </a:r>
            <a:r>
              <a:rPr lang="en-US" sz="2400" dirty="0" err="1">
                <a:latin typeface="Aptos" panose="020B0004020202020204" pitchFamily="34" charset="0"/>
              </a:rPr>
              <a:t>economia</a:t>
            </a:r>
            <a:r>
              <a:rPr lang="en-US" sz="2400" dirty="0">
                <a:latin typeface="Aptos" panose="020B0004020202020204" pitchFamily="34" charset="0"/>
              </a:rPr>
              <a:t> circolare e un</a:t>
            </a:r>
            <a:r>
              <a:rPr lang="mr-IN" sz="2400" dirty="0">
                <a:latin typeface="Aptos" panose="020B0004020202020204" pitchFamily="34" charset="0"/>
              </a:rPr>
              <a:t>’</a:t>
            </a:r>
            <a:r>
              <a:rPr lang="en-US" sz="2400" dirty="0" err="1">
                <a:latin typeface="Aptos" panose="020B0004020202020204" pitchFamily="34" charset="0"/>
              </a:rPr>
              <a:t>economia</a:t>
            </a:r>
            <a:r>
              <a:rPr lang="en-US" sz="2400" dirty="0">
                <a:latin typeface="Aptos" panose="020B0004020202020204" pitchFamily="34" charset="0"/>
              </a:rPr>
              <a:t> locale resiliente.</a:t>
            </a:r>
          </a:p>
          <a:p>
            <a:endParaRPr lang="it-IT" sz="2400" dirty="0">
              <a:latin typeface="Aptos" panose="020B0004020202020204" pitchFamily="34" charset="0"/>
            </a:endParaRPr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7DABA464-8001-8690-08C5-C70332A75911}"/>
              </a:ext>
            </a:extLst>
          </p:cNvPr>
          <p:cNvSpPr/>
          <p:nvPr/>
        </p:nvSpPr>
        <p:spPr>
          <a:xfrm>
            <a:off x="2090055" y="2841172"/>
            <a:ext cx="4005945" cy="241662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ptos" panose="020B0004020202020204" pitchFamily="34" charset="0"/>
              </a:rPr>
              <a:t>Criteri di durata, riparabilità e riutilizzabilità </a:t>
            </a:r>
            <a:r>
              <a:rPr lang="en-US" sz="2000" dirty="0">
                <a:latin typeface="Aptos" panose="020B0004020202020204" pitchFamily="34" charset="0"/>
              </a:rPr>
              <a:t>nelle specifiche tecniche (per mobili, attrezzature, TIC, </a:t>
            </a:r>
            <a:r>
              <a:rPr lang="en-US" sz="2000" dirty="0" err="1">
                <a:latin typeface="Aptos" panose="020B0004020202020204" pitchFamily="34" charset="0"/>
              </a:rPr>
              <a:t>ecc</a:t>
            </a:r>
            <a:r>
              <a:rPr lang="en-US" sz="2000" dirty="0">
                <a:latin typeface="Aptos" panose="020B0004020202020204" pitchFamily="34" charset="0"/>
              </a:rPr>
              <a:t>.).</a:t>
            </a:r>
          </a:p>
        </p:txBody>
      </p:sp>
      <p:sp>
        <p:nvSpPr>
          <p:cNvPr id="5" name="Ovale 4">
            <a:extLst>
              <a:ext uri="{FF2B5EF4-FFF2-40B4-BE49-F238E27FC236}">
                <a16:creationId xmlns:a16="http://schemas.microsoft.com/office/drawing/2014/main" id="{12D175C2-C2B3-EE0A-F11E-7AD41250D341}"/>
              </a:ext>
            </a:extLst>
          </p:cNvPr>
          <p:cNvSpPr/>
          <p:nvPr/>
        </p:nvSpPr>
        <p:spPr>
          <a:xfrm>
            <a:off x="6400798" y="2841172"/>
            <a:ext cx="4005945" cy="2416626"/>
          </a:xfrm>
          <a:prstGeom prst="ellipse">
            <a:avLst/>
          </a:prstGeom>
          <a:ln w="57150">
            <a:solidFill>
              <a:schemeClr val="accent4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ptos" panose="020B0004020202020204" pitchFamily="34" charset="0"/>
              </a:rPr>
              <a:t>Gestione sostenibile dei rifiuti e dei materiali </a:t>
            </a:r>
            <a:r>
              <a:rPr lang="en-US" sz="2000" dirty="0">
                <a:latin typeface="Aptos" panose="020B0004020202020204" pitchFamily="34" charset="0"/>
              </a:rPr>
              <a:t>nei progetti di edilizia pubblica, promozione del riciclaggio e del </a:t>
            </a:r>
            <a:r>
              <a:rPr lang="en-US" sz="2000" dirty="0" err="1">
                <a:latin typeface="Aptos" panose="020B0004020202020204" pitchFamily="34" charset="0"/>
              </a:rPr>
              <a:t>recupero</a:t>
            </a:r>
            <a:r>
              <a:rPr lang="en-US" sz="2000" dirty="0"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456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>
            <a:spLocks noGrp="1"/>
          </p:cNvSpPr>
          <p:nvPr>
            <p:ph type="ctrTitle"/>
          </p:nvPr>
        </p:nvSpPr>
        <p:spPr>
          <a:xfrm>
            <a:off x="594359" y="411479"/>
            <a:ext cx="8922174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sz="6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Grazie per </a:t>
            </a:r>
            <a:r>
              <a:rPr lang="de-DE" sz="6000" b="1" i="0" u="none" strike="noStrike" cap="none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l’attenzione</a:t>
            </a:r>
            <a:r>
              <a:rPr lang="de-DE" sz="60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  <a:sym typeface="Play"/>
              </a:rPr>
              <a:t>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66" name="Google Shape;166;p7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48711" y="4939612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 descr="Ein Bild, das Text, Screenshot, Schrift enthält.&#10;&#10;KI-generierte Inhalte können fehlerhaft sein.">
            <a:hlinkClick r:id="rId4"/>
            <a:extLst>
              <a:ext uri="{FF2B5EF4-FFF2-40B4-BE49-F238E27FC236}">
                <a16:creationId xmlns:a16="http://schemas.microsoft.com/office/drawing/2014/main" id="{77A2E6F9-D42D-A156-30D3-BDE9F9BA47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106" y="5285316"/>
            <a:ext cx="3594100" cy="14351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452</Words>
  <Application>Microsoft Macintosh PowerPoint</Application>
  <PresentationFormat>Breitbild</PresentationFormat>
  <Paragraphs>39</Paragraphs>
  <Slides>8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Aptos</vt:lpstr>
      <vt:lpstr>Aptos Serif</vt:lpstr>
      <vt:lpstr>Arial</vt:lpstr>
      <vt:lpstr>Calibri</vt:lpstr>
      <vt:lpstr>Play</vt:lpstr>
      <vt:lpstr>Benutzerdefiniert</vt:lpstr>
      <vt:lpstr>Perché è importante:  Approvvigionamenti sostenibili  nei piccoli comuni </vt:lpstr>
      <vt:lpstr>PowerPoint-Präsentation</vt:lpstr>
      <vt:lpstr>Esempio: economia</vt:lpstr>
      <vt:lpstr>Esempio: ambiente</vt:lpstr>
      <vt:lpstr>Esempio: governance</vt:lpstr>
      <vt:lpstr>PowerPoint-Präsentation</vt:lpstr>
      <vt:lpstr>Economia circolare </vt:lpstr>
      <vt:lpstr>Grazie per l’attenzione!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Perché è importante:  Approvvigionamenti sostenibili  per i piccoli comuni </dc:title>
  <dc:creator>nicole</dc:creator>
  <cp:keywords>docId:52022032B09089690BF2284288007149</cp:keywords>
  <cp:lastModifiedBy>Henrieta Winklhofer</cp:lastModifiedBy>
  <cp:revision>7</cp:revision>
  <dcterms:created xsi:type="dcterms:W3CDTF">2024-09-16T10:50:40Z</dcterms:created>
  <dcterms:modified xsi:type="dcterms:W3CDTF">2026-01-22T09:57:23Z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