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9"/>
  </p:notesMasterIdLst>
  <p:sldIdLst>
    <p:sldId id="320" r:id="rId2"/>
    <p:sldId id="318" r:id="rId3"/>
    <p:sldId id="319" r:id="rId4"/>
    <p:sldId id="321" r:id="rId5"/>
    <p:sldId id="322" r:id="rId6"/>
    <p:sldId id="323" r:id="rId7"/>
    <p:sldId id="324" r:id="rId8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2" roundtripDataSignature="AMtx7mjLYryR0cmiKZHf6foTuKfsSRNt6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564"/>
    <p:restoredTop sz="94718"/>
  </p:normalViewPr>
  <p:slideViewPr>
    <p:cSldViewPr snapToGrid="0">
      <p:cViewPr varScale="1">
        <p:scale>
          <a:sx n="113" d="100"/>
          <a:sy n="113" d="100"/>
        </p:scale>
        <p:origin x="22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72" Type="http://customschemas.google.com/relationships/presentationmetadata" Target="metadata"/><Relationship Id="rId3" Type="http://schemas.openxmlformats.org/officeDocument/2006/relationships/slide" Target="slides/slide2.xml"/><Relationship Id="rId76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75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74" Type="http://schemas.openxmlformats.org/officeDocument/2006/relationships/viewProps" Target="viewProps.xml"/><Relationship Id="rId5" Type="http://schemas.openxmlformats.org/officeDocument/2006/relationships/slide" Target="slides/slide4.xml"/><Relationship Id="rId73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‹Nr.›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8649377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Fonte: 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Opuscolo "Computer sul posto di lavoro: efficienza economica 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tutela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dell</a:t>
            </a:r>
            <a:r>
              <a:rPr lang="mr-IN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’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ambiente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– Guida per le amministrazioni"; Prakash et. al., uni 2016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de-DE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 lang="de-DE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472050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A44A2A-551E-C43F-CE43-BF3DD74230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27F61DA2-342A-B880-4FAA-13B42283965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522D5119-307F-A50B-1706-DF509A80150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Fonte: 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Opuscolo "Computer sul posto di lavoro: efficienza economica e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tutela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dell</a:t>
            </a:r>
            <a:r>
              <a:rPr lang="mr-IN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’</a:t>
            </a:r>
            <a:r>
              <a:rPr lang="de-DE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ambiente</a:t>
            </a:r>
            <a:r>
              <a:rPr lang="de-DE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– Guida per le amministrazioni"; Prakash et. al., uni 2016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346062D-0E5C-9B99-B297-FCE3F7EAC0E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de-DE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</a:t>
            </a:fld>
            <a:endParaRPr lang="de-DE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871753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1">
  <p:cSld name="Titel 1">
    <p:bg>
      <p:bgPr>
        <a:solidFill>
          <a:schemeClr val="lt1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7"/>
          <p:cNvSpPr/>
          <p:nvPr/>
        </p:nvSpPr>
        <p:spPr>
          <a:xfrm rot="10800000">
            <a:off x="332000" y="4831776"/>
            <a:ext cx="4356925" cy="4052448"/>
          </a:xfrm>
          <a:prstGeom prst="pie">
            <a:avLst>
              <a:gd name="adj1" fmla="val 0"/>
              <a:gd name="adj2" fmla="val 10801609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7;p17"/>
          <p:cNvSpPr txBox="1">
            <a:spLocks noGrp="1"/>
          </p:cNvSpPr>
          <p:nvPr>
            <p:ph type="ctrTitle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6000"/>
              <a:buFont typeface="Play"/>
              <a:buNone/>
              <a:defRPr sz="60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18" name="Google Shape;18;p17"/>
          <p:cNvCxnSpPr/>
          <p:nvPr/>
        </p:nvCxnSpPr>
        <p:spPr>
          <a:xfrm>
            <a:off x="6309360" y="3950208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3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9" name="Google Shape;19;p17"/>
          <p:cNvSpPr/>
          <p:nvPr/>
        </p:nvSpPr>
        <p:spPr>
          <a:xfrm rot="10800000">
            <a:off x="-1304496" y="5613097"/>
            <a:ext cx="2624490" cy="2489806"/>
          </a:xfrm>
          <a:prstGeom prst="pie">
            <a:avLst>
              <a:gd name="adj1" fmla="val 5413995"/>
              <a:gd name="adj2" fmla="val 10826281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" name="Google Shape;20;p17"/>
          <p:cNvSpPr/>
          <p:nvPr/>
        </p:nvSpPr>
        <p:spPr>
          <a:xfrm rot="-5400000">
            <a:off x="-1055890" y="818688"/>
            <a:ext cx="2127278" cy="2127278"/>
          </a:xfrm>
          <a:prstGeom prst="pie">
            <a:avLst>
              <a:gd name="adj1" fmla="val 0"/>
              <a:gd name="adj2" fmla="val 10851802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genda 1">
  <p:cSld name="Agenda 1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8"/>
          <p:cNvSpPr/>
          <p:nvPr/>
        </p:nvSpPr>
        <p:spPr>
          <a:xfrm>
            <a:off x="9879382" y="-1169095"/>
            <a:ext cx="2338190" cy="2338190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" name="Google Shape;23;p18"/>
          <p:cNvSpPr txBox="1">
            <a:spLocks noGrp="1"/>
          </p:cNvSpPr>
          <p:nvPr>
            <p:ph type="title"/>
          </p:nvPr>
        </p:nvSpPr>
        <p:spPr>
          <a:xfrm>
            <a:off x="594360" y="189572"/>
            <a:ext cx="6787747" cy="159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18"/>
          <p:cNvSpPr txBox="1">
            <a:spLocks noGrp="1"/>
          </p:cNvSpPr>
          <p:nvPr>
            <p:ph type="body" idx="1"/>
          </p:nvPr>
        </p:nvSpPr>
        <p:spPr>
          <a:xfrm>
            <a:off x="594359" y="2281918"/>
            <a:ext cx="6787747" cy="3708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rmAutofit/>
          </a:bodyPr>
          <a:lstStyle>
            <a:lvl1pPr marL="457200" lvl="0" indent="-228600" algn="l">
              <a:lnSpc>
                <a:spcPct val="80000"/>
              </a:lnSpc>
              <a:spcBef>
                <a:spcPts val="22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2400" b="1" i="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55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18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  <p:sp>
        <p:nvSpPr>
          <p:cNvPr id="26" name="Google Shape;26;p18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27" name="Google Shape;27;p18"/>
          <p:cNvCxnSpPr/>
          <p:nvPr/>
        </p:nvCxnSpPr>
        <p:spPr>
          <a:xfrm>
            <a:off x="594360" y="2148840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8" name="Google Shape;28;p18"/>
          <p:cNvSpPr/>
          <p:nvPr/>
        </p:nvSpPr>
        <p:spPr>
          <a:xfrm>
            <a:off x="8076007" y="-706089"/>
            <a:ext cx="1393345" cy="1412178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" name="Google Shape;29;p18"/>
          <p:cNvSpPr/>
          <p:nvPr/>
        </p:nvSpPr>
        <p:spPr>
          <a:xfrm>
            <a:off x="9723419" y="301731"/>
            <a:ext cx="846741" cy="808715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">
  <p:cSld name="Titel">
    <p:bg>
      <p:bgPr>
        <a:solidFill>
          <a:schemeClr val="lt1"/>
        </a:solidFill>
        <a:effectLst/>
      </p:bgPr>
    </p:bg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22"/>
          <p:cNvSpPr txBox="1">
            <a:spLocks noGrp="1"/>
          </p:cNvSpPr>
          <p:nvPr>
            <p:ph type="ctrTitle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6000"/>
              <a:buFont typeface="Play"/>
              <a:buNone/>
              <a:defRPr sz="60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54" name="Google Shape;54;p22"/>
          <p:cNvCxnSpPr/>
          <p:nvPr/>
        </p:nvCxnSpPr>
        <p:spPr>
          <a:xfrm>
            <a:off x="6309360" y="3950208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55" name="Google Shape;55;p22"/>
          <p:cNvSpPr txBox="1">
            <a:spLocks noGrp="1"/>
          </p:cNvSpPr>
          <p:nvPr>
            <p:ph type="body" idx="1"/>
          </p:nvPr>
        </p:nvSpPr>
        <p:spPr>
          <a:xfrm>
            <a:off x="6309905" y="4549552"/>
            <a:ext cx="5486400" cy="164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 b="1" i="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2pPr>
            <a:lvl3pPr marL="1371600" lvl="2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3pPr>
            <a:lvl4pPr marL="1828800" lvl="3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4pPr>
            <a:lvl5pPr marL="2286000" lvl="4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6" name="Google Shape;56;p22"/>
          <p:cNvSpPr/>
          <p:nvPr/>
        </p:nvSpPr>
        <p:spPr>
          <a:xfrm rot="-5400000">
            <a:off x="-1994302" y="2784058"/>
            <a:ext cx="3988604" cy="4143593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" name="Google Shape;57;p22"/>
          <p:cNvSpPr/>
          <p:nvPr/>
        </p:nvSpPr>
        <p:spPr>
          <a:xfrm rot="10800000">
            <a:off x="1657654" y="5606713"/>
            <a:ext cx="2376839" cy="2502573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p22"/>
          <p:cNvSpPr/>
          <p:nvPr/>
        </p:nvSpPr>
        <p:spPr>
          <a:xfrm rot="-8153822">
            <a:off x="691437" y="2439793"/>
            <a:ext cx="1375053" cy="140689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2">
  <p:cSld name="Titel 2">
    <p:bg>
      <p:bgPr>
        <a:solidFill>
          <a:schemeClr val="lt1"/>
        </a:solidFill>
        <a:effectLst/>
      </p:bgPr>
    </p:bg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1"/>
          <p:cNvSpPr txBox="1">
            <a:spLocks noGrp="1"/>
          </p:cNvSpPr>
          <p:nvPr>
            <p:ph type="ctrTitle"/>
          </p:nvPr>
        </p:nvSpPr>
        <p:spPr>
          <a:xfrm>
            <a:off x="6299835" y="430529"/>
            <a:ext cx="54864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6000"/>
              <a:buFont typeface="Play"/>
              <a:buNone/>
              <a:defRPr sz="60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1"/>
          <p:cNvSpPr txBox="1">
            <a:spLocks noGrp="1"/>
          </p:cNvSpPr>
          <p:nvPr>
            <p:ph type="body" idx="1"/>
          </p:nvPr>
        </p:nvSpPr>
        <p:spPr>
          <a:xfrm>
            <a:off x="6299835" y="4568602"/>
            <a:ext cx="5486400" cy="164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 b="1" i="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2pPr>
            <a:lvl3pPr marL="1371600" lvl="2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3pPr>
            <a:lvl4pPr marL="1828800" lvl="3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4pPr>
            <a:lvl5pPr marL="2286000" lvl="4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83" name="Google Shape;83;p21"/>
          <p:cNvCxnSpPr/>
          <p:nvPr/>
        </p:nvCxnSpPr>
        <p:spPr>
          <a:xfrm>
            <a:off x="6309360" y="3950208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84" name="Google Shape;84;p21"/>
          <p:cNvSpPr>
            <a:spLocks noGrp="1"/>
          </p:cNvSpPr>
          <p:nvPr>
            <p:ph type="pic" idx="2"/>
          </p:nvPr>
        </p:nvSpPr>
        <p:spPr>
          <a:xfrm>
            <a:off x="0" y="-11113"/>
            <a:ext cx="5628068" cy="6858000"/>
          </a:xfrm>
          <a:prstGeom prst="flowChartDelay">
            <a:avLst/>
          </a:prstGeom>
          <a:solidFill>
            <a:srgbClr val="87C3CD"/>
          </a:solidFill>
          <a:ln>
            <a:noFill/>
          </a:ln>
        </p:spPr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inanzierung">
  <p:cSld name="Finanzierung"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9"/>
          <p:cNvSpPr txBox="1">
            <a:spLocks noGrp="1"/>
          </p:cNvSpPr>
          <p:nvPr>
            <p:ph type="body" idx="1"/>
          </p:nvPr>
        </p:nvSpPr>
        <p:spPr>
          <a:xfrm>
            <a:off x="2179161" y="3113786"/>
            <a:ext cx="4749959" cy="2036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10" name="Google Shape;110;p29" descr="Ein Bild, das Screenshot, Schrift, Text, Electric Blue (Farbe) enthält.&#10;&#10;Automatisch generierte Beschreibu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041071" y="2129065"/>
            <a:ext cx="3150689" cy="87296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6"/>
          <p:cNvSpPr txBox="1">
            <a:spLocks noGrp="1"/>
          </p:cNvSpPr>
          <p:nvPr>
            <p:ph type="body" idx="1"/>
          </p:nvPr>
        </p:nvSpPr>
        <p:spPr>
          <a:xfrm>
            <a:off x="594360" y="1825625"/>
            <a:ext cx="1100328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6"/>
          <p:cNvSpPr txBox="1">
            <a:spLocks noGrp="1"/>
          </p:cNvSpPr>
          <p:nvPr>
            <p:ph type="title"/>
          </p:nvPr>
        </p:nvSpPr>
        <p:spPr>
          <a:xfrm>
            <a:off x="594360" y="365125"/>
            <a:ext cx="1100328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16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16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  <p:pic>
        <p:nvPicPr>
          <p:cNvPr id="14" name="Google Shape;14;p16" descr="Logo ProCure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10419633" y="5890912"/>
            <a:ext cx="1307555" cy="713855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4" r:id="rId3"/>
    <p:sldLayoutId id="2147483657" r:id="rId4"/>
    <p:sldLayoutId id="2147483661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240">
          <p15:clr>
            <a:srgbClr val="547EBF"/>
          </p15:clr>
        </p15:guide>
        <p15:guide id="4" orient="horz" pos="240">
          <p15:clr>
            <a:srgbClr val="547EBF"/>
          </p15:clr>
        </p15:guide>
        <p15:guide id="5" pos="7440">
          <p15:clr>
            <a:srgbClr val="547EBF"/>
          </p15:clr>
        </p15:guide>
        <p15:guide id="6" orient="horz" pos="4080">
          <p15:clr>
            <a:srgbClr val="547EBF"/>
          </p15:clr>
        </p15:guide>
        <p15:guide id="7" pos="600">
          <p15:clr>
            <a:srgbClr val="547EBF"/>
          </p15:clr>
        </p15:guide>
        <p15:guide id="8" pos="3720">
          <p15:clr>
            <a:srgbClr val="547EBF"/>
          </p15:clr>
        </p15:guide>
        <p15:guide id="9" pos="2112">
          <p15:clr>
            <a:srgbClr val="547EBF"/>
          </p15:clr>
        </p15:guide>
        <p15:guide id="10" pos="1848">
          <p15:clr>
            <a:srgbClr val="547EBF"/>
          </p15:clr>
        </p15:guide>
        <p15:guide id="11" pos="5568">
          <p15:clr>
            <a:srgbClr val="547EBF"/>
          </p15:clr>
        </p15:guide>
        <p15:guide id="12" pos="5832">
          <p15:clr>
            <a:srgbClr val="547EBF"/>
          </p15:clr>
        </p15:guide>
        <p15:guide id="13" pos="4968">
          <p15:clr>
            <a:srgbClr val="9FCC3B"/>
          </p15:clr>
        </p15:guide>
        <p15:guide id="14" pos="5208">
          <p15:clr>
            <a:srgbClr val="9FCC3B"/>
          </p15:clr>
        </p15:guide>
        <p15:guide id="15" pos="2712">
          <p15:clr>
            <a:srgbClr val="9FCC3B"/>
          </p15:clr>
        </p15:guide>
        <p15:guide id="16" pos="2472">
          <p15:clr>
            <a:srgbClr val="9FCC3B"/>
          </p15:clr>
        </p15:guide>
        <p15:guide id="17" pos="39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creativecommons.org/licenses/by-nc-sa/4.0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99E6AD-3438-65B4-F021-CA5A75147F2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Cominciamo</a:t>
            </a:r>
            <a:b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</a:b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con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un quiz</a:t>
            </a:r>
          </a:p>
        </p:txBody>
      </p:sp>
      <p:pic>
        <p:nvPicPr>
          <p:cNvPr id="4" name="Grafik 3" descr="Ein Bild, das Text, Screenshot, Schrift enthält.&#10;&#10;KI-generierte Inhalte können fehlerhaft sein.">
            <a:hlinkClick r:id="rId2"/>
            <a:extLst>
              <a:ext uri="{FF2B5EF4-FFF2-40B4-BE49-F238E27FC236}">
                <a16:creationId xmlns:a16="http://schemas.microsoft.com/office/drawing/2014/main" id="{A79CC0DC-CD81-D5D5-87C9-36A2FF0257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0106" y="5206294"/>
            <a:ext cx="3594100" cy="1435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08019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1A74F3-502F-8AEA-4322-29C5BF4E50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Alimenti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6218976-E2E4-3191-DD8F-1A5260302D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4359" y="2281918"/>
            <a:ext cx="11340967" cy="3708517"/>
          </a:xfrm>
        </p:spPr>
        <p:txBody>
          <a:bodyPr/>
          <a:lstStyle/>
          <a:p>
            <a:r>
              <a:rPr lang="en-US" sz="2000" b="0" dirty="0">
                <a:solidFill>
                  <a:schemeClr val="tx1"/>
                </a:solidFill>
                <a:latin typeface="Aptos" panose="020B0004020202020204" pitchFamily="34" charset="0"/>
              </a:rPr>
              <a:t>Una tazza di tè contiene 30 litri di </a:t>
            </a:r>
            <a:r>
              <a:rPr lang="en-US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acqua</a:t>
            </a:r>
            <a:r>
              <a:rPr lang="en-US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virtuale</a:t>
            </a:r>
            <a:r>
              <a:rPr lang="en-US" sz="2000" b="0" dirty="0">
                <a:solidFill>
                  <a:schemeClr val="tx1"/>
                </a:solidFill>
                <a:latin typeface="Aptos" panose="020B0004020202020204" pitchFamily="34" charset="0"/>
              </a:rPr>
              <a:t>. Quanta acqua virtuale contiene una tazza di caffè?</a:t>
            </a:r>
          </a:p>
          <a:p>
            <a:pPr marL="571500" indent="-3429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  <a:latin typeface="Aptos" panose="020B0004020202020204" pitchFamily="34" charset="0"/>
              </a:rPr>
              <a:t>60 litri</a:t>
            </a:r>
          </a:p>
          <a:p>
            <a:pPr marL="571500" indent="-3429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  <a:latin typeface="Aptos" panose="020B0004020202020204" pitchFamily="34" charset="0"/>
              </a:rPr>
              <a:t>30 litri</a:t>
            </a:r>
          </a:p>
          <a:p>
            <a:pPr marL="571500" indent="-3429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  <a:latin typeface="Aptos" panose="020B0004020202020204" pitchFamily="34" charset="0"/>
              </a:rPr>
              <a:t>140 litri</a:t>
            </a:r>
            <a:endParaRPr lang="de-DE" sz="2000" b="0" dirty="0">
              <a:solidFill>
                <a:schemeClr val="tx1"/>
              </a:solidFill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63469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DFA479-7C0E-EDEE-4852-77158F2407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AEFD45A-44A1-6D47-424F-C1A4FFA1D7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Alimenti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D7EC078-96B8-3A4B-7D43-70533E5E09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4360" y="2260601"/>
            <a:ext cx="11340967" cy="4140199"/>
          </a:xfrm>
        </p:spPr>
        <p:txBody>
          <a:bodyPr>
            <a:normAutofit/>
          </a:bodyPr>
          <a:lstStyle/>
          <a:p>
            <a:r>
              <a:rPr lang="en-US" sz="2000" b="0" dirty="0">
                <a:solidFill>
                  <a:schemeClr val="tx1"/>
                </a:solidFill>
                <a:latin typeface="Aptos" panose="020B0004020202020204" pitchFamily="34" charset="0"/>
              </a:rPr>
              <a:t>Una tazza di tè contiene 30 litri di acqua virtuale. Quanta acqua virtuale contiene una tazza di caffè?</a:t>
            </a:r>
          </a:p>
          <a:p>
            <a:pPr marL="571500" indent="-3429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  <a:latin typeface="Aptos" panose="020B0004020202020204" pitchFamily="34" charset="0"/>
              </a:rPr>
              <a:t>60 litri</a:t>
            </a:r>
          </a:p>
          <a:p>
            <a:pPr marL="571500" indent="-3429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  <a:latin typeface="Aptos" panose="020B0004020202020204" pitchFamily="34" charset="0"/>
              </a:rPr>
              <a:t>30 litri</a:t>
            </a:r>
          </a:p>
          <a:p>
            <a:pPr marL="571500" indent="-3429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rgbClr val="FF0000"/>
                </a:solidFill>
                <a:latin typeface="Aptos" panose="020B0004020202020204" pitchFamily="34" charset="0"/>
              </a:rPr>
              <a:t>140 litri</a:t>
            </a:r>
          </a:p>
          <a:p>
            <a:r>
              <a:rPr lang="en-US" sz="2000" b="0" dirty="0">
                <a:solidFill>
                  <a:schemeClr val="tx1"/>
                </a:solidFill>
                <a:latin typeface="Aptos" panose="020B0004020202020204" pitchFamily="34" charset="0"/>
              </a:rPr>
              <a:t>Le principali zone di coltivazione del tè si trovano in regioni con elevate precipitazioni. Pertanto, il tè ha un</a:t>
            </a:r>
            <a:r>
              <a:rPr lang="mr-IN" sz="2000" b="0" dirty="0">
                <a:solidFill>
                  <a:schemeClr val="tx1"/>
                </a:solidFill>
                <a:latin typeface="Aptos" panose="020B0004020202020204" pitchFamily="34" charset="0"/>
              </a:rPr>
              <a:t>’</a:t>
            </a:r>
            <a:r>
              <a:rPr lang="en-US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impronta</a:t>
            </a:r>
            <a:r>
              <a:rPr lang="en-US" sz="2000" b="0" dirty="0">
                <a:solidFill>
                  <a:schemeClr val="tx1"/>
                </a:solidFill>
                <a:latin typeface="Aptos" panose="020B0004020202020204" pitchFamily="34" charset="0"/>
              </a:rPr>
              <a:t> idrica inferiore rispetto al caffè. Il caffè rappresenta il 6% del commercio </a:t>
            </a:r>
            <a:r>
              <a:rPr lang="en-US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mondiale</a:t>
            </a:r>
            <a:r>
              <a:rPr lang="en-US" sz="2000" b="0" dirty="0">
                <a:solidFill>
                  <a:schemeClr val="tx1"/>
                </a:solidFill>
                <a:latin typeface="Aptos" panose="020B0004020202020204" pitchFamily="34" charset="0"/>
              </a:rPr>
              <a:t> dell</a:t>
            </a:r>
            <a:r>
              <a:rPr lang="mr-IN" sz="2000" b="0" dirty="0">
                <a:solidFill>
                  <a:schemeClr val="tx1"/>
                </a:solidFill>
                <a:latin typeface="Aptos" panose="020B0004020202020204" pitchFamily="34" charset="0"/>
              </a:rPr>
              <a:t>’</a:t>
            </a:r>
            <a:r>
              <a:rPr lang="en-US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acqua</a:t>
            </a:r>
            <a:r>
              <a:rPr lang="en-US" sz="2000" b="0" dirty="0">
                <a:solidFill>
                  <a:schemeClr val="tx1"/>
                </a:solidFill>
                <a:latin typeface="Aptos" panose="020B0004020202020204" pitchFamily="34" charset="0"/>
              </a:rPr>
              <a:t> ed è quindi una delle materie prime più importanti in questo settore.</a:t>
            </a:r>
            <a:endParaRPr lang="de-DE" sz="2000" b="0" dirty="0">
              <a:solidFill>
                <a:schemeClr val="tx1"/>
              </a:solidFill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31527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504F5D-0D16-82EB-A6F0-41F69C7DFF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C0E0E5-473B-6885-B8AB-E4D6D9B62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Carta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DC62101-F9C8-FCC6-0271-99DE8CC080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4360" y="2260601"/>
            <a:ext cx="11340967" cy="4140199"/>
          </a:xfrm>
        </p:spPr>
        <p:txBody>
          <a:bodyPr>
            <a:normAutofit/>
          </a:bodyPr>
          <a:lstStyle/>
          <a:p>
            <a:r>
              <a:rPr lang="en-US" sz="2000" b="0" dirty="0">
                <a:solidFill>
                  <a:schemeClr val="tx1"/>
                </a:solidFill>
                <a:latin typeface="Aptos" panose="020B0004020202020204" pitchFamily="34" charset="0"/>
              </a:rPr>
              <a:t>Quanti chilogrammi di legno si risparmiano con 1 confezione di carta riciclata (500 fogli) rispetto alla carta di fibra vergine?</a:t>
            </a:r>
          </a:p>
          <a:p>
            <a:pPr marL="571500" indent="-3429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  <a:latin typeface="Aptos" panose="020B0004020202020204" pitchFamily="34" charset="0"/>
              </a:rPr>
              <a:t>3 kg</a:t>
            </a:r>
          </a:p>
          <a:p>
            <a:pPr marL="571500" indent="-3429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  <a:latin typeface="Aptos" panose="020B0004020202020204" pitchFamily="34" charset="0"/>
              </a:rPr>
              <a:t>0,5 kg</a:t>
            </a:r>
          </a:p>
          <a:p>
            <a:pPr marL="571500" indent="-3429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  <a:latin typeface="Aptos" panose="020B0004020202020204" pitchFamily="34" charset="0"/>
              </a:rPr>
              <a:t>7,5 kg</a:t>
            </a:r>
            <a:endParaRPr lang="de-DE" sz="2000" b="0" dirty="0">
              <a:solidFill>
                <a:schemeClr val="tx1"/>
              </a:solidFill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82988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948972-C5A4-B611-1A76-D580B340FF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DA2235E-BE57-0AFD-EA14-F069C03A3F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Carta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50EF9E8-33E9-594F-2EF6-BFD19523DB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4360" y="2260602"/>
            <a:ext cx="11340967" cy="3750732"/>
          </a:xfrm>
        </p:spPr>
        <p:txBody>
          <a:bodyPr>
            <a:normAutofit/>
          </a:bodyPr>
          <a:lstStyle/>
          <a:p>
            <a:r>
              <a:rPr lang="en-US" sz="2000" b="0" dirty="0">
                <a:solidFill>
                  <a:schemeClr val="tx1"/>
                </a:solidFill>
                <a:latin typeface="Aptos" panose="020B0004020202020204" pitchFamily="34" charset="0"/>
              </a:rPr>
              <a:t>Quanti chilogrammi di legno si risparmiano con 1 confezione di carta riciclata (500 fogli) rispetto alla carta prodotta con fibre vergini?</a:t>
            </a:r>
          </a:p>
          <a:p>
            <a:pPr marL="571500" indent="-3429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  <a:latin typeface="Aptos" panose="020B0004020202020204" pitchFamily="34" charset="0"/>
              </a:rPr>
              <a:t>3 kg</a:t>
            </a:r>
          </a:p>
          <a:p>
            <a:pPr marL="571500" indent="-3429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  <a:latin typeface="Aptos" panose="020B0004020202020204" pitchFamily="34" charset="0"/>
              </a:rPr>
              <a:t>0,5 kg</a:t>
            </a:r>
          </a:p>
          <a:p>
            <a:pPr marL="571500" indent="-3429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rgbClr val="FF0000"/>
                </a:solidFill>
                <a:latin typeface="Aptos" panose="020B0004020202020204" pitchFamily="34" charset="0"/>
              </a:rPr>
              <a:t>7,5 kg</a:t>
            </a:r>
          </a:p>
          <a:p>
            <a:pPr marL="228600" indent="0"/>
            <a:r>
              <a:rPr lang="en-US" sz="2000" b="0" dirty="0">
                <a:solidFill>
                  <a:schemeClr val="tx1"/>
                </a:solidFill>
                <a:latin typeface="Aptos" panose="020B0004020202020204" pitchFamily="34" charset="0"/>
              </a:rPr>
              <a:t>Per la produzione di 500 fogli di carta in fibra vergine sono necessari circa 7,5 chilogrammi di legno. Per la produzione di carta riciclata non è necessario alcun legno, quindi è possibile risparmiare il 100% del consumo di legno della carta in fibra vergine. </a:t>
            </a:r>
            <a:endParaRPr lang="de-DE" sz="2000" b="0" dirty="0">
              <a:solidFill>
                <a:schemeClr val="tx1"/>
              </a:solidFill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31769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307839-3040-5295-B00F-753BD0B44F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1C6EFDC-6BAF-30B2-AA50-321AB239D2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Apparecchi elettrici 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e informatici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E0FB1AE-AF4B-0C74-123B-2291AED146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4360" y="2260602"/>
            <a:ext cx="11340967" cy="3750732"/>
          </a:xfrm>
        </p:spPr>
        <p:txBody>
          <a:bodyPr>
            <a:normAutofit/>
          </a:bodyPr>
          <a:lstStyle/>
          <a:p>
            <a:r>
              <a:rPr lang="en-US" sz="2000" b="0" dirty="0">
                <a:solidFill>
                  <a:schemeClr val="tx1"/>
                </a:solidFill>
                <a:latin typeface="Aptos" panose="020B0004020202020204" pitchFamily="34" charset="0"/>
              </a:rPr>
              <a:t>Quanta CO</a:t>
            </a:r>
            <a:r>
              <a:rPr lang="en-US" sz="2000" b="0" baseline="-25000" dirty="0">
                <a:solidFill>
                  <a:schemeClr val="tx1"/>
                </a:solidFill>
                <a:latin typeface="Aptos" panose="020B0004020202020204" pitchFamily="34" charset="0"/>
              </a:rPr>
              <a:t>2</a:t>
            </a:r>
            <a:r>
              <a:rPr lang="en-US" sz="2000" b="0" dirty="0">
                <a:solidFill>
                  <a:schemeClr val="tx1"/>
                </a:solidFill>
                <a:latin typeface="Aptos" panose="020B0004020202020204" pitchFamily="34" charset="0"/>
              </a:rPr>
              <a:t> e è possibile risparmiare utilizzando un notebook per 6 </a:t>
            </a:r>
            <a:r>
              <a:rPr lang="en-US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anni</a:t>
            </a:r>
            <a:r>
              <a:rPr lang="en-US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anziché</a:t>
            </a:r>
            <a:r>
              <a:rPr lang="en-US" sz="2000" b="0" dirty="0">
                <a:solidFill>
                  <a:schemeClr val="tx1"/>
                </a:solidFill>
                <a:latin typeface="Aptos" panose="020B0004020202020204" pitchFamily="34" charset="0"/>
              </a:rPr>
              <a:t> solo per 3?</a:t>
            </a:r>
          </a:p>
          <a:p>
            <a:pPr marL="571500" indent="-3429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  <a:latin typeface="Aptos" panose="020B0004020202020204" pitchFamily="34" charset="0"/>
              </a:rPr>
              <a:t>10</a:t>
            </a:r>
          </a:p>
          <a:p>
            <a:pPr marL="571500" indent="-3429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  <a:latin typeface="Aptos" panose="020B0004020202020204" pitchFamily="34" charset="0"/>
              </a:rPr>
              <a:t>28</a:t>
            </a:r>
          </a:p>
          <a:p>
            <a:pPr marL="571500" indent="-3429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  <a:latin typeface="Aptos" panose="020B0004020202020204" pitchFamily="34" charset="0"/>
              </a:rPr>
              <a:t>52</a:t>
            </a:r>
          </a:p>
        </p:txBody>
      </p:sp>
    </p:spTree>
    <p:extLst>
      <p:ext uri="{BB962C8B-B14F-4D97-AF65-F5344CB8AC3E}">
        <p14:creationId xmlns:p14="http://schemas.microsoft.com/office/powerpoint/2010/main" val="33146468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208BCF-CC7B-C298-3E26-8D9BBB8326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255612-1F83-BC57-BF13-FF1DCCCA5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Apparecchi elettrici 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e informatici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8FCCD01-4B43-12BC-D925-77B739682B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4360" y="2260602"/>
            <a:ext cx="11340967" cy="3750732"/>
          </a:xfrm>
        </p:spPr>
        <p:txBody>
          <a:bodyPr>
            <a:normAutofit/>
          </a:bodyPr>
          <a:lstStyle/>
          <a:p>
            <a:r>
              <a:rPr lang="en-US" sz="2000" b="0" dirty="0">
                <a:solidFill>
                  <a:schemeClr val="tx1"/>
                </a:solidFill>
                <a:latin typeface="Aptos" panose="020B0004020202020204" pitchFamily="34" charset="0"/>
              </a:rPr>
              <a:t>Quanta CO</a:t>
            </a:r>
            <a:r>
              <a:rPr lang="en-US" sz="2000" b="0" baseline="-25000" dirty="0">
                <a:solidFill>
                  <a:schemeClr val="tx1"/>
                </a:solidFill>
                <a:latin typeface="Aptos" panose="020B0004020202020204" pitchFamily="34" charset="0"/>
              </a:rPr>
              <a:t>2</a:t>
            </a:r>
            <a:r>
              <a:rPr lang="en-US" sz="2000" b="0" dirty="0">
                <a:solidFill>
                  <a:schemeClr val="tx1"/>
                </a:solidFill>
                <a:latin typeface="Aptos" panose="020B0004020202020204" pitchFamily="34" charset="0"/>
              </a:rPr>
              <a:t> e è possibile risparmiare utilizzando un notebook per 6 </a:t>
            </a:r>
            <a:r>
              <a:rPr lang="en-US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anni</a:t>
            </a:r>
            <a:r>
              <a:rPr lang="en-US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anziché</a:t>
            </a:r>
            <a:r>
              <a:rPr lang="en-US" sz="2000" b="0" dirty="0">
                <a:solidFill>
                  <a:schemeClr val="tx1"/>
                </a:solidFill>
                <a:latin typeface="Aptos" panose="020B0004020202020204" pitchFamily="34" charset="0"/>
              </a:rPr>
              <a:t> solo per 3?</a:t>
            </a:r>
          </a:p>
          <a:p>
            <a:pPr marL="571500" indent="-3429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  <a:latin typeface="Aptos" panose="020B0004020202020204" pitchFamily="34" charset="0"/>
              </a:rPr>
              <a:t>10</a:t>
            </a:r>
          </a:p>
          <a:p>
            <a:pPr marL="571500" indent="-3429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rgbClr val="FF0000"/>
                </a:solidFill>
                <a:latin typeface="Aptos" panose="020B0004020202020204" pitchFamily="34" charset="0"/>
              </a:rPr>
              <a:t>28</a:t>
            </a:r>
          </a:p>
          <a:p>
            <a:pPr marL="571500" indent="-3429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  <a:latin typeface="Aptos" panose="020B0004020202020204" pitchFamily="34" charset="0"/>
              </a:rPr>
              <a:t>52</a:t>
            </a:r>
          </a:p>
          <a:p>
            <a:pPr marL="228600" indent="0"/>
            <a:r>
              <a:rPr lang="en-US" sz="2000" b="0" dirty="0">
                <a:solidFill>
                  <a:schemeClr val="tx1"/>
                </a:solidFill>
                <a:latin typeface="Aptos" panose="020B0004020202020204" pitchFamily="34" charset="0"/>
              </a:rPr>
              <a:t>La maggior parte delle emissioni di CO</a:t>
            </a:r>
            <a:r>
              <a:rPr lang="en-US" sz="2000" b="0" baseline="-25000" dirty="0">
                <a:solidFill>
                  <a:schemeClr val="tx1"/>
                </a:solidFill>
                <a:latin typeface="Aptos" panose="020B0004020202020204" pitchFamily="34" charset="0"/>
              </a:rPr>
              <a:t>2</a:t>
            </a:r>
            <a:r>
              <a:rPr lang="en-US" sz="2000" b="0" dirty="0">
                <a:solidFill>
                  <a:schemeClr val="tx1"/>
                </a:solidFill>
                <a:latin typeface="Aptos" panose="020B0004020202020204" pitchFamily="34" charset="0"/>
              </a:rPr>
              <a:t> dei notebook deriva dalla loro produzione. Un utilizzo più lungo di un notebook riduce le emissioni: l</a:t>
            </a:r>
            <a:r>
              <a:rPr lang="mr-IN" sz="2000" b="0" dirty="0">
                <a:solidFill>
                  <a:schemeClr val="tx1"/>
                </a:solidFill>
                <a:latin typeface="Aptos" panose="020B0004020202020204" pitchFamily="34" charset="0"/>
              </a:rPr>
              <a:t>’</a:t>
            </a:r>
            <a:r>
              <a:rPr lang="en-US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acquisto</a:t>
            </a:r>
            <a:r>
              <a:rPr lang="en-US" sz="2000" b="0" dirty="0">
                <a:solidFill>
                  <a:schemeClr val="tx1"/>
                </a:solidFill>
                <a:latin typeface="Aptos" panose="020B0004020202020204" pitchFamily="34" charset="0"/>
              </a:rPr>
              <a:t> di un nuovo notebook dopo 6 anni causa il 28% di emissioni in meno </a:t>
            </a:r>
            <a:r>
              <a:rPr lang="en-US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rispetto</a:t>
            </a:r>
            <a:r>
              <a:rPr lang="en-US" sz="2000" b="0" dirty="0">
                <a:solidFill>
                  <a:schemeClr val="tx1"/>
                </a:solidFill>
                <a:latin typeface="Aptos" panose="020B0004020202020204" pitchFamily="34" charset="0"/>
              </a:rPr>
              <a:t> all</a:t>
            </a:r>
            <a:r>
              <a:rPr lang="mr-IN" sz="2000" b="0" dirty="0">
                <a:solidFill>
                  <a:schemeClr val="tx1"/>
                </a:solidFill>
                <a:latin typeface="Aptos" panose="020B0004020202020204" pitchFamily="34" charset="0"/>
              </a:rPr>
              <a:t>’</a:t>
            </a:r>
            <a:r>
              <a:rPr lang="en-US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acquisto</a:t>
            </a:r>
            <a:r>
              <a:rPr lang="en-US" sz="2000" b="0" dirty="0">
                <a:solidFill>
                  <a:schemeClr val="tx1"/>
                </a:solidFill>
                <a:latin typeface="Aptos" panose="020B0004020202020204" pitchFamily="34" charset="0"/>
              </a:rPr>
              <a:t> di un nuovo notebook dopo 3 anni.</a:t>
            </a:r>
          </a:p>
        </p:txBody>
      </p:sp>
    </p:spTree>
    <p:extLst>
      <p:ext uri="{BB962C8B-B14F-4D97-AF65-F5344CB8AC3E}">
        <p14:creationId xmlns:p14="http://schemas.microsoft.com/office/powerpoint/2010/main" val="1277849664"/>
      </p:ext>
    </p:extLst>
  </p:cSld>
  <p:clrMapOvr>
    <a:masterClrMapping/>
  </p:clrMapOvr>
</p:sld>
</file>

<file path=ppt/theme/theme1.xml><?xml version="1.0" encoding="utf-8"?>
<a:theme xmlns:a="http://schemas.openxmlformats.org/drawingml/2006/main" name="Benutzerdefiniert">
  <a:themeElements>
    <a:clrScheme name="Benutzerdefiniert 5">
      <a:dk1>
        <a:srgbClr val="000000"/>
      </a:dk1>
      <a:lt1>
        <a:srgbClr val="FFFFFF"/>
      </a:lt1>
      <a:dk2>
        <a:srgbClr val="E4E4E4"/>
      </a:dk2>
      <a:lt2>
        <a:srgbClr val="A3C42A"/>
      </a:lt2>
      <a:accent1>
        <a:srgbClr val="A9D4DB"/>
      </a:accent1>
      <a:accent2>
        <a:srgbClr val="FAB609"/>
      </a:accent2>
      <a:accent3>
        <a:srgbClr val="4495A2"/>
      </a:accent3>
      <a:accent4>
        <a:srgbClr val="035854"/>
      </a:accent4>
      <a:accent5>
        <a:srgbClr val="CCDB84"/>
      </a:accent5>
      <a:accent6>
        <a:srgbClr val="A3C42A"/>
      </a:accent6>
      <a:hlink>
        <a:srgbClr val="035854"/>
      </a:hlink>
      <a:folHlink>
        <a:srgbClr val="0F499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388</Words>
  <Application>Microsoft Macintosh PowerPoint</Application>
  <PresentationFormat>Breitbild</PresentationFormat>
  <Paragraphs>38</Paragraphs>
  <Slides>7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3" baseType="lpstr">
      <vt:lpstr>Aptos</vt:lpstr>
      <vt:lpstr>Aptos Serif</vt:lpstr>
      <vt:lpstr>Arial</vt:lpstr>
      <vt:lpstr>Calibri</vt:lpstr>
      <vt:lpstr>Play</vt:lpstr>
      <vt:lpstr>Benutzerdefiniert</vt:lpstr>
      <vt:lpstr>Cominciamo  con un quiz</vt:lpstr>
      <vt:lpstr>Alimenti</vt:lpstr>
      <vt:lpstr>Alimenti</vt:lpstr>
      <vt:lpstr>Carta</vt:lpstr>
      <vt:lpstr>Carta</vt:lpstr>
      <vt:lpstr>Apparecchi elettrici e informatici</vt:lpstr>
      <vt:lpstr>Apparecchi elettrici e informatici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Cominciamo  con un quiz</dc:title>
  <dc:creator>nicole</dc:creator>
  <cp:keywords>docId:C0FD255907DB3240F14383F0081BA836</cp:keywords>
  <cp:lastModifiedBy>Henrieta Winklhofer</cp:lastModifiedBy>
  <cp:revision>6</cp:revision>
  <dcterms:created xsi:type="dcterms:W3CDTF">2024-09-16T10:50:40Z</dcterms:created>
  <dcterms:modified xsi:type="dcterms:W3CDTF">2026-01-22T09:54:16Z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0x010100255B8ECBF0E41D4F84283CBD4EE3A7A4</vt:lpwstr>
  </property>
  <property fmtid="{D5CDD505-2E9C-101B-9397-08002B2CF9AE}" pid="3" name="MediaServiceImageTags">
    <vt:lpwstr/>
  </property>
</Properties>
</file>