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IBM Plex Sans" charset="1" panose="020B0503050203000203"/>
      <p:regular r:id="rId18"/>
    </p:embeddedFont>
    <p:embeddedFont>
      <p:font typeface="IBM Plex Sans Condensed" charset="1" panose="020B0506050203000203"/>
      <p:regular r:id="rId19"/>
    </p:embeddedFont>
    <p:embeddedFont>
      <p:font typeface="IBM Plex Sans Condensed Bold" charset="1" panose="020B0806050203000203"/>
      <p:regular r:id="rId20"/>
    </p:embeddedFont>
    <p:embeddedFont>
      <p:font typeface="TAN Meringue" charset="1" panose="00000000000000000000"/>
      <p:regular r:id="rId21"/>
    </p:embeddedFont>
    <p:embeddedFont>
      <p:font typeface="DM Sans" charset="1" panose="00000000000000000000"/>
      <p:regular r:id="rId22"/>
    </p:embeddedFont>
    <p:embeddedFont>
      <p:font typeface="DM Sans Bold" charset="1" panose="00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jpeg" Type="http://schemas.openxmlformats.org/officeDocument/2006/relationships/image"/><Relationship Id="rId2" Target="../media/image19.jpe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51" r="0" b="-915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4F0E1">
                <a:alpha val="87843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AutoShape 6" id="6"/>
          <p:cNvSpPr/>
          <p:nvPr/>
        </p:nvSpPr>
        <p:spPr>
          <a:xfrm rot="-5400000">
            <a:off x="-719384" y="5129213"/>
            <a:ext cx="5177456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-5400000">
            <a:off x="13829928" y="5129213"/>
            <a:ext cx="5177456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2479884" y="3280877"/>
            <a:ext cx="13481793" cy="4451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>
                <a:solidFill>
                  <a:srgbClr val="39543B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EXPERIENCES FROM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sz="8499">
                <a:solidFill>
                  <a:srgbClr val="39543B"/>
                </a:solidFill>
                <a:latin typeface="IBM Plex Sans"/>
                <a:ea typeface="IBM Plex Sans"/>
                <a:cs typeface="IBM Plex Sans"/>
                <a:sym typeface="IBM Plex Sans"/>
              </a:rPr>
              <a:t>ILE ZUKUNFTSREGION RUPERTIWINKEL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48392" y="1470715"/>
            <a:ext cx="5304943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39543B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ALLIANCE IN THE ALPS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5435" y="2658503"/>
            <a:ext cx="6017129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JOINT SUSTAINABLE PROCUREMENT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11954" y="1470715"/>
            <a:ext cx="2765942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39543B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08.10.2025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954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1028700"/>
            <a:ext cx="3823158" cy="5921296"/>
            <a:chOff x="0" y="0"/>
            <a:chExt cx="5097544" cy="7895061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8517" t="0" r="28517" b="0"/>
            <a:stretch>
              <a:fillRect/>
            </a:stretch>
          </p:blipFill>
          <p:spPr>
            <a:xfrm flipH="false" flipV="false">
              <a:off x="0" y="0"/>
              <a:ext cx="5097544" cy="7895061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3436142" y="3337004"/>
            <a:ext cx="3823158" cy="5921296"/>
            <a:chOff x="0" y="0"/>
            <a:chExt cx="5097544" cy="7895061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28517" t="0" r="28517" b="0"/>
            <a:stretch>
              <a:fillRect/>
            </a:stretch>
          </p:blipFill>
          <p:spPr>
            <a:xfrm flipH="false" flipV="false">
              <a:off x="0" y="0"/>
              <a:ext cx="5097544" cy="7895061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9144000" y="7486781"/>
            <a:ext cx="3850157" cy="1771519"/>
            <a:chOff x="0" y="0"/>
            <a:chExt cx="5133543" cy="2362025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15333" r="0" b="15333"/>
            <a:stretch>
              <a:fillRect/>
            </a:stretch>
          </p:blipFill>
          <p:spPr>
            <a:xfrm flipH="false" flipV="false">
              <a:off x="0" y="0"/>
              <a:ext cx="5133543" cy="2362025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13436142" y="1028700"/>
            <a:ext cx="3850157" cy="1771519"/>
            <a:chOff x="0" y="0"/>
            <a:chExt cx="5133543" cy="2362025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15428" r="0" b="15428"/>
            <a:stretch>
              <a:fillRect/>
            </a:stretch>
          </p:blipFill>
          <p:spPr>
            <a:xfrm flipH="false" flipV="false">
              <a:off x="0" y="0"/>
              <a:ext cx="5133543" cy="2362025"/>
            </a:xfrm>
            <a:prstGeom prst="rect">
              <a:avLst/>
            </a:prstGeom>
          </p:spPr>
        </p:pic>
      </p:grpSp>
      <p:sp>
        <p:nvSpPr>
          <p:cNvPr name="AutoShape 10" id="10"/>
          <p:cNvSpPr/>
          <p:nvPr/>
        </p:nvSpPr>
        <p:spPr>
          <a:xfrm>
            <a:off x="1023938" y="4435924"/>
            <a:ext cx="1178676" cy="0"/>
          </a:xfrm>
          <a:prstGeom prst="line">
            <a:avLst/>
          </a:prstGeom>
          <a:ln cap="flat" w="28575">
            <a:solidFill>
              <a:srgbClr val="F4F0E1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11" id="11"/>
          <p:cNvSpPr/>
          <p:nvPr/>
        </p:nvSpPr>
        <p:spPr>
          <a:xfrm rot="0">
            <a:off x="1023938" y="6137724"/>
            <a:ext cx="1178676" cy="0"/>
          </a:xfrm>
          <a:prstGeom prst="line">
            <a:avLst/>
          </a:prstGeom>
          <a:ln cap="flat" w="28575">
            <a:solidFill>
              <a:srgbClr val="F4F0E1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12" id="12"/>
          <p:cNvSpPr/>
          <p:nvPr/>
        </p:nvSpPr>
        <p:spPr>
          <a:xfrm>
            <a:off x="1028700" y="7472494"/>
            <a:ext cx="1178676" cy="0"/>
          </a:xfrm>
          <a:prstGeom prst="line">
            <a:avLst/>
          </a:prstGeom>
          <a:ln cap="flat" w="28575">
            <a:solidFill>
              <a:srgbClr val="F4F0E1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13" id="13"/>
          <p:cNvSpPr/>
          <p:nvPr/>
        </p:nvSpPr>
        <p:spPr>
          <a:xfrm>
            <a:off x="1023938" y="8728524"/>
            <a:ext cx="1178676" cy="0"/>
          </a:xfrm>
          <a:prstGeom prst="line">
            <a:avLst/>
          </a:prstGeom>
          <a:ln cap="flat" w="28575">
            <a:solidFill>
              <a:srgbClr val="F4F0E1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14" id="14"/>
          <p:cNvSpPr txBox="true"/>
          <p:nvPr/>
        </p:nvSpPr>
        <p:spPr>
          <a:xfrm rot="0">
            <a:off x="1028700" y="885825"/>
            <a:ext cx="5736491" cy="1276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99"/>
              </a:lnSpc>
              <a:spcBef>
                <a:spcPct val="0"/>
              </a:spcBef>
            </a:pPr>
            <a:r>
              <a:rPr lang="en-US" sz="7499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TABLE OF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2258402"/>
            <a:ext cx="6309016" cy="1111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F4F0E1"/>
                </a:solidFill>
                <a:latin typeface="TAN Meringue"/>
                <a:ea typeface="TAN Meringue"/>
                <a:cs typeface="TAN Meringue"/>
                <a:sym typeface="TAN Meringue"/>
              </a:rPr>
              <a:t>CONTENT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718531" y="3944377"/>
            <a:ext cx="5909553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4F0E1"/>
                </a:solidFill>
                <a:latin typeface="IBM Plex Sans"/>
                <a:ea typeface="IBM Plex Sans"/>
                <a:cs typeface="IBM Plex Sans"/>
                <a:sym typeface="IBM Plex Sans"/>
              </a:rPr>
              <a:t>ILE ZUKUNFTSREGION RUPERTIWINKEL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767722" y="6694382"/>
            <a:ext cx="5909553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4F0E1"/>
                </a:solidFill>
                <a:latin typeface="IBM Plex Sans"/>
                <a:ea typeface="IBM Plex Sans"/>
                <a:cs typeface="IBM Plex Sans"/>
                <a:sym typeface="IBM Plex Sans"/>
              </a:rPr>
              <a:t>MUNICIPAL DEVELOPMENT POLICY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718531" y="5741427"/>
            <a:ext cx="5339049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4F0E1"/>
                </a:solidFill>
                <a:latin typeface="IBM Plex Sans"/>
                <a:ea typeface="IBM Plex Sans"/>
                <a:cs typeface="IBM Plex Sans"/>
                <a:sym typeface="IBM Plex Sans"/>
              </a:rPr>
              <a:t>SHOP RUPERTIWINKEL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767722" y="8387211"/>
            <a:ext cx="2643680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4F0E1"/>
                </a:solidFill>
                <a:latin typeface="IBM Plex Sans"/>
                <a:ea typeface="IBM Plex Sans"/>
                <a:cs typeface="IBM Plex Sans"/>
                <a:sym typeface="IBM Plex Sans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37979" y="-547602"/>
            <a:ext cx="9781979" cy="11382203"/>
            <a:chOff x="0" y="0"/>
            <a:chExt cx="2576324" cy="299778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76324" cy="2997782"/>
            </a:xfrm>
            <a:custGeom>
              <a:avLst/>
              <a:gdLst/>
              <a:ahLst/>
              <a:cxnLst/>
              <a:rect r="r" b="b" t="t" l="l"/>
              <a:pathLst>
                <a:path h="2997782" w="2576324">
                  <a:moveTo>
                    <a:pt x="0" y="0"/>
                  </a:moveTo>
                  <a:lnTo>
                    <a:pt x="2576324" y="0"/>
                  </a:lnTo>
                  <a:lnTo>
                    <a:pt x="2576324" y="2997782"/>
                  </a:lnTo>
                  <a:lnTo>
                    <a:pt x="0" y="2997782"/>
                  </a:lnTo>
                  <a:close/>
                </a:path>
              </a:pathLst>
            </a:custGeom>
            <a:solidFill>
              <a:srgbClr val="3954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576324" cy="30454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405319" y="3172260"/>
            <a:ext cx="7167722" cy="7114740"/>
            <a:chOff x="0" y="0"/>
            <a:chExt cx="9556962" cy="948632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5242" r="0" b="5242"/>
            <a:stretch>
              <a:fillRect/>
            </a:stretch>
          </p:blipFill>
          <p:spPr>
            <a:xfrm flipH="false" flipV="false">
              <a:off x="0" y="0"/>
              <a:ext cx="9556962" cy="9486320"/>
            </a:xfrm>
            <a:prstGeom prst="rect">
              <a:avLst/>
            </a:prstGeom>
          </p:spPr>
        </p:pic>
      </p:grpSp>
      <p:sp>
        <p:nvSpPr>
          <p:cNvPr name="Freeform 7" id="7"/>
          <p:cNvSpPr/>
          <p:nvPr/>
        </p:nvSpPr>
        <p:spPr>
          <a:xfrm flipH="false" flipV="false" rot="0">
            <a:off x="9319628" y="0"/>
            <a:ext cx="5013639" cy="5051525"/>
          </a:xfrm>
          <a:custGeom>
            <a:avLst/>
            <a:gdLst/>
            <a:ahLst/>
            <a:cxnLst/>
            <a:rect r="r" b="b" t="t" l="l"/>
            <a:pathLst>
              <a:path h="5051525" w="5013639">
                <a:moveTo>
                  <a:pt x="0" y="0"/>
                </a:moveTo>
                <a:lnTo>
                  <a:pt x="5013638" y="0"/>
                </a:lnTo>
                <a:lnTo>
                  <a:pt x="5013638" y="5051525"/>
                </a:lnTo>
                <a:lnTo>
                  <a:pt x="0" y="5051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022714" y="3655872"/>
            <a:ext cx="536985" cy="536985"/>
          </a:xfrm>
          <a:custGeom>
            <a:avLst/>
            <a:gdLst/>
            <a:ahLst/>
            <a:cxnLst/>
            <a:rect r="r" b="b" t="t" l="l"/>
            <a:pathLst>
              <a:path h="536985" w="536985">
                <a:moveTo>
                  <a:pt x="0" y="0"/>
                </a:moveTo>
                <a:lnTo>
                  <a:pt x="536985" y="0"/>
                </a:lnTo>
                <a:lnTo>
                  <a:pt x="536985" y="536986"/>
                </a:lnTo>
                <a:lnTo>
                  <a:pt x="0" y="5369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14052" y="656547"/>
            <a:ext cx="6911053" cy="2625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ILE ZUKUNFTSREGION RUPERTIWINKEL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4116658"/>
            <a:ext cx="5451442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F4F0E1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COLLABORATION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4806315"/>
            <a:ext cx="6696765" cy="4834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6"/>
              </a:lnSpc>
            </a:pPr>
            <a:r>
              <a:rPr lang="en-US" sz="2104">
                <a:solidFill>
                  <a:srgbClr val="F4F0E1"/>
                </a:solidFill>
                <a:latin typeface="IBM Plex Sans"/>
                <a:ea typeface="IBM Plex Sans"/>
                <a:cs typeface="IBM Plex Sans"/>
                <a:sym typeface="IBM Plex Sans"/>
              </a:rPr>
              <a:t>of seven municipalities in Rupertiwinkel (since 2015)</a:t>
            </a:r>
          </a:p>
          <a:p>
            <a:pPr algn="l">
              <a:lnSpc>
                <a:spcPts val="2946"/>
              </a:lnSpc>
            </a:pPr>
          </a:p>
          <a:p>
            <a:pPr algn="l">
              <a:lnSpc>
                <a:spcPts val="2946"/>
              </a:lnSpc>
            </a:pPr>
            <a:r>
              <a:rPr lang="en-US" sz="2104">
                <a:solidFill>
                  <a:srgbClr val="F4F0E1"/>
                </a:solidFill>
                <a:latin typeface="IBM Plex Sans"/>
                <a:ea typeface="IBM Plex Sans"/>
                <a:cs typeface="IBM Plex Sans"/>
                <a:sym typeface="IBM Plex Sans"/>
              </a:rPr>
              <a:t>→ Joint implementation of ecological, social and economic projects </a:t>
            </a:r>
          </a:p>
          <a:p>
            <a:pPr algn="l">
              <a:lnSpc>
                <a:spcPts val="2946"/>
              </a:lnSpc>
            </a:pPr>
            <a:r>
              <a:rPr lang="en-US" sz="2104">
                <a:solidFill>
                  <a:srgbClr val="F4F0E1"/>
                </a:solidFill>
                <a:latin typeface="IBM Plex Sans"/>
                <a:ea typeface="IBM Plex Sans"/>
                <a:cs typeface="IBM Plex Sans"/>
                <a:sym typeface="IBM Plex Sans"/>
              </a:rPr>
              <a:t>→ Pooling of resources </a:t>
            </a:r>
          </a:p>
          <a:p>
            <a:pPr algn="l">
              <a:lnSpc>
                <a:spcPts val="2946"/>
              </a:lnSpc>
            </a:pPr>
            <a:r>
              <a:rPr lang="en-US" sz="2104">
                <a:solidFill>
                  <a:srgbClr val="F4F0E1"/>
                </a:solidFill>
                <a:latin typeface="IBM Plex Sans"/>
                <a:ea typeface="IBM Plex Sans"/>
                <a:cs typeface="IBM Plex Sans"/>
                <a:sym typeface="IBM Plex Sans"/>
              </a:rPr>
              <a:t>→ Promotion of professional implementation management</a:t>
            </a:r>
          </a:p>
          <a:p>
            <a:pPr algn="l">
              <a:lnSpc>
                <a:spcPts val="2946"/>
              </a:lnSpc>
            </a:pPr>
          </a:p>
          <a:p>
            <a:pPr algn="l">
              <a:lnSpc>
                <a:spcPts val="2946"/>
              </a:lnSpc>
            </a:pPr>
            <a:r>
              <a:rPr lang="en-US" sz="2104">
                <a:solidFill>
                  <a:srgbClr val="F4F0E1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Professionally supervised by the Office for Rural Development, funded by the Bavarian State Ministry for Food, Agriculture, Forestry and Tourism</a:t>
            </a:r>
          </a:p>
          <a:p>
            <a:pPr algn="l">
              <a:lnSpc>
                <a:spcPts val="2946"/>
              </a:lnSpc>
            </a:pPr>
          </a:p>
          <a:p>
            <a:pPr algn="l">
              <a:lnSpc>
                <a:spcPts val="294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51" r="0" b="-915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266733" y="-622821"/>
            <a:ext cx="9754534" cy="11532642"/>
            <a:chOff x="0" y="0"/>
            <a:chExt cx="2569095" cy="303740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69096" cy="3037404"/>
            </a:xfrm>
            <a:custGeom>
              <a:avLst/>
              <a:gdLst/>
              <a:ahLst/>
              <a:cxnLst/>
              <a:rect r="r" b="b" t="t" l="l"/>
              <a:pathLst>
                <a:path h="3037404" w="2569096">
                  <a:moveTo>
                    <a:pt x="0" y="0"/>
                  </a:moveTo>
                  <a:lnTo>
                    <a:pt x="2569096" y="0"/>
                  </a:lnTo>
                  <a:lnTo>
                    <a:pt x="2569096" y="3037404"/>
                  </a:lnTo>
                  <a:lnTo>
                    <a:pt x="0" y="3037404"/>
                  </a:lnTo>
                  <a:close/>
                </a:path>
              </a:pathLst>
            </a:custGeom>
            <a:solidFill>
              <a:srgbClr val="F4F0E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569095" cy="30850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670217" y="1264017"/>
            <a:ext cx="8947567" cy="8135470"/>
          </a:xfrm>
          <a:custGeom>
            <a:avLst/>
            <a:gdLst/>
            <a:ahLst/>
            <a:cxnLst/>
            <a:rect r="r" b="b" t="t" l="l"/>
            <a:pathLst>
              <a:path h="8135470" w="8947567">
                <a:moveTo>
                  <a:pt x="0" y="0"/>
                </a:moveTo>
                <a:lnTo>
                  <a:pt x="8947566" y="0"/>
                </a:lnTo>
                <a:lnTo>
                  <a:pt x="8947566" y="8135470"/>
                </a:lnTo>
                <a:lnTo>
                  <a:pt x="0" y="81354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596522" y="4026014"/>
            <a:ext cx="2683589" cy="767563"/>
            <a:chOff x="0" y="0"/>
            <a:chExt cx="706789" cy="20215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6789" cy="202156"/>
            </a:xfrm>
            <a:custGeom>
              <a:avLst/>
              <a:gdLst/>
              <a:ahLst/>
              <a:cxnLst/>
              <a:rect r="r" b="b" t="t" l="l"/>
              <a:pathLst>
                <a:path h="202156" w="706789">
                  <a:moveTo>
                    <a:pt x="0" y="0"/>
                  </a:moveTo>
                  <a:lnTo>
                    <a:pt x="706789" y="0"/>
                  </a:lnTo>
                  <a:lnTo>
                    <a:pt x="706789" y="202156"/>
                  </a:lnTo>
                  <a:lnTo>
                    <a:pt x="0" y="202156"/>
                  </a:lnTo>
                  <a:close/>
                </a:path>
              </a:pathLst>
            </a:custGeom>
            <a:solidFill>
              <a:srgbClr val="F4F0E1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706789" cy="2402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NATURE &amp; ENVIRONMENT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938317" y="696912"/>
            <a:ext cx="4411367" cy="596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b="true" sz="3499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AREAS OF ACTION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673975" y="3132174"/>
            <a:ext cx="2683589" cy="434188"/>
            <a:chOff x="0" y="0"/>
            <a:chExt cx="706789" cy="11435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06789" cy="114354"/>
            </a:xfrm>
            <a:custGeom>
              <a:avLst/>
              <a:gdLst/>
              <a:ahLst/>
              <a:cxnLst/>
              <a:rect r="r" b="b" t="t" l="l"/>
              <a:pathLst>
                <a:path h="114354" w="706789">
                  <a:moveTo>
                    <a:pt x="0" y="0"/>
                  </a:moveTo>
                  <a:lnTo>
                    <a:pt x="706789" y="0"/>
                  </a:lnTo>
                  <a:lnTo>
                    <a:pt x="706789" y="114354"/>
                  </a:lnTo>
                  <a:lnTo>
                    <a:pt x="0" y="114354"/>
                  </a:lnTo>
                  <a:close/>
                </a:path>
              </a:pathLst>
            </a:custGeom>
            <a:solidFill>
              <a:srgbClr val="F4F0E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706789" cy="1524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LIVING TOGETHER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873931" y="4026014"/>
            <a:ext cx="2683589" cy="767563"/>
            <a:chOff x="0" y="0"/>
            <a:chExt cx="706789" cy="20215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6789" cy="202156"/>
            </a:xfrm>
            <a:custGeom>
              <a:avLst/>
              <a:gdLst/>
              <a:ahLst/>
              <a:cxnLst/>
              <a:rect r="r" b="b" t="t" l="l"/>
              <a:pathLst>
                <a:path h="202156" w="706789">
                  <a:moveTo>
                    <a:pt x="0" y="0"/>
                  </a:moveTo>
                  <a:lnTo>
                    <a:pt x="706789" y="0"/>
                  </a:lnTo>
                  <a:lnTo>
                    <a:pt x="706789" y="202156"/>
                  </a:lnTo>
                  <a:lnTo>
                    <a:pt x="0" y="202156"/>
                  </a:lnTo>
                  <a:close/>
                </a:path>
              </a:pathLst>
            </a:custGeom>
            <a:solidFill>
              <a:srgbClr val="F4F0E1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706789" cy="2402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AGRICULTURE</a:t>
              </a:r>
            </a:p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990386" y="5909646"/>
            <a:ext cx="2683589" cy="434188"/>
            <a:chOff x="0" y="0"/>
            <a:chExt cx="706789" cy="11435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06789" cy="114354"/>
            </a:xfrm>
            <a:custGeom>
              <a:avLst/>
              <a:gdLst/>
              <a:ahLst/>
              <a:cxnLst/>
              <a:rect r="r" b="b" t="t" l="l"/>
              <a:pathLst>
                <a:path h="114354" w="706789">
                  <a:moveTo>
                    <a:pt x="0" y="0"/>
                  </a:moveTo>
                  <a:lnTo>
                    <a:pt x="706789" y="0"/>
                  </a:lnTo>
                  <a:lnTo>
                    <a:pt x="706789" y="114354"/>
                  </a:lnTo>
                  <a:lnTo>
                    <a:pt x="0" y="114354"/>
                  </a:lnTo>
                  <a:close/>
                </a:path>
              </a:pathLst>
            </a:custGeom>
            <a:solidFill>
              <a:srgbClr val="F4F0E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706789" cy="1524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WATER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357564" y="5909646"/>
            <a:ext cx="2683589" cy="434188"/>
            <a:chOff x="0" y="0"/>
            <a:chExt cx="706789" cy="11435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06789" cy="114354"/>
            </a:xfrm>
            <a:custGeom>
              <a:avLst/>
              <a:gdLst/>
              <a:ahLst/>
              <a:cxnLst/>
              <a:rect r="r" b="b" t="t" l="l"/>
              <a:pathLst>
                <a:path h="114354" w="706789">
                  <a:moveTo>
                    <a:pt x="0" y="0"/>
                  </a:moveTo>
                  <a:lnTo>
                    <a:pt x="706789" y="0"/>
                  </a:lnTo>
                  <a:lnTo>
                    <a:pt x="706789" y="114354"/>
                  </a:lnTo>
                  <a:lnTo>
                    <a:pt x="0" y="114354"/>
                  </a:lnTo>
                  <a:close/>
                </a:path>
              </a:pathLst>
            </a:custGeom>
            <a:solidFill>
              <a:srgbClr val="F4F0E1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706789" cy="1524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ECONOMY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007889" y="7794593"/>
            <a:ext cx="2683589" cy="434188"/>
            <a:chOff x="0" y="0"/>
            <a:chExt cx="706789" cy="11435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06789" cy="114354"/>
            </a:xfrm>
            <a:custGeom>
              <a:avLst/>
              <a:gdLst/>
              <a:ahLst/>
              <a:cxnLst/>
              <a:rect r="r" b="b" t="t" l="l"/>
              <a:pathLst>
                <a:path h="114354" w="706789">
                  <a:moveTo>
                    <a:pt x="0" y="0"/>
                  </a:moveTo>
                  <a:lnTo>
                    <a:pt x="706789" y="0"/>
                  </a:lnTo>
                  <a:lnTo>
                    <a:pt x="706789" y="114354"/>
                  </a:lnTo>
                  <a:lnTo>
                    <a:pt x="0" y="114354"/>
                  </a:lnTo>
                  <a:close/>
                </a:path>
              </a:pathLst>
            </a:custGeom>
            <a:solidFill>
              <a:srgbClr val="F4F0E1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706789" cy="1524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TOURISM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5596522" y="7794593"/>
            <a:ext cx="2683589" cy="434188"/>
            <a:chOff x="0" y="0"/>
            <a:chExt cx="706789" cy="11435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06789" cy="114354"/>
            </a:xfrm>
            <a:custGeom>
              <a:avLst/>
              <a:gdLst/>
              <a:ahLst/>
              <a:cxnLst/>
              <a:rect r="r" b="b" t="t" l="l"/>
              <a:pathLst>
                <a:path h="114354" w="706789">
                  <a:moveTo>
                    <a:pt x="0" y="0"/>
                  </a:moveTo>
                  <a:lnTo>
                    <a:pt x="706789" y="0"/>
                  </a:lnTo>
                  <a:lnTo>
                    <a:pt x="706789" y="114354"/>
                  </a:lnTo>
                  <a:lnTo>
                    <a:pt x="0" y="114354"/>
                  </a:lnTo>
                  <a:close/>
                </a:path>
              </a:pathLst>
            </a:custGeom>
            <a:solidFill>
              <a:srgbClr val="F4F0E1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706789" cy="1524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INFRASTRUCTURE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7959710" y="8228781"/>
            <a:ext cx="2683589" cy="906701"/>
            <a:chOff x="0" y="0"/>
            <a:chExt cx="706789" cy="23880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06789" cy="238802"/>
            </a:xfrm>
            <a:custGeom>
              <a:avLst/>
              <a:gdLst/>
              <a:ahLst/>
              <a:cxnLst/>
              <a:rect r="r" b="b" t="t" l="l"/>
              <a:pathLst>
                <a:path h="238802" w="706789">
                  <a:moveTo>
                    <a:pt x="0" y="0"/>
                  </a:moveTo>
                  <a:lnTo>
                    <a:pt x="706789" y="0"/>
                  </a:lnTo>
                  <a:lnTo>
                    <a:pt x="706789" y="238802"/>
                  </a:lnTo>
                  <a:lnTo>
                    <a:pt x="0" y="238802"/>
                  </a:lnTo>
                  <a:close/>
                </a:path>
              </a:pathLst>
            </a:custGeom>
            <a:solidFill>
              <a:srgbClr val="F4F0E1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706789" cy="27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VILLAGE &amp; LANSCAPE IMAGE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408912" y="-421737"/>
            <a:ext cx="9879088" cy="11231764"/>
            <a:chOff x="0" y="0"/>
            <a:chExt cx="2601900" cy="2958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01900" cy="2958160"/>
            </a:xfrm>
            <a:custGeom>
              <a:avLst/>
              <a:gdLst/>
              <a:ahLst/>
              <a:cxnLst/>
              <a:rect r="r" b="b" t="t" l="l"/>
              <a:pathLst>
                <a:path h="2958160" w="2601900">
                  <a:moveTo>
                    <a:pt x="0" y="0"/>
                  </a:moveTo>
                  <a:lnTo>
                    <a:pt x="2601900" y="0"/>
                  </a:lnTo>
                  <a:lnTo>
                    <a:pt x="2601900" y="2958160"/>
                  </a:lnTo>
                  <a:lnTo>
                    <a:pt x="0" y="2958160"/>
                  </a:lnTo>
                  <a:close/>
                </a:path>
              </a:pathLst>
            </a:custGeom>
            <a:solidFill>
              <a:srgbClr val="3954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601900" cy="30057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8023" y="1028700"/>
            <a:ext cx="8330889" cy="833088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2083" t="0" r="-2083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6329625" y="578771"/>
            <a:ext cx="1344592" cy="1590161"/>
          </a:xfrm>
          <a:custGeom>
            <a:avLst/>
            <a:gdLst/>
            <a:ahLst/>
            <a:cxnLst/>
            <a:rect r="r" b="b" t="t" l="l"/>
            <a:pathLst>
              <a:path h="1590161" w="1344592">
                <a:moveTo>
                  <a:pt x="0" y="0"/>
                </a:moveTo>
                <a:lnTo>
                  <a:pt x="1344592" y="0"/>
                </a:lnTo>
                <a:lnTo>
                  <a:pt x="1344592" y="1590161"/>
                </a:lnTo>
                <a:lnTo>
                  <a:pt x="0" y="15901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602494" y="592639"/>
            <a:ext cx="8071723" cy="2625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000"/>
              </a:lnSpc>
            </a:pPr>
            <a:r>
              <a:rPr lang="en-US" sz="50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SUSTAINABLE </a:t>
            </a:r>
          </a:p>
          <a:p>
            <a:pPr algn="just">
              <a:lnSpc>
                <a:spcPts val="7000"/>
              </a:lnSpc>
            </a:pPr>
            <a:r>
              <a:rPr lang="en-US" sz="50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OR</a:t>
            </a:r>
            <a:r>
              <a:rPr lang="en-US" sz="50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DERING PLATFORM: </a:t>
            </a: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SHOP RUPERTIWINKEL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819590" y="4308657"/>
            <a:ext cx="2958492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F4F0E1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69553" y="5220352"/>
            <a:ext cx="7727431" cy="333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Relief for municipalities through intermunicipal procurement pooling</a:t>
            </a:r>
          </a:p>
          <a:p>
            <a:pPr algn="l">
              <a:lnSpc>
                <a:spcPts val="2940"/>
              </a:lnSpc>
            </a:pP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S</a:t>
            </a: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implification of procurement procedures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L</a:t>
            </a: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egal certainty through procurement legal advice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Ec</a:t>
            </a: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onomization through larger order volumes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Sust</a:t>
            </a: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ainable, eco-fair and regional value creation</a:t>
            </a:r>
          </a:p>
          <a:p>
            <a:pPr algn="l">
              <a:lnSpc>
                <a:spcPts val="2940"/>
              </a:lnSpc>
            </a:pPr>
          </a:p>
          <a:p>
            <a:pPr algn="l">
              <a:lnSpc>
                <a:spcPts val="2940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278517" y="8865870"/>
            <a:ext cx="6894016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→ M</a:t>
            </a: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unicipalities have great market power as buyers 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→ Educational work: Creating awareness among citizens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886679" y="2828918"/>
            <a:ext cx="1178676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3" id="3"/>
          <p:cNvSpPr/>
          <p:nvPr/>
        </p:nvSpPr>
        <p:spPr>
          <a:xfrm>
            <a:off x="7296878" y="5791828"/>
            <a:ext cx="1178676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4" id="4"/>
          <p:cNvSpPr/>
          <p:nvPr/>
        </p:nvSpPr>
        <p:spPr>
          <a:xfrm>
            <a:off x="6230609" y="7334878"/>
            <a:ext cx="1178676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-473881" y="2292759"/>
            <a:ext cx="7770759" cy="8344439"/>
          </a:xfrm>
          <a:custGeom>
            <a:avLst/>
            <a:gdLst/>
            <a:ahLst/>
            <a:cxnLst/>
            <a:rect r="r" b="b" t="t" l="l"/>
            <a:pathLst>
              <a:path h="8344439" w="7770759">
                <a:moveTo>
                  <a:pt x="0" y="0"/>
                </a:moveTo>
                <a:lnTo>
                  <a:pt x="7770759" y="0"/>
                </a:lnTo>
                <a:lnTo>
                  <a:pt x="7770759" y="8344438"/>
                </a:lnTo>
                <a:lnTo>
                  <a:pt x="0" y="83444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920959" y="1338975"/>
            <a:ext cx="734004" cy="868059"/>
          </a:xfrm>
          <a:custGeom>
            <a:avLst/>
            <a:gdLst/>
            <a:ahLst/>
            <a:cxnLst/>
            <a:rect r="r" b="b" t="t" l="l"/>
            <a:pathLst>
              <a:path h="868059" w="734004">
                <a:moveTo>
                  <a:pt x="0" y="0"/>
                </a:moveTo>
                <a:lnTo>
                  <a:pt x="734005" y="0"/>
                </a:lnTo>
                <a:lnTo>
                  <a:pt x="734005" y="868059"/>
                </a:lnTo>
                <a:lnTo>
                  <a:pt x="0" y="8680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39539" y="213437"/>
            <a:ext cx="17746690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39543B"/>
                </a:solidFill>
                <a:latin typeface="DM Sans"/>
                <a:ea typeface="DM Sans"/>
                <a:cs typeface="DM Sans"/>
                <a:sym typeface="DM Sans"/>
              </a:rPr>
              <a:t>DEVELOPMENT OF THE ORDERING PLATFORM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296878" y="2473318"/>
            <a:ext cx="9835391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CONCEPT DEVELOPMENT “DIGITALES ALPENDORF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10070" y="5464803"/>
            <a:ext cx="10590862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KICK-OFF EVENT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54693" y="7027538"/>
            <a:ext cx="6305684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NEEDS ASSESSMENT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96878" y="3152565"/>
            <a:ext cx="10941253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Development of the concept "Sustainable intermunicipal ordering platform" as part of of the Projekt “Digitales Alpendorf” with the Technology Campus Grafenau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710070" y="6099803"/>
            <a:ext cx="8952400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Sensitization of administrations to sustainable procurement and determination of the first product group: copy paper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54693" y="7662538"/>
            <a:ext cx="9715580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Determination of concrete needs and special requirements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118201" y="1530709"/>
            <a:ext cx="9835391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IDEA OF A JOINT SHOP</a:t>
            </a:r>
          </a:p>
        </p:txBody>
      </p:sp>
      <p:sp>
        <p:nvSpPr>
          <p:cNvPr name="AutoShape 15" id="15"/>
          <p:cNvSpPr/>
          <p:nvPr/>
        </p:nvSpPr>
        <p:spPr>
          <a:xfrm>
            <a:off x="3968362" y="8574398"/>
            <a:ext cx="1178676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16" id="16"/>
          <p:cNvSpPr txBox="true"/>
          <p:nvPr/>
        </p:nvSpPr>
        <p:spPr>
          <a:xfrm rot="0">
            <a:off x="5419748" y="8218798"/>
            <a:ext cx="6305684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PROCUREMENT PROCESS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419748" y="8892540"/>
            <a:ext cx="9715580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with support from sustainability experts Dietmar Lenz and Vivien Führ</a:t>
            </a:r>
          </a:p>
        </p:txBody>
      </p:sp>
      <p:sp>
        <p:nvSpPr>
          <p:cNvPr name="AutoShape 18" id="18"/>
          <p:cNvSpPr/>
          <p:nvPr/>
        </p:nvSpPr>
        <p:spPr>
          <a:xfrm>
            <a:off x="2420510" y="9861550"/>
            <a:ext cx="1178676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19" id="19"/>
          <p:cNvSpPr txBox="true"/>
          <p:nvPr/>
        </p:nvSpPr>
        <p:spPr>
          <a:xfrm rot="0">
            <a:off x="3968362" y="9534525"/>
            <a:ext cx="10351276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IMPLEMENTATION OF THE FIRST PRODUCT GROUP</a:t>
            </a:r>
          </a:p>
        </p:txBody>
      </p:sp>
      <p:sp>
        <p:nvSpPr>
          <p:cNvPr name="AutoShape 20" id="20"/>
          <p:cNvSpPr/>
          <p:nvPr/>
        </p:nvSpPr>
        <p:spPr>
          <a:xfrm>
            <a:off x="6476017" y="4610728"/>
            <a:ext cx="1178676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21" id="21"/>
          <p:cNvSpPr txBox="true"/>
          <p:nvPr/>
        </p:nvSpPr>
        <p:spPr>
          <a:xfrm rot="0">
            <a:off x="8055281" y="4269415"/>
            <a:ext cx="10590862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START KEPOL PROJECT 2022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111332" y="4905232"/>
            <a:ext cx="9715580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Funding of a staff position to establish Shop Rupertiwinkel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37979" y="-547602"/>
            <a:ext cx="9781979" cy="11382203"/>
            <a:chOff x="0" y="0"/>
            <a:chExt cx="2576324" cy="299778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76324" cy="2997782"/>
            </a:xfrm>
            <a:custGeom>
              <a:avLst/>
              <a:gdLst/>
              <a:ahLst/>
              <a:cxnLst/>
              <a:rect r="r" b="b" t="t" l="l"/>
              <a:pathLst>
                <a:path h="2997782" w="2576324">
                  <a:moveTo>
                    <a:pt x="0" y="0"/>
                  </a:moveTo>
                  <a:lnTo>
                    <a:pt x="2576324" y="0"/>
                  </a:lnTo>
                  <a:lnTo>
                    <a:pt x="2576324" y="2997782"/>
                  </a:lnTo>
                  <a:lnTo>
                    <a:pt x="0" y="2997782"/>
                  </a:lnTo>
                  <a:close/>
                </a:path>
              </a:pathLst>
            </a:custGeom>
            <a:solidFill>
              <a:srgbClr val="3954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576324" cy="30454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336364" y="1830322"/>
            <a:ext cx="6459850" cy="6626356"/>
            <a:chOff x="0" y="0"/>
            <a:chExt cx="8613133" cy="88351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13442" t="0" r="13442" b="0"/>
            <a:stretch>
              <a:fillRect/>
            </a:stretch>
          </p:blipFill>
          <p:spPr>
            <a:xfrm flipH="false" flipV="false">
              <a:off x="0" y="0"/>
              <a:ext cx="8613133" cy="8835141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14029375" y="1830322"/>
            <a:ext cx="4573506" cy="6626356"/>
            <a:chOff x="0" y="0"/>
            <a:chExt cx="6098009" cy="8835141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3986" t="0" r="3986" b="0"/>
            <a:stretch>
              <a:fillRect/>
            </a:stretch>
          </p:blipFill>
          <p:spPr>
            <a:xfrm flipH="false" flipV="false">
              <a:off x="0" y="0"/>
              <a:ext cx="6098009" cy="8835141"/>
            </a:xfrm>
            <a:prstGeom prst="rect">
              <a:avLst/>
            </a:prstGeom>
          </p:spPr>
        </p:pic>
      </p:grpSp>
      <p:sp>
        <p:nvSpPr>
          <p:cNvPr name="Freeform 9" id="9"/>
          <p:cNvSpPr/>
          <p:nvPr/>
        </p:nvSpPr>
        <p:spPr>
          <a:xfrm flipH="false" flipV="false" rot="0">
            <a:off x="847994" y="6923445"/>
            <a:ext cx="5573275" cy="2675172"/>
          </a:xfrm>
          <a:custGeom>
            <a:avLst/>
            <a:gdLst/>
            <a:ahLst/>
            <a:cxnLst/>
            <a:rect r="r" b="b" t="t" l="l"/>
            <a:pathLst>
              <a:path h="2675172" w="5573275">
                <a:moveTo>
                  <a:pt x="0" y="0"/>
                </a:moveTo>
                <a:lnTo>
                  <a:pt x="5573275" y="0"/>
                </a:lnTo>
                <a:lnTo>
                  <a:pt x="5573275" y="2675173"/>
                </a:lnTo>
                <a:lnTo>
                  <a:pt x="0" y="26751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35141" y="784186"/>
            <a:ext cx="7435739" cy="173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CHALLENGES </a:t>
            </a: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&amp; SUCCESS FACTORS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73237" y="7805803"/>
            <a:ext cx="5248032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F4F0E1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PARTICIPATORY APPROACH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47994" y="3136425"/>
            <a:ext cx="5123598" cy="296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F</a:t>
            </a: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ear of loss of competence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Uncertainty about change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Tension between regional and fair procurement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Lack of transparency in sustainability labels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Existing prejudices and negative experiences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-265734"/>
            <a:ext cx="6459850" cy="10818467"/>
            <a:chOff x="0" y="0"/>
            <a:chExt cx="8613133" cy="1442462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0078" t="0" r="30078" b="0"/>
            <a:stretch>
              <a:fillRect/>
            </a:stretch>
          </p:blipFill>
          <p:spPr>
            <a:xfrm flipH="false" flipV="false">
              <a:off x="0" y="0"/>
              <a:ext cx="8613133" cy="14424623"/>
            </a:xfrm>
            <a:prstGeom prst="rect">
              <a:avLst/>
            </a:prstGeom>
          </p:spPr>
        </p:pic>
      </p:grpSp>
      <p:sp>
        <p:nvSpPr>
          <p:cNvPr name="AutoShape 4" id="4"/>
          <p:cNvSpPr/>
          <p:nvPr/>
        </p:nvSpPr>
        <p:spPr>
          <a:xfrm>
            <a:off x="7775669" y="2789869"/>
            <a:ext cx="1178676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5" id="5"/>
          <p:cNvSpPr/>
          <p:nvPr/>
        </p:nvSpPr>
        <p:spPr>
          <a:xfrm>
            <a:off x="7775669" y="5788638"/>
            <a:ext cx="1178676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6" id="6"/>
          <p:cNvSpPr txBox="true"/>
          <p:nvPr/>
        </p:nvSpPr>
        <p:spPr>
          <a:xfrm rot="0">
            <a:off x="7775669" y="56194"/>
            <a:ext cx="9590203" cy="2105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39543B"/>
                </a:solidFill>
                <a:latin typeface="DM Sans"/>
                <a:ea typeface="DM Sans"/>
                <a:cs typeface="DM Sans"/>
                <a:sym typeface="DM Sans"/>
              </a:rPr>
              <a:t>COOPERATIONS &amp; FUNDING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370231" y="2489992"/>
            <a:ext cx="5288110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DIGITALES ALPENDORF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419871" y="5424470"/>
            <a:ext cx="9040412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true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COORDINATION MUNICIPAL 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9543B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DEVELOPMENT POLICY (KEPOL)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419871" y="3203879"/>
            <a:ext cx="7839429" cy="222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Funding of digitalization measures in the ILE region by the Bavarian Ministry of Economic Affairs 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→ Development of the Rupertiwinkel shop by the Technology Campus Grafenau 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Funding level 75%, completed 2023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419871" y="6858580"/>
            <a:ext cx="8427714" cy="2594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Funding of a staff position as well as budget for accompanying measures by the Service Agency Communities in One World (SKEW) (Engagement Global) 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→ Staff position for building up the shop 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→ Support from procurement experts </a:t>
            </a: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Dietmar Lenz </a:t>
            </a: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nd Vivien Führ</a:t>
            </a: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 Funding level 90%, since 2025 75% 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Processing via the municipality of Kirchanschöring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897880" y="3590343"/>
            <a:ext cx="6492240" cy="0"/>
          </a:xfrm>
          <a:prstGeom prst="line">
            <a:avLst/>
          </a:prstGeom>
          <a:ln cap="flat" w="28575">
            <a:solidFill>
              <a:srgbClr val="39543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2812030" y="4247568"/>
            <a:ext cx="3919644" cy="5010732"/>
            <a:chOff x="0" y="0"/>
            <a:chExt cx="1032334" cy="13196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32334" cy="1319699"/>
            </a:xfrm>
            <a:custGeom>
              <a:avLst/>
              <a:gdLst/>
              <a:ahLst/>
              <a:cxnLst/>
              <a:rect r="r" b="b" t="t" l="l"/>
              <a:pathLst>
                <a:path h="1319699" w="1032334">
                  <a:moveTo>
                    <a:pt x="0" y="0"/>
                  </a:moveTo>
                  <a:lnTo>
                    <a:pt x="1032334" y="0"/>
                  </a:lnTo>
                  <a:lnTo>
                    <a:pt x="1032334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32334" cy="1367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7181284" y="4247568"/>
            <a:ext cx="3919644" cy="5010732"/>
            <a:chOff x="0" y="0"/>
            <a:chExt cx="1032334" cy="131969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32334" cy="1319699"/>
            </a:xfrm>
            <a:custGeom>
              <a:avLst/>
              <a:gdLst/>
              <a:ahLst/>
              <a:cxnLst/>
              <a:rect r="r" b="b" t="t" l="l"/>
              <a:pathLst>
                <a:path h="1319699" w="1032334">
                  <a:moveTo>
                    <a:pt x="0" y="0"/>
                  </a:moveTo>
                  <a:lnTo>
                    <a:pt x="1032334" y="0"/>
                  </a:lnTo>
                  <a:lnTo>
                    <a:pt x="1032334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w="114300" cap="sq">
              <a:solidFill>
                <a:srgbClr val="C57E5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032334" cy="1367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548603" y="4247568"/>
            <a:ext cx="3919644" cy="5010732"/>
            <a:chOff x="0" y="0"/>
            <a:chExt cx="1032334" cy="131969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2334" cy="1319699"/>
            </a:xfrm>
            <a:custGeom>
              <a:avLst/>
              <a:gdLst/>
              <a:ahLst/>
              <a:cxnLst/>
              <a:rect r="r" b="b" t="t" l="l"/>
              <a:pathLst>
                <a:path h="1319699" w="1032334">
                  <a:moveTo>
                    <a:pt x="0" y="0"/>
                  </a:moveTo>
                  <a:lnTo>
                    <a:pt x="1032334" y="0"/>
                  </a:lnTo>
                  <a:lnTo>
                    <a:pt x="1032334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032334" cy="1367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44740" y="806184"/>
            <a:ext cx="2567290" cy="256729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3988" r="0" b="-36284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3265304" y="1104318"/>
            <a:ext cx="13557640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39543B"/>
                </a:solidFill>
                <a:latin typeface="IBM Plex Sans"/>
                <a:ea typeface="IBM Plex Sans"/>
                <a:cs typeface="IBM Plex Sans"/>
                <a:sym typeface="IBM Plex Sans"/>
              </a:rPr>
              <a:t> MUNICIPAL DEVELOPMENT POLICY IN THE ILE REGION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095973" y="4740575"/>
            <a:ext cx="3285211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FAIRTRADE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43410" y="4431013"/>
            <a:ext cx="3401180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SUSTAINABLE PROCUREMENT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265304" y="5803292"/>
            <a:ext cx="3030155" cy="1851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Since July 9th, the ILE can call itself the first region in Upper Bavaria to be a "Fairtrade Region."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28922" y="6174767"/>
            <a:ext cx="3030155" cy="1108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In Shop Rupertiwinkel, municipalities can order sustainable products.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964792" y="5989029"/>
            <a:ext cx="3157683" cy="1480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Since June 2024, there is a solidarity partnership between the ILE region and Horokhiv in Ukraine.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807835" y="4740575"/>
            <a:ext cx="3401180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PARTNERSHIP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954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23938" y="4982024"/>
            <a:ext cx="1178676" cy="0"/>
          </a:xfrm>
          <a:prstGeom prst="line">
            <a:avLst/>
          </a:prstGeom>
          <a:ln cap="flat" w="28575">
            <a:solidFill>
              <a:srgbClr val="F4F0E1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3" id="3"/>
          <p:cNvSpPr/>
          <p:nvPr/>
        </p:nvSpPr>
        <p:spPr>
          <a:xfrm rot="0">
            <a:off x="1023938" y="6137724"/>
            <a:ext cx="1178676" cy="0"/>
          </a:xfrm>
          <a:prstGeom prst="line">
            <a:avLst/>
          </a:prstGeom>
          <a:ln cap="flat" w="28575">
            <a:solidFill>
              <a:srgbClr val="F4F0E1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4" id="4"/>
          <p:cNvSpPr/>
          <p:nvPr/>
        </p:nvSpPr>
        <p:spPr>
          <a:xfrm>
            <a:off x="1028700" y="7754990"/>
            <a:ext cx="1178676" cy="0"/>
          </a:xfrm>
          <a:prstGeom prst="line">
            <a:avLst/>
          </a:prstGeom>
          <a:ln cap="flat" w="28575">
            <a:solidFill>
              <a:srgbClr val="F4F0E1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3210679" y="512549"/>
            <a:ext cx="4744793" cy="3299286"/>
          </a:xfrm>
          <a:custGeom>
            <a:avLst/>
            <a:gdLst/>
            <a:ahLst/>
            <a:cxnLst/>
            <a:rect r="r" b="b" t="t" l="l"/>
            <a:pathLst>
              <a:path h="3299286" w="4744793">
                <a:moveTo>
                  <a:pt x="0" y="0"/>
                </a:moveTo>
                <a:lnTo>
                  <a:pt x="4744793" y="0"/>
                </a:lnTo>
                <a:lnTo>
                  <a:pt x="4744793" y="3299287"/>
                </a:lnTo>
                <a:lnTo>
                  <a:pt x="0" y="3299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65191" y="512549"/>
            <a:ext cx="6054725" cy="3056058"/>
          </a:xfrm>
          <a:custGeom>
            <a:avLst/>
            <a:gdLst/>
            <a:ahLst/>
            <a:cxnLst/>
            <a:rect r="r" b="b" t="t" l="l"/>
            <a:pathLst>
              <a:path h="3056058" w="6054725">
                <a:moveTo>
                  <a:pt x="0" y="0"/>
                </a:moveTo>
                <a:lnTo>
                  <a:pt x="6054725" y="0"/>
                </a:lnTo>
                <a:lnTo>
                  <a:pt x="6054725" y="3056058"/>
                </a:lnTo>
                <a:lnTo>
                  <a:pt x="0" y="30560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049514" y="4080174"/>
            <a:ext cx="5905958" cy="3584875"/>
          </a:xfrm>
          <a:custGeom>
            <a:avLst/>
            <a:gdLst/>
            <a:ahLst/>
            <a:cxnLst/>
            <a:rect r="r" b="b" t="t" l="l"/>
            <a:pathLst>
              <a:path h="3584875" w="5905958">
                <a:moveTo>
                  <a:pt x="0" y="0"/>
                </a:moveTo>
                <a:lnTo>
                  <a:pt x="5905958" y="0"/>
                </a:lnTo>
                <a:lnTo>
                  <a:pt x="5905958" y="3584875"/>
                </a:lnTo>
                <a:lnTo>
                  <a:pt x="0" y="3584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981223"/>
            <a:ext cx="5736491" cy="1276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99"/>
              </a:lnSpc>
              <a:spcBef>
                <a:spcPct val="0"/>
              </a:spcBef>
            </a:pPr>
            <a:r>
              <a:rPr lang="en-US" sz="7499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SHOP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767722" y="4654999"/>
            <a:ext cx="8739878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COPY PAPER AND HYGIENE PAPER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767722" y="5578527"/>
            <a:ext cx="7223839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INTEGRATION OF THE SUSTAINABILITY COMPASS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767722" y="7118402"/>
            <a:ext cx="8423569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SUPPORT BY KEPOL POSITION IN COOPERATION WITH EXPERTS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889607" y="-345185"/>
            <a:ext cx="9751891" cy="11231764"/>
            <a:chOff x="0" y="0"/>
            <a:chExt cx="2568399" cy="2958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68399" cy="2958160"/>
            </a:xfrm>
            <a:custGeom>
              <a:avLst/>
              <a:gdLst/>
              <a:ahLst/>
              <a:cxnLst/>
              <a:rect r="r" b="b" t="t" l="l"/>
              <a:pathLst>
                <a:path h="2958160" w="2568399">
                  <a:moveTo>
                    <a:pt x="0" y="0"/>
                  </a:moveTo>
                  <a:lnTo>
                    <a:pt x="2568399" y="0"/>
                  </a:lnTo>
                  <a:lnTo>
                    <a:pt x="2568399" y="2958160"/>
                  </a:lnTo>
                  <a:lnTo>
                    <a:pt x="0" y="2958160"/>
                  </a:lnTo>
                  <a:close/>
                </a:path>
              </a:pathLst>
            </a:custGeom>
            <a:solidFill>
              <a:srgbClr val="39543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568399" cy="30057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625094" y="1830322"/>
            <a:ext cx="6459850" cy="6626356"/>
            <a:chOff x="0" y="0"/>
            <a:chExt cx="8613133" cy="88351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37434" t="0" r="417" b="0"/>
            <a:stretch>
              <a:fillRect/>
            </a:stretch>
          </p:blipFill>
          <p:spPr>
            <a:xfrm flipH="false" flipV="false">
              <a:off x="0" y="0"/>
              <a:ext cx="8613133" cy="8835141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-434228" y="1830322"/>
            <a:ext cx="4708902" cy="6626356"/>
            <a:chOff x="0" y="0"/>
            <a:chExt cx="6278535" cy="8835141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2"/>
            <a:srcRect l="0" t="0" r="54777" b="0"/>
            <a:stretch>
              <a:fillRect/>
            </a:stretch>
          </p:blipFill>
          <p:spPr>
            <a:xfrm flipH="false" flipV="false">
              <a:off x="0" y="0"/>
              <a:ext cx="6278535" cy="8835141"/>
            </a:xfrm>
            <a:prstGeom prst="rect">
              <a:avLst/>
            </a:prstGeom>
          </p:spPr>
        </p:pic>
      </p:grpSp>
      <p:sp>
        <p:nvSpPr>
          <p:cNvPr name="TextBox 9" id="9"/>
          <p:cNvSpPr txBox="true"/>
          <p:nvPr/>
        </p:nvSpPr>
        <p:spPr>
          <a:xfrm rot="0">
            <a:off x="11642815" y="1189513"/>
            <a:ext cx="6295155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CURRENT NEWS &amp; OUTLOOK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642815" y="5415577"/>
            <a:ext cx="5934476" cy="1480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Next product groups: Office supplies &amp; cleaning supplies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Working committee of administrative staff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Creation of a guide for direct procurement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42815" y="3259013"/>
            <a:ext cx="5505188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b="true">
                <a:solidFill>
                  <a:srgbClr val="F4F0E1"/>
                </a:solidFill>
                <a:latin typeface="DM Sans Bold"/>
                <a:ea typeface="DM Sans Bold"/>
                <a:cs typeface="DM Sans Bold"/>
                <a:sym typeface="DM Sans Bold"/>
              </a:rPr>
              <a:t>New framework conditions: Change in procurement thresholds since 01.01.2025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36074" y="4316323"/>
            <a:ext cx="6481614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→ SIMPLIFICATION OF</a:t>
            </a: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 THE PROCUREMENT PROCESS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754112" y="7434231"/>
            <a:ext cx="5505188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b="true">
                <a:solidFill>
                  <a:srgbClr val="F4F0E1"/>
                </a:solidFill>
                <a:latin typeface="DM Sans Bold"/>
                <a:ea typeface="DM Sans Bold"/>
                <a:cs typeface="DM Sans Bold"/>
                <a:sym typeface="DM Sans Bold"/>
              </a:rPr>
              <a:t>Goal: </a:t>
            </a:r>
            <a:r>
              <a:rPr lang="en-US" sz="21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Administrations are independently able to add new products to the shop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954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49884" y="2065802"/>
            <a:ext cx="4824114" cy="5987365"/>
            <a:chOff x="0" y="0"/>
            <a:chExt cx="6432152" cy="7983154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20" t="0" r="120" b="17457"/>
            <a:stretch>
              <a:fillRect/>
            </a:stretch>
          </p:blipFill>
          <p:spPr>
            <a:xfrm flipH="false" flipV="false">
              <a:off x="0" y="0"/>
              <a:ext cx="6432152" cy="7983154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028700" y="4109258"/>
            <a:ext cx="418128" cy="573492"/>
          </a:xfrm>
          <a:custGeom>
            <a:avLst/>
            <a:gdLst/>
            <a:ahLst/>
            <a:cxnLst/>
            <a:rect r="r" b="b" t="t" l="l"/>
            <a:pathLst>
              <a:path h="573492" w="418128">
                <a:moveTo>
                  <a:pt x="0" y="0"/>
                </a:moveTo>
                <a:lnTo>
                  <a:pt x="418128" y="0"/>
                </a:lnTo>
                <a:lnTo>
                  <a:pt x="418128" y="573492"/>
                </a:lnTo>
                <a:lnTo>
                  <a:pt x="0" y="5734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5337837"/>
            <a:ext cx="585563" cy="450351"/>
          </a:xfrm>
          <a:custGeom>
            <a:avLst/>
            <a:gdLst/>
            <a:ahLst/>
            <a:cxnLst/>
            <a:rect r="r" b="b" t="t" l="l"/>
            <a:pathLst>
              <a:path h="450351" w="585563">
                <a:moveTo>
                  <a:pt x="0" y="0"/>
                </a:moveTo>
                <a:lnTo>
                  <a:pt x="585563" y="0"/>
                </a:lnTo>
                <a:lnTo>
                  <a:pt x="585563" y="450352"/>
                </a:lnTo>
                <a:lnTo>
                  <a:pt x="0" y="4503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4219" y="6559714"/>
            <a:ext cx="694524" cy="694524"/>
          </a:xfrm>
          <a:custGeom>
            <a:avLst/>
            <a:gdLst/>
            <a:ahLst/>
            <a:cxnLst/>
            <a:rect r="r" b="b" t="t" l="l"/>
            <a:pathLst>
              <a:path h="694524" w="694524">
                <a:moveTo>
                  <a:pt x="0" y="0"/>
                </a:moveTo>
                <a:lnTo>
                  <a:pt x="694525" y="0"/>
                </a:lnTo>
                <a:lnTo>
                  <a:pt x="694525" y="694524"/>
                </a:lnTo>
                <a:lnTo>
                  <a:pt x="0" y="6945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74219" y="7795025"/>
            <a:ext cx="694524" cy="625072"/>
          </a:xfrm>
          <a:custGeom>
            <a:avLst/>
            <a:gdLst/>
            <a:ahLst/>
            <a:cxnLst/>
            <a:rect r="r" b="b" t="t" l="l"/>
            <a:pathLst>
              <a:path h="625072" w="694524">
                <a:moveTo>
                  <a:pt x="0" y="0"/>
                </a:moveTo>
                <a:lnTo>
                  <a:pt x="694525" y="0"/>
                </a:lnTo>
                <a:lnTo>
                  <a:pt x="694525" y="625072"/>
                </a:lnTo>
                <a:lnTo>
                  <a:pt x="0" y="6250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405116" y="125199"/>
            <a:ext cx="4882884" cy="1283792"/>
          </a:xfrm>
          <a:custGeom>
            <a:avLst/>
            <a:gdLst/>
            <a:ahLst/>
            <a:cxnLst/>
            <a:rect r="r" b="b" t="t" l="l"/>
            <a:pathLst>
              <a:path h="1283792" w="4882884">
                <a:moveTo>
                  <a:pt x="0" y="0"/>
                </a:moveTo>
                <a:lnTo>
                  <a:pt x="4882884" y="0"/>
                </a:lnTo>
                <a:lnTo>
                  <a:pt x="4882884" y="1283792"/>
                </a:lnTo>
                <a:lnTo>
                  <a:pt x="0" y="128379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027013" y="8739643"/>
            <a:ext cx="9260987" cy="1547357"/>
          </a:xfrm>
          <a:custGeom>
            <a:avLst/>
            <a:gdLst/>
            <a:ahLst/>
            <a:cxnLst/>
            <a:rect r="r" b="b" t="t" l="l"/>
            <a:pathLst>
              <a:path h="1547357" w="9260987">
                <a:moveTo>
                  <a:pt x="0" y="0"/>
                </a:moveTo>
                <a:lnTo>
                  <a:pt x="9260987" y="0"/>
                </a:lnTo>
                <a:lnTo>
                  <a:pt x="9260987" y="1547357"/>
                </a:lnTo>
                <a:lnTo>
                  <a:pt x="0" y="154735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1913402"/>
            <a:ext cx="6380513" cy="1424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60"/>
              </a:lnSpc>
              <a:spcBef>
                <a:spcPct val="0"/>
              </a:spcBef>
            </a:pPr>
            <a:r>
              <a:rPr lang="en-US" sz="8400">
                <a:solidFill>
                  <a:srgbClr val="F4F0E1"/>
                </a:solidFill>
                <a:latin typeface="DM Sans"/>
                <a:ea typeface="DM Sans"/>
                <a:cs typeface="DM Sans"/>
                <a:sym typeface="DM Sans"/>
              </a:rPr>
              <a:t>WITH US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905022"/>
            <a:ext cx="6587236" cy="1160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19"/>
              </a:lnSpc>
              <a:spcBef>
                <a:spcPct val="0"/>
              </a:spcBef>
            </a:pPr>
            <a:r>
              <a:rPr lang="en-US" sz="6799">
                <a:solidFill>
                  <a:srgbClr val="F4F0E1"/>
                </a:solidFill>
                <a:latin typeface="TAN Meringue"/>
                <a:ea typeface="TAN Meringue"/>
                <a:cs typeface="TAN Meringue"/>
                <a:sym typeface="TAN Meringue"/>
              </a:rPr>
              <a:t>CONNECT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005250" y="4080726"/>
            <a:ext cx="442741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+49 1514 2074832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005250" y="4912138"/>
            <a:ext cx="6561013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lisa.seehuber@zukunftsregion-rupertiwinkel.bayern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05250" y="6256101"/>
            <a:ext cx="6179939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www.zukunftsregion-rupertiwinkel.bayern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05250" y="7766249"/>
            <a:ext cx="6720399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4F0E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@zukunftsregion_rupertiwinkel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DAG0pY8NAKk</dc:identifier>
  <dcterms:modified xsi:type="dcterms:W3CDTF">2011-08-01T06:04:30Z</dcterms:modified>
  <cp:revision>1</cp:revision>
  <dc:title>Kopie von juli · august · september</dc:title>
</cp:coreProperties>
</file>