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2192000" cy="6858000"/>
  <p:notesSz cx="6858000" cy="9144000"/>
  <p:embeddedFontLst>
    <p:embeddedFont>
      <p:font typeface="Aptos Serif" panose="02020604070405020304" pitchFamily="18" charset="0"/>
      <p:regular r:id="rId25"/>
      <p:bold r:id="rId26"/>
      <p:italic r:id="rId27"/>
      <p:boldItalic r:id="rId28"/>
    </p:embeddedFont>
    <p:embeddedFont>
      <p:font typeface="Play" pitchFamily="2" charset="0"/>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nB2IoGugElZoCPKw6iiqBMaj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vien Füh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9"/>
    <p:restoredTop sz="94653"/>
  </p:normalViewPr>
  <p:slideViewPr>
    <p:cSldViewPr snapToGrid="0">
      <p:cViewPr varScale="1">
        <p:scale>
          <a:sx n="88" d="100"/>
          <a:sy n="88" d="100"/>
        </p:scale>
        <p:origin x="208" y="7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4-03T06:23:19.303" idx="1">
    <p:pos x="7680" y="0"/>
    <p:text>Insert one photo per product in each slide.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hbM_xpQ"/>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8" name="Google Shape;1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6" name="Google Shape;2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2" name="Google Shape;22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0" name="Google Shape;2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8" name="Google Shape;2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6" name="Google Shape;2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4" name="Google Shape;2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1" name="Google Shape;26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4" name="Google Shape;13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8" name="Google Shape;15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6" name="Google Shape;16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4" name="Google Shape;17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2" name="Google Shape;18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25"/>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25"/>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8" name="Google Shape;18;p25"/>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25"/>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25"/>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Inhalt ">
  <p:cSld name="Titel und Inhalt ">
    <p:bg>
      <p:bgPr>
        <a:solidFill>
          <a:schemeClr val="lt1"/>
        </a:solidFill>
        <a:effectLst/>
      </p:bgPr>
    </p:bg>
    <p:spTree>
      <p:nvGrpSpPr>
        <p:cNvPr id="1" name="Shape 86"/>
        <p:cNvGrpSpPr/>
        <p:nvPr/>
      </p:nvGrpSpPr>
      <p:grpSpPr>
        <a:xfrm>
          <a:off x="0" y="0"/>
          <a:ext cx="0" cy="0"/>
          <a:chOff x="0" y="0"/>
          <a:chExt cx="0" cy="0"/>
        </a:xfrm>
      </p:grpSpPr>
      <p:sp>
        <p:nvSpPr>
          <p:cNvPr id="87" name="Google Shape;87;p34"/>
          <p:cNvSpPr txBox="1">
            <a:spLocks noGrp="1"/>
          </p:cNvSpPr>
          <p:nvPr>
            <p:ph type="title"/>
          </p:nvPr>
        </p:nvSpPr>
        <p:spPr>
          <a:xfrm>
            <a:off x="6318885" y="3499667"/>
            <a:ext cx="4939666" cy="254281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88" name="Google Shape;88;p34"/>
          <p:cNvCxnSpPr/>
          <p:nvPr/>
        </p:nvCxnSpPr>
        <p:spPr>
          <a:xfrm>
            <a:off x="6347460"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9" name="Google Shape;89;p34"/>
          <p:cNvSpPr txBox="1">
            <a:spLocks noGrp="1"/>
          </p:cNvSpPr>
          <p:nvPr>
            <p:ph type="body" idx="1"/>
          </p:nvPr>
        </p:nvSpPr>
        <p:spPr>
          <a:xfrm>
            <a:off x="603885" y="457201"/>
            <a:ext cx="5198269" cy="2305050"/>
          </a:xfrm>
          <a:prstGeom prst="rect">
            <a:avLst/>
          </a:prstGeom>
          <a:noFill/>
          <a:ln>
            <a:noFill/>
          </a:ln>
        </p:spPr>
        <p:txBody>
          <a:bodyPr spcFirstLastPara="1" wrap="square" lIns="0" tIns="274300" rIns="91425" bIns="45700" anchor="t" anchorCtr="0">
            <a:normAutofit/>
          </a:bodyPr>
          <a:lstStyle>
            <a:lvl1pPr marL="457200" lvl="0" indent="-355600" algn="l">
              <a:lnSpc>
                <a:spcPct val="90000"/>
              </a:lnSpc>
              <a:spcBef>
                <a:spcPts val="1800"/>
              </a:spcBef>
              <a:spcAft>
                <a:spcPts val="0"/>
              </a:spcAft>
              <a:buClr>
                <a:srgbClr val="3F3F3F"/>
              </a:buClr>
              <a:buSzPts val="2000"/>
              <a:buFont typeface="Play"/>
              <a:buAutoNum type="arabicPeriod"/>
              <a:defRPr sz="2000"/>
            </a:lvl1pPr>
            <a:lvl2pPr marL="914400" lvl="1" indent="-355600" algn="l">
              <a:lnSpc>
                <a:spcPct val="90000"/>
              </a:lnSpc>
              <a:spcBef>
                <a:spcPts val="1800"/>
              </a:spcBef>
              <a:spcAft>
                <a:spcPts val="0"/>
              </a:spcAft>
              <a:buClr>
                <a:srgbClr val="3F3F3F"/>
              </a:buClr>
              <a:buSzPts val="2000"/>
              <a:buFont typeface="Play"/>
              <a:buAutoNum type="alphaLcPeriod"/>
              <a:defRPr sz="2000"/>
            </a:lvl2pPr>
            <a:lvl3pPr marL="1371600" lvl="2" indent="-355600" algn="l">
              <a:lnSpc>
                <a:spcPct val="90000"/>
              </a:lnSpc>
              <a:spcBef>
                <a:spcPts val="1800"/>
              </a:spcBef>
              <a:spcAft>
                <a:spcPts val="0"/>
              </a:spcAft>
              <a:buClr>
                <a:srgbClr val="3F3F3F"/>
              </a:buClr>
              <a:buSzPts val="2000"/>
              <a:buFont typeface="Play"/>
              <a:buAutoNum type="arabicParenR"/>
              <a:defRPr sz="2000"/>
            </a:lvl3pPr>
            <a:lvl4pPr marL="1828800" lvl="3" indent="-228600" algn="l">
              <a:lnSpc>
                <a:spcPct val="90000"/>
              </a:lnSpc>
              <a:spcBef>
                <a:spcPts val="1800"/>
              </a:spcBef>
              <a:spcAft>
                <a:spcPts val="0"/>
              </a:spcAft>
              <a:buClr>
                <a:srgbClr val="3F3F3F"/>
              </a:buClr>
              <a:buSzPts val="2000"/>
              <a:buFont typeface="Play"/>
              <a:buNone/>
              <a:defRPr sz="2000"/>
            </a:lvl4pPr>
            <a:lvl5pPr marL="2286000" lvl="4" indent="-355600" algn="l">
              <a:lnSpc>
                <a:spcPct val="90000"/>
              </a:lnSpc>
              <a:spcBef>
                <a:spcPts val="1800"/>
              </a:spcBef>
              <a:spcAft>
                <a:spcPts val="0"/>
              </a:spcAft>
              <a:buClr>
                <a:srgbClr val="3F3F3F"/>
              </a:buClr>
              <a:buSzPts val="2000"/>
              <a:buFont typeface="Play"/>
              <a:buAutoNum type="arabicPeriod"/>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0" name="Google Shape;90;p34"/>
          <p:cNvSpPr txBox="1">
            <a:spLocks noGrp="1"/>
          </p:cNvSpPr>
          <p:nvPr>
            <p:ph type="body" idx="2"/>
          </p:nvPr>
        </p:nvSpPr>
        <p:spPr>
          <a:xfrm>
            <a:off x="594360" y="2810595"/>
            <a:ext cx="5198269" cy="3319513"/>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3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92" name="Google Shape;92;p3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4"/>
          <p:cNvSpPr/>
          <p:nvPr/>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 name="Google Shape;94;p34"/>
          <p:cNvSpPr/>
          <p:nvPr/>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95;p34"/>
          <p:cNvSpPr/>
          <p:nvPr/>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inhalt und Tabelle">
  <p:cSld name="Titelinhalt und Tabelle">
    <p:bg>
      <p:bgPr>
        <a:solidFill>
          <a:schemeClr val="lt1"/>
        </a:solidFill>
        <a:effectLst/>
      </p:bgPr>
    </p:bg>
    <p:spTree>
      <p:nvGrpSpPr>
        <p:cNvPr id="1" name="Shape 96"/>
        <p:cNvGrpSpPr/>
        <p:nvPr/>
      </p:nvGrpSpPr>
      <p:grpSpPr>
        <a:xfrm>
          <a:off x="0" y="0"/>
          <a:ext cx="0" cy="0"/>
          <a:chOff x="0" y="0"/>
          <a:chExt cx="0" cy="0"/>
        </a:xfrm>
      </p:grpSpPr>
      <p:sp>
        <p:nvSpPr>
          <p:cNvPr id="97" name="Google Shape;97;p35"/>
          <p:cNvSpPr txBox="1">
            <a:spLocks noGrp="1"/>
          </p:cNvSpPr>
          <p:nvPr>
            <p:ph type="title"/>
          </p:nvPr>
        </p:nvSpPr>
        <p:spPr>
          <a:xfrm>
            <a:off x="3661409" y="4661717"/>
            <a:ext cx="7936230"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98" name="Google Shape;98;p35"/>
          <p:cNvCxnSpPr/>
          <p:nvPr/>
        </p:nvCxnSpPr>
        <p:spPr>
          <a:xfrm>
            <a:off x="3670935"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99" name="Google Shape;99;p35"/>
          <p:cNvSpPr txBox="1">
            <a:spLocks noGrp="1"/>
          </p:cNvSpPr>
          <p:nvPr>
            <p:ph type="body" idx="1"/>
          </p:nvPr>
        </p:nvSpPr>
        <p:spPr>
          <a:xfrm>
            <a:off x="603885" y="584005"/>
            <a:ext cx="2825115" cy="3999060"/>
          </a:xfrm>
          <a:prstGeom prst="rect">
            <a:avLst/>
          </a:prstGeom>
          <a:noFill/>
          <a:ln>
            <a:noFill/>
          </a:ln>
        </p:spPr>
        <p:txBody>
          <a:bodyPr spcFirstLastPara="1" wrap="square" lIns="0" tIns="274300" rIns="91425" bIns="4570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228600" algn="l">
              <a:lnSpc>
                <a:spcPct val="90000"/>
              </a:lnSpc>
              <a:spcBef>
                <a:spcPts val="1800"/>
              </a:spcBef>
              <a:spcAft>
                <a:spcPts val="0"/>
              </a:spcAft>
              <a:buClr>
                <a:srgbClr val="3F3F3F"/>
              </a:buClr>
              <a:buSzPts val="2000"/>
              <a:buNone/>
              <a:defRPr sz="2000"/>
            </a:lvl2pPr>
            <a:lvl3pPr marL="1371600" lvl="2" indent="-228600" algn="l">
              <a:lnSpc>
                <a:spcPct val="90000"/>
              </a:lnSpc>
              <a:spcBef>
                <a:spcPts val="1800"/>
              </a:spcBef>
              <a:spcAft>
                <a:spcPts val="0"/>
              </a:spcAft>
              <a:buClr>
                <a:srgbClr val="3F3F3F"/>
              </a:buClr>
              <a:buSzPts val="2000"/>
              <a:buNone/>
              <a:defRPr sz="2000"/>
            </a:lvl3pPr>
            <a:lvl4pPr marL="1828800" lvl="3" indent="-228600" algn="l">
              <a:lnSpc>
                <a:spcPct val="90000"/>
              </a:lnSpc>
              <a:spcBef>
                <a:spcPts val="1800"/>
              </a:spcBef>
              <a:spcAft>
                <a:spcPts val="0"/>
              </a:spcAft>
              <a:buClr>
                <a:srgbClr val="3F3F3F"/>
              </a:buClr>
              <a:buSzPts val="2000"/>
              <a:buNone/>
              <a:defRPr sz="2000"/>
            </a:lvl4pPr>
            <a:lvl5pPr marL="2286000" lvl="4" indent="-228600" algn="l">
              <a:lnSpc>
                <a:spcPct val="90000"/>
              </a:lnSpc>
              <a:spcBef>
                <a:spcPts val="1800"/>
              </a:spcBef>
              <a:spcAft>
                <a:spcPts val="0"/>
              </a:spcAft>
              <a:buClr>
                <a:srgbClr val="3F3F3F"/>
              </a:buClr>
              <a:buSzPts val="2000"/>
              <a:buNone/>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0" name="Google Shape;100;p35"/>
          <p:cNvSpPr txBox="1">
            <a:spLocks noGrp="1"/>
          </p:cNvSpPr>
          <p:nvPr>
            <p:ph type="body" idx="2"/>
          </p:nvPr>
        </p:nvSpPr>
        <p:spPr>
          <a:xfrm>
            <a:off x="3670934" y="584005"/>
            <a:ext cx="7926705" cy="399906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1" name="Google Shape;101;p3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02" name="Google Shape;102;p3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3" name="Google Shape;103;p35"/>
          <p:cNvGrpSpPr/>
          <p:nvPr/>
        </p:nvGrpSpPr>
        <p:grpSpPr>
          <a:xfrm rot="-5400000">
            <a:off x="-1340601" y="4196010"/>
            <a:ext cx="3053166" cy="2270813"/>
            <a:chOff x="4881398" y="2159825"/>
            <a:chExt cx="3881604" cy="2778984"/>
          </a:xfrm>
        </p:grpSpPr>
        <p:sp>
          <p:nvSpPr>
            <p:cNvPr id="104" name="Google Shape;104;p35"/>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 name="Google Shape;105;p35"/>
            <p:cNvSpPr/>
            <p:nvPr/>
          </p:nvSpPr>
          <p:spPr>
            <a:xfrm>
              <a:off x="4881398" y="2622831"/>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 name="Google Shape;106;p35"/>
            <p:cNvSpPr/>
            <p:nvPr/>
          </p:nvSpPr>
          <p:spPr>
            <a:xfrm>
              <a:off x="5871703" y="4132729"/>
              <a:ext cx="806080" cy="80608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107"/>
        <p:cNvGrpSpPr/>
        <p:nvPr/>
      </p:nvGrpSpPr>
      <p:grpSpPr>
        <a:xfrm>
          <a:off x="0" y="0"/>
          <a:ext cx="0" cy="0"/>
          <a:chOff x="0" y="0"/>
          <a:chExt cx="0" cy="0"/>
        </a:xfrm>
      </p:grpSpPr>
      <p:sp>
        <p:nvSpPr>
          <p:cNvPr id="108" name="Google Shape;108;p36"/>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10" name="Google Shape;110;p3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1" name="Google Shape;111;p36"/>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12"/>
        <p:cNvGrpSpPr/>
        <p:nvPr/>
      </p:nvGrpSpPr>
      <p:grpSpPr>
        <a:xfrm>
          <a:off x="0" y="0"/>
          <a:ext cx="0" cy="0"/>
          <a:chOff x="0" y="0"/>
          <a:chExt cx="0" cy="0"/>
        </a:xfrm>
      </p:grpSpPr>
      <p:sp>
        <p:nvSpPr>
          <p:cNvPr id="113" name="Google Shape;113;p37"/>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4" name="Google Shape;114;p37"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26"/>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23;p26"/>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6" name="Google Shape;26;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7" name="Google Shape;27;p26"/>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26"/>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29;p26"/>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33" name="Google Shape;33;p27"/>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34" name="Google Shape;34;p27"/>
          <p:cNvSpPr>
            <a:spLocks noGrp="1"/>
          </p:cNvSpPr>
          <p:nvPr>
            <p:ph type="pic" idx="2"/>
          </p:nvPr>
        </p:nvSpPr>
        <p:spPr>
          <a:xfrm flipH="1">
            <a:off x="6733505" y="0"/>
            <a:ext cx="5458495" cy="6858000"/>
          </a:xfrm>
          <a:prstGeom prst="flowChartDelay">
            <a:avLst/>
          </a:prstGeom>
          <a:solidFill>
            <a:srgbClr val="87C3CD"/>
          </a:solidFill>
          <a:ln>
            <a:noFill/>
          </a:ln>
        </p:spPr>
      </p:sp>
      <p:sp>
        <p:nvSpPr>
          <p:cNvPr id="35" name="Google Shape;35;p27"/>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36" name="Google Shape;36;p27"/>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und zwei Inhalte">
  <p:cSld name="Titel und zwei Inhalte">
    <p:bg>
      <p:bgPr>
        <a:solidFill>
          <a:schemeClr val="lt1"/>
        </a:solidFill>
        <a:effectLst/>
      </p:bgPr>
    </p:bg>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9" name="Google Shape;39;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0" name="Google Shape;40;p28"/>
          <p:cNvSpPr txBox="1">
            <a:spLocks noGrp="1"/>
          </p:cNvSpPr>
          <p:nvPr>
            <p:ph type="body" idx="1"/>
          </p:nvPr>
        </p:nvSpPr>
        <p:spPr>
          <a:xfrm>
            <a:off x="595523" y="2676525"/>
            <a:ext cx="5746750" cy="359747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1" name="Google Shape;41;p28"/>
          <p:cNvSpPr txBox="1">
            <a:spLocks noGrp="1"/>
          </p:cNvSpPr>
          <p:nvPr>
            <p:ph type="body" idx="2"/>
          </p:nvPr>
        </p:nvSpPr>
        <p:spPr>
          <a:xfrm>
            <a:off x="7620000" y="2676525"/>
            <a:ext cx="3947160" cy="3597470"/>
          </a:xfrm>
          <a:prstGeom prst="rect">
            <a:avLst/>
          </a:prstGeom>
          <a:noFill/>
          <a:ln>
            <a:noFill/>
          </a:ln>
        </p:spPr>
        <p:txBody>
          <a:bodyPr spcFirstLastPara="1" wrap="square" lIns="0" tIns="45700" rIns="91425" bIns="45700" anchor="t" anchorCtr="0">
            <a:normAutofit/>
          </a:bodyPr>
          <a:lstStyle>
            <a:lvl1pPr marL="457200" lvl="0" indent="-355600" algn="l">
              <a:lnSpc>
                <a:spcPct val="90000"/>
              </a:lnSpc>
              <a:spcBef>
                <a:spcPts val="1800"/>
              </a:spcBef>
              <a:spcAft>
                <a:spcPts val="0"/>
              </a:spcAft>
              <a:buClr>
                <a:srgbClr val="3F3F3F"/>
              </a:buClr>
              <a:buSzPts val="2000"/>
              <a:buFont typeface="Arial"/>
              <a:buChar char="•"/>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44" name="Google Shape;44;p28"/>
          <p:cNvSpPr/>
          <p:nvPr/>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28"/>
          <p:cNvSpPr/>
          <p:nvPr/>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28"/>
          <p:cNvSpPr/>
          <p:nvPr/>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47"/>
        <p:cNvGrpSpPr/>
        <p:nvPr/>
      </p:nvGrpSpPr>
      <p:grpSpPr>
        <a:xfrm>
          <a:off x="0" y="0"/>
          <a:ext cx="0" cy="0"/>
          <a:chOff x="0" y="0"/>
          <a:chExt cx="0" cy="0"/>
        </a:xfrm>
      </p:grpSpPr>
      <p:sp>
        <p:nvSpPr>
          <p:cNvPr id="48" name="Google Shape;48;p29"/>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9"/>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0" name="Google Shape;50;p29"/>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1" name="Google Shape;51;p29"/>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Google Shape;52;p29"/>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 name="Google Shape;53;p29"/>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54"/>
        <p:cNvGrpSpPr/>
        <p:nvPr/>
      </p:nvGrpSpPr>
      <p:grpSpPr>
        <a:xfrm>
          <a:off x="0" y="0"/>
          <a:ext cx="0" cy="0"/>
          <a:chOff x="0" y="0"/>
          <a:chExt cx="0" cy="0"/>
        </a:xfrm>
      </p:grpSpPr>
      <p:sp>
        <p:nvSpPr>
          <p:cNvPr id="55" name="Google Shape;55;p30"/>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7" name="Google Shape;57;p30"/>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8" name="Google Shape;58;p30"/>
          <p:cNvSpPr>
            <a:spLocks noGrp="1"/>
          </p:cNvSpPr>
          <p:nvPr>
            <p:ph type="pic" idx="2"/>
          </p:nvPr>
        </p:nvSpPr>
        <p:spPr>
          <a:xfrm>
            <a:off x="0" y="-11113"/>
            <a:ext cx="5628068" cy="6858000"/>
          </a:xfrm>
          <a:prstGeom prst="flowChartDelay">
            <a:avLst/>
          </a:prstGeom>
          <a:solidFill>
            <a:srgbClr val="87C3CD"/>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usammenfassung 2">
  <p:cSld name="Zusammenfassung 2">
    <p:bg>
      <p:bgPr>
        <a:solidFill>
          <a:schemeClr val="lt1"/>
        </a:solidFill>
        <a:effectLst/>
      </p:bgPr>
    </p:bg>
    <p:spTree>
      <p:nvGrpSpPr>
        <p:cNvPr id="1" name="Shape 59"/>
        <p:cNvGrpSpPr/>
        <p:nvPr/>
      </p:nvGrpSpPr>
      <p:grpSpPr>
        <a:xfrm>
          <a:off x="0" y="0"/>
          <a:ext cx="0" cy="0"/>
          <a:chOff x="0" y="0"/>
          <a:chExt cx="0" cy="0"/>
        </a:xfrm>
      </p:grpSpPr>
      <p:cxnSp>
        <p:nvCxnSpPr>
          <p:cNvPr id="60" name="Google Shape;60;p31"/>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1" name="Google Shape;61;p31"/>
          <p:cNvSpPr txBox="1">
            <a:spLocks noGrp="1"/>
          </p:cNvSpPr>
          <p:nvPr>
            <p:ph type="title"/>
          </p:nvPr>
        </p:nvSpPr>
        <p:spPr>
          <a:xfrm>
            <a:off x="594359" y="102875"/>
            <a:ext cx="11318837" cy="168020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3657599" y="2282008"/>
            <a:ext cx="8130209" cy="3699328"/>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31"/>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64" name="Google Shape;64;p31"/>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5" name="Google Shape;65;p31"/>
          <p:cNvGrpSpPr/>
          <p:nvPr/>
        </p:nvGrpSpPr>
        <p:grpSpPr>
          <a:xfrm rot="-5400000">
            <a:off x="-1510682" y="4366092"/>
            <a:ext cx="3033138" cy="1910624"/>
            <a:chOff x="4906860" y="2159825"/>
            <a:chExt cx="3856142" cy="2338190"/>
          </a:xfrm>
        </p:grpSpPr>
        <p:sp>
          <p:nvSpPr>
            <p:cNvPr id="66" name="Google Shape;66;p31"/>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 name="Google Shape;67;p31"/>
            <p:cNvSpPr/>
            <p:nvPr/>
          </p:nvSpPr>
          <p:spPr>
            <a:xfrm>
              <a:off x="4906860" y="2724951"/>
              <a:ext cx="1177611" cy="119352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31"/>
            <p:cNvSpPr/>
            <p:nvPr/>
          </p:nvSpPr>
          <p:spPr>
            <a:xfrm>
              <a:off x="6390367" y="3563171"/>
              <a:ext cx="806080" cy="806079"/>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69"/>
        <p:cNvGrpSpPr/>
        <p:nvPr/>
      </p:nvGrpSpPr>
      <p:grpSpPr>
        <a:xfrm>
          <a:off x="0" y="0"/>
          <a:ext cx="0" cy="0"/>
          <a:chOff x="0" y="0"/>
          <a:chExt cx="0" cy="0"/>
        </a:xfrm>
      </p:grpSpPr>
      <p:sp>
        <p:nvSpPr>
          <p:cNvPr id="70" name="Google Shape;70;p3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71" name="Google Shape;71;p3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2" name="Google Shape;72;p3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3" name="Google Shape;73;p3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 name="Google Shape;75;p3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3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0" name="Google Shape;80;p3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81" name="Google Shape;81;p3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82" name="Google Shape;82;p3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3" name="Google Shape;83;p3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3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 name="Google Shape;85;p3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24"/>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2" name="Google Shape;12;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100" b="1" i="0" u="none" strike="noStrike" cap="none">
                <a:solidFill>
                  <a:schemeClr val="dk1"/>
                </a:solidFill>
                <a:latin typeface="Arial"/>
                <a:ea typeface="Arial"/>
                <a:cs typeface="Arial"/>
                <a:sym typeface="Arial"/>
              </a:defRPr>
            </a:lvl1pPr>
            <a:lvl2pPr marL="0" marR="0" lvl="1" indent="0" algn="l" rtl="0">
              <a:spcBef>
                <a:spcPts val="0"/>
              </a:spcBef>
              <a:buNone/>
              <a:defRPr sz="1100" b="1" i="0" u="none" strike="noStrike" cap="none">
                <a:solidFill>
                  <a:schemeClr val="dk1"/>
                </a:solidFill>
                <a:latin typeface="Arial"/>
                <a:ea typeface="Arial"/>
                <a:cs typeface="Arial"/>
                <a:sym typeface="Arial"/>
              </a:defRPr>
            </a:lvl2pPr>
            <a:lvl3pPr marL="0" marR="0" lvl="2" indent="0" algn="l" rtl="0">
              <a:spcBef>
                <a:spcPts val="0"/>
              </a:spcBef>
              <a:buNone/>
              <a:defRPr sz="1100" b="1" i="0" u="none" strike="noStrike" cap="none">
                <a:solidFill>
                  <a:schemeClr val="dk1"/>
                </a:solidFill>
                <a:latin typeface="Arial"/>
                <a:ea typeface="Arial"/>
                <a:cs typeface="Arial"/>
                <a:sym typeface="Arial"/>
              </a:defRPr>
            </a:lvl3pPr>
            <a:lvl4pPr marL="0" marR="0" lvl="3" indent="0" algn="l" rtl="0">
              <a:spcBef>
                <a:spcPts val="0"/>
              </a:spcBef>
              <a:buNone/>
              <a:defRPr sz="1100" b="1" i="0" u="none" strike="noStrike" cap="none">
                <a:solidFill>
                  <a:schemeClr val="dk1"/>
                </a:solidFill>
                <a:latin typeface="Arial"/>
                <a:ea typeface="Arial"/>
                <a:cs typeface="Arial"/>
                <a:sym typeface="Arial"/>
              </a:defRPr>
            </a:lvl4pPr>
            <a:lvl5pPr marL="0" marR="0" lvl="4" indent="0" algn="l" rtl="0">
              <a:spcBef>
                <a:spcPts val="0"/>
              </a:spcBef>
              <a:buNone/>
              <a:defRPr sz="1100" b="1" i="0" u="none" strike="noStrike" cap="none">
                <a:solidFill>
                  <a:schemeClr val="dk1"/>
                </a:solidFill>
                <a:latin typeface="Arial"/>
                <a:ea typeface="Arial"/>
                <a:cs typeface="Arial"/>
                <a:sym typeface="Arial"/>
              </a:defRPr>
            </a:lvl5pPr>
            <a:lvl6pPr marL="0" marR="0" lvl="5" indent="0" algn="l" rtl="0">
              <a:spcBef>
                <a:spcPts val="0"/>
              </a:spcBef>
              <a:buNone/>
              <a:defRPr sz="1100" b="1" i="0" u="none" strike="noStrike" cap="none">
                <a:solidFill>
                  <a:schemeClr val="dk1"/>
                </a:solidFill>
                <a:latin typeface="Arial"/>
                <a:ea typeface="Arial"/>
                <a:cs typeface="Arial"/>
                <a:sym typeface="Arial"/>
              </a:defRPr>
            </a:lvl6pPr>
            <a:lvl7pPr marL="0" marR="0" lvl="6" indent="0" algn="l" rtl="0">
              <a:spcBef>
                <a:spcPts val="0"/>
              </a:spcBef>
              <a:buNone/>
              <a:defRPr sz="1100" b="1" i="0" u="none" strike="noStrike" cap="none">
                <a:solidFill>
                  <a:schemeClr val="dk1"/>
                </a:solidFill>
                <a:latin typeface="Arial"/>
                <a:ea typeface="Arial"/>
                <a:cs typeface="Arial"/>
                <a:sym typeface="Arial"/>
              </a:defRPr>
            </a:lvl7pPr>
            <a:lvl8pPr marL="0" marR="0" lvl="7" indent="0" algn="l" rtl="0">
              <a:spcBef>
                <a:spcPts val="0"/>
              </a:spcBef>
              <a:buNone/>
              <a:defRPr sz="1100" b="1" i="0" u="none" strike="noStrike" cap="none">
                <a:solidFill>
                  <a:schemeClr val="dk1"/>
                </a:solidFill>
                <a:latin typeface="Arial"/>
                <a:ea typeface="Arial"/>
                <a:cs typeface="Arial"/>
                <a:sym typeface="Arial"/>
              </a:defRPr>
            </a:lvl8pPr>
            <a:lvl9pPr marL="0" marR="0" lvl="8" indent="0" algn="l" rtl="0">
              <a:spcBef>
                <a:spcPts val="0"/>
              </a:spcBef>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pic>
        <p:nvPicPr>
          <p:cNvPr id="14" name="Google Shape;14;p24" descr="Logo ProCure"/>
          <p:cNvPicPr preferRelativeResize="0"/>
          <p:nvPr/>
        </p:nvPicPr>
        <p:blipFill rotWithShape="1">
          <a:blip r:embed="rId15">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it-IT" dirty="0">
                <a:latin typeface="Aptos Serif" panose="02020604070405020304" pitchFamily="18" charset="0"/>
                <a:cs typeface="Aptos Serif" panose="02020604070405020304" pitchFamily="18" charset="0"/>
              </a:rPr>
              <a:t>Cosa non acquistare – Lista negativa</a:t>
            </a:r>
            <a:endParaRPr dirty="0">
              <a:latin typeface="Aptos Serif" panose="02020604070405020304" pitchFamily="18" charset="0"/>
              <a:cs typeface="Aptos Serif" panose="02020604070405020304" pitchFamily="18" charset="0"/>
            </a:endParaRPr>
          </a:p>
        </p:txBody>
      </p:sp>
      <p:pic>
        <p:nvPicPr>
          <p:cNvPr id="121" name="Google Shape;121;p1" descr="Ein Bild, das Text, Schrift, Screenshot, Grafiken enthält.&#10;&#10;Automatisch generierte Beschreibung"/>
          <p:cNvPicPr preferRelativeResize="0"/>
          <p:nvPr/>
        </p:nvPicPr>
        <p:blipFill rotWithShape="1">
          <a:blip r:embed="rId3">
            <a:alphaModFix/>
          </a:blip>
          <a:srcRect/>
          <a:stretch/>
        </p:blipFill>
        <p:spPr>
          <a:xfrm>
            <a:off x="6705600" y="4953703"/>
            <a:ext cx="5273749" cy="1904297"/>
          </a:xfrm>
          <a:prstGeom prst="rect">
            <a:avLst/>
          </a:prstGeom>
          <a:noFill/>
          <a:ln>
            <a:noFill/>
          </a:ln>
        </p:spPr>
      </p:pic>
      <p:pic>
        <p:nvPicPr>
          <p:cNvPr id="3" name="Grafik 2" descr="Ein Bild, das Text, Screenshot, Schrift enthält.&#10;&#10;KI-generierte Inhalte können fehlerhaft sein.">
            <a:extLst>
              <a:ext uri="{FF2B5EF4-FFF2-40B4-BE49-F238E27FC236}">
                <a16:creationId xmlns:a16="http://schemas.microsoft.com/office/drawing/2014/main" id="{599450F3-38D7-C8B1-079D-24645BE1C559}"/>
              </a:ext>
            </a:extLst>
          </p:cNvPr>
          <p:cNvPicPr>
            <a:picLocks noChangeAspect="1"/>
          </p:cNvPicPr>
          <p:nvPr/>
        </p:nvPicPr>
        <p:blipFill>
          <a:blip r:embed="rId4"/>
          <a:stretch>
            <a:fillRect/>
          </a:stretch>
        </p:blipFill>
        <p:spPr>
          <a:xfrm>
            <a:off x="345928" y="5074823"/>
            <a:ext cx="3594100" cy="1435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per l'igiene con microplastica</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93" name="Google Shape;193;p12"/>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Detergenti, detergenti e cosmetici contenenti microplastiche.</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Milchprodukte, Essen enthält.&#10;&#10;KI-generierte Inhalte können fehlerhaft sein.">
            <a:extLst>
              <a:ext uri="{FF2B5EF4-FFF2-40B4-BE49-F238E27FC236}">
                <a16:creationId xmlns:a16="http://schemas.microsoft.com/office/drawing/2014/main" id="{9C108762-1DF9-31D3-B1ED-34E58A8A7E87}"/>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Tessili e cuoio che violano i diritti umani</a:t>
            </a:r>
            <a:endParaRPr dirty="0">
              <a:latin typeface="Aptos Serif" panose="02020604070405020304" pitchFamily="18" charset="0"/>
              <a:cs typeface="Aptos Serif" panose="02020604070405020304" pitchFamily="18" charset="0"/>
            </a:endParaRPr>
          </a:p>
        </p:txBody>
      </p:sp>
      <p:sp>
        <p:nvSpPr>
          <p:cNvPr id="201" name="Google Shape;201;p1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Tappeti, cuoio, abbigliamento (abbigliamento da lavoro) provenienti da paesi del Sud del mondo (cfr. elenco DAC), che non sono stati prodotti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5" name="Bildplatzhalter 4" descr="Ein Bild, das Buch, Decke, Stoff, Im Haus enthält.&#10;&#10;KI-generierte Inhalte können fehlerhaft sein.">
            <a:extLst>
              <a:ext uri="{FF2B5EF4-FFF2-40B4-BE49-F238E27FC236}">
                <a16:creationId xmlns:a16="http://schemas.microsoft.com/office/drawing/2014/main" id="{5D9807E3-859D-83DE-9A31-D6065F2B88CA}"/>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in gomma naturale che violano i diritti umani</a:t>
            </a:r>
            <a:endParaRPr dirty="0">
              <a:latin typeface="Aptos Serif" panose="02020604070405020304" pitchFamily="18" charset="0"/>
              <a:cs typeface="Aptos Serif" panose="02020604070405020304" pitchFamily="18" charset="0"/>
            </a:endParaRPr>
          </a:p>
        </p:txBody>
      </p:sp>
      <p:sp>
        <p:nvSpPr>
          <p:cNvPr id="209" name="Google Shape;209;p14"/>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Prodotti in gomma naturale (guanti da lavoro, tappetini antipolvere) provenienti da paesi del Sud del mondo (cfr. elenco DAC) che non sono stati prodotti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5" name="Bildplatzhalter 4" descr="Ein Bild, das Handschuhe, Person, Sicherheitshandschuh, gelb enthält.&#10;&#10;KI-generierte Inhalte können fehlerhaft sein.">
            <a:extLst>
              <a:ext uri="{FF2B5EF4-FFF2-40B4-BE49-F238E27FC236}">
                <a16:creationId xmlns:a16="http://schemas.microsoft.com/office/drawing/2014/main" id="{A7167C05-9734-3910-99F6-27E1FC3FD01B}"/>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Elettrodomestici</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inefficienti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17" name="Google Shape;217;p15"/>
          <p:cNvSpPr txBox="1">
            <a:spLocks noGrp="1"/>
          </p:cNvSpPr>
          <p:nvPr>
            <p:ph type="body" idx="1"/>
          </p:nvPr>
        </p:nvSpPr>
        <p:spPr>
          <a:xfrm>
            <a:off x="594360" y="3279579"/>
            <a:ext cx="5148824"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Apparecchi elettrici soggetti all'etichettatura energetica (A–G) che non rientrano in una delle classi di efficienza più elevate all'interno del loro gruppo di prodotti.</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Gerät, Küchengerät, Kühlschrank, Haushaltsgerät enthält.&#10;&#10;KI-generierte Inhalte können fehlerhaft sein.">
            <a:extLst>
              <a:ext uri="{FF2B5EF4-FFF2-40B4-BE49-F238E27FC236}">
                <a16:creationId xmlns:a16="http://schemas.microsoft.com/office/drawing/2014/main" id="{A4722EA3-BC1F-16C3-3552-2835964D96CE}"/>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Giocattoli e articoli sportivi che violano i diritti umani</a:t>
            </a:r>
            <a:endParaRPr dirty="0">
              <a:latin typeface="Aptos Serif" panose="02020604070405020304" pitchFamily="18" charset="0"/>
              <a:cs typeface="Aptos Serif" panose="02020604070405020304" pitchFamily="18" charset="0"/>
            </a:endParaRPr>
          </a:p>
        </p:txBody>
      </p:sp>
      <p:sp>
        <p:nvSpPr>
          <p:cNvPr id="225" name="Google Shape;225;p18"/>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Giocattoli e articoli sportivi provenienti da paesi del Sud del mondo che (cfr. elenco DAC) non sono stati prodotti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5" name="Bildplatzhalter 4" descr="Ein Bild, das Gras, Ball, Fußball, Sportausrüstung enthält.&#10;&#10;KI-generierte Inhalte können fehlerhaft sein.">
            <a:extLst>
              <a:ext uri="{FF2B5EF4-FFF2-40B4-BE49-F238E27FC236}">
                <a16:creationId xmlns:a16="http://schemas.microsoft.com/office/drawing/2014/main" id="{5308B3A9-E297-071E-2C53-79C80B19D109}"/>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Pietre naturali che violano i diritti umani</a:t>
            </a:r>
            <a:endParaRPr dirty="0">
              <a:latin typeface="Aptos Serif" panose="02020604070405020304" pitchFamily="18" charset="0"/>
              <a:cs typeface="Aptos Serif" panose="02020604070405020304" pitchFamily="18" charset="0"/>
            </a:endParaRPr>
          </a:p>
        </p:txBody>
      </p:sp>
      <p:sp>
        <p:nvSpPr>
          <p:cNvPr id="233" name="Google Shape;233;p19"/>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Pietre naturali e pietre per lastricati provenienti da paesi del Sud del mondo (cfr. elenco DAC) che non sono state prodotte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5" name="Bildplatzhalter 4" descr="Ein Bild, das Gelände, Gehwegplatte, Stein enthält.&#10;&#10;KI-generierte Inhalte können fehlerhaft sein.">
            <a:extLst>
              <a:ext uri="{FF2B5EF4-FFF2-40B4-BE49-F238E27FC236}">
                <a16:creationId xmlns:a16="http://schemas.microsoft.com/office/drawing/2014/main" id="{8192A4D8-3FCF-AF90-4BBE-83D08AE98684}"/>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Play"/>
              </a:rPr>
              <a:t>PVC</a:t>
            </a:r>
            <a:endParaRPr dirty="0">
              <a:latin typeface="Aptos Serif" panose="02020604070405020304" pitchFamily="18" charset="0"/>
              <a:cs typeface="Aptos Serif" panose="02020604070405020304" pitchFamily="18" charset="0"/>
            </a:endParaRPr>
          </a:p>
        </p:txBody>
      </p:sp>
      <p:sp>
        <p:nvSpPr>
          <p:cNvPr id="241" name="Google Shape;241;p20"/>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I prodotti in PVC (noto anche come cloruro di polivinile o semplicemente vinile) dovrebbero essere evitati quando possibile. Quando il PVC viene incenerito, sia in impianti di smaltimento dei rifiuti che mediante combustione incontrollata, può rilasciare diossine altamente tossiche. Le diossine sono tra gli inquinanti ambientali più pericolosi e comportano gravi rischi per la salute umana.</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Pfeife Flöte Rohr enthält.&#10;&#10;KI-generierte Inhalte können fehlerhaft sein.">
            <a:extLst>
              <a:ext uri="{FF2B5EF4-FFF2-40B4-BE49-F238E27FC236}">
                <a16:creationId xmlns:a16="http://schemas.microsoft.com/office/drawing/2014/main" id="{B2134BAA-98EC-5831-61EF-2ADE40E39009}"/>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Pesticidi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49" name="Google Shape;249;p2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Pesticidi (diserbanti, fungicidi, insetticidi) per il verde pubblico e le aree ricreative.</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Gras, draußen, Pflanze, orange enthält.&#10;&#10;KI-generierte Inhalte können fehlerhaft sein.">
            <a:extLst>
              <a:ext uri="{FF2B5EF4-FFF2-40B4-BE49-F238E27FC236}">
                <a16:creationId xmlns:a16="http://schemas.microsoft.com/office/drawing/2014/main" id="{22C52833-CCFE-FDF1-49DD-2BFBD521881B}"/>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Eccezioni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57" name="Google Shape;257;p22"/>
          <p:cNvSpPr txBox="1">
            <a:spLocks noGrp="1"/>
          </p:cNvSpPr>
          <p:nvPr>
            <p:ph type="body" idx="1"/>
          </p:nvPr>
        </p:nvSpPr>
        <p:spPr>
          <a:xfrm>
            <a:off x="594350" y="2676525"/>
            <a:ext cx="6641100" cy="3597600"/>
          </a:xfrm>
          <a:prstGeom prst="rect">
            <a:avLst/>
          </a:prstGeom>
          <a:noFill/>
          <a:ln>
            <a:noFill/>
          </a:ln>
        </p:spPr>
        <p:txBody>
          <a:bodyPr spcFirstLastPara="1" wrap="square" lIns="0" tIns="45700" rIns="91425" bIns="45700" anchor="t" anchorCtr="0">
            <a:normAutofit/>
          </a:bodyPr>
          <a:lstStyle/>
          <a:p>
            <a:pPr marL="0" lvl="0" indent="0">
              <a:spcBef>
                <a:spcPts val="0"/>
              </a:spcBef>
            </a:pPr>
            <a:r>
              <a:rPr lang="it-IT" dirty="0">
                <a:latin typeface="Aptos" panose="020B0004020202020204" pitchFamily="34" charset="0"/>
              </a:rPr>
              <a:t>Eccezioni a questo elenco negativo possono essere fatte in singoli casi che dovrebbero essere giustificati.</a:t>
            </a:r>
            <a:endParaRPr sz="2000" b="0" i="0" u="none" strike="noStrike" cap="none" dirty="0">
              <a:solidFill>
                <a:srgbClr val="3F3F3F"/>
              </a:solidFill>
              <a:highlight>
                <a:srgbClr val="FFFF00"/>
              </a:highlight>
              <a:latin typeface="Aptos" panose="020B0004020202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ctrTitle"/>
          </p:nvPr>
        </p:nvSpPr>
        <p:spPr>
          <a:xfrm>
            <a:off x="594360" y="411479"/>
            <a:ext cx="5486400" cy="960121"/>
          </a:xfrm>
          <a:prstGeom prst="rect">
            <a:avLst/>
          </a:prstGeom>
          <a:noFill/>
          <a:ln>
            <a:noFill/>
          </a:ln>
        </p:spPr>
        <p:txBody>
          <a:bodyPr spcFirstLastPara="1" wrap="square" lIns="0" tIns="0" rIns="0" bIns="0" anchor="b" anchorCtr="0">
            <a:noAutofit/>
          </a:bodyPr>
          <a:lstStyle/>
          <a:p>
            <a:pPr lvl="0"/>
            <a:r>
              <a:rPr lang="de-DE" sz="4400" dirty="0" err="1">
                <a:latin typeface="Aptos Serif" panose="02020604070405020304" pitchFamily="18" charset="0"/>
                <a:cs typeface="Aptos Serif" panose="02020604070405020304" pitchFamily="18" charset="0"/>
              </a:rPr>
              <a:t>Contatto</a:t>
            </a:r>
            <a:endParaRPr sz="4400" dirty="0">
              <a:latin typeface="Aptos Serif" panose="02020604070405020304" pitchFamily="18" charset="0"/>
              <a:cs typeface="Aptos Serif" panose="02020604070405020304" pitchFamily="18" charset="0"/>
            </a:endParaRPr>
          </a:p>
        </p:txBody>
      </p:sp>
      <p:pic>
        <p:nvPicPr>
          <p:cNvPr id="264" name="Google Shape;264;p23" descr="Ein Bild, das Text, Schrift, Screenshot, Grafiken enthält.&#10;&#10;Automatisch generierte Beschreibung"/>
          <p:cNvPicPr preferRelativeResize="0"/>
          <p:nvPr/>
        </p:nvPicPr>
        <p:blipFill rotWithShape="1">
          <a:blip r:embed="rId3">
            <a:alphaModFix/>
          </a:blip>
          <a:srcRect/>
          <a:stretch/>
        </p:blipFill>
        <p:spPr>
          <a:xfrm>
            <a:off x="6650580" y="4953703"/>
            <a:ext cx="5273749" cy="1904297"/>
          </a:xfrm>
          <a:prstGeom prst="rect">
            <a:avLst/>
          </a:prstGeom>
          <a:noFill/>
          <a:ln>
            <a:noFill/>
          </a:ln>
        </p:spPr>
      </p:pic>
      <p:sp>
        <p:nvSpPr>
          <p:cNvPr id="267" name="Google Shape;267;p23"/>
          <p:cNvSpPr txBox="1"/>
          <p:nvPr/>
        </p:nvSpPr>
        <p:spPr>
          <a:xfrm>
            <a:off x="594349" y="2329850"/>
            <a:ext cx="4866900" cy="1200600"/>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highlight>
                  <a:srgbClr val="FFFF00"/>
                </a:highlight>
                <a:latin typeface="Aptos" panose="020B0004020202020204" pitchFamily="34" charset="0"/>
              </a:rPr>
              <a:t>Se intendi utilizzare questo elenco negativo - o una versione adattata di esso - nel tuo comune, ti preghiamo di includere il tuo contatto locale per gli acquisti sostenibili.</a:t>
            </a:r>
            <a:endParaRPr sz="1800" dirty="0">
              <a:solidFill>
                <a:schemeClr val="dk1"/>
              </a:solidFill>
              <a:highlight>
                <a:srgbClr val="FFFF00"/>
              </a:highlight>
              <a:latin typeface="Aptos" panose="020B0004020202020204" pitchFamily="34" charset="0"/>
              <a:sym typeface="Arial"/>
            </a:endParaRPr>
          </a:p>
        </p:txBody>
      </p:sp>
      <p:pic>
        <p:nvPicPr>
          <p:cNvPr id="3" name="Grafik 2" descr="Ein Bild, das Text, Screenshot, Schrift enthält.&#10;&#10;KI-generierte Inhalte können fehlerhaft sein.">
            <a:extLst>
              <a:ext uri="{FF2B5EF4-FFF2-40B4-BE49-F238E27FC236}">
                <a16:creationId xmlns:a16="http://schemas.microsoft.com/office/drawing/2014/main" id="{F4A9F29A-97E6-86A8-0958-F2A476723611}"/>
              </a:ext>
            </a:extLst>
          </p:cNvPr>
          <p:cNvPicPr>
            <a:picLocks noChangeAspect="1"/>
          </p:cNvPicPr>
          <p:nvPr/>
        </p:nvPicPr>
        <p:blipFill>
          <a:blip r:embed="rId4"/>
          <a:stretch>
            <a:fillRect/>
          </a:stretch>
        </p:blipFill>
        <p:spPr>
          <a:xfrm>
            <a:off x="594349" y="5011421"/>
            <a:ext cx="3594100" cy="1435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44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Play"/>
              </a:rPr>
              <a:t>Note</a:t>
            </a:r>
            <a:endParaRPr dirty="0">
              <a:latin typeface="Aptos Serif" panose="02020604070405020304" pitchFamily="18" charset="0"/>
              <a:cs typeface="Aptos Serif" panose="02020604070405020304" pitchFamily="18" charset="0"/>
            </a:endParaRPr>
          </a:p>
        </p:txBody>
      </p:sp>
      <p:sp>
        <p:nvSpPr>
          <p:cNvPr id="130" name="Google Shape;130;p2"/>
          <p:cNvSpPr txBox="1">
            <a:spLocks noGrp="1"/>
          </p:cNvSpPr>
          <p:nvPr>
            <p:ph type="body" idx="1"/>
          </p:nvPr>
        </p:nvSpPr>
        <p:spPr>
          <a:xfrm>
            <a:off x="593725" y="2281238"/>
            <a:ext cx="6788150" cy="3709987"/>
          </a:xfrm>
          <a:prstGeom prst="rect">
            <a:avLst/>
          </a:prstGeom>
          <a:noFill/>
          <a:ln>
            <a:noFill/>
          </a:ln>
        </p:spPr>
        <p:txBody>
          <a:bodyPr spcFirstLastPara="1" wrap="square" lIns="0" tIns="457200" rIns="0" bIns="0" anchor="t" anchorCtr="0">
            <a:normAutofit/>
          </a:bodyPr>
          <a:lstStyle/>
          <a:p>
            <a:pPr marL="0" lvl="0" indent="0">
              <a:lnSpc>
                <a:spcPct val="115000"/>
              </a:lnSpc>
              <a:spcBef>
                <a:spcPts val="0"/>
              </a:spcBef>
            </a:pPr>
            <a:r>
              <a:rPr lang="it-IT" dirty="0">
                <a:latin typeface="Aptos" panose="020B0004020202020204" pitchFamily="34" charset="0"/>
              </a:rPr>
              <a:t>Le diapositive che seguono contengono prodotti e materiali che NON dovrebbero essere acquistati, in quanto NON soddisfano gli standard ambientali e sociali per prodotti e servizi sostenibili.</a:t>
            </a:r>
            <a:endParaRPr sz="2400" b="1" i="0" u="none" strike="noStrike" cap="none" dirty="0">
              <a:solidFill>
                <a:schemeClr val="accent4"/>
              </a:solidFill>
              <a:latin typeface="Aptos" panose="020B000402020202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Legno</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tropicale</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37" name="Google Shape;137;p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Legno tropicale, da non acquistare dove specie legnose autoctone o altri materiali sono adatti allo scopo in questione.</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draußen, Rüssel Kofferraum, Gras, Pflanze enthält.&#10;&#10;KI-generierte Inhalte können fehlerhaft sein.">
            <a:extLst>
              <a:ext uri="{FF2B5EF4-FFF2-40B4-BE49-F238E27FC236}">
                <a16:creationId xmlns:a16="http://schemas.microsoft.com/office/drawing/2014/main" id="{60FCE35D-F847-8E41-7120-5DB9661D6BD2}"/>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Legname proveniente da fonti NON sostenibili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45" name="Google Shape;145;p4"/>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Legname e prodotti del legno di cui non si può dimostrare la provenienza da una gestione forestale legale e sostenibile. La prova può essere fornita dalla certificazione con l'etichetta PEFC o FSC, un'etichetta equivalente o verifiche individuali.</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Abholzung, Baumstumpf, Holz, hölzern enthält.&#10;&#10;KI-generierte Inhalte können fehlerhaft sein.">
            <a:extLst>
              <a:ext uri="{FF2B5EF4-FFF2-40B4-BE49-F238E27FC236}">
                <a16:creationId xmlns:a16="http://schemas.microsoft.com/office/drawing/2014/main" id="{FE96208A-EE97-0C52-1100-2364B587C7D8}"/>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575298" y="278125"/>
            <a:ext cx="6158100" cy="2354100"/>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agricoli importati che violano i diritti umani</a:t>
            </a:r>
            <a:endParaRPr dirty="0">
              <a:latin typeface="Aptos Serif" panose="02020604070405020304" pitchFamily="18" charset="0"/>
              <a:cs typeface="Aptos Serif" panose="02020604070405020304" pitchFamily="18" charset="0"/>
            </a:endParaRPr>
          </a:p>
        </p:txBody>
      </p:sp>
      <p:sp>
        <p:nvSpPr>
          <p:cNvPr id="153" name="Google Shape;153;p7"/>
          <p:cNvSpPr txBox="1">
            <a:spLocks noGrp="1"/>
          </p:cNvSpPr>
          <p:nvPr>
            <p:ph type="body" idx="1"/>
          </p:nvPr>
        </p:nvSpPr>
        <p:spPr>
          <a:xfrm>
            <a:off x="594348" y="3279575"/>
            <a:ext cx="5925600" cy="2994300"/>
          </a:xfrm>
          <a:prstGeom prst="rect">
            <a:avLst/>
          </a:prstGeom>
          <a:noFill/>
          <a:ln>
            <a:noFill/>
          </a:ln>
        </p:spPr>
        <p:txBody>
          <a:bodyPr spcFirstLastPara="1" wrap="square" lIns="0" tIns="228600" rIns="0" bIns="0" anchor="t" anchorCtr="0">
            <a:normAutofit lnSpcReduction="10000"/>
          </a:bodyPr>
          <a:lstStyle/>
          <a:p>
            <a:pPr marL="0" lvl="0" indent="0">
              <a:spcBef>
                <a:spcPts val="0"/>
              </a:spcBef>
            </a:pPr>
            <a:r>
              <a:rPr lang="it-IT" dirty="0">
                <a:latin typeface="Aptos" panose="020B0004020202020204" pitchFamily="34" charset="0"/>
              </a:rPr>
              <a:t>Prodotti agricoli importati da paesi del Sud del mondo (vedi elenco DAC), come caffè, tè, cacao, riso, zucchero, succo d'arancia, rose, che non sono prodotti in conformità con le norme fondamentali del lavoro dell'ILO e non sono certificati con il marchio </a:t>
            </a:r>
            <a:r>
              <a:rPr lang="it-IT" dirty="0" err="1">
                <a:latin typeface="Aptos" panose="020B0004020202020204" pitchFamily="34" charset="0"/>
              </a:rPr>
              <a:t>Fairtrade</a:t>
            </a:r>
            <a:r>
              <a:rPr lang="it-IT" dirty="0">
                <a:latin typeface="Aptos" panose="020B0004020202020204" pitchFamily="34" charset="0"/>
              </a:rPr>
              <a:t> o un marchio equivalente.</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9" name="Bildplatzhalter 8" descr="Ein Bild, das Nüsse &amp; Samen, Nuss Mutter, Essen, Schokolade enthält.&#10;&#10;KI-generierte Inhalte können fehlerhaft sein.">
            <a:extLst>
              <a:ext uri="{FF2B5EF4-FFF2-40B4-BE49-F238E27FC236}">
                <a16:creationId xmlns:a16="http://schemas.microsoft.com/office/drawing/2014/main" id="{BC4FAC46-3863-D9F0-FD25-8D8364921B48}"/>
              </a:ext>
            </a:extLst>
          </p:cNvPr>
          <p:cNvPicPr>
            <a:picLocks noGrp="1" noChangeAspect="1"/>
          </p:cNvPicPr>
          <p:nvPr>
            <p:ph type="pic" idx="2"/>
          </p:nvPr>
        </p:nvPicPr>
        <p:blipFill>
          <a:blip r:embed="rId4"/>
          <a:srcRect l="10208" r="10208"/>
          <a:stretch>
            <a:fillRect/>
          </a:stretch>
        </p:blip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Alimenti</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geneticamente</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modificati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61" name="Google Shape;161;p8"/>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de-DE" dirty="0" err="1">
                <a:latin typeface="Aptos" panose="020B0004020202020204" pitchFamily="34" charset="0"/>
              </a:rPr>
              <a:t>Alimenti</a:t>
            </a:r>
            <a:r>
              <a:rPr lang="de-DE" dirty="0">
                <a:latin typeface="Aptos" panose="020B0004020202020204" pitchFamily="34" charset="0"/>
              </a:rPr>
              <a:t> </a:t>
            </a:r>
            <a:r>
              <a:rPr lang="de-DE" dirty="0" err="1">
                <a:latin typeface="Aptos" panose="020B0004020202020204" pitchFamily="34" charset="0"/>
              </a:rPr>
              <a:t>geneticamente</a:t>
            </a:r>
            <a:r>
              <a:rPr lang="de-DE" dirty="0">
                <a:latin typeface="Aptos" panose="020B0004020202020204" pitchFamily="34" charset="0"/>
              </a:rPr>
              <a:t> </a:t>
            </a:r>
            <a:r>
              <a:rPr lang="de-DE" dirty="0" err="1">
                <a:latin typeface="Aptos" panose="020B0004020202020204" pitchFamily="34" charset="0"/>
              </a:rPr>
              <a:t>modificati</a:t>
            </a:r>
            <a:r>
              <a:rPr lang="de-DE" dirty="0">
                <a:latin typeface="Aptos" panose="020B0004020202020204" pitchFamily="34" charset="0"/>
              </a:rPr>
              <a:t>.</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draußen, Pflanze, Stiel Stamm, Himmel enthält.&#10;&#10;KI-generierte Inhalte können fehlerhaft sein.">
            <a:extLst>
              <a:ext uri="{FF2B5EF4-FFF2-40B4-BE49-F238E27FC236}">
                <a16:creationId xmlns:a16="http://schemas.microsoft.com/office/drawing/2014/main" id="{693F5F04-971C-F75B-55AC-5583DB24C48A}"/>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title"/>
          </p:nvPr>
        </p:nvSpPr>
        <p:spPr>
          <a:xfrm>
            <a:off x="575298" y="278125"/>
            <a:ext cx="5939100" cy="2354100"/>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Bevande in confezioni usa e getta</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69" name="Google Shape;169;p9"/>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Acque minerali, bibite e bevande alcoliche in imballaggi usa e getta ad eccezione dello spumante e del vino in bottiglie di vetro. Ciò non si applica agli eventi in cui la fornitura di bevande in imballaggi riutilizzabili rappresenta un rischio per la sicurezza.</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Essen, Getränk, Plastikflasche, Wasserflasche enthält.&#10;&#10;KI-generierte Inhalte können fehlerhaft sein.">
            <a:extLst>
              <a:ext uri="{FF2B5EF4-FFF2-40B4-BE49-F238E27FC236}">
                <a16:creationId xmlns:a16="http://schemas.microsoft.com/office/drawing/2014/main" id="{4F6C6516-B98F-54C3-BF14-64B6A007DC3C}"/>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Imballaggi</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monouso</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77" name="Google Shape;177;p10"/>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Stoviglie e posate monouso in mense, caffetterie ed eventi. Possono essere fatte eccezioni per evitare rischi per la sicurezza.</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Küchenutensil, Geschirr, Löffel enthält.&#10;&#10;KI-generierte Inhalte können fehlerhaft sein.">
            <a:extLst>
              <a:ext uri="{FF2B5EF4-FFF2-40B4-BE49-F238E27FC236}">
                <a16:creationId xmlns:a16="http://schemas.microsoft.com/office/drawing/2014/main" id="{5DA39D47-DC10-2BA9-5496-EA4F24A7766D}"/>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per la pulizia nocivi</a:t>
            </a:r>
            <a:endParaRPr dirty="0">
              <a:latin typeface="Aptos Serif" panose="02020604070405020304" pitchFamily="18" charset="0"/>
              <a:cs typeface="Aptos Serif" panose="02020604070405020304" pitchFamily="18" charset="0"/>
            </a:endParaRPr>
          </a:p>
        </p:txBody>
      </p:sp>
      <p:sp>
        <p:nvSpPr>
          <p:cNvPr id="185" name="Google Shape;185;p1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Detergenti che rilasciano cloro (ipoclorito e </a:t>
            </a:r>
            <a:r>
              <a:rPr lang="it-IT" dirty="0" err="1">
                <a:latin typeface="Aptos" panose="020B0004020202020204" pitchFamily="34" charset="0"/>
              </a:rPr>
              <a:t>dicloroisocianurato</a:t>
            </a:r>
            <a:r>
              <a:rPr lang="it-IT" dirty="0">
                <a:latin typeface="Aptos" panose="020B0004020202020204" pitchFamily="34" charset="0"/>
              </a:rPr>
              <a:t>), nonché additivi per cisterne e deodoranti per ambienti.</a:t>
            </a:r>
            <a:endParaRPr sz="2000" b="0" i="0" u="none" strike="noStrike" cap="none" dirty="0">
              <a:solidFill>
                <a:srgbClr val="3F3F3F"/>
              </a:solidFill>
              <a:latin typeface="Aptos" panose="020B0004020202020204" pitchFamily="34" charset="0"/>
              <a:sym typeface="Arial"/>
            </a:endParaRPr>
          </a:p>
        </p:txBody>
      </p:sp>
      <p:pic>
        <p:nvPicPr>
          <p:cNvPr id="5" name="Bildplatzhalter 4" descr="Ein Bild, das Spielzeug, Plastik, Im Haus enthält.&#10;&#10;KI-generierte Inhalte können fehlerhaft sein.">
            <a:extLst>
              <a:ext uri="{FF2B5EF4-FFF2-40B4-BE49-F238E27FC236}">
                <a16:creationId xmlns:a16="http://schemas.microsoft.com/office/drawing/2014/main" id="{1B7A73CE-FAB3-6D52-7622-EEDF968B7091}"/>
              </a:ext>
            </a:extLst>
          </p:cNvPr>
          <p:cNvPicPr>
            <a:picLocks noGrp="1" noChangeAspect="1"/>
          </p:cNvPicPr>
          <p:nvPr>
            <p:ph type="pic" idx="2"/>
          </p:nvPr>
        </p:nvPicPr>
        <p:blipFill>
          <a:blip r:embed="rId3"/>
          <a:srcRect l="10208" r="10208"/>
          <a:stretch>
            <a:fillRect/>
          </a:stretch>
        </p:blipFill>
        <p:spPr/>
      </p:pic>
    </p:spTree>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55B8ECBF0E41D4F84283CBD4EE3A7A4" ma:contentTypeVersion="13" ma:contentTypeDescription="Creare un nuovo documento." ma:contentTypeScope="" ma:versionID="3170ec264d59a2518cfdc3c953a3fabf">
  <xsd:schema xmlns:xsd="http://www.w3.org/2001/XMLSchema" xmlns:xs="http://www.w3.org/2001/XMLSchema" xmlns:p="http://schemas.microsoft.com/office/2006/metadata/properties" xmlns:ns2="ad1a2252-afe8-425f-8a31-b42afa2f1aa3" xmlns:ns3="47c10efa-acfd-4dcf-93b1-4e39e3d402ca" targetNamespace="http://schemas.microsoft.com/office/2006/metadata/properties" ma:root="true" ma:fieldsID="87649e4dec222cb31ff2297072018f50" ns2:_="" ns3:_="">
    <xsd:import namespace="ad1a2252-afe8-425f-8a31-b42afa2f1aa3"/>
    <xsd:import namespace="47c10efa-acfd-4dcf-93b1-4e39e3d402c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a2252-afe8-425f-8a31-b42afa2f1a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 immagine" ma:readOnly="false" ma:fieldId="{5cf76f15-5ced-4ddc-b409-7134ff3c332f}" ma:taxonomyMulti="true" ma:sspId="e1459920-209e-478c-a0d1-643b9e6ee8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c10efa-acfd-4dcf-93b1-4e39e3d402c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35998f-6510-4e3d-91c8-d84ad3acaeb7}" ma:internalName="TaxCatchAll" ma:showField="CatchAllData" ma:web="47c10efa-acfd-4dcf-93b1-4e39e3d4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d1a2252-afe8-425f-8a31-b42afa2f1aa3">
      <Terms xmlns="http://schemas.microsoft.com/office/infopath/2007/PartnerControls"/>
    </lcf76f155ced4ddcb4097134ff3c332f>
    <TaxCatchAll xmlns="47c10efa-acfd-4dcf-93b1-4e39e3d402c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6B812B-7084-44BC-87C0-6020D16B3E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a2252-afe8-425f-8a31-b42afa2f1aa3"/>
    <ds:schemaRef ds:uri="47c10efa-acfd-4dcf-93b1-4e39e3d40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B05EB6D-92F8-4AEA-88F1-6D2CA84BD04F}">
  <ds:schemaRefs>
    <ds:schemaRef ds:uri="http://schemas.microsoft.com/office/2006/metadata/properties"/>
    <ds:schemaRef ds:uri="http://schemas.microsoft.com/office/infopath/2007/PartnerControls"/>
    <ds:schemaRef ds:uri="ad1a2252-afe8-425f-8a31-b42afa2f1aa3"/>
    <ds:schemaRef ds:uri="47c10efa-acfd-4dcf-93b1-4e39e3d402ca"/>
  </ds:schemaRefs>
</ds:datastoreItem>
</file>

<file path=customXml/itemProps3.xml><?xml version="1.0" encoding="utf-8"?>
<ds:datastoreItem xmlns:ds="http://schemas.openxmlformats.org/officeDocument/2006/customXml" ds:itemID="{F5AA8C1C-2DF2-42A5-A1F9-B2F5669E38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772</Words>
  <Application>Microsoft Macintosh PowerPoint</Application>
  <PresentationFormat>Breitbild</PresentationFormat>
  <Paragraphs>61</Paragraphs>
  <Slides>19</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Calibri</vt:lpstr>
      <vt:lpstr>Aptos Serif</vt:lpstr>
      <vt:lpstr>Aptos</vt:lpstr>
      <vt:lpstr>Play</vt:lpstr>
      <vt:lpstr>Arial</vt:lpstr>
      <vt:lpstr>Benutzerdefiniert</vt:lpstr>
      <vt:lpstr>Cosa non acquistare – Lista negativa</vt:lpstr>
      <vt:lpstr>Note</vt:lpstr>
      <vt:lpstr>Legno tropicale</vt:lpstr>
      <vt:lpstr>Legname proveniente da fonti NON sostenibili</vt:lpstr>
      <vt:lpstr>Prodotti agricoli importati che violano i diritti umani</vt:lpstr>
      <vt:lpstr>Alimenti geneticamente modificati</vt:lpstr>
      <vt:lpstr>Bevande in confezioni usa e getta</vt:lpstr>
      <vt:lpstr>Imballaggi monouso</vt:lpstr>
      <vt:lpstr>Prodotti per la pulizia nocivi</vt:lpstr>
      <vt:lpstr>Prodotti per l'igiene con microplastica</vt:lpstr>
      <vt:lpstr>Tessili e cuoio che violano i diritti umani</vt:lpstr>
      <vt:lpstr>Prodotti in gomma naturale che violano i diritti umani</vt:lpstr>
      <vt:lpstr>Elettrodomestici inefficienti</vt:lpstr>
      <vt:lpstr>Giocattoli e articoli sportivi che violano i diritti umani</vt:lpstr>
      <vt:lpstr>Pietre naturali che violano i diritti umani</vt:lpstr>
      <vt:lpstr>PVC</vt:lpstr>
      <vt:lpstr>Pesticidi</vt:lpstr>
      <vt:lpstr>Eccezioni</vt:lpstr>
      <vt:lpstr>Contatto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dc:creator>
  <cp:lastModifiedBy>Henrieta Winklhofer</cp:lastModifiedBy>
  <cp:revision>4</cp:revision>
  <dcterms:created xsi:type="dcterms:W3CDTF">2024-09-16T10:50:40Z</dcterms:created>
  <dcterms:modified xsi:type="dcterms:W3CDTF">2025-10-02T10:34:23Z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0x010100255B8ECBF0E41D4F84283CBD4EE3A7A4</vt:lpwstr>
  </property>
</Properties>
</file>