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uQi5Mktht9JKdfZGY4NYuzcuX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5"/>
  </p:normalViewPr>
  <p:slideViewPr>
    <p:cSldViewPr snapToGrid="0" snapToObjects="1">
      <p:cViewPr varScale="1">
        <p:scale>
          <a:sx n="113" d="100"/>
          <a:sy n="113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aeller\Desktop\Grafik%20Vergleich%20Allzweckreinig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Impatto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ambientale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di 1.000 kg di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per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fotocopie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,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confronto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tra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prodotta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con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fibre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primarie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e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carta</a:t>
            </a: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 </a:t>
            </a:r>
            <a:r>
              <a:rPr lang="de-AT" sz="1800" b="0" i="0" u="none" strike="noStrike" baseline="0" dirty="0" err="1">
                <a:effectLst/>
                <a:latin typeface="Aptos" panose="020B0004020202020204" pitchFamily="34" charset="0"/>
              </a:rPr>
              <a:t>riciclata</a:t>
            </a:r>
            <a:endParaRPr lang="de-AT" sz="1800" dirty="0">
              <a:latin typeface="Aptos" panose="020B0004020202020204" pitchFamily="34" charset="0"/>
            </a:endParaRPr>
          </a:p>
        </c:rich>
      </c:tx>
      <c:layout>
        <c:manualLayout>
          <c:xMode val="edge"/>
          <c:yMode val="edge"/>
          <c:x val="0.23324726952990499"/>
          <c:y val="6.67412896917296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>
        <c:manualLayout>
          <c:layoutTarget val="inner"/>
          <c:xMode val="edge"/>
          <c:yMode val="edge"/>
          <c:x val="8.7629267161794103E-2"/>
          <c:y val="0.24350506384852499"/>
          <c:w val="0.88345380329036105"/>
          <c:h val="0.55397011965314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Tabelle1!$K$3</c:f>
              <c:strCache>
                <c:ptCount val="1"/>
                <c:pt idx="0">
                  <c:v>Primärfaser Durchschnitt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Tabelle1!$K$4:$K$6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6-4C73-AA12-73228C2E95DB}"/>
            </c:ext>
          </c:extLst>
        </c:ser>
        <c:ser>
          <c:idx val="1"/>
          <c:order val="1"/>
          <c:tx>
            <c:strRef>
              <c:f>Tabelle1!$L$3</c:f>
              <c:strCache>
                <c:ptCount val="1"/>
                <c:pt idx="0">
                  <c:v>Recyclingfaser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Tabelle1!$L$4:$L$6</c:f>
              <c:numCache>
                <c:formatCode>0%</c:formatCode>
                <c:ptCount val="3"/>
                <c:pt idx="0">
                  <c:v>0.85</c:v>
                </c:pt>
                <c:pt idx="1">
                  <c:v>0.62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6-4C73-AA12-73228C2E95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2933456"/>
        <c:axId val="2095666016"/>
      </c:barChart>
      <c:catAx>
        <c:axId val="21329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666016"/>
        <c:crosses val="autoZero"/>
        <c:auto val="1"/>
        <c:lblAlgn val="ctr"/>
        <c:lblOffset val="100"/>
        <c:noMultiLvlLbl val="0"/>
      </c:catAx>
      <c:valAx>
        <c:axId val="209566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293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39702095598"/>
          <c:y val="0.89927292774004297"/>
          <c:w val="0.51252038881575102"/>
          <c:h val="7.4306992999719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14T11:03:50.788" idx="1">
    <p:pos x="6000" y="0"/>
    <p:text>Hier vielleicht tatsächlich ein Beispiel nennen? Möbel?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nVr3Kl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55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96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ef4af8784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6ef4af878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95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1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13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52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3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44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ef4af8784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6ef4af878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76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037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ef4af8784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6ef4af878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24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0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748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962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283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93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ef4af8784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6ef4af878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92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453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ef4af8784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6ef4af878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7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250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134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38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5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291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ef4af8784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6ef4af878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201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97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6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3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19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48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62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100" y="4953444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206652" y="952407"/>
            <a:ext cx="540727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Vantaggi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degli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approvvigionamenti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sostenibili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e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informazioni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sulla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loro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36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implementazione</a:t>
            </a:r>
            <a:endParaRPr sz="1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002" y="2297732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E8B698C0-A329-E195-FE87-C4A9040F4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51" y="518830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ef4af8784_1_7"/>
          <p:cNvSpPr txBox="1">
            <a:spLocks noGrp="1"/>
          </p:cNvSpPr>
          <p:nvPr>
            <p:ph type="ctrTitle"/>
          </p:nvPr>
        </p:nvSpPr>
        <p:spPr>
          <a:xfrm>
            <a:off x="6295696" y="411479"/>
            <a:ext cx="550060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Quattro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possibilità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Quattro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possibilità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br>
              <a:rPr lang="de-DE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Acquisti</a:t>
            </a:r>
            <a:r>
              <a:rPr lang="de-DE" sz="2800" dirty="0">
                <a:latin typeface="Aptos" panose="020B0004020202020204" pitchFamily="34" charset="0"/>
              </a:rPr>
              <a:t> al di sotto della </a:t>
            </a:r>
            <a:r>
              <a:rPr lang="de-DE" sz="2800" dirty="0" err="1">
                <a:latin typeface="Aptos" panose="020B0004020202020204" pitchFamily="34" charset="0"/>
              </a:rPr>
              <a:t>soglia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gli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appalti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pubblici</a:t>
            </a:r>
            <a:r>
              <a:rPr lang="de-DE" sz="2800" dirty="0">
                <a:latin typeface="Aptos" panose="020B0004020202020204" pitchFamily="34" charset="0"/>
              </a:rPr>
              <a:t>: </a:t>
            </a:r>
            <a:r>
              <a:rPr lang="de-DE" sz="2800" dirty="0" err="1">
                <a:latin typeface="Aptos" panose="020B0004020202020204" pitchFamily="34" charset="0"/>
              </a:rPr>
              <a:t>procedure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semplificate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Indizione</a:t>
            </a:r>
            <a:r>
              <a:rPr lang="de-DE" sz="2800" dirty="0">
                <a:latin typeface="Aptos" panose="020B0004020202020204" pitchFamily="34" charset="0"/>
              </a:rPr>
              <a:t> di gare d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 err="1">
                <a:latin typeface="Aptos" panose="020B0004020202020204" pitchFamily="34" charset="0"/>
              </a:rPr>
              <a:t>appalto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Approvvigionamenti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tramite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ufficio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centralizzato</a:t>
            </a:r>
            <a:endParaRPr lang="de-DE" sz="2800" dirty="0">
              <a:latin typeface="Aptos" panose="020B0004020202020204" pitchFamily="34" charset="0"/>
            </a:endParaRPr>
          </a:p>
          <a:p>
            <a:pPr marL="742950" lvl="0" indent="-51435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de-DE" sz="2800" dirty="0" err="1">
                <a:latin typeface="Aptos" panose="020B0004020202020204" pitchFamily="34" charset="0"/>
              </a:rPr>
              <a:t>Acquisti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congiunti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altri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comuni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6" name="Google Shape;206;p36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al di sotto della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soglia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pubblici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procedure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semplificate</a:t>
            </a:r>
            <a:br>
              <a:rPr lang="de-DE" sz="4000" dirty="0"/>
            </a:br>
            <a:endParaRPr sz="4000"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/>
            <a:r>
              <a:rPr lang="de-DE" sz="2800" dirty="0">
                <a:latin typeface="Aptos" panose="020B0004020202020204" pitchFamily="34" charset="0"/>
              </a:rPr>
              <a:t>Se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valore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è</a:t>
            </a:r>
            <a:r>
              <a:rPr lang="de-DE" sz="2800" dirty="0">
                <a:latin typeface="Aptos" panose="020B0004020202020204" pitchFamily="34" charset="0"/>
              </a:rPr>
              <a:t> inferiore alla </a:t>
            </a:r>
            <a:r>
              <a:rPr lang="de-DE" sz="2800" dirty="0" err="1">
                <a:latin typeface="Aptos" panose="020B0004020202020204" pitchFamily="34" charset="0"/>
              </a:rPr>
              <a:t>soglia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gli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appalti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pubblici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è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possibile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procedere</a:t>
            </a:r>
            <a:r>
              <a:rPr lang="de-DE" sz="2800" dirty="0">
                <a:latin typeface="Aptos" panose="020B0004020202020204" pitchFamily="34" charset="0"/>
              </a:rPr>
              <a:t> ad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acquisto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diretto</a:t>
            </a:r>
            <a:r>
              <a:rPr lang="de-DE" sz="2800" dirty="0">
                <a:latin typeface="Aptos" panose="020B0004020202020204" pitchFamily="34" charset="0"/>
              </a:rPr>
              <a:t> o ad </a:t>
            </a:r>
            <a:r>
              <a:rPr lang="de-DE" sz="2800" dirty="0" err="1">
                <a:latin typeface="Aptos" panose="020B0004020202020204" pitchFamily="34" charset="0"/>
              </a:rPr>
              <a:t>una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procedura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semplificata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4" name="Google Shape;214;p37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461893" y="681268"/>
            <a:ext cx="4451431" cy="55927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7"/>
          <p:cNvSpPr txBox="1"/>
          <p:nvPr/>
        </p:nvSpPr>
        <p:spPr>
          <a:xfrm>
            <a:off x="1117600" y="5131891"/>
            <a:ext cx="8636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In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caso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acquisto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diretto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procedure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semplificate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, ci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sono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numerose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possibilità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di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acquistare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prodotti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o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servizi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sostenibili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8137767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Indizione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gara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</a:t>
            </a:r>
            <a:r>
              <a:rPr lang="mr-IN" sz="4000" dirty="0">
                <a:latin typeface="Aptos Serif" panose="02020604070405020304" pitchFamily="18" charset="0"/>
              </a:rPr>
              <a:t>’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appalto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300"/>
              </a:spcBef>
              <a:buSzPct val="71301"/>
            </a:pPr>
            <a:r>
              <a:rPr lang="de-DE" sz="3300" dirty="0" err="1">
                <a:latin typeface="Aptos" panose="020B0004020202020204" pitchFamily="34" charset="0"/>
              </a:rPr>
              <a:t>Possibilità</a:t>
            </a:r>
            <a:r>
              <a:rPr lang="de-DE" sz="3300" dirty="0">
                <a:latin typeface="Aptos" panose="020B0004020202020204" pitchFamily="34" charset="0"/>
              </a:rPr>
              <a:t> di </a:t>
            </a:r>
            <a:r>
              <a:rPr lang="de-DE" sz="3300" dirty="0" err="1">
                <a:latin typeface="Aptos" panose="020B0004020202020204" pitchFamily="34" charset="0"/>
              </a:rPr>
              <a:t>includere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criteri</a:t>
            </a:r>
            <a:r>
              <a:rPr lang="de-DE" sz="3300" dirty="0">
                <a:latin typeface="Aptos" panose="020B0004020202020204" pitchFamily="34" charset="0"/>
              </a:rPr>
              <a:t> di </a:t>
            </a:r>
            <a:r>
              <a:rPr lang="de-DE" sz="3300" dirty="0" err="1">
                <a:latin typeface="Aptos" panose="020B0004020202020204" pitchFamily="34" charset="0"/>
              </a:rPr>
              <a:t>sostenibilità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nell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de-DE" sz="3300" dirty="0" err="1">
                <a:latin typeface="Aptos" panose="020B0004020202020204" pitchFamily="34" charset="0"/>
              </a:rPr>
              <a:t>appalto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Specifiche tecniche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Criteri di aggiudicazione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Condizioni contrattuali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713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Criteri di idoneità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ct val="213903"/>
              <a:buNone/>
            </a:pPr>
            <a:endParaRPr sz="1100" b="0" dirty="0"/>
          </a:p>
        </p:txBody>
      </p:sp>
      <p:pic>
        <p:nvPicPr>
          <p:cNvPr id="224" name="Google Shape;224;p38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1232558"/>
            <a:ext cx="4815331" cy="60499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tramite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ufficio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centralizzato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 l="958" t="8061" r="1018" b="5737"/>
          <a:stretch/>
        </p:blipFill>
        <p:spPr>
          <a:xfrm>
            <a:off x="6720114" y="1783079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594360" y="3947886"/>
            <a:ext cx="11235690" cy="28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Gli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uffici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centralizzati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generalmente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offrono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nell</a:t>
            </a:r>
            <a:r>
              <a:rPr lang="mr-IN" sz="30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ambito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accordi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quadro</a:t>
            </a:r>
            <a:endParaRPr lang="de-DE" sz="3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Verificate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vengono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endParaRPr lang="de-DE" sz="3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Talvolta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le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offerte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sono</a:t>
            </a: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3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segnalate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8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None/>
            </a:pPr>
            <a:endParaRPr sz="11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congiunti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altri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594360" y="2281918"/>
            <a:ext cx="11481526" cy="426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Vantaggi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degli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congiunti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0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I criteri di sostenibilità possono essere applicati più facilmente, in quanto i fornitori sono più disposti a soddisfare i requisiti (ad esempio la percentuale di materiale riciclato) se gli appalti sono economicamente appetibili</a:t>
            </a: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I prezzi sono migliori se i prodotti o i servizi sono acquistati in quantità consistenti</a:t>
            </a:r>
          </a:p>
          <a:p>
            <a:pPr marL="571500" lvl="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È possibile aumentare l</a:t>
            </a:r>
            <a:r>
              <a:rPr lang="mr-IN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it-IT" b="0" dirty="0">
                <a:solidFill>
                  <a:srgbClr val="3F3F3F"/>
                </a:solidFill>
                <a:latin typeface="Aptos" panose="020B0004020202020204" pitchFamily="34" charset="0"/>
              </a:rPr>
              <a:t>efficienza dei processi di acquisto e ridurre i costi amministrativi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241" name="Google Shape;241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ef4af8784_1_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qualità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supporto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2" name="Google Shape;252;p41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30494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9732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30494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30939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594350" y="2310925"/>
            <a:ext cx="678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nell’ambito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iniziative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vasta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portata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594350" y="4318475"/>
            <a:ext cx="7912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nell’ambito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iniziative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certificazione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con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una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gamma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prodotti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più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ristretta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9" name="Google Shape;259;p41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51783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50735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51735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1" descr="ASC | Labelinfo"/>
          <p:cNvPicPr preferRelativeResize="0"/>
          <p:nvPr/>
        </p:nvPicPr>
        <p:blipFill rotWithShape="1">
          <a:blip r:embed="rId11">
            <a:alphaModFix/>
          </a:blip>
          <a:srcRect t="24657" b="24656"/>
          <a:stretch/>
        </p:blipFill>
        <p:spPr>
          <a:xfrm>
            <a:off x="4308169" y="515105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587275" y="2463325"/>
            <a:ext cx="460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qualità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prescritti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dalle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normative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4" name="Google Shape;264;p41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86697" y="334216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1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9584342" y="3342170"/>
            <a:ext cx="1031357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ef4af8784_1_1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Creazione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b="0" dirty="0">
                <a:latin typeface="Aptos Serif" panose="02020604070405020304" pitchFamily="18" charset="0"/>
                <a:cs typeface="Aptos Serif" panose="02020604070405020304" pitchFamily="18" charset="0"/>
              </a:rPr>
              <a:t>delle </a:t>
            </a:r>
            <a:r>
              <a:rPr lang="de-DE" sz="5400" b="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sz="5400" b="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564114" y="829341"/>
            <a:ext cx="8774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889"/>
            </a:pP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Creazione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 delle </a:t>
            </a:r>
            <a:r>
              <a:rPr lang="de-DE" sz="4011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sz="39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buClr>
                <a:srgbClr val="000000"/>
              </a:buClr>
            </a:pPr>
            <a:r>
              <a:rPr lang="de-DE" dirty="0">
                <a:latin typeface="Aptos" panose="020B0004020202020204" pitchFamily="34" charset="0"/>
              </a:rPr>
              <a:t>Fase 1: </a:t>
            </a:r>
            <a:r>
              <a:rPr lang="de-DE" dirty="0" err="1">
                <a:latin typeface="Aptos" panose="020B0004020202020204" pitchFamily="34" charset="0"/>
              </a:rPr>
              <a:t>Creazione</a:t>
            </a:r>
            <a:r>
              <a:rPr lang="de-DE" dirty="0">
                <a:latin typeface="Aptos" panose="020B0004020202020204" pitchFamily="34" charset="0"/>
              </a:rPr>
              <a:t> della </a:t>
            </a:r>
            <a:r>
              <a:rPr lang="de-DE" dirty="0" err="1">
                <a:latin typeface="Aptos" panose="020B0004020202020204" pitchFamily="34" charset="0"/>
              </a:rPr>
              <a:t>struttura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r>
              <a:rPr lang="de-DE" dirty="0">
                <a:latin typeface="Aptos" panose="020B0004020202020204" pitchFamily="34" charset="0"/>
              </a:rPr>
              <a:t> delle </a:t>
            </a:r>
            <a:r>
              <a:rPr lang="de-DE" dirty="0" err="1">
                <a:latin typeface="Aptos" panose="020B0004020202020204" pitchFamily="34" charset="0"/>
              </a:rPr>
              <a:t>forniture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2: Identificazione e valutazione dei fornitori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3: Utilizzo del catalogo delle forniture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lvl="0" indent="-457200"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</a:pPr>
            <a:r>
              <a:rPr lang="it-IT" dirty="0">
                <a:latin typeface="Aptos" panose="020B0004020202020204" pitchFamily="34" charset="0"/>
              </a:rPr>
              <a:t>Fase 4: Revisione e aggiornamento periodici</a:t>
            </a:r>
            <a:endParaRPr b="0" i="0" u="none" strike="noStrike" cap="none" dirty="0">
              <a:latin typeface="Aptos" panose="020B0004020202020204" pitchFamily="34" charset="0"/>
            </a:endParaRPr>
          </a:p>
        </p:txBody>
      </p:sp>
      <p:pic>
        <p:nvPicPr>
          <p:cNvPr id="278" name="Google Shape;278;p42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7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selezione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Contenuti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del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delle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 indent="-4572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Elenco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prodotti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servizi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regolarmente</a:t>
            </a:r>
            <a:endParaRPr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Criteri di sostenibilità per i prodotti e servizi</a:t>
            </a:r>
            <a:endParaRPr sz="2800"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Informazioni su come i prodotti e servizi vengono acquistati dal comune</a:t>
            </a:r>
            <a:endParaRPr dirty="0">
              <a:latin typeface="Aptos" panose="020B0004020202020204" pitchFamily="34" charset="0"/>
            </a:endParaRPr>
          </a:p>
          <a:p>
            <a:pPr lvl="0" indent="-4572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Indicazioni sui fornitori di prodotti e servizi sostenibili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575295" y="278125"/>
            <a:ext cx="745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Identificazione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fornitori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lvl="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Sondaggio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</a:t>
            </a:r>
            <a:r>
              <a:rPr lang="de-DE" sz="2800" dirty="0">
                <a:latin typeface="Aptos" panose="020B0004020202020204" pitchFamily="34" charset="0"/>
              </a:rPr>
              <a:t> i </a:t>
            </a:r>
            <a:r>
              <a:rPr lang="de-DE" sz="2800" dirty="0" err="1">
                <a:latin typeface="Aptos" panose="020B0004020202020204" pitchFamily="34" charset="0"/>
              </a:rPr>
              <a:t>potenziali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fornitori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sulla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possibilità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fornire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prodotti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sostenibili</a:t>
            </a:r>
            <a:endParaRPr lang="de-DE" sz="28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Richiesta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documentazione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comprovante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rispetto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criteri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sostenibilità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Verifica di tale documentazione da parte del Comune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Confronto dei prezzi e inserimento nel catalogo delle forniture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95" name="Google Shape;295;p44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Revisione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aggiornamento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periodici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>
              <a:lnSpc>
                <a:spcPct val="115000"/>
              </a:lnSpc>
              <a:spcBef>
                <a:spcPts val="1000"/>
              </a:spcBef>
            </a:pPr>
            <a:r>
              <a:rPr lang="de-DE" sz="2800" dirty="0" err="1">
                <a:latin typeface="Aptos" panose="020B0004020202020204" pitchFamily="34" charset="0"/>
              </a:rPr>
              <a:t>Poiché</a:t>
            </a:r>
            <a:r>
              <a:rPr lang="de-DE" sz="2800" dirty="0">
                <a:latin typeface="Aptos" panose="020B0004020202020204" pitchFamily="34" charset="0"/>
              </a:rPr>
              <a:t> i </a:t>
            </a:r>
            <a:r>
              <a:rPr lang="de-DE" sz="2800" dirty="0" err="1">
                <a:latin typeface="Aptos" panose="020B0004020202020204" pitchFamily="34" charset="0"/>
              </a:rPr>
              <a:t>mercati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sono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continua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evoluzione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catalogo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deve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essere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aggiornato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regolarmente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modo</a:t>
            </a:r>
            <a:r>
              <a:rPr lang="de-DE" sz="2800" dirty="0">
                <a:latin typeface="Aptos" panose="020B0004020202020204" pitchFamily="34" charset="0"/>
              </a:rPr>
              <a:t> per </a:t>
            </a:r>
            <a:r>
              <a:rPr lang="de-DE" sz="2800" dirty="0" err="1">
                <a:latin typeface="Aptos" panose="020B0004020202020204" pitchFamily="34" charset="0"/>
              </a:rPr>
              <a:t>mantenere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aggiornato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catalogo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consiste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nel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trasformarlo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un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negozio</a:t>
            </a:r>
            <a:r>
              <a:rPr lang="de-DE" sz="2800" dirty="0">
                <a:latin typeface="Aptos" panose="020B0004020202020204" pitchFamily="34" charset="0"/>
              </a:rPr>
              <a:t> online.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04" name="Google Shape;304;p45"/>
          <p:cNvSpPr>
            <a:spLocks noGrp="1"/>
          </p:cNvSpPr>
          <p:nvPr>
            <p:ph type="pic" idx="2"/>
          </p:nvPr>
        </p:nvSpPr>
        <p:spPr>
          <a:xfrm flipH="1">
            <a:off x="7474599" y="0"/>
            <a:ext cx="5063400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5" name="Google Shape;305;p45"/>
          <p:cNvSpPr txBox="1"/>
          <p:nvPr/>
        </p:nvSpPr>
        <p:spPr>
          <a:xfrm>
            <a:off x="8173899" y="1536194"/>
            <a:ext cx="4364100" cy="3785611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negozio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online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consente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responsabili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degli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acquisti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del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comune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ordinare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servizi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preselezionati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direttamente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diversi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ad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esempio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prodotti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per 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pulizia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fornitore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locale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veicoli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per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il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servizio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antincendio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tramite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l</a:t>
            </a:r>
            <a:r>
              <a:rPr lang="mr-IN" sz="24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ufficio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acquisti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centralizzato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ef4af8784_1_19"/>
          <p:cNvSpPr txBox="1">
            <a:spLocks noGrp="1"/>
          </p:cNvSpPr>
          <p:nvPr>
            <p:ph type="ctrTitle"/>
          </p:nvPr>
        </p:nvSpPr>
        <p:spPr>
          <a:xfrm>
            <a:off x="6321568" y="369438"/>
            <a:ext cx="565341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regionale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95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regionale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7" name="Google Shape;317;p46"/>
          <p:cNvSpPr>
            <a:spLocks noGrp="1"/>
          </p:cNvSpPr>
          <p:nvPr>
            <p:ph type="pic" idx="2"/>
          </p:nvPr>
        </p:nvSpPr>
        <p:spPr>
          <a:xfrm flipH="1">
            <a:off x="8675701" y="118109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450814" y="3228801"/>
            <a:ext cx="8610900" cy="30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Valutazione delle emissioni derivanti dal trasporto</a:t>
            </a: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Suddivisione degli ordinativi più consistenti in lotti più piccoli</a:t>
            </a:r>
          </a:p>
          <a:p>
            <a:pPr marL="571500" lvl="0" indent="-342900">
              <a:lnSpc>
                <a:spcPct val="115000"/>
              </a:lnSpc>
              <a:spcBef>
                <a:spcPts val="3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Definizione di tempi di consegna o di intervento brevi</a:t>
            </a:r>
            <a:endParaRPr sz="12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5000"/>
              </a:lnSpc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F3F3F"/>
                </a:solidFill>
                <a:latin typeface="Aptos" panose="020B0004020202020204" pitchFamily="34" charset="0"/>
              </a:rPr>
              <a:t>Definizione di criteri di qualità che più facilmente possono essere soddisfatti dai fornitori locali/regionali</a:t>
            </a:r>
            <a:endParaRPr sz="16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>
            <a:off x="8812335" y="2462427"/>
            <a:ext cx="4145554" cy="2062063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Attraverso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l</a:t>
            </a:r>
            <a:r>
              <a:rPr lang="mr-IN" sz="20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attuazione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di queste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strategie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, i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comuni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possono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promuovere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l</a:t>
            </a:r>
            <a:r>
              <a:rPr lang="mr-IN" sz="20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economia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locale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regionale,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garantendo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al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contempo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che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gli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acquisti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siano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conformi</a:t>
            </a:r>
            <a:r>
              <a:rPr lang="de-DE" sz="2000" dirty="0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 alla </a:t>
            </a:r>
            <a:r>
              <a:rPr lang="de-DE" sz="2000" dirty="0" err="1">
                <a:solidFill>
                  <a:schemeClr val="lt1"/>
                </a:solidFill>
                <a:latin typeface="Aptos" panose="020B0004020202020204" pitchFamily="34" charset="0"/>
                <a:cs typeface="Aptos Serif" panose="02020604070405020304" pitchFamily="18" charset="0"/>
              </a:rPr>
              <a:t>normativa</a:t>
            </a:r>
            <a:r>
              <a:rPr lang="de-DE" sz="2400" dirty="0">
                <a:solidFill>
                  <a:schemeClr val="lt1"/>
                </a:solidFill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ef4af8784_1_23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Gestione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superamento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degli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ostacoli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768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Gestione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connessi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2" name="Google Shape;332;p47"/>
          <p:cNvSpPr txBox="1">
            <a:spLocks noGrp="1"/>
          </p:cNvSpPr>
          <p:nvPr>
            <p:ph type="body" idx="1"/>
          </p:nvPr>
        </p:nvSpPr>
        <p:spPr>
          <a:xfrm>
            <a:off x="124691" y="2937165"/>
            <a:ext cx="7495309" cy="37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300"/>
              </a:spcBef>
            </a:pPr>
            <a:r>
              <a:rPr lang="de-DE" sz="2800" dirty="0" err="1">
                <a:latin typeface="Aptos" panose="020B0004020202020204" pitchFamily="34" charset="0"/>
              </a:rPr>
              <a:t>Possibili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rischi</a:t>
            </a:r>
            <a:r>
              <a:rPr lang="de-DE" sz="28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Il prodotto non soddisfa le aspettative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Le soluzioni sostenibili sono più costose da acquistare</a:t>
            </a:r>
          </a:p>
          <a:p>
            <a:pPr marL="800100" lvl="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Disponibilità limitata di prodotti e servizi sostenibili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3" name="Google Shape;333;p47"/>
          <p:cNvSpPr>
            <a:spLocks noGrp="1"/>
          </p:cNvSpPr>
          <p:nvPr>
            <p:ph type="pic" idx="2"/>
          </p:nvPr>
        </p:nvSpPr>
        <p:spPr>
          <a:xfrm flipH="1">
            <a:off x="8072577" y="-117813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4" name="Google Shape;334;p47"/>
          <p:cNvSpPr txBox="1"/>
          <p:nvPr/>
        </p:nvSpPr>
        <p:spPr>
          <a:xfrm>
            <a:off x="8542714" y="2403266"/>
            <a:ext cx="4104167" cy="1815841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Nell</a:t>
            </a:r>
            <a:r>
              <a:rPr lang="mr-IN" sz="2800" dirty="0">
                <a:solidFill>
                  <a:schemeClr val="lt1"/>
                </a:solidFill>
                <a:latin typeface="Aptos" panose="020B0004020202020204" pitchFamily="34" charset="0"/>
              </a:rPr>
              <a:t>’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approvvigionamento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sostenibile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è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importante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tenere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conto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dei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potenziali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lt1"/>
                </a:solidFill>
                <a:latin typeface="Aptos" panose="020B0004020202020204" pitchFamily="34" charset="0"/>
              </a:rPr>
              <a:t>rischi</a:t>
            </a:r>
            <a:r>
              <a:rPr lang="de-DE" sz="28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non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soddisfa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aspettative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Esempi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Gli indumenti si deteriorano più rapidamente</a:t>
            </a:r>
          </a:p>
          <a:p>
            <a:pPr marL="571500" lvl="0" indent="-342900"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Il caffè non ha un buon sapore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L</a:t>
            </a:r>
            <a:r>
              <a:rPr lang="mr-IN" sz="28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autonomia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elettriche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è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molto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limitata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3" name="Google Shape;343;p48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8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8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non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soddisfa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aspettative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2" name="Google Shape;352;p49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buSzPct val="78201"/>
            </a:pPr>
            <a:r>
              <a:rPr lang="de-DE" sz="3300" dirty="0" err="1">
                <a:latin typeface="Aptos" panose="020B0004020202020204" pitchFamily="34" charset="0"/>
              </a:rPr>
              <a:t>Possibili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soluzioni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Raccogliere quante più informazioni possibili sul prodotto prima </a:t>
            </a:r>
            <a:r>
              <a:rPr lang="it-IT" sz="3300" dirty="0" err="1">
                <a:latin typeface="Aptos" panose="020B0004020202020204" pitchFamily="34" charset="0"/>
              </a:rPr>
              <a:t>dell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it-IT" sz="3300" dirty="0">
                <a:latin typeface="Aptos" panose="020B0004020202020204" pitchFamily="34" charset="0"/>
              </a:rPr>
              <a:t>acquisto (recensioni, ecc.)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Testare il prodotto in condizioni reali (con le persone che lo utilizzeranno in seguito, ad esempio il personale addetto alle pulizie nel caso di detergenti</a:t>
            </a:r>
            <a:r>
              <a:rPr lang="de-DE" sz="3300" dirty="0">
                <a:latin typeface="Aptos" panose="020B0004020202020204" pitchFamily="34" charset="0"/>
              </a:rPr>
              <a:t>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spcBef>
                <a:spcPts val="1200"/>
              </a:spcBef>
              <a:buSzPct val="78201"/>
              <a:buFont typeface="Arial"/>
              <a:buChar char="•"/>
            </a:pPr>
            <a:r>
              <a:rPr lang="it-IT" sz="3300" dirty="0">
                <a:latin typeface="Aptos" panose="020B0004020202020204" pitchFamily="34" charset="0"/>
              </a:rPr>
              <a:t>Iniziare con l</a:t>
            </a:r>
            <a:r>
              <a:rPr lang="mr-IN" sz="3300" dirty="0">
                <a:latin typeface="Aptos" panose="020B0004020202020204" pitchFamily="34" charset="0"/>
              </a:rPr>
              <a:t>’</a:t>
            </a:r>
            <a:r>
              <a:rPr lang="it-IT" sz="3300" dirty="0">
                <a:latin typeface="Aptos" panose="020B0004020202020204" pitchFamily="34" charset="0"/>
              </a:rPr>
              <a:t>ordinazione di piccole quantità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53" name="Google Shape;353;p4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4" name="Google Shape;354;p49"/>
          <p:cNvPicPr preferRelativeResize="0"/>
          <p:nvPr/>
        </p:nvPicPr>
        <p:blipFill rotWithShape="1">
          <a:blip r:embed="rId3">
            <a:alphaModFix/>
          </a:blip>
          <a:srcRect l="16647" r="19388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Budget del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1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Garantire la trasparenza dei prezzi e dei costi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68300">
              <a:lnSpc>
                <a:spcPct val="110000"/>
              </a:lnSpc>
              <a:spcBef>
                <a:spcPts val="600"/>
              </a:spcBef>
              <a:buClr>
                <a:srgbClr val="3F3F3F"/>
              </a:buClr>
              <a:buSzPts val="2800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Prendere in considerazione la possibilità di ridurre le quantità acquistate</a:t>
            </a:r>
          </a:p>
          <a:p>
            <a:pPr marL="571500" lvl="0" indent="-368300">
              <a:lnSpc>
                <a:spcPct val="110000"/>
              </a:lnSpc>
              <a:spcBef>
                <a:spcPts val="600"/>
              </a:spcBef>
              <a:buClr>
                <a:srgbClr val="3F3F3F"/>
              </a:buClr>
              <a:buSzPts val="2800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Ottenere prezzi migliori grazie a procedure di approvvigionamento centralizzate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Ottenere prezzi migliori ricorrendo </a:t>
            </a:r>
            <a:r>
              <a:rPr lang="it-IT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all</a:t>
            </a:r>
            <a:r>
              <a:rPr lang="mr-IN" sz="2800" b="0" dirty="0">
                <a:solidFill>
                  <a:srgbClr val="3F3F3F"/>
                </a:solidFill>
                <a:latin typeface="Aptos" panose="020B0004020202020204" pitchFamily="34" charset="0"/>
              </a:rPr>
              <a:t>’</a:t>
            </a: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approvvigionamento congiunto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61" name="Google Shape;361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Principali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ecologici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termini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sanitari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sociali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Vantaggi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economici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ef4af8784_1_1"/>
          <p:cNvSpPr txBox="1">
            <a:spLocks noGrp="1"/>
          </p:cNvSpPr>
          <p:nvPr>
            <p:ph type="title"/>
          </p:nvPr>
        </p:nvSpPr>
        <p:spPr>
          <a:xfrm>
            <a:off x="594350" y="189575"/>
            <a:ext cx="74217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Disponibilità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servizi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7" name="Google Shape;367;g36ef4af8784_1_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Collaborazione con altri comuni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Collaborazione con i fornitori</a:t>
            </a:r>
          </a:p>
          <a:p>
            <a:pPr lvl="0" indent="-381000">
              <a:lnSpc>
                <a:spcPct val="115000"/>
              </a:lnSpc>
              <a:spcBef>
                <a:spcPts val="1200"/>
              </a:spcBef>
              <a:buChar char="•"/>
            </a:pPr>
            <a:r>
              <a:rPr lang="it-IT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Attuazione graduale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8" name="Google Shape;368;g36ef4af8784_1_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mille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5" name="Google Shape;375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696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26B9C6E-64FD-6882-3886-228DA235E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953703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ecologici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graphicFrame>
        <p:nvGraphicFramePr>
          <p:cNvPr id="143" name="Google Shape;143;p30"/>
          <p:cNvGraphicFramePr/>
          <p:nvPr>
            <p:extLst>
              <p:ext uri="{D42A27DB-BD31-4B8C-83A1-F6EECF244321}">
                <p14:modId xmlns:p14="http://schemas.microsoft.com/office/powerpoint/2010/main" val="2404477841"/>
              </p:ext>
            </p:extLst>
          </p:nvPr>
        </p:nvGraphicFramePr>
        <p:xfrm>
          <a:off x="1535430" y="2343805"/>
          <a:ext cx="91211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4" name="Google Shape;144;p30"/>
          <p:cNvSpPr txBox="1"/>
          <p:nvPr/>
        </p:nvSpPr>
        <p:spPr>
          <a:xfrm>
            <a:off x="1535430" y="6318261"/>
            <a:ext cx="86134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Quelle: Deutsches Umweltbundesamt 2022 „Aktualisierte Ökobilanz von Grafik- und Hygienepapier“, S. 46 </a:t>
            </a:r>
            <a:endParaRPr sz="1400" b="0" i="0" u="none" strike="noStrike" cap="none" dirty="0">
              <a:solidFill>
                <a:srgbClr val="727272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benefici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termini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sanitari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-114300" y="2209800"/>
            <a:ext cx="93009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lvl="1" indent="0">
              <a:lnSpc>
                <a:spcPct val="120000"/>
              </a:lnSpc>
              <a:buNone/>
            </a:pPr>
            <a:r>
              <a:rPr lang="de-DE" sz="2400" dirty="0" err="1">
                <a:latin typeface="Aptos" panose="020B0004020202020204" pitchFamily="34" charset="0"/>
              </a:rPr>
              <a:t>Valori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limite</a:t>
            </a:r>
            <a:r>
              <a:rPr lang="de-DE" sz="2400" dirty="0">
                <a:latin typeface="Aptos" panose="020B0004020202020204" pitchFamily="34" charset="0"/>
              </a:rPr>
              <a:t> per </a:t>
            </a:r>
            <a:r>
              <a:rPr lang="de-DE" sz="2400" dirty="0" err="1">
                <a:latin typeface="Aptos" panose="020B0004020202020204" pitchFamily="34" charset="0"/>
              </a:rPr>
              <a:t>sostanze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nocive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289560" y="5987449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153" name="Google Shape;153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45" y="296317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934170" y="2954729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594350" y="5218350"/>
            <a:ext cx="3330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000" dirty="0" err="1">
                <a:latin typeface="Aptos" panose="020B0004020202020204" pitchFamily="34" charset="0"/>
              </a:rPr>
              <a:t>Compresi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cancro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modificazione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genetica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sensibilizzazione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respiratoria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4300350" y="5218350"/>
            <a:ext cx="359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de-DE" sz="2000" dirty="0" err="1">
                <a:latin typeface="Aptos" panose="020B0004020202020204" pitchFamily="34" charset="0"/>
              </a:rPr>
              <a:t>Comprese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irritazioni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allergie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tossicità</a:t>
            </a:r>
            <a:r>
              <a:rPr lang="de-DE" sz="2000" dirty="0">
                <a:latin typeface="Aptos" panose="020B0004020202020204" pitchFamily="34" charset="0"/>
              </a:rPr>
              <a:t> in </a:t>
            </a:r>
            <a:r>
              <a:rPr lang="de-DE" sz="2000" dirty="0" err="1">
                <a:latin typeface="Aptos" panose="020B0004020202020204" pitchFamily="34" charset="0"/>
              </a:rPr>
              <a:t>caso</a:t>
            </a:r>
            <a:r>
              <a:rPr lang="de-DE" sz="2000" dirty="0">
                <a:latin typeface="Aptos" panose="020B0004020202020204" pitchFamily="34" charset="0"/>
              </a:rPr>
              <a:t> di </a:t>
            </a:r>
            <a:r>
              <a:rPr lang="de-DE" sz="2000" dirty="0" err="1">
                <a:latin typeface="Aptos" panose="020B0004020202020204" pitchFamily="34" charset="0"/>
              </a:rPr>
              <a:t>inalazione</a:t>
            </a:r>
            <a:r>
              <a:rPr lang="de-DE" sz="2000" dirty="0">
                <a:latin typeface="Aptos" panose="020B0004020202020204" pitchFamily="34" charset="0"/>
              </a:rPr>
              <a:t> o </a:t>
            </a:r>
            <a:r>
              <a:rPr lang="de-DE" sz="2000" dirty="0" err="1">
                <a:latin typeface="Aptos" panose="020B0004020202020204" pitchFamily="34" charset="0"/>
              </a:rPr>
              <a:t>ingestione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arredi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provenienza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sostenibile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emettono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solo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piccole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quantità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sostanze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VOC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che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possono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causare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irritazioni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danni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lungo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termine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alla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salute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(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vedi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simboli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pericolosità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sinistra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).</a:t>
            </a:r>
            <a:endParaRPr sz="2400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Condizioni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conformi</a:t>
            </a:r>
            <a:r>
              <a:rPr lang="de-DE" sz="2800" dirty="0">
                <a:latin typeface="Aptos" panose="020B0004020202020204" pitchFamily="34" charset="0"/>
              </a:rPr>
              <a:t> ai </a:t>
            </a:r>
            <a:r>
              <a:rPr lang="de-DE" sz="2800" dirty="0" err="1">
                <a:latin typeface="Aptos" panose="020B0004020202020204" pitchFamily="34" charset="0"/>
              </a:rPr>
              <a:t>principi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fondamentali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de-DE" sz="2800" dirty="0">
                <a:latin typeface="Aptos" panose="020B0004020202020204" pitchFamily="34" charset="0"/>
              </a:rPr>
              <a:t>OIL (</a:t>
            </a:r>
            <a:r>
              <a:rPr lang="de-DE" sz="2800" dirty="0" err="1">
                <a:latin typeface="Aptos" panose="020B0004020202020204" pitchFamily="34" charset="0"/>
              </a:rPr>
              <a:t>libertà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associazione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divieto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minorile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forzato </a:t>
            </a:r>
            <a:r>
              <a:rPr lang="de-DE" sz="2800" dirty="0" err="1">
                <a:latin typeface="Aptos" panose="020B0004020202020204" pitchFamily="34" charset="0"/>
              </a:rPr>
              <a:t>ecc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</a:p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Commercio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equo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solidale</a:t>
            </a:r>
            <a:r>
              <a:rPr lang="de-DE" sz="2800" dirty="0">
                <a:latin typeface="Aptos" panose="020B0004020202020204" pitchFamily="34" charset="0"/>
              </a:rPr>
              <a:t>: </a:t>
            </a:r>
            <a:r>
              <a:rPr lang="de-DE" sz="2800" dirty="0" err="1">
                <a:latin typeface="Aptos" panose="020B0004020202020204" pitchFamily="34" charset="0"/>
              </a:rPr>
              <a:t>oltre</a:t>
            </a:r>
            <a:r>
              <a:rPr lang="de-DE" sz="2800" dirty="0">
                <a:latin typeface="Aptos" panose="020B0004020202020204" pitchFamily="34" charset="0"/>
              </a:rPr>
              <a:t> a </a:t>
            </a:r>
            <a:r>
              <a:rPr lang="de-DE" sz="2800" dirty="0" err="1">
                <a:latin typeface="Aptos" panose="020B0004020202020204" pitchFamily="34" charset="0"/>
              </a:rPr>
              <a:t>salari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equi</a:t>
            </a:r>
            <a:endParaRPr lang="de-DE" sz="2800" dirty="0">
              <a:latin typeface="Aptos" panose="020B0004020202020204" pitchFamily="34" charset="0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Occupazione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persone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svantaggiate</a:t>
            </a:r>
            <a:r>
              <a:rPr lang="de-DE" sz="2800" dirty="0">
                <a:latin typeface="Aptos" panose="020B0004020202020204" pitchFamily="34" charset="0"/>
              </a:rPr>
              <a:t> sul </a:t>
            </a:r>
            <a:r>
              <a:rPr lang="de-DE" sz="2800" dirty="0" err="1">
                <a:latin typeface="Aptos" panose="020B0004020202020204" pitchFamily="34" charset="0"/>
              </a:rPr>
              <a:t>mercato</a:t>
            </a:r>
            <a:r>
              <a:rPr lang="de-DE" sz="2800" dirty="0">
                <a:latin typeface="Aptos" panose="020B0004020202020204" pitchFamily="34" charset="0"/>
              </a:rPr>
              <a:t> del </a:t>
            </a:r>
            <a:r>
              <a:rPr lang="de-DE" sz="2800" dirty="0" err="1">
                <a:latin typeface="Aptos" panose="020B0004020202020204" pitchFamily="34" charset="0"/>
              </a:rPr>
              <a:t>lavoro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anziani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persone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con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disabilità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giovani</a:t>
            </a:r>
            <a:r>
              <a:rPr lang="de-DE" sz="2800" dirty="0">
                <a:latin typeface="Aptos" panose="020B0004020202020204" pitchFamily="34" charset="0"/>
              </a:rPr>
              <a:t>/</a:t>
            </a:r>
            <a:r>
              <a:rPr lang="de-DE" sz="2800" dirty="0" err="1">
                <a:latin typeface="Aptos" panose="020B0004020202020204" pitchFamily="34" charset="0"/>
              </a:rPr>
              <a:t>apprendisti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ecc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  <a:endParaRPr sz="28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vantaggi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economici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>
              <a:lnSpc>
                <a:spcPct val="120000"/>
              </a:lnSpc>
            </a:pPr>
            <a:r>
              <a:rPr lang="de-DE" sz="2800" dirty="0" err="1">
                <a:latin typeface="Aptos" panose="020B0004020202020204" pitchFamily="34" charset="0"/>
              </a:rPr>
              <a:t>Aumento</a:t>
            </a:r>
            <a:r>
              <a:rPr lang="de-DE" sz="2800" dirty="0">
                <a:latin typeface="Aptos" panose="020B0004020202020204" pitchFamily="34" charset="0"/>
              </a:rPr>
              <a:t> della </a:t>
            </a:r>
            <a:r>
              <a:rPr lang="de-DE" sz="2800" dirty="0" err="1">
                <a:latin typeface="Aptos" panose="020B0004020202020204" pitchFamily="34" charset="0"/>
              </a:rPr>
              <a:t>creazione</a:t>
            </a:r>
            <a:r>
              <a:rPr lang="de-DE" sz="2800" dirty="0">
                <a:latin typeface="Aptos" panose="020B0004020202020204" pitchFamily="34" charset="0"/>
              </a:rPr>
              <a:t> di </a:t>
            </a:r>
            <a:r>
              <a:rPr lang="de-DE" sz="2800" dirty="0" err="1">
                <a:latin typeface="Aptos" panose="020B0004020202020204" pitchFamily="34" charset="0"/>
              </a:rPr>
              <a:t>valore</a:t>
            </a:r>
            <a:r>
              <a:rPr lang="de-DE" sz="2800" dirty="0">
                <a:latin typeface="Aptos" panose="020B0004020202020204" pitchFamily="34" charset="0"/>
              </a:rPr>
              <a:t> a </a:t>
            </a:r>
            <a:r>
              <a:rPr lang="de-DE" sz="2800" dirty="0" err="1">
                <a:latin typeface="Aptos" panose="020B0004020202020204" pitchFamily="34" charset="0"/>
              </a:rPr>
              <a:t>livello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locale</a:t>
            </a:r>
            <a:r>
              <a:rPr lang="de-DE" sz="2800" dirty="0">
                <a:latin typeface="Aptos" panose="020B0004020202020204" pitchFamily="34" charset="0"/>
              </a:rPr>
              <a:t> o regionale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it-IT" sz="2800" dirty="0">
                <a:latin typeface="Aptos" panose="020B0004020202020204" pitchFamily="34" charset="0"/>
              </a:rPr>
              <a:t>Riduzione dei costi di approvvigionamento grazie </a:t>
            </a:r>
            <a:r>
              <a:rPr lang="it-IT" sz="2800" dirty="0" err="1">
                <a:latin typeface="Aptos" panose="020B0004020202020204" pitchFamily="34" charset="0"/>
              </a:rPr>
              <a:t>all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it-IT" sz="2800" dirty="0">
                <a:latin typeface="Aptos" panose="020B0004020202020204" pitchFamily="34" charset="0"/>
              </a:rPr>
              <a:t>acquisto di prodotti di lunga durata</a:t>
            </a:r>
          </a:p>
          <a:p>
            <a:pPr marL="1028700" lvl="1" indent="-342900">
              <a:lnSpc>
                <a:spcPct val="120000"/>
              </a:lnSpc>
            </a:pPr>
            <a:r>
              <a:rPr lang="it-IT" sz="2800" dirty="0">
                <a:latin typeface="Aptos" panose="020B0004020202020204" pitchFamily="34" charset="0"/>
              </a:rPr>
              <a:t>Riduzione dei costi di esercizio grazie </a:t>
            </a:r>
            <a:r>
              <a:rPr lang="it-IT" sz="2800" dirty="0" err="1">
                <a:latin typeface="Aptos" panose="020B0004020202020204" pitchFamily="34" charset="0"/>
              </a:rPr>
              <a:t>all</a:t>
            </a:r>
            <a:r>
              <a:rPr lang="mr-IN" sz="2800" dirty="0">
                <a:latin typeface="Aptos" panose="020B0004020202020204" pitchFamily="34" charset="0"/>
              </a:rPr>
              <a:t>’</a:t>
            </a:r>
            <a:r>
              <a:rPr lang="it-IT" sz="2800" dirty="0">
                <a:latin typeface="Aptos" panose="020B0004020202020204" pitchFamily="34" charset="0"/>
              </a:rPr>
              <a:t>acquisto di beni efficienti dal punto di vista energetico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265388" y="379948"/>
            <a:ext cx="548517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Implementazione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Implementazione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94880"/>
            <a:chOff x="0" y="0"/>
            <a:chExt cx="10058399" cy="3794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68876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4269" y="803145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2.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Marchi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qualità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come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supporto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4269" y="3426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1. 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Quattro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possibilità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6513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4269" y="159939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3.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Creazione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di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un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catalogo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delle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forniture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40371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4269" y="2374640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4.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Approvvigionamento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locale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regionale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9288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4269" y="3127149"/>
              <a:ext cx="99900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3000"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5.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Gestione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rischi</a:t>
              </a:r>
              <a:endParaRPr sz="1200" dirty="0">
                <a:latin typeface="Aptos" panose="020B0004020202020204" pitchFamily="34" charset="0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Macintosh PowerPoint</Application>
  <PresentationFormat>Breitbild</PresentationFormat>
  <Paragraphs>152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Aptos</vt:lpstr>
      <vt:lpstr>Aptos Serif</vt:lpstr>
      <vt:lpstr>Arial</vt:lpstr>
      <vt:lpstr>Calibri</vt:lpstr>
      <vt:lpstr>Play</vt:lpstr>
      <vt:lpstr>Benutzerdefiniert</vt:lpstr>
      <vt:lpstr>PowerPoint-Präsentation</vt:lpstr>
      <vt:lpstr>Una selezione di vantaggi</vt:lpstr>
      <vt:lpstr>Principali vantaggi</vt:lpstr>
      <vt:lpstr>Esempio: vantaggi ecologici</vt:lpstr>
      <vt:lpstr>Esempi: benefici in termini sanitari</vt:lpstr>
      <vt:lpstr>Esempi: vantaggi sociali</vt:lpstr>
      <vt:lpstr>Esempi: vantaggi economici</vt:lpstr>
      <vt:lpstr>Implementazione di approvvigionamenti sostenibili</vt:lpstr>
      <vt:lpstr>Implementazione di approvvigionamenti sostenibili</vt:lpstr>
      <vt:lpstr>Quattro possibilità di approvvigionamento</vt:lpstr>
      <vt:lpstr>Quattro possibilità di approvvigionamento </vt:lpstr>
      <vt:lpstr>1. Acquisti al di sotto della soglia per gli appalti pubblici: procedure semplificate </vt:lpstr>
      <vt:lpstr>2. Indizione di una gara d’appalto</vt:lpstr>
      <vt:lpstr>3. Approvvigionamenti tramite un ufficio acquisti centralizzato</vt:lpstr>
      <vt:lpstr>4. Acquisti congiunti con altri comuni</vt:lpstr>
      <vt:lpstr>Marchi di qualità come supporto</vt:lpstr>
      <vt:lpstr>Marchi di qualità come supporto</vt:lpstr>
      <vt:lpstr>Creazione di un catalogo delle forniture</vt:lpstr>
      <vt:lpstr>Creazione di un catalogo delle forniture</vt:lpstr>
      <vt:lpstr>Contenuti del catalogo delle forniture</vt:lpstr>
      <vt:lpstr>Identificazione e valutazione dei fornitori</vt:lpstr>
      <vt:lpstr>Revisione e aggiornamento periodici</vt:lpstr>
      <vt:lpstr>Approvvigionamento locale e regionale</vt:lpstr>
      <vt:lpstr>Approvvigionamento locale e regionale</vt:lpstr>
      <vt:lpstr>Gestione dei rischi e superamento degli ostacoli</vt:lpstr>
      <vt:lpstr>Gestione dei rischi connessi agli approvvigionamenti sostenibili</vt:lpstr>
      <vt:lpstr>Rischio: il prodotto non soddisfa le aspettative</vt:lpstr>
      <vt:lpstr>Rischio: il prodotto non soddisfa le aspettative</vt:lpstr>
      <vt:lpstr>Budget del comune limitato</vt:lpstr>
      <vt:lpstr>Disponibilità limitata di prodotti e servizi sostenibili</vt:lpstr>
      <vt:lpstr>Grazie mille!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lastModifiedBy>Henrieta Winklhofer</cp:lastModifiedBy>
  <cp:revision>30</cp:revision>
  <dcterms:created xsi:type="dcterms:W3CDTF">2024-09-16T10:50:40Z</dcterms:created>
  <dcterms:modified xsi:type="dcterms:W3CDTF">2025-08-21T10:08:10Z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