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Aptos Serif" panose="02020604070405020304" pitchFamily="18" charset="0"/>
      <p:regular r:id="rId25"/>
      <p:bold r:id="rId26"/>
      <p:italic r:id="rId27"/>
      <p:boldItalic r:id="rId28"/>
    </p:embeddedFont>
    <p:embeddedFont>
      <p:font typeface="Play"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nB2IoGugElZoCPKw6iiqBMaj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725"/>
  </p:normalViewPr>
  <p:slideViewPr>
    <p:cSldViewPr snapToGrid="0">
      <p:cViewPr varScale="1">
        <p:scale>
          <a:sx n="91" d="100"/>
          <a:sy n="91" d="100"/>
        </p:scale>
        <p:origin x="19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03T06:23:19.303" idx="1">
    <p:pos x="7680" y="0"/>
    <p:text>Insert one photo per product in each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hbM_xp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0" name="Google Shape;2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8" name="Google Shape;2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6" name="Google Shape;2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4" name="Google Shape;2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1" name="Google Shape;26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7" name="Google Shape;1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 name="Google Shape;1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25"/>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5"/>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8" name="Google Shape;18;p25"/>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25"/>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5"/>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88" name="Google Shape;88;p3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9" name="Google Shape;89;p3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3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2" name="Google Shape;92;p3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3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3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98" name="Google Shape;98;p35"/>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99" name="Google Shape;99;p35"/>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35"/>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02" name="Google Shape;102;p3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3" name="Google Shape;103;p35"/>
          <p:cNvGrpSpPr/>
          <p:nvPr/>
        </p:nvGrpSpPr>
        <p:grpSpPr>
          <a:xfrm rot="-5400000">
            <a:off x="-1340601" y="4196010"/>
            <a:ext cx="3053166" cy="2270813"/>
            <a:chOff x="4881398" y="2159825"/>
            <a:chExt cx="3881604" cy="2778984"/>
          </a:xfrm>
        </p:grpSpPr>
        <p:sp>
          <p:nvSpPr>
            <p:cNvPr id="104" name="Google Shape;104;p35"/>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35"/>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5"/>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110" name="Google Shape;110;p3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1" name="Google Shape;111;p36"/>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12"/>
        <p:cNvGrpSpPr/>
        <p:nvPr/>
      </p:nvGrpSpPr>
      <p:grpSpPr>
        <a:xfrm>
          <a:off x="0" y="0"/>
          <a:ext cx="0" cy="0"/>
          <a:chOff x="0" y="0"/>
          <a:chExt cx="0" cy="0"/>
        </a:xfrm>
      </p:grpSpPr>
      <p:sp>
        <p:nvSpPr>
          <p:cNvPr id="113" name="Google Shape;113;p37"/>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14" name="Google Shape;114;p37"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26"/>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2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7" name="Google Shape;27;p26"/>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26"/>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26"/>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7"/>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7"/>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9" name="Google Shape;39;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4" name="Google Shape;44;p28"/>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28"/>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8"/>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9"/>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9"/>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29"/>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29"/>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30"/>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30"/>
          <p:cNvSpPr>
            <a:spLocks noGrp="1"/>
          </p:cNvSpPr>
          <p:nvPr>
            <p:ph type="pic" idx="2"/>
          </p:nvPr>
        </p:nvSpPr>
        <p:spPr>
          <a:xfrm>
            <a:off x="0" y="-11113"/>
            <a:ext cx="5628068" cy="6858000"/>
          </a:xfrm>
          <a:prstGeom prst="flowChartDelay">
            <a:avLst/>
          </a:prstGeom>
          <a:solidFill>
            <a:srgbClr val="87C3CD"/>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usammenfassung 2">
  <p:cSld name="Zusammenfassung 2">
    <p:bg>
      <p:bgPr>
        <a:solidFill>
          <a:schemeClr val="lt1"/>
        </a:solidFill>
        <a:effectLst/>
      </p:bgPr>
    </p:bg>
    <p:spTree>
      <p:nvGrpSpPr>
        <p:cNvPr id="1" name="Shape 59"/>
        <p:cNvGrpSpPr/>
        <p:nvPr/>
      </p:nvGrpSpPr>
      <p:grpSpPr>
        <a:xfrm>
          <a:off x="0" y="0"/>
          <a:ext cx="0" cy="0"/>
          <a:chOff x="0" y="0"/>
          <a:chExt cx="0" cy="0"/>
        </a:xfrm>
      </p:grpSpPr>
      <p:cxnSp>
        <p:nvCxnSpPr>
          <p:cNvPr id="60" name="Google Shape;60;p31"/>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31"/>
          <p:cNvSpPr txBox="1">
            <a:spLocks noGrp="1"/>
          </p:cNvSpPr>
          <p:nvPr>
            <p:ph type="title"/>
          </p:nvPr>
        </p:nvSpPr>
        <p:spPr>
          <a:xfrm>
            <a:off x="594359" y="102875"/>
            <a:ext cx="11318837"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657599" y="2282008"/>
            <a:ext cx="8130209" cy="3699328"/>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4" name="Google Shape;64;p3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5" name="Google Shape;65;p31"/>
          <p:cNvGrpSpPr/>
          <p:nvPr/>
        </p:nvGrpSpPr>
        <p:grpSpPr>
          <a:xfrm rot="-5400000">
            <a:off x="-1510682" y="4366092"/>
            <a:ext cx="3033138" cy="1910624"/>
            <a:chOff x="4906860" y="2159825"/>
            <a:chExt cx="3856142" cy="2338190"/>
          </a:xfrm>
        </p:grpSpPr>
        <p:sp>
          <p:nvSpPr>
            <p:cNvPr id="66" name="Google Shape;66;p31"/>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31"/>
            <p:cNvSpPr/>
            <p:nvPr/>
          </p:nvSpPr>
          <p:spPr>
            <a:xfrm>
              <a:off x="4906860" y="2724951"/>
              <a:ext cx="1177611" cy="119352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31"/>
            <p:cNvSpPr/>
            <p:nvPr/>
          </p:nvSpPr>
          <p:spPr>
            <a:xfrm>
              <a:off x="6390367" y="3563171"/>
              <a:ext cx="806080" cy="80607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9"/>
        <p:cNvGrpSpPr/>
        <p:nvPr/>
      </p:nvGrpSpPr>
      <p:grpSpPr>
        <a:xfrm>
          <a:off x="0" y="0"/>
          <a:ext cx="0" cy="0"/>
          <a:chOff x="0" y="0"/>
          <a:chExt cx="0" cy="0"/>
        </a:xfrm>
      </p:grpSpPr>
      <p:sp>
        <p:nvSpPr>
          <p:cNvPr id="70" name="Google Shape;70;p3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1" name="Google Shape;71;p3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3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3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 name="Google Shape;75;p3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3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spcBef>
                <a:spcPts val="0"/>
              </a:spcBef>
              <a:buNone/>
              <a:defRPr sz="1100" b="1" i="0">
                <a:solidFill>
                  <a:schemeClr val="dk1"/>
                </a:solidFill>
                <a:latin typeface="Arial"/>
                <a:ea typeface="Arial"/>
                <a:cs typeface="Arial"/>
                <a:sym typeface="Arial"/>
              </a:defRPr>
            </a:lvl1pPr>
            <a:lvl2pPr marL="0" marR="0" lvl="1" indent="0" algn="l">
              <a:spcBef>
                <a:spcPts val="0"/>
              </a:spcBef>
              <a:buNone/>
              <a:defRPr sz="1100" b="1" i="0">
                <a:solidFill>
                  <a:schemeClr val="dk1"/>
                </a:solidFill>
                <a:latin typeface="Arial"/>
                <a:ea typeface="Arial"/>
                <a:cs typeface="Arial"/>
                <a:sym typeface="Arial"/>
              </a:defRPr>
            </a:lvl2pPr>
            <a:lvl3pPr marL="0" marR="0" lvl="2" indent="0" algn="l">
              <a:spcBef>
                <a:spcPts val="0"/>
              </a:spcBef>
              <a:buNone/>
              <a:defRPr sz="1100" b="1" i="0">
                <a:solidFill>
                  <a:schemeClr val="dk1"/>
                </a:solidFill>
                <a:latin typeface="Arial"/>
                <a:ea typeface="Arial"/>
                <a:cs typeface="Arial"/>
                <a:sym typeface="Arial"/>
              </a:defRPr>
            </a:lvl3pPr>
            <a:lvl4pPr marL="0" marR="0" lvl="3" indent="0" algn="l">
              <a:spcBef>
                <a:spcPts val="0"/>
              </a:spcBef>
              <a:buNone/>
              <a:defRPr sz="1100" b="1" i="0">
                <a:solidFill>
                  <a:schemeClr val="dk1"/>
                </a:solidFill>
                <a:latin typeface="Arial"/>
                <a:ea typeface="Arial"/>
                <a:cs typeface="Arial"/>
                <a:sym typeface="Arial"/>
              </a:defRPr>
            </a:lvl4pPr>
            <a:lvl5pPr marL="0" marR="0" lvl="4" indent="0" algn="l">
              <a:spcBef>
                <a:spcPts val="0"/>
              </a:spcBef>
              <a:buNone/>
              <a:defRPr sz="1100" b="1" i="0">
                <a:solidFill>
                  <a:schemeClr val="dk1"/>
                </a:solidFill>
                <a:latin typeface="Arial"/>
                <a:ea typeface="Arial"/>
                <a:cs typeface="Arial"/>
                <a:sym typeface="Arial"/>
              </a:defRPr>
            </a:lvl5pPr>
            <a:lvl6pPr marL="0" marR="0" lvl="5" indent="0" algn="l">
              <a:spcBef>
                <a:spcPts val="0"/>
              </a:spcBef>
              <a:buNone/>
              <a:defRPr sz="1100" b="1" i="0">
                <a:solidFill>
                  <a:schemeClr val="dk1"/>
                </a:solidFill>
                <a:latin typeface="Arial"/>
                <a:ea typeface="Arial"/>
                <a:cs typeface="Arial"/>
                <a:sym typeface="Arial"/>
              </a:defRPr>
            </a:lvl6pPr>
            <a:lvl7pPr marL="0" marR="0" lvl="6" indent="0" algn="l">
              <a:spcBef>
                <a:spcPts val="0"/>
              </a:spcBef>
              <a:buNone/>
              <a:defRPr sz="1100" b="1" i="0">
                <a:solidFill>
                  <a:schemeClr val="dk1"/>
                </a:solidFill>
                <a:latin typeface="Arial"/>
                <a:ea typeface="Arial"/>
                <a:cs typeface="Arial"/>
                <a:sym typeface="Arial"/>
              </a:defRPr>
            </a:lvl7pPr>
            <a:lvl8pPr marL="0" marR="0" lvl="7" indent="0" algn="l">
              <a:spcBef>
                <a:spcPts val="0"/>
              </a:spcBef>
              <a:buNone/>
              <a:defRPr sz="1100" b="1" i="0">
                <a:solidFill>
                  <a:schemeClr val="dk1"/>
                </a:solidFill>
                <a:latin typeface="Arial"/>
                <a:ea typeface="Arial"/>
                <a:cs typeface="Arial"/>
                <a:sym typeface="Arial"/>
              </a:defRPr>
            </a:lvl8pPr>
            <a:lvl9pPr marL="0" marR="0" lvl="8" indent="0" algn="l">
              <a:spcBef>
                <a:spcPts val="0"/>
              </a:spcBef>
              <a:buNone/>
              <a:defRPr sz="1100" b="1"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1" name="Google Shape;81;p3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82" name="Google Shape;82;p3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3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3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24"/>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1" i="0" u="none" strike="noStrike" cap="none">
                <a:solidFill>
                  <a:schemeClr val="dk1"/>
                </a:solidFill>
                <a:latin typeface="Arial"/>
                <a:ea typeface="Arial"/>
                <a:cs typeface="Arial"/>
                <a:sym typeface="Arial"/>
              </a:defRPr>
            </a:lvl1pPr>
            <a:lvl2pPr marL="0" marR="0" lvl="1" indent="0" algn="l" rtl="0">
              <a:spcBef>
                <a:spcPts val="0"/>
              </a:spcBef>
              <a:buNone/>
              <a:defRPr sz="1100" b="1" i="0" u="none" strike="noStrike" cap="none">
                <a:solidFill>
                  <a:schemeClr val="dk1"/>
                </a:solidFill>
                <a:latin typeface="Arial"/>
                <a:ea typeface="Arial"/>
                <a:cs typeface="Arial"/>
                <a:sym typeface="Arial"/>
              </a:defRPr>
            </a:lvl2pPr>
            <a:lvl3pPr marL="0" marR="0" lvl="2" indent="0" algn="l" rtl="0">
              <a:spcBef>
                <a:spcPts val="0"/>
              </a:spcBef>
              <a:buNone/>
              <a:defRPr sz="1100" b="1" i="0" u="none" strike="noStrike" cap="none">
                <a:solidFill>
                  <a:schemeClr val="dk1"/>
                </a:solidFill>
                <a:latin typeface="Arial"/>
                <a:ea typeface="Arial"/>
                <a:cs typeface="Arial"/>
                <a:sym typeface="Arial"/>
              </a:defRPr>
            </a:lvl3pPr>
            <a:lvl4pPr marL="0" marR="0" lvl="3" indent="0" algn="l" rtl="0">
              <a:spcBef>
                <a:spcPts val="0"/>
              </a:spcBef>
              <a:buNone/>
              <a:defRPr sz="1100" b="1" i="0" u="none" strike="noStrike" cap="none">
                <a:solidFill>
                  <a:schemeClr val="dk1"/>
                </a:solidFill>
                <a:latin typeface="Arial"/>
                <a:ea typeface="Arial"/>
                <a:cs typeface="Arial"/>
                <a:sym typeface="Arial"/>
              </a:defRPr>
            </a:lvl4pPr>
            <a:lvl5pPr marL="0" marR="0" lvl="4" indent="0" algn="l" rtl="0">
              <a:spcBef>
                <a:spcPts val="0"/>
              </a:spcBef>
              <a:buNone/>
              <a:defRPr sz="1100" b="1" i="0" u="none" strike="noStrike" cap="none">
                <a:solidFill>
                  <a:schemeClr val="dk1"/>
                </a:solidFill>
                <a:latin typeface="Arial"/>
                <a:ea typeface="Arial"/>
                <a:cs typeface="Arial"/>
                <a:sym typeface="Arial"/>
              </a:defRPr>
            </a:lvl5pPr>
            <a:lvl6pPr marL="0" marR="0" lvl="5" indent="0" algn="l" rtl="0">
              <a:spcBef>
                <a:spcPts val="0"/>
              </a:spcBef>
              <a:buNone/>
              <a:defRPr sz="1100" b="1" i="0" u="none" strike="noStrike" cap="none">
                <a:solidFill>
                  <a:schemeClr val="dk1"/>
                </a:solidFill>
                <a:latin typeface="Arial"/>
                <a:ea typeface="Arial"/>
                <a:cs typeface="Arial"/>
                <a:sym typeface="Arial"/>
              </a:defRPr>
            </a:lvl6pPr>
            <a:lvl7pPr marL="0" marR="0" lvl="6" indent="0" algn="l" rtl="0">
              <a:spcBef>
                <a:spcPts val="0"/>
              </a:spcBef>
              <a:buNone/>
              <a:defRPr sz="1100" b="1" i="0" u="none" strike="noStrike" cap="none">
                <a:solidFill>
                  <a:schemeClr val="dk1"/>
                </a:solidFill>
                <a:latin typeface="Arial"/>
                <a:ea typeface="Arial"/>
                <a:cs typeface="Arial"/>
                <a:sym typeface="Arial"/>
              </a:defRPr>
            </a:lvl7pPr>
            <a:lvl8pPr marL="0" marR="0" lvl="7" indent="0" algn="l" rtl="0">
              <a:spcBef>
                <a:spcPts val="0"/>
              </a:spcBef>
              <a:buNone/>
              <a:defRPr sz="1100" b="1" i="0" u="none" strike="noStrike" cap="none">
                <a:solidFill>
                  <a:schemeClr val="dk1"/>
                </a:solidFill>
                <a:latin typeface="Arial"/>
                <a:ea typeface="Arial"/>
                <a:cs typeface="Arial"/>
                <a:sym typeface="Arial"/>
              </a:defRPr>
            </a:lvl8pPr>
            <a:lvl9pPr marL="0" marR="0" lvl="8" indent="0" algn="l" rtl="0">
              <a:spcBef>
                <a:spcPts val="0"/>
              </a:spcBef>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24" descr="Logo ProCure"/>
          <p:cNvPicPr preferRelativeResize="0"/>
          <p:nvPr/>
        </p:nvPicPr>
        <p:blipFill rotWithShape="1">
          <a:blip r:embed="rId1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en/topics/sub-issues/oda-eligibility-and-conditions/dac-list-of-oda-recipient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it-IT" dirty="0">
                <a:latin typeface="Aptos Serif" panose="02020604070405020304" pitchFamily="18" charset="0"/>
                <a:cs typeface="Aptos Serif" panose="02020604070405020304" pitchFamily="18" charset="0"/>
              </a:rPr>
              <a:t>Cosa non acquistare – Lista negativa</a:t>
            </a:r>
            <a:endParaRPr dirty="0">
              <a:latin typeface="Aptos Serif" panose="02020604070405020304" pitchFamily="18" charset="0"/>
              <a:cs typeface="Aptos Serif" panose="02020604070405020304" pitchFamily="18" charset="0"/>
            </a:endParaRPr>
          </a:p>
        </p:txBody>
      </p:sp>
      <p:pic>
        <p:nvPicPr>
          <p:cNvPr id="121" name="Google Shape;121;p1" descr="Ein Bild, das Text, Schrift, Screenshot, Grafiken enthält.&#10;&#10;Automatisch generierte Beschreibung"/>
          <p:cNvPicPr preferRelativeResize="0"/>
          <p:nvPr/>
        </p:nvPicPr>
        <p:blipFill rotWithShape="1">
          <a:blip r:embed="rId3">
            <a:alphaModFix/>
          </a:blip>
          <a:srcRect/>
          <a:stretch/>
        </p:blipFill>
        <p:spPr>
          <a:xfrm>
            <a:off x="6705600" y="4953703"/>
            <a:ext cx="5273749" cy="1904297"/>
          </a:xfrm>
          <a:prstGeom prst="rect">
            <a:avLst/>
          </a:prstGeom>
          <a:noFill/>
          <a:ln>
            <a:noFill/>
          </a:ln>
        </p:spPr>
      </p:pic>
      <p:pic>
        <p:nvPicPr>
          <p:cNvPr id="3" name="Grafik 2" descr="Ein Bild, das Text, Screenshot, Schrift enthält.&#10;&#10;KI-generierte Inhalte können fehlerhaft sein.">
            <a:extLst>
              <a:ext uri="{FF2B5EF4-FFF2-40B4-BE49-F238E27FC236}">
                <a16:creationId xmlns:a16="http://schemas.microsoft.com/office/drawing/2014/main" id="{599450F3-38D7-C8B1-079D-24645BE1C559}"/>
              </a:ext>
            </a:extLst>
          </p:cNvPr>
          <p:cNvPicPr>
            <a:picLocks noChangeAspect="1"/>
          </p:cNvPicPr>
          <p:nvPr/>
        </p:nvPicPr>
        <p:blipFill>
          <a:blip r:embed="rId4"/>
          <a:stretch>
            <a:fillRect/>
          </a:stretch>
        </p:blipFill>
        <p:spPr>
          <a:xfrm>
            <a:off x="345928" y="5074823"/>
            <a:ext cx="3594100" cy="1435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per l'igiene con microplastica</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93" name="Google Shape;193;p12"/>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Detergenti, detergenti e cosmetici contenenti microplastiche.</a:t>
            </a:r>
            <a:endParaRPr sz="2000" b="0" i="0" u="none" strike="noStrike" cap="none" dirty="0">
              <a:solidFill>
                <a:srgbClr val="3F3F3F"/>
              </a:solidFill>
              <a:latin typeface="Aptos" panose="020B0004020202020204" pitchFamily="34" charset="0"/>
              <a:sym typeface="Arial"/>
            </a:endParaRPr>
          </a:p>
        </p:txBody>
      </p:sp>
      <p:pic>
        <p:nvPicPr>
          <p:cNvPr id="194" name="Google Shape;194;p12"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Tessili e cuoio che violano i diritti umani</a:t>
            </a:r>
            <a:endParaRPr dirty="0">
              <a:latin typeface="Aptos Serif" panose="02020604070405020304" pitchFamily="18" charset="0"/>
              <a:cs typeface="Aptos Serif" panose="02020604070405020304" pitchFamily="18" charset="0"/>
            </a:endParaRPr>
          </a:p>
        </p:txBody>
      </p:sp>
      <p:sp>
        <p:nvSpPr>
          <p:cNvPr id="201" name="Google Shape;201;p1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Tappeti, cuoio, abbigliamento (abbigliamento da lavoro) provenienti da paesi del Sud del mondo (cfr. elenco DAC), che non sono stati prodotti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02" name="Google Shape;202;p13"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in gomma naturale che violano i diritti umani</a:t>
            </a:r>
            <a:endParaRPr dirty="0">
              <a:latin typeface="Aptos Serif" panose="02020604070405020304" pitchFamily="18" charset="0"/>
              <a:cs typeface="Aptos Serif" panose="02020604070405020304" pitchFamily="18" charset="0"/>
            </a:endParaRPr>
          </a:p>
        </p:txBody>
      </p:sp>
      <p:sp>
        <p:nvSpPr>
          <p:cNvPr id="209" name="Google Shape;209;p14"/>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Prodotti in gomma naturale (guanti da lavoro, tappetini antipolvere) provenienti da paesi del Sud del mondo (cfr. elenco DAC) che non sono stati prodotti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10" name="Google Shape;210;p14"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Elettrodomestici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inefficienti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17" name="Google Shape;217;p15"/>
          <p:cNvSpPr txBox="1">
            <a:spLocks noGrp="1"/>
          </p:cNvSpPr>
          <p:nvPr>
            <p:ph type="body" idx="1"/>
          </p:nvPr>
        </p:nvSpPr>
        <p:spPr>
          <a:xfrm>
            <a:off x="594360" y="3279579"/>
            <a:ext cx="5148824"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Apparecchi elettrici soggetti all'etichettatura energetica (A–G) che non rientrano in una delle classi di efficienza più elevate all'interno del loro gruppo di prodotti.</a:t>
            </a:r>
            <a:endParaRPr sz="2000" b="0" i="0" u="none" strike="noStrike" cap="none" dirty="0">
              <a:solidFill>
                <a:srgbClr val="3F3F3F"/>
              </a:solidFill>
              <a:latin typeface="Aptos" panose="020B0004020202020204" pitchFamily="34" charset="0"/>
              <a:sym typeface="Arial"/>
            </a:endParaRPr>
          </a:p>
        </p:txBody>
      </p:sp>
      <p:pic>
        <p:nvPicPr>
          <p:cNvPr id="218" name="Google Shape;218;p15"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Giocattoli e articoli sportivi che violano i diritti umani</a:t>
            </a:r>
            <a:endParaRPr dirty="0">
              <a:latin typeface="Aptos Serif" panose="02020604070405020304" pitchFamily="18" charset="0"/>
              <a:cs typeface="Aptos Serif" panose="02020604070405020304" pitchFamily="18" charset="0"/>
            </a:endParaRPr>
          </a:p>
        </p:txBody>
      </p:sp>
      <p:sp>
        <p:nvSpPr>
          <p:cNvPr id="225" name="Google Shape;225;p1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Giocattoli e articoli sportivi provenienti da paesi del Sud del mondo che (cfr. elenco DAC) non sono stati prodotti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26" name="Google Shape;226;p18"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Pietre naturali che violano i diritti umani</a:t>
            </a:r>
            <a:endParaRPr dirty="0">
              <a:latin typeface="Aptos Serif" panose="02020604070405020304" pitchFamily="18" charset="0"/>
              <a:cs typeface="Aptos Serif" panose="02020604070405020304" pitchFamily="18" charset="0"/>
            </a:endParaRPr>
          </a:p>
        </p:txBody>
      </p:sp>
      <p:sp>
        <p:nvSpPr>
          <p:cNvPr id="233" name="Google Shape;233;p19"/>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Pietre naturali e pietre per lastricati provenienti da paesi del Sud del mondo (cfr. elenco DAC) che non sono state prodotte in conformità con le norme fondamentali dell'ILO in materia di lavoro.</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234" name="Google Shape;234;p19"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PVC</a:t>
            </a:r>
            <a:endParaRPr dirty="0">
              <a:latin typeface="Aptos Serif" panose="02020604070405020304" pitchFamily="18" charset="0"/>
              <a:cs typeface="Aptos Serif" panose="02020604070405020304" pitchFamily="18" charset="0"/>
            </a:endParaRPr>
          </a:p>
        </p:txBody>
      </p:sp>
      <p:sp>
        <p:nvSpPr>
          <p:cNvPr id="241" name="Google Shape;241;p2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I prodotti in PVC (noto anche come cloruro di polivinile o semplicemente vinile) dovrebbero essere evitati quando possibile. Quando il PVC viene incenerito, sia in impianti di smaltimento dei rifiuti che mediante combustione incontrollata, può rilasciare diossine altamente tossiche. Le diossine sono tra gli inquinanti ambientali più pericolosi e comportano gravi rischi per la salute umana.</a:t>
            </a:r>
            <a:endParaRPr sz="2000" b="0" i="0" u="none" strike="noStrike" cap="none" dirty="0">
              <a:solidFill>
                <a:srgbClr val="3F3F3F"/>
              </a:solidFill>
              <a:latin typeface="Aptos" panose="020B0004020202020204" pitchFamily="34" charset="0"/>
              <a:sym typeface="Arial"/>
            </a:endParaRPr>
          </a:p>
        </p:txBody>
      </p:sp>
      <p:pic>
        <p:nvPicPr>
          <p:cNvPr id="242" name="Google Shape;242;p20"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Pesticidi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49" name="Google Shape;249;p2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Pesticidi (diserbanti, fungicidi, insetticidi) per il verde pubblico e le aree ricreative.</a:t>
            </a:r>
            <a:endParaRPr sz="2000" b="0" i="0" u="none" strike="noStrike" cap="none" dirty="0">
              <a:solidFill>
                <a:srgbClr val="3F3F3F"/>
              </a:solidFill>
              <a:latin typeface="Aptos" panose="020B0004020202020204" pitchFamily="34" charset="0"/>
              <a:sym typeface="Arial"/>
            </a:endParaRPr>
          </a:p>
        </p:txBody>
      </p:sp>
      <p:pic>
        <p:nvPicPr>
          <p:cNvPr id="250" name="Google Shape;250;p21"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Eccezioni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257" name="Google Shape;257;p22"/>
          <p:cNvSpPr txBox="1">
            <a:spLocks noGrp="1"/>
          </p:cNvSpPr>
          <p:nvPr>
            <p:ph type="body" idx="1"/>
          </p:nvPr>
        </p:nvSpPr>
        <p:spPr>
          <a:xfrm>
            <a:off x="594350" y="2676525"/>
            <a:ext cx="6641100" cy="3597600"/>
          </a:xfrm>
          <a:prstGeom prst="rect">
            <a:avLst/>
          </a:prstGeom>
          <a:noFill/>
          <a:ln>
            <a:noFill/>
          </a:ln>
        </p:spPr>
        <p:txBody>
          <a:bodyPr spcFirstLastPara="1" wrap="square" lIns="0" tIns="45700" rIns="91425" bIns="45700" anchor="t" anchorCtr="0">
            <a:normAutofit/>
          </a:bodyPr>
          <a:lstStyle/>
          <a:p>
            <a:pPr marL="0" lvl="0" indent="0">
              <a:spcBef>
                <a:spcPts val="0"/>
              </a:spcBef>
            </a:pPr>
            <a:r>
              <a:rPr lang="it-IT" dirty="0">
                <a:latin typeface="Aptos" panose="020B0004020202020204" pitchFamily="34" charset="0"/>
              </a:rPr>
              <a:t>Eccezioni a questo elenco negativo possono essere fatte in singoli casi che dovrebbero essere giustificati.</a:t>
            </a:r>
            <a:endParaRPr sz="2000" b="0" i="0" u="none" strike="noStrike" cap="none" dirty="0">
              <a:solidFill>
                <a:srgbClr val="3F3F3F"/>
              </a:solidFill>
              <a:highlight>
                <a:srgbClr val="FFFF00"/>
              </a:highlight>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ctrTitle"/>
          </p:nvPr>
        </p:nvSpPr>
        <p:spPr>
          <a:xfrm>
            <a:off x="594360" y="411479"/>
            <a:ext cx="5486400" cy="960121"/>
          </a:xfrm>
          <a:prstGeom prst="rect">
            <a:avLst/>
          </a:prstGeom>
          <a:noFill/>
          <a:ln>
            <a:noFill/>
          </a:ln>
        </p:spPr>
        <p:txBody>
          <a:bodyPr spcFirstLastPara="1" wrap="square" lIns="0" tIns="0" rIns="0" bIns="0" anchor="b" anchorCtr="0">
            <a:noAutofit/>
          </a:bodyPr>
          <a:lstStyle/>
          <a:p>
            <a:pPr lvl="0"/>
            <a:r>
              <a:rPr lang="de-DE" sz="4400" dirty="0" err="1">
                <a:latin typeface="Aptos Serif" panose="02020604070405020304" pitchFamily="18" charset="0"/>
                <a:cs typeface="Aptos Serif" panose="02020604070405020304" pitchFamily="18" charset="0"/>
              </a:rPr>
              <a:t>Contatto</a:t>
            </a:r>
            <a:endParaRPr sz="4400" dirty="0">
              <a:latin typeface="Aptos Serif" panose="02020604070405020304" pitchFamily="18" charset="0"/>
              <a:cs typeface="Aptos Serif" panose="02020604070405020304" pitchFamily="18" charset="0"/>
            </a:endParaRPr>
          </a:p>
        </p:txBody>
      </p:sp>
      <p:pic>
        <p:nvPicPr>
          <p:cNvPr id="264" name="Google Shape;264;p23" descr="Ein Bild, das Text, Schrift, Screenshot, Grafiken enthält.&#10;&#10;Automatisch generierte Beschreibung"/>
          <p:cNvPicPr preferRelativeResize="0"/>
          <p:nvPr/>
        </p:nvPicPr>
        <p:blipFill rotWithShape="1">
          <a:blip r:embed="rId3">
            <a:alphaModFix/>
          </a:blip>
          <a:srcRect/>
          <a:stretch/>
        </p:blipFill>
        <p:spPr>
          <a:xfrm>
            <a:off x="6650580" y="4953703"/>
            <a:ext cx="5273749" cy="1904297"/>
          </a:xfrm>
          <a:prstGeom prst="rect">
            <a:avLst/>
          </a:prstGeom>
          <a:noFill/>
          <a:ln>
            <a:noFill/>
          </a:ln>
        </p:spPr>
      </p:pic>
      <p:sp>
        <p:nvSpPr>
          <p:cNvPr id="267" name="Google Shape;267;p23"/>
          <p:cNvSpPr txBox="1"/>
          <p:nvPr/>
        </p:nvSpPr>
        <p:spPr>
          <a:xfrm>
            <a:off x="594349" y="2329850"/>
            <a:ext cx="4866900" cy="1200600"/>
          </a:xfrm>
          <a:prstGeom prst="rect">
            <a:avLst/>
          </a:prstGeom>
          <a:noFill/>
          <a:ln>
            <a:noFill/>
          </a:ln>
        </p:spPr>
        <p:txBody>
          <a:bodyPr spcFirstLastPara="1" wrap="square" lIns="91425" tIns="45700" rIns="91425" bIns="45700" anchor="t" anchorCtr="0">
            <a:spAutoFit/>
          </a:bodyPr>
          <a:lstStyle/>
          <a:p>
            <a:pPr lvl="0"/>
            <a:r>
              <a:rPr lang="it-IT" sz="1800" dirty="0">
                <a:solidFill>
                  <a:schemeClr val="dk1"/>
                </a:solidFill>
                <a:highlight>
                  <a:srgbClr val="FFFF00"/>
                </a:highlight>
                <a:latin typeface="Aptos" panose="020B0004020202020204" pitchFamily="34" charset="0"/>
              </a:rPr>
              <a:t>Se intendi utilizzare questo elenco negativo - o una versione adattata di esso - nel tuo comune, ti preghiamo di includere il tuo contatto locale per gli acquisti sostenibili.</a:t>
            </a:r>
            <a:endParaRPr sz="1800" dirty="0">
              <a:solidFill>
                <a:schemeClr val="dk1"/>
              </a:solidFill>
              <a:highlight>
                <a:srgbClr val="FFFF00"/>
              </a:highlight>
              <a:latin typeface="Aptos" panose="020B0004020202020204" pitchFamily="34" charset="0"/>
              <a:sym typeface="Arial"/>
            </a:endParaRPr>
          </a:p>
        </p:txBody>
      </p:sp>
      <p:pic>
        <p:nvPicPr>
          <p:cNvPr id="3" name="Grafik 2" descr="Ein Bild, das Text, Screenshot, Schrift enthält.&#10;&#10;KI-generierte Inhalte können fehlerhaft sein.">
            <a:extLst>
              <a:ext uri="{FF2B5EF4-FFF2-40B4-BE49-F238E27FC236}">
                <a16:creationId xmlns:a16="http://schemas.microsoft.com/office/drawing/2014/main" id="{F4A9F29A-97E6-86A8-0958-F2A476723611}"/>
              </a:ext>
            </a:extLst>
          </p:cNvPr>
          <p:cNvPicPr>
            <a:picLocks noChangeAspect="1"/>
          </p:cNvPicPr>
          <p:nvPr/>
        </p:nvPicPr>
        <p:blipFill>
          <a:blip r:embed="rId4"/>
          <a:stretch>
            <a:fillRect/>
          </a:stretch>
        </p:blipFill>
        <p:spPr>
          <a:xfrm>
            <a:off x="594349" y="5011421"/>
            <a:ext cx="3594100" cy="1435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4400"/>
              <a:buFont typeface="Play"/>
              <a:buNone/>
            </a:pPr>
            <a:r>
              <a:rPr lang="de-DE" sz="4400" b="1" i="0" u="none" strike="noStrike" cap="none" dirty="0">
                <a:solidFill>
                  <a:srgbClr val="3F3F3F"/>
                </a:solidFill>
                <a:latin typeface="Aptos Serif" panose="02020604070405020304" pitchFamily="18" charset="0"/>
                <a:cs typeface="Aptos Serif" panose="02020604070405020304" pitchFamily="18" charset="0"/>
                <a:sym typeface="Play"/>
              </a:rPr>
              <a:t>Note</a:t>
            </a:r>
            <a:endParaRPr dirty="0">
              <a:latin typeface="Aptos Serif" panose="02020604070405020304" pitchFamily="18" charset="0"/>
              <a:cs typeface="Aptos Serif" panose="02020604070405020304" pitchFamily="18" charset="0"/>
            </a:endParaRPr>
          </a:p>
        </p:txBody>
      </p:sp>
      <p:sp>
        <p:nvSpPr>
          <p:cNvPr id="130" name="Google Shape;130;p2"/>
          <p:cNvSpPr txBox="1">
            <a:spLocks noGrp="1"/>
          </p:cNvSpPr>
          <p:nvPr>
            <p:ph type="body" idx="1"/>
          </p:nvPr>
        </p:nvSpPr>
        <p:spPr>
          <a:xfrm>
            <a:off x="593725" y="2281238"/>
            <a:ext cx="6788150" cy="3709987"/>
          </a:xfrm>
          <a:prstGeom prst="rect">
            <a:avLst/>
          </a:prstGeom>
          <a:noFill/>
          <a:ln>
            <a:noFill/>
          </a:ln>
        </p:spPr>
        <p:txBody>
          <a:bodyPr spcFirstLastPara="1" wrap="square" lIns="0" tIns="457200" rIns="0" bIns="0" anchor="t" anchorCtr="0">
            <a:normAutofit/>
          </a:bodyPr>
          <a:lstStyle/>
          <a:p>
            <a:pPr marL="0" lvl="0" indent="0">
              <a:lnSpc>
                <a:spcPct val="115000"/>
              </a:lnSpc>
              <a:spcBef>
                <a:spcPts val="0"/>
              </a:spcBef>
            </a:pPr>
            <a:r>
              <a:rPr lang="it-IT" dirty="0">
                <a:latin typeface="Aptos" panose="020B0004020202020204" pitchFamily="34" charset="0"/>
              </a:rPr>
              <a:t>Le diapositive che seguono contengono prodotti e materiali che NON dovrebbero essere acquistati, in quanto NON soddisfano gli standard ambientali e sociali per prodotti e servizi sostenibili.</a:t>
            </a:r>
            <a:endParaRPr sz="2400" b="1" i="0" u="none" strike="noStrike" cap="none" dirty="0">
              <a:solidFill>
                <a:schemeClr val="accent4"/>
              </a:solidFill>
              <a:latin typeface="Aptos" panose="020B00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Legno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tropicale</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37" name="Google Shape;137;p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Legno tropicale, da non acquistare dove specie legnose autoctone o altri materiali sono adatti allo scopo in questione.</a:t>
            </a:r>
            <a:endParaRPr sz="2000" b="0" i="0" u="none" strike="noStrike" cap="none" dirty="0">
              <a:solidFill>
                <a:srgbClr val="3F3F3F"/>
              </a:solidFill>
              <a:latin typeface="Aptos" panose="020B0004020202020204" pitchFamily="34" charset="0"/>
              <a:sym typeface="Arial"/>
            </a:endParaRPr>
          </a:p>
        </p:txBody>
      </p:sp>
      <p:pic>
        <p:nvPicPr>
          <p:cNvPr id="138" name="Google Shape;138;p3"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Legname proveniente da fonti NON sostenibili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45" name="Google Shape;145;p4"/>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Legname e prodotti del legno di cui non si può dimostrare la provenienza da una gestione forestale legale e sostenibile. La prova può essere fornita dalla certificazione con l'etichetta PEFC o FSC, un'etichetta equivalente o verifiche individuali.</a:t>
            </a:r>
            <a:endParaRPr sz="2000" b="0" i="0" u="none" strike="noStrike" cap="none" dirty="0">
              <a:solidFill>
                <a:srgbClr val="3F3F3F"/>
              </a:solidFill>
              <a:latin typeface="Aptos" panose="020B0004020202020204" pitchFamily="34" charset="0"/>
              <a:sym typeface="Arial"/>
            </a:endParaRPr>
          </a:p>
        </p:txBody>
      </p:sp>
      <p:pic>
        <p:nvPicPr>
          <p:cNvPr id="146" name="Google Shape;146;p4"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575298" y="278125"/>
            <a:ext cx="6158100" cy="2354100"/>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agricoli importati che violano i diritti umani</a:t>
            </a:r>
            <a:endParaRPr dirty="0">
              <a:latin typeface="Aptos Serif" panose="02020604070405020304" pitchFamily="18" charset="0"/>
              <a:cs typeface="Aptos Serif" panose="02020604070405020304" pitchFamily="18" charset="0"/>
            </a:endParaRPr>
          </a:p>
        </p:txBody>
      </p:sp>
      <p:sp>
        <p:nvSpPr>
          <p:cNvPr id="153" name="Google Shape;153;p7"/>
          <p:cNvSpPr txBox="1">
            <a:spLocks noGrp="1"/>
          </p:cNvSpPr>
          <p:nvPr>
            <p:ph type="body" idx="1"/>
          </p:nvPr>
        </p:nvSpPr>
        <p:spPr>
          <a:xfrm>
            <a:off x="594348" y="3279575"/>
            <a:ext cx="5925600" cy="2994300"/>
          </a:xfrm>
          <a:prstGeom prst="rect">
            <a:avLst/>
          </a:prstGeom>
          <a:noFill/>
          <a:ln>
            <a:noFill/>
          </a:ln>
        </p:spPr>
        <p:txBody>
          <a:bodyPr spcFirstLastPara="1" wrap="square" lIns="0" tIns="228600" rIns="0" bIns="0" anchor="t" anchorCtr="0">
            <a:normAutofit lnSpcReduction="10000"/>
          </a:bodyPr>
          <a:lstStyle/>
          <a:p>
            <a:pPr marL="0" lvl="0" indent="0">
              <a:spcBef>
                <a:spcPts val="0"/>
              </a:spcBef>
            </a:pPr>
            <a:r>
              <a:rPr lang="it-IT" dirty="0">
                <a:latin typeface="Aptos" panose="020B0004020202020204" pitchFamily="34" charset="0"/>
              </a:rPr>
              <a:t>Prodotti agricoli importati da paesi del Sud del mondo (vedi elenco DAC), come caffè, tè, cacao, riso, zucchero, succo d'arancia, rose, che non sono prodotti in conformità con le norme fondamentali del lavoro dell'ILO e non sono certificati con il marchio </a:t>
            </a:r>
            <a:r>
              <a:rPr lang="it-IT" dirty="0" err="1">
                <a:latin typeface="Aptos" panose="020B0004020202020204" pitchFamily="34" charset="0"/>
              </a:rPr>
              <a:t>Fairtrade</a:t>
            </a:r>
            <a:r>
              <a:rPr lang="it-IT" dirty="0">
                <a:latin typeface="Aptos" panose="020B0004020202020204" pitchFamily="34" charset="0"/>
              </a:rPr>
              <a:t> o un marchio equivalente.</a:t>
            </a:r>
          </a:p>
          <a:p>
            <a:pPr marL="0" lvl="0" indent="0">
              <a:spcBef>
                <a:spcPts val="0"/>
              </a:spcBef>
            </a:pPr>
            <a:r>
              <a:rPr lang="it-IT" dirty="0">
                <a:latin typeface="Aptos" panose="020B0004020202020204" pitchFamily="34" charset="0"/>
              </a:rPr>
              <a:t>
Elenco DAC vedi: </a:t>
            </a:r>
            <a:r>
              <a:rPr lang="it-IT" dirty="0">
                <a:latin typeface="Aptos" panose="020B0004020202020204" pitchFamily="34" charset="0"/>
                <a:hlinkClick r:id="rId3"/>
              </a:rPr>
              <a:t>https://www.oecd.org/en/topics/sub-issues/oda-eligibility-and-conditions/dac-list-of-oda-recipients.html</a:t>
            </a:r>
            <a:r>
              <a:rPr lang="it-IT" dirty="0">
                <a:latin typeface="Aptos" panose="020B0004020202020204" pitchFamily="34" charset="0"/>
              </a:rPr>
              <a:t> </a:t>
            </a:r>
            <a:endParaRPr dirty="0">
              <a:latin typeface="Aptos" panose="020B0004020202020204" pitchFamily="34" charset="0"/>
            </a:endParaRPr>
          </a:p>
        </p:txBody>
      </p:sp>
      <p:pic>
        <p:nvPicPr>
          <p:cNvPr id="154" name="Google Shape;154;p7" descr="Hängende Glühbirnen"/>
          <p:cNvPicPr preferRelativeResize="0">
            <a:picLocks noGrp="1"/>
          </p:cNvPicPr>
          <p:nvPr>
            <p:ph type="pic" idx="2"/>
          </p:nvPr>
        </p:nvPicPr>
        <p:blipFill rotWithShape="1">
          <a:blip r:embed="rId4">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Alimenti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geneticamente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modificati</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61" name="Google Shape;161;p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de-DE" dirty="0" err="1">
                <a:latin typeface="Aptos" panose="020B0004020202020204" pitchFamily="34" charset="0"/>
              </a:rPr>
              <a:t>Alimenti</a:t>
            </a:r>
            <a:r>
              <a:rPr lang="de-DE" dirty="0">
                <a:latin typeface="Aptos" panose="020B0004020202020204" pitchFamily="34" charset="0"/>
              </a:rPr>
              <a:t> </a:t>
            </a:r>
            <a:r>
              <a:rPr lang="de-DE" dirty="0" err="1">
                <a:latin typeface="Aptos" panose="020B0004020202020204" pitchFamily="34" charset="0"/>
              </a:rPr>
              <a:t>geneticamente</a:t>
            </a:r>
            <a:r>
              <a:rPr lang="de-DE" dirty="0">
                <a:latin typeface="Aptos" panose="020B0004020202020204" pitchFamily="34" charset="0"/>
              </a:rPr>
              <a:t> </a:t>
            </a:r>
            <a:r>
              <a:rPr lang="de-DE" dirty="0" err="1">
                <a:latin typeface="Aptos" panose="020B0004020202020204" pitchFamily="34" charset="0"/>
              </a:rPr>
              <a:t>modificati</a:t>
            </a:r>
            <a:r>
              <a:rPr lang="de-DE" dirty="0">
                <a:latin typeface="Aptos" panose="020B0004020202020204" pitchFamily="34" charset="0"/>
              </a:rPr>
              <a:t>.</a:t>
            </a:r>
            <a:endParaRPr sz="2000" b="0" i="0" u="none" strike="noStrike" cap="none" dirty="0">
              <a:solidFill>
                <a:srgbClr val="3F3F3F"/>
              </a:solidFill>
              <a:latin typeface="Aptos" panose="020B0004020202020204" pitchFamily="34" charset="0"/>
              <a:sym typeface="Arial"/>
            </a:endParaRPr>
          </a:p>
        </p:txBody>
      </p:sp>
      <p:pic>
        <p:nvPicPr>
          <p:cNvPr id="162" name="Google Shape;162;p8"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75298" y="278125"/>
            <a:ext cx="5939100" cy="2354100"/>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Bevande in confezioni usa e getta</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69" name="Google Shape;169;p9"/>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Acque minerali, bibite e bevande alcoliche in imballaggi usa e getta ad eccezione dello spumante e del vino in bottiglie di vetro. Ciò non si applica agli eventi in cui la fornitura di bevande in imballaggi riutilizzabili rappresenta un rischio per la sicurezza.</a:t>
            </a:r>
            <a:endParaRPr sz="2000" b="0" i="0" u="none" strike="noStrike" cap="none" dirty="0">
              <a:solidFill>
                <a:srgbClr val="3F3F3F"/>
              </a:solidFill>
              <a:latin typeface="Aptos" panose="020B0004020202020204" pitchFamily="34" charset="0"/>
              <a:sym typeface="Arial"/>
            </a:endParaRPr>
          </a:p>
        </p:txBody>
      </p:sp>
      <p:pic>
        <p:nvPicPr>
          <p:cNvPr id="170" name="Google Shape;170;p9"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Imballaggi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monouso</a:t>
            </a:r>
            <a:endParaRPr sz="4400" b="1" i="0" u="none" strike="noStrike" cap="none" dirty="0">
              <a:solidFill>
                <a:srgbClr val="3F3F3F"/>
              </a:solidFill>
              <a:latin typeface="Aptos Serif" panose="02020604070405020304" pitchFamily="18" charset="0"/>
              <a:cs typeface="Aptos Serif" panose="02020604070405020304" pitchFamily="18" charset="0"/>
              <a:sym typeface="Play"/>
            </a:endParaRPr>
          </a:p>
        </p:txBody>
      </p:sp>
      <p:sp>
        <p:nvSpPr>
          <p:cNvPr id="177" name="Google Shape;177;p1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Stoviglie e posate monouso in mense, caffetterie ed eventi. Possono essere fatte eccezioni per evitare rischi per la sicurezza.</a:t>
            </a:r>
            <a:endParaRPr sz="2000" b="0" i="0" u="none" strike="noStrike" cap="none" dirty="0">
              <a:solidFill>
                <a:srgbClr val="3F3F3F"/>
              </a:solidFill>
              <a:latin typeface="Aptos" panose="020B0004020202020204" pitchFamily="34" charset="0"/>
              <a:sym typeface="Arial"/>
            </a:endParaRPr>
          </a:p>
        </p:txBody>
      </p:sp>
      <p:pic>
        <p:nvPicPr>
          <p:cNvPr id="178" name="Google Shape;178;p10"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p>
            <a:pPr lvl="0"/>
            <a:r>
              <a:rPr lang="it-IT" dirty="0">
                <a:latin typeface="Aptos Serif" panose="02020604070405020304" pitchFamily="18" charset="0"/>
                <a:cs typeface="Aptos Serif" panose="02020604070405020304" pitchFamily="18" charset="0"/>
              </a:rPr>
              <a:t>Prodotti per la pulizia nocivi</a:t>
            </a:r>
            <a:endParaRPr dirty="0">
              <a:latin typeface="Aptos Serif" panose="02020604070405020304" pitchFamily="18" charset="0"/>
              <a:cs typeface="Aptos Serif" panose="02020604070405020304" pitchFamily="18" charset="0"/>
            </a:endParaRPr>
          </a:p>
        </p:txBody>
      </p:sp>
      <p:sp>
        <p:nvSpPr>
          <p:cNvPr id="185" name="Google Shape;185;p11"/>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0" lvl="0" indent="0">
              <a:spcBef>
                <a:spcPts val="0"/>
              </a:spcBef>
            </a:pPr>
            <a:r>
              <a:rPr lang="it-IT" dirty="0">
                <a:latin typeface="Aptos" panose="020B0004020202020204" pitchFamily="34" charset="0"/>
              </a:rPr>
              <a:t>Detergenti che rilasciano cloro (ipoclorito e </a:t>
            </a:r>
            <a:r>
              <a:rPr lang="it-IT" dirty="0" err="1">
                <a:latin typeface="Aptos" panose="020B0004020202020204" pitchFamily="34" charset="0"/>
              </a:rPr>
              <a:t>dicloroisocianurato</a:t>
            </a:r>
            <a:r>
              <a:rPr lang="it-IT" dirty="0">
                <a:latin typeface="Aptos" panose="020B0004020202020204" pitchFamily="34" charset="0"/>
              </a:rPr>
              <a:t>), nonché additivi per cisterne e deodoranti per ambienti.</a:t>
            </a:r>
            <a:endParaRPr sz="2000" b="0" i="0" u="none" strike="noStrike" cap="none" dirty="0">
              <a:solidFill>
                <a:srgbClr val="3F3F3F"/>
              </a:solidFill>
              <a:latin typeface="Aptos" panose="020B0004020202020204" pitchFamily="34" charset="0"/>
              <a:sym typeface="Arial"/>
            </a:endParaRPr>
          </a:p>
        </p:txBody>
      </p:sp>
      <p:pic>
        <p:nvPicPr>
          <p:cNvPr id="186" name="Google Shape;186;p11" descr="Hängende Glühbirnen"/>
          <p:cNvPicPr preferRelativeResize="0">
            <a:picLocks noGrp="1"/>
          </p:cNvPicPr>
          <p:nvPr>
            <p:ph type="pic" idx="2"/>
          </p:nvPr>
        </p:nvPicPr>
        <p:blipFill rotWithShape="1">
          <a:blip r:embed="rId3">
            <a:alphaModFix/>
          </a:blip>
          <a:srcRect l="5412" r="5411"/>
          <a:stretch/>
        </p:blipFill>
        <p:spPr>
          <a:xfrm flipH="1">
            <a:off x="6733505" y="0"/>
            <a:ext cx="5458495" cy="6858000"/>
          </a:xfrm>
          <a:prstGeom prst="flowChartDelay">
            <a:avLst/>
          </a:prstGeom>
          <a:solidFill>
            <a:srgbClr val="87C3CD"/>
          </a:solid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1a2252-afe8-425f-8a31-b42afa2f1aa3">
      <Terms xmlns="http://schemas.microsoft.com/office/infopath/2007/PartnerControls"/>
    </lcf76f155ced4ddcb4097134ff3c332f>
    <TaxCatchAll xmlns="47c10efa-acfd-4dcf-93b1-4e39e3d402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55B8ECBF0E41D4F84283CBD4EE3A7A4" ma:contentTypeVersion="13" ma:contentTypeDescription="Creare un nuovo documento." ma:contentTypeScope="" ma:versionID="3170ec264d59a2518cfdc3c953a3fabf">
  <xsd:schema xmlns:xsd="http://www.w3.org/2001/XMLSchema" xmlns:xs="http://www.w3.org/2001/XMLSchema" xmlns:p="http://schemas.microsoft.com/office/2006/metadata/properties" xmlns:ns2="ad1a2252-afe8-425f-8a31-b42afa2f1aa3" xmlns:ns3="47c10efa-acfd-4dcf-93b1-4e39e3d402ca" targetNamespace="http://schemas.microsoft.com/office/2006/metadata/properties" ma:root="true" ma:fieldsID="87649e4dec222cb31ff2297072018f50" ns2:_="" ns3:_="">
    <xsd:import namespace="ad1a2252-afe8-425f-8a31-b42afa2f1aa3"/>
    <xsd:import namespace="47c10efa-acfd-4dcf-93b1-4e39e3d402c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a2252-afe8-425f-8a31-b42afa2f1a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e1459920-209e-478c-a0d1-643b9e6ee80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c10efa-acfd-4dcf-93b1-4e39e3d402c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635998f-6510-4e3d-91c8-d84ad3acaeb7}" ma:internalName="TaxCatchAll" ma:showField="CatchAllData" ma:web="47c10efa-acfd-4dcf-93b1-4e39e3d4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A8C1C-2DF2-42A5-A1F9-B2F5669E38D5}">
  <ds:schemaRefs>
    <ds:schemaRef ds:uri="http://schemas.microsoft.com/sharepoint/v3/contenttype/forms"/>
  </ds:schemaRefs>
</ds:datastoreItem>
</file>

<file path=customXml/itemProps2.xml><?xml version="1.0" encoding="utf-8"?>
<ds:datastoreItem xmlns:ds="http://schemas.openxmlformats.org/officeDocument/2006/customXml" ds:itemID="{5B05EB6D-92F8-4AEA-88F1-6D2CA84BD04F}">
  <ds:schemaRefs>
    <ds:schemaRef ds:uri="http://schemas.microsoft.com/office/2006/metadata/properties"/>
    <ds:schemaRef ds:uri="http://schemas.microsoft.com/office/infopath/2007/PartnerControls"/>
    <ds:schemaRef ds:uri="ad1a2252-afe8-425f-8a31-b42afa2f1aa3"/>
    <ds:schemaRef ds:uri="47c10efa-acfd-4dcf-93b1-4e39e3d402ca"/>
  </ds:schemaRefs>
</ds:datastoreItem>
</file>

<file path=customXml/itemProps3.xml><?xml version="1.0" encoding="utf-8"?>
<ds:datastoreItem xmlns:ds="http://schemas.openxmlformats.org/officeDocument/2006/customXml" ds:itemID="{0E6B812B-7084-44BC-87C0-6020D16B3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a2252-afe8-425f-8a31-b42afa2f1aa3"/>
    <ds:schemaRef ds:uri="47c10efa-acfd-4dcf-93b1-4e39e3d40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772</Words>
  <Application>Microsoft Macintosh PowerPoint</Application>
  <PresentationFormat>Breitbild</PresentationFormat>
  <Paragraphs>61</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Calibri</vt:lpstr>
      <vt:lpstr>Aptos Serif</vt:lpstr>
      <vt:lpstr>Play</vt:lpstr>
      <vt:lpstr>Aptos</vt:lpstr>
      <vt:lpstr>Arial</vt:lpstr>
      <vt:lpstr>Benutzerdefiniert</vt:lpstr>
      <vt:lpstr>Cosa non acquistare – Lista negativa</vt:lpstr>
      <vt:lpstr>Note</vt:lpstr>
      <vt:lpstr>Legno tropicale</vt:lpstr>
      <vt:lpstr>Legname proveniente da fonti NON sostenibili</vt:lpstr>
      <vt:lpstr>Prodotti agricoli importati che violano i diritti umani</vt:lpstr>
      <vt:lpstr>Alimenti geneticamente modificati</vt:lpstr>
      <vt:lpstr>Bevande in confezioni usa e getta</vt:lpstr>
      <vt:lpstr>Imballaggi monouso</vt:lpstr>
      <vt:lpstr>Prodotti per la pulizia nocivi</vt:lpstr>
      <vt:lpstr>Prodotti per l'igiene con microplastica</vt:lpstr>
      <vt:lpstr>Tessili e cuoio che violano i diritti umani</vt:lpstr>
      <vt:lpstr>Prodotti in gomma naturale che violano i diritti umani</vt:lpstr>
      <vt:lpstr>Elettrodomestici inefficienti</vt:lpstr>
      <vt:lpstr>Giocattoli e articoli sportivi che violano i diritti umani</vt:lpstr>
      <vt:lpstr>Pietre naturali che violano i diritti umani</vt:lpstr>
      <vt:lpstr>PVC</vt:lpstr>
      <vt:lpstr>Pesticidi</vt:lpstr>
      <vt:lpstr>Eccezioni</vt:lpstr>
      <vt:lpstr>Contatto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3</cp:revision>
  <dcterms:created xsi:type="dcterms:W3CDTF">2024-09-16T10:50:40Z</dcterms:created>
  <dcterms:modified xsi:type="dcterms:W3CDTF">2025-08-21T10:11:41Z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ies>
</file>