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embeddedFontLst>
    <p:embeddedFont>
      <p:font typeface="Aptos Serif" panose="02020604070405020304" pitchFamily="18" charset="0"/>
      <p:regular r:id="rId13"/>
      <p:bold r:id="rId14"/>
      <p:italic r:id="rId15"/>
      <p:boldItalic r:id="rId16"/>
    </p:embeddedFont>
    <p:embeddedFont>
      <p:font typeface="Play" pitchFamily="2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yoLoBzfwXemI8dapAkVYzr0P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1">
  <p:cSld name="Titel 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 rot="10800000">
            <a:off x="332000" y="4831776"/>
            <a:ext cx="4356925" cy="4052448"/>
          </a:xfrm>
          <a:prstGeom prst="pie">
            <a:avLst>
              <a:gd name="adj1" fmla="val 0"/>
              <a:gd name="adj2" fmla="val 108016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9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9"/>
          <p:cNvSpPr/>
          <p:nvPr/>
        </p:nvSpPr>
        <p:spPr>
          <a:xfrm rot="10800000">
            <a:off x="-1304496" y="5613097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 rot="-5400000">
            <a:off x="-1055890" y="818688"/>
            <a:ext cx="2127278" cy="21272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Tabelle">
  <p:cSld name="Titelinhalt und Tabelle"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6" name="Google Shape;86;p18"/>
          <p:cNvCxnSpPr/>
          <p:nvPr/>
        </p:nvCxnSpPr>
        <p:spPr>
          <a:xfrm>
            <a:off x="3670935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03885" y="584005"/>
            <a:ext cx="282511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3670934" y="584005"/>
            <a:ext cx="792670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1" name="Google Shape;91;p18"/>
          <p:cNvGrpSpPr/>
          <p:nvPr/>
        </p:nvGrpSpPr>
        <p:grpSpPr>
          <a:xfrm rot="-5400000">
            <a:off x="-1340601" y="4196010"/>
            <a:ext cx="3053166" cy="2270813"/>
            <a:chOff x="4881398" y="2159825"/>
            <a:chExt cx="3881604" cy="2778984"/>
          </a:xfrm>
        </p:grpSpPr>
        <p:sp>
          <p:nvSpPr>
            <p:cNvPr id="92" name="Google Shape;92;p18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8"/>
            <p:cNvSpPr/>
            <p:nvPr/>
          </p:nvSpPr>
          <p:spPr>
            <a:xfrm>
              <a:off x="4881398" y="2622831"/>
              <a:ext cx="1393345" cy="1412178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8"/>
            <p:cNvSpPr/>
            <p:nvPr/>
          </p:nvSpPr>
          <p:spPr>
            <a:xfrm>
              <a:off x="5871703" y="4132729"/>
              <a:ext cx="806080" cy="80608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">
  <p:cSld name="Titel und zwei Inhalte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7" name="Google Shape;97;p19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595523" y="2676525"/>
            <a:ext cx="574675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7620000" y="2676525"/>
            <a:ext cx="394716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9762833" y="493293"/>
            <a:ext cx="806080" cy="8060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le 2">
  <p:cSld name="Tabelle 2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nzierung">
  <p:cSld name="Finanzierung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2179161" y="3113786"/>
            <a:ext cx="4749959" cy="203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2" name="Google Shape;112;p21" descr="Ein Bild, das Screenshot, Schrift, Text, Electric Blue (Farbe) enthält.&#10;&#10;Automatisch generierte Beschreibu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41071" y="2129065"/>
            <a:ext cx="3150689" cy="872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>
  <p:cSld name="Agenda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94359" y="2281918"/>
            <a:ext cx="6787747" cy="370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/>
          <p:nvPr/>
        </p:nvSpPr>
        <p:spPr>
          <a:xfrm>
            <a:off x="8076007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9723419" y="301731"/>
            <a:ext cx="846741" cy="80871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usammenfassung 2">
  <p:cSld name="Zusammenfassung 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594359" y="102875"/>
            <a:ext cx="11318837" cy="168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3657599" y="2282008"/>
            <a:ext cx="8130209" cy="369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11"/>
          <p:cNvGrpSpPr/>
          <p:nvPr/>
        </p:nvGrpSpPr>
        <p:grpSpPr>
          <a:xfrm rot="-5400000">
            <a:off x="-1510682" y="4366092"/>
            <a:ext cx="3033138" cy="1910624"/>
            <a:chOff x="4906860" y="2159825"/>
            <a:chExt cx="3856142" cy="2338190"/>
          </a:xfrm>
        </p:grpSpPr>
        <p:sp>
          <p:nvSpPr>
            <p:cNvPr id="35" name="Google Shape;35;p11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1"/>
            <p:cNvSpPr/>
            <p:nvPr/>
          </p:nvSpPr>
          <p:spPr>
            <a:xfrm>
              <a:off x="4906860" y="2724951"/>
              <a:ext cx="1177611" cy="1193527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1"/>
            <p:cNvSpPr/>
            <p:nvPr/>
          </p:nvSpPr>
          <p:spPr>
            <a:xfrm>
              <a:off x="6390367" y="3563171"/>
              <a:ext cx="806080" cy="806079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3">
  <p:cSld name="Titel 3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594360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1" name="Google Shape;41;p12"/>
          <p:cNvCxnSpPr/>
          <p:nvPr/>
        </p:nvCxnSpPr>
        <p:spPr>
          <a:xfrm>
            <a:off x="594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2"/>
          <p:cNvSpPr/>
          <p:nvPr/>
        </p:nvSpPr>
        <p:spPr>
          <a:xfrm>
            <a:off x="10879755" y="-1244903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6210036" y="-1896488"/>
            <a:ext cx="3792975" cy="3792975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/>
          <p:nvPr/>
        </p:nvSpPr>
        <p:spPr>
          <a:xfrm rot="5400000">
            <a:off x="10295512" y="1532512"/>
            <a:ext cx="3792975" cy="3792975"/>
          </a:xfrm>
          <a:prstGeom prst="pie">
            <a:avLst>
              <a:gd name="adj1" fmla="val 0"/>
              <a:gd name="adj2" fmla="val 10837603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2">
  <p:cSld name="Titel 2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6299835" y="456860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8" name="Google Shape;48;p13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13"/>
          <p:cNvSpPr>
            <a:spLocks noGrp="1"/>
          </p:cNvSpPr>
          <p:nvPr>
            <p:ph type="pic" idx="2"/>
          </p:nvPr>
        </p:nvSpPr>
        <p:spPr>
          <a:xfrm>
            <a:off x="0" y="-11113"/>
            <a:ext cx="5628068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">
  <p:cSld name="Titel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4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6309905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/>
          <p:nvPr/>
        </p:nvSpPr>
        <p:spPr>
          <a:xfrm rot="-5400000">
            <a:off x="-1994302" y="2784058"/>
            <a:ext cx="3988604" cy="4143593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 rot="10800000">
            <a:off x="1657654" y="5606713"/>
            <a:ext cx="2376839" cy="2502573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/>
          <p:nvPr/>
        </p:nvSpPr>
        <p:spPr>
          <a:xfrm rot="-8153822">
            <a:off x="691437" y="2439793"/>
            <a:ext cx="1375053" cy="140689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 2">
  <p:cSld name="Titel und zwei Inhalte 2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94360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5881898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15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5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rgbClr val="AFD7D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9624160" y="313424"/>
            <a:ext cx="1157486" cy="115748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 ">
  <p:cSld name="Titel und Inhalt 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9" name="Google Shape;69;p16"/>
          <p:cNvCxnSpPr/>
          <p:nvPr/>
        </p:nvCxnSpPr>
        <p:spPr>
          <a:xfrm>
            <a:off x="6347460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03885" y="457201"/>
            <a:ext cx="5198269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lphaLcPeriod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arenR"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None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594360" y="2810595"/>
            <a:ext cx="5198269" cy="3319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8601559" y="-1416132"/>
            <a:ext cx="2848220" cy="284822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6179401" y="-908076"/>
            <a:ext cx="1807674" cy="1832107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7827282" y="1627027"/>
            <a:ext cx="1307555" cy="1307555"/>
          </a:xfrm>
          <a:prstGeom prst="ellipse">
            <a:avLst/>
          </a:prstGeom>
          <a:solidFill>
            <a:srgbClr val="CBE27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Bild">
  <p:cSld name="Titelinhalt und Bild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594360" y="3279579"/>
            <a:ext cx="5044440" cy="299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0" name="Google Shape;80;p17"/>
          <p:cNvCxnSpPr/>
          <p:nvPr/>
        </p:nvCxnSpPr>
        <p:spPr>
          <a:xfrm>
            <a:off x="594360" y="299745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 flipH="1">
            <a:off x="6733505" y="0"/>
            <a:ext cx="5458495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body" idx="1"/>
          </p:nvPr>
        </p:nvSpPr>
        <p:spPr>
          <a:xfrm>
            <a:off x="594360" y="1825625"/>
            <a:ext cx="110032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title"/>
          </p:nvPr>
        </p:nvSpPr>
        <p:spPr>
          <a:xfrm>
            <a:off x="594360" y="365125"/>
            <a:ext cx="110032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 u="none" strike="noStrike" cap="none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4" name="Google Shape;14;p8" descr="Logo ProCure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419633" y="5890912"/>
            <a:ext cx="1307555" cy="71385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"/>
          <p:cNvSpPr txBox="1">
            <a:spLocks noGrp="1"/>
          </p:cNvSpPr>
          <p:nvPr>
            <p:ph type="ctrTitle"/>
          </p:nvPr>
        </p:nvSpPr>
        <p:spPr>
          <a:xfrm>
            <a:off x="2768600" y="899525"/>
            <a:ext cx="8909100" cy="27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Per la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Giusta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Causa</a:t>
            </a:r>
            <a:r>
              <a:rPr lang="de-DE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: </a:t>
            </a:r>
            <a:endParaRPr b="1" i="0" u="none" strike="noStrike" cap="none" dirty="0">
              <a:solidFill>
                <a:srgbClr val="3F3F3F"/>
              </a:solidFill>
              <a:latin typeface="Aptos Serif" panose="02020604070405020304" pitchFamily="18" charset="0"/>
              <a:cs typeface="Aptos Serif" panose="02020604070405020304" pitchFamily="18" charset="0"/>
              <a:sym typeface="Play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Pregiudizi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e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argomenti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a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favore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degli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acquisti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r>
              <a:rPr lang="de-DE" sz="4400" b="1" i="0" u="none" strike="noStrike" cap="none" dirty="0" err="1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sostenibili</a:t>
            </a:r>
            <a:r>
              <a:rPr lang="de-DE" sz="44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 </a:t>
            </a:r>
            <a:endParaRPr sz="4400" b="1" i="0" u="none" strike="noStrike" cap="none" dirty="0">
              <a:solidFill>
                <a:srgbClr val="3F3F3F"/>
              </a:solidFill>
              <a:latin typeface="Aptos Serif" panose="02020604070405020304" pitchFamily="18" charset="0"/>
              <a:cs typeface="Aptos Serif" panose="02020604070405020304" pitchFamily="18" charset="0"/>
              <a:sym typeface="Play"/>
            </a:endParaRPr>
          </a:p>
        </p:txBody>
      </p:sp>
      <p:pic>
        <p:nvPicPr>
          <p:cNvPr id="119" name="Google Shape;119;p1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9172" y="4082426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 descr="Ein Bild, das Text, Schrift, Electric Blue (Farbe), Symbol enthält.&#10;&#10;Automatisch generierte Beschreibu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82017" y="6112039"/>
            <a:ext cx="2768600" cy="5803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 txBox="1"/>
          <p:nvPr/>
        </p:nvSpPr>
        <p:spPr>
          <a:xfrm>
            <a:off x="4521323" y="5986723"/>
            <a:ext cx="306069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Finanziato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dall'Unione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europea. Le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opinioni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espresse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appartengono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,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tuttavia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, al solo o ai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soli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autori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non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riflettono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necessariamente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le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opinioni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dell'Unione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europea o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dell’Agenzia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esecutiva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europea per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l’istruzione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la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cultura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(EACEA).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Né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l'Unione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europea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né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l'EACEA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possono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esserne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ritenute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ptos" panose="020B0004020202020204" pitchFamily="34" charset="0"/>
              </a:rPr>
              <a:t>responsabili</a:t>
            </a:r>
            <a:r>
              <a:rPr lang="de-DE" sz="800" dirty="0">
                <a:solidFill>
                  <a:schemeClr val="tx1"/>
                </a:solidFill>
                <a:latin typeface="Aptos" panose="020B00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/>
          <p:nvPr/>
        </p:nvSpPr>
        <p:spPr>
          <a:xfrm>
            <a:off x="563396" y="562405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 acquisti sostenibili NON riducono gli impatti ambientali della produzione e del consumo. </a:t>
            </a:r>
            <a:endParaRPr sz="1600" dirty="0">
              <a:latin typeface="Aptos" panose="020B00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F0F8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Considerando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criteri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ambientali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contribuiscono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proteggere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il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clima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20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l‘ambiente</a:t>
            </a:r>
            <a:r>
              <a:rPr lang="de-DE" sz="20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riducendo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emissioni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conservando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risorse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aumentando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durata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die </a:t>
            </a:r>
            <a:r>
              <a:rPr lang="de-DE" sz="2000" b="1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2000" b="1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.</a:t>
            </a:r>
            <a:endParaRPr sz="20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comportan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aumento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die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714174" y="2905246"/>
            <a:ext cx="5343708" cy="304650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i servizi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portare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risparmi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a lungo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termine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migliorando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l‘efficienza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riducendo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follow-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up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poichè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qualità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superiore li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rende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più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convenienti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nel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del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ciclo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vita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6481987" y="257107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Puntare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prodotti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regionali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aumenta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valore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locale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mantiene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profitti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all‘interno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dell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rafforza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imprese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aumenta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entrate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fiscali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sostennendo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contempo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protezione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clima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crescita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economica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 lungo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termine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non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hanno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effetti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positivi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interni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6291937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non solo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portano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benefici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all‘ambiente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all‘economia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migliorano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anche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salute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il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benessere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dipendenti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riducendo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emissioni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nocive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migliorando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l‘ambiente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lavoro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1582940" y="3113773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collettività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che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abbracciano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danno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prova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una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governance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responsabile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aumentando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la propria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reputazione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Poichè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i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cittadini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sempre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attenti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all‘ambiente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alla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società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il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sostegno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alle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pratiche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promuove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fiducia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l‘orgoglio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nei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confronti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della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leadeship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locale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portando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un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maggiore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coinvolgimento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delle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comunità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e a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migliori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relazioni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con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stakeholder</a:t>
            </a:r>
            <a:r>
              <a:rPr lang="de-DE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non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hanno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effetti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esterni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positivi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096000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Grazie al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grande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potere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mercato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del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settore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pubblico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appalti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pubblici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possono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avere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grande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impatto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sul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mercato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contribuire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al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benessere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comunità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allinenando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decisioni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acquisto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standard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lavorativi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equi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534377" y="3146230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Comuni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contribuire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obiettivi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globali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attraverso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consapevoli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obiettivi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ambientali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sociali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più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ampi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come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SDG delle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Nazioni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Unite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Questo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può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ispirare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altri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creando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effetto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catena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cambiamneti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positivi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352652" y="571919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puramente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vulnerabili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  <a:sym typeface="Arial"/>
              </a:rPr>
              <a:t>. 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Gli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acquisti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sostenibili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parzialmente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obbligatori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  <a:sym typeface="Arial"/>
              </a:rPr>
              <a:t> in Europa. 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In Italia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sono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già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obbligatori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per diverse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categorie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merceologiche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attraverso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 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CAM –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Criteri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Ambientali</a:t>
            </a:r>
            <a:r>
              <a:rPr lang="de-DE" sz="1600" b="1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b="1" dirty="0" err="1">
                <a:solidFill>
                  <a:schemeClr val="lt1"/>
                </a:solidFill>
                <a:latin typeface="Aptos" panose="020B0004020202020204" pitchFamily="34" charset="0"/>
              </a:rPr>
              <a:t>Minimi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comuni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agiscono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modo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proattivo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non solo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garantiscono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piena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conformità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normativa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possono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anticipare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evoluzioni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future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regolamentazione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ridurre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rischi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di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contestazione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posizionarsi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come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leader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sostenibilità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promuovendo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un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modello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virtuoso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gestione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delle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risorse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pubbliche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Grazie</a:t>
            </a:r>
            <a:r>
              <a:rPr lang="de-DE" sz="60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!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66" name="Google Shape;166;p7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74835" y="4942960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7" descr="Ein Bild, das Text, Schrift, Electric Blue (Farbe), Symbol enthält.&#10;&#10;Automatisch generierte Beschreibu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3275" y="5981385"/>
            <a:ext cx="3594100" cy="753356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7"/>
          <p:cNvSpPr txBox="1"/>
          <p:nvPr/>
        </p:nvSpPr>
        <p:spPr>
          <a:xfrm>
            <a:off x="31714" y="6026895"/>
            <a:ext cx="332156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de-DE" sz="800" dirty="0" err="1">
                <a:latin typeface="Aptos" panose="020B0004020202020204" pitchFamily="34" charset="0"/>
              </a:rPr>
              <a:t>Finanziato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dall'Unione</a:t>
            </a:r>
            <a:r>
              <a:rPr lang="de-DE" sz="800" dirty="0">
                <a:latin typeface="Aptos" panose="020B0004020202020204" pitchFamily="34" charset="0"/>
              </a:rPr>
              <a:t> europea. Le </a:t>
            </a:r>
            <a:r>
              <a:rPr lang="de-DE" sz="800" dirty="0" err="1">
                <a:latin typeface="Aptos" panose="020B0004020202020204" pitchFamily="34" charset="0"/>
              </a:rPr>
              <a:t>opinioni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espresse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appartengono</a:t>
            </a:r>
            <a:r>
              <a:rPr lang="de-DE" sz="800" dirty="0">
                <a:latin typeface="Aptos" panose="020B0004020202020204" pitchFamily="34" charset="0"/>
              </a:rPr>
              <a:t>, </a:t>
            </a:r>
            <a:r>
              <a:rPr lang="de-DE" sz="800" dirty="0" err="1">
                <a:latin typeface="Aptos" panose="020B0004020202020204" pitchFamily="34" charset="0"/>
              </a:rPr>
              <a:t>tuttavia</a:t>
            </a:r>
            <a:r>
              <a:rPr lang="de-DE" sz="800" dirty="0">
                <a:latin typeface="Aptos" panose="020B0004020202020204" pitchFamily="34" charset="0"/>
              </a:rPr>
              <a:t>, al solo o ai </a:t>
            </a:r>
            <a:r>
              <a:rPr lang="de-DE" sz="800" dirty="0" err="1">
                <a:latin typeface="Aptos" panose="020B0004020202020204" pitchFamily="34" charset="0"/>
              </a:rPr>
              <a:t>soli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autori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e</a:t>
            </a:r>
            <a:r>
              <a:rPr lang="de-DE" sz="800" dirty="0">
                <a:latin typeface="Aptos" panose="020B0004020202020204" pitchFamily="34" charset="0"/>
              </a:rPr>
              <a:t> non </a:t>
            </a:r>
            <a:r>
              <a:rPr lang="de-DE" sz="800" dirty="0" err="1">
                <a:latin typeface="Aptos" panose="020B0004020202020204" pitchFamily="34" charset="0"/>
              </a:rPr>
              <a:t>riflettono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necessariamente</a:t>
            </a:r>
            <a:r>
              <a:rPr lang="de-DE" sz="800" dirty="0">
                <a:latin typeface="Aptos" panose="020B0004020202020204" pitchFamily="34" charset="0"/>
              </a:rPr>
              <a:t> le </a:t>
            </a:r>
            <a:r>
              <a:rPr lang="de-DE" sz="800" dirty="0" err="1">
                <a:latin typeface="Aptos" panose="020B0004020202020204" pitchFamily="34" charset="0"/>
              </a:rPr>
              <a:t>opinioni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dell'Unione</a:t>
            </a:r>
            <a:r>
              <a:rPr lang="de-DE" sz="800" dirty="0">
                <a:latin typeface="Aptos" panose="020B0004020202020204" pitchFamily="34" charset="0"/>
              </a:rPr>
              <a:t> europea o </a:t>
            </a:r>
            <a:r>
              <a:rPr lang="de-DE" sz="800" dirty="0" err="1">
                <a:latin typeface="Aptos" panose="020B0004020202020204" pitchFamily="34" charset="0"/>
              </a:rPr>
              <a:t>dell’Agenzia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esecutiva</a:t>
            </a:r>
            <a:r>
              <a:rPr lang="de-DE" sz="800" dirty="0">
                <a:latin typeface="Aptos" panose="020B0004020202020204" pitchFamily="34" charset="0"/>
              </a:rPr>
              <a:t> europea per </a:t>
            </a:r>
            <a:r>
              <a:rPr lang="de-DE" sz="800" dirty="0" err="1">
                <a:latin typeface="Aptos" panose="020B0004020202020204" pitchFamily="34" charset="0"/>
              </a:rPr>
              <a:t>l’istruzione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e</a:t>
            </a:r>
            <a:r>
              <a:rPr lang="de-DE" sz="800" dirty="0">
                <a:latin typeface="Aptos" panose="020B0004020202020204" pitchFamily="34" charset="0"/>
              </a:rPr>
              <a:t> la </a:t>
            </a:r>
            <a:r>
              <a:rPr lang="de-DE" sz="800" dirty="0" err="1">
                <a:latin typeface="Aptos" panose="020B0004020202020204" pitchFamily="34" charset="0"/>
              </a:rPr>
              <a:t>cultura</a:t>
            </a:r>
            <a:r>
              <a:rPr lang="de-DE" sz="800" dirty="0">
                <a:latin typeface="Aptos" panose="020B0004020202020204" pitchFamily="34" charset="0"/>
              </a:rPr>
              <a:t> (EACEA). </a:t>
            </a:r>
            <a:r>
              <a:rPr lang="de-DE" sz="800" dirty="0" err="1">
                <a:latin typeface="Aptos" panose="020B0004020202020204" pitchFamily="34" charset="0"/>
              </a:rPr>
              <a:t>Né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l'Unione</a:t>
            </a:r>
            <a:r>
              <a:rPr lang="de-DE" sz="800" dirty="0">
                <a:latin typeface="Aptos" panose="020B0004020202020204" pitchFamily="34" charset="0"/>
              </a:rPr>
              <a:t> europea </a:t>
            </a:r>
            <a:r>
              <a:rPr lang="de-DE" sz="800" dirty="0" err="1">
                <a:latin typeface="Aptos" panose="020B0004020202020204" pitchFamily="34" charset="0"/>
              </a:rPr>
              <a:t>né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l'EACEA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possono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esserne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ritenute</a:t>
            </a:r>
            <a:r>
              <a:rPr lang="de-DE" sz="800" dirty="0">
                <a:latin typeface="Aptos" panose="020B0004020202020204" pitchFamily="34" charset="0"/>
              </a:rPr>
              <a:t> </a:t>
            </a:r>
            <a:r>
              <a:rPr lang="de-DE" sz="800" dirty="0" err="1">
                <a:latin typeface="Aptos" panose="020B0004020202020204" pitchFamily="34" charset="0"/>
              </a:rPr>
              <a:t>responsabili</a:t>
            </a:r>
            <a:r>
              <a:rPr lang="de-DE" sz="800" dirty="0">
                <a:latin typeface="Aptos" panose="020B00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Benutzerdefiniert 5">
      <a:dk1>
        <a:srgbClr val="000000"/>
      </a:dk1>
      <a:lt1>
        <a:srgbClr val="FFFFFF"/>
      </a:lt1>
      <a:dk2>
        <a:srgbClr val="E4E4E4"/>
      </a:dk2>
      <a:lt2>
        <a:srgbClr val="A3C42A"/>
      </a:lt2>
      <a:accent1>
        <a:srgbClr val="A9D4DB"/>
      </a:accent1>
      <a:accent2>
        <a:srgbClr val="FAB609"/>
      </a:accent2>
      <a:accent3>
        <a:srgbClr val="4495A2"/>
      </a:accent3>
      <a:accent4>
        <a:srgbClr val="035854"/>
      </a:accent4>
      <a:accent5>
        <a:srgbClr val="CCDB84"/>
      </a:accent5>
      <a:accent6>
        <a:srgbClr val="A3C42A"/>
      </a:accent6>
      <a:hlink>
        <a:srgbClr val="035854"/>
      </a:hlink>
      <a:folHlink>
        <a:srgbClr val="0F49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B8ECBF0E41D4F84283CBD4EE3A7A4" ma:contentTypeVersion="13" ma:contentTypeDescription="Creare un nuovo documento." ma:contentTypeScope="" ma:versionID="3170ec264d59a2518cfdc3c953a3fabf">
  <xsd:schema xmlns:xsd="http://www.w3.org/2001/XMLSchema" xmlns:xs="http://www.w3.org/2001/XMLSchema" xmlns:p="http://schemas.microsoft.com/office/2006/metadata/properties" xmlns:ns2="ad1a2252-afe8-425f-8a31-b42afa2f1aa3" xmlns:ns3="47c10efa-acfd-4dcf-93b1-4e39e3d402ca" targetNamespace="http://schemas.microsoft.com/office/2006/metadata/properties" ma:root="true" ma:fieldsID="87649e4dec222cb31ff2297072018f50" ns2:_="" ns3:_="">
    <xsd:import namespace="ad1a2252-afe8-425f-8a31-b42afa2f1aa3"/>
    <xsd:import namespace="47c10efa-acfd-4dcf-93b1-4e39e3d402ca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a2252-afe8-425f-8a31-b42afa2f1aa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e1459920-209e-478c-a0d1-643b9e6ee8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c10efa-acfd-4dcf-93b1-4e39e3d402ca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4635998f-6510-4e3d-91c8-d84ad3acaeb7}" ma:internalName="TaxCatchAll" ma:showField="CatchAllData" ma:web="47c10efa-acfd-4dcf-93b1-4e39e3d402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1a2252-afe8-425f-8a31-b42afa2f1aa3">
      <Terms xmlns="http://schemas.microsoft.com/office/infopath/2007/PartnerControls"/>
    </lcf76f155ced4ddcb4097134ff3c332f>
    <TaxCatchAll xmlns="47c10efa-acfd-4dcf-93b1-4e39e3d402ca" xsi:nil="true"/>
  </documentManagement>
</p:properties>
</file>

<file path=customXml/itemProps1.xml><?xml version="1.0" encoding="utf-8"?>
<ds:datastoreItem xmlns:ds="http://schemas.openxmlformats.org/officeDocument/2006/customXml" ds:itemID="{3E41FC4C-A4E7-4EF3-9972-741CEC3FCF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7F4171-07A2-42EC-B991-69E9834D0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1a2252-afe8-425f-8a31-b42afa2f1aa3"/>
    <ds:schemaRef ds:uri="47c10efa-acfd-4dcf-93b1-4e39e3d402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8A7CAC-CDEF-4FCF-959B-EF83A342788A}">
  <ds:schemaRefs>
    <ds:schemaRef ds:uri="http://schemas.microsoft.com/office/2006/metadata/properties"/>
    <ds:schemaRef ds:uri="http://schemas.microsoft.com/office/infopath/2007/PartnerControls"/>
    <ds:schemaRef ds:uri="ad1a2252-afe8-425f-8a31-b42afa2f1aa3"/>
    <ds:schemaRef ds:uri="47c10efa-acfd-4dcf-93b1-4e39e3d402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Macintosh PowerPoint</Application>
  <PresentationFormat>Breitbild</PresentationFormat>
  <Paragraphs>27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Aptos Serif</vt:lpstr>
      <vt:lpstr>Aptos</vt:lpstr>
      <vt:lpstr>Play</vt:lpstr>
      <vt:lpstr>Arial</vt:lpstr>
      <vt:lpstr>Benutzerdefiniert</vt:lpstr>
      <vt:lpstr>Per la Giusta Causa:  Pregiudizi e argomenti a favore degli acquisti sostenibili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Grazie!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nicole</dc:creator>
  <cp:lastModifiedBy>Henrieta Winklhofer</cp:lastModifiedBy>
  <cp:revision>3</cp:revision>
  <dcterms:created xsi:type="dcterms:W3CDTF">2024-09-16T10:50:40Z</dcterms:created>
  <dcterms:modified xsi:type="dcterms:W3CDTF">2025-08-05T07:06:45Z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0x010100255B8ECBF0E41D4F84283CBD4EE3A7A4</vt:lpwstr>
  </property>
</Properties>
</file>